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72"/>
  </p:notesMasterIdLst>
  <p:sldIdLst>
    <p:sldId id="256" r:id="rId2"/>
    <p:sldId id="257" r:id="rId3"/>
    <p:sldId id="259" r:id="rId4"/>
    <p:sldId id="258" r:id="rId5"/>
    <p:sldId id="289" r:id="rId6"/>
    <p:sldId id="330" r:id="rId7"/>
    <p:sldId id="290" r:id="rId8"/>
    <p:sldId id="291" r:id="rId9"/>
    <p:sldId id="292" r:id="rId10"/>
    <p:sldId id="293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267" r:id="rId20"/>
    <p:sldId id="294" r:id="rId21"/>
    <p:sldId id="283" r:id="rId22"/>
    <p:sldId id="284" r:id="rId23"/>
    <p:sldId id="285" r:id="rId24"/>
    <p:sldId id="295" r:id="rId25"/>
    <p:sldId id="286" r:id="rId26"/>
    <p:sldId id="296" r:id="rId27"/>
    <p:sldId id="297" r:id="rId28"/>
    <p:sldId id="270" r:id="rId29"/>
    <p:sldId id="280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281" r:id="rId42"/>
    <p:sldId id="269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5" r:id="rId52"/>
    <p:sldId id="271" r:id="rId53"/>
    <p:sldId id="274" r:id="rId54"/>
    <p:sldId id="275" r:id="rId55"/>
    <p:sldId id="276" r:id="rId56"/>
    <p:sldId id="277" r:id="rId57"/>
    <p:sldId id="278" r:id="rId58"/>
    <p:sldId id="324" r:id="rId59"/>
    <p:sldId id="325" r:id="rId60"/>
    <p:sldId id="326" r:id="rId61"/>
    <p:sldId id="327" r:id="rId62"/>
    <p:sldId id="328" r:id="rId63"/>
    <p:sldId id="272" r:id="rId64"/>
    <p:sldId id="309" r:id="rId65"/>
    <p:sldId id="311" r:id="rId66"/>
    <p:sldId id="310" r:id="rId67"/>
    <p:sldId id="312" r:id="rId68"/>
    <p:sldId id="273" r:id="rId69"/>
    <p:sldId id="308" r:id="rId70"/>
    <p:sldId id="307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3F5898-C708-3367-3321-7320DF356A84}" v="2740" dt="2020-03-17T21:05:27.450"/>
    <p1510:client id="{6FC44776-FF3D-28DB-20CC-F93580BE562E}" v="1720" dt="2020-03-17T17:12:34.836"/>
    <p1510:client id="{97DF17F1-3026-46E4-A1CF-4DD198AAD4BA}" v="182" dt="2020-03-17T03:46:34.964"/>
    <p1510:client id="{BEA6EE93-B76F-A626-28A2-956DE1F6D449}" v="73" dt="2020-03-19T14:40:18.911"/>
    <p1510:client id="{D3B59EDF-ACAE-643E-DBE3-AC17BFC6F93C}" v="23" dt="2020-03-19T02:10:01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1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9T14:52:18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24390 17754 16383 0 0,'0'-37'0'0'0,"19"37"0"0"0,-1 0 0 0 0,19 0 0 0 0,-18 0 0 0 0,-1 0 0 0 0,20 0 0 0 0,-20 0 0 0 0,1 0 0 0 0,-1 0 0 0 0,1 0 0 0 0,-1 0 0 0 0,-18-19 0 0 0,19 19 0 0 0,0 0 0 0 0,-1 0 0 0 0,38 0 0 0 0,-38 0 0 0 0,1 0 0 0 0,0-19 0 0 0,-1 19 0 0 0,1 0 0 0 0,-1 0 0 0 0,1 0 0 0 0,-1 0 0 0 0,-55 0 0 0 0,-18 0 0 0 0,-57 19 0 0 0,38-19 0 0 0,-19 19 0 0 0,19-19 0 0 0,-19 18 0 0 0,56 1 0 0 0,-19-19 0 0 0,0 18 0 0 0,38-18 0 0 0,-1 0 0 0 0,1 0 0 0 0,-1 0 0 0 0,1 0 0 0 0,-1 0 0 0 0,19 19 0 0 0,0-1 0 0 0,37 1 0 0 0,0-19 0 0 0,-18 0 0 0 0,55 19 0 0 0,-18-19 0 0 0,-38 0 0 0 0,1 0 0 0 0,37 0 0 0 0,-38 0 0 0 0,19 0 0 0 0,0 0 0 0 0,19-19 0 0 0,-37 0 0 0 0,-1 19 0 0 0,1-18 0 0 0,-1 18 0 0 0,1-19 0 0 0,0 19 0 0 0,-1-18 0 0 0,1 18 0 0 0,18 0 0 0 0,-19-19 0 0 0,38 19 0 0 0,-37 0 0 0 0,36-18 0 0 0,-36 18 0 0 0,-1-19 0 0 0,38 19 0 0 0,-56-19 0 0 0,-18 19 0 0 0,-1 0 0 0 0,-37 0 0 0 0,1 0 0 0 0,36 19 0 0 0,-18-19 0 0 0,0 0 0 0 0,0 0 0 0 0,18 19 0 0 0,1-19 0 0 0,-20 0 0 0 0,1 18 0 0 0,-18-18 0 0 0,36 0 0 0 0,0 37 0 0 0,1-37 0 0 0,-1 0 0 0 0,19 19 0 0 0,37-19 0 0 0,19 18 0 0 0,37 1 0 0 0,0-19 0 0 0,18 37 0 0 0,-37-37 0 0 0,-18 19 0 0 0,-37-19 0 0 0,-1 0 0 0 0,-36 0 0 0 0,18-19 0 0 0,-37 19 0 0 0,18-18 0 0 0,0-20 0 0 0,1 38 0 0 0,-38-18 0 0 0,56 18-16383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7T21:05:31.4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2926 14229 16383 0 0,'0'0'-16383'0'0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7T21:05:31.4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9043 5106 16383 0 0,'0'-42'0'0'0,"-21"42"0"0"0,0 0 0 0 0,0-21 0 0 0,-43 0 0 0 0,43 21 0 0 0,0-43 0 0 0,-21 43 0 0 0,21-21 0 0 0,-43 21 0 0 0,22 0 0 0 0,-1 0 0 0 0,-41-21 0 0 0,20 21 0 0 0,-42 0 0 0 0,22 0 0 0 0,20 0 0 0 0,-42 0 0 0 0,22 0 0 0 0,20 0 0 0 0,-20 0 0 0 0,-1 0 0 0 0,21 0 0 0 0,1 0 0 0 0,21 0 0 0 0,-43 0 0 0 0,64 0 0 0 0,0 0 0 0 0,-43 0 0 0 0,43 0 0 0 0,-43 42 0 0 0,43-20 0 0 0,-21-1 0 0 0,42 0 0 0 0,-21 0 0 0 0,0 0 0 0 0,-1-21 0 0 0,1 64 0 0 0,-21-43 0 0 0,42 0 0 0 0,-21 0 0 0 0,21 0 0 0 0,0 1 0 0 0,0 20 0 0 0,0-21 0 0 0,0 21 0 0 0,0-20 0 0 0,0-1 0 0 0,0 21 0 0 0,0-21 0 0 0,0 0 0 0 0,21 1 0 0 0,21-1 0 0 0,-21 0 0 0 0,1 0 0 0 0,-1-21 0 0 0,21 42 0 0 0,-21-20 0 0 0,0-22 0 0 0,43 0 0 0 0,21 0 0 0 0,20 0 0 0 0,1 0 0 0 0,42 0 0 0 0,-21 0 0 0 0,106 0 0 0 0,-63 0 0 0 0,-1 0 0 0 0,-21 0 0 0 0,-42 0 0 0 0,-21 0 0 0 0,20 0 0 0 0,-62 0 0 0 0,-1 0 0 0 0,0 0 0 0 0,-20 0 0 0 0,-1-22 0 0 0,0 22 0 0 0,0 0 0 0 0,21 0 0 0 0,1-21 0 0 0,-1-21 0 0 0,-21 21 0 0 0,-21 0 0 0 0,21 21 0 0 0,-21-43 0 0 0,0 22 0 0 0,0 0 0 0 0,0 0 0 0 0,-21 21 0 0 0,0-21 0 0 0,0-1 0 0 0,0 22 0 0 0,-22-21 0 0 0,22 0 0 0 0,-21 0 0 0 0,0 21 0 0 0,-1-21 0 0 0,43 0 0 0 0,-21-1 0 0 0,-21 1 0 0 0,21 21 0 0 0,-22 0 0 0 0,22-21 0 0 0,0 0 0 0 0,0 0 0 0 0,0 21 0 0 0,21-21 0 0 0,0 21-16383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7T21:05:31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16812 11562 16383 0 0,'21'0'0'0'0,"-21"21"0"0"0,-21-21 0 0 0,-1 43 0 0 0,-83-43 0 0 0,62 0 0 0 0,-20 0 0 0 0,-1-21 0 0 0,-63-1 0 0 0,21-41 0 0 0,22 42 0 0 0,-43 0 0 0 0,21-1 0 0 0,-85-20 0 0 0,86 21 0 0 0,-22 0 0 0 0,-22 21 0 0 0,44-21 0 0 0,-1 21 0 0 0,-42-64 0 0 0,42 64 0 0 0,-21-21 0 0 0,-21 21 0 0 0,-22 0 0 0 0,22 0 0 0 0,0 0 0 0 0,42 0 0 0 0,0 0 0 0 0,22 0 0 0 0,-22 0 0 0 0,0 0 0 0 0,85 0 0 0 0,-106 0 0 0 0,-21 21 0 0 0,84-21 0 0 0,-105 0 0 0 0,-22 42 0 0 0,43-20 0 0 0,-64 20 0 0 0,64-42 0 0 0,0 21 0 0 0,-64-21 0 0 0,107 0 0 0 0,-44 0 0 0 0,1 0 0 0 0,-21 42 0 0 0,-22-42 0 0 0,64 0 0 0 0,-84 0 0 0 0,63 0 0 0 0,-1 0 0 0 0,-62 0 0 0 0,41 0 0 0 0,-41 0 0 0 0,63 0 0 0 0,42 0 0 0 0,-42 0 0 0 0,-64 0 0 0 0,64 0 0 0 0,0 0 0 0 0,-64 0 0 0 0,191 22 0 0 0,-106 20 0 0 0,21-42 0 0 0,21 0 0 0 0,22 21 0 0 0,-64 0 0 0 0,106-21 0 0 0,-43 0 0 0 0,-21 0 0 0 0,22 21 0 0 0,-22 22 0 0 0,22-43 0 0 0,-22 0 0 0 0,22 0 0 0 0,-22 21 0 0 0,43 0 0 0 0,-22-21 0 0 0,-21 42 0 0 0,22-20 0 0 0,-22-1 0 0 0,64-21 0 0 0,-21 21 0 0 0,-43 21 0 0 0,64-21 0 0 0,0 1 0 0 0,0-22 0 0 0,-1 21 0 0 0,22 21 0 0 0,-21-21 0 0 0,0 22 0 0 0,0-22 0 0 0,0-21 0 0 0,21 21 0 0 0,-21 0 0 0 0,21 0 0 0 0,0 43 0 0 0,0-22 0 0 0,0 0 0 0 0,21-20 0 0 0,-21-1 0 0 0,42 0 0 0 0,-21-21 0 0 0,-21 21 0 0 0,43 0 0 0 0,-22 0 0 0 0,-21 22 0 0 0,42-1 0 0 0,-21-21 0 0 0,0-21 0 0 0,-21 43 0 0 0,64-1 0 0 0,-22-21 0 0 0,1 0 0 0 0,-1 22 0 0 0,43-1 0 0 0,-85-21 0 0 0,42 0 0 0 0,21 0 0 0 0,-41 22 0 0 0,41-1 0 0 0,85 0 0 0 0,-105-20 0 0 0,84 20 0 0 0,-43 0 0 0 0,64-21 0 0 0,-42 22 0 0 0,21-22 0 0 0,21 42 0 0 0,43-63 0 0 0,-85 22 0 0 0,84 20 0 0 0,-84-42 0 0 0,42 42 0 0 0,22-42 0 0 0,20 0 0 0 0,-84 0 0 0 0,42 0 0 0 0,-84 0 0 0 0,41 0 0 0 0,-41 0 0 0 0,-1 0 0 0 0,1 0 0 0 0,21 0 0 0 0,63 0 0 0 0,-21 0 0 0 0,84 0 0 0 0,-62 0 0 0 0,62 0 0 0 0,-20 0 0 0 0,20 0 0 0 0,-105 0 0 0 0,-63 0 0 0 0,41 0 0 0 0,-20 0 0 0 0,-1 0 0 0 0,1 0 0 0 0,20 0 0 0 0,-20 0 0 0 0,-22 0 0 0 0,64 0 0 0 0,0 0 0 0 0,21 0 0 0 0,0 0 0 0 0,106-42 0 0 0,-64 42 0 0 0,85-21 0 0 0,0-43 0 0 0,0 43 0 0 0,-85 0 0 0 0,64 0 0 0 0,-63-43 0 0 0,-65 64 0 0 0,65-21 0 0 0,-1 0 0 0 0,-105 21 0 0 0,-1-21 0 0 0,-42 21 0 0 0,22 0 0 0 0,20-43 0 0 0,-21 1 0 0 0,-20 42 0 0 0,41-42 0 0 0,-21-1 0 0 0,64 22 0 0 0,21-63 0 0 0,-21 62 0 0 0,21-41 0 0 0,-63 42 0 0 0,41-22 0 0 0,-20 1 0 0 0,-21 0 0 0 0,-1 21 0 0 0,1-22 0 0 0,-22 1 0 0 0,-21 21 0 0 0,0-22 0 0 0,0 1 0 0 0,1 42 0 0 0,-1-21 0 0 0,21-21 0 0 0,-21 20 0 0 0,22-20 0 0 0,-1 0 0 0 0,21-22 0 0 0,1 22 0 0 0,-43 21 0 0 0,21-22 0 0 0,-42 22 0 0 0,0 0 0 0 0,22-21 0 0 0,-1-1 0 0 0,0 1 0 0 0,0 21 0 0 0,-21 0 0 0 0,0 0 0 0 0,0-1 0 0 0,-21 22 0 0 0,0 22 0 0 0,-22-22 0 0 0,1 0 0 0 0,0 0 0 0 0,-22 21 0 0 0,43-21 0 0 0,0 0 0 0 0,-21 21 0 0 0,20-21 0 0 0,1 0 0 0 0,0 0 0 0 0,0 0 0 0 0,0 0 0 0 0,0 21 0 0 0,21 0 0 0 0,0-21-16383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9T14:52:18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28041 17137 16383 0 0,'55'0'0'0'0,"1"0"0"0"0,-19 0 0 0 0,0 0 0 0 0,38 0 0 0 0,-20 0 0 0 0,1 0 0 0 0,-37 0 0 0 0,-1 0 0 0 0,1 0 0 0 0,18 0 0 0 0,-19 0 0 0 0,1 0 0 0 0,0 0 0 0 0,-1 0 0 0 0,19 0 0 0 0,-18 0 0 0 0,-1 0 0 0 0,1 0 0 0 0,0 0 0 0 0,-1 0 0 0 0,19 0 0 0 0,-18 0 0 0 0,-1 0 0 0 0,38 0 0 0 0,-37 0 0 0 0,18 0 0 0 0,0 0 0 0 0,19 0 0 0 0,-19 0 0 0 0,18 0 0 0 0,20 0 0 0 0,-57 0 0 0 0,57 0 0 0 0,-20 0 0 0 0,1 0 0 0 0,-37 0 0 0 0,18 0 0 0 0,0 0 0 0 0,-19 0 0 0 0,1 0 0 0 0,18 0 0 0 0,0 0 0 0 0,19 0 0 0 0,-37 0 0 0 0,36 0 0 0 0,-36 0 0 0 0,18 0 0 0 0,-19 0 0 0 0,20 0 0 0 0,-76 0 0 0 0,-36 0 0 0 0,37 0 0 0 0,-37 0 0 0 0,-19 0 0 0 0,0 0 0 0 0,19 0 0 0 0,0 0 0 0 0,36 0 0 0 0,-36 0 0 0 0,56 0 0 0 0,-1 0 0 0 0,0 0 0 0 0,-36-18 0 0 0,18 18 0 0 0,-19-19 0 0 0,19 1 0 0 0,0 18 0 0 0,18 0 0 0 0,1 0 0 0 0,-20 0 0 0 0,20 0 0 0 0,-1 0 0 0 0,-18 0 0 0 0,19-19 0 0 0,-1 19 0 0 0,0 0 0 0 0,1 0 0 0 0,-19-19 0 0 0,18 19 0 0 0,1 0 0 0 0,-1 0 0 0 0,-37 0 0 0 0,19 0 0 0 0,0 0 0 0 0,0 0 0 0 0,0 0 0 0 0,18 0 0 0 0,-36 0 0 0 0,36 0 0 0 0,0 0 0 0 0,1 0 0 0 0,-19 0 0 0 0,18 0 0 0 0,1 0 0 0 0,-38 38 0 0 0,56-20 0 0 0,-37 1 0 0 0,18-1 0 0 0,1 1 0 0 0,-1-1 0 0 0,0-18 0 0 0,19 19 0 0 0,0 0 0 0 0,19 18 0 0 0,0-37 0 0 0,-1 0 0 0 0,1 0 0 0 0,-1 18 0 0 0,1-18 0 0 0,-1 0 0 0 0,1 0 0 0 0,37 19 0 0 0,-38-19 0 0 0,1 0 0 0 0,-1 0 0 0 0,1 0 0 0 0,0 0 0 0 0,-1 18 0 0 0,1-18 0 0 0,-1 0 0 0 0,1 0 0 0 0,18 0 0 0 0,-18 0 0 0 0,36 0 0 0 0,-18 0 0 0 0,19 0 0 0 0,-37 0 0 0 0,36 0 0 0 0,-36 0 0 0 0,18 0 0 0 0,-18 0 0 0 0,36 0 0 0 0,1 0 0 0 0,37 0 0 0 0,-56 0 0 0 0,0 0 0 0 0,19 0 0 0 0,-38 0 0 0 0,38 0 0 0 0,-37 0 0 0 0,36 0 0 0 0,-36 0 0 0 0,37 0 0 0 0,-38 0 0 0 0,19 0 0 0 0,0-18 0 0 0,19 18 0 0 0,-37 0 0 0 0,-1 0 0 0 0,1 0 0 0 0,18 0 0 0 0,-18 0 0 0 0,-1 0 0 0 0,19-19 0 0 0,-37 1 0 0 0,37 18 0 0 0,-18 0 0 0 0,0 0 0 0 0,18 0 0 0 0,-19 0 0 0 0,1-19 0 0 0,18 1 0 0 0,-19-1 0 0 0,1 19 0 0 0,0 0 0 0 0,-1 0 0 0 0,1-19 0 0 0,18 19 0 0 0,-19-18 0 0 0,-73 18 0 0 0,36 0 0 0 0,-37 0 0 0 0,1 0 0 0 0,18 0 0 0 0,-19 0 0 0 0,0 0 0 0 0,19 0 0 0 0,0 0 0 0 0,0 0 0 0 0,0 0 0 0 0,-38 0 0 0 0,57 0 0 0 0,-19 0 0 0 0,0 0 0 0 0,-1 0 0 0 0,1 0 0 0 0,19 18 0 0 0,-19 1 0 0 0,-19 0 0 0 0,37-19 0 0 0,-36 0 0 0 0,36 0 0 0 0,1 0 0 0 0,-20 0 0 0 0,20 0 0 0 0,-1 0 0 0 0,-18 0 0 0 0,19 37 0 0 0,-1-37 0 0 0,-37 0 0 0 0,38 0 0 0 0,-19 0 0 0 0,18 0 0 0 0,-37 0 0 0 0,19 0 0 0 0,0 0 0 0 0,18 0 0 0 0,-18 0 0 0 0,19 0 0 0 0,-1 0 0 0 0,1 0 0 0 0,-19 0 0 0 0,-1 0 0 0 0,1 0 0 0 0,19 0 0 0 0,-19 0 0 0 0,18 0 0 0 0,0 0 0 0 0,1 0 0 0 0,-1 0 0 0 0,1 0 0 0 0,36 0 0 0 0,75 0 0 0 0,-56 0 0 0 0,38 0 0 0 0,-20 0 0 0 0,19 0 0 0 0,-18 0 0 0 0,-19 0 0 0 0,38 0 0 0 0,-38 0 0 0 0,-19 0 0 0 0,19-19 0 0 0,-18 19 0 0 0,18 0 0 0 0,-18 0 0 0 0,18 0 0 0 0,0 0 0 0 0,19 0 0 0 0,-38 0 0 0 0,19 0 0 0 0,0 0 0 0 0,19 0 0 0 0,-37 0 0 0 0,18 0 0 0 0,0 0 0 0 0,-18 0 0 0 0,18 0 0 0 0,-19 0 0 0 0,19 0 0 0 0,-18 0 0 0 0,0 0 0 0 0,18 0 0 0 0,-19 0 0 0 0,1 0 0 0 0,-1 0 0 0 0,20 0 0 0 0,-20 0 0 0 0,1 0 0 0 0,18 0 0 0 0,0 0 0 0 0,-18 0 0 0 0,-1-18 0 0 0,1-1 0 0 0,-1 19 0 0 0,1 0 0 0 0,-1-19 0 0 0,1 19 0 0 0,-19 0-16383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9T14:52:18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21468 4344 16383 0 0,'19'0'0'0'0,"-1"0"0"0"0,20 0 0 0 0,-20 0 0 0 0,1 0 0 0 0,-1 0 0 0 0,38 0 0 0 0,-37 0 0 0 0,36 0 0 0 0,-18 0 0 0 0,1 0 0 0 0,36 0 0 0 0,-37 0 0 0 0,19 0 0 0 0,-19 0 0 0 0,37 0 0 0 0,0 0 0 0 0,-55 0 0 0 0,37 0 0 0 0,-1 0 0 0 0,-36 0 0 0 0,-1 0 0 0 0,38 0 0 0 0,-37 0 0 0 0,18 0 0 0 0,0 0 0 0 0,0 0 0 0 0,19 0 0 0 0,-38 0 0 0 0,38 0 0 0 0,-19 0 0 0 0,-18 0 0 0 0,-1 0 0 0 0,19 0 0 0 0,-18 0 0 0 0,0 0 0 0 0,-1 0 0 0 0,19 0 0 0 0,19 0 0 0 0,-37 0 0 0 0,36 0 0 0 0,-36 0 0 0 0,18 0 0 0 0,-18 0 0 0 0,-131 19 0 0 0,19-19 0 0 0,0 0 0 0 0,19 0 0 0 0,56 0 0 0 0,-57 0 0 0 0,20 0 0 0 0,17 0 0 0 0,-17 0 0 0 0,-38 0 0 0 0,0 0 0 0 0,0 0 0 0 0,0 0 0 0 0,19 0 0 0 0,18 0 0 0 0,-36 0 0 0 0,36 0 0 0 0,37 0 0 0 0,-18 0 0 0 0,19 0 0 0 0,-1 0 0 0 0,-18 0 0 0 0,37 19 0 0 0,-19-19 0 0 0,1 0 0 0 0,-1 0 0 0 0,1 0 0 0 0,-1 0 0 0 0,1 0 0 0 0,-20 18 0 0 0,20-18 0 0 0,36 19 0 0 0,57 18 0 0 0,-1-19 0 0 0,-18 1 0 0 0,37-19 0 0 0,36 56 0 0 0,-73-56 0 0 0,0 0 0 0 0,-19 0 0 0 0,37 0 0 0 0,-37 0 0 0 0,1 0 0 0 0,36 0 0 0 0,-18 0 0 0 0,-1 0 0 0 0,19 0 0 0 0,19 0 0 0 0,-56 0 0 0 0,19 0 0 0 0,0 0 0 0 0,-38 0 0 0 0,20 0 0 0 0,-20 0 0 0 0,1 0 0 0 0,18 0 0 0 0,-19 0 0 0 0,1 0 0 0 0,0 0 0 0 0,-1 0 0 0 0,-74 0 0 0 0,-36 0 0 0 0,17 0 0 0 0,20 0 0 0 0,-1 0 0 0 0,-56-19 0 0 0,20 1 0 0 0,17 18 0 0 0,1 0 0 0 0,-19-38 0 0 0,56 38 0 0 0,-37 0 0 0 0,0 0 0 0 0,36-18 0 0 0,-17 18 0 0 0,-1 0 0 0 0,19 0 0 0 0,-19 0 0 0 0,38 0 0 0 0,-38 0 0 0 0,37 0 0 0 0,-18 0 0 0 0,19 0 0 0 0,-1 18 0 0 0,56-18 0 0 0,38 0 0 0 0,36 0 0 0 0,0 0 0 0 0,38 0 0 0 0,-19-37 0 0 0,-37 37 0 0 0,18-18 0 0 0,-92 18 0 0 0,36-19 0 0 0,-36 19 0 0 0,18 0 0 0 0,-18 0 0 0 0,-1 0 0 0 0,19 0 0 0 0,19 0 0 0 0,-19 0 0 0 0,0 0 0 0 0,19 0 0 0 0,-37 0 0 0 0,18 0 0 0 0,-19 0 0 0 0,1 0 0 0 0,18 0 0 0 0,-18 0 0 0 0,-1 0 0 0 0,19 0 0 0 0,-18 0 0 0 0,-1 0 0 0 0,1 0 0 0 0,-112 0 0 0 0,19 0 0 0 0,-19 0 0 0 0,19 0 0 0 0,-19 0 0 0 0,56 19 0 0 0,37-1 0 0 0,55-18 0 0 0,38 0 0 0 0,19 0 0 0 0,-57 0 0 0 0,38 19 0 0 0,-74-19 0 0 0,-1 0 0 0 0,1 0 0 0 0,0 0 0 0 0,-1 0 0 0 0,-18 18 0 0 0,19-18 0 0 0,-1 0 0 0 0,1 0 0 0 0,-19 19 0 0 0,0 0 0 0 0,-37-19 0 0 0,-19 0 0 0 0,37 0 0 0 0,-18 0 0 0 0,19 0 0 0 0,-38 0 0 0 0,37 0 0 0 0,-36 0 0 0 0,36 0 0 0 0,-37 0 0 0 0,19 0 0 0 0,0 0 0 0 0,19 0 0 0 0,-1 0 0 0 0,93 18 0 0 0,38 1 0 0 0,-19-19 0 0 0,-56 0 0 0 0,18 0 0 0 0,-17 0 0 0 0,-20 0 0 0 0,1 0 0 0 0,-1 18 0 0 0,1-18 0 0 0,-1 0 0 0 0,1 0 0 0 0,-1 0 0 0 0,20 0 0 0 0,-20 0 0 0 0,-36 0 0 0 0,-20-18 0 0 0,38-1 0 0 0,-18 1 0 0 0,18-1 0 0 0,0 0 0 0 0,-19-18 0 0 0,19 37-16383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9T14:52:18.3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23352 4387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7T21:05:31.3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15599 8536 16383 0 0,'0'-18'0'0'0,"0"-1"0"0"0,-37 19 0 0 0,-20-19 0 0 0,-36 0 0 0 0,-38 19 0 0 0,-19-56 0 0 0,-19 38 0 0 0,-56-39 0 0 0,-37 20 0 0 0,19-1 0 0 0,18 20 0 0 0,-56-1 0 0 0,37 19 0 0 0,1 0 0 0 0,-19 0 0 0 0,56 0 0 0 0,-19 0 0 0 0,0 0 0 0 0,19 0 0 0 0,-19 0 0 0 0,1 0 0 0 0,36 0 0 0 0,-18 0 0 0 0,-19 0 0 0 0,1 0 0 0 0,74 0 0 0 0,-75 0 0 0 0,19 0 0 0 0,-19 0 0 0 0,75 0 0 0 0,-37 0 0 0 0,56 0 0 0 0,-38 0 0 0 0,76 0 0 0 0,-95 37 0 0 0,76-37 0 0 0,18 19 0 0 0,1 0 0 0 0,-20 56 0 0 0,1-56 0 0 0,93-1 0 0 0,-112 38 0 0 0,75-37 0 0 0,-19 19 0 0 0,0-1 0 0 0,-37 1 0 0 0,74-1 0 0 0,-18 19 0 0 0,18-37 0 0 0,-18 37 0 0 0,37-37 0 0 0,19 0 0 0 0,0 18 0 0 0,0 1 0 0 0,0-20 0 0 0,0 20 0 0 0,0-20 0 0 0,0 1 0 0 0,0 0 0 0 0,19-19 0 0 0,0 19 0 0 0,37 18 0 0 0,-37-18 0 0 0,18 0 0 0 0,38 37 0 0 0,-19-19 0 0 0,57 19 0 0 0,18 19 0 0 0,75 0 0 0 0,-19 0 0 0 0,19 0 0 0 0,-112-37 0 0 0,75 18 0 0 0,93 19 0 0 0,-37-38 0 0 0,18 57 0 0 0,38-57 0 0 0,0 1 0 0 0,19-1 0 0 0,-57 1 0 0 0,-18-20 0 0 0,-75-18 0 0 0,37 0 0 0 0,-56 19 0 0 0,-56-19 0 0 0,0 0 0 0 0,19 0 0 0 0,-57 0 0 0 0,57 0 0 0 0,18 0 0 0 0,38 0 0 0 0,-19 0 0 0 0,19 0 0 0 0,75-75 0 0 0,-38 75 0 0 0,76-56 0 0 0,-76 56 0 0 0,75-75 0 0 0,38 56 0 0 0,-19-18 0 0 0,-56-1 0 0 0,-19 20 0 0 0,37 18 0 0 0,-18 0 0 0 0,-19-38 0 0 0,19 38 0 0 0,-38-18 0 0 0,38 18 0 0 0,0 0 0 0 0,-19 0 0 0 0,56-57 0 0 0,-75 57 0 0 0,19 0 0 0 0,0-18 0 0 0,-75-1 0 0 0,-18 19 0 0 0,18 0 0 0 0,38 0 0 0 0,-57 0 0 0 0,19 0 0 0 0,-19-19 0 0 0,20-37 0 0 0,-58 56 0 0 0,20-19 0 0 0,0 19 0 0 0,-19-18 0 0 0,0-1 0 0 0,-38 19 0 0 0,38 0 0 0 0,0-38 0 0 0,0 38 0 0 0,-56 0 0 0 0,56-18 0 0 0,-1-1 0 0 0,-17-19 0 0 0,-20 20 0 0 0,-18 18 0 0 0,0-19 0 0 0,-1 0 0 0 0,1 19 0 0 0,18-19 0 0 0,-37 1 0 0 0,38-20 0 0 0,-19 20 0 0 0,-19-1 0 0 0,-19 0 0 0 0,0-18 0 0 0,-18 18 0 0 0,-38-19 0 0 0,-38-18 0 0 0,20 19 0 0 0,-76-57 0 0 0,-93 0 0 0 0,131 76 0 0 0,-94-20 0 0 0,-37-74 0 0 0,37 93 0 0 0,0-37 0 0 0,0 0 0 0 0,38 56 0 0 0,-19-19 0 0 0,38-18 0 0 0,-20 37 0 0 0,95 0 0 0 0,-39 0 0 0 0,1 0 0 0 0,56 18 0 0 0,0 1 0 0 0,-37 18 0 0 0,56-18 0 0 0,0 0 0 0 0,-19-19 0 0 0,19 19 0 0 0,18 18 0 0 0,-37-18 0 0 0,19-19 0 0 0,19 0 0 0 0,-57 0 0 0 0,56 19 0 0 0,-18-19 0 0 0,-37 0 0 0 0,18 37 0 0 0,18-37 0 0 0,1 19 0 0 0,0-19 0 0 0,37 19 0 0 0,-18-19 0 0 0,18 0 0 0 0,19 0-16383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7T21:05:31.4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31443 6204 16383 0 0,'-19'0'0'0'0,"1"0"0"0"0,-1-19 0 0 0,0 19 0 0 0,-18 0 0 0 0,-1-19 0 0 0,19 19 0 0 0,-37-18 0 0 0,38 18 0 0 0,-39-19 0 0 0,-36 0 0 0 0,18-18 0 0 0,0 37 0 0 0,-75-19 0 0 0,19 19 0 0 0,18 0 0 0 0,-111-37 0 0 0,130 37 0 0 0,-37 0 0 0 0,0 0 0 0 0,-19 0 0 0 0,19 0 0 0 0,56 0 0 0 0,37 0 0 0 0,-37 0 0 0 0,1 0 0 0 0,-1 18 0 0 0,18-18 0 0 0,-36 19 0 0 0,-1 37 0 0 0,-37-37 0 0 0,37 37 0 0 0,-56-37 0 0 0,38 18 0 0 0,56 20 0 0 0,18-20 0 0 0,1 1 0 0 0,18-20 0 0 0,19 20 0 0 0,-37-1 0 0 0,37 1 0 0 0,0 37 0 0 0,0-57 0 0 0,0 20 0 0 0,0 18 0 0 0,0 0 0 0 0,0-37 0 0 0,0 37 0 0 0,0 0 0 0 0,0 0 0 0 0,0 1 0 0 0,0 18 0 0 0,37-19 0 0 0,1 37 0 0 0,-1-18 0 0 0,-18 56 0 0 0,37-18 0 0 0,-37-94 0 0 0,0 37 0 0 0,37 56 0 0 0,19 19 0 0 0,-19-74 0 0 0,38 55 0 0 0,-1 0 0 0 0,-37-56 0 0 0,19 57 0 0 0,56 18 0 0 0,-56-56 0 0 0,38-19 0 0 0,18 38 0 0 0,-37-57 0 0 0,-20 19 0 0 0,39 1 0 0 0,-57-39 0 0 0,0-18 0 0 0,19 38 0 0 0,-56-38 0 0 0,56 0 0 0 0,-19 0 0 0 0,38 0 0 0 0,-76 0 0 0 0,57 0 0 0 0,0 0 0 0 0,38-38 0 0 0,-57 20 0 0 0,56-39 0 0 0,-56 20 0 0 0,38-19 0 0 0,-19 37 0 0 0,19-75 0 0 0,-76 76 0 0 0,20-20 0 0 0,18-18 0 0 0,0-19 0 0 0,-37 38 0 0 0,18-1 0 0 0,20-37 0 0 0,-20 38 0 0 0,-37 18 0 0 0,56-37 0 0 0,-37 0 0 0 0,0-1 0 0 0,0 20 0 0 0,-1-38 0 0 0,1-37 0 0 0,-19 93 0 0 0,0-56 0 0 0,0 19 0 0 0,0 18 0 0 0,0-37 0 0 0,19 19 0 0 0,-19 0 0 0 0,0 19 0 0 0,0-1 0 0 0,0-37 0 0 0,0 38 0 0 0,0-19 0 0 0,0-1 0 0 0,0 1 0 0 0,0 19 0 0 0,0-20 0 0 0,0-17 0 0 0,0 55 0 0 0,0-56 0 0 0,0 37 0 0 0,-38-18 0 0 0,38 0 0 0 0,-18 56 0 0 0,18-19 0 0 0,-19-37 0 0 0,19 37 0 0 0,0 1 0 0 0,-19-1 0 0 0,19 0 0 0 0,0 0 0 0 0,-19 19 0 0 0,19-37 0 0 0,0 18 0 0 0,0 1 0 0 0,-18-20 0 0 0,-1 19 0 0 0,19 1 0 0 0,0-20 0 0 0,0 19 0 0 0,0 1 0 0 0,0-1 0 0 0,-19 19 0 0 0,0-19 0 0 0,19 19-16383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7T21:05:31.4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11075 6906 16383 0 0,'-21'-22'0'0'0,"0"1"0"0"0,0 21 0 0 0,0-21 0 0 0,0 21 0 0 0,-1 0 0 0 0,-20-42 0 0 0,21 21 0 0 0,0 21 0 0 0,-22 0 0 0 0,-20-22 0 0 0,42 22 0 0 0,0-42 0 0 0,-1 42 0 0 0,1 0 0 0 0,21-21 0 0 0,-21 21 0 0 0,-21 0 0 0 0,21 0 0 0 0,-43 0 0 0 0,22 0 0 0 0,-22 0 0 0 0,-20 0 0 0 0,62 0 0 0 0,-41 0 0 0 0,-1 0 0 0 0,1 0 0 0 0,-43 0 0 0 0,43 0 0 0 0,-22 0 0 0 0,0 0 0 0 0,22 0 0 0 0,-22 0 0 0 0,0 0 0 0 0,1 0 0 0 0,41 0 0 0 0,-41 0 0 0 0,20 0 0 0 0,43 0 0 0 0,-21 0 0 0 0,21 0 0 0 0,-1 21 0 0 0,-20-21 0 0 0,0 21 0 0 0,-43 0 0 0 0,43 22 0 0 0,-22-22 0 0 0,22 0 0 0 0,-22 0 0 0 0,-20 22 0 0 0,20-22 0 0 0,43-21 0 0 0,0 0 0 0 0,-21 21 0 0 0,42 0 0 0 0,-43 21 0 0 0,43 1 0 0 0,0-22 0 0 0,0 0 0 0 0,0 21 0 0 0,0-20 0 0 0,0-1 0 0 0,21 42 0 0 0,1-63 0 0 0,-1 21 0 0 0,0 1 0 0 0,21-22 0 0 0,-21 21 0 0 0,1 0 0 0 0,20 0 0 0 0,-21-21 0 0 0,0 0 0 0 0,22 42 0 0 0,-22-42 0 0 0,-21 22 0 0 0,42-22 0 0 0,-21 0 0 0 0,0 0 0 0 0,22 21 0 0 0,20 0 0 0 0,-20 0 0 0 0,-22 0 0 0 0,63-21 0 0 0,22 21 0 0 0,-42-21 0 0 0,-22 0 0 0 0,43 0 0 0 0,-22 0 0 0 0,1 0 0 0 0,-43 0 0 0 0,42 22 0 0 0,22-22 0 0 0,-43 0 0 0 0,1 0 0 0 0,41 0 0 0 0,-62 0 0 0 0,41 0 0 0 0,-42 0 0 0 0,22 0 0 0 0,-1 0 0 0 0,-21 0 0 0 0,21 0 0 0 0,-20 0 0 0 0,62-43 0 0 0,-84 22 0 0 0,64 21 0 0 0,20 0 0 0 0,-62-21 0 0 0,62 0 0 0 0,-41 0 0 0 0,20-1 0 0 0,-21 1 0 0 0,-20 21 0 0 0,-1 0 0 0 0,0-21 0 0 0,21 21 0 0 0,22-42 0 0 0,-22 42 0 0 0,0-21 0 0 0,43-43 0 0 0,-43 22 0 0 0,-20-1 0 0 0,-22 1 0 0 0,21 42 0 0 0,-21-42 0 0 0,0 21 0 0 0,0-1 0 0 0,0 1 0 0 0,0 0 0 0 0,-21 0 0 0 0,-1 21 0 0 0,22 0-16383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7T21:05:31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28686 17362 16383 0 0,'21'-21'0'0'0,"-21"0"0"0"0,-21 21 0 0 0,-21 0 0 0 0,-64 0 0 0 0,-21 21 0 0 0,21-21 0 0 0,-63 0 0 0 0,21 0 0 0 0,-1 0 0 0 0,1 0 0 0 0,42 0 0 0 0,-63 0 0 0 0,63 0 0 0 0,43 0 0 0 0,-43 0 0 0 0,42 0 0 0 0,1 0 0 0 0,21 0 0 0 0,-22 0 0 0 0,1 42 0 0 0,20-42 0 0 0,-41 21 0 0 0,41-21 0 0 0,-84 21 0 0 0,43-21 0 0 0,-1 0 0 0 0,-42 22 0 0 0,-21 41 0 0 0,0-42 0 0 0,-43 43 0 0 0,64-22 0 0 0,-21-21 0 0 0,-43 85 0 0 0,128-85 0 0 0,-43 22 0 0 0,21-1 0 0 0,43 0 0 0 0,-21-21 0 0 0,41 43 0 0 0,1-64 0 0 0,-21 63 0 0 0,21-20 0 0 0,21-22 0 0 0,-21 21 0 0 0,21-21 0 0 0,0 1 0 0 0,0-1 0 0 0,0 0 0 0 0,0 21 0 0 0,0-21 0 0 0,21 1 0 0 0,0-1 0 0 0,21 21 0 0 0,-21-42 0 0 0,1 21 0 0 0,-1 0 0 0 0,21-21 0 0 0,-21 43 0 0 0,22-43 0 0 0,-22 21 0 0 0,0 0 0 0 0,21-21 0 0 0,-21 21 0 0 0,1-21 0 0 0,20 21 0 0 0,0-21 0 0 0,43 0 0 0 0,21 0 0 0 0,42 0 0 0 0,21 0 0 0 0,-21 0 0 0 0,-42 0 0 0 0,0 0 0 0 0,42 0 0 0 0,-42 0 0 0 0,-21 0 0 0 0,21 0 0 0 0,-22 0 0 0 0,-41 0 0 0 0,20 0 0 0 0,-21 0 0 0 0,-20 0 0 0 0,20 0 0 0 0,21 0 0 0 0,-41-21 0 0 0,41 21 0 0 0,-21 0 0 0 0,1 0 0 0 0,-1 0 0 0 0,22-21 0 0 0,-43 21 0 0 0,42 0 0 0 0,1-21 0 0 0,-43 0 0 0 0,-21 0 0 0 0,21 21 0 0 0,0 0 0 0 0,22-64 0 0 0,-1 43 0 0 0,0-21 0 0 0,-21-1 0 0 0,1 22 0 0 0,20-21 0 0 0,-21-1 0 0 0,43 1 0 0 0,-43 42 0 0 0,21-63 0 0 0,-21 41 0 0 0,22 1 0 0 0,-1 0 0 0 0,21 0 0 0 0,1-21 0 0 0,-43-1 0 0 0,21 22 0 0 0,43-64 0 0 0,-43 64 0 0 0,22-42 0 0 0,-43 42 0 0 0,0-22 0 0 0,22 1 0 0 0,-22 21 0 0 0,0 0 0 0 0,0-43 0 0 0,0 43 0 0 0,0-21 0 0 0,1 42 0 0 0,-22-43 0 0 0,21 1 0 0 0,0 42 0 0 0,-21-42 0 0 0,21 42 0 0 0,-21-22 0 0 0,0 1 0 0 0,0 0 0 0 0,0 21-16383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3-17T21:05:31.4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31120 16050 16383 0 0,'0'0'-16383'0'0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B7BD-9B3A-4867-AEB2-D70152EEE5F6}" type="datetimeFigureOut">
              <a:rPr lang="en-US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2AA66-2DC8-4C86-A9C0-48442393F2A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8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Example in Zoom Recordings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2AA66-2DC8-4C86-A9C0-48442393F2A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6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Examples from ENGL 6375 Spring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2AA66-2DC8-4C86-A9C0-48442393F2A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16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Example on Fall 2019 ENGL 4370 Week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2AA66-2DC8-4C86-A9C0-48442393F2A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3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18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9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3/19/2020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7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3/19/2020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3/19/2020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8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4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8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2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1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67" r:id="rId6"/>
    <p:sldLayoutId id="2147483763" r:id="rId7"/>
    <p:sldLayoutId id="2147483764" r:id="rId8"/>
    <p:sldLayoutId id="2147483765" r:id="rId9"/>
    <p:sldLayoutId id="2147483766" r:id="rId10"/>
    <p:sldLayoutId id="21474837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cs.microsoft.com/en-us/onedrive/onedriv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upport.office.com/en-us/article/class-notebook-add-in-for-onenote-instructions-cd84f1a6-945e-48fb-8fd9-e338a3eeeda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utrgv.edu/it/software/zoom/index.ht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upport.office.com/en-us/yammer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flipgrid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kahoot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kahoot.it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polleverywhere.com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customXml" Target="../ink/ink9.xml"/><Relationship Id="rId4" Type="http://schemas.openxmlformats.org/officeDocument/2006/relationships/image" Target="../media/image7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customXml" Target="../ink/ink12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calendly.com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64E02E-E4AA-43DE-AB54-45E834B8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2" t="9233" r="-7" b="19179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2807208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chemeClr val="bg1"/>
                </a:solidFill>
                <a:cs typeface="Calibri Light"/>
              </a:rPr>
              <a:t>Increasing Student Engagement Through Technology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48600" y="3968496"/>
            <a:ext cx="4023360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Dr. Katherine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christoffersen</a:t>
            </a:r>
            <a:endParaRPr lang="en-US" sz="1600">
              <a:solidFill>
                <a:schemeClr val="bg1"/>
              </a:solidFill>
              <a:cs typeface="Calibri"/>
            </a:endParaRPr>
          </a:p>
          <a:p>
            <a:r>
              <a:rPr lang="en-US" sz="1600">
                <a:solidFill>
                  <a:schemeClr val="bg1"/>
                </a:solidFill>
                <a:cs typeface="Calibri"/>
              </a:rPr>
              <a:t>Nicole nicholson, Mtesl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3C7E0-7DAB-4B44-A300-6B91D7D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Polls &amp; Feedback </a:t>
            </a:r>
            <a:br>
              <a:rPr lang="en-US" sz="4100">
                <a:solidFill>
                  <a:schemeClr val="bg1"/>
                </a:solidFill>
              </a:rPr>
            </a:br>
            <a:endParaRPr lang="en-US" sz="41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7A5C7D4-EB93-45CF-A94E-A7FB7F47A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65" y="1443911"/>
            <a:ext cx="6876881" cy="30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6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304C1-3043-49FB-99D7-67C6CF2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cs typeface="Calibri Light"/>
              </a:rPr>
              <a:t>OneDrive:</a:t>
            </a:r>
            <a:br>
              <a:rPr lang="en-US">
                <a:cs typeface="Calibri Light"/>
              </a:rPr>
            </a:br>
            <a:r>
              <a:rPr lang="en-US" sz="2400">
                <a:ea typeface="+mj-lt"/>
                <a:cs typeface="+mj-lt"/>
              </a:rPr>
              <a:t>File hosting and synchronization service, similar to GoogleDocs</a:t>
            </a:r>
            <a:br>
              <a:rPr lang="en-US" sz="2400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A3FB-BC3E-4FED-B958-D5DFC8DA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r>
              <a:rPr lang="en-US" b="1">
                <a:ea typeface="+mn-lt"/>
                <a:cs typeface="+mn-lt"/>
              </a:rPr>
              <a:t>Applications in the classroom: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Materials sharing with students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Collaborative writing/group work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Tracked changes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Online submission of assignments (essays, reports, etc.)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 panose="020F0502020204030204"/>
            </a:endParaRPr>
          </a:p>
          <a:p>
            <a:r>
              <a:rPr lang="en-US" b="1">
                <a:ea typeface="+mn-lt"/>
                <a:cs typeface="+mn-lt"/>
              </a:rPr>
              <a:t>Access</a:t>
            </a:r>
            <a:r>
              <a:rPr lang="en-US">
                <a:ea typeface="+mn-lt"/>
                <a:cs typeface="+mn-lt"/>
              </a:rPr>
              <a:t>: 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OneDrive is provided to UTRGV automatically with the Office 365 Suite. 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 panose="020F0502020204030204"/>
              </a:rPr>
              <a:t>For OneDrive support click </a:t>
            </a:r>
            <a:r>
              <a:rPr lang="en-US">
                <a:cs typeface="Calibri"/>
                <a:hlinkClick r:id="rId2"/>
              </a:rPr>
              <a:t>here</a:t>
            </a:r>
            <a:r>
              <a:rPr lang="en-US">
                <a:cs typeface="Calibri"/>
              </a:rPr>
              <a:t>.</a:t>
            </a: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CF4F2B9-7452-4A3F-A0EB-17EE26B1C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88" y="2659632"/>
            <a:ext cx="2669336" cy="24301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957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80834669-0AEB-460B-AD84-5A9CE12D7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959"/>
            <a:ext cx="12217879" cy="6861919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B74E8F0C-D714-4967-A1EE-35C6605BA392}"/>
              </a:ext>
            </a:extLst>
          </p:cNvPr>
          <p:cNvSpPr/>
          <p:nvPr/>
        </p:nvSpPr>
        <p:spPr>
          <a:xfrm>
            <a:off x="8226724" y="1792856"/>
            <a:ext cx="3234903" cy="1480866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Student folders created by the instructor and shared with each individual student.</a:t>
            </a:r>
          </a:p>
        </p:txBody>
      </p:sp>
    </p:spTree>
    <p:extLst>
      <p:ext uri="{BB962C8B-B14F-4D97-AF65-F5344CB8AC3E}">
        <p14:creationId xmlns:p14="http://schemas.microsoft.com/office/powerpoint/2010/main" val="3780436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9F3A2134-2D1C-42B3-ABF3-3863C77EE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959"/>
            <a:ext cx="12203501" cy="6861919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B9739802-D0E0-4788-9AD4-E17942506C02}"/>
              </a:ext>
            </a:extLst>
          </p:cNvPr>
          <p:cNvSpPr/>
          <p:nvPr/>
        </p:nvSpPr>
        <p:spPr>
          <a:xfrm>
            <a:off x="5121215" y="2382328"/>
            <a:ext cx="2731696" cy="1437734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Sample of digital commenting on student work and tracked changes.</a:t>
            </a:r>
          </a:p>
        </p:txBody>
      </p:sp>
    </p:spTree>
    <p:extLst>
      <p:ext uri="{BB962C8B-B14F-4D97-AF65-F5344CB8AC3E}">
        <p14:creationId xmlns:p14="http://schemas.microsoft.com/office/powerpoint/2010/main" val="2999725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304C1-3043-49FB-99D7-67C6CF2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10" y="1434222"/>
            <a:ext cx="3073550" cy="5126203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>
                <a:cs typeface="Calibri Light"/>
              </a:rPr>
              <a:t>OneNote Class Notebooks:</a:t>
            </a:r>
            <a:br>
              <a:rPr lang="en-US">
                <a:cs typeface="Calibri Light"/>
              </a:rPr>
            </a:br>
            <a:r>
              <a:rPr lang="en-US" sz="2400">
                <a:ea typeface="+mj-lt"/>
                <a:cs typeface="+mj-lt"/>
              </a:rPr>
              <a:t>OneNote is a program for free-form information gathering and multi-user collaboration. It gathers users’ notes, drawings, screen clippings, and audio commentaries. </a:t>
            </a:r>
          </a:p>
          <a:p>
            <a:pPr algn="r"/>
            <a:r>
              <a:rPr lang="en-US" sz="2400">
                <a:ea typeface="+mj-lt"/>
                <a:cs typeface="+mj-lt"/>
              </a:rPr>
              <a:t>  </a:t>
            </a:r>
            <a:r>
              <a:rPr lang="en-US">
                <a:ea typeface="+mj-lt"/>
                <a:cs typeface="+mj-lt"/>
              </a:rPr>
              <a:t> </a:t>
            </a: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endParaRPr lang="en-US">
              <a:cs typeface="Calibri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A3FB-BC3E-4FED-B958-D5DFC8DA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409" y="1556225"/>
            <a:ext cx="6791894" cy="5147973"/>
          </a:xfrm>
        </p:spPr>
        <p:txBody>
          <a:bodyPr anchor="ctr">
            <a:normAutofit lnSpcReduction="10000"/>
          </a:bodyPr>
          <a:lstStyle/>
          <a:p>
            <a:r>
              <a:rPr lang="en-US" b="1">
                <a:ea typeface="+mn-lt"/>
                <a:cs typeface="+mn-lt"/>
              </a:rPr>
              <a:t>Applications in the classroom: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Research or reflection journals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Small group collaborative assignments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Assignment distribution and submission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Note: The Class Notebook feature is managed by the teacher; students have read-only access, collaborative space, and individual space.</a:t>
            </a:r>
            <a:endParaRPr lang="en-US">
              <a:cs typeface="Calibri"/>
            </a:endParaRPr>
          </a:p>
          <a:p>
            <a:r>
              <a:rPr lang="en-US" b="1">
                <a:ea typeface="+mn-lt"/>
                <a:cs typeface="+mn-lt"/>
              </a:rPr>
              <a:t>Access</a:t>
            </a:r>
            <a:r>
              <a:rPr lang="en-US">
                <a:ea typeface="+mn-lt"/>
                <a:cs typeface="+mn-lt"/>
              </a:rPr>
              <a:t>: 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OneDrive is provided to UTRGV automatically with the Office 365 Suite.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The Class Notebook option is also linked automatically to Blackboard courses (though not the gradebook).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/>
              </a:rPr>
              <a:t>For OneNote Class Notebook support click </a:t>
            </a:r>
            <a:r>
              <a:rPr lang="en-US">
                <a:cs typeface="Calibri"/>
                <a:hlinkClick r:id="rId2"/>
              </a:rPr>
              <a:t>here</a:t>
            </a:r>
            <a:r>
              <a:rPr lang="en-US">
                <a:cs typeface="Calibri"/>
              </a:rPr>
              <a:t>.</a:t>
            </a: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BE68DAB-8F73-4853-B3A6-3D552825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514" y="4767352"/>
            <a:ext cx="1185952" cy="11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4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65C7045F-E443-4A66-80F7-FFFEF510E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959"/>
            <a:ext cx="12217879" cy="6861919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56C671D5-127A-4E71-87C9-36989430D4FC}"/>
              </a:ext>
            </a:extLst>
          </p:cNvPr>
          <p:cNvSpPr/>
          <p:nvPr/>
        </p:nvSpPr>
        <p:spPr>
          <a:xfrm>
            <a:off x="9046233" y="2396705"/>
            <a:ext cx="1998451" cy="1480866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Sample student research journal.</a:t>
            </a:r>
          </a:p>
        </p:txBody>
      </p:sp>
    </p:spTree>
    <p:extLst>
      <p:ext uri="{BB962C8B-B14F-4D97-AF65-F5344CB8AC3E}">
        <p14:creationId xmlns:p14="http://schemas.microsoft.com/office/powerpoint/2010/main" val="1552061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32E63924-EA6F-470B-9E46-62FC8900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959"/>
            <a:ext cx="12145992" cy="6861919"/>
          </a:xfrm>
          <a:prstGeom prst="rect">
            <a:avLst/>
          </a:prstGeom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C0BAD51-1089-402D-85AD-C6AE8ADA82B9}"/>
              </a:ext>
            </a:extLst>
          </p:cNvPr>
          <p:cNvSpPr/>
          <p:nvPr/>
        </p:nvSpPr>
        <p:spPr>
          <a:xfrm>
            <a:off x="9276271" y="3805687"/>
            <a:ext cx="2242866" cy="1480866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Sample student collaborative assignment space.</a:t>
            </a:r>
          </a:p>
        </p:txBody>
      </p:sp>
    </p:spTree>
    <p:extLst>
      <p:ext uri="{BB962C8B-B14F-4D97-AF65-F5344CB8AC3E}">
        <p14:creationId xmlns:p14="http://schemas.microsoft.com/office/powerpoint/2010/main" val="2341006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304C1-3043-49FB-99D7-67C6CF2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77" y="715354"/>
            <a:ext cx="3073550" cy="5126203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>
                <a:cs typeface="Calibri Light"/>
              </a:rPr>
              <a:t>Zoom:</a:t>
            </a:r>
            <a:br>
              <a:rPr lang="en-US">
                <a:cs typeface="Calibri Light"/>
              </a:rPr>
            </a:br>
            <a:r>
              <a:rPr lang="en-US" sz="2400">
                <a:ea typeface="+mj-lt"/>
                <a:cs typeface="+mj-lt"/>
              </a:rPr>
              <a:t>Cloud-based communication that combines video conferencing, online meetings, chat, screen-sharing, and mobile collaboration.</a:t>
            </a:r>
            <a:br>
              <a:rPr lang="en-US" sz="2400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A3FB-BC3E-4FED-B958-D5DFC8DA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r>
              <a:rPr lang="en-US" b="1">
                <a:ea typeface="+mn-lt"/>
                <a:cs typeface="+mn-lt"/>
              </a:rPr>
              <a:t>Applications in the classroom: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>
                <a:ea typeface="+mn-lt"/>
                <a:cs typeface="+mn-lt"/>
              </a:rPr>
              <a:t>Whole-group virtual instruction</a:t>
            </a:r>
          </a:p>
          <a:p>
            <a:pPr>
              <a:buFont typeface="Wingdings" panose="020F0502020204030204" pitchFamily="34" charset="0"/>
              <a:buChar char="§"/>
            </a:pPr>
            <a:r>
              <a:rPr lang="en-US">
                <a:ea typeface="+mn-lt"/>
                <a:cs typeface="+mn-lt"/>
              </a:rPr>
              <a:t>Individual conferencing</a:t>
            </a:r>
            <a:endParaRPr lang="en-US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>
                <a:ea typeface="+mn-lt"/>
                <a:cs typeface="+mn-lt"/>
              </a:rPr>
              <a:t>Small group collaboration</a:t>
            </a:r>
            <a:endParaRPr lang="en-US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endParaRPr lang="en-US">
              <a:cs typeface="Calibri" panose="020F0502020204030204"/>
            </a:endParaRPr>
          </a:p>
          <a:p>
            <a:r>
              <a:rPr lang="en-US" b="1">
                <a:ea typeface="+mn-lt"/>
                <a:cs typeface="+mn-lt"/>
              </a:rPr>
              <a:t>Access</a:t>
            </a:r>
            <a:r>
              <a:rPr lang="en-US">
                <a:ea typeface="+mn-lt"/>
                <a:cs typeface="+mn-lt"/>
              </a:rPr>
              <a:t>: 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Zoom is available to UTRGV students, faculty, and staff.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It can be used on computers and on smartphones.</a:t>
            </a:r>
            <a:endParaRPr lang="en-US"/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/>
              </a:rPr>
              <a:t>For UTRGV instructions, click </a:t>
            </a:r>
            <a:r>
              <a:rPr lang="en-US">
                <a:cs typeface="Calibri"/>
                <a:hlinkClick r:id="rId2"/>
              </a:rPr>
              <a:t>here</a:t>
            </a:r>
            <a:r>
              <a:rPr lang="en-US">
                <a:cs typeface="Calibri"/>
              </a:rPr>
              <a:t>.</a:t>
            </a: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8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6C2ADCCB-804B-48B4-925C-3676C7396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26" y="3423248"/>
            <a:ext cx="1492370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19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BD16B79-DA67-410F-A8A6-412584BF5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959"/>
            <a:ext cx="12145992" cy="6861919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468580CE-9045-43B7-BF2B-7B7462C75AB0}"/>
              </a:ext>
            </a:extLst>
          </p:cNvPr>
          <p:cNvSpPr/>
          <p:nvPr/>
        </p:nvSpPr>
        <p:spPr>
          <a:xfrm>
            <a:off x="7378460" y="3863196"/>
            <a:ext cx="3234903" cy="1480866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Instead of scheduling a new meeting every time, consider copying the URL for your personal meeting room.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52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9410BA7-DD5C-4DE8-B3F5-47E1BD015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959"/>
            <a:ext cx="12160369" cy="6861919"/>
          </a:xfrm>
          <a:prstGeom prst="rect">
            <a:avLst/>
          </a:prstGeom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65869F19-6E5A-441C-AAC3-767A2F15D134}"/>
              </a:ext>
            </a:extLst>
          </p:cNvPr>
          <p:cNvSpPr/>
          <p:nvPr/>
        </p:nvSpPr>
        <p:spPr>
          <a:xfrm>
            <a:off x="8543026" y="2195422"/>
            <a:ext cx="3234903" cy="1480866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Then create a link on the left sidebar of your course Blackboard page for easy student access.</a:t>
            </a:r>
          </a:p>
        </p:txBody>
      </p:sp>
    </p:spTree>
    <p:extLst>
      <p:ext uri="{BB962C8B-B14F-4D97-AF65-F5344CB8AC3E}">
        <p14:creationId xmlns:p14="http://schemas.microsoft.com/office/powerpoint/2010/main" val="378156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304C1-3043-49FB-99D7-67C6CF2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cs typeface="Calibri Light"/>
              </a:rPr>
              <a:t>Yammer:</a:t>
            </a:r>
            <a:br>
              <a:rPr lang="en-US">
                <a:cs typeface="Calibri Light"/>
              </a:rPr>
            </a:br>
            <a:r>
              <a:rPr lang="en-US" sz="2400">
                <a:ea typeface="+mj-lt"/>
                <a:cs typeface="+mj-lt"/>
              </a:rPr>
              <a:t>Social networking service used for private communication in organizations</a:t>
            </a:r>
            <a:br>
              <a:rPr lang="en-US" sz="2400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A3FB-BC3E-4FED-B958-D5DFC8DA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r>
              <a:rPr lang="en-US" b="1">
                <a:ea typeface="+mn-lt"/>
                <a:cs typeface="+mn-lt"/>
              </a:rPr>
              <a:t>Applications in the classroom: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Whole-group announcements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Small group chats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Individual messaging with instructor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 panose="020F0502020204030204"/>
            </a:endParaRPr>
          </a:p>
          <a:p>
            <a:r>
              <a:rPr lang="en-US" b="1">
                <a:ea typeface="+mn-lt"/>
                <a:cs typeface="+mn-lt"/>
              </a:rPr>
              <a:t>Access</a:t>
            </a:r>
            <a:r>
              <a:rPr lang="en-US">
                <a:ea typeface="+mn-lt"/>
                <a:cs typeface="+mn-lt"/>
              </a:rPr>
              <a:t>: 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Yammer is provided to UTRGV automatically with the Office 365 Suite. 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 panose="020F0502020204030204"/>
              </a:rPr>
              <a:t>For Yammer support click </a:t>
            </a:r>
            <a:r>
              <a:rPr lang="en-US">
                <a:cs typeface="Calibri" panose="020F0502020204030204"/>
                <a:hlinkClick r:id="rId2"/>
              </a:rPr>
              <a:t>here</a:t>
            </a:r>
            <a:r>
              <a:rPr lang="en-US">
                <a:cs typeface="Calibri" panose="020F0502020204030204"/>
              </a:rPr>
              <a:t>. </a:t>
            </a: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A63837EB-B1DD-4817-B5FA-B41ACEB3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931" y="2913931"/>
            <a:ext cx="1950288" cy="193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46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3635926" cy="51119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E4189-7F0C-412B-9946-AD5647C7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884521"/>
            <a:ext cx="3214307" cy="28672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Recording Zoom Meetings</a:t>
            </a:r>
          </a:p>
        </p:txBody>
      </p:sp>
      <p:cxnSp>
        <p:nvCxnSpPr>
          <p:cNvPr id="20" name="Straight Connector 2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3883364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6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694B733-207D-410C-99E7-4F00578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668" y="109210"/>
            <a:ext cx="6691320" cy="65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79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A7B714D-A324-4C52-9F3D-7BA1DFB15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E4189-7F0C-412B-9946-AD5647C7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Recording Zoom Meetings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6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90BAFCD-EA0A-47F4-8B00-AAB1E67A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2422061-516A-4470-AC35-7A28CD0CD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01" y="77096"/>
            <a:ext cx="9224562" cy="442778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F9C61D6-37CC-4AD4-83C3-022D0887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51037"/>
            <a:ext cx="12192000" cy="23069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E4189-7F0C-412B-9946-AD5647C7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00" y="4905662"/>
            <a:ext cx="7330353" cy="1541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Recording Zoom Meetings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69285E-35F6-4010-B084-229A80845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47" y="5676251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93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90BAFCD-EA0A-47F4-8B00-AAB1E67A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170187B-3053-4AFF-875F-63C3B35E6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695" y="178246"/>
            <a:ext cx="8810895" cy="444801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F9C61D6-37CC-4AD4-83C3-022D0887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51037"/>
            <a:ext cx="12192000" cy="23069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E4189-7F0C-412B-9946-AD5647C7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00" y="4905662"/>
            <a:ext cx="7330353" cy="1541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Recording Zoom Meetings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69285E-35F6-4010-B084-229A80845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47" y="5676251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449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8800E-3369-401B-9748-081A0D46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706456"/>
                </a:solidFill>
                <a:cs typeface="Calibri Light"/>
              </a:rPr>
              <a:t>Breakout Rooms</a:t>
            </a:r>
            <a:endParaRPr lang="en-US" sz="4000">
              <a:solidFill>
                <a:srgbClr val="706456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399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2568273-6BB5-436D-B9E8-6EB90EF37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71" y="4615926"/>
            <a:ext cx="9733385" cy="1483801"/>
          </a:xfrm>
          <a:prstGeom prst="rect">
            <a:avLst/>
          </a:prstGeom>
        </p:spPr>
      </p:pic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39FC0EB-E1E2-45AC-AA5E-8182FDD3C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64" t="-111340" r="-27911" b="110997"/>
          <a:stretch/>
        </p:blipFill>
        <p:spPr>
          <a:xfrm>
            <a:off x="4059922" y="4616102"/>
            <a:ext cx="3583438" cy="548639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47C4851-D7C2-4DDE-B7B9-28BA2165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375" y="346759"/>
            <a:ext cx="1838415" cy="318325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A3E0404-86A9-40FA-8DB8-302414EE2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123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800E-3369-401B-9748-081A0D46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Breakout Rooms</a:t>
            </a:r>
            <a:endParaRPr lang="en-US"/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39FC0EB-E1E2-45AC-AA5E-8182FDD3C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64" t="-111340" r="-27911" b="110997"/>
          <a:stretch/>
        </p:blipFill>
        <p:spPr>
          <a:xfrm>
            <a:off x="1892188" y="2046042"/>
            <a:ext cx="12676181" cy="1970208"/>
          </a:xfrm>
          <a:prstGeom prst="rect">
            <a:avLst/>
          </a:prstGeom>
        </p:spPr>
      </p:pic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0E7618C-73CC-4165-846F-442DCDAB0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455" y="288480"/>
            <a:ext cx="6627376" cy="576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93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800E-3369-401B-9748-081A0D46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Breakout Rooms</a:t>
            </a:r>
            <a:endParaRPr lang="en-US"/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39FC0EB-E1E2-45AC-AA5E-8182FDD3C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64" t="-111340" r="-27911" b="110997"/>
          <a:stretch/>
        </p:blipFill>
        <p:spPr>
          <a:xfrm>
            <a:off x="1892188" y="2046042"/>
            <a:ext cx="12676181" cy="1970208"/>
          </a:xfrm>
          <a:prstGeom prst="rect">
            <a:avLst/>
          </a:prstGeom>
        </p:spPr>
      </p:pic>
      <p:pic>
        <p:nvPicPr>
          <p:cNvPr id="7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C1C5B0D-8167-41AC-B9C3-6D1A76FA9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72" y="289956"/>
            <a:ext cx="6141854" cy="58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0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800E-3369-401B-9748-081A0D46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Breakout Rooms</a:t>
            </a:r>
            <a:endParaRPr lang="en-US"/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39FC0EB-E1E2-45AC-AA5E-8182FDD3C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64" t="-111340" r="-27911" b="110997"/>
          <a:stretch/>
        </p:blipFill>
        <p:spPr>
          <a:xfrm>
            <a:off x="1892188" y="2046042"/>
            <a:ext cx="12676181" cy="1970208"/>
          </a:xfrm>
          <a:prstGeom prst="rect">
            <a:avLst/>
          </a:prstGeom>
        </p:spPr>
      </p:pic>
      <p:pic>
        <p:nvPicPr>
          <p:cNvPr id="7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C1C5B0D-8167-41AC-B9C3-6D1A76FA9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72" y="289956"/>
            <a:ext cx="6141854" cy="587348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3C58159-EB3B-41E2-8E43-7A6715225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92" y="3750300"/>
            <a:ext cx="5319164" cy="15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27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304C1-3043-49FB-99D7-67C6CF2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r"/>
            <a:r>
              <a:rPr lang="en-US" err="1">
                <a:cs typeface="Calibri Light"/>
              </a:rPr>
              <a:t>FlipGrid</a:t>
            </a:r>
            <a:r>
              <a:rPr lang="en-US">
                <a:cs typeface="Calibri Light"/>
              </a:rPr>
              <a:t>:</a:t>
            </a:r>
            <a:br>
              <a:rPr lang="en-US">
                <a:cs typeface="Calibri Light"/>
              </a:rPr>
            </a:br>
            <a:r>
              <a:rPr lang="en-US" sz="2400">
                <a:ea typeface="+mj-lt"/>
                <a:cs typeface="+mj-lt"/>
              </a:rPr>
              <a:t>Video discussion board</a:t>
            </a: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A3FB-BC3E-4FED-B958-D5DFC8DA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r>
              <a:rPr lang="en-US" b="1">
                <a:ea typeface="+mn-lt"/>
                <a:cs typeface="+mn-lt"/>
              </a:rPr>
              <a:t>Applications in the classroom: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Video discussion board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Formative feedback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Alternative to written discussion boards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r>
              <a:rPr lang="en-US" b="1">
                <a:ea typeface="+mn-lt"/>
                <a:cs typeface="+mn-lt"/>
              </a:rPr>
              <a:t>Access</a:t>
            </a:r>
            <a:r>
              <a:rPr lang="en-US">
                <a:ea typeface="+mn-lt"/>
                <a:cs typeface="+mn-lt"/>
              </a:rPr>
              <a:t>: 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Free access at </a:t>
            </a:r>
            <a:r>
              <a:rPr lang="en-US">
                <a:ea typeface="+mn-lt"/>
                <a:cs typeface="+mn-lt"/>
                <a:hlinkClick r:id="rId3"/>
              </a:rPr>
              <a:t>flipgrid.com</a:t>
            </a:r>
            <a:r>
              <a:rPr lang="en-US">
                <a:ea typeface="+mn-lt"/>
                <a:cs typeface="+mn-lt"/>
              </a:rPr>
              <a:t> (There is a separate educator log-on, and you can require that students use their UTRGV log-in.)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Students can download an app to their phone. You can also provide QR codes and/or links to each discussion prompt.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8174DBB-70D9-402C-8327-E1BC69087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" y="3295929"/>
            <a:ext cx="2743200" cy="16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39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5E8D4-AE97-41D2-9A87-8EE6D071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634946"/>
            <a:ext cx="5453741" cy="1450757"/>
          </a:xfrm>
        </p:spPr>
        <p:txBody>
          <a:bodyPr>
            <a:normAutofit/>
          </a:bodyPr>
          <a:lstStyle/>
          <a:p>
            <a:r>
              <a:rPr lang="en-US" err="1">
                <a:cs typeface="Calibri Light"/>
              </a:rPr>
              <a:t>FlipGrid</a:t>
            </a:r>
            <a:r>
              <a:rPr lang="en-US">
                <a:cs typeface="Calibri Light"/>
              </a:rPr>
              <a:t> Guides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553" y="2267421"/>
            <a:ext cx="48463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 picture containing food&#10;&#10;Description generated with very high confidence">
            <a:extLst>
              <a:ext uri="{FF2B5EF4-FFF2-40B4-BE49-F238E27FC236}">
                <a16:creationId xmlns:a16="http://schemas.microsoft.com/office/drawing/2014/main" id="{C9697F57-8A46-4E8F-AA99-93659BFA4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12" y="634947"/>
            <a:ext cx="2122287" cy="2519036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5EF819F-9339-4376-9207-5CD522C91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994" y="3428999"/>
            <a:ext cx="2083526" cy="2525487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A8208DB-95BF-4344-BA3A-0BFB2DEA6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087" y="3405159"/>
            <a:ext cx="2096821" cy="25493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6A8BE26-1925-44A1-B4B1-941D1CF2E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82" y="2500271"/>
            <a:ext cx="5400084" cy="2437387"/>
          </a:xfrm>
          <a:prstGeom prst="rect">
            <a:avLst/>
          </a:prstGeom>
        </p:spPr>
      </p:pic>
      <p:pic>
        <p:nvPicPr>
          <p:cNvPr id="22" name="Picture 2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ADEB42-883B-444D-AA3C-121F820F8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421417" y="577457"/>
            <a:ext cx="2028143" cy="2587546"/>
          </a:xfrm>
        </p:spPr>
      </p:pic>
    </p:spTree>
    <p:extLst>
      <p:ext uri="{BB962C8B-B14F-4D97-AF65-F5344CB8AC3E}">
        <p14:creationId xmlns:p14="http://schemas.microsoft.com/office/powerpoint/2010/main" val="376016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7146F6FC-87CB-4D78-8488-5451F56BC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960"/>
            <a:ext cx="12261011" cy="6861919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9647ECF7-20EA-4D56-815D-AF12E0F9FE48}"/>
              </a:ext>
            </a:extLst>
          </p:cNvPr>
          <p:cNvSpPr/>
          <p:nvPr/>
        </p:nvSpPr>
        <p:spPr>
          <a:xfrm>
            <a:off x="6760234" y="4869611"/>
            <a:ext cx="2027205" cy="891395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Sample course Yammer page.</a:t>
            </a:r>
          </a:p>
        </p:txBody>
      </p:sp>
    </p:spTree>
    <p:extLst>
      <p:ext uri="{BB962C8B-B14F-4D97-AF65-F5344CB8AC3E}">
        <p14:creationId xmlns:p14="http://schemas.microsoft.com/office/powerpoint/2010/main" val="12957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005A-46A8-46EE-988C-13EA43FA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8261C33-57F0-42AC-89A9-56F4671BE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961" y="287494"/>
            <a:ext cx="9698720" cy="6175014"/>
          </a:xfrm>
        </p:spPr>
      </p:pic>
    </p:spTree>
    <p:extLst>
      <p:ext uri="{BB962C8B-B14F-4D97-AF65-F5344CB8AC3E}">
        <p14:creationId xmlns:p14="http://schemas.microsoft.com/office/powerpoint/2010/main" val="1831465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15D64-2CF6-4F64-8AD0-1AC5ED529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23572AE-05BC-486B-A786-248AE4BCA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80" y="193086"/>
            <a:ext cx="5996004" cy="644474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8B2869E-0B67-446C-9321-3E0D43D77CE3}"/>
                  </a:ext>
                </a:extLst>
              </p14:cNvPr>
              <p14:cNvContentPartPr/>
              <p14:nvPr/>
            </p14:nvContentPartPr>
            <p14:xfrm>
              <a:off x="2432668" y="2314659"/>
              <a:ext cx="4210049" cy="64769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8B2869E-0B67-446C-9321-3E0D43D77C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4690" y="2296657"/>
                <a:ext cx="4245645" cy="6833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6554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B589-06BB-4169-B84C-DD03D50D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AFB7214-067F-4693-9C40-FDFB31443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0018" y="2108201"/>
            <a:ext cx="6312924" cy="3760891"/>
          </a:xfrm>
        </p:spPr>
      </p:pic>
    </p:spTree>
    <p:extLst>
      <p:ext uri="{BB962C8B-B14F-4D97-AF65-F5344CB8AC3E}">
        <p14:creationId xmlns:p14="http://schemas.microsoft.com/office/powerpoint/2010/main" val="2857632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8A645-0914-4600-BCF9-40CD2329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984E65C-0504-4741-B0AE-FC1317118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941" y="2060997"/>
            <a:ext cx="7467078" cy="3760891"/>
          </a:xfrm>
        </p:spPr>
      </p:pic>
    </p:spTree>
    <p:extLst>
      <p:ext uri="{BB962C8B-B14F-4D97-AF65-F5344CB8AC3E}">
        <p14:creationId xmlns:p14="http://schemas.microsoft.com/office/powerpoint/2010/main" val="3353632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7CCE-907D-4AD3-A689-1D109B86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6C3E2CA-AA79-4977-B818-F8C25EC52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184" y="2108201"/>
            <a:ext cx="7460591" cy="3760891"/>
          </a:xfrm>
        </p:spPr>
      </p:pic>
    </p:spTree>
    <p:extLst>
      <p:ext uri="{BB962C8B-B14F-4D97-AF65-F5344CB8AC3E}">
        <p14:creationId xmlns:p14="http://schemas.microsoft.com/office/powerpoint/2010/main" val="3490966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C309-1B01-4667-978C-AD576E30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623A8F5-C4B4-4DAC-AE12-469A3FD76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307" y="334697"/>
            <a:ext cx="8257885" cy="6242448"/>
          </a:xfrm>
        </p:spPr>
      </p:pic>
    </p:spTree>
    <p:extLst>
      <p:ext uri="{BB962C8B-B14F-4D97-AF65-F5344CB8AC3E}">
        <p14:creationId xmlns:p14="http://schemas.microsoft.com/office/powerpoint/2010/main" val="1646269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C71B-337E-4060-806D-5ADBD057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8A2B27-F535-40E4-82EF-F6A7BD2DF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1925" y="2108201"/>
            <a:ext cx="5469109" cy="3760891"/>
          </a:xfrm>
        </p:spPr>
      </p:pic>
    </p:spTree>
    <p:extLst>
      <p:ext uri="{BB962C8B-B14F-4D97-AF65-F5344CB8AC3E}">
        <p14:creationId xmlns:p14="http://schemas.microsoft.com/office/powerpoint/2010/main" val="321275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E38D7-D1CA-4FF8-8DA0-23A376A3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3A184C5-C16B-4A46-B100-263710844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547" y="2108201"/>
            <a:ext cx="6425866" cy="3760891"/>
          </a:xfrm>
        </p:spPr>
      </p:pic>
    </p:spTree>
    <p:extLst>
      <p:ext uri="{BB962C8B-B14F-4D97-AF65-F5344CB8AC3E}">
        <p14:creationId xmlns:p14="http://schemas.microsoft.com/office/powerpoint/2010/main" val="2907432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8B0E-38A4-43E5-86BF-A01AF7194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Feedback &amp; Replies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E9AD9F0-C0AB-4B1F-93EF-AAF325897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853" y="2000795"/>
            <a:ext cx="6404845" cy="449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71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8B0E-38A4-43E5-86BF-A01AF7194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Feedback &amp; Replies</a:t>
            </a:r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8317AC1-8D2C-46E3-A17A-D57990B8A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139" y="2128431"/>
            <a:ext cx="6359214" cy="4637528"/>
          </a:xfrm>
        </p:spPr>
      </p:pic>
    </p:spTree>
    <p:extLst>
      <p:ext uri="{BB962C8B-B14F-4D97-AF65-F5344CB8AC3E}">
        <p14:creationId xmlns:p14="http://schemas.microsoft.com/office/powerpoint/2010/main" val="89240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7E618E9C-BE75-4E44-BAB1-47A764DE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5" y="-1959"/>
            <a:ext cx="11412747" cy="6430598"/>
          </a:xfrm>
          <a:prstGeom prst="rect">
            <a:avLst/>
          </a:prstGeom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8C06F129-223C-4059-BE44-73A65ECDF57A}"/>
              </a:ext>
            </a:extLst>
          </p:cNvPr>
          <p:cNvSpPr/>
          <p:nvPr/>
        </p:nvSpPr>
        <p:spPr>
          <a:xfrm>
            <a:off x="7881667" y="3216215"/>
            <a:ext cx="2918601" cy="1452111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Sample direct message history with student. Several other users can be added for group chats.</a:t>
            </a:r>
          </a:p>
        </p:txBody>
      </p:sp>
    </p:spTree>
    <p:extLst>
      <p:ext uri="{BB962C8B-B14F-4D97-AF65-F5344CB8AC3E}">
        <p14:creationId xmlns:p14="http://schemas.microsoft.com/office/powerpoint/2010/main" val="3872389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8B0E-38A4-43E5-86BF-A01AF7194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Feedback &amp; Replies</a:t>
            </a:r>
            <a:endParaRPr lang="en-US"/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DE51048-A4C4-4F98-93E0-0AB82326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879" y="2021838"/>
            <a:ext cx="6505995" cy="46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42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4" y="643467"/>
            <a:ext cx="3635926" cy="51138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4A7A5-E8DD-4E1A-8845-80458594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956235"/>
            <a:ext cx="3153580" cy="161674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cs typeface="Calibri Light"/>
              </a:rPr>
              <a:t>Example Prompts</a:t>
            </a:r>
            <a:endParaRPr lang="en-US" sz="360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2128" y="2660530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D25194-A47F-4002-A75C-C2743136F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48" y="2773767"/>
            <a:ext cx="3153580" cy="270665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1600">
                <a:solidFill>
                  <a:schemeClr val="tx1"/>
                </a:solidFill>
                <a:cs typeface="Calibri"/>
              </a:rPr>
              <a:t>You may add a 'focus':</a:t>
            </a:r>
          </a:p>
          <a:p>
            <a:r>
              <a:rPr lang="en-US" sz="1600">
                <a:solidFill>
                  <a:schemeClr val="tx1"/>
                </a:solidFill>
                <a:cs typeface="Calibri"/>
              </a:rPr>
              <a:t>Image</a:t>
            </a:r>
          </a:p>
          <a:p>
            <a:r>
              <a:rPr lang="en-US" sz="1600" err="1">
                <a:solidFill>
                  <a:schemeClr val="tx1"/>
                </a:solidFill>
                <a:cs typeface="Calibri"/>
              </a:rPr>
              <a:t>Youtube</a:t>
            </a:r>
            <a:r>
              <a:rPr lang="en-US" sz="1600">
                <a:solidFill>
                  <a:schemeClr val="tx1"/>
                </a:solidFill>
                <a:cs typeface="Calibri"/>
              </a:rPr>
              <a:t> Video</a:t>
            </a:r>
          </a:p>
          <a:p>
            <a:r>
              <a:rPr lang="en-US" sz="1600">
                <a:solidFill>
                  <a:schemeClr val="tx1"/>
                </a:solidFill>
                <a:cs typeface="Calibri"/>
              </a:rPr>
              <a:t>Recorded Video</a:t>
            </a:r>
          </a:p>
          <a:p>
            <a:r>
              <a:rPr lang="en-US" sz="1600">
                <a:solidFill>
                  <a:schemeClr val="tx1"/>
                </a:solidFill>
                <a:cs typeface="Calibri"/>
              </a:rPr>
              <a:t>Gif</a:t>
            </a:r>
          </a:p>
          <a:p>
            <a:r>
              <a:rPr lang="en-US" sz="1600">
                <a:solidFill>
                  <a:schemeClr val="tx1"/>
                </a:solidFill>
                <a:cs typeface="Calibri"/>
              </a:rPr>
              <a:t>Etc.</a:t>
            </a:r>
          </a:p>
          <a:p>
            <a:endParaRPr lang="en-US" sz="16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08B018A-DE9D-4853-A40D-A2F58FF18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824" y="310929"/>
            <a:ext cx="5599821" cy="1456222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65D4EA3-CD03-4B40-B363-678A5AD42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189" y="4707078"/>
            <a:ext cx="5260571" cy="1392062"/>
          </a:xfrm>
          <a:prstGeom prst="rect">
            <a:avLst/>
          </a:prstGeom>
        </p:spPr>
      </p:pic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1F4EFD8-2A2F-4487-B45C-A01706D91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053" y="1981705"/>
            <a:ext cx="5881984" cy="25115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3764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304C1-3043-49FB-99D7-67C6CF2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cs typeface="Calibri Light"/>
              </a:rPr>
              <a:t>Kahoot:</a:t>
            </a:r>
            <a:br>
              <a:rPr lang="en-US">
                <a:cs typeface="Calibri Light"/>
              </a:rPr>
            </a:br>
            <a:r>
              <a:rPr lang="en-US" sz="2400">
                <a:ea typeface="+mj-lt"/>
                <a:cs typeface="+mj-lt"/>
              </a:rPr>
              <a:t>Online quiz game</a:t>
            </a: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A3FB-BC3E-4FED-B958-D5DFC8DA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r>
              <a:rPr lang="en-US" b="1">
                <a:ea typeface="+mn-lt"/>
                <a:cs typeface="+mn-lt"/>
              </a:rPr>
              <a:t>Applications in the classroom: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Review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Check understanding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Formative feedback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 panose="020F0502020204030204"/>
            </a:endParaRPr>
          </a:p>
          <a:p>
            <a:r>
              <a:rPr lang="en-US" b="1">
                <a:ea typeface="+mn-lt"/>
                <a:cs typeface="+mn-lt"/>
              </a:rPr>
              <a:t>Access</a:t>
            </a:r>
            <a:r>
              <a:rPr lang="en-US">
                <a:ea typeface="+mn-lt"/>
                <a:cs typeface="+mn-lt"/>
              </a:rPr>
              <a:t>: 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Free access to all at </a:t>
            </a:r>
            <a:r>
              <a:rPr lang="en-US">
                <a:ea typeface="+mn-lt"/>
                <a:cs typeface="+mn-lt"/>
                <a:hlinkClick r:id="rId3"/>
              </a:rPr>
              <a:t>kahoot.com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Students access the quiz through the unique code at </a:t>
            </a:r>
            <a:r>
              <a:rPr lang="en-US">
                <a:ea typeface="+mn-lt"/>
                <a:cs typeface="+mn-lt"/>
                <a:hlinkClick r:id="rId4"/>
              </a:rPr>
              <a:t>kahoot.it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7A0CAB9-429E-40EB-9E33-9CF2E4DC0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" y="30226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84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73A6-C1B7-48DF-9482-7050DDDB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23806016-2A88-42C1-A1D0-56043376E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929" y="712325"/>
            <a:ext cx="9722942" cy="5514165"/>
          </a:xfrm>
        </p:spPr>
      </p:pic>
    </p:spTree>
    <p:extLst>
      <p:ext uri="{BB962C8B-B14F-4D97-AF65-F5344CB8AC3E}">
        <p14:creationId xmlns:p14="http://schemas.microsoft.com/office/powerpoint/2010/main" val="293313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8A32-C2CC-49CD-A82B-968EBCC71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computer, player&#10;&#10;Description generated with very high confidence">
            <a:extLst>
              <a:ext uri="{FF2B5EF4-FFF2-40B4-BE49-F238E27FC236}">
                <a16:creationId xmlns:a16="http://schemas.microsoft.com/office/drawing/2014/main" id="{FDB21A9F-B377-4D91-A1F4-0DBCEAFF9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576" y="375157"/>
            <a:ext cx="10060584" cy="5642289"/>
          </a:xfrm>
        </p:spPr>
      </p:pic>
    </p:spTree>
    <p:extLst>
      <p:ext uri="{BB962C8B-B14F-4D97-AF65-F5344CB8AC3E}">
        <p14:creationId xmlns:p14="http://schemas.microsoft.com/office/powerpoint/2010/main" val="1603375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F1E9-49C7-4686-AF3F-A5926F59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7D6C8AE-05AC-48D2-A45F-A1270448F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668" y="462821"/>
            <a:ext cx="9960031" cy="5568111"/>
          </a:xfrm>
        </p:spPr>
      </p:pic>
    </p:spTree>
    <p:extLst>
      <p:ext uri="{BB962C8B-B14F-4D97-AF65-F5344CB8AC3E}">
        <p14:creationId xmlns:p14="http://schemas.microsoft.com/office/powerpoint/2010/main" val="1360950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698A-A082-4F05-865A-76191B83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A3368C1-C2D2-4C7B-9C09-FCA8A7496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614" y="287493"/>
            <a:ext cx="10729573" cy="6033403"/>
          </a:xfrm>
        </p:spPr>
      </p:pic>
    </p:spTree>
    <p:extLst>
      <p:ext uri="{BB962C8B-B14F-4D97-AF65-F5344CB8AC3E}">
        <p14:creationId xmlns:p14="http://schemas.microsoft.com/office/powerpoint/2010/main" val="3184807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C841-4F36-47B6-90F8-0AB0FCEB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9E4A91F6-6DBB-431C-8B62-AEF889933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795" y="516768"/>
            <a:ext cx="10194501" cy="5743438"/>
          </a:xfrm>
        </p:spPr>
      </p:pic>
    </p:spTree>
    <p:extLst>
      <p:ext uri="{BB962C8B-B14F-4D97-AF65-F5344CB8AC3E}">
        <p14:creationId xmlns:p14="http://schemas.microsoft.com/office/powerpoint/2010/main" val="4124996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809D-DC14-44D0-A34C-A3AEBA32C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805931E6-DB83-44CF-A2C4-766BA8340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804" y="314467"/>
            <a:ext cx="10700484" cy="5992943"/>
          </a:xfrm>
        </p:spPr>
      </p:pic>
    </p:spTree>
    <p:extLst>
      <p:ext uri="{BB962C8B-B14F-4D97-AF65-F5344CB8AC3E}">
        <p14:creationId xmlns:p14="http://schemas.microsoft.com/office/powerpoint/2010/main" val="2874498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1FAA-886D-4681-A466-2A039BA2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to Create Kahoot Quiz </a:t>
            </a:r>
            <a:endParaRPr lang="en-US"/>
          </a:p>
        </p:txBody>
      </p:sp>
      <p:pic>
        <p:nvPicPr>
          <p:cNvPr id="4" name="Picture 4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FDD86CF8-2717-42D1-8EC0-8A9994294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270" y="2108201"/>
            <a:ext cx="9132544" cy="376089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6866ED3-08FE-4614-B906-8EC9B9ABA075}"/>
                  </a:ext>
                </a:extLst>
              </p14:cNvPr>
              <p14:cNvContentPartPr/>
              <p14:nvPr/>
            </p14:nvContentPartPr>
            <p14:xfrm>
              <a:off x="8960242" y="1613349"/>
              <a:ext cx="1133475" cy="102869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6866ED3-08FE-4614-B906-8EC9B9ABA0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42239" y="1595289"/>
                <a:ext cx="1169121" cy="10644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719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3C7E0-7DAB-4B44-A300-6B91D7D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Problem-Solving</a:t>
            </a:r>
            <a:br>
              <a:rPr lang="en-US" sz="4100" dirty="0"/>
            </a:br>
            <a:endParaRPr lang="en-US" sz="41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1397F75-76DA-4F52-93BA-F27666966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181" y="149727"/>
            <a:ext cx="5731912" cy="656825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3E40AE3-2C37-4F77-ADD9-FB9BB7A45B2D}"/>
                  </a:ext>
                </a:extLst>
              </p14:cNvPr>
              <p14:cNvContentPartPr/>
              <p14:nvPr/>
            </p14:nvContentPartPr>
            <p14:xfrm>
              <a:off x="6238039" y="5516144"/>
              <a:ext cx="333375" cy="76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3E40AE3-2C37-4F77-ADD9-FB9BB7A45B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0455" y="5497559"/>
                <a:ext cx="368902" cy="112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F0120C8-03AD-4606-AD63-A5F70CB6EE94}"/>
                  </a:ext>
                </a:extLst>
              </p14:cNvPr>
              <p14:cNvContentPartPr/>
              <p14:nvPr/>
            </p14:nvContentPartPr>
            <p14:xfrm>
              <a:off x="7461250" y="5315618"/>
              <a:ext cx="695324" cy="9525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F0120C8-03AD-4606-AD63-A5F70CB6EE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3255" y="5297371"/>
                <a:ext cx="730954" cy="131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DD5331F-C5E3-40EB-8F7F-4E56AF5543DA}"/>
                  </a:ext>
                </a:extLst>
              </p14:cNvPr>
              <p14:cNvContentPartPr/>
              <p14:nvPr/>
            </p14:nvContentPartPr>
            <p14:xfrm>
              <a:off x="5409196" y="1305092"/>
              <a:ext cx="638175" cy="76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DD5331F-C5E3-40EB-8F7F-4E56AF5543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91117" y="1288083"/>
                <a:ext cx="673971" cy="109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E1CEF34-D03C-4281-83F4-28B688AD49EE}"/>
                  </a:ext>
                </a:extLst>
              </p14:cNvPr>
              <p14:cNvContentPartPr/>
              <p14:nvPr/>
            </p14:nvContentPartPr>
            <p14:xfrm>
              <a:off x="6004092" y="1318461"/>
              <a:ext cx="9524" cy="9524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E1CEF34-D03C-4281-83F4-28B688AD49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27892" y="851785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4026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7DB6-6779-4124-818D-1490E6E99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C3041D9-6BD0-46CA-BDD9-50EE4E772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219" y="375157"/>
            <a:ext cx="8012060" cy="5871563"/>
          </a:xfrm>
        </p:spPr>
      </p:pic>
    </p:spTree>
    <p:extLst>
      <p:ext uri="{BB962C8B-B14F-4D97-AF65-F5344CB8AC3E}">
        <p14:creationId xmlns:p14="http://schemas.microsoft.com/office/powerpoint/2010/main" val="3703832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1FAA-886D-4681-A466-2A039BA2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to Create Kahoot Quiz </a:t>
            </a:r>
            <a:endParaRPr lang="en-US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84D7E4E-F367-4495-9A61-260776BBD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94" y="213316"/>
            <a:ext cx="11642528" cy="5999687"/>
          </a:xfrm>
        </p:spPr>
      </p:pic>
    </p:spTree>
    <p:extLst>
      <p:ext uri="{BB962C8B-B14F-4D97-AF65-F5344CB8AC3E}">
        <p14:creationId xmlns:p14="http://schemas.microsoft.com/office/powerpoint/2010/main" val="3347950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304C1-3043-49FB-99D7-67C6CF2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r"/>
            <a:r>
              <a:rPr lang="en-US" sz="3600" err="1">
                <a:cs typeface="Calibri Light"/>
              </a:rPr>
              <a:t>PollEverywhere</a:t>
            </a:r>
            <a:r>
              <a:rPr lang="en-US" sz="3600">
                <a:cs typeface="Calibri Light"/>
              </a:rPr>
              <a:t>:</a:t>
            </a:r>
            <a:br>
              <a:rPr lang="en-US" sz="3600">
                <a:cs typeface="Calibri Light"/>
              </a:rPr>
            </a:br>
            <a:r>
              <a:rPr lang="en-US" sz="2400">
                <a:ea typeface="+mj-lt"/>
                <a:cs typeface="+mj-lt"/>
              </a:rPr>
              <a:t>Free service for taking polls of student understanding or information,  similar to clickers</a:t>
            </a: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A3FB-BC3E-4FED-B958-D5DFC8DA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r>
              <a:rPr lang="en-US" b="1">
                <a:ea typeface="+mn-lt"/>
                <a:cs typeface="+mn-lt"/>
              </a:rPr>
              <a:t>Applications in the classroom: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Quick polls, quizzes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See graphs and responses in real time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Formative assessment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 panose="020F0502020204030204"/>
            </a:endParaRPr>
          </a:p>
          <a:p>
            <a:r>
              <a:rPr lang="en-US" b="1">
                <a:ea typeface="+mn-lt"/>
                <a:cs typeface="+mn-lt"/>
              </a:rPr>
              <a:t>Access</a:t>
            </a:r>
            <a:r>
              <a:rPr lang="en-US">
                <a:ea typeface="+mn-lt"/>
                <a:cs typeface="+mn-lt"/>
              </a:rPr>
              <a:t>: </a:t>
            </a:r>
          </a:p>
          <a:p>
            <a:r>
              <a:rPr lang="en-US">
                <a:ea typeface="+mn-lt"/>
                <a:cs typeface="+mn-lt"/>
              </a:rPr>
              <a:t>Free access at </a:t>
            </a:r>
            <a:r>
              <a:rPr lang="en-US">
                <a:ea typeface="+mn-lt"/>
                <a:cs typeface="+mn-lt"/>
                <a:hlinkClick r:id="rId2"/>
              </a:rPr>
              <a:t>polleverywhere.com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You can integrate these into </a:t>
            </a:r>
            <a:r>
              <a:rPr lang="en-US" err="1">
                <a:ea typeface="+mn-lt"/>
                <a:cs typeface="+mn-lt"/>
              </a:rPr>
              <a:t>Powerpoint</a:t>
            </a:r>
            <a:r>
              <a:rPr lang="en-US">
                <a:ea typeface="+mn-lt"/>
                <a:cs typeface="+mn-lt"/>
              </a:rPr>
              <a:t> and Google Slides. 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They are also quick to create 'on the fly.' (You can share these on your screen during a Zoom meeting.)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/>
              </a:rPr>
              <a:t>Great option for a starter activity or 'exit ticket.'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F010DA2-77B5-4FCE-AC2E-39F9302E2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07" y="3693441"/>
            <a:ext cx="274320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81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86C73-1102-4029-B489-8E6586D0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Options</a:t>
            </a:r>
            <a:endParaRPr lang="en-US" sz="4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D26408-EB7A-4F1A-9D47-41BA72F7F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/>
              </a:rPr>
              <a:t>Multiple choice</a:t>
            </a:r>
            <a:endParaRPr lang="en-US"/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/>
              </a:rPr>
              <a:t>Scales/Ratings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/>
              </a:rPr>
              <a:t>1 word (</a:t>
            </a:r>
            <a:r>
              <a:rPr lang="en-US" err="1">
                <a:cs typeface="Calibri"/>
              </a:rPr>
              <a:t>Wordle</a:t>
            </a:r>
            <a:r>
              <a:rPr lang="en-US">
                <a:cs typeface="Calibri"/>
              </a:rPr>
              <a:t>)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/>
              </a:rPr>
              <a:t>Comment</a:t>
            </a:r>
          </a:p>
        </p:txBody>
      </p:sp>
      <p:pic>
        <p:nvPicPr>
          <p:cNvPr id="4" name="Picture 4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FB8CBB53-92B0-48BE-BE4F-44C8B2CBE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960" y="643466"/>
            <a:ext cx="6431534" cy="522562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28614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34E8-3D94-4B3C-B169-6AFB3334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B2FC1C9-417C-4D89-A487-63DC309F7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250" y="213316"/>
            <a:ext cx="10945787" cy="6073864"/>
          </a:xfrm>
        </p:spPr>
      </p:pic>
    </p:spTree>
    <p:extLst>
      <p:ext uri="{BB962C8B-B14F-4D97-AF65-F5344CB8AC3E}">
        <p14:creationId xmlns:p14="http://schemas.microsoft.com/office/powerpoint/2010/main" val="3309188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0F26-7C5D-4967-89A4-A0B3A31D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C1635DC-D17F-4A91-B258-81270B74E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317" y="199829"/>
            <a:ext cx="11315387" cy="5837846"/>
          </a:xfrm>
        </p:spPr>
      </p:pic>
    </p:spTree>
    <p:extLst>
      <p:ext uri="{BB962C8B-B14F-4D97-AF65-F5344CB8AC3E}">
        <p14:creationId xmlns:p14="http://schemas.microsoft.com/office/powerpoint/2010/main" val="2652257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CDC8A-6582-4B5A-BA32-E2A6A3423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059299B-9B91-415E-9C1B-E2FEC9011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101" y="375157"/>
            <a:ext cx="10712421" cy="5837846"/>
          </a:xfrm>
        </p:spPr>
      </p:pic>
    </p:spTree>
    <p:extLst>
      <p:ext uri="{BB962C8B-B14F-4D97-AF65-F5344CB8AC3E}">
        <p14:creationId xmlns:p14="http://schemas.microsoft.com/office/powerpoint/2010/main" val="288051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1B90-FA70-4016-B9C3-50017630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E3F35ED-EBCA-4057-AB35-7B3BABC70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705" y="220059"/>
            <a:ext cx="11153213" cy="6114324"/>
          </a:xfrm>
        </p:spPr>
      </p:pic>
    </p:spTree>
    <p:extLst>
      <p:ext uri="{BB962C8B-B14F-4D97-AF65-F5344CB8AC3E}">
        <p14:creationId xmlns:p14="http://schemas.microsoft.com/office/powerpoint/2010/main" val="1171205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26E4-9448-4EE8-BE1B-3094DEAB4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to Create a Poll on Polleverywhere</a:t>
            </a:r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7B50FF-5C18-4A9B-AA5B-BF2AA535E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382" y="2108201"/>
            <a:ext cx="7666195" cy="376089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BE0928B-20EA-4FF5-B178-F477900A2FE3}"/>
                  </a:ext>
                </a:extLst>
              </p14:cNvPr>
              <p14:cNvContentPartPr/>
              <p14:nvPr/>
            </p14:nvContentPartPr>
            <p14:xfrm>
              <a:off x="2169795" y="2314575"/>
              <a:ext cx="933450" cy="304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BE0928B-20EA-4FF5-B178-F477900A2F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1878" y="2296603"/>
                <a:ext cx="968925" cy="3403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91650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2DA88-E3E7-4BC8-976A-E92EC938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CD56EE7-CE2A-46D5-A2CE-8F655FC83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6538" y="2108201"/>
            <a:ext cx="7179883" cy="3760891"/>
          </a:xfrm>
        </p:spPr>
      </p:pic>
    </p:spTree>
    <p:extLst>
      <p:ext uri="{BB962C8B-B14F-4D97-AF65-F5344CB8AC3E}">
        <p14:creationId xmlns:p14="http://schemas.microsoft.com/office/powerpoint/2010/main" val="242521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3C7E0-7DAB-4B44-A300-6B91D7D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chemeClr val="bg1"/>
                </a:solidFill>
              </a:rPr>
              <a:t>Introductions &amp; Check-In</a:t>
            </a:r>
            <a:br>
              <a:rPr lang="en-US" sz="4100">
                <a:solidFill>
                  <a:schemeClr val="bg1"/>
                </a:solidFill>
              </a:rPr>
            </a:br>
            <a:endParaRPr lang="en-US" sz="410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FD2C2D9-FC96-492E-89E3-8FA284827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5395" y="48334"/>
            <a:ext cx="4312477" cy="5118389"/>
          </a:xfrm>
          <a:prstGeom prst="rect">
            <a:avLst/>
          </a:prstGeom>
        </p:spPr>
      </p:pic>
      <p:pic>
        <p:nvPicPr>
          <p:cNvPr id="12" name="Picture 1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2B8C30F-617B-45EC-A96C-8F0F1D8F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711" y="1956294"/>
            <a:ext cx="4534127" cy="451088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56108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6ECA-9507-42C7-9A76-A8138EA6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6C3CF41-6EA2-46D0-8742-761AF0854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602" y="50801"/>
            <a:ext cx="7906756" cy="652695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21E12F-AC46-4A28-A53A-D2C6CE42DB21}"/>
                  </a:ext>
                </a:extLst>
              </p14:cNvPr>
              <p14:cNvContentPartPr/>
              <p14:nvPr/>
            </p14:nvContentPartPr>
            <p14:xfrm>
              <a:off x="8037194" y="6109335"/>
              <a:ext cx="1400175" cy="47625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21E12F-AC46-4A28-A53A-D2C6CE42DB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9220" y="6091199"/>
                <a:ext cx="1435764" cy="512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8414B7-984B-4FC7-B374-4C03CEDAFCE2}"/>
                  </a:ext>
                </a:extLst>
              </p14:cNvPr>
              <p14:cNvContentPartPr/>
              <p14:nvPr/>
            </p14:nvContentPartPr>
            <p14:xfrm>
              <a:off x="10307955" y="5682615"/>
              <a:ext cx="9525" cy="952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8414B7-984B-4FC7-B374-4C03CEDAFC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1705" y="5206365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3622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0AD69-4F30-4E5C-8605-3B2E4852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6476728-CFDC-4E0D-B4D1-EEF65D18D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300" y="713741"/>
            <a:ext cx="11107279" cy="559731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538BAB-1AF7-44EB-9FA1-2BFA3C156446}"/>
                  </a:ext>
                </a:extLst>
              </p14:cNvPr>
              <p14:cNvContentPartPr/>
              <p14:nvPr/>
            </p14:nvContentPartPr>
            <p14:xfrm>
              <a:off x="158114" y="5027294"/>
              <a:ext cx="9525" cy="952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538BAB-1AF7-44EB-9FA1-2BFA3C1564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18136" y="4551044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52311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C9247-1B45-44A1-A0B8-F0C8FE68D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8A39C0-431C-45C8-B50F-FF248F8E9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26" y="325121"/>
            <a:ext cx="11634768" cy="523155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4CD7196-2B78-4A5E-B0C8-7BCDE821AED2}"/>
                  </a:ext>
                </a:extLst>
              </p14:cNvPr>
              <p14:cNvContentPartPr/>
              <p14:nvPr/>
            </p14:nvContentPartPr>
            <p14:xfrm>
              <a:off x="1689734" y="1682115"/>
              <a:ext cx="809625" cy="24765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4CD7196-2B78-4A5E-B0C8-7BCDE821AE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1694" y="1664426"/>
                <a:ext cx="845344" cy="282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5A4E54-C847-4A5F-8920-3023A5758FA9}"/>
                  </a:ext>
                </a:extLst>
              </p14:cNvPr>
              <p14:cNvContentPartPr/>
              <p14:nvPr/>
            </p14:nvContentPartPr>
            <p14:xfrm>
              <a:off x="1682115" y="3960495"/>
              <a:ext cx="3543300" cy="70485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5A4E54-C847-4A5F-8920-3023A5758F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4116" y="3942403"/>
                <a:ext cx="3578938" cy="7406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14935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304C1-3043-49FB-99D7-67C6CF25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>
                <a:cs typeface="Calibri Light"/>
              </a:rPr>
              <a:t>Calendly:</a:t>
            </a:r>
            <a:br>
              <a:rPr lang="en-US" sz="2400">
                <a:cs typeface="Calibri Light"/>
              </a:rPr>
            </a:br>
            <a:r>
              <a:rPr lang="en-US" sz="2400">
                <a:ea typeface="+mj-lt"/>
                <a:cs typeface="+mj-lt"/>
              </a:rPr>
              <a:t>Free online appointment scheduling software; syncs with Microsoft Outlook Calendar, including your UTRGV teaching and personal calendars.</a:t>
            </a:r>
            <a:br>
              <a:rPr lang="en-US" sz="2400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br>
              <a:rPr lang="en-US">
                <a:cs typeface="Calibri Light"/>
              </a:rPr>
            </a:b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A3FB-BC3E-4FED-B958-D5DFC8DA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 lnSpcReduction="10000"/>
          </a:bodyPr>
          <a:lstStyle/>
          <a:p>
            <a:r>
              <a:rPr lang="en-US" b="1">
                <a:ea typeface="+mn-lt"/>
                <a:cs typeface="+mn-lt"/>
              </a:rPr>
              <a:t>Applications in the classroom: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Scheduling virtual office hours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Scheduling F2F office hours during busy times of the semester (required conferences, for example)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Calendly schedule syncs with UTRGV Outlook calendars for reminders.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 panose="020F0502020204030204"/>
            </a:endParaRPr>
          </a:p>
          <a:p>
            <a:r>
              <a:rPr lang="en-US" b="1">
                <a:ea typeface="+mn-lt"/>
                <a:cs typeface="+mn-lt"/>
              </a:rPr>
              <a:t>Access</a:t>
            </a:r>
            <a:r>
              <a:rPr lang="en-US">
                <a:ea typeface="+mn-lt"/>
                <a:cs typeface="+mn-lt"/>
              </a:rPr>
              <a:t>: </a:t>
            </a:r>
            <a:endParaRPr lang="en-US"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ea typeface="+mn-lt"/>
                <a:cs typeface="+mn-lt"/>
              </a:rPr>
              <a:t>The free version supports only one kind of meeting (meeting length, meeting title, single/multiple invitees) at a time.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 panose="020F0502020204030204"/>
              </a:rPr>
              <a:t>There is an app form for smartphone use.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>
                <a:cs typeface="Calibri" panose="020F0502020204030204"/>
              </a:rPr>
              <a:t>To create a Calendly account, click </a:t>
            </a:r>
            <a:r>
              <a:rPr lang="en-US">
                <a:cs typeface="Calibri"/>
                <a:hlinkClick r:id="rId2"/>
              </a:rPr>
              <a:t>here</a:t>
            </a:r>
            <a:r>
              <a:rPr lang="en-US">
                <a:cs typeface="Calibri"/>
              </a:rPr>
              <a:t>.</a:t>
            </a:r>
          </a:p>
          <a:p>
            <a:pPr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A picture containing clock, drawing&#10;&#10;Description generated with very high confidence">
            <a:extLst>
              <a:ext uri="{FF2B5EF4-FFF2-40B4-BE49-F238E27FC236}">
                <a16:creationId xmlns:a16="http://schemas.microsoft.com/office/drawing/2014/main" id="{31DA1990-7414-4EC0-BB7A-CDE700F11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141" y="3208480"/>
            <a:ext cx="1447452" cy="14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277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1FB8C93-35A6-4E93-8DFF-EFF99F71F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80" y="630882"/>
            <a:ext cx="9432615" cy="53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555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024148D-08B4-4F9C-BE89-A0DA5FD59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179" y="726385"/>
            <a:ext cx="9493305" cy="54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931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A5BC446-99C3-4180-A5F5-A489F31A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516" y="120350"/>
            <a:ext cx="6222774" cy="63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638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93320B9-1935-40EC-A0C3-23E1DE8C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047" y="122412"/>
            <a:ext cx="6135110" cy="66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284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B40194-47E8-433E-B5A9-8E0B5EA6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4525"/>
            <a:ext cx="12203501" cy="6507615"/>
          </a:xfrm>
          <a:prstGeom prst="rect">
            <a:avLst/>
          </a:prstGeom>
        </p:spPr>
      </p:pic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1608DF2E-B157-4DD2-9822-B8CF10B9646B}"/>
              </a:ext>
            </a:extLst>
          </p:cNvPr>
          <p:cNvSpPr/>
          <p:nvPr/>
        </p:nvSpPr>
        <p:spPr>
          <a:xfrm>
            <a:off x="1325592" y="4251385"/>
            <a:ext cx="2314753" cy="1480866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Sample scheduling page for office hours and conferences.</a:t>
            </a:r>
          </a:p>
        </p:txBody>
      </p:sp>
    </p:spTree>
    <p:extLst>
      <p:ext uri="{BB962C8B-B14F-4D97-AF65-F5344CB8AC3E}">
        <p14:creationId xmlns:p14="http://schemas.microsoft.com/office/powerpoint/2010/main" val="2868562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9D13E11-85AD-45A0-B798-57B98A7AB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07" y="-2382"/>
            <a:ext cx="7416349" cy="67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8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3C7E0-7DAB-4B44-A300-6B91D7D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Reminders &amp; Announcements </a:t>
            </a:r>
            <a:br>
              <a:rPr lang="en-US" sz="4100">
                <a:solidFill>
                  <a:schemeClr val="bg1"/>
                </a:solidFill>
              </a:rPr>
            </a:br>
            <a:endParaRPr lang="en-US" sz="41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10" descr="A screenshot of a social media post of a person&#10;&#10;Description generated with very high confidence">
            <a:extLst>
              <a:ext uri="{FF2B5EF4-FFF2-40B4-BE49-F238E27FC236}">
                <a16:creationId xmlns:a16="http://schemas.microsoft.com/office/drawing/2014/main" id="{EFEDE67E-D747-46DD-ADD4-2AC96356B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2258" y="267263"/>
            <a:ext cx="5738124" cy="3733917"/>
          </a:xfrm>
        </p:spPr>
      </p:pic>
      <p:pic>
        <p:nvPicPr>
          <p:cNvPr id="13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6C03B52-A2EC-493D-92C2-F5AA65E0F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19" y="3143782"/>
            <a:ext cx="5035942" cy="34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05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70BF3D1-1A07-49F5-BA89-AB216CAF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268" y="77142"/>
            <a:ext cx="6944314" cy="66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3C7E0-7DAB-4B44-A300-6B91D7D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Class Activities </a:t>
            </a:r>
            <a:br>
              <a:rPr lang="en-US" sz="4100">
                <a:solidFill>
                  <a:schemeClr val="bg1"/>
                </a:solidFill>
              </a:rPr>
            </a:br>
            <a:endParaRPr lang="en-US" sz="41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66D9A4D-776D-497F-B6BD-92653AAC5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0188" y="307723"/>
            <a:ext cx="5356210" cy="5932253"/>
          </a:xfrm>
        </p:spPr>
      </p:pic>
    </p:spTree>
    <p:extLst>
      <p:ext uri="{BB962C8B-B14F-4D97-AF65-F5344CB8AC3E}">
        <p14:creationId xmlns:p14="http://schemas.microsoft.com/office/powerpoint/2010/main" val="1979219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3C7E0-7DAB-4B44-A300-6B91D7D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Class Activities </a:t>
            </a:r>
            <a:br>
              <a:rPr lang="en-US" sz="4100">
                <a:solidFill>
                  <a:schemeClr val="bg1"/>
                </a:solidFill>
              </a:rPr>
            </a:br>
            <a:endParaRPr lang="en-US" sz="41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6D4B64C-CF42-4C57-9E0F-EE0B7801C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7873" y="71705"/>
            <a:ext cx="6014185" cy="6694253"/>
          </a:xfrm>
        </p:spPr>
      </p:pic>
    </p:spTree>
    <p:extLst>
      <p:ext uri="{BB962C8B-B14F-4D97-AF65-F5344CB8AC3E}">
        <p14:creationId xmlns:p14="http://schemas.microsoft.com/office/powerpoint/2010/main" val="271858939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846</Words>
  <Application>Microsoft Office PowerPoint</Application>
  <PresentationFormat>Widescreen</PresentationFormat>
  <Paragraphs>133</Paragraphs>
  <Slides>70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Wingdings</vt:lpstr>
      <vt:lpstr>RetrospectVTI</vt:lpstr>
      <vt:lpstr>Increasing Student Engagement Through Technology</vt:lpstr>
      <vt:lpstr>Yammer: Social networking service used for private communication in organizations    </vt:lpstr>
      <vt:lpstr>PowerPoint Presentation</vt:lpstr>
      <vt:lpstr>PowerPoint Presentation</vt:lpstr>
      <vt:lpstr>Problem-Solving </vt:lpstr>
      <vt:lpstr>Introductions &amp; Check-In </vt:lpstr>
      <vt:lpstr>Reminders &amp; Announcements  </vt:lpstr>
      <vt:lpstr>Class Activities  </vt:lpstr>
      <vt:lpstr>Class Activities  </vt:lpstr>
      <vt:lpstr>Polls &amp; Feedback  </vt:lpstr>
      <vt:lpstr>OneDrive: File hosting and synchronization service, similar to GoogleDocs    </vt:lpstr>
      <vt:lpstr>PowerPoint Presentation</vt:lpstr>
      <vt:lpstr>PowerPoint Presentation</vt:lpstr>
      <vt:lpstr>OneNote Class Notebooks: OneNote is a program for free-form information gathering and multi-user collaboration. It gathers users’ notes, drawings, screen clippings, and audio commentaries.        </vt:lpstr>
      <vt:lpstr>PowerPoint Presentation</vt:lpstr>
      <vt:lpstr>PowerPoint Presentation</vt:lpstr>
      <vt:lpstr>Zoom: Cloud-based communication that combines video conferencing, online meetings, chat, screen-sharing, and mobile collaboration.    </vt:lpstr>
      <vt:lpstr>PowerPoint Presentation</vt:lpstr>
      <vt:lpstr>PowerPoint Presentation</vt:lpstr>
      <vt:lpstr>Recording Zoom Meetings</vt:lpstr>
      <vt:lpstr>Recording Zoom Meetings</vt:lpstr>
      <vt:lpstr>Recording Zoom Meetings</vt:lpstr>
      <vt:lpstr>Recording Zoom Meetings</vt:lpstr>
      <vt:lpstr>Breakout Rooms</vt:lpstr>
      <vt:lpstr>Breakout Rooms</vt:lpstr>
      <vt:lpstr>Breakout Rooms</vt:lpstr>
      <vt:lpstr>Breakout Rooms</vt:lpstr>
      <vt:lpstr>FlipGrid: Video discussion board   </vt:lpstr>
      <vt:lpstr>FlipGrid Guides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&amp; Replies</vt:lpstr>
      <vt:lpstr>Feedback &amp; Replies</vt:lpstr>
      <vt:lpstr>Feedback &amp; Replies</vt:lpstr>
      <vt:lpstr>Example Prompts</vt:lpstr>
      <vt:lpstr>Kahoot: Online quiz game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Create Kahoot Quiz </vt:lpstr>
      <vt:lpstr>PowerPoint Presentation</vt:lpstr>
      <vt:lpstr>How to Create Kahoot Quiz </vt:lpstr>
      <vt:lpstr>PollEverywhere: Free service for taking polls of student understanding or information,  similar to clickers   </vt:lpstr>
      <vt:lpstr>Options</vt:lpstr>
      <vt:lpstr>PowerPoint Presentation</vt:lpstr>
      <vt:lpstr>PowerPoint Presentation</vt:lpstr>
      <vt:lpstr>PowerPoint Presentation</vt:lpstr>
      <vt:lpstr>PowerPoint Presentation</vt:lpstr>
      <vt:lpstr>How to Create a Poll on Polleverywhere</vt:lpstr>
      <vt:lpstr>PowerPoint Presentation</vt:lpstr>
      <vt:lpstr>PowerPoint Presentation</vt:lpstr>
      <vt:lpstr>PowerPoint Presentation</vt:lpstr>
      <vt:lpstr>PowerPoint Presentation</vt:lpstr>
      <vt:lpstr>Calendly: Free online appointment scheduling software; syncs with Microsoft Outlook Calendar, including your UTRGV teaching and personal calendars.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Katherine Christoffersen</cp:lastModifiedBy>
  <cp:revision>35</cp:revision>
  <dcterms:created xsi:type="dcterms:W3CDTF">2020-03-17T03:26:06Z</dcterms:created>
  <dcterms:modified xsi:type="dcterms:W3CDTF">2020-03-19T14:52:36Z</dcterms:modified>
</cp:coreProperties>
</file>