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59" r:id="rId3"/>
    <p:sldId id="257" r:id="rId4"/>
    <p:sldId id="260" r:id="rId5"/>
    <p:sldId id="258" r:id="rId6"/>
    <p:sldId id="261" r:id="rId7"/>
    <p:sldId id="263" r:id="rId8"/>
    <p:sldId id="262" r:id="rId9"/>
    <p:sldId id="264" r:id="rId10"/>
    <p:sldId id="267" r:id="rId11"/>
    <p:sldId id="268" r:id="rId12"/>
    <p:sldId id="270" r:id="rId13"/>
    <p:sldId id="271" r:id="rId14"/>
    <p:sldId id="272" r:id="rId15"/>
    <p:sldId id="274" r:id="rId16"/>
    <p:sldId id="273" r:id="rId17"/>
    <p:sldId id="279" r:id="rId18"/>
    <p:sldId id="275" r:id="rId19"/>
    <p:sldId id="276" r:id="rId20"/>
    <p:sldId id="278" r:id="rId21"/>
    <p:sldId id="280" r:id="rId22"/>
    <p:sldId id="281" r:id="rId23"/>
    <p:sldId id="282" r:id="rId24"/>
    <p:sldId id="283" r:id="rId25"/>
    <p:sldId id="285" r:id="rId26"/>
    <p:sldId id="284" r:id="rId27"/>
    <p:sldId id="289" r:id="rId28"/>
    <p:sldId id="290" r:id="rId29"/>
    <p:sldId id="292" r:id="rId30"/>
    <p:sldId id="293" r:id="rId31"/>
    <p:sldId id="311" r:id="rId32"/>
    <p:sldId id="312" r:id="rId33"/>
    <p:sldId id="294" r:id="rId34"/>
    <p:sldId id="295" r:id="rId35"/>
    <p:sldId id="296" r:id="rId36"/>
    <p:sldId id="297" r:id="rId37"/>
    <p:sldId id="298" r:id="rId38"/>
    <p:sldId id="299" r:id="rId39"/>
    <p:sldId id="300" r:id="rId40"/>
    <p:sldId id="301" r:id="rId41"/>
    <p:sldId id="303" r:id="rId42"/>
    <p:sldId id="304" r:id="rId43"/>
    <p:sldId id="305" r:id="rId44"/>
    <p:sldId id="306" r:id="rId45"/>
    <p:sldId id="307" r:id="rId46"/>
    <p:sldId id="309" r:id="rId47"/>
    <p:sldId id="310" r:id="rId48"/>
    <p:sldId id="286" r:id="rId49"/>
    <p:sldId id="287" r:id="rId50"/>
    <p:sldId id="288" r:id="rId51"/>
    <p:sldId id="302" r:id="rId52"/>
    <p:sldId id="313" r:id="rId53"/>
    <p:sldId id="315" r:id="rId54"/>
    <p:sldId id="316" r:id="rId55"/>
    <p:sldId id="317" r:id="rId56"/>
    <p:sldId id="318" r:id="rId57"/>
    <p:sldId id="320" r:id="rId58"/>
    <p:sldId id="322" r:id="rId59"/>
    <p:sldId id="327" r:id="rId60"/>
    <p:sldId id="325" r:id="rId61"/>
    <p:sldId id="326" r:id="rId62"/>
    <p:sldId id="32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64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57" autoAdjust="0"/>
    <p:restoredTop sz="94678"/>
  </p:normalViewPr>
  <p:slideViewPr>
    <p:cSldViewPr snapToGrid="0" snapToObjects="1">
      <p:cViewPr varScale="1">
        <p:scale>
          <a:sx n="103" d="100"/>
          <a:sy n="103" d="100"/>
        </p:scale>
        <p:origin x="114" y="4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2BB82-37BA-D946-B739-ED9A6CAEF11A}"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E5034-64F3-7343-9ECF-A9B514AC8E7B}" type="slidenum">
              <a:rPr lang="en-US" smtClean="0"/>
              <a:t>‹#›</a:t>
            </a:fld>
            <a:endParaRPr lang="en-US"/>
          </a:p>
        </p:txBody>
      </p:sp>
    </p:spTree>
    <p:extLst>
      <p:ext uri="{BB962C8B-B14F-4D97-AF65-F5344CB8AC3E}">
        <p14:creationId xmlns:p14="http://schemas.microsoft.com/office/powerpoint/2010/main" val="210411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17346-D4B7-FA4D-BED4-F087276E8B9E}"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7D6EF-266C-9149-BBA3-4F7EC6BE8F00}" type="slidenum">
              <a:rPr lang="en-US" smtClean="0"/>
              <a:t>‹#›</a:t>
            </a:fld>
            <a:endParaRPr lang="en-US"/>
          </a:p>
        </p:txBody>
      </p:sp>
    </p:spTree>
    <p:extLst>
      <p:ext uri="{BB962C8B-B14F-4D97-AF65-F5344CB8AC3E}">
        <p14:creationId xmlns:p14="http://schemas.microsoft.com/office/powerpoint/2010/main" val="73845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17346-D4B7-FA4D-BED4-F087276E8B9E}"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7D6EF-266C-9149-BBA3-4F7EC6BE8F00}" type="slidenum">
              <a:rPr lang="en-US" smtClean="0"/>
              <a:t>‹#›</a:t>
            </a:fld>
            <a:endParaRPr lang="en-US"/>
          </a:p>
        </p:txBody>
      </p:sp>
    </p:spTree>
    <p:extLst>
      <p:ext uri="{BB962C8B-B14F-4D97-AF65-F5344CB8AC3E}">
        <p14:creationId xmlns:p14="http://schemas.microsoft.com/office/powerpoint/2010/main" val="9256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17346-D4B7-FA4D-BED4-F087276E8B9E}"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7D6EF-266C-9149-BBA3-4F7EC6BE8F00}" type="slidenum">
              <a:rPr lang="en-US" smtClean="0"/>
              <a:t>‹#›</a:t>
            </a:fld>
            <a:endParaRPr lang="en-US"/>
          </a:p>
        </p:txBody>
      </p:sp>
    </p:spTree>
    <p:extLst>
      <p:ext uri="{BB962C8B-B14F-4D97-AF65-F5344CB8AC3E}">
        <p14:creationId xmlns:p14="http://schemas.microsoft.com/office/powerpoint/2010/main" val="418438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17346-D4B7-FA4D-BED4-F087276E8B9E}"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7D6EF-266C-9149-BBA3-4F7EC6BE8F00}" type="slidenum">
              <a:rPr lang="en-US" smtClean="0"/>
              <a:t>‹#›</a:t>
            </a:fld>
            <a:endParaRPr lang="en-US"/>
          </a:p>
        </p:txBody>
      </p:sp>
      <p:grpSp>
        <p:nvGrpSpPr>
          <p:cNvPr id="7" name="Group 6"/>
          <p:cNvGrpSpPr/>
          <p:nvPr userDrawn="1"/>
        </p:nvGrpSpPr>
        <p:grpSpPr>
          <a:xfrm>
            <a:off x="20" y="12"/>
            <a:ext cx="12191980" cy="6857988"/>
            <a:chOff x="-5718696" y="3184322"/>
            <a:chExt cx="12191980" cy="6857988"/>
          </a:xfrm>
        </p:grpSpPr>
        <p:grpSp>
          <p:nvGrpSpPr>
            <p:cNvPr id="8" name="Group 7"/>
            <p:cNvGrpSpPr/>
            <p:nvPr/>
          </p:nvGrpSpPr>
          <p:grpSpPr>
            <a:xfrm>
              <a:off x="-5718696" y="3184322"/>
              <a:ext cx="12191980" cy="6857988"/>
              <a:chOff x="-5718696" y="3184322"/>
              <a:chExt cx="12191980" cy="6857988"/>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11" name="Rectangle 10"/>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Box 8"/>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399657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17346-D4B7-FA4D-BED4-F087276E8B9E}"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7D6EF-266C-9149-BBA3-4F7EC6BE8F00}" type="slidenum">
              <a:rPr lang="en-US" smtClean="0"/>
              <a:t>‹#›</a:t>
            </a:fld>
            <a:endParaRPr lang="en-US"/>
          </a:p>
        </p:txBody>
      </p:sp>
      <p:grpSp>
        <p:nvGrpSpPr>
          <p:cNvPr id="7" name="Group 6"/>
          <p:cNvGrpSpPr/>
          <p:nvPr userDrawn="1"/>
        </p:nvGrpSpPr>
        <p:grpSpPr>
          <a:xfrm>
            <a:off x="20" y="12"/>
            <a:ext cx="12191980" cy="6857988"/>
            <a:chOff x="-5718696" y="3184322"/>
            <a:chExt cx="12191980" cy="6857988"/>
          </a:xfrm>
        </p:grpSpPr>
        <p:grpSp>
          <p:nvGrpSpPr>
            <p:cNvPr id="8" name="Group 7"/>
            <p:cNvGrpSpPr/>
            <p:nvPr/>
          </p:nvGrpSpPr>
          <p:grpSpPr>
            <a:xfrm>
              <a:off x="-5718696" y="3184322"/>
              <a:ext cx="12191980" cy="6857988"/>
              <a:chOff x="-5718696" y="3184322"/>
              <a:chExt cx="12191980" cy="6857988"/>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11" name="Rectangle 10"/>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Box 8"/>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106189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17346-D4B7-FA4D-BED4-F087276E8B9E}"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7D6EF-266C-9149-BBA3-4F7EC6BE8F00}" type="slidenum">
              <a:rPr lang="en-US" smtClean="0"/>
              <a:t>‹#›</a:t>
            </a:fld>
            <a:endParaRPr lang="en-US"/>
          </a:p>
        </p:txBody>
      </p:sp>
      <p:grpSp>
        <p:nvGrpSpPr>
          <p:cNvPr id="8" name="Group 7"/>
          <p:cNvGrpSpPr/>
          <p:nvPr userDrawn="1"/>
        </p:nvGrpSpPr>
        <p:grpSpPr>
          <a:xfrm>
            <a:off x="20" y="12"/>
            <a:ext cx="12191980" cy="6857988"/>
            <a:chOff x="-5718696" y="3184322"/>
            <a:chExt cx="12191980" cy="6857988"/>
          </a:xfrm>
        </p:grpSpPr>
        <p:grpSp>
          <p:nvGrpSpPr>
            <p:cNvPr id="9" name="Group 8"/>
            <p:cNvGrpSpPr/>
            <p:nvPr/>
          </p:nvGrpSpPr>
          <p:grpSpPr>
            <a:xfrm>
              <a:off x="-5718696" y="3184322"/>
              <a:ext cx="12191980" cy="6857988"/>
              <a:chOff x="-5718696" y="3184322"/>
              <a:chExt cx="12191980" cy="6857988"/>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12" name="Rectangle 11"/>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Box 9"/>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148692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17346-D4B7-FA4D-BED4-F087276E8B9E}"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7D6EF-266C-9149-BBA3-4F7EC6BE8F00}" type="slidenum">
              <a:rPr lang="en-US" smtClean="0"/>
              <a:t>‹#›</a:t>
            </a:fld>
            <a:endParaRPr lang="en-US"/>
          </a:p>
        </p:txBody>
      </p:sp>
      <p:grpSp>
        <p:nvGrpSpPr>
          <p:cNvPr id="10" name="Group 9"/>
          <p:cNvGrpSpPr/>
          <p:nvPr userDrawn="1"/>
        </p:nvGrpSpPr>
        <p:grpSpPr>
          <a:xfrm>
            <a:off x="20" y="12"/>
            <a:ext cx="12191980" cy="6857988"/>
            <a:chOff x="-5718696" y="3184322"/>
            <a:chExt cx="12191980" cy="6857988"/>
          </a:xfrm>
        </p:grpSpPr>
        <p:grpSp>
          <p:nvGrpSpPr>
            <p:cNvPr id="11" name="Group 10"/>
            <p:cNvGrpSpPr/>
            <p:nvPr/>
          </p:nvGrpSpPr>
          <p:grpSpPr>
            <a:xfrm>
              <a:off x="-5718696" y="3184322"/>
              <a:ext cx="12191980" cy="6857988"/>
              <a:chOff x="-5718696" y="3184322"/>
              <a:chExt cx="12191980" cy="6857988"/>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14" name="Rectangle 13"/>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TextBox 11"/>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185752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17346-D4B7-FA4D-BED4-F087276E8B9E}"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7D6EF-266C-9149-BBA3-4F7EC6BE8F00}" type="slidenum">
              <a:rPr lang="en-US" smtClean="0"/>
              <a:t>‹#›</a:t>
            </a:fld>
            <a:endParaRPr lang="en-US"/>
          </a:p>
        </p:txBody>
      </p:sp>
      <p:grpSp>
        <p:nvGrpSpPr>
          <p:cNvPr id="6" name="Group 5"/>
          <p:cNvGrpSpPr/>
          <p:nvPr userDrawn="1"/>
        </p:nvGrpSpPr>
        <p:grpSpPr>
          <a:xfrm>
            <a:off x="20" y="12"/>
            <a:ext cx="12191980" cy="6857988"/>
            <a:chOff x="-5718696" y="3184322"/>
            <a:chExt cx="12191980" cy="6857988"/>
          </a:xfrm>
        </p:grpSpPr>
        <p:grpSp>
          <p:nvGrpSpPr>
            <p:cNvPr id="7" name="Group 6"/>
            <p:cNvGrpSpPr/>
            <p:nvPr/>
          </p:nvGrpSpPr>
          <p:grpSpPr>
            <a:xfrm>
              <a:off x="-5718696" y="3184322"/>
              <a:ext cx="12191980" cy="6857988"/>
              <a:chOff x="-5718696" y="3184322"/>
              <a:chExt cx="12191980" cy="685798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10" name="Rectangle 9"/>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 name="TextBox 7"/>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422268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17346-D4B7-FA4D-BED4-F087276E8B9E}"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7D6EF-266C-9149-BBA3-4F7EC6BE8F00}" type="slidenum">
              <a:rPr lang="en-US" smtClean="0"/>
              <a:t>‹#›</a:t>
            </a:fld>
            <a:endParaRPr lang="en-US"/>
          </a:p>
        </p:txBody>
      </p:sp>
      <p:grpSp>
        <p:nvGrpSpPr>
          <p:cNvPr id="5" name="Group 4"/>
          <p:cNvGrpSpPr/>
          <p:nvPr userDrawn="1"/>
        </p:nvGrpSpPr>
        <p:grpSpPr>
          <a:xfrm>
            <a:off x="20" y="12"/>
            <a:ext cx="12191980" cy="6857988"/>
            <a:chOff x="-5718696" y="3184322"/>
            <a:chExt cx="12191980" cy="6857988"/>
          </a:xfrm>
        </p:grpSpPr>
        <p:grpSp>
          <p:nvGrpSpPr>
            <p:cNvPr id="6" name="Group 5"/>
            <p:cNvGrpSpPr/>
            <p:nvPr/>
          </p:nvGrpSpPr>
          <p:grpSpPr>
            <a:xfrm>
              <a:off x="-5718696" y="3184322"/>
              <a:ext cx="12191980" cy="6857988"/>
              <a:chOff x="-5718696" y="3184322"/>
              <a:chExt cx="12191980" cy="685798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9" name="Rectangle 8"/>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 name="TextBox 6"/>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spTree>
    <p:extLst>
      <p:ext uri="{BB962C8B-B14F-4D97-AF65-F5344CB8AC3E}">
        <p14:creationId xmlns:p14="http://schemas.microsoft.com/office/powerpoint/2010/main" val="278302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17346-D4B7-FA4D-BED4-F087276E8B9E}"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7D6EF-266C-9149-BBA3-4F7EC6BE8F00}" type="slidenum">
              <a:rPr lang="en-US" smtClean="0"/>
              <a:t>‹#›</a:t>
            </a:fld>
            <a:endParaRPr lang="en-US"/>
          </a:p>
        </p:txBody>
      </p:sp>
    </p:spTree>
    <p:extLst>
      <p:ext uri="{BB962C8B-B14F-4D97-AF65-F5344CB8AC3E}">
        <p14:creationId xmlns:p14="http://schemas.microsoft.com/office/powerpoint/2010/main" val="274856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17346-D4B7-FA4D-BED4-F087276E8B9E}"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7D6EF-266C-9149-BBA3-4F7EC6BE8F00}" type="slidenum">
              <a:rPr lang="en-US" smtClean="0"/>
              <a:t>‹#›</a:t>
            </a:fld>
            <a:endParaRPr lang="en-US"/>
          </a:p>
        </p:txBody>
      </p:sp>
    </p:spTree>
    <p:extLst>
      <p:ext uri="{BB962C8B-B14F-4D97-AF65-F5344CB8AC3E}">
        <p14:creationId xmlns:p14="http://schemas.microsoft.com/office/powerpoint/2010/main" val="250145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17346-D4B7-FA4D-BED4-F087276E8B9E}" type="datetimeFigureOut">
              <a:rPr lang="en-US" smtClean="0"/>
              <a:t>7/18/2019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7D6EF-266C-9149-BBA3-4F7EC6BE8F00}" type="slidenum">
              <a:rPr lang="en-US" smtClean="0"/>
              <a:t>‹#›</a:t>
            </a:fld>
            <a:endParaRPr lang="en-US"/>
          </a:p>
        </p:txBody>
      </p:sp>
    </p:spTree>
    <p:extLst>
      <p:ext uri="{BB962C8B-B14F-4D97-AF65-F5344CB8AC3E}">
        <p14:creationId xmlns:p14="http://schemas.microsoft.com/office/powerpoint/2010/main" val="415666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e.org/" TargetMode="External"/><Relationship Id="rId2" Type="http://schemas.openxmlformats.org/officeDocument/2006/relationships/hyperlink" Target="http://www.collegeforalltexans.com/" TargetMode="External"/><Relationship Id="rId1" Type="http://schemas.openxmlformats.org/officeDocument/2006/relationships/slideLayout" Target="../slideLayouts/slideLayout2.xml"/><Relationship Id="rId4" Type="http://schemas.openxmlformats.org/officeDocument/2006/relationships/hyperlink" Target="http://www.utrgv.edu/finai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hyperlink" Target="http://www.irs.gov/"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afsademo.test.ed.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irs.gov/"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utrgv.edu/finaid" TargetMode="External"/><Relationship Id="rId2" Type="http://schemas.openxmlformats.org/officeDocument/2006/relationships/hyperlink" Target="https://enrollment.utrgv.edu/DocumentCentral" TargetMode="External"/><Relationship Id="rId1" Type="http://schemas.openxmlformats.org/officeDocument/2006/relationships/slideLayout" Target="../slideLayouts/slideLayout2.xml"/><Relationship Id="rId4" Type="http://schemas.openxmlformats.org/officeDocument/2006/relationships/hyperlink" Target="mailto:finaid@utrgv.ed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rgvfocus.org/" TargetMode="External"/><Relationship Id="rId3" Type="http://schemas.openxmlformats.org/officeDocument/2006/relationships/hyperlink" Target="http://www.utrgv.edu/scholarships" TargetMode="External"/><Relationship Id="rId7" Type="http://schemas.openxmlformats.org/officeDocument/2006/relationships/hyperlink" Target="http://www.collegeforalltexans.com/" TargetMode="External"/><Relationship Id="rId2" Type="http://schemas.openxmlformats.org/officeDocument/2006/relationships/hyperlink" Target="http://www.utrgv.edu/finaid" TargetMode="External"/><Relationship Id="rId1" Type="http://schemas.openxmlformats.org/officeDocument/2006/relationships/slideLayout" Target="../slideLayouts/slideLayout2.xml"/><Relationship Id="rId6" Type="http://schemas.openxmlformats.org/officeDocument/2006/relationships/hyperlink" Target="http://www.studentaid.gov/" TargetMode="External"/><Relationship Id="rId5" Type="http://schemas.openxmlformats.org/officeDocument/2006/relationships/hyperlink" Target="http://www.utrgv.edu/americorps" TargetMode="External"/><Relationship Id="rId4" Type="http://schemas.openxmlformats.org/officeDocument/2006/relationships/hyperlink" Target="http://www.utrgv.edu/askrio"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FinAid@utrgv.edu"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8" name="Group 7"/>
          <p:cNvGrpSpPr/>
          <p:nvPr/>
        </p:nvGrpSpPr>
        <p:grpSpPr>
          <a:xfrm>
            <a:off x="20" y="10"/>
            <a:ext cx="12191980" cy="6857990"/>
            <a:chOff x="20" y="10"/>
            <a:chExt cx="12191980" cy="6857990"/>
          </a:xfrm>
        </p:grpSpPr>
        <p:grpSp>
          <p:nvGrpSpPr>
            <p:cNvPr id="5" name="Group 4"/>
            <p:cNvGrpSpPr/>
            <p:nvPr/>
          </p:nvGrpSpPr>
          <p:grpSpPr>
            <a:xfrm>
              <a:off x="20" y="10"/>
              <a:ext cx="12191980" cy="6857990"/>
              <a:chOff x="20" y="10"/>
              <a:chExt cx="12191980" cy="685799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Rectangle 3"/>
              <p:cNvSpPr/>
              <p:nvPr/>
            </p:nvSpPr>
            <p:spPr>
              <a:xfrm>
                <a:off x="5832613" y="1600199"/>
                <a:ext cx="526774" cy="327992"/>
              </a:xfrm>
              <a:prstGeom prst="rect">
                <a:avLst/>
              </a:prstGeom>
              <a:solidFill>
                <a:srgbClr val="65646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latin typeface="Adobe Arabic" panose="02040503050201020203" pitchFamily="18" charset="-78"/>
                  <a:cs typeface="Adobe Arabic" panose="02040503050201020203" pitchFamily="18" charset="-78"/>
                </a:endParaRPr>
              </a:p>
            </p:txBody>
          </p:sp>
        </p:grpSp>
        <p:sp>
          <p:nvSpPr>
            <p:cNvPr id="6" name="TextBox 5"/>
            <p:cNvSpPr txBox="1"/>
            <p:nvPr/>
          </p:nvSpPr>
          <p:spPr>
            <a:xfrm>
              <a:off x="5699953" y="1600199"/>
              <a:ext cx="792094" cy="707886"/>
            </a:xfrm>
            <a:prstGeom prst="rect">
              <a:avLst/>
            </a:prstGeom>
            <a:noFill/>
          </p:spPr>
          <p:txBody>
            <a:bodyPr wrap="square" rtlCol="0">
              <a:spAutoFit/>
            </a:bodyPr>
            <a:lstStyle/>
            <a:p>
              <a:r>
                <a:rPr lang="en-US" sz="2000" dirty="0">
                  <a:solidFill>
                    <a:schemeClr val="bg1"/>
                  </a:solidFill>
                  <a:latin typeface="Adobe Arabic" panose="02040503050201020203" pitchFamily="18" charset="-78"/>
                  <a:cs typeface="Adobe Arabic" panose="02040503050201020203" pitchFamily="18" charset="-78"/>
                </a:rPr>
                <a:t>2018</a:t>
              </a:r>
            </a:p>
            <a:p>
              <a:endParaRPr lang="en-US" sz="2000" dirty="0"/>
            </a:p>
          </p:txBody>
        </p:sp>
      </p:grpSp>
    </p:spTree>
    <p:extLst>
      <p:ext uri="{BB962C8B-B14F-4D97-AF65-F5344CB8AC3E}">
        <p14:creationId xmlns:p14="http://schemas.microsoft.com/office/powerpoint/2010/main" val="150855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Changes on the 2018–19 FAFSA</a:t>
            </a:r>
            <a:r>
              <a:rPr lang="en-US" baseline="30000" dirty="0"/>
              <a:t>®</a:t>
            </a:r>
            <a:r>
              <a:rPr lang="en-US" dirty="0"/>
              <a:t> Form</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fontAlgn="base">
              <a:buFont typeface="Wingdings" panose="05000000000000000000" pitchFamily="2" charset="2"/>
              <a:buChar char="v"/>
            </a:pPr>
            <a:r>
              <a:rPr lang="en-US" dirty="0"/>
              <a:t>The 2018–19 FAFSA changes include the following: </a:t>
            </a:r>
          </a:p>
          <a:p>
            <a:pPr fontAlgn="base">
              <a:buFont typeface="Wingdings" panose="05000000000000000000" pitchFamily="2" charset="2"/>
              <a:buChar char="v"/>
            </a:pPr>
            <a:r>
              <a:rPr lang="en-US" dirty="0"/>
              <a:t>The fafsa.gov website has an updated look with new colors and has been redesigned so that the site pages will fit the screen size and shape of any device, including desktop or laptop computers and mobile devices such as smartphones or tablets.</a:t>
            </a:r>
          </a:p>
          <a:p>
            <a:pPr fontAlgn="base">
              <a:buFont typeface="Wingdings" panose="05000000000000000000" pitchFamily="2" charset="2"/>
              <a:buChar char="v"/>
            </a:pPr>
            <a:r>
              <a:rPr lang="en-US" dirty="0"/>
              <a:t>The "Help and Hints" display box has been replaced by "tool tips" that provide information about each FAFSA question. </a:t>
            </a:r>
          </a:p>
          <a:p>
            <a:pPr fontAlgn="base">
              <a:buFont typeface="Wingdings" panose="05000000000000000000" pitchFamily="2" charset="2"/>
              <a:buChar char="v"/>
            </a:pPr>
            <a:r>
              <a:rPr lang="en-US" dirty="0"/>
              <a:t>While the number of questions on the FAFSA form remains the same, the questions are displayed in a more user-friendly way, with some now grouped in a different order to ease navigation through the site.</a:t>
            </a:r>
          </a:p>
          <a:p>
            <a:endParaRPr lang="en-US" dirty="0"/>
          </a:p>
        </p:txBody>
      </p:sp>
    </p:spTree>
    <p:extLst>
      <p:ext uri="{BB962C8B-B14F-4D97-AF65-F5344CB8AC3E}">
        <p14:creationId xmlns:p14="http://schemas.microsoft.com/office/powerpoint/2010/main" val="56095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18975"/>
            <a:ext cx="12237997" cy="6739025"/>
          </a:xfrm>
          <a:prstGeom prst="rect">
            <a:avLst/>
          </a:prstGeom>
        </p:spPr>
      </p:pic>
    </p:spTree>
    <p:extLst>
      <p:ext uri="{BB962C8B-B14F-4D97-AF65-F5344CB8AC3E}">
        <p14:creationId xmlns:p14="http://schemas.microsoft.com/office/powerpoint/2010/main" val="407431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Needed</a:t>
            </a:r>
          </a:p>
        </p:txBody>
      </p:sp>
      <p:sp>
        <p:nvSpPr>
          <p:cNvPr id="4" name="Content Placeholder 3"/>
          <p:cNvSpPr>
            <a:spLocks noGrp="1"/>
          </p:cNvSpPr>
          <p:nvPr>
            <p:ph idx="1"/>
          </p:nvPr>
        </p:nvSpPr>
        <p:spPr>
          <a:xfrm>
            <a:off x="609600" y="1600201"/>
            <a:ext cx="10972800" cy="3970318"/>
          </a:xfrm>
          <a:prstGeom prst="rect">
            <a:avLst/>
          </a:prstGeom>
        </p:spPr>
        <p:txBody>
          <a:bodyPr wrap="square">
            <a:spAutoFit/>
          </a:bodyPr>
          <a:lstStyle/>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Parents and student (if applicable) need to have their tax return and W2’s from 2017 year in order to complete the FAFSA or use IRS Data Retrieval.</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SSN number for student and parent (if applicable)</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Permanent resident card for student (if applicable)</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Other: Additional Financial Information and Untaxed Income information such as child support, veteran benefits, social security benefits, disability benefits. </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FSA ID for student and parent (if applicable)</a:t>
            </a:r>
          </a:p>
        </p:txBody>
      </p:sp>
    </p:spTree>
    <p:extLst>
      <p:ext uri="{BB962C8B-B14F-4D97-AF65-F5344CB8AC3E}">
        <p14:creationId xmlns:p14="http://schemas.microsoft.com/office/powerpoint/2010/main" val="295778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ID Tips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Always create an FSA ID with an e-mail address (it’s the easiest way to retrieve if forgotten)</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Student and parent must use a different e-mail address</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Do not use a work or school e-mail. Use only a personal e-mail.</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Student and/or parent should access the e-mail account (on a separate browser) before starting to create an FSA ID</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Once FSA ID is created student/parent can validate e-mail immediately and this allows for their e-mail address to become the username for the FSA ID.</a:t>
            </a:r>
          </a:p>
          <a:p>
            <a:r>
              <a:rPr lang="en-US" dirty="0">
                <a:solidFill>
                  <a:srgbClr val="FF0000"/>
                </a:solidFill>
                <a:latin typeface="Arial" panose="020B0604020202020204" pitchFamily="34" charset="0"/>
                <a:cs typeface="Arial" panose="020B0604020202020204" pitchFamily="34" charset="0"/>
              </a:rPr>
              <a:t>* If a parent does not have an SSN then he/she will sign the FAFSA using a signature page (do not use an ITIN for FSA ID)</a:t>
            </a:r>
          </a:p>
          <a:p>
            <a:endParaRPr lang="en-US" dirty="0"/>
          </a:p>
        </p:txBody>
      </p:sp>
    </p:spTree>
    <p:extLst>
      <p:ext uri="{BB962C8B-B14F-4D97-AF65-F5344CB8AC3E}">
        <p14:creationId xmlns:p14="http://schemas.microsoft.com/office/powerpoint/2010/main" val="101737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DATA RETRIEVAL</a:t>
            </a:r>
          </a:p>
        </p:txBody>
      </p:sp>
      <p:sp>
        <p:nvSpPr>
          <p:cNvPr id="4" name="Rectangle 3"/>
          <p:cNvSpPr/>
          <p:nvPr/>
        </p:nvSpPr>
        <p:spPr>
          <a:xfrm>
            <a:off x="457200" y="2105474"/>
            <a:ext cx="11125200" cy="2246769"/>
          </a:xfrm>
          <a:prstGeom prst="rect">
            <a:avLst/>
          </a:prstGeom>
        </p:spPr>
        <p:txBody>
          <a:bodyPr wrap="square">
            <a:spAutoFit/>
          </a:bodyPr>
          <a:lstStyle/>
          <a:p>
            <a:pPr eaLnBrk="0" fontAlgn="base" hangingPunct="0">
              <a:spcAft>
                <a:spcPct val="0"/>
              </a:spcAft>
              <a:buClr>
                <a:schemeClr val="tx1"/>
              </a:buClr>
              <a:buSzPct val="80000"/>
              <a:buFont typeface="Wingdings" panose="05000000000000000000" pitchFamily="2" charset="2"/>
              <a:buChar char="v"/>
            </a:pPr>
            <a:r>
              <a:rPr lang="en-US" altLang="en-US" sz="2000" dirty="0">
                <a:latin typeface="Arial" panose="020B0604020202020204" pitchFamily="34" charset="0"/>
                <a:cs typeface="Arial" panose="020B0604020202020204" pitchFamily="34" charset="0"/>
              </a:rPr>
              <a:t>The IRS DRT will be available to use with the 2019–20 FAFSA on the web. </a:t>
            </a:r>
          </a:p>
          <a:p>
            <a:pPr eaLnBrk="0" fontAlgn="base" hangingPunct="0">
              <a:spcAft>
                <a:spcPct val="0"/>
              </a:spcAft>
              <a:buClr>
                <a:schemeClr val="tx1"/>
              </a:buClr>
              <a:buSzPct val="80000"/>
              <a:buFont typeface="Wingdings" panose="05000000000000000000" pitchFamily="2" charset="2"/>
              <a:buChar char="v"/>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sz="2000" dirty="0">
                <a:latin typeface="Arial" panose="020B0604020202020204" pitchFamily="34" charset="0"/>
                <a:cs typeface="Arial" panose="020B0604020202020204" pitchFamily="34" charset="0"/>
              </a:rPr>
              <a:t>During the 2018-19 year additional security and privacy protections were added to address concerns that data from the tool could be used by identity thieves to file fraudulent tax returns. </a:t>
            </a:r>
          </a:p>
          <a:p>
            <a:pPr eaLnBrk="0" fontAlgn="base" hangingPunct="0">
              <a:spcAft>
                <a:spcPct val="0"/>
              </a:spcAft>
              <a:buClr>
                <a:schemeClr val="tx1"/>
              </a:buClr>
              <a:buSzPct val="80000"/>
              <a:buFont typeface="Wingdings" panose="05000000000000000000" pitchFamily="2" charset="2"/>
              <a:buChar char="v"/>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sz="2000" dirty="0">
                <a:solidFill>
                  <a:srgbClr val="FF0000"/>
                </a:solidFill>
                <a:latin typeface="Arial" panose="020B0604020202020204" pitchFamily="34" charset="0"/>
                <a:cs typeface="Arial" panose="020B0604020202020204" pitchFamily="34" charset="0"/>
              </a:rPr>
              <a:t>The IRS DRT remains the fastest, most accurate way to input tax return information into the FAFSA</a:t>
            </a:r>
          </a:p>
        </p:txBody>
      </p:sp>
    </p:spTree>
    <p:extLst>
      <p:ext uri="{BB962C8B-B14F-4D97-AF65-F5344CB8AC3E}">
        <p14:creationId xmlns:p14="http://schemas.microsoft.com/office/powerpoint/2010/main" val="172387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3911601"/>
            <a:ext cx="10363200" cy="1857376"/>
          </a:xfrm>
        </p:spPr>
        <p:txBody>
          <a:bodyPr>
            <a:normAutofit/>
          </a:bodyPr>
          <a:lstStyle/>
          <a:p>
            <a:r>
              <a:rPr lang="en-US" sz="5000" dirty="0"/>
              <a:t>TASFA UPDATE</a:t>
            </a:r>
          </a:p>
        </p:txBody>
      </p:sp>
    </p:spTree>
    <p:extLst>
      <p:ext uri="{BB962C8B-B14F-4D97-AF65-F5344CB8AC3E}">
        <p14:creationId xmlns:p14="http://schemas.microsoft.com/office/powerpoint/2010/main" val="300957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FAFSA OR TASFA</a:t>
            </a:r>
          </a:p>
        </p:txBody>
      </p:sp>
      <p:sp>
        <p:nvSpPr>
          <p:cNvPr id="3" name="Content Placeholder 2"/>
          <p:cNvSpPr>
            <a:spLocks noGrp="1"/>
          </p:cNvSpPr>
          <p:nvPr>
            <p:ph idx="1"/>
          </p:nvPr>
        </p:nvSpPr>
        <p:spPr/>
        <p:txBody>
          <a:bodyPr>
            <a:normAutofit fontScale="85000" lnSpcReduction="20000"/>
          </a:bodyPr>
          <a:lstStyle/>
          <a:p>
            <a:pPr lvl="0">
              <a:buFont typeface="Wingdings" panose="05000000000000000000" pitchFamily="2" charset="2"/>
              <a:buChar char="v"/>
            </a:pPr>
            <a:r>
              <a:rPr lang="en-US" b="1" dirty="0">
                <a:latin typeface="Arial" panose="020B0604020202020204" pitchFamily="34" charset="0"/>
                <a:cs typeface="Arial" panose="020B0604020202020204" pitchFamily="34" charset="0"/>
              </a:rPr>
              <a:t>FAFSA:</a:t>
            </a:r>
            <a:r>
              <a:rPr lang="en-US" dirty="0">
                <a:latin typeface="Arial" panose="020B0604020202020204" pitchFamily="34" charset="0"/>
                <a:cs typeface="Arial" panose="020B0604020202020204" pitchFamily="34" charset="0"/>
              </a:rPr>
              <a:t> Federal student aid is only available to U.S citizens or legal permanent residents (number from permanent resident card required).</a:t>
            </a:r>
          </a:p>
          <a:p>
            <a:pPr lvl="0"/>
            <a:r>
              <a:rPr lang="en-US" dirty="0">
                <a:latin typeface="Arial" panose="020B0604020202020204" pitchFamily="34" charset="0"/>
                <a:cs typeface="Arial" panose="020B0604020202020204" pitchFamily="34" charset="0"/>
              </a:rPr>
              <a:t> </a:t>
            </a:r>
          </a:p>
          <a:p>
            <a:pPr lvl="0">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TASFA</a:t>
            </a:r>
            <a:r>
              <a:rPr lang="en-US" dirty="0">
                <a:latin typeface="Arial" panose="020B0604020202020204" pitchFamily="34" charset="0"/>
                <a:cs typeface="Arial" panose="020B0604020202020204" pitchFamily="34" charset="0"/>
              </a:rPr>
              <a:t> is available for students applying at Texas public schools that are not U.S citizens or legal permanent residents, but that may be classified as Texas residents under SB 1528 law. </a:t>
            </a:r>
          </a:p>
          <a:p>
            <a:pPr lvl="0">
              <a:buClr>
                <a:schemeClr val="accent1"/>
              </a:buClr>
            </a:pPr>
            <a:endParaRPr lang="en-US" dirty="0">
              <a:solidFill>
                <a:srgbClr val="FF0000"/>
              </a:solidFill>
              <a:latin typeface="Arial" panose="020B0604020202020204" pitchFamily="34" charset="0"/>
              <a:cs typeface="Arial" panose="020B0604020202020204" pitchFamily="34" charset="0"/>
            </a:endParaRPr>
          </a:p>
          <a:p>
            <a:pPr marL="0" lvl="0" indent="0">
              <a:buClr>
                <a:schemeClr val="accent1"/>
              </a:buClr>
              <a:buNone/>
            </a:pPr>
            <a:r>
              <a:rPr lang="en-US" dirty="0">
                <a:solidFill>
                  <a:srgbClr val="FF0000"/>
                </a:solidFill>
                <a:latin typeface="Arial" panose="020B0604020202020204" pitchFamily="34" charset="0"/>
                <a:cs typeface="Arial" panose="020B0604020202020204" pitchFamily="34" charset="0"/>
              </a:rPr>
              <a:t>**Important**Students under Deferred Action for Childhood Arrivals (DACA) and meet the SB 1528 Law criteria should use the TASFA if applying for school accepting TASFA. Not a FAFSA. TASFA has a list of schools accepting TASFA.</a:t>
            </a:r>
          </a:p>
          <a:p>
            <a:pPr marL="0" indent="0">
              <a:buNone/>
            </a:pPr>
            <a:endParaRPr lang="en-US" dirty="0"/>
          </a:p>
        </p:txBody>
      </p:sp>
    </p:spTree>
    <p:extLst>
      <p:ext uri="{BB962C8B-B14F-4D97-AF65-F5344CB8AC3E}">
        <p14:creationId xmlns:p14="http://schemas.microsoft.com/office/powerpoint/2010/main" val="34231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Senate Bill Law 1528</a:t>
            </a:r>
          </a:p>
        </p:txBody>
      </p:sp>
      <p:sp>
        <p:nvSpPr>
          <p:cNvPr id="3" name="Content Placeholder 2"/>
          <p:cNvSpPr>
            <a:spLocks noGrp="1"/>
          </p:cNvSpPr>
          <p:nvPr>
            <p:ph idx="1"/>
          </p:nvPr>
        </p:nvSpPr>
        <p:spPr>
          <a:xfrm>
            <a:off x="469900" y="1417638"/>
            <a:ext cx="10972800" cy="4525963"/>
          </a:xfrm>
        </p:spPr>
        <p:txBody>
          <a:bodyPr>
            <a:normAutofit fontScale="92500" lnSpcReduction="20000"/>
          </a:bodyPr>
          <a:lstStyle/>
          <a:p>
            <a:pPr>
              <a:lnSpc>
                <a:spcPct val="80000"/>
              </a:lnSpc>
              <a:defRPr/>
            </a:pPr>
            <a:endParaRPr lang="en-US" dirty="0"/>
          </a:p>
          <a:p>
            <a:pPr lvl="0"/>
            <a:r>
              <a:rPr lang="en-US" dirty="0"/>
              <a:t>Under Senate Bill Law 1528, a student that is not a U.S citizen or legal permanent resident can be considered a resident of Texas and be eligible to pay in-state tuition and to receive state financial aid. The requirements to qualify under this law are:</a:t>
            </a:r>
          </a:p>
          <a:p>
            <a:pPr lvl="1">
              <a:buFont typeface="Wingdings" panose="05000000000000000000" pitchFamily="2" charset="2"/>
              <a:buChar char="ü"/>
            </a:pPr>
            <a:r>
              <a:rPr lang="en-US" dirty="0"/>
              <a:t>Graduate from a Texas High School</a:t>
            </a:r>
          </a:p>
          <a:p>
            <a:pPr lvl="1">
              <a:buFont typeface="Wingdings" panose="05000000000000000000" pitchFamily="2" charset="2"/>
              <a:buChar char="ü"/>
            </a:pPr>
            <a:r>
              <a:rPr lang="en-US" dirty="0"/>
              <a:t>Have resided in Texas  36 months before graduating from High School </a:t>
            </a:r>
          </a:p>
          <a:p>
            <a:pPr lvl="1">
              <a:buFont typeface="Wingdings" panose="05000000000000000000" pitchFamily="2" charset="2"/>
              <a:buChar char="ü"/>
            </a:pPr>
            <a:r>
              <a:rPr lang="en-US" dirty="0"/>
              <a:t>Have resided in Texas  12 months prior to enrolling in a college or university</a:t>
            </a:r>
          </a:p>
          <a:p>
            <a:pPr marL="457200" lvl="1" indent="0">
              <a:buNone/>
            </a:pPr>
            <a:r>
              <a:rPr lang="en-US" dirty="0"/>
              <a:t>Students that meet this criteria can complete a TASFA and they need to submit a Residency Affidavit to Admissions.</a:t>
            </a:r>
          </a:p>
          <a:p>
            <a:pPr marL="0" indent="0">
              <a:buNone/>
            </a:pPr>
            <a:endParaRPr lang="en-US" dirty="0"/>
          </a:p>
        </p:txBody>
      </p:sp>
    </p:spTree>
    <p:extLst>
      <p:ext uri="{BB962C8B-B14F-4D97-AF65-F5344CB8AC3E}">
        <p14:creationId xmlns:p14="http://schemas.microsoft.com/office/powerpoint/2010/main" val="120107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59800" cy="1143000"/>
          </a:xfrm>
        </p:spPr>
        <p:txBody>
          <a:bodyPr>
            <a:normAutofit fontScale="90000"/>
          </a:bodyPr>
          <a:lstStyle/>
          <a:p>
            <a:pPr algn="l"/>
            <a:r>
              <a:rPr lang="en-US" dirty="0">
                <a:latin typeface="Baskerville"/>
              </a:rPr>
              <a:t>Deferred Action for Childhood Arrivals (DACA)</a:t>
            </a:r>
            <a:br>
              <a:rPr lang="en-US" dirty="0">
                <a:solidFill>
                  <a:schemeClr val="tx2">
                    <a:lumMod val="50000"/>
                  </a:schemeClr>
                </a:solidFill>
                <a:latin typeface="Baskerville"/>
                <a:cs typeface="Baskerville"/>
              </a:rPr>
            </a:br>
            <a:endParaRPr lang="en-US" dirty="0"/>
          </a:p>
        </p:txBody>
      </p:sp>
      <p:sp>
        <p:nvSpPr>
          <p:cNvPr id="3" name="Content Placeholder 2"/>
          <p:cNvSpPr>
            <a:spLocks noGrp="1"/>
          </p:cNvSpPr>
          <p:nvPr>
            <p:ph idx="1"/>
          </p:nvPr>
        </p:nvSpPr>
        <p:spPr>
          <a:xfrm>
            <a:off x="609600" y="1417638"/>
            <a:ext cx="10972800" cy="4525963"/>
          </a:xfrm>
        </p:spPr>
        <p:txBody>
          <a:bodyPr>
            <a:normAutofit/>
          </a:bodyPr>
          <a:lstStyle/>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On June 15, 2012, the Secretary of Homeland Security announced that certain people who came to the United States as children and meet several guidelines may request consideration of deferred action for a period of two years, subject to renewal. This status protects individuals from deportation and provides work authorization and a Social Security number for work purposes. Deferred action does not provide lawful status or permanent residency.</a:t>
            </a:r>
          </a:p>
          <a:p>
            <a:pPr>
              <a:buFont typeface="Wingdings" panose="05000000000000000000" pitchFamily="2" charset="2"/>
              <a:buChar char="v"/>
            </a:pPr>
            <a:r>
              <a:rPr lang="en-US" sz="2000" dirty="0">
                <a:solidFill>
                  <a:srgbClr val="0070C0"/>
                </a:solidFill>
              </a:rPr>
              <a:t>Due to federal court orders, USCIS has resumed accepting requests to renew a grant of deferred action under DACA. USCIS is not accepting requests from individuals who have never before been granted deferred action under DACA</a:t>
            </a:r>
          </a:p>
          <a:p>
            <a:pPr>
              <a:buFont typeface="Wingdings" panose="05000000000000000000" pitchFamily="2" charset="2"/>
              <a:buChar char="v"/>
            </a:pPr>
            <a:r>
              <a:rPr lang="en-US" sz="2000" dirty="0">
                <a:solidFill>
                  <a:srgbClr val="FF0000"/>
                </a:solidFill>
                <a:latin typeface="Arial" panose="020B0604020202020204" pitchFamily="34" charset="0"/>
                <a:cs typeface="Arial" panose="020B0604020202020204" pitchFamily="34" charset="0"/>
              </a:rPr>
              <a:t>Students under DACA are still not eligible for federal aid, only state aid under the laws mentioned before. These students sometimes submit a FAFSA instead of a TASFA in error. </a:t>
            </a:r>
          </a:p>
          <a:p>
            <a:pPr>
              <a:buFont typeface="Wingdings" panose="05000000000000000000" pitchFamily="2" charset="2"/>
              <a:buChar char="v"/>
            </a:pPr>
            <a:endParaRPr lang="en-US" sz="20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044" y="4951412"/>
            <a:ext cx="2638425" cy="1733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441" y="4951412"/>
            <a:ext cx="2771775" cy="1647825"/>
          </a:xfrm>
          <a:prstGeom prst="rect">
            <a:avLst/>
          </a:prstGeom>
        </p:spPr>
      </p:pic>
    </p:spTree>
    <p:extLst>
      <p:ext uri="{BB962C8B-B14F-4D97-AF65-F5344CB8AC3E}">
        <p14:creationId xmlns:p14="http://schemas.microsoft.com/office/powerpoint/2010/main" val="16677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2019-2020 TASFA</a:t>
            </a:r>
          </a:p>
        </p:txBody>
      </p:sp>
      <p:sp>
        <p:nvSpPr>
          <p:cNvPr id="4" name="Rectangle 3"/>
          <p:cNvSpPr/>
          <p:nvPr/>
        </p:nvSpPr>
        <p:spPr>
          <a:xfrm>
            <a:off x="558799" y="1826190"/>
            <a:ext cx="11633201" cy="2862322"/>
          </a:xfrm>
          <a:prstGeom prst="rect">
            <a:avLst/>
          </a:prstGeom>
        </p:spPr>
        <p:txBody>
          <a:bodyPr wrap="square">
            <a:spAutoFit/>
          </a:bodyPr>
          <a:lstStyle/>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New TASFA will become available on October 1, 2018.</a:t>
            </a: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Student must submit application in a timely manner, along with supporting information.</a:t>
            </a: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Due to limited state funding, the application must be submitted as soon as possible. </a:t>
            </a:r>
          </a:p>
          <a:p>
            <a:r>
              <a:rPr lang="en-US" sz="2000" dirty="0">
                <a:latin typeface="Arial" panose="020B0604020202020204" pitchFamily="34" charset="0"/>
                <a:cs typeface="Arial" panose="020B0604020202020204" pitchFamily="34" charset="0"/>
              </a:rPr>
              <a:t>Available at </a:t>
            </a:r>
          </a:p>
          <a:p>
            <a:r>
              <a:rPr lang="en-US" sz="2000" dirty="0">
                <a:latin typeface="Arial" panose="020B0604020202020204" pitchFamily="34" charset="0"/>
                <a:cs typeface="Arial" panose="020B0604020202020204" pitchFamily="34" charset="0"/>
                <a:hlinkClick r:id="rId2"/>
              </a:rPr>
              <a:t>www.collegeforalltexans.com</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3"/>
              </a:rPr>
              <a:t>www.aie.org</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www.utrgv.edu/finaid</a:t>
            </a:r>
            <a:r>
              <a:rPr lang="en-US" sz="2000" dirty="0">
                <a:latin typeface="Arial" panose="020B0604020202020204" pitchFamily="34" charset="0"/>
                <a:cs typeface="Arial" panose="020B0604020202020204" pitchFamily="34" charset="0"/>
              </a:rPr>
              <a:t> </a:t>
            </a:r>
          </a:p>
          <a:p>
            <a:pP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Recommended Priority Deadline: January 15</a:t>
            </a:r>
            <a:r>
              <a:rPr lang="en-US" sz="2000" b="1" u="sng" baseline="30000" dirty="0">
                <a:latin typeface="Arial" panose="020B0604020202020204" pitchFamily="34" charset="0"/>
                <a:cs typeface="Arial" panose="020B0604020202020204" pitchFamily="34" charset="0"/>
              </a:rPr>
              <a:t>th</a:t>
            </a:r>
            <a:r>
              <a:rPr lang="en-US" sz="2000" b="1" u="sng"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653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37" y="2195326"/>
            <a:ext cx="10363200" cy="1362075"/>
          </a:xfrm>
        </p:spPr>
        <p:txBody>
          <a:bodyPr>
            <a:normAutofit/>
          </a:bodyPr>
          <a:lstStyle/>
          <a:p>
            <a:r>
              <a:rPr lang="en-US" sz="5000" dirty="0"/>
              <a:t>Financial aid updates</a:t>
            </a:r>
          </a:p>
        </p:txBody>
      </p:sp>
      <p:sp>
        <p:nvSpPr>
          <p:cNvPr id="3" name="Text Placeholder 2"/>
          <p:cNvSpPr>
            <a:spLocks noGrp="1"/>
          </p:cNvSpPr>
          <p:nvPr>
            <p:ph type="body" idx="1"/>
          </p:nvPr>
        </p:nvSpPr>
        <p:spPr>
          <a:xfrm>
            <a:off x="963084" y="3543207"/>
            <a:ext cx="10363200" cy="1500187"/>
          </a:xfrm>
        </p:spPr>
        <p:txBody>
          <a:bodyPr/>
          <a:lstStyle/>
          <a:p>
            <a:r>
              <a:rPr lang="en-US" dirty="0"/>
              <a:t>Jael Perez</a:t>
            </a:r>
          </a:p>
          <a:p>
            <a:r>
              <a:rPr lang="en-US" dirty="0"/>
              <a:t>Associate Director of Financial Aid</a:t>
            </a:r>
          </a:p>
        </p:txBody>
      </p:sp>
    </p:spTree>
    <p:extLst>
      <p:ext uri="{BB962C8B-B14F-4D97-AF65-F5344CB8AC3E}">
        <p14:creationId xmlns:p14="http://schemas.microsoft.com/office/powerpoint/2010/main" val="332594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TASFA 2019-20 Documents Needed</a:t>
            </a:r>
          </a:p>
        </p:txBody>
      </p:sp>
      <p:sp>
        <p:nvSpPr>
          <p:cNvPr id="3" name="Content Placeholder 2"/>
          <p:cNvSpPr>
            <a:spLocks noGrp="1"/>
          </p:cNvSpPr>
          <p:nvPr>
            <p:ph sz="half" idx="1"/>
          </p:nvPr>
        </p:nvSpPr>
        <p:spPr/>
        <p:txBody>
          <a:bodyPr>
            <a:normAutofit fontScale="77500" lnSpcReduction="20000"/>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Parent(s) or student that did not file a 2017 Income Tax Return but worked, can submit a Notarized Statement of Income.</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Parent(s) or student that filed a tax return in the U.S will need to submit a copy of the 2017 Return Transcript for disbursement but we will work with a copy of the 2017 tax return for awarding purposes. Return transcript can be requested at </a:t>
            </a:r>
            <a:r>
              <a:rPr lang="en-US" dirty="0">
                <a:latin typeface="Arial" panose="020B0604020202020204" pitchFamily="34" charset="0"/>
                <a:cs typeface="Arial" panose="020B0604020202020204" pitchFamily="34" charset="0"/>
                <a:hlinkClick r:id="rId2"/>
              </a:rPr>
              <a:t>www.irs.gov</a:t>
            </a:r>
            <a:r>
              <a:rPr lang="en-US" dirty="0">
                <a:latin typeface="Arial" panose="020B0604020202020204" pitchFamily="34" charset="0"/>
                <a:cs typeface="Arial" panose="020B0604020202020204" pitchFamily="34" charset="0"/>
              </a:rPr>
              <a:t> under Get My Tax Record section. </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Parent(s) that filed a foreign tax return, a copy will need to be provided</a:t>
            </a:r>
          </a:p>
          <a:p>
            <a:pP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Selective Service Registration</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All male students, ages 18 to 25, must register with the Selective Service System.</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Students can register beginning 30 days before their 18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birthday</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If student has a SSN, can register at </a:t>
            </a:r>
            <a:r>
              <a:rPr lang="en-US" dirty="0">
                <a:latin typeface="Arial" panose="020B0604020202020204" pitchFamily="34" charset="0"/>
                <a:cs typeface="Arial" panose="020B0604020202020204" pitchFamily="34" charset="0"/>
                <a:hlinkClick r:id="rId3"/>
              </a:rPr>
              <a:t>www.sss.gov</a:t>
            </a:r>
            <a:r>
              <a:rPr lang="en-US"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If student does not have SSN, Form must be mailed to SSS Administration (must enter zeros in SSN fields). </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A signed copy of the Selective Service Registration card or confirmation from SSS website  must be provided to the Financial Aid Office. </a:t>
            </a:r>
          </a:p>
          <a:p>
            <a:pPr marL="0" indent="0">
              <a:buNone/>
            </a:pPr>
            <a:endParaRPr lang="en-US" dirty="0"/>
          </a:p>
        </p:txBody>
      </p:sp>
    </p:spTree>
    <p:extLst>
      <p:ext uri="{BB962C8B-B14F-4D97-AF65-F5344CB8AC3E}">
        <p14:creationId xmlns:p14="http://schemas.microsoft.com/office/powerpoint/2010/main" val="323855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Required Statement of SSR Status</a:t>
            </a:r>
          </a:p>
        </p:txBody>
      </p:sp>
      <p:pic>
        <p:nvPicPr>
          <p:cNvPr id="4" name="Content Placeholder 3"/>
          <p:cNvPicPr>
            <a:picLocks noGrp="1" noChangeAspect="1"/>
          </p:cNvPicPr>
          <p:nvPr>
            <p:ph idx="1"/>
          </p:nvPr>
        </p:nvPicPr>
        <p:blipFill>
          <a:blip r:embed="rId2"/>
          <a:stretch>
            <a:fillRect/>
          </a:stretch>
        </p:blipFill>
        <p:spPr>
          <a:xfrm>
            <a:off x="2802193" y="2071484"/>
            <a:ext cx="6194323" cy="2877033"/>
          </a:xfrm>
          <a:prstGeom prst="rect">
            <a:avLst/>
          </a:prstGeom>
        </p:spPr>
      </p:pic>
      <p:pic>
        <p:nvPicPr>
          <p:cNvPr id="6" name="Picture 5" descr="Publicaci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4420"/>
            <a:ext cx="1658471" cy="1658471"/>
          </a:xfrm>
          <a:prstGeom prst="rect">
            <a:avLst/>
          </a:prstGeom>
        </p:spPr>
      </p:pic>
    </p:spTree>
    <p:extLst>
      <p:ext uri="{BB962C8B-B14F-4D97-AF65-F5344CB8AC3E}">
        <p14:creationId xmlns:p14="http://schemas.microsoft.com/office/powerpoint/2010/main" val="249545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6" name="Rectangle 5"/>
          <p:cNvSpPr/>
          <p:nvPr/>
        </p:nvSpPr>
        <p:spPr>
          <a:xfrm>
            <a:off x="2494156" y="1997839"/>
            <a:ext cx="5887844" cy="1938992"/>
          </a:xfrm>
          <a:prstGeom prst="rect">
            <a:avLst/>
          </a:prstGeom>
        </p:spPr>
        <p:txBody>
          <a:bodyPr wrap="square">
            <a:spAutoFit/>
          </a:bodyPr>
          <a:lstStyle/>
          <a:p>
            <a:pPr lvl="0">
              <a:spcBef>
                <a:spcPct val="20000"/>
              </a:spcBef>
            </a:pPr>
            <a:r>
              <a:rPr lang="en-US" sz="6000" dirty="0">
                <a:solidFill>
                  <a:prstClr val="black"/>
                </a:solidFill>
                <a:latin typeface="Baskerville"/>
              </a:rPr>
              <a:t>FAFSA/TASFA Reminders</a:t>
            </a:r>
          </a:p>
        </p:txBody>
      </p:sp>
    </p:spTree>
    <p:extLst>
      <p:ext uri="{BB962C8B-B14F-4D97-AF65-F5344CB8AC3E}">
        <p14:creationId xmlns:p14="http://schemas.microsoft.com/office/powerpoint/2010/main" val="210215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497541" y="318969"/>
            <a:ext cx="8323729"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Dependency</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7" name="Rectangle 6"/>
          <p:cNvSpPr/>
          <p:nvPr/>
        </p:nvSpPr>
        <p:spPr>
          <a:xfrm>
            <a:off x="316224" y="1221944"/>
            <a:ext cx="11470342" cy="4662815"/>
          </a:xfrm>
          <a:prstGeom prst="rect">
            <a:avLst/>
          </a:prstGeom>
        </p:spPr>
        <p:txBody>
          <a:bodyPr wrap="square">
            <a:spAutoFit/>
          </a:bodyPr>
          <a:lstStyle/>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was born before January 1, 1996.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is married or separated (but not divorced) as of the date of the application.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At the beginning of the 2019–2020 school year, the student will be enrolled in a master’s or doctoral degree program (such as MA, MBA, MD, JD, PhD, </a:t>
            </a:r>
            <a:r>
              <a:rPr lang="en-US" sz="1350" dirty="0" err="1">
                <a:latin typeface="Arial" panose="020B0604020202020204" pitchFamily="34" charset="0"/>
                <a:cs typeface="Arial" panose="020B0604020202020204" pitchFamily="34" charset="0"/>
              </a:rPr>
              <a:t>EdD</a:t>
            </a:r>
            <a:r>
              <a:rPr lang="en-US" sz="1350" dirty="0">
                <a:latin typeface="Arial" panose="020B0604020202020204" pitchFamily="34" charset="0"/>
                <a:cs typeface="Arial" panose="020B0604020202020204" pitchFamily="34" charset="0"/>
              </a:rPr>
              <a:t>, or graduate certificate, etc.).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is currently serving on active duty in the U.S. Armed Forces or is a National Guard or Reserves enlistee called into federal active duty for purposes other than training.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is a veteran of the U.S. Armed Forces (see the definition in the box on page 4).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has or will have one or more children who receive more than half of their support from him or her between July 1, 2019 and June 30, 2020.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The student has dependent(s) (other than children or spouse) who live with him or her and who receive more than half of their support from the student, now and through June 30, 2020. • At any time since the student turned age 13, both of the student’s parents were deceased, or the student was in foster care or was a dependent or ward of the court.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As determined by a court in the student’s state of legal residence, the student is now, or was upon reaching the age of majority, an emancipated minor (that is, released from control by his or her parent or guardian).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As determined by a court in the student’s state of legal residence, the student is now, or was upon reaching the age of majority, in legal guardianship. </a:t>
            </a:r>
          </a:p>
          <a:p>
            <a:pPr marL="285750" indent="-285750">
              <a:buFont typeface="Wingdings" panose="05000000000000000000" pitchFamily="2" charset="2"/>
              <a:buChar char="q"/>
            </a:pPr>
            <a:r>
              <a:rPr lang="en-US" sz="1350" dirty="0">
                <a:latin typeface="Arial" panose="020B0604020202020204" pitchFamily="34" charset="0"/>
                <a:cs typeface="Arial" panose="020B0604020202020204" pitchFamily="34" charset="0"/>
              </a:rPr>
              <a:t>On or after July 1, 2018, the student was determined to be an unaccompanied youth who was homeless or was self-supporting and at risk of being homeless:</a:t>
            </a:r>
          </a:p>
          <a:p>
            <a:pPr marL="742950" lvl="1"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by a high school or school district homeless liaison </a:t>
            </a:r>
          </a:p>
          <a:p>
            <a:pPr marL="742950" lvl="1"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by the director of an emergency shelter or transitional housing program funded by the U.S. Department of Housing and Urban Development</a:t>
            </a:r>
          </a:p>
          <a:p>
            <a:pPr marL="742950" lvl="1"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by a director of a runaway or homeless youth basic center or transitional living program</a:t>
            </a:r>
            <a:endParaRPr lang="en-US" dirty="0"/>
          </a:p>
        </p:txBody>
      </p:sp>
      <p:sp>
        <p:nvSpPr>
          <p:cNvPr id="2" name="Rectangle 1"/>
          <p:cNvSpPr/>
          <p:nvPr/>
        </p:nvSpPr>
        <p:spPr>
          <a:xfrm>
            <a:off x="2431281" y="6132211"/>
            <a:ext cx="9065954" cy="615553"/>
          </a:xfrm>
          <a:prstGeom prst="rect">
            <a:avLst/>
          </a:prstGeom>
        </p:spPr>
        <p:txBody>
          <a:bodyPr wrap="square">
            <a:spAutoFit/>
          </a:bodyPr>
          <a:lstStyle/>
          <a:p>
            <a:r>
              <a:rPr lang="en-US" sz="1700" dirty="0">
                <a:solidFill>
                  <a:schemeClr val="bg1"/>
                </a:solidFill>
              </a:rPr>
              <a:t>*</a:t>
            </a:r>
            <a:r>
              <a:rPr lang="en-US" sz="1700" dirty="0">
                <a:solidFill>
                  <a:schemeClr val="bg1"/>
                </a:solidFill>
                <a:latin typeface="Arial" panose="020B0604020202020204" pitchFamily="34" charset="0"/>
                <a:cs typeface="Arial" panose="020B0604020202020204" pitchFamily="34" charset="0"/>
              </a:rPr>
              <a:t>A student that cannot check off at least one of these questions is required to </a:t>
            </a:r>
            <a:r>
              <a:rPr lang="en-US" sz="1700" dirty="0" err="1">
                <a:solidFill>
                  <a:schemeClr val="bg1"/>
                </a:solidFill>
                <a:latin typeface="Arial" panose="020B0604020202020204" pitchFamily="34" charset="0"/>
                <a:cs typeface="Arial" panose="020B0604020202020204" pitchFamily="34" charset="0"/>
              </a:rPr>
              <a:t>provde</a:t>
            </a:r>
            <a:r>
              <a:rPr lang="en-US" sz="1700" dirty="0">
                <a:solidFill>
                  <a:schemeClr val="bg1"/>
                </a:solidFill>
                <a:latin typeface="Arial" panose="020B0604020202020204" pitchFamily="34" charset="0"/>
                <a:cs typeface="Arial" panose="020B0604020202020204" pitchFamily="34" charset="0"/>
              </a:rPr>
              <a:t> parental data</a:t>
            </a:r>
          </a:p>
        </p:txBody>
      </p:sp>
    </p:spTree>
    <p:extLst>
      <p:ext uri="{BB962C8B-B14F-4D97-AF65-F5344CB8AC3E}">
        <p14:creationId xmlns:p14="http://schemas.microsoft.com/office/powerpoint/2010/main" val="404000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914619" y="440863"/>
            <a:ext cx="8094909"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Who is considered a parent for FAFSA/TASFA</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914620" y="1431623"/>
            <a:ext cx="7362967" cy="3770263"/>
          </a:xfrm>
          <a:prstGeom prst="rect">
            <a:avLst/>
          </a:prstGeom>
          <a:noFill/>
        </p:spPr>
        <p:txBody>
          <a:bodyPr wrap="square" rtlCol="0">
            <a:spAutoFit/>
          </a:bodyPr>
          <a:lstStyle/>
          <a:p>
            <a:pPr>
              <a:buNone/>
            </a:pPr>
            <a:r>
              <a:rPr lang="en-US" sz="1700" dirty="0">
                <a:latin typeface="Arial" panose="020B0604020202020204" pitchFamily="34" charset="0"/>
                <a:cs typeface="Arial" panose="020B0604020202020204" pitchFamily="34" charset="0"/>
              </a:rPr>
              <a:t>For FAFSA/TASFA purposes parent refers to:</a:t>
            </a:r>
          </a:p>
          <a:p>
            <a:pPr>
              <a:buNone/>
            </a:pPr>
            <a:endParaRPr lang="en-US"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Biological parents</a:t>
            </a: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Adoptive parents</a:t>
            </a: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Step-parents-who is currently married to a living biological parent</a:t>
            </a:r>
          </a:p>
          <a:p>
            <a:endParaRPr lang="en-US" sz="1700" dirty="0">
              <a:latin typeface="Arial" panose="020B0604020202020204" pitchFamily="34" charset="0"/>
              <a:cs typeface="Arial" panose="020B0604020202020204" pitchFamily="34" charset="0"/>
            </a:endParaRPr>
          </a:p>
          <a:p>
            <a:pPr>
              <a:buNone/>
            </a:pPr>
            <a:r>
              <a:rPr lang="en-US" sz="1700" dirty="0">
                <a:latin typeface="Arial" panose="020B0604020202020204" pitchFamily="34" charset="0"/>
                <a:cs typeface="Arial" panose="020B0604020202020204" pitchFamily="34" charset="0"/>
              </a:rPr>
              <a:t>For FAFSA/TASFA purposes a parent </a:t>
            </a:r>
            <a:r>
              <a:rPr lang="en-US" sz="1700" u="sng" dirty="0">
                <a:solidFill>
                  <a:srgbClr val="FF0000"/>
                </a:solidFill>
                <a:latin typeface="Arial" panose="020B0604020202020204" pitchFamily="34" charset="0"/>
                <a:cs typeface="Arial" panose="020B0604020202020204" pitchFamily="34" charset="0"/>
              </a:rPr>
              <a:t>is not</a:t>
            </a:r>
            <a:r>
              <a:rPr lang="en-US" sz="17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en-US"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Foster parents</a:t>
            </a: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Legal guardians</a:t>
            </a: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Any family member who has not adopted the minor</a:t>
            </a:r>
          </a:p>
          <a:p>
            <a:pPr marL="285750" indent="-285750">
              <a:buFont typeface="Wingdings" panose="05000000000000000000" pitchFamily="2" charset="2"/>
              <a:buChar char="v"/>
            </a:pPr>
            <a:r>
              <a:rPr lang="en-US" sz="1700" dirty="0">
                <a:latin typeface="Arial" panose="020B0604020202020204" pitchFamily="34" charset="0"/>
                <a:cs typeface="Arial" panose="020B0604020202020204" pitchFamily="34" charset="0"/>
              </a:rPr>
              <a:t>A step-parent that is no longer married to biological parent or who is a widower of the biological parent</a:t>
            </a:r>
          </a:p>
          <a:p>
            <a:endParaRPr lang="en-US" dirty="0"/>
          </a:p>
        </p:txBody>
      </p:sp>
      <p:sp>
        <p:nvSpPr>
          <p:cNvPr id="6" name="Rectangle 5"/>
          <p:cNvSpPr/>
          <p:nvPr/>
        </p:nvSpPr>
        <p:spPr>
          <a:xfrm>
            <a:off x="897128" y="5066873"/>
            <a:ext cx="8815039" cy="830997"/>
          </a:xfrm>
          <a:prstGeom prst="rect">
            <a:avLst/>
          </a:prstGeom>
        </p:spPr>
        <p:txBody>
          <a:bodyPr wrap="square">
            <a:spAutoFit/>
          </a:bodyPr>
          <a:lstStyle/>
          <a:p>
            <a:r>
              <a:rPr lang="en-US" sz="1600" dirty="0">
                <a:solidFill>
                  <a:srgbClr val="FF0000"/>
                </a:solidFill>
              </a:rPr>
              <a:t>Note: It is important that student provides information for  correct parent(s). If a student provides incorrect information can sometimes result in student owing thousands of dollars of financial aid. When in doubt please ask us!</a:t>
            </a:r>
          </a:p>
        </p:txBody>
      </p:sp>
    </p:spTree>
    <p:extLst>
      <p:ext uri="{BB962C8B-B14F-4D97-AF65-F5344CB8AC3E}">
        <p14:creationId xmlns:p14="http://schemas.microsoft.com/office/powerpoint/2010/main" val="258898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685800" y="527511"/>
            <a:ext cx="72898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FAFSA/TASFA Marital Status</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441512" y="1085512"/>
            <a:ext cx="11308976" cy="5355312"/>
          </a:xfrm>
          <a:prstGeom prst="rect">
            <a:avLst/>
          </a:prstGeom>
          <a:noFill/>
        </p:spPr>
        <p:txBody>
          <a:bodyPr wrap="square" rtlCol="0">
            <a:spAutoFit/>
          </a:bodyPr>
          <a:lstStyle/>
          <a:p>
            <a:pPr>
              <a:buNone/>
            </a:pPr>
            <a:r>
              <a:rPr lang="en-US" dirty="0">
                <a:solidFill>
                  <a:srgbClr val="FF0000"/>
                </a:solidFill>
                <a:latin typeface="Arial" panose="020B0604020202020204" pitchFamily="34" charset="0"/>
                <a:cs typeface="Arial" panose="020B0604020202020204" pitchFamily="34" charset="0"/>
              </a:rPr>
              <a:t>FAFSA/TASFA Marital Status is as of the day the student completes the application. FAFSA/TASFA Marital Statuses cannot be updated after submission, they can only be corrected if they were reported incorrectly as of the day of FAFSA completion. </a:t>
            </a:r>
          </a:p>
          <a:p>
            <a:pPr>
              <a:buNone/>
            </a:pPr>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Student marital status options:</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Single-</a:t>
            </a:r>
            <a:r>
              <a:rPr lang="en-US" dirty="0"/>
              <a:t>if on the day you sign the FAFSA you are not married/remarried</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Separated-</a:t>
            </a:r>
            <a:r>
              <a:rPr lang="en-US" dirty="0"/>
              <a:t>if on the day you sign the FAFSA your divorced/separated and not living together</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Married/Remarried</a:t>
            </a:r>
            <a:r>
              <a:rPr lang="en-US" dirty="0"/>
              <a:t>-if on the day you sign the FAFSA you are married/remarried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Divorced or Widowed-</a:t>
            </a:r>
            <a:r>
              <a:rPr lang="en-US" dirty="0"/>
              <a:t> on the day you sign the FAFSA you are married/remarried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Parent marital status options:</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Married/Remarried</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Never married</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Divorced or Separated</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Widowed</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Unmarried and both </a:t>
            </a:r>
            <a:r>
              <a:rPr lang="en-US" dirty="0">
                <a:solidFill>
                  <a:srgbClr val="FF0000"/>
                </a:solidFill>
                <a:latin typeface="Arial" panose="020B0604020202020204" pitchFamily="34" charset="0"/>
                <a:cs typeface="Arial" panose="020B0604020202020204" pitchFamily="34" charset="0"/>
              </a:rPr>
              <a:t>legal</a:t>
            </a:r>
            <a:r>
              <a:rPr lang="en-US" dirty="0">
                <a:latin typeface="Arial" panose="020B0604020202020204" pitchFamily="34" charset="0"/>
                <a:cs typeface="Arial" panose="020B0604020202020204" pitchFamily="34" charset="0"/>
              </a:rPr>
              <a:t> parents living together</a:t>
            </a:r>
          </a:p>
          <a:p>
            <a:endParaRPr lang="en-US" dirty="0"/>
          </a:p>
        </p:txBody>
      </p:sp>
    </p:spTree>
    <p:extLst>
      <p:ext uri="{BB962C8B-B14F-4D97-AF65-F5344CB8AC3E}">
        <p14:creationId xmlns:p14="http://schemas.microsoft.com/office/powerpoint/2010/main" val="264709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1185899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672353" y="325425"/>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Special Circumstances</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672353" y="1227837"/>
            <a:ext cx="10663518" cy="449353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information provided on the FAFSA or TASFA doesn’t always reflect accurately the family’s or student’s situation.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family has unusually large medical bills or nursing home expenses that are not covered by insurance</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student or a parent lost his or her job or there has been a significant reduction in hours</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student has no contact with the parents and thus cannot provide parental information</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best thing you can do to help a student who has unusual circumstances is to help them fill out the FAFSA/TASFA as best as possible and inform student about contacting financial aid office of college he/she will be attending.</a:t>
            </a:r>
          </a:p>
          <a:p>
            <a:pPr marL="285750" indent="-285750">
              <a:buSzPct val="70000"/>
              <a:buFont typeface="Wingdings" panose="05000000000000000000" pitchFamily="2" charset="2"/>
              <a:buChar char="v"/>
            </a:pPr>
            <a:endParaRPr lang="en-US" dirty="0">
              <a:ea typeface="ＭＳ Ｐゴシック" pitchFamily="109" charset="-128"/>
              <a:cs typeface="Times New Roman" pitchFamily="109" charset="0"/>
            </a:endParaRPr>
          </a:p>
          <a:p>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79184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389965" y="418034"/>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FAFSA Demo Site</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1981201" y="1227836"/>
            <a:ext cx="7751678" cy="892552"/>
          </a:xfrm>
          <a:prstGeom prst="rect">
            <a:avLst/>
          </a:prstGeom>
          <a:noFill/>
        </p:spPr>
        <p:txBody>
          <a:bodyPr wrap="square" rtlCol="0">
            <a:spAutoFit/>
          </a:bodyPr>
          <a:lstStyle/>
          <a:p>
            <a:pPr lvl="0">
              <a:buSzPct val="70000"/>
            </a:pPr>
            <a:endParaRPr lang="en-US" dirty="0">
              <a:ea typeface="ＭＳ Ｐゴシック" pitchFamily="109" charset="-128"/>
              <a:cs typeface="Times New Roman" pitchFamily="109" charset="0"/>
            </a:endParaRPr>
          </a:p>
          <a:p>
            <a:endParaRPr lang="en-US" sz="1600" dirty="0">
              <a:latin typeface="Arial" panose="020B0604020202020204" pitchFamily="34" charset="0"/>
              <a:cs typeface="Arial" panose="020B0604020202020204" pitchFamily="34" charset="0"/>
            </a:endParaRPr>
          </a:p>
          <a:p>
            <a:endParaRPr lang="en-US" dirty="0"/>
          </a:p>
        </p:txBody>
      </p:sp>
      <p:sp>
        <p:nvSpPr>
          <p:cNvPr id="7" name="Rectangle 2"/>
          <p:cNvSpPr>
            <a:spLocks noChangeArrowheads="1"/>
          </p:cNvSpPr>
          <p:nvPr/>
        </p:nvSpPr>
        <p:spPr bwMode="auto">
          <a:xfrm>
            <a:off x="389965" y="1659198"/>
            <a:ext cx="1151068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cs typeface="Arial" panose="020B0604020202020204" pitchFamily="34" charset="0"/>
              </a:rPr>
              <a:t>The 2019-2020 Web Demonstration site will be available at </a:t>
            </a:r>
            <a:r>
              <a:rPr lang="en-US" altLang="en-US" sz="2000" dirty="0">
                <a:latin typeface="Arial" panose="020B0604020202020204" pitchFamily="34" charset="0"/>
                <a:ea typeface="Calibri" panose="020F0502020204030204" pitchFamily="34" charset="0"/>
                <a:cs typeface="Arial" panose="020B0604020202020204" pitchFamily="34" charset="0"/>
                <a:hlinkClick r:id="rId2"/>
              </a:rPr>
              <a:t>https://fafsademo.test.ed.gov</a:t>
            </a:r>
            <a:r>
              <a:rPr lang="en-US" altLang="en-US" sz="2000" dirty="0">
                <a:latin typeface="Arial" panose="020B0604020202020204" pitchFamily="34" charset="0"/>
                <a:ea typeface="Calibri" panose="020F0502020204030204" pitchFamily="34" charset="0"/>
                <a:cs typeface="Arial" panose="020B0604020202020204" pitchFamily="34" charset="0"/>
              </a:rPr>
              <a:t> on September 30, 2018.The demonstration site can be used as a training tool for new staff. </a:t>
            </a:r>
          </a:p>
          <a:p>
            <a:pPr defTabSz="914400" eaLnBrk="0" fontAlgn="base" hangingPunct="0">
              <a:spcBef>
                <a:spcPct val="0"/>
              </a:spcBef>
              <a:spcAft>
                <a:spcPct val="0"/>
              </a:spcAft>
            </a:pPr>
            <a:endParaRPr lang="en-US" altLang="en-US" sz="2000" dirty="0">
              <a:latin typeface="Arial" panose="020B0604020202020204" pitchFamily="34" charset="0"/>
              <a:ea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cs typeface="Arial" panose="020B0604020202020204" pitchFamily="34" charset="0"/>
              </a:rPr>
              <a:t>You can access the demonstration site using </a:t>
            </a:r>
            <a:r>
              <a:rPr lang="en-US" altLang="en-US" sz="2000" b="1" dirty="0" err="1">
                <a:latin typeface="Arial" panose="020B0604020202020204" pitchFamily="34" charset="0"/>
                <a:ea typeface="Calibri" panose="020F0502020204030204" pitchFamily="34" charset="0"/>
                <a:cs typeface="Arial" panose="020B0604020202020204" pitchFamily="34" charset="0"/>
              </a:rPr>
              <a:t>eddemo</a:t>
            </a:r>
            <a:r>
              <a:rPr lang="en-US" altLang="en-US" sz="2000" dirty="0">
                <a:latin typeface="Arial" panose="020B0604020202020204" pitchFamily="34" charset="0"/>
                <a:ea typeface="Calibri" panose="020F0502020204030204" pitchFamily="34" charset="0"/>
                <a:cs typeface="Arial" panose="020B0604020202020204" pitchFamily="34" charset="0"/>
              </a:rPr>
              <a:t> as the User name and </a:t>
            </a:r>
            <a:r>
              <a:rPr lang="en-US" altLang="en-US" sz="2000" b="1" dirty="0" err="1">
                <a:latin typeface="Arial" panose="020B0604020202020204" pitchFamily="34" charset="0"/>
                <a:ea typeface="Calibri" panose="020F0502020204030204" pitchFamily="34" charset="0"/>
                <a:cs typeface="Arial" panose="020B0604020202020204" pitchFamily="34" charset="0"/>
              </a:rPr>
              <a:t>fafsatest</a:t>
            </a:r>
            <a:r>
              <a:rPr lang="en-US" altLang="en-US" sz="2000" dirty="0">
                <a:latin typeface="Arial" panose="020B0604020202020204" pitchFamily="34" charset="0"/>
                <a:ea typeface="Calibri" panose="020F0502020204030204" pitchFamily="34" charset="0"/>
                <a:cs typeface="Arial" panose="020B0604020202020204" pitchFamily="34" charset="0"/>
              </a:rPr>
              <a:t> as the Password.</a:t>
            </a:r>
          </a:p>
          <a:p>
            <a:pPr defTabSz="914400" eaLnBrk="0" fontAlgn="base" hangingPunct="0">
              <a:spcBef>
                <a:spcPct val="0"/>
              </a:spcBef>
              <a:spcAft>
                <a:spcPct val="0"/>
              </a:spcAft>
            </a:pPr>
            <a:endParaRPr lang="en-US" altLang="en-US" sz="20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The test site provides information and FSA IDs for test students. </a:t>
            </a:r>
          </a:p>
          <a:p>
            <a:pPr defTabSz="914400" eaLnBrk="0" fontAlgn="base" hangingPunct="0">
              <a:spcBef>
                <a:spcPct val="0"/>
              </a:spcBef>
              <a:spcAft>
                <a:spcPct val="0"/>
              </a:spcAft>
            </a:pPr>
            <a:endParaRPr lang="en-US" altLang="en-US" sz="20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2000" dirty="0">
                <a:solidFill>
                  <a:srgbClr val="FF0000"/>
                </a:solidFill>
                <a:latin typeface="Arial" panose="020B0604020202020204" pitchFamily="34" charset="0"/>
                <a:cs typeface="Arial" panose="020B0604020202020204" pitchFamily="34" charset="0"/>
              </a:rPr>
              <a:t>Do not use real information on this site</a:t>
            </a:r>
            <a:r>
              <a:rPr lang="en-US" alt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9630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573741" y="377972"/>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Common  FAFSA Mistakes</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63365" y="1558912"/>
            <a:ext cx="10626294" cy="3139321"/>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Not answering High School Completion Status Question</a:t>
            </a:r>
          </a:p>
          <a:p>
            <a:pPr marL="285750"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Legal guardianship</a:t>
            </a:r>
          </a:p>
          <a:p>
            <a:pPr marL="285750"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Parent</a:t>
            </a:r>
          </a:p>
          <a:p>
            <a:pPr marL="285750" indent="-285750">
              <a:buFont typeface="Wingdings" panose="05000000000000000000" pitchFamily="2" charset="2"/>
              <a:buChar char="v"/>
            </a:pPr>
            <a:r>
              <a:rPr lang="en-US" sz="2000" dirty="0">
                <a:latin typeface="Arial" panose="020B0604020202020204" pitchFamily="34" charset="0"/>
                <a:ea typeface="ＭＳ Ｐゴシック" pitchFamily="109" charset="-128"/>
                <a:cs typeface="Arial" panose="020B0604020202020204" pitchFamily="34" charset="0"/>
              </a:rPr>
              <a:t>Number of Family members</a:t>
            </a:r>
          </a:p>
          <a:p>
            <a:pPr marL="285750" indent="-285750">
              <a:buFont typeface="Wingdings" panose="05000000000000000000" pitchFamily="2" charset="2"/>
              <a:buChar char="v"/>
            </a:pPr>
            <a:r>
              <a:rPr lang="en-US" sz="2000" dirty="0">
                <a:latin typeface="Arial" panose="020B0604020202020204" pitchFamily="34" charset="0"/>
                <a:ea typeface="ＭＳ Ｐゴシック" pitchFamily="109" charset="-128"/>
                <a:cs typeface="Arial" panose="020B0604020202020204" pitchFamily="34" charset="0"/>
              </a:rPr>
              <a:t>Number of Family members in College</a:t>
            </a:r>
          </a:p>
          <a:p>
            <a:pPr marL="285750"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Confusing parent information with student information</a:t>
            </a:r>
          </a:p>
          <a:p>
            <a:pPr marL="285750"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Entering information that doesn’t match the FSA ID information</a:t>
            </a:r>
          </a:p>
          <a:p>
            <a:pPr marL="285750" indent="-285750">
              <a:buFont typeface="Wingdings" panose="05000000000000000000" pitchFamily="2" charset="2"/>
              <a:buChar char="v"/>
            </a:pPr>
            <a:r>
              <a:rPr lang="en-US" sz="2000" dirty="0">
                <a:latin typeface="Arial" panose="020B0604020202020204" pitchFamily="34" charset="0"/>
                <a:ea typeface="ＭＳ Ｐゴシック" pitchFamily="109" charset="-128"/>
                <a:cs typeface="Arial" panose="020B0604020202020204" pitchFamily="34" charset="0"/>
              </a:rPr>
              <a:t>Not providing required information</a:t>
            </a:r>
          </a:p>
          <a:p>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9835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9" name="Group 8"/>
          <p:cNvGrpSpPr/>
          <p:nvPr/>
        </p:nvGrpSpPr>
        <p:grpSpPr>
          <a:xfrm>
            <a:off x="20" y="12"/>
            <a:ext cx="12191980" cy="6857988"/>
            <a:chOff x="-5718696" y="3184322"/>
            <a:chExt cx="12191980" cy="6857988"/>
          </a:xfrm>
        </p:grpSpPr>
        <p:grpSp>
          <p:nvGrpSpPr>
            <p:cNvPr id="8" name="Group 7"/>
            <p:cNvGrpSpPr/>
            <p:nvPr/>
          </p:nvGrpSpPr>
          <p:grpSpPr>
            <a:xfrm>
              <a:off x="-5718696" y="3184322"/>
              <a:ext cx="12191980" cy="6857988"/>
              <a:chOff x="-5718696" y="3184322"/>
              <a:chExt cx="12191980" cy="685798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96" y="3184322"/>
                <a:ext cx="12191980" cy="6857988"/>
              </a:xfrm>
              <a:prstGeom prst="rect">
                <a:avLst/>
              </a:prstGeom>
            </p:spPr>
          </p:pic>
          <p:sp>
            <p:nvSpPr>
              <p:cNvPr id="4" name="Rectangle 3"/>
              <p:cNvSpPr/>
              <p:nvPr/>
            </p:nvSpPr>
            <p:spPr>
              <a:xfrm>
                <a:off x="4682532" y="4195187"/>
                <a:ext cx="276330" cy="1205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TextBox 5"/>
            <p:cNvSpPr txBox="1"/>
            <p:nvPr/>
          </p:nvSpPr>
          <p:spPr>
            <a:xfrm>
              <a:off x="4585853" y="4128268"/>
              <a:ext cx="544913" cy="253916"/>
            </a:xfrm>
            <a:prstGeom prst="rect">
              <a:avLst/>
            </a:prstGeom>
            <a:noFill/>
          </p:spPr>
          <p:txBody>
            <a:bodyPr wrap="square" rtlCol="0">
              <a:spAutoFit/>
            </a:bodyPr>
            <a:lstStyle/>
            <a:p>
              <a:r>
                <a:rPr lang="en-US" sz="1050" dirty="0">
                  <a:solidFill>
                    <a:srgbClr val="65646A"/>
                  </a:solidFill>
                  <a:latin typeface="Adobe Arabic" panose="02040503050201020203" pitchFamily="18" charset="-78"/>
                  <a:cs typeface="Adobe Arabic" panose="02040503050201020203" pitchFamily="18" charset="-78"/>
                </a:rPr>
                <a:t>2018</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815" y="1477042"/>
            <a:ext cx="2017139" cy="2017139"/>
          </a:xfrm>
          <a:prstGeom prst="rect">
            <a:avLst/>
          </a:prstGeom>
        </p:spPr>
      </p:pic>
      <p:sp>
        <p:nvSpPr>
          <p:cNvPr id="11" name="Title 1"/>
          <p:cNvSpPr txBox="1">
            <a:spLocks/>
          </p:cNvSpPr>
          <p:nvPr/>
        </p:nvSpPr>
        <p:spPr>
          <a:xfrm>
            <a:off x="609600" y="527510"/>
            <a:ext cx="7700682"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New FAFSA/TASFA Priority Deadline!</a:t>
            </a:r>
            <a:endParaRPr lang="en-US" sz="3100" dirty="0">
              <a:solidFill>
                <a:schemeClr val="tx2">
                  <a:lumMod val="50000"/>
                </a:schemeClr>
              </a:solidFill>
              <a:latin typeface="Baskerville"/>
              <a:cs typeface="Baskerville"/>
            </a:endParaRPr>
          </a:p>
        </p:txBody>
      </p:sp>
      <p:sp>
        <p:nvSpPr>
          <p:cNvPr id="12" name="Rectangle 11"/>
          <p:cNvSpPr/>
          <p:nvPr/>
        </p:nvSpPr>
        <p:spPr>
          <a:xfrm>
            <a:off x="393550" y="3635936"/>
            <a:ext cx="11404899" cy="3170099"/>
          </a:xfrm>
          <a:prstGeom prst="rect">
            <a:avLst/>
          </a:prstGeom>
        </p:spPr>
        <p:txBody>
          <a:bodyPr wrap="square">
            <a:spAutoFit/>
          </a:bodyPr>
          <a:lstStyle/>
          <a:p>
            <a:pPr eaLnBrk="0" fontAlgn="base" hangingPunct="0">
              <a:spcAft>
                <a:spcPct val="0"/>
              </a:spcAft>
              <a:buClr>
                <a:schemeClr val="tx1"/>
              </a:buClr>
              <a:buSzPct val="80000"/>
              <a:buFont typeface="Wingdings" panose="05000000000000000000" pitchFamily="2" charset="2"/>
              <a:buChar char="v"/>
            </a:pPr>
            <a:r>
              <a:rPr lang="en-US" altLang="en-US" sz="2000" dirty="0">
                <a:latin typeface="Arial" panose="020B0604020202020204" pitchFamily="34" charset="0"/>
                <a:cs typeface="Arial" panose="020B0604020202020204" pitchFamily="34" charset="0"/>
              </a:rPr>
              <a:t>Beginning with </a:t>
            </a:r>
            <a:r>
              <a:rPr lang="en-US" altLang="en-US" sz="2000">
                <a:latin typeface="Arial" panose="020B0604020202020204" pitchFamily="34" charset="0"/>
                <a:cs typeface="Arial" panose="020B0604020202020204" pitchFamily="34" charset="0"/>
              </a:rPr>
              <a:t>the 19-20 </a:t>
            </a:r>
            <a:r>
              <a:rPr lang="en-US" altLang="en-US" sz="2000" dirty="0">
                <a:latin typeface="Arial" panose="020B0604020202020204" pitchFamily="34" charset="0"/>
                <a:cs typeface="Arial" panose="020B0604020202020204" pitchFamily="34" charset="0"/>
              </a:rPr>
              <a:t>the FAFSA/TASFA Priority Deadline will be </a:t>
            </a:r>
            <a:r>
              <a:rPr lang="en-US" altLang="en-US" sz="2000" dirty="0">
                <a:solidFill>
                  <a:srgbClr val="FF0000"/>
                </a:solidFill>
                <a:latin typeface="Arial" panose="020B0604020202020204" pitchFamily="34" charset="0"/>
                <a:cs typeface="Arial" panose="020B0604020202020204" pitchFamily="34" charset="0"/>
              </a:rPr>
              <a:t>January 15!</a:t>
            </a:r>
          </a:p>
          <a:p>
            <a:pPr eaLnBrk="0" fontAlgn="base" hangingPunct="0">
              <a:spcAft>
                <a:spcPct val="0"/>
              </a:spcAft>
              <a:buClr>
                <a:schemeClr val="tx1"/>
              </a:buClr>
              <a:buSzPct val="80000"/>
              <a:buFont typeface="Wingdings" panose="05000000000000000000" pitchFamily="2" charset="2"/>
              <a:buChar char="v"/>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sz="2000" dirty="0">
                <a:latin typeface="Arial" panose="020B0604020202020204" pitchFamily="34" charset="0"/>
                <a:cs typeface="Arial" panose="020B0604020202020204" pitchFamily="34" charset="0"/>
              </a:rPr>
              <a:t>UTRGV is changing it’s priority deadline to align with the new priority deadline set by the state of Texas!</a:t>
            </a:r>
          </a:p>
          <a:p>
            <a:pPr eaLnBrk="0" fontAlgn="base" hangingPunct="0">
              <a:spcAft>
                <a:spcPct val="0"/>
              </a:spcAft>
              <a:buClr>
                <a:schemeClr val="tx1"/>
              </a:buClr>
              <a:buSzPct val="80000"/>
              <a:buFont typeface="Wingdings" panose="05000000000000000000" pitchFamily="2" charset="2"/>
              <a:buChar char="v"/>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r>
              <a:rPr lang="en-US" altLang="en-US" sz="2000" dirty="0">
                <a:latin typeface="Arial" panose="020B0604020202020204" pitchFamily="34" charset="0"/>
                <a:cs typeface="Arial" panose="020B0604020202020204" pitchFamily="34" charset="0"/>
              </a:rPr>
              <a:t>This deadline is required for Texas Grant Priority Model</a:t>
            </a:r>
          </a:p>
          <a:p>
            <a:pPr eaLnBrk="0" fontAlgn="base" hangingPunct="0">
              <a:spcAft>
                <a:spcPct val="0"/>
              </a:spcAft>
              <a:buClr>
                <a:schemeClr val="tx1"/>
              </a:buClr>
              <a:buSzPct val="80000"/>
              <a:buFont typeface="Wingdings" panose="05000000000000000000" pitchFamily="2" charset="2"/>
              <a:buChar char="v"/>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pPr>
            <a:endParaRPr lang="en-US" altLang="en-US" sz="2000" dirty="0">
              <a:latin typeface="Arial" panose="020B0604020202020204" pitchFamily="34" charset="0"/>
              <a:cs typeface="Arial" panose="020B0604020202020204" pitchFamily="34" charset="0"/>
            </a:endParaRPr>
          </a:p>
          <a:p>
            <a:pPr eaLnBrk="0" fontAlgn="base" hangingPunct="0">
              <a:spcAft>
                <a:spcPct val="0"/>
              </a:spcAft>
              <a:buClr>
                <a:schemeClr val="tx1"/>
              </a:buClr>
              <a:buSzPct val="80000"/>
              <a:buFont typeface="Wingdings" panose="05000000000000000000" pitchFamily="2" charset="2"/>
              <a:buChar char="v"/>
            </a:pPr>
            <a:endParaRPr lang="en-US" altLang="en-US" sz="2000" dirty="0">
              <a:solidFill>
                <a:srgbClr val="FF0000"/>
              </a:solidFill>
              <a:latin typeface="Arial" panose="020B0604020202020204" pitchFamily="34" charset="0"/>
              <a:cs typeface="Arial" panose="020B0604020202020204" pitchFamily="34" charset="0"/>
            </a:endParaRPr>
          </a:p>
          <a:p>
            <a:pPr eaLnBrk="0" fontAlgn="base" hangingPunct="0">
              <a:spcAft>
                <a:spcPct val="0"/>
              </a:spcAft>
              <a:buClr>
                <a:schemeClr val="tx1"/>
              </a:buClr>
              <a:buSzPct val="80000"/>
            </a:pPr>
            <a:endParaRPr lang="en-US"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68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updates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058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843889" y="315814"/>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Verification Overview</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63364" y="1672805"/>
            <a:ext cx="9676035" cy="4001095"/>
          </a:xfrm>
          <a:prstGeom prst="rect">
            <a:avLst/>
          </a:prstGeom>
          <a:noFill/>
        </p:spPr>
        <p:txBody>
          <a:bodyPr wrap="square" rtlCol="0">
            <a:spAutoFit/>
          </a:bodyPr>
          <a:lstStyle/>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Verification is the process by which a school confirms that the data reported on the FAFSA  is accurate.  Students selected for verification are requested to submit documentation that supports the information reported on the FAFSA.</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Verification selection is done by the FAFSA using undisclosed algorithms; and some schools verify all students' FAFSA applications. </a:t>
            </a:r>
          </a:p>
          <a:p>
            <a:pPr marL="342900" indent="-342900">
              <a:buFont typeface="Wingdings" panose="05000000000000000000" pitchFamily="2" charset="2"/>
              <a:buChar char="v"/>
            </a:pPr>
            <a:endParaRPr lang="en-US" sz="2000" dirty="0">
              <a:latin typeface="Arial" panose="020B0604020202020204" pitchFamily="34" charset="0"/>
              <a:ea typeface="ＭＳ Ｐゴシック" pitchFamily="109" charset="-128"/>
              <a:cs typeface="Arial" panose="020B0604020202020204" pitchFamily="34" charset="0"/>
            </a:endParaRPr>
          </a:p>
          <a:p>
            <a:pPr marL="342900" indent="-342900">
              <a:buFont typeface="Wingdings" panose="05000000000000000000" pitchFamily="2" charset="2"/>
              <a:buChar char="v"/>
            </a:pPr>
            <a:r>
              <a:rPr lang="en-US" sz="2000" dirty="0">
                <a:latin typeface="Arial" panose="020B0604020202020204" pitchFamily="34" charset="0"/>
                <a:ea typeface="ＭＳ Ｐゴシック" pitchFamily="109" charset="-128"/>
                <a:cs typeface="Arial" panose="020B0604020202020204" pitchFamily="34" charset="0"/>
              </a:rPr>
              <a:t>Also, schools are required to resolve any conflicting information, so a student can be selected for verification or requested to provide additional documents any time conflicting information is found either by what a student says, a document the student submits or a staff member noticing something on the file. </a:t>
            </a:r>
          </a:p>
          <a:p>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74824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Verification Increase in 2018-2019</a:t>
            </a:r>
          </a:p>
        </p:txBody>
      </p:sp>
      <p:sp>
        <p:nvSpPr>
          <p:cNvPr id="3" name="Content Placeholder 2"/>
          <p:cNvSpPr>
            <a:spLocks noGrp="1"/>
          </p:cNvSpPr>
          <p:nvPr>
            <p:ph idx="1"/>
          </p:nvPr>
        </p:nvSpPr>
        <p:spPr/>
        <p:txBody>
          <a:bodyPr/>
          <a:lstStyle/>
          <a:p>
            <a:r>
              <a:rPr lang="en-US" dirty="0"/>
              <a:t>During the </a:t>
            </a:r>
          </a:p>
        </p:txBody>
      </p:sp>
    </p:spTree>
    <p:extLst>
      <p:ext uri="{BB962C8B-B14F-4D97-AF65-F5344CB8AC3E}">
        <p14:creationId xmlns:p14="http://schemas.microsoft.com/office/powerpoint/2010/main" val="362478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753"/>
          </a:xfrm>
        </p:spPr>
        <p:txBody>
          <a:bodyPr>
            <a:normAutofit/>
          </a:bodyPr>
          <a:lstStyle/>
          <a:p>
            <a:pPr algn="ctr"/>
            <a:r>
              <a:rPr lang="en-US" sz="3200" dirty="0"/>
              <a:t>Dependency Confirmation Form</a:t>
            </a:r>
          </a:p>
        </p:txBody>
      </p:sp>
      <p:pic>
        <p:nvPicPr>
          <p:cNvPr id="5" name="Content Placeholder 3"/>
          <p:cNvPicPr>
            <a:picLocks noGrp="1" noChangeAspect="1"/>
          </p:cNvPicPr>
          <p:nvPr>
            <p:ph sz="half" idx="2"/>
          </p:nvPr>
        </p:nvPicPr>
        <p:blipFill>
          <a:blip r:embed="rId2"/>
          <a:stretch>
            <a:fillRect/>
          </a:stretch>
        </p:blipFill>
        <p:spPr>
          <a:xfrm>
            <a:off x="5670267" y="1471354"/>
            <a:ext cx="3559995" cy="4570672"/>
          </a:xfrm>
          <a:prstGeom prst="rect">
            <a:avLst/>
          </a:prstGeom>
        </p:spPr>
      </p:pic>
      <p:sp>
        <p:nvSpPr>
          <p:cNvPr id="6" name="Content Placeholder 5"/>
          <p:cNvSpPr>
            <a:spLocks noGrp="1"/>
          </p:cNvSpPr>
          <p:nvPr>
            <p:ph sz="half" idx="1"/>
          </p:nvPr>
        </p:nvSpPr>
        <p:spPr>
          <a:xfrm>
            <a:off x="677334" y="1812236"/>
            <a:ext cx="4623541" cy="4229125"/>
          </a:xfrm>
        </p:spPr>
        <p:txBody>
          <a:bodyPr>
            <a:normAutofit fontScale="92500" lnSpcReduction="20000"/>
          </a:bodyPr>
          <a:lstStyle/>
          <a:p>
            <a:pPr>
              <a:buFont typeface="Wingdings" panose="05000000000000000000" pitchFamily="2" charset="2"/>
              <a:buChar char="v"/>
            </a:pPr>
            <a:r>
              <a:rPr lang="en-US" dirty="0"/>
              <a:t>If the answer to ALL questions is No </a:t>
            </a:r>
            <a:r>
              <a:rPr lang="en-US" u="sng" dirty="0"/>
              <a:t>parent information is required</a:t>
            </a:r>
          </a:p>
          <a:p>
            <a:pPr lvl="1">
              <a:buFont typeface="Wingdings" panose="05000000000000000000" pitchFamily="2" charset="2"/>
              <a:buChar char="v"/>
            </a:pPr>
            <a:r>
              <a:rPr lang="en-US" dirty="0"/>
              <a:t>The student should process a correction and update FAFSA with parent household, income tax data, and signatures</a:t>
            </a:r>
          </a:p>
          <a:p>
            <a:pPr>
              <a:buFont typeface="Wingdings" panose="05000000000000000000" pitchFamily="2" charset="2"/>
              <a:buChar char="v"/>
            </a:pPr>
            <a:r>
              <a:rPr lang="en-US" dirty="0"/>
              <a:t>If the answer to at least 1 question is Yes parent information is </a:t>
            </a:r>
            <a:r>
              <a:rPr lang="en-US" u="sng" dirty="0"/>
              <a:t>NOT</a:t>
            </a:r>
            <a:r>
              <a:rPr lang="en-US" dirty="0"/>
              <a:t> required</a:t>
            </a:r>
          </a:p>
          <a:p>
            <a:pPr lvl="1">
              <a:buFont typeface="Wingdings" panose="05000000000000000000" pitchFamily="2" charset="2"/>
              <a:buChar char="v"/>
            </a:pPr>
            <a:r>
              <a:rPr lang="en-US" dirty="0"/>
              <a:t>The student should submit supporting documentation to the Financial Aid Office</a:t>
            </a:r>
          </a:p>
        </p:txBody>
      </p:sp>
    </p:spTree>
    <p:extLst>
      <p:ext uri="{BB962C8B-B14F-4D97-AF65-F5344CB8AC3E}">
        <p14:creationId xmlns:p14="http://schemas.microsoft.com/office/powerpoint/2010/main" val="192884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Verification Worksheet</a:t>
            </a:r>
          </a:p>
        </p:txBody>
      </p:sp>
      <p:pic>
        <p:nvPicPr>
          <p:cNvPr id="5" name="Content Placeholder 5"/>
          <p:cNvPicPr>
            <a:picLocks noGrp="1" noChangeAspect="1"/>
          </p:cNvPicPr>
          <p:nvPr>
            <p:ph sz="half" idx="2"/>
          </p:nvPr>
        </p:nvPicPr>
        <p:blipFill>
          <a:blip r:embed="rId2"/>
          <a:stretch>
            <a:fillRect/>
          </a:stretch>
        </p:blipFill>
        <p:spPr>
          <a:xfrm>
            <a:off x="5680627" y="1452282"/>
            <a:ext cx="3373726" cy="4589743"/>
          </a:xfrm>
          <a:prstGeom prst="rect">
            <a:avLst/>
          </a:prstGeom>
        </p:spPr>
      </p:pic>
      <p:sp>
        <p:nvSpPr>
          <p:cNvPr id="4" name="Content Placeholder 3"/>
          <p:cNvSpPr>
            <a:spLocks noGrp="1"/>
          </p:cNvSpPr>
          <p:nvPr>
            <p:ph sz="half" idx="1"/>
          </p:nvPr>
        </p:nvSpPr>
        <p:spPr>
          <a:xfrm>
            <a:off x="677334" y="1452283"/>
            <a:ext cx="4184035" cy="4572000"/>
          </a:xfrm>
        </p:spPr>
        <p:txBody>
          <a:bodyPr>
            <a:normAutofit fontScale="85000" lnSpcReduction="20000"/>
          </a:bodyPr>
          <a:lstStyle/>
          <a:p>
            <a:pPr marL="0" indent="0">
              <a:buNone/>
            </a:pPr>
            <a:r>
              <a:rPr lang="en-US" dirty="0"/>
              <a:t>Dependent Student</a:t>
            </a:r>
          </a:p>
          <a:p>
            <a:pPr lvl="1">
              <a:buFont typeface="Wingdings" panose="05000000000000000000" pitchFamily="2" charset="2"/>
              <a:buChar char="v"/>
            </a:pPr>
            <a:r>
              <a:rPr lang="en-US" dirty="0"/>
              <a:t>Student</a:t>
            </a:r>
          </a:p>
          <a:p>
            <a:pPr lvl="1">
              <a:buFont typeface="Wingdings" panose="05000000000000000000" pitchFamily="2" charset="2"/>
              <a:buChar char="v"/>
            </a:pPr>
            <a:r>
              <a:rPr lang="en-US" dirty="0"/>
              <a:t>Mother </a:t>
            </a:r>
          </a:p>
          <a:p>
            <a:pPr lvl="1">
              <a:buFont typeface="Wingdings" panose="05000000000000000000" pitchFamily="2" charset="2"/>
              <a:buChar char="v"/>
            </a:pPr>
            <a:r>
              <a:rPr lang="en-US" dirty="0"/>
              <a:t>Father</a:t>
            </a:r>
          </a:p>
          <a:p>
            <a:pPr lvl="1">
              <a:buFont typeface="Wingdings" panose="05000000000000000000" pitchFamily="2" charset="2"/>
              <a:buChar char="v"/>
            </a:pPr>
            <a:r>
              <a:rPr lang="en-US" dirty="0"/>
              <a:t>Siblings under 24</a:t>
            </a:r>
          </a:p>
          <a:p>
            <a:pPr lvl="1">
              <a:buFont typeface="Wingdings" panose="05000000000000000000" pitchFamily="2" charset="2"/>
              <a:buChar char="v"/>
            </a:pPr>
            <a:r>
              <a:rPr lang="en-US" dirty="0"/>
              <a:t>All other household members will each require a support worksheet</a:t>
            </a:r>
          </a:p>
          <a:p>
            <a:pPr marL="0" indent="0">
              <a:buNone/>
            </a:pPr>
            <a:r>
              <a:rPr lang="en-US" dirty="0"/>
              <a:t>Independent Student</a:t>
            </a:r>
          </a:p>
          <a:p>
            <a:pPr lvl="1">
              <a:buFont typeface="Wingdings" panose="05000000000000000000" pitchFamily="2" charset="2"/>
              <a:buChar char="v"/>
            </a:pPr>
            <a:r>
              <a:rPr lang="en-US" dirty="0"/>
              <a:t>Student </a:t>
            </a:r>
          </a:p>
          <a:p>
            <a:pPr lvl="1">
              <a:buFont typeface="Wingdings" panose="05000000000000000000" pitchFamily="2" charset="2"/>
              <a:buChar char="v"/>
            </a:pPr>
            <a:r>
              <a:rPr lang="en-US" dirty="0"/>
              <a:t>Spouse</a:t>
            </a:r>
          </a:p>
          <a:p>
            <a:pPr lvl="1">
              <a:buFont typeface="Wingdings" panose="05000000000000000000" pitchFamily="2" charset="2"/>
              <a:buChar char="v"/>
            </a:pPr>
            <a:r>
              <a:rPr lang="en-US" dirty="0"/>
              <a:t>Children under 24</a:t>
            </a:r>
          </a:p>
          <a:p>
            <a:pPr lvl="1">
              <a:buFont typeface="Wingdings" panose="05000000000000000000" pitchFamily="2" charset="2"/>
              <a:buChar char="v"/>
            </a:pPr>
            <a:r>
              <a:rPr lang="en-US" dirty="0"/>
              <a:t>All other household members will each require a support worksheet</a:t>
            </a:r>
          </a:p>
        </p:txBody>
      </p:sp>
    </p:spTree>
    <p:extLst>
      <p:ext uri="{BB962C8B-B14F-4D97-AF65-F5344CB8AC3E}">
        <p14:creationId xmlns:p14="http://schemas.microsoft.com/office/powerpoint/2010/main" val="440967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Worksheet</a:t>
            </a:r>
          </a:p>
        </p:txBody>
      </p:sp>
      <p:sp>
        <p:nvSpPr>
          <p:cNvPr id="3" name="Content Placeholder 2"/>
          <p:cNvSpPr>
            <a:spLocks noGrp="1"/>
          </p:cNvSpPr>
          <p:nvPr>
            <p:ph sz="half" idx="1"/>
          </p:nvPr>
        </p:nvSpPr>
        <p:spPr>
          <a:xfrm>
            <a:off x="677334" y="1820487"/>
            <a:ext cx="4360179" cy="4220874"/>
          </a:xfrm>
        </p:spPr>
        <p:txBody>
          <a:bodyPr>
            <a:normAutofit fontScale="85000" lnSpcReduction="10000"/>
          </a:bodyPr>
          <a:lstStyle/>
          <a:p>
            <a:pPr>
              <a:buFont typeface="Wingdings" panose="05000000000000000000" pitchFamily="2" charset="2"/>
              <a:buChar char="v"/>
            </a:pPr>
            <a:r>
              <a:rPr lang="en-US" dirty="0"/>
              <a:t>If the total amount from Page 1 is greater than the total amount from page 2 the person can be included in the household</a:t>
            </a:r>
          </a:p>
          <a:p>
            <a:pPr>
              <a:buFont typeface="Wingdings" panose="05000000000000000000" pitchFamily="2" charset="2"/>
              <a:buChar char="v"/>
            </a:pPr>
            <a:r>
              <a:rPr lang="en-US" dirty="0"/>
              <a:t>Example</a:t>
            </a:r>
          </a:p>
          <a:p>
            <a:pPr lvl="1"/>
            <a:r>
              <a:rPr lang="en-US" dirty="0"/>
              <a:t>Front Page Total = $750.00</a:t>
            </a:r>
          </a:p>
          <a:p>
            <a:pPr lvl="2"/>
            <a:r>
              <a:rPr lang="en-US" dirty="0"/>
              <a:t>Food $300.00 + Clothing $100.00 + </a:t>
            </a:r>
            <a:r>
              <a:rPr lang="en-US" dirty="0" err="1"/>
              <a:t>Mecical</a:t>
            </a:r>
            <a:r>
              <a:rPr lang="en-US" dirty="0"/>
              <a:t>/Dental $250.00 + Personal Care $100.00.</a:t>
            </a:r>
          </a:p>
          <a:p>
            <a:pPr lvl="1"/>
            <a:r>
              <a:rPr lang="en-US" dirty="0"/>
              <a:t>Back Page Total = $500.00</a:t>
            </a:r>
          </a:p>
          <a:p>
            <a:pPr lvl="2"/>
            <a:r>
              <a:rPr lang="en-US" dirty="0"/>
              <a:t>Social Security check $250.00</a:t>
            </a:r>
          </a:p>
          <a:p>
            <a:pPr lvl="1"/>
            <a:r>
              <a:rPr lang="en-US" dirty="0"/>
              <a:t>Included in household</a:t>
            </a:r>
          </a:p>
          <a:p>
            <a:pPr lvl="1"/>
            <a:endParaRPr lang="en-US" dirty="0"/>
          </a:p>
        </p:txBody>
      </p:sp>
      <p:pic>
        <p:nvPicPr>
          <p:cNvPr id="12" name="Content Placeholder 11"/>
          <p:cNvPicPr>
            <a:picLocks noGrp="1" noChangeAspect="1"/>
          </p:cNvPicPr>
          <p:nvPr>
            <p:ph sz="half" idx="2"/>
          </p:nvPr>
        </p:nvPicPr>
        <p:blipFill>
          <a:blip r:embed="rId2"/>
          <a:stretch>
            <a:fillRect/>
          </a:stretch>
        </p:blipFill>
        <p:spPr>
          <a:xfrm>
            <a:off x="5169509" y="1819764"/>
            <a:ext cx="3310510" cy="4221597"/>
          </a:xfrm>
          <a:prstGeom prst="rect">
            <a:avLst/>
          </a:prstGeom>
        </p:spPr>
      </p:pic>
      <p:pic>
        <p:nvPicPr>
          <p:cNvPr id="16" name="Content Placeholder 15"/>
          <p:cNvPicPr>
            <a:picLocks noGrp="1" noChangeAspect="1"/>
          </p:cNvPicPr>
          <p:nvPr>
            <p:ph sz="quarter" idx="4294967295"/>
          </p:nvPr>
        </p:nvPicPr>
        <p:blipFill>
          <a:blip r:embed="rId3"/>
          <a:stretch>
            <a:fillRect/>
          </a:stretch>
        </p:blipFill>
        <p:spPr>
          <a:xfrm>
            <a:off x="8487600" y="1819822"/>
            <a:ext cx="3249790" cy="4220875"/>
          </a:xfrm>
          <a:prstGeom prst="rect">
            <a:avLst/>
          </a:prstGeom>
        </p:spPr>
      </p:pic>
    </p:spTree>
    <p:extLst>
      <p:ext uri="{BB962C8B-B14F-4D97-AF65-F5344CB8AC3E}">
        <p14:creationId xmlns:p14="http://schemas.microsoft.com/office/powerpoint/2010/main" val="114844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458" y="283805"/>
            <a:ext cx="10972800" cy="1143000"/>
          </a:xfrm>
        </p:spPr>
        <p:txBody>
          <a:bodyPr>
            <a:normAutofit/>
          </a:bodyPr>
          <a:lstStyle/>
          <a:p>
            <a:pPr algn="ctr"/>
            <a:r>
              <a:rPr lang="en-US" sz="3200" dirty="0"/>
              <a:t>UTRGV Non-Tax Filer Form: Dependent Student</a:t>
            </a:r>
          </a:p>
        </p:txBody>
      </p:sp>
      <p:sp>
        <p:nvSpPr>
          <p:cNvPr id="2" name="Content Placeholder 1"/>
          <p:cNvSpPr>
            <a:spLocks noGrp="1"/>
          </p:cNvSpPr>
          <p:nvPr>
            <p:ph sz="half" idx="1"/>
          </p:nvPr>
        </p:nvSpPr>
        <p:spPr>
          <a:xfrm>
            <a:off x="677334" y="1720735"/>
            <a:ext cx="4184035" cy="4320626"/>
          </a:xfrm>
        </p:spPr>
        <p:txBody>
          <a:bodyPr>
            <a:normAutofit fontScale="85000" lnSpcReduction="20000"/>
          </a:bodyPr>
          <a:lstStyle/>
          <a:p>
            <a:pPr>
              <a:buFont typeface="Wingdings" panose="05000000000000000000" pitchFamily="2" charset="2"/>
              <a:buChar char="v"/>
            </a:pPr>
            <a:r>
              <a:rPr lang="en-US" dirty="0"/>
              <a:t>For dependent students who did not file an Income Tax Return</a:t>
            </a:r>
          </a:p>
          <a:p>
            <a:pPr lvl="1">
              <a:buFont typeface="Wingdings" panose="05000000000000000000" pitchFamily="2" charset="2"/>
              <a:buChar char="v"/>
            </a:pPr>
            <a:r>
              <a:rPr lang="en-US" dirty="0"/>
              <a:t>Copies of W2’s, or equivalent documents, for the year required if the student worked</a:t>
            </a:r>
          </a:p>
          <a:p>
            <a:pPr>
              <a:buFont typeface="Wingdings" panose="05000000000000000000" pitchFamily="2" charset="2"/>
              <a:buChar char="v"/>
            </a:pPr>
            <a:r>
              <a:rPr lang="en-US" dirty="0"/>
              <a:t>A copy of the IRS Tax Return Transcript is required is required if the student filed an Income Tax Return</a:t>
            </a:r>
          </a:p>
          <a:p>
            <a:pPr>
              <a:buFont typeface="Wingdings" panose="05000000000000000000" pitchFamily="2" charset="2"/>
              <a:buChar char="v"/>
            </a:pPr>
            <a:r>
              <a:rPr lang="en-US" dirty="0"/>
              <a:t>The IRS Verification of Non-filing Letter (IRSNFS) is </a:t>
            </a:r>
            <a:r>
              <a:rPr lang="en-US" u="sng" dirty="0"/>
              <a:t>NOT</a:t>
            </a:r>
            <a:r>
              <a:rPr lang="en-US" dirty="0"/>
              <a:t> required</a:t>
            </a:r>
          </a:p>
        </p:txBody>
      </p:sp>
      <p:graphicFrame>
        <p:nvGraphicFramePr>
          <p:cNvPr id="7" name="Content Placeholder 6"/>
          <p:cNvGraphicFramePr>
            <a:graphicFrameLocks noGrp="1" noChangeAspect="1"/>
          </p:cNvGraphicFramePr>
          <p:nvPr>
            <p:ph sz="half" idx="2"/>
          </p:nvPr>
        </p:nvGraphicFramePr>
        <p:xfrm>
          <a:off x="5682204" y="1841752"/>
          <a:ext cx="3245666" cy="4200274"/>
        </p:xfrm>
        <a:graphic>
          <a:graphicData uri="http://schemas.openxmlformats.org/presentationml/2006/ole">
            <mc:AlternateContent xmlns:mc="http://schemas.openxmlformats.org/markup-compatibility/2006">
              <mc:Choice xmlns:v="urn:schemas-microsoft-com:vml" Requires="v">
                <p:oleObj spid="_x0000_s50177" name="Acrobat Document" r:id="rId3" imgW="5829210" imgH="7543561" progId="Acrobat.Document.DC">
                  <p:embed/>
                </p:oleObj>
              </mc:Choice>
              <mc:Fallback>
                <p:oleObj name="Acrobat Document" r:id="rId3" imgW="5829210" imgH="7543561" progId="Acrobat.Document.DC">
                  <p:embed/>
                  <p:pic>
                    <p:nvPicPr>
                      <p:cNvPr id="7" name="Content Placeholder 6"/>
                      <p:cNvPicPr/>
                      <p:nvPr/>
                    </p:nvPicPr>
                    <p:blipFill>
                      <a:blip r:embed="rId4"/>
                      <a:stretch>
                        <a:fillRect/>
                      </a:stretch>
                    </p:blipFill>
                    <p:spPr>
                      <a:xfrm>
                        <a:off x="5682204" y="1841752"/>
                        <a:ext cx="3245666" cy="4200274"/>
                      </a:xfrm>
                      <a:prstGeom prst="rect">
                        <a:avLst/>
                      </a:prstGeom>
                    </p:spPr>
                  </p:pic>
                </p:oleObj>
              </mc:Fallback>
            </mc:AlternateContent>
          </a:graphicData>
        </a:graphic>
      </p:graphicFrame>
    </p:spTree>
    <p:extLst>
      <p:ext uri="{BB962C8B-B14F-4D97-AF65-F5344CB8AC3E}">
        <p14:creationId xmlns:p14="http://schemas.microsoft.com/office/powerpoint/2010/main" val="193878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UTRGV Non-Tax Filer Form: Independent Student and Spouse</a:t>
            </a:r>
          </a:p>
        </p:txBody>
      </p:sp>
      <p:sp>
        <p:nvSpPr>
          <p:cNvPr id="5" name="Content Placeholder 4"/>
          <p:cNvSpPr>
            <a:spLocks noGrp="1"/>
          </p:cNvSpPr>
          <p:nvPr>
            <p:ph sz="half" idx="1"/>
          </p:nvPr>
        </p:nvSpPr>
        <p:spPr/>
        <p:txBody>
          <a:bodyPr>
            <a:normAutofit fontScale="92500" lnSpcReduction="10000"/>
          </a:bodyPr>
          <a:lstStyle/>
          <a:p>
            <a:pPr>
              <a:buFont typeface="Wingdings" panose="05000000000000000000" pitchFamily="2" charset="2"/>
              <a:buChar char="v"/>
            </a:pPr>
            <a:r>
              <a:rPr lang="en-US" dirty="0"/>
              <a:t>For each independent student, and spouse if applicable, who did not file an Income Tax Return</a:t>
            </a:r>
          </a:p>
          <a:p>
            <a:pPr lvl="1">
              <a:buFont typeface="Wingdings" panose="05000000000000000000" pitchFamily="2" charset="2"/>
              <a:buChar char="v"/>
            </a:pPr>
            <a:r>
              <a:rPr lang="en-US" dirty="0"/>
              <a:t>Copies of W2’s, or equivalent documents, for the year required if the student worked</a:t>
            </a:r>
          </a:p>
          <a:p>
            <a:pPr>
              <a:buFont typeface="Wingdings" panose="05000000000000000000" pitchFamily="2" charset="2"/>
              <a:buChar char="v"/>
            </a:pPr>
            <a:r>
              <a:rPr lang="en-US" dirty="0"/>
              <a:t>A copy of each of the IRS Tax Return Transcript is required if the student, and spouse if applicable, filed an Income Tax Return</a:t>
            </a:r>
          </a:p>
          <a:p>
            <a:pPr>
              <a:buFont typeface="Wingdings" panose="05000000000000000000" pitchFamily="2" charset="2"/>
              <a:buChar char="v"/>
            </a:pPr>
            <a:r>
              <a:rPr lang="en-US" dirty="0"/>
              <a:t>The IRS Verification of Non-filing Letter (IRSNFS) </a:t>
            </a:r>
            <a:r>
              <a:rPr lang="en-US" u="sng" dirty="0"/>
              <a:t>IS</a:t>
            </a:r>
            <a:r>
              <a:rPr lang="en-US" dirty="0"/>
              <a:t> required for each</a:t>
            </a:r>
          </a:p>
          <a:p>
            <a:endParaRPr lang="en-US" dirty="0"/>
          </a:p>
        </p:txBody>
      </p:sp>
      <p:graphicFrame>
        <p:nvGraphicFramePr>
          <p:cNvPr id="7" name="Content Placeholder 6"/>
          <p:cNvGraphicFramePr>
            <a:graphicFrameLocks noGrp="1" noChangeAspect="1"/>
          </p:cNvGraphicFramePr>
          <p:nvPr>
            <p:ph sz="half" idx="2"/>
          </p:nvPr>
        </p:nvGraphicFramePr>
        <p:xfrm>
          <a:off x="5682203" y="1930400"/>
          <a:ext cx="3177165" cy="4111625"/>
        </p:xfrm>
        <a:graphic>
          <a:graphicData uri="http://schemas.openxmlformats.org/presentationml/2006/ole">
            <mc:AlternateContent xmlns:mc="http://schemas.openxmlformats.org/markup-compatibility/2006">
              <mc:Choice xmlns:v="urn:schemas-microsoft-com:vml" Requires="v">
                <p:oleObj spid="_x0000_s51201" name="Acrobat Document" r:id="rId3" imgW="5829210" imgH="7543561" progId="Acrobat.Document.DC">
                  <p:embed/>
                </p:oleObj>
              </mc:Choice>
              <mc:Fallback>
                <p:oleObj name="Acrobat Document" r:id="rId3" imgW="5829210" imgH="7543561" progId="Acrobat.Document.DC">
                  <p:embed/>
                  <p:pic>
                    <p:nvPicPr>
                      <p:cNvPr id="7" name="Content Placeholder 6"/>
                      <p:cNvPicPr/>
                      <p:nvPr/>
                    </p:nvPicPr>
                    <p:blipFill>
                      <a:blip r:embed="rId4"/>
                      <a:stretch>
                        <a:fillRect/>
                      </a:stretch>
                    </p:blipFill>
                    <p:spPr>
                      <a:xfrm>
                        <a:off x="5682203" y="1930400"/>
                        <a:ext cx="3177165" cy="4111625"/>
                      </a:xfrm>
                      <a:prstGeom prst="rect">
                        <a:avLst/>
                      </a:prstGeom>
                    </p:spPr>
                  </p:pic>
                </p:oleObj>
              </mc:Fallback>
            </mc:AlternateContent>
          </a:graphicData>
        </a:graphic>
      </p:graphicFrame>
    </p:spTree>
    <p:extLst>
      <p:ext uri="{BB962C8B-B14F-4D97-AF65-F5344CB8AC3E}">
        <p14:creationId xmlns:p14="http://schemas.microsoft.com/office/powerpoint/2010/main" val="354678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0684"/>
          </a:xfrm>
        </p:spPr>
        <p:txBody>
          <a:bodyPr>
            <a:noAutofit/>
          </a:bodyPr>
          <a:lstStyle/>
          <a:p>
            <a:pPr algn="ctr"/>
            <a:r>
              <a:rPr lang="en-US" sz="3200" dirty="0"/>
              <a:t>UTRGV Non-Tax Filer Form: Parent(s) with SSN</a:t>
            </a:r>
          </a:p>
        </p:txBody>
      </p:sp>
      <p:sp>
        <p:nvSpPr>
          <p:cNvPr id="3" name="Content Placeholder 2"/>
          <p:cNvSpPr>
            <a:spLocks noGrp="1"/>
          </p:cNvSpPr>
          <p:nvPr>
            <p:ph sz="half" idx="1"/>
          </p:nvPr>
        </p:nvSpPr>
        <p:spPr/>
        <p:txBody>
          <a:bodyPr>
            <a:normAutofit fontScale="92500"/>
          </a:bodyPr>
          <a:lstStyle/>
          <a:p>
            <a:pPr>
              <a:buFont typeface="Wingdings" panose="05000000000000000000" pitchFamily="2" charset="2"/>
              <a:buChar char="v"/>
            </a:pPr>
            <a:r>
              <a:rPr lang="en-US" dirty="0"/>
              <a:t>For each parent(s) who did not file an Income Tax Return</a:t>
            </a:r>
          </a:p>
          <a:p>
            <a:pPr lvl="1">
              <a:buFont typeface="Wingdings" panose="05000000000000000000" pitchFamily="2" charset="2"/>
              <a:buChar char="v"/>
            </a:pPr>
            <a:r>
              <a:rPr lang="en-US" dirty="0"/>
              <a:t>Copies of W2’s, or equivalent documents, for the year required if the parent(s) worked</a:t>
            </a:r>
          </a:p>
          <a:p>
            <a:pPr>
              <a:buFont typeface="Wingdings" panose="05000000000000000000" pitchFamily="2" charset="2"/>
              <a:buChar char="v"/>
            </a:pPr>
            <a:r>
              <a:rPr lang="en-US" dirty="0"/>
              <a:t>A copy of each of the IRS Tax Return Transcript is required if the parent(s) filed an Income Tax Return</a:t>
            </a:r>
          </a:p>
          <a:p>
            <a:pPr>
              <a:buFont typeface="Wingdings" panose="05000000000000000000" pitchFamily="2" charset="2"/>
              <a:buChar char="v"/>
            </a:pPr>
            <a:r>
              <a:rPr lang="en-US" dirty="0"/>
              <a:t>The IRS Verification of Non-filing Letter (IRSNFS) </a:t>
            </a:r>
            <a:r>
              <a:rPr lang="en-US" u="sng" dirty="0"/>
              <a:t>IS</a:t>
            </a:r>
            <a:r>
              <a:rPr lang="en-US" dirty="0"/>
              <a:t> required for each parent</a:t>
            </a:r>
          </a:p>
        </p:txBody>
      </p:sp>
      <p:graphicFrame>
        <p:nvGraphicFramePr>
          <p:cNvPr id="5" name="Content Placeholder 6"/>
          <p:cNvGraphicFramePr>
            <a:graphicFrameLocks noGrp="1" noChangeAspect="1"/>
          </p:cNvGraphicFramePr>
          <p:nvPr>
            <p:ph sz="half" idx="2"/>
          </p:nvPr>
        </p:nvGraphicFramePr>
        <p:xfrm>
          <a:off x="5682204" y="2160588"/>
          <a:ext cx="2999292" cy="3881437"/>
        </p:xfrm>
        <a:graphic>
          <a:graphicData uri="http://schemas.openxmlformats.org/presentationml/2006/ole">
            <mc:AlternateContent xmlns:mc="http://schemas.openxmlformats.org/markup-compatibility/2006">
              <mc:Choice xmlns:v="urn:schemas-microsoft-com:vml" Requires="v">
                <p:oleObj spid="_x0000_s52225" name="Acrobat Document" r:id="rId3" imgW="5829210" imgH="7543561" progId="Acrobat.Document.DC">
                  <p:embed/>
                </p:oleObj>
              </mc:Choice>
              <mc:Fallback>
                <p:oleObj name="Acrobat Document" r:id="rId3" imgW="5829210" imgH="7543561" progId="Acrobat.Document.DC">
                  <p:embed/>
                  <p:pic>
                    <p:nvPicPr>
                      <p:cNvPr id="5" name="Content Placeholder 6"/>
                      <p:cNvPicPr/>
                      <p:nvPr/>
                    </p:nvPicPr>
                    <p:blipFill>
                      <a:blip r:embed="rId4"/>
                      <a:stretch>
                        <a:fillRect/>
                      </a:stretch>
                    </p:blipFill>
                    <p:spPr>
                      <a:xfrm>
                        <a:off x="5682204" y="2160588"/>
                        <a:ext cx="2999292" cy="3881437"/>
                      </a:xfrm>
                      <a:prstGeom prst="rect">
                        <a:avLst/>
                      </a:prstGeom>
                    </p:spPr>
                  </p:pic>
                </p:oleObj>
              </mc:Fallback>
            </mc:AlternateContent>
          </a:graphicData>
        </a:graphic>
      </p:graphicFrame>
    </p:spTree>
    <p:extLst>
      <p:ext uri="{BB962C8B-B14F-4D97-AF65-F5344CB8AC3E}">
        <p14:creationId xmlns:p14="http://schemas.microsoft.com/office/powerpoint/2010/main" val="98523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96" y="361845"/>
            <a:ext cx="8596668" cy="1144385"/>
          </a:xfrm>
        </p:spPr>
        <p:txBody>
          <a:bodyPr>
            <a:normAutofit fontScale="90000"/>
          </a:bodyPr>
          <a:lstStyle/>
          <a:p>
            <a:pPr algn="ctr"/>
            <a:r>
              <a:rPr lang="en-US" dirty="0"/>
              <a:t>UTRGV Non-Tax Filer Form: Parent(s) without SSN/ITIN</a:t>
            </a:r>
          </a:p>
        </p:txBody>
      </p:sp>
      <p:sp>
        <p:nvSpPr>
          <p:cNvPr id="10" name="Content Placeholder 9"/>
          <p:cNvSpPr>
            <a:spLocks noGrp="1"/>
          </p:cNvSpPr>
          <p:nvPr>
            <p:ph sz="half" idx="1"/>
          </p:nvPr>
        </p:nvSpPr>
        <p:spPr/>
        <p:txBody>
          <a:bodyPr>
            <a:normAutofit lnSpcReduction="10000"/>
          </a:bodyPr>
          <a:lstStyle/>
          <a:p>
            <a:pPr>
              <a:buFont typeface="Wingdings" panose="05000000000000000000" pitchFamily="2" charset="2"/>
              <a:buChar char="v"/>
            </a:pPr>
            <a:r>
              <a:rPr lang="en-US" dirty="0"/>
              <a:t>For each parent(s) who did not file an Income Tax Return</a:t>
            </a:r>
          </a:p>
          <a:p>
            <a:pPr lvl="1">
              <a:buFont typeface="Wingdings" panose="05000000000000000000" pitchFamily="2" charset="2"/>
              <a:buChar char="v"/>
            </a:pPr>
            <a:r>
              <a:rPr lang="en-US" dirty="0"/>
              <a:t>Copies of W2’s, or equivalent documents, for the year required if the parent(s) worked</a:t>
            </a:r>
          </a:p>
          <a:p>
            <a:pPr>
              <a:buFont typeface="Wingdings" panose="05000000000000000000" pitchFamily="2" charset="2"/>
              <a:buChar char="v"/>
            </a:pPr>
            <a:r>
              <a:rPr lang="en-US" dirty="0"/>
              <a:t>A copy of each of the IRS Tax Return Transcript is required if the parent(s) filed an Income Tax Return</a:t>
            </a:r>
          </a:p>
          <a:p>
            <a:pPr>
              <a:buFont typeface="Wingdings" panose="05000000000000000000" pitchFamily="2" charset="2"/>
              <a:buChar char="v"/>
            </a:pPr>
            <a:r>
              <a:rPr lang="en-US" dirty="0"/>
              <a:t>The IRS Verification of Non-filing Letter (IRSNFS) </a:t>
            </a:r>
            <a:r>
              <a:rPr lang="en-US" u="sng" dirty="0"/>
              <a:t>NOT</a:t>
            </a:r>
            <a:r>
              <a:rPr lang="en-US" dirty="0"/>
              <a:t> required for</a:t>
            </a:r>
          </a:p>
        </p:txBody>
      </p:sp>
      <p:graphicFrame>
        <p:nvGraphicFramePr>
          <p:cNvPr id="13" name="Content Placeholder 12"/>
          <p:cNvGraphicFramePr>
            <a:graphicFrameLocks noGrp="1" noChangeAspect="1"/>
          </p:cNvGraphicFramePr>
          <p:nvPr>
            <p:ph sz="half" idx="2"/>
          </p:nvPr>
        </p:nvGraphicFramePr>
        <p:xfrm>
          <a:off x="5682204" y="2160588"/>
          <a:ext cx="2999292" cy="3881437"/>
        </p:xfrm>
        <a:graphic>
          <a:graphicData uri="http://schemas.openxmlformats.org/presentationml/2006/ole">
            <mc:AlternateContent xmlns:mc="http://schemas.openxmlformats.org/markup-compatibility/2006">
              <mc:Choice xmlns:v="urn:schemas-microsoft-com:vml" Requires="v">
                <p:oleObj spid="_x0000_s53249" name="Acrobat Document" r:id="rId3" imgW="5829210" imgH="7543561" progId="Acrobat.Document.DC">
                  <p:embed/>
                </p:oleObj>
              </mc:Choice>
              <mc:Fallback>
                <p:oleObj name="Acrobat Document" r:id="rId3" imgW="5829210" imgH="7543561" progId="Acrobat.Document.DC">
                  <p:embed/>
                  <p:pic>
                    <p:nvPicPr>
                      <p:cNvPr id="13" name="Content Placeholder 12"/>
                      <p:cNvPicPr/>
                      <p:nvPr/>
                    </p:nvPicPr>
                    <p:blipFill>
                      <a:blip r:embed="rId4"/>
                      <a:stretch>
                        <a:fillRect/>
                      </a:stretch>
                    </p:blipFill>
                    <p:spPr>
                      <a:xfrm>
                        <a:off x="5682204" y="2160588"/>
                        <a:ext cx="2999292" cy="3881437"/>
                      </a:xfrm>
                      <a:prstGeom prst="rect">
                        <a:avLst/>
                      </a:prstGeom>
                    </p:spPr>
                  </p:pic>
                </p:oleObj>
              </mc:Fallback>
            </mc:AlternateContent>
          </a:graphicData>
        </a:graphic>
      </p:graphicFrame>
    </p:spTree>
    <p:extLst>
      <p:ext uri="{BB962C8B-B14F-4D97-AF65-F5344CB8AC3E}">
        <p14:creationId xmlns:p14="http://schemas.microsoft.com/office/powerpoint/2010/main" val="110105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FAFSA/TASFA Updates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921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9244"/>
          </a:xfrm>
        </p:spPr>
        <p:txBody>
          <a:bodyPr>
            <a:noAutofit/>
          </a:bodyPr>
          <a:lstStyle/>
          <a:p>
            <a:pPr algn="ctr"/>
            <a:r>
              <a:rPr lang="en-US" sz="3200" dirty="0"/>
              <a:t>IRS Verification on Non-Filing Letter</a:t>
            </a:r>
          </a:p>
        </p:txBody>
      </p:sp>
      <p:sp>
        <p:nvSpPr>
          <p:cNvPr id="3" name="Content Placeholder 2"/>
          <p:cNvSpPr>
            <a:spLocks noGrp="1"/>
          </p:cNvSpPr>
          <p:nvPr>
            <p:ph sz="half" idx="1"/>
          </p:nvPr>
        </p:nvSpPr>
        <p:spPr>
          <a:xfrm>
            <a:off x="677334" y="1528763"/>
            <a:ext cx="4184035" cy="4512598"/>
          </a:xfrm>
        </p:spPr>
        <p:txBody>
          <a:bodyPr>
            <a:normAutofit fontScale="92500" lnSpcReduction="20000"/>
          </a:bodyPr>
          <a:lstStyle/>
          <a:p>
            <a:pPr>
              <a:buFont typeface="Wingdings" panose="05000000000000000000" pitchFamily="2" charset="2"/>
              <a:buChar char="v"/>
            </a:pPr>
            <a:r>
              <a:rPr lang="en-US" dirty="0"/>
              <a:t>Available at: </a:t>
            </a:r>
            <a:r>
              <a:rPr lang="en-US" dirty="0">
                <a:hlinkClick r:id="rId2"/>
              </a:rPr>
              <a:t>https://www.irs.gov</a:t>
            </a:r>
            <a:endParaRPr lang="en-US" dirty="0"/>
          </a:p>
          <a:p>
            <a:pPr lvl="1">
              <a:buFont typeface="Wingdings" panose="05000000000000000000" pitchFamily="2" charset="2"/>
              <a:buChar char="v"/>
            </a:pPr>
            <a:r>
              <a:rPr lang="en-US" dirty="0"/>
              <a:t>Follow the steps to Get Transcript ONLINE and select Verification of </a:t>
            </a:r>
            <a:r>
              <a:rPr lang="en-US" dirty="0" err="1"/>
              <a:t>Nonfiling</a:t>
            </a:r>
            <a:r>
              <a:rPr lang="en-US" dirty="0"/>
              <a:t> Letter, print it out.</a:t>
            </a:r>
          </a:p>
          <a:p>
            <a:pPr>
              <a:buFont typeface="Wingdings" panose="05000000000000000000" pitchFamily="2" charset="2"/>
              <a:buChar char="v"/>
            </a:pPr>
            <a:r>
              <a:rPr lang="en-US" dirty="0"/>
              <a:t>Or IRS Form 4506-T</a:t>
            </a:r>
          </a:p>
          <a:p>
            <a:pPr>
              <a:buFont typeface="Wingdings" panose="05000000000000000000" pitchFamily="2" charset="2"/>
              <a:buChar char="v"/>
            </a:pPr>
            <a:r>
              <a:rPr lang="en-US" dirty="0"/>
              <a:t>Required for each:</a:t>
            </a:r>
          </a:p>
          <a:p>
            <a:pPr lvl="1"/>
            <a:r>
              <a:rPr lang="en-US" dirty="0"/>
              <a:t>Independent students</a:t>
            </a:r>
          </a:p>
          <a:p>
            <a:pPr lvl="1"/>
            <a:r>
              <a:rPr lang="en-US" dirty="0"/>
              <a:t>Parent(s) with SSN’s</a:t>
            </a:r>
          </a:p>
          <a:p>
            <a:pPr lvl="1"/>
            <a:r>
              <a:rPr lang="en-US" dirty="0"/>
              <a:t>Spouses</a:t>
            </a:r>
          </a:p>
          <a:p>
            <a:pPr marL="457200" lvl="1" indent="0">
              <a:buNone/>
            </a:pPr>
            <a:r>
              <a:rPr lang="en-US" dirty="0">
                <a:solidFill>
                  <a:srgbClr val="FF0000"/>
                </a:solidFill>
              </a:rPr>
              <a:t>**Not required for dependent students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5481" y="1528763"/>
            <a:ext cx="4185137" cy="4513262"/>
          </a:xfrm>
        </p:spPr>
      </p:pic>
    </p:spTree>
    <p:extLst>
      <p:ext uri="{BB962C8B-B14F-4D97-AF65-F5344CB8AC3E}">
        <p14:creationId xmlns:p14="http://schemas.microsoft.com/office/powerpoint/2010/main" val="268003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IDENTITY AND STATEMENT OF EDUCATIONAL PURPOSE</a:t>
            </a:r>
          </a:p>
        </p:txBody>
      </p:sp>
      <p:sp>
        <p:nvSpPr>
          <p:cNvPr id="3" name="Content Placeholder 2"/>
          <p:cNvSpPr>
            <a:spLocks noGrp="1"/>
          </p:cNvSpPr>
          <p:nvPr>
            <p:ph sz="half" idx="1"/>
          </p:nvPr>
        </p:nvSpPr>
        <p:spPr/>
        <p:txBody>
          <a:bodyPr>
            <a:normAutofit fontScale="92500" lnSpcReduction="20000"/>
          </a:bodyPr>
          <a:lstStyle/>
          <a:p>
            <a:pPr lvl="0">
              <a:buFont typeface="Wingdings" panose="05000000000000000000" pitchFamily="2" charset="2"/>
              <a:buChar char="v"/>
            </a:pPr>
            <a:r>
              <a:rPr lang="en-US" dirty="0"/>
              <a:t>Statement of Educational Purpose</a:t>
            </a:r>
          </a:p>
          <a:p>
            <a:pPr lvl="2">
              <a:buFont typeface="Arial" panose="020B0604020202020204" pitchFamily="34" charset="0"/>
              <a:buChar char="•"/>
            </a:pPr>
            <a:r>
              <a:rPr lang="en-US" dirty="0"/>
              <a:t>Must be filled out in the presence of UTRGV staff, signed by UTRGV staff at time of submission</a:t>
            </a:r>
          </a:p>
          <a:p>
            <a:pPr lvl="2">
              <a:buFont typeface="Arial" panose="020B0604020202020204" pitchFamily="34" charset="0"/>
              <a:buChar char="•"/>
            </a:pPr>
            <a:r>
              <a:rPr lang="en-US" dirty="0"/>
              <a:t>Notarized Statement – filled out with a notary, identification used with notary must be submitted</a:t>
            </a:r>
          </a:p>
          <a:p>
            <a:pPr lvl="0">
              <a:buFont typeface="Wingdings" panose="05000000000000000000" pitchFamily="2" charset="2"/>
              <a:buChar char="v"/>
            </a:pPr>
            <a:r>
              <a:rPr lang="en-US" dirty="0"/>
              <a:t>Identity</a:t>
            </a:r>
          </a:p>
          <a:p>
            <a:pPr lvl="1"/>
            <a:r>
              <a:rPr lang="en-US" dirty="0"/>
              <a:t>Valid/unexpired government-issued photo ID</a:t>
            </a:r>
            <a:br>
              <a:rPr lang="en-US" dirty="0"/>
            </a:br>
            <a:endParaRPr lang="en-US" dirty="0"/>
          </a:p>
          <a:p>
            <a:pPr>
              <a:buFont typeface="Wingdings" panose="05000000000000000000" pitchFamily="2" charset="2"/>
              <a:buChar char="v"/>
            </a:pPr>
            <a:r>
              <a:rPr lang="en-US" dirty="0"/>
              <a:t>High School Completion</a:t>
            </a:r>
          </a:p>
          <a:p>
            <a:pPr lvl="1"/>
            <a:r>
              <a:rPr lang="en-US" dirty="0"/>
              <a:t>An official high school transcript must be submitted to the institution</a:t>
            </a:r>
            <a:br>
              <a:rPr lang="en-US" dirty="0"/>
            </a:br>
            <a:endParaRPr lang="en-US" dirty="0"/>
          </a:p>
        </p:txBody>
      </p:sp>
      <p:pic>
        <p:nvPicPr>
          <p:cNvPr id="5" name="Content Placeholder 4"/>
          <p:cNvPicPr>
            <a:picLocks noGrp="1" noChangeAspect="1"/>
          </p:cNvPicPr>
          <p:nvPr>
            <p:ph sz="half" idx="2"/>
          </p:nvPr>
        </p:nvPicPr>
        <p:blipFill>
          <a:blip r:embed="rId2"/>
          <a:stretch>
            <a:fillRect/>
          </a:stretch>
        </p:blipFill>
        <p:spPr>
          <a:xfrm>
            <a:off x="5757040" y="2160589"/>
            <a:ext cx="2813607" cy="3632111"/>
          </a:xfrm>
          <a:prstGeom prst="rect">
            <a:avLst/>
          </a:prstGeom>
        </p:spPr>
      </p:pic>
      <p:pic>
        <p:nvPicPr>
          <p:cNvPr id="6" name="Picture 5"/>
          <p:cNvPicPr>
            <a:picLocks noChangeAspect="1"/>
          </p:cNvPicPr>
          <p:nvPr/>
        </p:nvPicPr>
        <p:blipFill>
          <a:blip r:embed="rId3"/>
          <a:stretch>
            <a:fillRect/>
          </a:stretch>
        </p:blipFill>
        <p:spPr>
          <a:xfrm>
            <a:off x="8570647" y="2160589"/>
            <a:ext cx="2823839" cy="3621880"/>
          </a:xfrm>
          <a:prstGeom prst="rect">
            <a:avLst/>
          </a:prstGeom>
        </p:spPr>
      </p:pic>
    </p:spTree>
    <p:extLst>
      <p:ext uri="{BB962C8B-B14F-4D97-AF65-F5344CB8AC3E}">
        <p14:creationId xmlns:p14="http://schemas.microsoft.com/office/powerpoint/2010/main" val="4184407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IRS Flag 06</a:t>
            </a:r>
          </a:p>
        </p:txBody>
      </p:sp>
      <p:sp>
        <p:nvSpPr>
          <p:cNvPr id="3" name="Content Placeholder 2"/>
          <p:cNvSpPr>
            <a:spLocks noGrp="1"/>
          </p:cNvSpPr>
          <p:nvPr>
            <p:ph idx="1"/>
          </p:nvPr>
        </p:nvSpPr>
        <p:spPr>
          <a:xfrm>
            <a:off x="677334" y="1778924"/>
            <a:ext cx="8596668" cy="4262438"/>
          </a:xfrm>
        </p:spPr>
        <p:txBody>
          <a:bodyPr>
            <a:normAutofit/>
          </a:bodyPr>
          <a:lstStyle/>
          <a:p>
            <a:pPr marL="0" indent="0">
              <a:buNone/>
            </a:pPr>
            <a:endParaRPr lang="en-US" dirty="0"/>
          </a:p>
          <a:p>
            <a:r>
              <a:rPr lang="en-US" dirty="0"/>
              <a:t>IRS Flag 06:  The Parent or the Student initially used the IRS Data Retrieval Tool then another transaction was processed that called into question the use of the IRS retrieval.</a:t>
            </a:r>
          </a:p>
          <a:p>
            <a:pPr lvl="1"/>
            <a:r>
              <a:rPr lang="en-US" dirty="0"/>
              <a:t>UTRGV staff review file to see what additional documentation, if any, is required. Additional documents are added.</a:t>
            </a:r>
          </a:p>
          <a:p>
            <a:pPr lvl="1"/>
            <a:endParaRPr lang="en-US" dirty="0"/>
          </a:p>
        </p:txBody>
      </p:sp>
    </p:spTree>
    <p:extLst>
      <p:ext uri="{BB962C8B-B14F-4D97-AF65-F5344CB8AC3E}">
        <p14:creationId xmlns:p14="http://schemas.microsoft.com/office/powerpoint/2010/main" val="96997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IRS Flag 07</a:t>
            </a:r>
          </a:p>
        </p:txBody>
      </p:sp>
      <p:sp>
        <p:nvSpPr>
          <p:cNvPr id="4" name="Content Placeholder 3"/>
          <p:cNvSpPr>
            <a:spLocks noGrp="1"/>
          </p:cNvSpPr>
          <p:nvPr>
            <p:ph sz="half" idx="1"/>
          </p:nvPr>
        </p:nvSpPr>
        <p:spPr>
          <a:xfrm>
            <a:off x="0" y="1474174"/>
            <a:ext cx="5384800" cy="4525963"/>
          </a:xfrm>
        </p:spPr>
        <p:txBody>
          <a:bodyPr>
            <a:normAutofit fontScale="92500" lnSpcReduction="10000"/>
          </a:bodyPr>
          <a:lstStyle/>
          <a:p>
            <a:r>
              <a:rPr lang="en-US" dirty="0"/>
              <a:t>IRS Flag 07:  The Parent or the Student used the IRS Data Retrieval Tool to import their tax information from the IRS and the IRS determined they amended their Income Tax Return.  </a:t>
            </a:r>
          </a:p>
          <a:p>
            <a:pPr lvl="1"/>
            <a:r>
              <a:rPr lang="en-US" dirty="0"/>
              <a:t>A signed copy of the Amended Income Tax Return is required along with</a:t>
            </a:r>
          </a:p>
          <a:p>
            <a:pPr lvl="1"/>
            <a:r>
              <a:rPr lang="en-US" dirty="0"/>
              <a:t>The new Tax Return Transcript (with amended information) and</a:t>
            </a:r>
          </a:p>
          <a:p>
            <a:pPr lvl="1"/>
            <a:r>
              <a:rPr lang="en-US" dirty="0"/>
              <a:t>The printed original Tax Return Transcript</a:t>
            </a:r>
          </a:p>
          <a:p>
            <a:endParaRPr lang="en-US" dirty="0"/>
          </a:p>
        </p:txBody>
      </p:sp>
      <p:pic>
        <p:nvPicPr>
          <p:cNvPr id="6" name="Content Placeholder 7"/>
          <p:cNvPicPr>
            <a:picLocks noGrp="1" noChangeAspect="1"/>
          </p:cNvPicPr>
          <p:nvPr>
            <p:ph sz="half" idx="2"/>
          </p:nvPr>
        </p:nvPicPr>
        <p:blipFill>
          <a:blip r:embed="rId2"/>
          <a:stretch>
            <a:fillRect/>
          </a:stretch>
        </p:blipFill>
        <p:spPr>
          <a:xfrm>
            <a:off x="5384800" y="2017567"/>
            <a:ext cx="3003950" cy="3881437"/>
          </a:xfrm>
          <a:prstGeom prst="rect">
            <a:avLst/>
          </a:prstGeom>
        </p:spPr>
      </p:pic>
      <p:pic>
        <p:nvPicPr>
          <p:cNvPr id="7" name="Content Placeholder 8"/>
          <p:cNvPicPr>
            <a:picLocks noChangeAspect="1"/>
          </p:cNvPicPr>
          <p:nvPr/>
        </p:nvPicPr>
        <p:blipFill>
          <a:blip r:embed="rId3"/>
          <a:stretch>
            <a:fillRect/>
          </a:stretch>
        </p:blipFill>
        <p:spPr>
          <a:xfrm>
            <a:off x="8671478" y="2060834"/>
            <a:ext cx="3007471" cy="3881437"/>
          </a:xfrm>
          <a:prstGeom prst="rect">
            <a:avLst/>
          </a:prstGeom>
        </p:spPr>
      </p:pic>
    </p:spTree>
    <p:extLst>
      <p:ext uri="{BB962C8B-B14F-4D97-AF65-F5344CB8AC3E}">
        <p14:creationId xmlns:p14="http://schemas.microsoft.com/office/powerpoint/2010/main" val="975817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1" y="0"/>
            <a:ext cx="10972800" cy="1143000"/>
          </a:xfrm>
        </p:spPr>
        <p:txBody>
          <a:bodyPr>
            <a:normAutofit/>
          </a:bodyPr>
          <a:lstStyle/>
          <a:p>
            <a:pPr algn="ctr"/>
            <a:r>
              <a:rPr lang="en-US" sz="3200" dirty="0"/>
              <a:t>Comment Codes 400</a:t>
            </a:r>
          </a:p>
        </p:txBody>
      </p:sp>
      <p:sp>
        <p:nvSpPr>
          <p:cNvPr id="3" name="Content Placeholder 2"/>
          <p:cNvSpPr>
            <a:spLocks noGrp="1"/>
          </p:cNvSpPr>
          <p:nvPr>
            <p:ph idx="1"/>
          </p:nvPr>
        </p:nvSpPr>
        <p:spPr>
          <a:xfrm>
            <a:off x="844482" y="1113458"/>
            <a:ext cx="8596668" cy="4387130"/>
          </a:xfrm>
        </p:spPr>
        <p:txBody>
          <a:bodyPr>
            <a:noAutofit/>
          </a:bodyPr>
          <a:lstStyle/>
          <a:p>
            <a:r>
              <a:rPr lang="en-US" sz="2400" b="1" u="sng" dirty="0"/>
              <a:t>For Parents of Dependent Students</a:t>
            </a:r>
            <a:endParaRPr lang="en-US" sz="2400" dirty="0"/>
          </a:p>
          <a:p>
            <a:pPr lvl="1" fontAlgn="ctr"/>
            <a:r>
              <a:rPr lang="en-US" sz="2400" dirty="0"/>
              <a:t>Parent is a tax filer (FAFSA Question 80) and the AGI retrieved from the IRS is zero, but the total income earned from work (FAFSA Questions 88 and 89) is greater than zero.</a:t>
            </a:r>
          </a:p>
          <a:p>
            <a:pPr lvl="1" fontAlgn="ctr"/>
            <a:r>
              <a:rPr lang="en-US" sz="2400" dirty="0"/>
              <a:t>The total of the Additional Financial Information fields reported on the FAFSA form (FAFSA Questions 93a-f) is greater than the AGI transferred from the IRS.</a:t>
            </a:r>
          </a:p>
          <a:p>
            <a:pPr lvl="1" fontAlgn="ctr"/>
            <a:r>
              <a:rPr lang="en-US" sz="2400" dirty="0"/>
              <a:t>Any item from the FAFSA list of Untaxed Income (FAFSA Questions 94a-i) is equal to or exceeds the AGI transferred from the IRS.</a:t>
            </a:r>
          </a:p>
          <a:p>
            <a:pPr fontAlgn="ctr"/>
            <a:r>
              <a:rPr lang="en-US" sz="2400" dirty="0"/>
              <a:t>UTRGV staff review file to see what additional documentation, if any, is required. Additional documents are added.</a:t>
            </a:r>
          </a:p>
          <a:p>
            <a:pPr fontAlgn="ctr"/>
            <a:endParaRPr lang="en-US" sz="2400" dirty="0"/>
          </a:p>
        </p:txBody>
      </p:sp>
    </p:spTree>
    <p:extLst>
      <p:ext uri="{BB962C8B-B14F-4D97-AF65-F5344CB8AC3E}">
        <p14:creationId xmlns:p14="http://schemas.microsoft.com/office/powerpoint/2010/main" val="3002692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6567"/>
          </a:xfrm>
        </p:spPr>
        <p:txBody>
          <a:bodyPr>
            <a:normAutofit/>
          </a:bodyPr>
          <a:lstStyle/>
          <a:p>
            <a:pPr algn="ctr"/>
            <a:r>
              <a:rPr lang="en-US" sz="3200" dirty="0"/>
              <a:t>Comment Codes 401</a:t>
            </a:r>
          </a:p>
        </p:txBody>
      </p:sp>
      <p:sp>
        <p:nvSpPr>
          <p:cNvPr id="3" name="Content Placeholder 2"/>
          <p:cNvSpPr>
            <a:spLocks noGrp="1"/>
          </p:cNvSpPr>
          <p:nvPr>
            <p:ph idx="1"/>
          </p:nvPr>
        </p:nvSpPr>
        <p:spPr>
          <a:xfrm>
            <a:off x="677334" y="1803862"/>
            <a:ext cx="8596668" cy="4237500"/>
          </a:xfrm>
        </p:spPr>
        <p:txBody>
          <a:bodyPr>
            <a:normAutofit fontScale="77500" lnSpcReduction="20000"/>
          </a:bodyPr>
          <a:lstStyle/>
          <a:p>
            <a:r>
              <a:rPr lang="en-US" dirty="0"/>
              <a:t>Not visible to student in ASSIST </a:t>
            </a:r>
          </a:p>
          <a:p>
            <a:r>
              <a:rPr lang="en-US" b="1" u="sng" dirty="0"/>
              <a:t>For Dependent and Independent Students</a:t>
            </a:r>
            <a:endParaRPr lang="en-US" dirty="0"/>
          </a:p>
          <a:p>
            <a:pPr lvl="1" fontAlgn="ctr"/>
            <a:r>
              <a:rPr lang="en-US" dirty="0"/>
              <a:t>Student is a tax filer (FAFSA Question 32) and the AGI retrieved from the IRS is zero, but the total income earned from work (FAFSA Questions 39 and 40) is greater than zero.</a:t>
            </a:r>
          </a:p>
          <a:p>
            <a:pPr lvl="1" fontAlgn="ctr"/>
            <a:r>
              <a:rPr lang="en-US" dirty="0"/>
              <a:t>The total of the Additional Financial Information fields reported on the FAFSA form (FAFSA Questions 44a-f) is greater than the AGI transferred from the IRS.</a:t>
            </a:r>
          </a:p>
          <a:p>
            <a:pPr lvl="1" fontAlgn="ctr"/>
            <a:r>
              <a:rPr lang="en-US" dirty="0"/>
              <a:t>Any item from the FAFSA list of Untaxed Income (FAFSA Questions 45a-j) is equal to or exceeds the AGI transferred from the IRS.</a:t>
            </a:r>
          </a:p>
          <a:p>
            <a:pPr fontAlgn="ctr"/>
            <a:r>
              <a:rPr lang="en-US" dirty="0"/>
              <a:t>UTRGV staff review file to see what additional documentation, if any, is required. Additional documents are added.</a:t>
            </a:r>
          </a:p>
        </p:txBody>
      </p:sp>
    </p:spTree>
    <p:extLst>
      <p:ext uri="{BB962C8B-B14F-4D97-AF65-F5344CB8AC3E}">
        <p14:creationId xmlns:p14="http://schemas.microsoft.com/office/powerpoint/2010/main" val="4084147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Student Monthly Income Worksheet</a:t>
            </a:r>
          </a:p>
        </p:txBody>
      </p:sp>
      <p:pic>
        <p:nvPicPr>
          <p:cNvPr id="5" name="Content Placeholder 5"/>
          <p:cNvPicPr>
            <a:picLocks noGrp="1" noChangeAspect="1"/>
          </p:cNvPicPr>
          <p:nvPr>
            <p:ph sz="half" idx="2"/>
          </p:nvPr>
        </p:nvPicPr>
        <p:blipFill>
          <a:blip r:embed="rId2"/>
          <a:stretch>
            <a:fillRect/>
          </a:stretch>
        </p:blipFill>
        <p:spPr>
          <a:xfrm>
            <a:off x="5683077" y="1695796"/>
            <a:ext cx="3356493" cy="4346229"/>
          </a:xfrm>
          <a:prstGeom prst="rect">
            <a:avLst/>
          </a:prstGeom>
        </p:spPr>
      </p:pic>
      <p:sp>
        <p:nvSpPr>
          <p:cNvPr id="4" name="Content Placeholder 3"/>
          <p:cNvSpPr>
            <a:spLocks noGrp="1"/>
          </p:cNvSpPr>
          <p:nvPr>
            <p:ph sz="half" idx="1"/>
          </p:nvPr>
        </p:nvSpPr>
        <p:spPr>
          <a:xfrm>
            <a:off x="298277" y="1516062"/>
            <a:ext cx="5384800" cy="4525963"/>
          </a:xfrm>
        </p:spPr>
        <p:txBody>
          <a:bodyPr/>
          <a:lstStyle/>
          <a:p>
            <a:r>
              <a:rPr lang="en-US" dirty="0"/>
              <a:t>Required for students who:</a:t>
            </a:r>
          </a:p>
          <a:p>
            <a:pPr lvl="1"/>
            <a:r>
              <a:rPr lang="en-US" dirty="0"/>
              <a:t>Have children or legal dependents</a:t>
            </a:r>
          </a:p>
          <a:p>
            <a:pPr lvl="1"/>
            <a:r>
              <a:rPr lang="en-US" dirty="0"/>
              <a:t>Are dependent by age (less than 24) </a:t>
            </a:r>
          </a:p>
          <a:p>
            <a:pPr lvl="1"/>
            <a:r>
              <a:rPr lang="en-US" dirty="0"/>
              <a:t>Are not married</a:t>
            </a:r>
          </a:p>
          <a:p>
            <a:pPr lvl="1"/>
            <a:r>
              <a:rPr lang="en-US" dirty="0"/>
              <a:t>Report income less than $10,000.00</a:t>
            </a:r>
          </a:p>
        </p:txBody>
      </p:sp>
    </p:spTree>
    <p:extLst>
      <p:ext uri="{BB962C8B-B14F-4D97-AF65-F5344CB8AC3E}">
        <p14:creationId xmlns:p14="http://schemas.microsoft.com/office/powerpoint/2010/main" val="3769155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Separation Verification</a:t>
            </a:r>
          </a:p>
        </p:txBody>
      </p:sp>
      <p:pic>
        <p:nvPicPr>
          <p:cNvPr id="4" name="Content Placeholder 3"/>
          <p:cNvPicPr>
            <a:picLocks noGrp="1" noChangeAspect="1"/>
          </p:cNvPicPr>
          <p:nvPr>
            <p:ph idx="1"/>
          </p:nvPr>
        </p:nvPicPr>
        <p:blipFill>
          <a:blip r:embed="rId2"/>
          <a:stretch>
            <a:fillRect/>
          </a:stretch>
        </p:blipFill>
        <p:spPr>
          <a:xfrm>
            <a:off x="1608717" y="1605249"/>
            <a:ext cx="3443024" cy="4446628"/>
          </a:xfrm>
          <a:prstGeom prst="rect">
            <a:avLst/>
          </a:prstGeom>
        </p:spPr>
      </p:pic>
      <p:pic>
        <p:nvPicPr>
          <p:cNvPr id="5" name="Picture 4"/>
          <p:cNvPicPr>
            <a:picLocks noChangeAspect="1"/>
          </p:cNvPicPr>
          <p:nvPr/>
        </p:nvPicPr>
        <p:blipFill>
          <a:blip r:embed="rId3"/>
          <a:stretch>
            <a:fillRect/>
          </a:stretch>
        </p:blipFill>
        <p:spPr>
          <a:xfrm>
            <a:off x="5536763" y="1497094"/>
            <a:ext cx="3307624" cy="4446628"/>
          </a:xfrm>
          <a:prstGeom prst="rect">
            <a:avLst/>
          </a:prstGeom>
        </p:spPr>
      </p:pic>
    </p:spTree>
    <p:extLst>
      <p:ext uri="{BB962C8B-B14F-4D97-AF65-F5344CB8AC3E}">
        <p14:creationId xmlns:p14="http://schemas.microsoft.com/office/powerpoint/2010/main" val="2049431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923365" y="430294"/>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Tax Filing</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869577" y="1345243"/>
            <a:ext cx="1045284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order to receive financial aid, individuals must follow IRS regulations </a:t>
            </a:r>
            <a:r>
              <a:rPr lang="en-US" u="sng" dirty="0">
                <a:latin typeface="Arial" panose="020B0604020202020204" pitchFamily="34" charset="0"/>
                <a:cs typeface="Arial" panose="020B0604020202020204" pitchFamily="34" charset="0"/>
              </a:rPr>
              <a:t>and file a tax return if required </a:t>
            </a:r>
            <a:r>
              <a:rPr lang="en-US" dirty="0">
                <a:latin typeface="Arial" panose="020B0604020202020204" pitchFamily="34" charset="0"/>
                <a:cs typeface="Arial" panose="020B0604020202020204" pitchFamily="34" charset="0"/>
              </a:rPr>
              <a:t>and </a:t>
            </a:r>
            <a:r>
              <a:rPr lang="en-US" u="sng" dirty="0">
                <a:latin typeface="Arial" panose="020B0604020202020204" pitchFamily="34" charset="0"/>
                <a:cs typeface="Arial" panose="020B0604020202020204" pitchFamily="34" charset="0"/>
              </a:rPr>
              <a:t>using appropriate filing status</a:t>
            </a:r>
            <a:r>
              <a:rPr lang="en-US" dirty="0">
                <a:latin typeface="Arial" panose="020B0604020202020204" pitchFamily="34" charset="0"/>
                <a:cs typeface="Arial" panose="020B0604020202020204" pitchFamily="34" charset="0"/>
              </a:rPr>
              <a:t>. </a:t>
            </a:r>
          </a:p>
          <a:p>
            <a:endParaRPr lang="en-US" dirty="0"/>
          </a:p>
        </p:txBody>
      </p:sp>
      <p:pic>
        <p:nvPicPr>
          <p:cNvPr id="7" name="Picture 6"/>
          <p:cNvPicPr>
            <a:picLocks noChangeAspect="1"/>
          </p:cNvPicPr>
          <p:nvPr/>
        </p:nvPicPr>
        <p:blipFill>
          <a:blip r:embed="rId2"/>
          <a:stretch>
            <a:fillRect/>
          </a:stretch>
        </p:blipFill>
        <p:spPr>
          <a:xfrm>
            <a:off x="2236694" y="1988000"/>
            <a:ext cx="7153275" cy="4248150"/>
          </a:xfrm>
          <a:prstGeom prst="rect">
            <a:avLst/>
          </a:prstGeom>
        </p:spPr>
      </p:pic>
    </p:spTree>
    <p:extLst>
      <p:ext uri="{BB962C8B-B14F-4D97-AF65-F5344CB8AC3E}">
        <p14:creationId xmlns:p14="http://schemas.microsoft.com/office/powerpoint/2010/main" val="2278546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1035643" y="451234"/>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Tax Filing</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1035643" y="1446703"/>
            <a:ext cx="9762345" cy="393954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Filing requirements: In order to receive federal or state aid, individuals must follow IRS regulations and file a tax return when required. FAFSA has built in logic that will give an error when a student or parent enters wages above the tax filing threshold and have not indicated that have filed or will file. If you encounter this you cannot proceed without changing to “will file.” On the TASFA these thresholds will be checked when the TASFA is reviewed.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Filing status for tax purposes-Determined by marital status as of the last day of the year (</a:t>
            </a:r>
            <a:r>
              <a:rPr lang="en-US" dirty="0">
                <a:solidFill>
                  <a:srgbClr val="FF0000"/>
                </a:solidFill>
                <a:latin typeface="Arial" panose="020B0604020202020204" pitchFamily="34" charset="0"/>
                <a:cs typeface="Arial" panose="020B0604020202020204" pitchFamily="34" charset="0"/>
              </a:rPr>
              <a:t>December 31</a:t>
            </a:r>
            <a:r>
              <a:rPr lang="en-US"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Single</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Head of Household</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Married filing joint return</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Married filing separate return-Need both tax returns</a:t>
            </a:r>
          </a:p>
          <a:p>
            <a:pPr marL="285750" indent="-285750">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3193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FAFSA Mobile App</a:t>
            </a:r>
          </a:p>
        </p:txBody>
      </p:sp>
      <p:sp>
        <p:nvSpPr>
          <p:cNvPr id="3" name="Content Placeholder 2"/>
          <p:cNvSpPr>
            <a:spLocks noGrp="1"/>
          </p:cNvSpPr>
          <p:nvPr>
            <p:ph idx="1"/>
          </p:nvPr>
        </p:nvSpPr>
        <p:spPr>
          <a:xfrm>
            <a:off x="385483" y="4547953"/>
            <a:ext cx="11447927" cy="2235482"/>
          </a:xfrm>
        </p:spPr>
        <p:txBody>
          <a:bodyPr>
            <a:normAutofit/>
          </a:bodyPr>
          <a:lstStyle/>
          <a:p>
            <a:pPr>
              <a:buFont typeface="Wingdings" panose="05000000000000000000" pitchFamily="2" charset="2"/>
              <a:buChar char="v"/>
            </a:pPr>
            <a:r>
              <a:rPr lang="en-US" dirty="0"/>
              <a:t>On July 24, 2018 Federal Student Aid announced the launch of the new FAFSA mobile app: </a:t>
            </a:r>
            <a:r>
              <a:rPr lang="en-US" dirty="0" err="1"/>
              <a:t>myStudentAid</a:t>
            </a:r>
            <a:endParaRPr lang="en-US" dirty="0"/>
          </a:p>
        </p:txBody>
      </p:sp>
      <p:pic>
        <p:nvPicPr>
          <p:cNvPr id="4" name="Picture 3"/>
          <p:cNvPicPr>
            <a:picLocks noChangeAspect="1"/>
          </p:cNvPicPr>
          <p:nvPr/>
        </p:nvPicPr>
        <p:blipFill>
          <a:blip r:embed="rId2"/>
          <a:stretch>
            <a:fillRect/>
          </a:stretch>
        </p:blipFill>
        <p:spPr>
          <a:xfrm>
            <a:off x="2877671" y="1417638"/>
            <a:ext cx="6621836" cy="3006810"/>
          </a:xfrm>
          <a:prstGeom prst="rect">
            <a:avLst/>
          </a:prstGeom>
        </p:spPr>
      </p:pic>
    </p:spTree>
    <p:extLst>
      <p:ext uri="{BB962C8B-B14F-4D97-AF65-F5344CB8AC3E}">
        <p14:creationId xmlns:p14="http://schemas.microsoft.com/office/powerpoint/2010/main" val="1510221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748646" y="377972"/>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Tax Filing</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564775" y="1600201"/>
            <a:ext cx="10757647" cy="5324535"/>
          </a:xfrm>
          <a:prstGeom prst="rect">
            <a:avLst/>
          </a:prstGeom>
          <a:noFill/>
        </p:spPr>
        <p:txBody>
          <a:bodyPr wrap="square" rtlCol="0">
            <a:spAutoFit/>
          </a:bodyPr>
          <a:lstStyle/>
          <a:p>
            <a:pPr marL="285750" indent="-285750">
              <a:buSzPct val="70000"/>
              <a:buFont typeface="Wingdings" panose="05000000000000000000" pitchFamily="2" charset="2"/>
              <a:buChar char="v"/>
            </a:pPr>
            <a:r>
              <a:rPr lang="en-US" dirty="0">
                <a:latin typeface="Arial" panose="020B0604020202020204" pitchFamily="34" charset="0"/>
                <a:ea typeface="ＭＳ Ｐゴシック" pitchFamily="109" charset="-128"/>
                <a:cs typeface="Arial" panose="020B0604020202020204" pitchFamily="34" charset="0"/>
              </a:rPr>
              <a:t>Married taxpayers can usually only file as married filing separately or married filing jointly. Same sex parents are considered married for IRS purposes if married in a state where it is legal.</a:t>
            </a:r>
          </a:p>
          <a:p>
            <a:pPr marL="292100" indent="-292100">
              <a:buSzPct val="70000"/>
              <a:buFont typeface="Wingdings" panose="05000000000000000000" pitchFamily="2" charset="2"/>
              <a:buChar char="v"/>
            </a:pPr>
            <a:endParaRPr lang="en-US" dirty="0">
              <a:latin typeface="Arial" panose="020B0604020202020204" pitchFamily="34" charset="0"/>
              <a:ea typeface="ＭＳ Ｐゴシック" pitchFamily="109" charset="-128"/>
              <a:cs typeface="Arial" panose="020B0604020202020204" pitchFamily="34" charset="0"/>
            </a:endParaRPr>
          </a:p>
          <a:p>
            <a:pPr marL="285750" indent="-285750">
              <a:buSzPct val="70000"/>
              <a:buFont typeface="Wingdings" panose="05000000000000000000" pitchFamily="2" charset="2"/>
              <a:buChar char="v"/>
            </a:pPr>
            <a:r>
              <a:rPr lang="en-US" dirty="0">
                <a:latin typeface="Arial" panose="020B0604020202020204" pitchFamily="34" charset="0"/>
                <a:ea typeface="ＭＳ Ｐゴシック" pitchFamily="109" charset="-128"/>
                <a:cs typeface="Arial" panose="020B0604020202020204" pitchFamily="34" charset="0"/>
              </a:rPr>
              <a:t>Exception: a married person can file as Head of Household when a U.S citizen or permanent resident is married to a non-permanent resident spouse and they have dependent children . The non-permanent resident spouse cannot file as Head of Household too! </a:t>
            </a:r>
            <a:r>
              <a:rPr lang="en-US" dirty="0">
                <a:solidFill>
                  <a:srgbClr val="FF0000"/>
                </a:solidFill>
                <a:latin typeface="Arial" panose="020B0604020202020204" pitchFamily="34" charset="0"/>
                <a:ea typeface="ＭＳ Ｐゴシック" pitchFamily="109" charset="-128"/>
                <a:cs typeface="Arial" panose="020B0604020202020204" pitchFamily="34" charset="0"/>
              </a:rPr>
              <a:t>There can never be two Heads of Household for the same household.</a:t>
            </a:r>
          </a:p>
          <a:p>
            <a:pPr marL="285750" indent="-285750">
              <a:buSzPct val="70000"/>
              <a:buFont typeface="Wingdings" panose="05000000000000000000" pitchFamily="2" charset="2"/>
              <a:buChar char="v"/>
            </a:pPr>
            <a:r>
              <a:rPr lang="en-US" dirty="0">
                <a:latin typeface="Arial" panose="020B0604020202020204" pitchFamily="34" charset="0"/>
                <a:ea typeface="ＭＳ Ｐゴシック" pitchFamily="109" charset="-128"/>
                <a:cs typeface="Arial" panose="020B0604020202020204" pitchFamily="34" charset="0"/>
              </a:rPr>
              <a:t>Married spouses living apart due to temporary absences such as: </a:t>
            </a:r>
            <a:r>
              <a:rPr lang="en-US" dirty="0">
                <a:latin typeface="Arial" panose="020B0604020202020204" pitchFamily="34" charset="0"/>
                <a:cs typeface="Arial" panose="020B0604020202020204" pitchFamily="34" charset="0"/>
              </a:rPr>
              <a:t>illness, education, business, vacation, or military service </a:t>
            </a:r>
            <a:r>
              <a:rPr lang="en-US" b="1" u="sng" dirty="0">
                <a:latin typeface="Arial" panose="020B0604020202020204" pitchFamily="34" charset="0"/>
                <a:cs typeface="Arial" panose="020B0604020202020204" pitchFamily="34" charset="0"/>
              </a:rPr>
              <a:t>are not </a:t>
            </a:r>
            <a:r>
              <a:rPr lang="en-US" dirty="0">
                <a:latin typeface="Arial" panose="020B0604020202020204" pitchFamily="34" charset="0"/>
                <a:cs typeface="Arial" panose="020B0604020202020204" pitchFamily="34" charset="0"/>
              </a:rPr>
              <a:t>considered  separated</a:t>
            </a:r>
          </a:p>
          <a:p>
            <a:pPr marL="285750" indent="-285750">
              <a:buSzPct val="70000"/>
              <a:buFont typeface="Wingdings" panose="05000000000000000000" pitchFamily="2" charset="2"/>
              <a:buChar char="v"/>
            </a:pPr>
            <a:r>
              <a:rPr lang="en-US" dirty="0">
                <a:latin typeface="Arial" panose="020B0604020202020204" pitchFamily="34" charset="0"/>
                <a:ea typeface="ＭＳ Ｐゴシック" pitchFamily="109" charset="-128"/>
                <a:cs typeface="Arial" panose="020B0604020202020204" pitchFamily="34" charset="0"/>
              </a:rPr>
              <a:t>In the case of unmarried parents living together  only one parent can file as Head of Household.</a:t>
            </a:r>
          </a:p>
          <a:p>
            <a:pPr marL="285750" indent="-285750">
              <a:buSzPct val="70000"/>
              <a:buFont typeface="Wingdings" panose="05000000000000000000" pitchFamily="2" charset="2"/>
              <a:buChar char="v"/>
            </a:pPr>
            <a:r>
              <a:rPr lang="en-US" dirty="0">
                <a:latin typeface="Arial" panose="020B0604020202020204" pitchFamily="34" charset="0"/>
                <a:ea typeface="ＭＳ Ｐゴシック" pitchFamily="109" charset="-128"/>
                <a:cs typeface="Arial" panose="020B0604020202020204" pitchFamily="34" charset="0"/>
              </a:rPr>
              <a:t>When in doubt use Interactive Tax Assistant </a:t>
            </a:r>
            <a:r>
              <a:rPr lang="en-US" dirty="0">
                <a:latin typeface="Arial" panose="020B0604020202020204" pitchFamily="34" charset="0"/>
                <a:ea typeface="ＭＳ Ｐゴシック" pitchFamily="109" charset="-128"/>
                <a:cs typeface="Arial" panose="020B0604020202020204" pitchFamily="34" charset="0"/>
                <a:hlinkClick r:id="rId2"/>
              </a:rPr>
              <a:t>www.irs.gov</a:t>
            </a:r>
            <a:r>
              <a:rPr lang="en-US" dirty="0">
                <a:latin typeface="Arial" panose="020B0604020202020204" pitchFamily="34" charset="0"/>
                <a:ea typeface="ＭＳ Ｐゴシック" pitchFamily="109" charset="-128"/>
                <a:cs typeface="Arial" panose="020B0604020202020204" pitchFamily="34" charset="0"/>
              </a:rPr>
              <a:t> </a:t>
            </a:r>
          </a:p>
          <a:p>
            <a:pPr marL="285750" indent="-285750">
              <a:buSzPct val="70000"/>
              <a:buFont typeface="Wingdings" panose="05000000000000000000" pitchFamily="2" charset="2"/>
              <a:buChar char="v"/>
            </a:pPr>
            <a:endParaRPr lang="en-US" dirty="0">
              <a:latin typeface="Arial" panose="020B0604020202020204" pitchFamily="34" charset="0"/>
              <a:ea typeface="ＭＳ Ｐゴシック" pitchFamily="109" charset="-128"/>
              <a:cs typeface="Arial" panose="020B0604020202020204" pitchFamily="34" charset="0"/>
            </a:endParaRPr>
          </a:p>
          <a:p>
            <a:pPr marL="285750" indent="-285750">
              <a:buSzPct val="70000"/>
              <a:buFont typeface="Wingdings" panose="05000000000000000000" pitchFamily="2" charset="2"/>
              <a:buChar char="v"/>
            </a:pPr>
            <a:r>
              <a:rPr lang="en-US" dirty="0">
                <a:solidFill>
                  <a:srgbClr val="FF0000"/>
                </a:solidFill>
                <a:latin typeface="Arial" panose="020B0604020202020204" pitchFamily="34" charset="0"/>
                <a:ea typeface="ＭＳ Ｐゴシック" pitchFamily="109" charset="-128"/>
                <a:cs typeface="Arial" panose="020B0604020202020204" pitchFamily="34" charset="0"/>
              </a:rPr>
              <a:t>FAFSA now asks for tax return filing status! </a:t>
            </a:r>
            <a:r>
              <a:rPr lang="en-US" dirty="0">
                <a:latin typeface="Arial" panose="020B0604020202020204" pitchFamily="34" charset="0"/>
                <a:cs typeface="Arial" panose="020B0604020202020204" pitchFamily="34" charset="0"/>
              </a:rPr>
              <a:t> </a:t>
            </a:r>
          </a:p>
          <a:p>
            <a:pPr>
              <a:buSzPct val="70000"/>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Following proper IRS regulations is mandated and incorrect information can often result not only in student owing thousands of dollars  for financial aid received but also either student or parent owing thousands of dollars to IRS.</a:t>
            </a:r>
          </a:p>
          <a:p>
            <a:pPr marL="285750" indent="-285750">
              <a:buSzPct val="70000"/>
              <a:buFont typeface="Wingdings" panose="05000000000000000000" pitchFamily="2" charset="2"/>
              <a:buChar char="v"/>
            </a:pPr>
            <a:endParaRPr lang="en-US" dirty="0">
              <a:ea typeface="ＭＳ Ｐゴシック" pitchFamily="109" charset="-128"/>
              <a:cs typeface="Times New Roman" pitchFamily="109" charset="0"/>
            </a:endParaRPr>
          </a:p>
          <a:p>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4655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Schedule C</a:t>
            </a:r>
          </a:p>
        </p:txBody>
      </p:sp>
      <p:sp>
        <p:nvSpPr>
          <p:cNvPr id="3" name="Content Placeholder 2"/>
          <p:cNvSpPr>
            <a:spLocks noGrp="1"/>
          </p:cNvSpPr>
          <p:nvPr>
            <p:ph sz="half" idx="1"/>
          </p:nvPr>
        </p:nvSpPr>
        <p:spPr>
          <a:xfrm>
            <a:off x="685647" y="1729048"/>
            <a:ext cx="4237105" cy="4312313"/>
          </a:xfrm>
        </p:spPr>
        <p:txBody>
          <a:bodyPr>
            <a:normAutofit fontScale="85000" lnSpcReduction="20000"/>
          </a:bodyPr>
          <a:lstStyle/>
          <a:p>
            <a:pPr>
              <a:buFont typeface="Wingdings" panose="05000000000000000000" pitchFamily="2" charset="2"/>
              <a:buChar char="v"/>
            </a:pPr>
            <a:r>
              <a:rPr lang="en-US" dirty="0"/>
              <a:t>When a non-tax filer earns $400.00 or more in the United States they are generally required to file an Income Tax Return for the year. </a:t>
            </a:r>
          </a:p>
          <a:p>
            <a:pPr>
              <a:buFont typeface="Wingdings" panose="05000000000000000000" pitchFamily="2" charset="2"/>
              <a:buChar char="v"/>
            </a:pPr>
            <a:r>
              <a:rPr lang="en-US" dirty="0"/>
              <a:t>Schedule C is used to determine if after expenses the Net Profit is equal to or greater than $400.00</a:t>
            </a:r>
          </a:p>
          <a:p>
            <a:pPr lvl="1"/>
            <a:r>
              <a:rPr lang="en-US" dirty="0"/>
              <a:t>Net Profit &gt;= $400.00: required to file</a:t>
            </a:r>
          </a:p>
          <a:p>
            <a:pPr lvl="1"/>
            <a:r>
              <a:rPr lang="en-US" dirty="0"/>
              <a:t>Net Profit &lt; $400.00: NOT required to file</a:t>
            </a:r>
          </a:p>
        </p:txBody>
      </p:sp>
      <p:pic>
        <p:nvPicPr>
          <p:cNvPr id="8" name="Content Placeholder 7"/>
          <p:cNvPicPr>
            <a:picLocks noGrp="1" noChangeAspect="1"/>
          </p:cNvPicPr>
          <p:nvPr>
            <p:ph sz="half" idx="2"/>
          </p:nvPr>
        </p:nvPicPr>
        <p:blipFill>
          <a:blip r:embed="rId2"/>
          <a:stretch>
            <a:fillRect/>
          </a:stretch>
        </p:blipFill>
        <p:spPr>
          <a:xfrm>
            <a:off x="4767843" y="1737912"/>
            <a:ext cx="3297644" cy="4313052"/>
          </a:xfrm>
          <a:prstGeom prst="rect">
            <a:avLst/>
          </a:prstGeom>
        </p:spPr>
      </p:pic>
      <p:pic>
        <p:nvPicPr>
          <p:cNvPr id="9" name="Content Placeholder 8"/>
          <p:cNvPicPr>
            <a:picLocks noGrp="1" noChangeAspect="1"/>
          </p:cNvPicPr>
          <p:nvPr>
            <p:ph sz="quarter" idx="4294967295"/>
          </p:nvPr>
        </p:nvPicPr>
        <p:blipFill>
          <a:blip r:embed="rId3"/>
          <a:stretch>
            <a:fillRect/>
          </a:stretch>
        </p:blipFill>
        <p:spPr>
          <a:xfrm>
            <a:off x="8079971" y="1729048"/>
            <a:ext cx="3320192" cy="4312314"/>
          </a:xfrm>
          <a:prstGeom prst="rect">
            <a:avLst/>
          </a:prstGeom>
        </p:spPr>
      </p:pic>
    </p:spTree>
    <p:extLst>
      <p:ext uri="{BB962C8B-B14F-4D97-AF65-F5344CB8AC3E}">
        <p14:creationId xmlns:p14="http://schemas.microsoft.com/office/powerpoint/2010/main" val="3266339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1086465" y="491475"/>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Verification</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927752" y="983320"/>
            <a:ext cx="10166967" cy="5601533"/>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Even though students are notified at point of FAFSA completion. Do not submit verification documents until requested by UTRGV</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Systems may not be in place to begin collecting documents for new year and documents submitted could get lost.</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All verification worksheets and documents will be found at </a:t>
            </a:r>
            <a:r>
              <a:rPr lang="en-US" dirty="0">
                <a:latin typeface="Arial" panose="020B0604020202020204" pitchFamily="34" charset="0"/>
                <a:cs typeface="Arial" panose="020B0604020202020204" pitchFamily="34" charset="0"/>
                <a:hlinkClick r:id="rId2"/>
              </a:rPr>
              <a:t>https:// </a:t>
            </a:r>
            <a:r>
              <a:rPr lang="en-US" dirty="0">
                <a:latin typeface="Arial" panose="020B0604020202020204" pitchFamily="34" charset="0"/>
                <a:cs typeface="Arial" panose="020B0604020202020204" pitchFamily="34" charset="0"/>
                <a:hlinkClick r:id="rId3"/>
              </a:rPr>
              <a:t>utrgv.edu/</a:t>
            </a:r>
            <a:r>
              <a:rPr lang="en-US" dirty="0" err="1">
                <a:latin typeface="Arial" panose="020B0604020202020204" pitchFamily="34" charset="0"/>
                <a:cs typeface="Arial" panose="020B0604020202020204" pitchFamily="34" charset="0"/>
                <a:hlinkClick r:id="rId3"/>
              </a:rPr>
              <a:t>finaid</a:t>
            </a:r>
            <a:r>
              <a:rPr lang="en-US" dirty="0">
                <a:latin typeface="Arial" panose="020B0604020202020204" pitchFamily="34" charset="0"/>
                <a:cs typeface="Arial" panose="020B0604020202020204" pitchFamily="34" charset="0"/>
              </a:rPr>
              <a:t> for appropriate year.</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Verification documents can be submitted via the document portal Document Central </a:t>
            </a:r>
            <a:r>
              <a:rPr lang="en-US" dirty="0">
                <a:latin typeface="Arial" panose="020B0604020202020204" pitchFamily="34" charset="0"/>
                <a:cs typeface="Arial" panose="020B0604020202020204" pitchFamily="34" charset="0"/>
                <a:hlinkClick r:id="rId2"/>
              </a:rPr>
              <a:t>https://enrollment.utrgv.edu/DocumentCentral</a:t>
            </a:r>
            <a:r>
              <a:rPr lang="en-US" dirty="0">
                <a:latin typeface="Arial" panose="020B0604020202020204" pitchFamily="34" charset="0"/>
                <a:cs typeface="Arial" panose="020B0604020202020204" pitchFamily="34" charset="0"/>
              </a:rPr>
              <a:t> , via e-mail at </a:t>
            </a:r>
            <a:r>
              <a:rPr lang="en-US" dirty="0">
                <a:latin typeface="Arial" panose="020B0604020202020204" pitchFamily="34" charset="0"/>
                <a:cs typeface="Arial" panose="020B0604020202020204" pitchFamily="34" charset="0"/>
                <a:hlinkClick r:id="rId4"/>
              </a:rPr>
              <a:t>finaid@utrgv.edu</a:t>
            </a:r>
            <a:r>
              <a:rPr lang="en-US" dirty="0">
                <a:latin typeface="Arial" panose="020B0604020202020204" pitchFamily="34" charset="0"/>
                <a:cs typeface="Arial" panose="020B0604020202020204" pitchFamily="34" charset="0"/>
              </a:rPr>
              <a:t>  or in person at U Central or handed to a UTRGV representative visiting the campus. </a:t>
            </a:r>
            <a:r>
              <a:rPr lang="en-US" dirty="0">
                <a:solidFill>
                  <a:srgbClr val="FF0000"/>
                </a:solidFill>
                <a:latin typeface="Arial" panose="020B0604020202020204" pitchFamily="34" charset="0"/>
                <a:cs typeface="Arial" panose="020B0604020202020204" pitchFamily="34" charset="0"/>
              </a:rPr>
              <a:t>Please write student ID on any copies of documents submitted. </a:t>
            </a:r>
            <a:r>
              <a:rPr lang="en-US" dirty="0">
                <a:latin typeface="Arial" panose="020B0604020202020204" pitchFamily="34" charset="0"/>
                <a:cs typeface="Arial" panose="020B0604020202020204" pitchFamily="34" charset="0"/>
              </a:rPr>
              <a:t> Mailing forms is not recommended.</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It’s important to check back after having submitted documents. Often more questions arise after initial submission and additional documents can be requested. </a:t>
            </a:r>
          </a:p>
          <a:p>
            <a:pPr marL="285750" indent="-285750">
              <a:buSzPct val="70000"/>
              <a:buFont typeface="Wingdings" panose="05000000000000000000" pitchFamily="2" charset="2"/>
              <a:buChar char="v"/>
            </a:pPr>
            <a:endParaRPr lang="en-US" dirty="0">
              <a:ea typeface="ＭＳ Ｐゴシック" pitchFamily="109" charset="-128"/>
              <a:cs typeface="Times New Roman" pitchFamily="109" charset="0"/>
            </a:endParaRPr>
          </a:p>
          <a:p>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0416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840739"/>
          </a:xfrm>
        </p:spPr>
        <p:txBody>
          <a:bodyPr>
            <a:normAutofit/>
          </a:bodyPr>
          <a:lstStyle/>
          <a:p>
            <a:pPr marL="0" indent="0">
              <a:buNone/>
            </a:pPr>
            <a:endParaRPr lang="en-US" sz="2400" dirty="0"/>
          </a:p>
          <a:p>
            <a:endParaRPr lang="en-US" sz="2400" dirty="0">
              <a:latin typeface="Helvetica Light"/>
              <a:cs typeface="Helvetica Light"/>
            </a:endParaRPr>
          </a:p>
        </p:txBody>
      </p:sp>
      <p:sp>
        <p:nvSpPr>
          <p:cNvPr id="5" name="Title 1"/>
          <p:cNvSpPr txBox="1">
            <a:spLocks/>
          </p:cNvSpPr>
          <p:nvPr/>
        </p:nvSpPr>
        <p:spPr>
          <a:xfrm>
            <a:off x="1241533" y="631048"/>
            <a:ext cx="5842040" cy="8077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100" dirty="0">
                <a:effectLst>
                  <a:outerShdw blurRad="38100" dist="38100" dir="2700000" algn="tl">
                    <a:srgbClr val="C0C0C0"/>
                  </a:outerShdw>
                </a:effectLst>
                <a:latin typeface="Baskerville"/>
                <a:ea typeface="ＭＳ Ｐゴシック" pitchFamily="109" charset="-128"/>
              </a:rPr>
              <a:t>Application Deadlines</a:t>
            </a:r>
            <a:endParaRPr lang="en-US" sz="3100" dirty="0">
              <a:solidFill>
                <a:schemeClr val="tx2">
                  <a:lumMod val="50000"/>
                </a:schemeClr>
              </a:solidFill>
              <a:latin typeface="Baskerville"/>
              <a:cs typeface="Baskerville"/>
            </a:endParaRPr>
          </a:p>
        </p:txBody>
      </p:sp>
      <p:sp>
        <p:nvSpPr>
          <p:cNvPr id="9" name="Rectangle 8"/>
          <p:cNvSpPr/>
          <p:nvPr/>
        </p:nvSpPr>
        <p:spPr>
          <a:xfrm>
            <a:off x="6590686" y="3090359"/>
            <a:ext cx="3848714"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2" name="Rectangle 1"/>
          <p:cNvSpPr/>
          <p:nvPr/>
        </p:nvSpPr>
        <p:spPr>
          <a:xfrm>
            <a:off x="1891990" y="5462067"/>
            <a:ext cx="8318810" cy="353943"/>
          </a:xfrm>
          <a:prstGeom prst="rect">
            <a:avLst/>
          </a:prstGeom>
        </p:spPr>
        <p:txBody>
          <a:bodyPr wrap="square">
            <a:spAutoFit/>
          </a:bodyPr>
          <a:lstStyle/>
          <a:p>
            <a:endParaRPr lang="en-US" sz="17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1056968" y="1720077"/>
            <a:ext cx="7587290" cy="3908762"/>
          </a:xfrm>
          <a:prstGeom prst="rect">
            <a:avLst/>
          </a:prstGeom>
          <a:noFill/>
        </p:spPr>
        <p:txBody>
          <a:bodyPr wrap="square" rtlCol="0">
            <a:spAutoFit/>
          </a:bodyPr>
          <a:lstStyle/>
          <a:p>
            <a:endParaRPr lang="en-US" dirty="0"/>
          </a:p>
          <a:p>
            <a:endParaRPr lang="en-US" dirty="0"/>
          </a:p>
          <a:p>
            <a:r>
              <a:rPr lang="en-US" sz="2000" dirty="0">
                <a:latin typeface="Arial" panose="020B0604020202020204" pitchFamily="34" charset="0"/>
                <a:cs typeface="Arial" panose="020B0604020202020204" pitchFamily="34" charset="0"/>
              </a:rPr>
              <a:t>Financial aid funding is limited for many programs, so it’s important for students to submit their applications on time.</a:t>
            </a:r>
          </a:p>
          <a:p>
            <a:endParaRPr lang="en-US" sz="2000" dirty="0">
              <a:latin typeface="Arial" panose="020B0604020202020204" pitchFamily="34" charset="0"/>
              <a:cs typeface="Arial" panose="020B0604020202020204" pitchFamily="34" charset="0"/>
            </a:endParaRPr>
          </a:p>
          <a:p>
            <a:pPr marL="400050" indent="-400050">
              <a:buFont typeface="Wingdings" panose="05000000000000000000" pitchFamily="2" charset="2"/>
              <a:buChar char="v"/>
            </a:pPr>
            <a:r>
              <a:rPr lang="en-US" sz="2000" dirty="0">
                <a:latin typeface="Arial" panose="020B0604020202020204" pitchFamily="34" charset="0"/>
                <a:cs typeface="Arial" panose="020B0604020202020204" pitchFamily="34" charset="0"/>
              </a:rPr>
              <a:t>FAFSA priority deadline: January 15</a:t>
            </a:r>
          </a:p>
          <a:p>
            <a:pPr marL="400050" indent="-400050">
              <a:buFont typeface="Wingdings" panose="05000000000000000000" pitchFamily="2" charset="2"/>
              <a:buChar char="v"/>
            </a:pPr>
            <a:r>
              <a:rPr lang="en-US" sz="2000" dirty="0">
                <a:latin typeface="Arial" panose="020B0604020202020204" pitchFamily="34" charset="0"/>
                <a:cs typeface="Arial" panose="020B0604020202020204" pitchFamily="34" charset="0"/>
              </a:rPr>
              <a:t>TASFA state application deadline: January 15</a:t>
            </a:r>
          </a:p>
          <a:p>
            <a:pPr marL="400050" indent="-400050">
              <a:buFont typeface="Wingdings" panose="05000000000000000000" pitchFamily="2" charset="2"/>
              <a:buChar char="v"/>
            </a:pPr>
            <a:r>
              <a:rPr lang="en-US" sz="2000" dirty="0">
                <a:latin typeface="Arial" panose="020B0604020202020204" pitchFamily="34" charset="0"/>
                <a:cs typeface="Arial" panose="020B0604020202020204" pitchFamily="34" charset="0"/>
              </a:rPr>
              <a:t>UTRGV scholarship application deadline: December 1</a:t>
            </a:r>
            <a:r>
              <a:rPr lang="en-US" sz="2000" baseline="30000" dirty="0">
                <a:latin typeface="Arial" panose="020B0604020202020204" pitchFamily="34" charset="0"/>
                <a:cs typeface="Arial" panose="020B0604020202020204" pitchFamily="34" charset="0"/>
              </a:rPr>
              <a:t>st</a:t>
            </a:r>
            <a:endParaRPr lang="en-US" sz="2000" dirty="0">
              <a:latin typeface="Arial" panose="020B0604020202020204" pitchFamily="34" charset="0"/>
              <a:cs typeface="Arial" panose="020B0604020202020204" pitchFamily="34" charset="0"/>
            </a:endParaRPr>
          </a:p>
          <a:p>
            <a:pPr marL="400050" indent="-400050">
              <a:buFont typeface="Wingdings" panose="05000000000000000000" pitchFamily="2" charset="2"/>
              <a:buChar char="v"/>
            </a:pPr>
            <a:r>
              <a:rPr lang="en-US" sz="2000" dirty="0">
                <a:latin typeface="Arial" panose="020B0604020202020204" pitchFamily="34" charset="0"/>
                <a:cs typeface="Arial" panose="020B0604020202020204" pitchFamily="34" charset="0"/>
              </a:rPr>
              <a:t>Summer notification priority deadline: February 15</a:t>
            </a:r>
          </a:p>
          <a:p>
            <a:pPr marL="400050" indent="-400050">
              <a:buFont typeface="Wingdings" panose="05000000000000000000" pitchFamily="2" charset="2"/>
              <a:buChar char="v"/>
            </a:pPr>
            <a:r>
              <a:rPr lang="en-US" sz="2000" dirty="0">
                <a:latin typeface="Arial" panose="020B0604020202020204" pitchFamily="34" charset="0"/>
                <a:cs typeface="Arial" panose="020B0604020202020204" pitchFamily="34" charset="0"/>
              </a:rPr>
              <a:t>FAFSA deadline for the current year: June 30*</a:t>
            </a:r>
          </a:p>
          <a:p>
            <a:pPr marL="285750" indent="-285750">
              <a:buSzPct val="70000"/>
              <a:buFont typeface="Wingdings" panose="05000000000000000000" pitchFamily="2" charset="2"/>
              <a:buChar char="v"/>
            </a:pPr>
            <a:endParaRPr lang="en-US" dirty="0">
              <a:ea typeface="ＭＳ Ｐゴシック" pitchFamily="109" charset="-128"/>
              <a:cs typeface="Times New Roman" pitchFamily="109" charset="0"/>
            </a:endParaRPr>
          </a:p>
          <a:p>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79382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09800" y="2809519"/>
            <a:ext cx="8458200" cy="1500187"/>
          </a:xfrm>
        </p:spPr>
        <p:txBody>
          <a:bodyPr>
            <a:noAutofit/>
          </a:bodyPr>
          <a:lstStyle/>
          <a:p>
            <a:r>
              <a:rPr lang="en-US" sz="6000" dirty="0">
                <a:solidFill>
                  <a:schemeClr val="tx1"/>
                </a:solidFill>
                <a:latin typeface="Baskerville"/>
              </a:rPr>
              <a:t>UTRGV Institutional Programs </a:t>
            </a:r>
          </a:p>
        </p:txBody>
      </p:sp>
    </p:spTree>
    <p:extLst>
      <p:ext uri="{BB962C8B-B14F-4D97-AF65-F5344CB8AC3E}">
        <p14:creationId xmlns:p14="http://schemas.microsoft.com/office/powerpoint/2010/main" val="1408682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5842040" cy="807777"/>
          </a:xfrm>
        </p:spPr>
        <p:txBody>
          <a:bodyPr>
            <a:noAutofit/>
          </a:bodyPr>
          <a:lstStyle/>
          <a:p>
            <a:pPr algn="l"/>
            <a:r>
              <a:rPr lang="en-US" sz="3200" dirty="0">
                <a:latin typeface="Baskerville"/>
                <a:cs typeface="Baskerville"/>
              </a:rPr>
              <a:t>UTRGV</a:t>
            </a:r>
            <a:r>
              <a:rPr lang="en-US" sz="4800" dirty="0">
                <a:latin typeface="Baskerville"/>
                <a:cs typeface="Baskerville"/>
              </a:rPr>
              <a:t> </a:t>
            </a:r>
            <a:r>
              <a:rPr lang="en-US" sz="3200" dirty="0">
                <a:latin typeface="Baskerville"/>
                <a:cs typeface="Baskerville"/>
              </a:rPr>
              <a:t>Achieve</a:t>
            </a:r>
          </a:p>
        </p:txBody>
      </p:sp>
      <p:sp>
        <p:nvSpPr>
          <p:cNvPr id="3" name="Content Placeholder 2"/>
          <p:cNvSpPr>
            <a:spLocks noGrp="1"/>
          </p:cNvSpPr>
          <p:nvPr>
            <p:ph idx="1"/>
          </p:nvPr>
        </p:nvSpPr>
        <p:spPr>
          <a:xfrm>
            <a:off x="1021080" y="1587910"/>
            <a:ext cx="8904584" cy="4104564"/>
          </a:xfrm>
        </p:spPr>
        <p:txBody>
          <a:bodyPr>
            <a:normAutofit fontScale="70000" lnSpcReduction="20000"/>
          </a:bodyPr>
          <a:lstStyle/>
          <a:p>
            <a:pPr marL="0" indent="0">
              <a:buNone/>
            </a:pPr>
            <a:r>
              <a:rPr lang="en-US" sz="2700" dirty="0">
                <a:latin typeface="Arial" panose="020B0604020202020204" pitchFamily="34" charset="0"/>
                <a:cs typeface="Arial" panose="020B0604020202020204" pitchFamily="34" charset="0"/>
              </a:rPr>
              <a:t>The UTRGV Achieve Program will cover a gap in tuition and fee expenses and $500 of book  expenses per semester for the regular academic year (fall and spring)  that is not being covered by other forms of gift aid (grants or scholarships), including Federal, State , private,  and institutional aid.</a:t>
            </a:r>
          </a:p>
          <a:p>
            <a:pPr marL="0" indent="0">
              <a:buNone/>
            </a:pPr>
            <a:endParaRPr lang="en-US" sz="27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Have a family income of $50,000 or less and demonstrate financial need as reported on the FAFSA/TASFA.</a:t>
            </a: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Be classified as a Texas Resident</a:t>
            </a: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Be enrolled for 15 hours or more per semester</a:t>
            </a: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Be enrolled as an undergraduate in a degree-seeking program towards a first Bachelors’ degree.</a:t>
            </a: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Entering Freshman with an ACT composite of 19, SAT composite of 900 or be in the top 10% of graduating class</a:t>
            </a:r>
          </a:p>
          <a:p>
            <a:pPr>
              <a:buFont typeface="Wingdings" panose="05000000000000000000" pitchFamily="2" charset="2"/>
              <a:buChar char="v"/>
            </a:pPr>
            <a:r>
              <a:rPr lang="en-US" sz="2700" dirty="0">
                <a:latin typeface="Arial" panose="020B0604020202020204" pitchFamily="34" charset="0"/>
                <a:cs typeface="Arial" panose="020B0604020202020204" pitchFamily="34" charset="0"/>
              </a:rPr>
              <a:t>Priority will be given to students that have filed the FAFSA/TASFA for the upcoming academic year by January 15th</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298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903" y="274639"/>
            <a:ext cx="5842040" cy="807777"/>
          </a:xfrm>
        </p:spPr>
        <p:txBody>
          <a:bodyPr>
            <a:noAutofit/>
          </a:bodyPr>
          <a:lstStyle/>
          <a:p>
            <a:pPr algn="l"/>
            <a:r>
              <a:rPr lang="en-US" sz="3100" dirty="0">
                <a:latin typeface="Baskerville"/>
                <a:cs typeface="Baskerville"/>
              </a:rPr>
              <a:t>UTRGV Assistance Scholarship</a:t>
            </a:r>
          </a:p>
        </p:txBody>
      </p:sp>
      <p:sp>
        <p:nvSpPr>
          <p:cNvPr id="3" name="Content Placeholder 2"/>
          <p:cNvSpPr>
            <a:spLocks noGrp="1"/>
          </p:cNvSpPr>
          <p:nvPr>
            <p:ph idx="1"/>
          </p:nvPr>
        </p:nvSpPr>
        <p:spPr>
          <a:xfrm>
            <a:off x="1322439" y="1600201"/>
            <a:ext cx="8229600" cy="3840739"/>
          </a:xfrm>
        </p:spPr>
        <p:txBody>
          <a:bodyPr>
            <a:normAutofit fontScale="85000" lnSpcReduction="20000"/>
          </a:bodyPr>
          <a:lstStyle/>
          <a:p>
            <a:pPr marL="0" indent="0">
              <a:buNone/>
            </a:pPr>
            <a:r>
              <a:rPr lang="en-US" sz="2400" dirty="0">
                <a:latin typeface="Arial" panose="020B0604020202020204" pitchFamily="34" charset="0"/>
                <a:cs typeface="Arial" panose="020B0604020202020204" pitchFamily="34" charset="0"/>
              </a:rPr>
              <a:t>The scholarship is primarily intended to provide gift assistance to needy students currently receiving little or no gift aid. The maximum award amount is $2,250.</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An entering freshman must:</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have minimum ACT composite score of 20, or a SAT composite score of 950, or be in the top 10% of their high school graduating class.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Must be enrolled full-time</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Must file the FAFSA/TASFA &amp; demonstrate high financial need</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Must not have TEXAS Grant</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Must be a Texas resident</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Must have Fall/Spring Pell under $3,000 ($1,500 per semester)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750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119" y="283807"/>
            <a:ext cx="6080078" cy="807777"/>
          </a:xfrm>
        </p:spPr>
        <p:txBody>
          <a:bodyPr>
            <a:noAutofit/>
          </a:bodyPr>
          <a:lstStyle/>
          <a:p>
            <a:pPr algn="l"/>
            <a:r>
              <a:rPr lang="en-US" sz="3100" dirty="0">
                <a:latin typeface="Baskerville"/>
                <a:cs typeface="Baskerville"/>
              </a:rPr>
              <a:t>UTRGV Tuition Guarantee and Tuition Savings</a:t>
            </a:r>
          </a:p>
        </p:txBody>
      </p:sp>
      <p:sp>
        <p:nvSpPr>
          <p:cNvPr id="3" name="Content Placeholder 2"/>
          <p:cNvSpPr>
            <a:spLocks noGrp="1"/>
          </p:cNvSpPr>
          <p:nvPr>
            <p:ph idx="1"/>
          </p:nvPr>
        </p:nvSpPr>
        <p:spPr>
          <a:xfrm>
            <a:off x="1558119" y="2905820"/>
            <a:ext cx="8359254" cy="3840739"/>
          </a:xfrm>
        </p:spPr>
        <p:txBody>
          <a:bodyPr>
            <a:normAutofit/>
          </a:bodyPr>
          <a:lstStyle/>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UTRGV tuition uses guaranteed tuition plans for resident and non resident students. This means that tuition will not increase during the guarantee period.  For example: a new entering freshman is guaranteed the same tuition rate for 4 years!</a:t>
            </a:r>
          </a:p>
          <a:p>
            <a:pPr>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 UTRGV in-state tuition is capped at 12 hours per semester. This means that additional courses taken above 12 hours are free. So, if a student enrolls in 15 hours, the extra class is free. If a student enrolls in 18 hours, the two extra classes are free. </a:t>
            </a:r>
          </a:p>
          <a:p>
            <a:pPr marL="0" indent="0">
              <a:buNone/>
            </a:pP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416" y="1197591"/>
            <a:ext cx="3125338" cy="1562669"/>
          </a:xfrm>
          <a:prstGeom prst="rect">
            <a:avLst/>
          </a:prstGeom>
        </p:spPr>
      </p:pic>
    </p:spTree>
    <p:extLst>
      <p:ext uri="{BB962C8B-B14F-4D97-AF65-F5344CB8AC3E}">
        <p14:creationId xmlns:p14="http://schemas.microsoft.com/office/powerpoint/2010/main" val="294782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416" y="1512753"/>
            <a:ext cx="10599174" cy="409342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If a student is choosing to begin college during summer, he/she must complete the current year FAFSA (2018-2019) application before June 30.</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a student is applying to UTRGV and </a:t>
            </a:r>
            <a:r>
              <a:rPr lang="en-US" sz="2000" b="1" u="sng" dirty="0">
                <a:latin typeface="Arial" panose="020B0604020202020204" pitchFamily="34" charset="0"/>
                <a:cs typeface="Arial" panose="020B0604020202020204" pitchFamily="34" charset="0"/>
              </a:rPr>
              <a:t>is not TSI clear</a:t>
            </a:r>
            <a:r>
              <a:rPr lang="en-US" sz="2000" dirty="0">
                <a:latin typeface="Arial" panose="020B0604020202020204" pitchFamily="34" charset="0"/>
                <a:cs typeface="Arial" panose="020B0604020202020204" pitchFamily="34" charset="0"/>
              </a:rPr>
              <a:t>. He/she will be required to attend during the summer so he/she will need to complete the current year FAFSA (2018-2019) application before June 30.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Best practice is to have any student that does not clear TSI on the first try and is attending UTRGV  to complete a 2018-2019 FAFSA and then keep on trying to retest. There is no harm in completing a current year FAFSA and not needing it after the fact.</a:t>
            </a:r>
          </a:p>
          <a:p>
            <a:endParaRPr lang="en-US" sz="2000" dirty="0">
              <a:solidFill>
                <a:srgbClr val="FF0000"/>
              </a:solidFill>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Many students in this situation missed the deadline to complete a current year FAFSA this summer!</a:t>
            </a:r>
          </a:p>
        </p:txBody>
      </p:sp>
      <p:sp>
        <p:nvSpPr>
          <p:cNvPr id="4" name="Title 1"/>
          <p:cNvSpPr>
            <a:spLocks noGrp="1"/>
          </p:cNvSpPr>
          <p:nvPr>
            <p:ph type="title"/>
          </p:nvPr>
        </p:nvSpPr>
        <p:spPr>
          <a:xfrm>
            <a:off x="1097280" y="418330"/>
            <a:ext cx="6080078" cy="807777"/>
          </a:xfrm>
        </p:spPr>
        <p:txBody>
          <a:bodyPr>
            <a:noAutofit/>
          </a:bodyPr>
          <a:lstStyle/>
          <a:p>
            <a:pPr algn="l"/>
            <a:r>
              <a:rPr lang="en-US" sz="3100" dirty="0">
                <a:latin typeface="Baskerville"/>
                <a:cs typeface="Baskerville"/>
              </a:rPr>
              <a:t>Reminder!! </a:t>
            </a:r>
          </a:p>
        </p:txBody>
      </p:sp>
    </p:spTree>
    <p:extLst>
      <p:ext uri="{BB962C8B-B14F-4D97-AF65-F5344CB8AC3E}">
        <p14:creationId xmlns:p14="http://schemas.microsoft.com/office/powerpoint/2010/main" val="3507222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73"/>
            <a:ext cx="10972800" cy="1143000"/>
          </a:xfrm>
        </p:spPr>
        <p:txBody>
          <a:bodyPr/>
          <a:lstStyle/>
          <a:p>
            <a:pPr algn="l"/>
            <a:r>
              <a:rPr lang="en-US" dirty="0"/>
              <a:t>2018 FAFSA/TASFA Super Saturday</a:t>
            </a:r>
          </a:p>
        </p:txBody>
      </p:sp>
      <p:sp>
        <p:nvSpPr>
          <p:cNvPr id="3" name="Content Placeholder 2"/>
          <p:cNvSpPr>
            <a:spLocks noGrp="1"/>
          </p:cNvSpPr>
          <p:nvPr>
            <p:ph idx="1"/>
          </p:nvPr>
        </p:nvSpPr>
        <p:spPr/>
        <p:txBody>
          <a:bodyPr>
            <a:normAutofit/>
          </a:bodyPr>
          <a:lstStyle/>
          <a:p>
            <a:pPr marL="0" indent="0" algn="ctr">
              <a:buNone/>
            </a:pPr>
            <a:r>
              <a:rPr lang="en-US" sz="4000" dirty="0"/>
              <a:t>This year’s FAFSA/TASFA Super Saturday will take place on: </a:t>
            </a:r>
          </a:p>
          <a:p>
            <a:pPr marL="0" indent="0" algn="ctr">
              <a:buNone/>
            </a:pPr>
            <a:r>
              <a:rPr lang="en-US" sz="4000" b="1" dirty="0">
                <a:solidFill>
                  <a:srgbClr val="FF0000"/>
                </a:solidFill>
              </a:rPr>
              <a:t>October 13, 2018 </a:t>
            </a:r>
          </a:p>
          <a:p>
            <a:pPr marL="0" indent="0" algn="ctr">
              <a:buNone/>
            </a:pPr>
            <a:r>
              <a:rPr lang="en-US" sz="4000" dirty="0"/>
              <a:t>9:00 AM to 2:00 PM</a:t>
            </a:r>
          </a:p>
          <a:p>
            <a:pPr marL="0" indent="0" algn="ctr">
              <a:buNone/>
            </a:pPr>
            <a:r>
              <a:rPr lang="en-US" sz="4000" dirty="0"/>
              <a:t>Visitor’s Center in Edinburg</a:t>
            </a:r>
          </a:p>
          <a:p>
            <a:pPr marL="0" indent="0" algn="ctr">
              <a:buNone/>
            </a:pPr>
            <a:r>
              <a:rPr lang="en-US" sz="4000" dirty="0"/>
              <a:t>The Tower in Brownsville</a:t>
            </a:r>
          </a:p>
        </p:txBody>
      </p:sp>
    </p:spTree>
    <p:extLst>
      <p:ext uri="{BB962C8B-B14F-4D97-AF65-F5344CB8AC3E}">
        <p14:creationId xmlns:p14="http://schemas.microsoft.com/office/powerpoint/2010/main" val="260593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myStudentAid</a:t>
            </a:r>
            <a:r>
              <a:rPr lang="en-US" dirty="0"/>
              <a:t> App</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a:t>myFAFSA</a:t>
            </a:r>
            <a:r>
              <a:rPr lang="en-US" dirty="0"/>
              <a:t>: complete the FAFSA safely and securely from your mobile device </a:t>
            </a:r>
          </a:p>
          <a:p>
            <a:pPr>
              <a:buFont typeface="Wingdings" panose="05000000000000000000" pitchFamily="2" charset="2"/>
              <a:buChar char="v"/>
            </a:pPr>
            <a:r>
              <a:rPr lang="en-US" dirty="0"/>
              <a:t>Profile: edit/manage an FSA ID</a:t>
            </a:r>
          </a:p>
          <a:p>
            <a:pPr>
              <a:buFont typeface="Wingdings" panose="05000000000000000000" pitchFamily="2" charset="2"/>
              <a:buChar char="v"/>
            </a:pPr>
            <a:r>
              <a:rPr lang="en-US" dirty="0" err="1"/>
              <a:t>myFederalLoans</a:t>
            </a:r>
            <a:r>
              <a:rPr lang="en-US" dirty="0"/>
              <a:t>: view federal student loan and aid history</a:t>
            </a:r>
          </a:p>
          <a:p>
            <a:pPr>
              <a:buFont typeface="Wingdings" panose="05000000000000000000" pitchFamily="2" charset="2"/>
              <a:buChar char="v"/>
            </a:pPr>
            <a:r>
              <a:rPr lang="en-US" dirty="0"/>
              <a:t>Studentaid.gov: access FSA’s signature source of information on student financial aid products, processes and services</a:t>
            </a:r>
          </a:p>
          <a:p>
            <a:pPr>
              <a:buFont typeface="Wingdings" panose="05000000000000000000" pitchFamily="2" charset="2"/>
              <a:buChar char="v"/>
            </a:pPr>
            <a:r>
              <a:rPr lang="en-US" dirty="0"/>
              <a:t>Contact Us: contact information for FSA’s contact centers</a:t>
            </a:r>
          </a:p>
          <a:p>
            <a:endParaRPr lang="en-US" dirty="0"/>
          </a:p>
          <a:p>
            <a:endParaRPr lang="en-US" dirty="0"/>
          </a:p>
        </p:txBody>
      </p:sp>
    </p:spTree>
    <p:extLst>
      <p:ext uri="{BB962C8B-B14F-4D97-AF65-F5344CB8AC3E}">
        <p14:creationId xmlns:p14="http://schemas.microsoft.com/office/powerpoint/2010/main" val="975089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96559"/>
            <a:ext cx="5842040" cy="807777"/>
          </a:xfrm>
        </p:spPr>
        <p:txBody>
          <a:bodyPr>
            <a:noAutofit/>
          </a:bodyPr>
          <a:lstStyle/>
          <a:p>
            <a:pPr algn="l"/>
            <a:r>
              <a:rPr lang="en-US" sz="3200" dirty="0">
                <a:solidFill>
                  <a:schemeClr val="tx2">
                    <a:lumMod val="50000"/>
                  </a:schemeClr>
                </a:solidFill>
                <a:latin typeface="Baskerville"/>
                <a:cs typeface="Baskerville"/>
              </a:rPr>
              <a:t>Resources</a:t>
            </a:r>
          </a:p>
        </p:txBody>
      </p:sp>
      <p:sp>
        <p:nvSpPr>
          <p:cNvPr id="3" name="Content Placeholder 2"/>
          <p:cNvSpPr>
            <a:spLocks noGrp="1"/>
          </p:cNvSpPr>
          <p:nvPr>
            <p:ph idx="1"/>
          </p:nvPr>
        </p:nvSpPr>
        <p:spPr>
          <a:xfrm>
            <a:off x="1036320" y="1600202"/>
            <a:ext cx="8229600" cy="3840739"/>
          </a:xfrm>
        </p:spPr>
        <p:txBody>
          <a:bodyPr>
            <a:normAutofit/>
          </a:bodyPr>
          <a:lstStyle/>
          <a:p>
            <a:pPr marL="201168" lvl="1" indent="0">
              <a:buNone/>
              <a:defRPr/>
            </a:pPr>
            <a:r>
              <a:rPr lang="en-US" sz="2400" dirty="0">
                <a:latin typeface="Arial" panose="020B0604020202020204" pitchFamily="34" charset="0"/>
                <a:cs typeface="Arial" panose="020B0604020202020204" pitchFamily="34" charset="0"/>
              </a:rPr>
              <a:t>For additional information, please visit:</a:t>
            </a:r>
          </a:p>
          <a:p>
            <a:pPr marL="201168" lvl="1" indent="0">
              <a:buNone/>
              <a:defRPr/>
            </a:pPr>
            <a:r>
              <a:rPr lang="en-US" sz="2400" dirty="0">
                <a:latin typeface="Arial" panose="020B0604020202020204" pitchFamily="34" charset="0"/>
                <a:cs typeface="Arial" panose="020B0604020202020204" pitchFamily="34" charset="0"/>
                <a:hlinkClick r:id="rId2"/>
              </a:rPr>
              <a:t>www.utrgv.edu/finaid</a:t>
            </a:r>
            <a:endParaRPr lang="en-US" sz="2400" dirty="0">
              <a:latin typeface="Arial" panose="020B0604020202020204" pitchFamily="34" charset="0"/>
              <a:cs typeface="Arial" panose="020B0604020202020204" pitchFamily="34" charset="0"/>
            </a:endParaRPr>
          </a:p>
          <a:p>
            <a:pPr marL="201168" lvl="1" indent="0">
              <a:buNone/>
              <a:defRPr/>
            </a:pPr>
            <a:r>
              <a:rPr lang="en-US" sz="2400" dirty="0">
                <a:latin typeface="Arial" panose="020B0604020202020204" pitchFamily="34" charset="0"/>
                <a:cs typeface="Arial" panose="020B0604020202020204" pitchFamily="34" charset="0"/>
                <a:hlinkClick r:id="rId3"/>
              </a:rPr>
              <a:t>www.utrgv.edu/scholarships</a:t>
            </a:r>
            <a:endParaRPr lang="en-US" sz="2400" dirty="0">
              <a:latin typeface="Arial" panose="020B0604020202020204" pitchFamily="34" charset="0"/>
              <a:cs typeface="Arial" panose="020B0604020202020204" pitchFamily="34" charset="0"/>
            </a:endParaRPr>
          </a:p>
          <a:p>
            <a:pPr marL="201168" lvl="1" indent="0">
              <a:buNone/>
              <a:defRPr/>
            </a:pPr>
            <a:r>
              <a:rPr lang="en-US" sz="2400" dirty="0">
                <a:latin typeface="Arial" panose="020B0604020202020204" pitchFamily="34" charset="0"/>
                <a:cs typeface="Arial" panose="020B0604020202020204" pitchFamily="34" charset="0"/>
                <a:hlinkClick r:id="rId4"/>
              </a:rPr>
              <a:t>www.utrgv.edu/askrio</a:t>
            </a:r>
            <a:r>
              <a:rPr lang="en-US" sz="2400" dirty="0">
                <a:latin typeface="Arial" panose="020B0604020202020204" pitchFamily="34" charset="0"/>
                <a:cs typeface="Arial" panose="020B0604020202020204" pitchFamily="34" charset="0"/>
              </a:rPr>
              <a:t> </a:t>
            </a:r>
          </a:p>
          <a:p>
            <a:pPr marL="201168" lvl="1" indent="0">
              <a:buNone/>
              <a:defRPr/>
            </a:pPr>
            <a:r>
              <a:rPr lang="en-US" sz="2400" dirty="0">
                <a:latin typeface="Arial" panose="020B0604020202020204" pitchFamily="34" charset="0"/>
                <a:cs typeface="Arial" panose="020B0604020202020204" pitchFamily="34" charset="0"/>
                <a:hlinkClick r:id="rId5"/>
              </a:rPr>
              <a:t>www.utrgv.edu/americorps</a:t>
            </a:r>
            <a:endParaRPr lang="en-US" sz="2400" dirty="0">
              <a:latin typeface="Arial" panose="020B0604020202020204" pitchFamily="34" charset="0"/>
              <a:cs typeface="Arial" panose="020B0604020202020204" pitchFamily="34" charset="0"/>
            </a:endParaRPr>
          </a:p>
          <a:p>
            <a:pPr marL="201168" lvl="1" indent="0">
              <a:buNone/>
              <a:defRPr/>
            </a:pPr>
            <a:r>
              <a:rPr lang="en-US" sz="2400" dirty="0">
                <a:latin typeface="Arial" panose="020B0604020202020204" pitchFamily="34" charset="0"/>
                <a:cs typeface="Arial" panose="020B0604020202020204" pitchFamily="34" charset="0"/>
                <a:hlinkClick r:id="rId6"/>
              </a:rPr>
              <a:t>www.studentaid.gov</a:t>
            </a:r>
            <a:endParaRPr lang="en-US" sz="2400" dirty="0">
              <a:latin typeface="Arial" panose="020B0604020202020204" pitchFamily="34" charset="0"/>
              <a:cs typeface="Arial" panose="020B0604020202020204" pitchFamily="34" charset="0"/>
            </a:endParaRPr>
          </a:p>
          <a:p>
            <a:pPr marL="201168" lvl="1" indent="0">
              <a:buNone/>
              <a:defRPr/>
            </a:pPr>
            <a:r>
              <a:rPr lang="en-US" sz="2400" dirty="0">
                <a:latin typeface="Arial" panose="020B0604020202020204" pitchFamily="34" charset="0"/>
                <a:cs typeface="Arial" panose="020B0604020202020204" pitchFamily="34" charset="0"/>
                <a:hlinkClick r:id="rId7"/>
              </a:rPr>
              <a:t>www.collegeforalltexans.com</a:t>
            </a:r>
            <a:endParaRPr lang="en-US" sz="2400" dirty="0">
              <a:latin typeface="Arial" panose="020B0604020202020204" pitchFamily="34" charset="0"/>
              <a:cs typeface="Arial" panose="020B0604020202020204" pitchFamily="34" charset="0"/>
            </a:endParaRPr>
          </a:p>
          <a:p>
            <a:pPr marL="201168" lvl="1" indent="0">
              <a:buNone/>
              <a:defRPr/>
            </a:pPr>
            <a:r>
              <a:rPr lang="en-US" sz="2400" dirty="0">
                <a:latin typeface="Arial" panose="020B0604020202020204" pitchFamily="34" charset="0"/>
                <a:cs typeface="Arial" panose="020B0604020202020204" pitchFamily="34" charset="0"/>
                <a:hlinkClick r:id="rId8"/>
              </a:rPr>
              <a:t>www.rgvfocus.org</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1875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5842040" cy="807777"/>
          </a:xfrm>
        </p:spPr>
        <p:txBody>
          <a:bodyPr>
            <a:noAutofit/>
          </a:bodyPr>
          <a:lstStyle/>
          <a:p>
            <a:pPr algn="l"/>
            <a:r>
              <a:rPr lang="en-US" sz="3200" dirty="0">
                <a:solidFill>
                  <a:schemeClr val="tx2">
                    <a:lumMod val="50000"/>
                  </a:schemeClr>
                </a:solidFill>
                <a:latin typeface="Baskerville"/>
                <a:cs typeface="Baskerville"/>
              </a:rPr>
              <a:t>UTRGV Financial Aid Office</a:t>
            </a:r>
          </a:p>
        </p:txBody>
      </p:sp>
      <p:sp>
        <p:nvSpPr>
          <p:cNvPr id="3" name="Content Placeholder 2"/>
          <p:cNvSpPr>
            <a:spLocks noGrp="1"/>
          </p:cNvSpPr>
          <p:nvPr>
            <p:ph idx="1"/>
          </p:nvPr>
        </p:nvSpPr>
        <p:spPr>
          <a:xfrm>
            <a:off x="1158238" y="1280160"/>
            <a:ext cx="4678681" cy="4480560"/>
          </a:xfrm>
        </p:spPr>
        <p:txBody>
          <a:bodyPr>
            <a:normAutofit fontScale="55000" lnSpcReduction="20000"/>
          </a:bodyPr>
          <a:lstStyle/>
          <a:p>
            <a:r>
              <a:rPr lang="en-US" sz="2600" b="1" dirty="0">
                <a:hlinkClick r:id="rId2"/>
              </a:rPr>
              <a:t>www.utrgv.edu/finaid</a:t>
            </a:r>
          </a:p>
          <a:p>
            <a:r>
              <a:rPr lang="en-US" sz="2600" b="1" dirty="0">
                <a:hlinkClick r:id="rId2"/>
              </a:rPr>
              <a:t>www.utrgv.edu/askrio</a:t>
            </a:r>
          </a:p>
          <a:p>
            <a:r>
              <a:rPr lang="en-US" sz="2600" b="1" dirty="0">
                <a:hlinkClick r:id="rId2"/>
              </a:rPr>
              <a:t>FinAid@utrgv.edu</a:t>
            </a:r>
            <a:r>
              <a:rPr lang="en-US" sz="2600" b="1" dirty="0"/>
              <a:t> </a:t>
            </a:r>
          </a:p>
          <a:p>
            <a:r>
              <a:rPr lang="en-US" sz="2600" b="1" dirty="0"/>
              <a:t>(888) 882 – 4026 </a:t>
            </a:r>
          </a:p>
          <a:p>
            <a:r>
              <a:rPr lang="en-US" b="1" dirty="0"/>
              <a:t>Edinburg Location:</a:t>
            </a:r>
            <a:br>
              <a:rPr lang="en-US" dirty="0"/>
            </a:br>
            <a:r>
              <a:rPr lang="en-US" dirty="0"/>
              <a:t>1st Floor Student Services Building (SSBL)</a:t>
            </a:r>
            <a:br>
              <a:rPr lang="en-US" dirty="0"/>
            </a:br>
            <a:r>
              <a:rPr lang="en-US" dirty="0"/>
              <a:t>1201 West University Drive</a:t>
            </a:r>
            <a:br>
              <a:rPr lang="en-US" dirty="0"/>
            </a:br>
            <a:r>
              <a:rPr lang="en-US" dirty="0"/>
              <a:t>Edinburg, Texas 78539</a:t>
            </a:r>
            <a:br>
              <a:rPr lang="en-US" dirty="0"/>
            </a:br>
            <a:br>
              <a:rPr lang="en-US" dirty="0"/>
            </a:br>
            <a:r>
              <a:rPr lang="en-US" b="1" dirty="0"/>
              <a:t>Brownsville Location:</a:t>
            </a:r>
            <a:br>
              <a:rPr lang="en-US" dirty="0"/>
            </a:br>
            <a:r>
              <a:rPr lang="en-US" dirty="0"/>
              <a:t>The Tower, Main 1.100</a:t>
            </a:r>
            <a:br>
              <a:rPr lang="en-US" dirty="0"/>
            </a:br>
            <a:r>
              <a:rPr lang="en-US" dirty="0"/>
              <a:t>1 West University Boulevard</a:t>
            </a:r>
            <a:br>
              <a:rPr lang="en-US" dirty="0"/>
            </a:br>
            <a:r>
              <a:rPr lang="en-US" dirty="0"/>
              <a:t>Brownsville, Texas 78520</a:t>
            </a:r>
            <a:br>
              <a:rPr lang="en-US" dirty="0"/>
            </a:br>
            <a:br>
              <a:rPr lang="en-US" dirty="0"/>
            </a:br>
            <a:r>
              <a:rPr lang="en-US" b="1" dirty="0"/>
              <a:t>Hours:</a:t>
            </a:r>
            <a:br>
              <a:rPr lang="en-US" dirty="0"/>
            </a:br>
            <a:r>
              <a:rPr lang="en-US" dirty="0"/>
              <a:t> 8:00 – 5:00pm M, W, </a:t>
            </a:r>
            <a:r>
              <a:rPr lang="en-US" dirty="0" err="1"/>
              <a:t>Th</a:t>
            </a:r>
            <a:r>
              <a:rPr lang="en-US" dirty="0"/>
              <a:t>, 8:00 – 6:00pm  </a:t>
            </a:r>
            <a:r>
              <a:rPr lang="en-US" dirty="0" err="1"/>
              <a:t>Tu</a:t>
            </a:r>
            <a:r>
              <a:rPr lang="en-US" dirty="0"/>
              <a:t>, 8:00 – 5:00pm 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765" y="2160491"/>
            <a:ext cx="4946559" cy="1874486"/>
          </a:xfrm>
          <a:prstGeom prst="rect">
            <a:avLst/>
          </a:prstGeom>
        </p:spPr>
      </p:pic>
    </p:spTree>
    <p:extLst>
      <p:ext uri="{BB962C8B-B14F-4D97-AF65-F5344CB8AC3E}">
        <p14:creationId xmlns:p14="http://schemas.microsoft.com/office/powerpoint/2010/main" val="345675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5842040" cy="807777"/>
          </a:xfrm>
        </p:spPr>
        <p:txBody>
          <a:bodyPr>
            <a:noAutofit/>
          </a:bodyPr>
          <a:lstStyle/>
          <a:p>
            <a:pPr algn="l"/>
            <a:r>
              <a:rPr lang="en-US" sz="4800" dirty="0">
                <a:latin typeface="Baskerville"/>
                <a:cs typeface="Baskerville"/>
              </a:rPr>
              <a:t>Contact Information</a:t>
            </a:r>
          </a:p>
        </p:txBody>
      </p:sp>
      <p:sp>
        <p:nvSpPr>
          <p:cNvPr id="3" name="Content Placeholder 2"/>
          <p:cNvSpPr>
            <a:spLocks noGrp="1"/>
          </p:cNvSpPr>
          <p:nvPr>
            <p:ph idx="1"/>
          </p:nvPr>
        </p:nvSpPr>
        <p:spPr>
          <a:xfrm>
            <a:off x="1981200" y="1600201"/>
            <a:ext cx="8229600" cy="3840739"/>
          </a:xfrm>
        </p:spPr>
        <p:txBody>
          <a:bodyPr>
            <a:normAutofit/>
          </a:bodyPr>
          <a:lstStyle/>
          <a:p>
            <a:pPr marL="0" indent="0">
              <a:buNone/>
            </a:pPr>
            <a:r>
              <a:rPr lang="en-US" sz="2400" b="1" dirty="0"/>
              <a:t>Jael Perez</a:t>
            </a:r>
          </a:p>
          <a:p>
            <a:pPr marL="0" indent="0">
              <a:buNone/>
            </a:pPr>
            <a:r>
              <a:rPr lang="en-US" sz="2400" dirty="0"/>
              <a:t>Associate Director of Financial Aid Operations and Community Liaison</a:t>
            </a:r>
          </a:p>
          <a:p>
            <a:pPr marL="0" indent="0">
              <a:buNone/>
            </a:pPr>
            <a:r>
              <a:rPr lang="en-US" sz="2400" dirty="0"/>
              <a:t>956-665-2958 • jael.garcia@utrgv.edu</a:t>
            </a:r>
          </a:p>
          <a:p>
            <a:pPr marL="0" indent="0">
              <a:buNone/>
            </a:pPr>
            <a:r>
              <a:rPr lang="en-US" sz="2400" dirty="0"/>
              <a:t>Brownsville • Edinburg • Harlingen</a:t>
            </a:r>
          </a:p>
          <a:p>
            <a:pPr marL="0" indent="0">
              <a:buNone/>
            </a:pPr>
            <a:endParaRPr lang="en-US" sz="2400" b="1" dirty="0"/>
          </a:p>
          <a:p>
            <a:pPr marL="0" indent="0">
              <a:buNone/>
            </a:pPr>
            <a:endParaRPr lang="en-US" sz="2400" dirty="0"/>
          </a:p>
          <a:p>
            <a:endParaRPr lang="en-US" sz="2400" dirty="0">
              <a:latin typeface="Helvetica Light"/>
              <a:cs typeface="Helvetica Light"/>
            </a:endParaRPr>
          </a:p>
        </p:txBody>
      </p:sp>
    </p:spTree>
    <p:extLst>
      <p:ext uri="{BB962C8B-B14F-4D97-AF65-F5344CB8AC3E}">
        <p14:creationId xmlns:p14="http://schemas.microsoft.com/office/powerpoint/2010/main" val="215943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myFAFSA</a:t>
            </a:r>
            <a:r>
              <a:rPr lang="en-US" dirty="0"/>
              <a:t> Features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The ability to begin, complete, and submit a new FAFSA form for the 2018–19 FAFSA processing cycle;</a:t>
            </a:r>
          </a:p>
          <a:p>
            <a:pPr>
              <a:buFont typeface="Wingdings" panose="05000000000000000000" pitchFamily="2" charset="2"/>
              <a:buChar char="v"/>
            </a:pPr>
            <a:r>
              <a:rPr lang="en-US" dirty="0"/>
              <a:t>A customized experience based on whether they are a student, parent, or preparer. </a:t>
            </a:r>
            <a:r>
              <a:rPr lang="en-US" dirty="0" err="1"/>
              <a:t>myFAFSA</a:t>
            </a:r>
            <a:r>
              <a:rPr lang="en-US" dirty="0"/>
              <a:t> provides both guidance and assistance on how to answer the FAFSA questions, making the overall process more positive, engaging, and user-friendly; and</a:t>
            </a:r>
          </a:p>
          <a:p>
            <a:pPr>
              <a:buFont typeface="Wingdings" panose="05000000000000000000" pitchFamily="2" charset="2"/>
              <a:buChar char="v"/>
            </a:pPr>
            <a:r>
              <a:rPr lang="en-US" dirty="0"/>
              <a:t>A secure channel with the same data protections as completing the FAFSA form through fafsa.gov. </a:t>
            </a:r>
          </a:p>
          <a:p>
            <a:pPr>
              <a:buFont typeface="Wingdings" panose="05000000000000000000" pitchFamily="2" charset="2"/>
              <a:buChar char="v"/>
            </a:pPr>
            <a:r>
              <a:rPr lang="en-US" dirty="0"/>
              <a:t>A complete version of the mobile app is set to launch Oct. 1, in time for the beginning of the 2019-20 federal student aid cycle.</a:t>
            </a:r>
          </a:p>
          <a:p>
            <a:pPr>
              <a:buFont typeface="Wingdings" panose="05000000000000000000" pitchFamily="2" charset="2"/>
              <a:buChar char="v"/>
            </a:pPr>
            <a:endParaRPr lang="en-US" dirty="0"/>
          </a:p>
          <a:p>
            <a:endParaRPr lang="en-US" dirty="0"/>
          </a:p>
          <a:p>
            <a:endParaRPr lang="en-US" dirty="0"/>
          </a:p>
        </p:txBody>
      </p:sp>
    </p:spTree>
    <p:extLst>
      <p:ext uri="{BB962C8B-B14F-4D97-AF65-F5344CB8AC3E}">
        <p14:creationId xmlns:p14="http://schemas.microsoft.com/office/powerpoint/2010/main" val="51464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myFAFSA</a:t>
            </a:r>
            <a:r>
              <a:rPr lang="en-US" dirty="0"/>
              <a:t> Drawbacks</a:t>
            </a:r>
          </a:p>
        </p:txBody>
      </p:sp>
      <p:sp>
        <p:nvSpPr>
          <p:cNvPr id="3" name="Content Placeholder 2"/>
          <p:cNvSpPr>
            <a:spLocks noGrp="1"/>
          </p:cNvSpPr>
          <p:nvPr>
            <p:ph idx="1"/>
          </p:nvPr>
        </p:nvSpPr>
        <p:spPr/>
        <p:txBody>
          <a:bodyPr/>
          <a:lstStyle/>
          <a:p>
            <a:pPr marL="0" indent="0">
              <a:buNone/>
            </a:pPr>
            <a:r>
              <a:rPr lang="en-US" dirty="0"/>
              <a:t>Some of the  current drawbacks of the </a:t>
            </a:r>
            <a:r>
              <a:rPr lang="en-US" dirty="0" err="1"/>
              <a:t>myFAFSA</a:t>
            </a:r>
            <a:r>
              <a:rPr lang="en-US" dirty="0"/>
              <a:t> app are:</a:t>
            </a:r>
          </a:p>
          <a:p>
            <a:pPr>
              <a:buFont typeface="Wingdings" panose="05000000000000000000" pitchFamily="2" charset="2"/>
              <a:buChar char="v"/>
            </a:pPr>
            <a:r>
              <a:rPr lang="en-US" dirty="0"/>
              <a:t> You cannot submit a Renewal FAFSA </a:t>
            </a:r>
          </a:p>
          <a:p>
            <a:pPr>
              <a:buFont typeface="Wingdings" panose="05000000000000000000" pitchFamily="2" charset="2"/>
              <a:buChar char="v"/>
            </a:pPr>
            <a:r>
              <a:rPr lang="en-US" dirty="0"/>
              <a:t>The IRS DRT Tool cannot be used on the mobile app</a:t>
            </a:r>
          </a:p>
          <a:p>
            <a:pPr>
              <a:buFont typeface="Wingdings" panose="05000000000000000000" pitchFamily="2" charset="2"/>
              <a:buChar char="v"/>
            </a:pPr>
            <a:r>
              <a:rPr lang="en-US" dirty="0"/>
              <a:t>We do not have information at this time if these limitations are only temporary</a:t>
            </a:r>
          </a:p>
          <a:p>
            <a:pPr>
              <a:buFont typeface="Wingdings" panose="05000000000000000000" pitchFamily="2" charset="2"/>
              <a:buChar char="v"/>
            </a:pPr>
            <a:endParaRPr lang="en-US" dirty="0"/>
          </a:p>
          <a:p>
            <a:pPr marL="0" indent="0">
              <a:buNone/>
            </a:pPr>
            <a:endParaRPr lang="en-US" dirty="0"/>
          </a:p>
          <a:p>
            <a:endParaRPr lang="en-US" dirty="0"/>
          </a:p>
        </p:txBody>
      </p:sp>
      <p:pic>
        <p:nvPicPr>
          <p:cNvPr id="4" name="Picture 3" descr="The GunDivas: February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321" y="4459849"/>
            <a:ext cx="1603562" cy="1603562"/>
          </a:xfrm>
          <a:prstGeom prst="rect">
            <a:avLst/>
          </a:prstGeom>
        </p:spPr>
      </p:pic>
    </p:spTree>
    <p:extLst>
      <p:ext uri="{BB962C8B-B14F-4D97-AF65-F5344CB8AC3E}">
        <p14:creationId xmlns:p14="http://schemas.microsoft.com/office/powerpoint/2010/main" val="281067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44" y="173038"/>
            <a:ext cx="10972800" cy="1143000"/>
          </a:xfrm>
        </p:spPr>
        <p:txBody>
          <a:bodyPr/>
          <a:lstStyle/>
          <a:p>
            <a:r>
              <a:rPr lang="en-US" dirty="0"/>
              <a:t>FAFSA.GOV APPLICATION</a:t>
            </a:r>
          </a:p>
        </p:txBody>
      </p:sp>
      <p:sp>
        <p:nvSpPr>
          <p:cNvPr id="4" name="Content Placeholder 3"/>
          <p:cNvSpPr>
            <a:spLocks noGrp="1"/>
          </p:cNvSpPr>
          <p:nvPr>
            <p:ph idx="1"/>
          </p:nvPr>
        </p:nvSpPr>
        <p:spPr>
          <a:xfrm>
            <a:off x="383822" y="1417638"/>
            <a:ext cx="11401778" cy="4487382"/>
          </a:xfrm>
          <a:prstGeom prst="rect">
            <a:avLst/>
          </a:prstGeom>
        </p:spPr>
        <p:txBody>
          <a:bodyPr wrap="square">
            <a:spAutoFit/>
          </a:bodyPr>
          <a:lstStyle/>
          <a:p>
            <a:pPr>
              <a:buFont typeface="Wingdings" panose="05000000000000000000" pitchFamily="2" charset="2"/>
              <a:buChar char="v"/>
            </a:pPr>
            <a:r>
              <a:rPr lang="en-US" sz="2100" dirty="0">
                <a:latin typeface="Arial" panose="020B0604020202020204" pitchFamily="34" charset="0"/>
                <a:cs typeface="Arial" panose="020B0604020202020204" pitchFamily="34" charset="0"/>
              </a:rPr>
              <a:t>The Free Application for Federal Student Aid (FAFSA) for 2019-20 year will be available on October 1</a:t>
            </a:r>
            <a:r>
              <a:rPr lang="en-US" sz="2100" baseline="30000" dirty="0">
                <a:latin typeface="Arial" panose="020B0604020202020204" pitchFamily="34" charset="0"/>
                <a:cs typeface="Arial" panose="020B0604020202020204" pitchFamily="34" charset="0"/>
              </a:rPr>
              <a:t>st</a:t>
            </a:r>
            <a:r>
              <a:rPr lang="en-US" sz="2100" dirty="0">
                <a:latin typeface="Arial" panose="020B0604020202020204" pitchFamily="34" charset="0"/>
                <a:cs typeface="Arial" panose="020B0604020202020204" pitchFamily="34" charset="0"/>
              </a:rPr>
              <a:t> at </a:t>
            </a:r>
            <a:r>
              <a:rPr lang="en-US" sz="2100" dirty="0">
                <a:latin typeface="Arial" panose="020B0604020202020204" pitchFamily="34" charset="0"/>
                <a:cs typeface="Arial" panose="020B0604020202020204" pitchFamily="34" charset="0"/>
                <a:hlinkClick r:id="rId2"/>
              </a:rPr>
              <a:t>www.fafsa.gov</a:t>
            </a:r>
            <a:r>
              <a:rPr lang="en-US" sz="2100" dirty="0">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sz="21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100" dirty="0">
                <a:latin typeface="Arial" panose="020B0604020202020204" pitchFamily="34" charset="0"/>
                <a:cs typeface="Arial" panose="020B0604020202020204" pitchFamily="34" charset="0"/>
              </a:rPr>
              <a:t>A student Must be a US Citizen or Lawful Permanent Resident in order to complete a FAFSA. </a:t>
            </a:r>
            <a:r>
              <a:rPr lang="en-US" sz="2100" dirty="0">
                <a:solidFill>
                  <a:srgbClr val="FF0000"/>
                </a:solidFill>
                <a:latin typeface="Arial" panose="020B0604020202020204" pitchFamily="34" charset="0"/>
                <a:cs typeface="Arial" panose="020B0604020202020204" pitchFamily="34" charset="0"/>
              </a:rPr>
              <a:t>DACA students are not eligible for Federal Student Aid, thus for the most part in Texas they should not be completing a FAFSA</a:t>
            </a:r>
          </a:p>
          <a:p>
            <a:pPr>
              <a:buFont typeface="Wingdings" panose="05000000000000000000" pitchFamily="2" charset="2"/>
              <a:buChar char="v"/>
            </a:pPr>
            <a:endParaRPr lang="en-US" sz="21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100" dirty="0">
                <a:latin typeface="Arial" panose="020B0604020202020204" pitchFamily="34" charset="0"/>
                <a:cs typeface="Arial" panose="020B0604020202020204" pitchFamily="34" charset="0"/>
              </a:rPr>
              <a:t>Parents’ citizenship status is not relevant</a:t>
            </a:r>
          </a:p>
          <a:p>
            <a:pPr>
              <a:buFont typeface="Wingdings" panose="05000000000000000000" pitchFamily="2" charset="2"/>
              <a:buChar char="v"/>
            </a:pPr>
            <a:endParaRPr lang="en-US" sz="21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100" dirty="0">
                <a:latin typeface="Arial" panose="020B0604020202020204" pitchFamily="34" charset="0"/>
                <a:cs typeface="Arial" panose="020B0604020202020204" pitchFamily="34" charset="0"/>
              </a:rPr>
              <a:t> Recommended Priority Deadline: January 15</a:t>
            </a:r>
            <a:r>
              <a:rPr lang="en-US" sz="2100" baseline="30000" dirty="0">
                <a:latin typeface="Arial" panose="020B0604020202020204" pitchFamily="34" charset="0"/>
                <a:cs typeface="Arial" panose="020B0604020202020204" pitchFamily="34" charset="0"/>
              </a:rPr>
              <a:t>th</a:t>
            </a:r>
            <a:r>
              <a:rPr lang="en-US" sz="2100" dirty="0">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sz="2100"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     UTRGV Federal School Code: 003599</a:t>
            </a:r>
          </a:p>
        </p:txBody>
      </p:sp>
    </p:spTree>
    <p:extLst>
      <p:ext uri="{BB962C8B-B14F-4D97-AF65-F5344CB8AC3E}">
        <p14:creationId xmlns:p14="http://schemas.microsoft.com/office/powerpoint/2010/main" val="422268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4395</Words>
  <Application>Microsoft Office PowerPoint</Application>
  <PresentationFormat>Widescreen</PresentationFormat>
  <Paragraphs>397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Financial aid updates</vt:lpstr>
      <vt:lpstr>PowerPoint Presentation</vt:lpstr>
      <vt:lpstr>FAFSA/TASFA Updates</vt:lpstr>
      <vt:lpstr>FAFSA Mobile App</vt:lpstr>
      <vt:lpstr>myStudentAid App</vt:lpstr>
      <vt:lpstr>myFAFSA Features</vt:lpstr>
      <vt:lpstr>myFAFSA Drawbacks</vt:lpstr>
      <vt:lpstr>FAFSA.GOV APPLICATION</vt:lpstr>
      <vt:lpstr>Changes on the 2018–19 FAFSA® Form </vt:lpstr>
      <vt:lpstr>PowerPoint Presentation</vt:lpstr>
      <vt:lpstr>Information Needed</vt:lpstr>
      <vt:lpstr>FSA ID Tips</vt:lpstr>
      <vt:lpstr>IRS DATA RETRIEVAL</vt:lpstr>
      <vt:lpstr>TASFA UPDATE</vt:lpstr>
      <vt:lpstr>FAFSA OR TASFA</vt:lpstr>
      <vt:lpstr>Senate Bill Law 1528</vt:lpstr>
      <vt:lpstr>Deferred Action for Childhood Arrivals (DACA) </vt:lpstr>
      <vt:lpstr>2019-2020 TASFA</vt:lpstr>
      <vt:lpstr>TASFA 2019-20 Documents Needed</vt:lpstr>
      <vt:lpstr>Required Statement of SSR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Verification updates</vt:lpstr>
      <vt:lpstr>PowerPoint Presentation</vt:lpstr>
      <vt:lpstr>Verification Increase in 2018-2019</vt:lpstr>
      <vt:lpstr>Dependency Confirmation Form</vt:lpstr>
      <vt:lpstr>Verification Worksheet</vt:lpstr>
      <vt:lpstr>Support Worksheet</vt:lpstr>
      <vt:lpstr>UTRGV Non-Tax Filer Form: Dependent Student</vt:lpstr>
      <vt:lpstr>UTRGV Non-Tax Filer Form: Independent Student and Spouse</vt:lpstr>
      <vt:lpstr>UTRGV Non-Tax Filer Form: Parent(s) with SSN</vt:lpstr>
      <vt:lpstr>UTRGV Non-Tax Filer Form: Parent(s) without SSN/ITIN</vt:lpstr>
      <vt:lpstr>IRS Verification on Non-Filing Letter</vt:lpstr>
      <vt:lpstr>IDENTITY AND STATEMENT OF EDUCATIONAL PURPOSE</vt:lpstr>
      <vt:lpstr>IRS Flag 06</vt:lpstr>
      <vt:lpstr>IRS Flag 07</vt:lpstr>
      <vt:lpstr>Comment Codes 400</vt:lpstr>
      <vt:lpstr>Comment Codes 401</vt:lpstr>
      <vt:lpstr>Student Monthly Income Worksheet</vt:lpstr>
      <vt:lpstr>Separation Verification</vt:lpstr>
      <vt:lpstr>PowerPoint Presentation</vt:lpstr>
      <vt:lpstr>PowerPoint Presentation</vt:lpstr>
      <vt:lpstr>PowerPoint Presentation</vt:lpstr>
      <vt:lpstr>Schedule C</vt:lpstr>
      <vt:lpstr>PowerPoint Presentation</vt:lpstr>
      <vt:lpstr>PowerPoint Presentation</vt:lpstr>
      <vt:lpstr>PowerPoint Presentation</vt:lpstr>
      <vt:lpstr>UTRGV Achieve</vt:lpstr>
      <vt:lpstr>UTRGV Assistance Scholarship</vt:lpstr>
      <vt:lpstr>UTRGV Tuition Guarantee and Tuition Savings</vt:lpstr>
      <vt:lpstr>Reminder!! </vt:lpstr>
      <vt:lpstr>2018 FAFSA/TASFA Super Saturday</vt:lpstr>
      <vt:lpstr>Resources</vt:lpstr>
      <vt:lpstr>UTRGV Financial Aid Office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1201</dc:creator>
  <cp:lastModifiedBy>Andrea Yen</cp:lastModifiedBy>
  <cp:revision>51</cp:revision>
  <dcterms:created xsi:type="dcterms:W3CDTF">2016-08-23T17:38:48Z</dcterms:created>
  <dcterms:modified xsi:type="dcterms:W3CDTF">2019-07-18T21:31:40Z</dcterms:modified>
</cp:coreProperties>
</file>