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2" r:id="rId6"/>
    <p:sldMasterId id="2147483684" r:id="rId7"/>
  </p:sldMasterIdLst>
  <p:notesMasterIdLst>
    <p:notesMasterId r:id="rId112"/>
  </p:notesMasterIdLst>
  <p:sldIdLst>
    <p:sldId id="281" r:id="rId8"/>
    <p:sldId id="282" r:id="rId9"/>
    <p:sldId id="285" r:id="rId10"/>
    <p:sldId id="286" r:id="rId11"/>
    <p:sldId id="287" r:id="rId12"/>
    <p:sldId id="296" r:id="rId13"/>
    <p:sldId id="290" r:id="rId14"/>
    <p:sldId id="297" r:id="rId15"/>
    <p:sldId id="291" r:id="rId16"/>
    <p:sldId id="292" r:id="rId17"/>
    <p:sldId id="289" r:id="rId18"/>
    <p:sldId id="390" r:id="rId19"/>
    <p:sldId id="293" r:id="rId20"/>
    <p:sldId id="372" r:id="rId21"/>
    <p:sldId id="373" r:id="rId22"/>
    <p:sldId id="374" r:id="rId23"/>
    <p:sldId id="375" r:id="rId24"/>
    <p:sldId id="376" r:id="rId25"/>
    <p:sldId id="377" r:id="rId26"/>
    <p:sldId id="378" r:id="rId27"/>
    <p:sldId id="379" r:id="rId28"/>
    <p:sldId id="380" r:id="rId29"/>
    <p:sldId id="371" r:id="rId30"/>
    <p:sldId id="313" r:id="rId31"/>
    <p:sldId id="294" r:id="rId32"/>
    <p:sldId id="381" r:id="rId33"/>
    <p:sldId id="382" r:id="rId34"/>
    <p:sldId id="383" r:id="rId35"/>
    <p:sldId id="384" r:id="rId36"/>
    <p:sldId id="385" r:id="rId37"/>
    <p:sldId id="386" r:id="rId38"/>
    <p:sldId id="387" r:id="rId39"/>
    <p:sldId id="388" r:id="rId40"/>
    <p:sldId id="389" r:id="rId41"/>
    <p:sldId id="295"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4" r:id="rId58"/>
    <p:sldId id="391" r:id="rId59"/>
    <p:sldId id="283" r:id="rId60"/>
    <p:sldId id="392" r:id="rId61"/>
    <p:sldId id="284" r:id="rId62"/>
    <p:sldId id="393" r:id="rId63"/>
    <p:sldId id="394" r:id="rId64"/>
    <p:sldId id="395" r:id="rId65"/>
    <p:sldId id="396" r:id="rId66"/>
    <p:sldId id="397" r:id="rId67"/>
    <p:sldId id="398" r:id="rId68"/>
    <p:sldId id="399" r:id="rId69"/>
    <p:sldId id="400" r:id="rId70"/>
    <p:sldId id="401" r:id="rId71"/>
    <p:sldId id="402" r:id="rId72"/>
    <p:sldId id="403" r:id="rId73"/>
    <p:sldId id="404" r:id="rId74"/>
    <p:sldId id="405" r:id="rId75"/>
    <p:sldId id="406" r:id="rId76"/>
    <p:sldId id="407" r:id="rId77"/>
    <p:sldId id="408" r:id="rId78"/>
    <p:sldId id="409" r:id="rId79"/>
    <p:sldId id="410" r:id="rId80"/>
    <p:sldId id="411" r:id="rId81"/>
    <p:sldId id="412" r:id="rId82"/>
    <p:sldId id="413" r:id="rId83"/>
    <p:sldId id="414" r:id="rId84"/>
    <p:sldId id="415" r:id="rId85"/>
    <p:sldId id="416" r:id="rId86"/>
    <p:sldId id="417" r:id="rId87"/>
    <p:sldId id="418" r:id="rId88"/>
    <p:sldId id="315" r:id="rId89"/>
    <p:sldId id="316" r:id="rId90"/>
    <p:sldId id="317" r:id="rId91"/>
    <p:sldId id="318" r:id="rId92"/>
    <p:sldId id="319" r:id="rId93"/>
    <p:sldId id="320" r:id="rId94"/>
    <p:sldId id="321" r:id="rId95"/>
    <p:sldId id="322" r:id="rId96"/>
    <p:sldId id="323" r:id="rId97"/>
    <p:sldId id="324" r:id="rId98"/>
    <p:sldId id="325" r:id="rId99"/>
    <p:sldId id="326" r:id="rId100"/>
    <p:sldId id="327" r:id="rId101"/>
    <p:sldId id="328" r:id="rId102"/>
    <p:sldId id="329" r:id="rId103"/>
    <p:sldId id="330" r:id="rId104"/>
    <p:sldId id="331" r:id="rId105"/>
    <p:sldId id="332" r:id="rId106"/>
    <p:sldId id="333" r:id="rId107"/>
    <p:sldId id="334" r:id="rId108"/>
    <p:sldId id="335" r:id="rId109"/>
    <p:sldId id="336" r:id="rId110"/>
    <p:sldId id="367" r:id="rId1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653E"/>
    <a:srgbClr val="FF413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7D0AED-E679-4086-8CCF-8016F5435748}" v="5" dt="2019-09-05T15:10:26.5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7" autoAdjust="0"/>
    <p:restoredTop sz="78552" autoAdjust="0"/>
  </p:normalViewPr>
  <p:slideViewPr>
    <p:cSldViewPr snapToGrid="0">
      <p:cViewPr varScale="1">
        <p:scale>
          <a:sx n="117" d="100"/>
          <a:sy n="117" d="100"/>
        </p:scale>
        <p:origin x="183" y="6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microsoft.com/office/2015/10/relationships/revisionInfo" Target="revisionInfo.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notesMaster" Target="notesMasters/notesMaster1.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102" Type="http://schemas.openxmlformats.org/officeDocument/2006/relationships/slide" Target="slides/slide95.xml"/><Relationship Id="rId110" Type="http://schemas.openxmlformats.org/officeDocument/2006/relationships/slide" Target="slides/slide103.xml"/><Relationship Id="rId115"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13"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slide" Target="slides/slide9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slide" Target="slides/slide96.xml"/><Relationship Id="rId108" Type="http://schemas.openxmlformats.org/officeDocument/2006/relationships/slide" Target="slides/slide101.xml"/><Relationship Id="rId116"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11" Type="http://schemas.openxmlformats.org/officeDocument/2006/relationships/slide" Target="slides/slide104.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viewProps" Target="view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customXml" Target="../customXml/item2.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A310A2-2F36-4A7D-808A-108ED84A7B2D}" type="datetimeFigureOut">
              <a:rPr lang="en-US" smtClean="0"/>
              <a:t>9/6/2019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3802F6-37B5-486C-8DCB-27E916C18496}" type="slidenum">
              <a:rPr lang="en-US" smtClean="0"/>
              <a:t>‹#›</a:t>
            </a:fld>
            <a:endParaRPr lang="en-US" dirty="0"/>
          </a:p>
        </p:txBody>
      </p:sp>
    </p:spTree>
    <p:extLst>
      <p:ext uri="{BB962C8B-B14F-4D97-AF65-F5344CB8AC3E}">
        <p14:creationId xmlns:p14="http://schemas.microsoft.com/office/powerpoint/2010/main" val="1526096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3802F6-37B5-486C-8DCB-27E916C184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5780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3802F6-37B5-486C-8DCB-27E916C184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6995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3802F6-37B5-486C-8DCB-27E916C184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3251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3802F6-37B5-486C-8DCB-27E916C184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1302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3802F6-37B5-486C-8DCB-27E916C18496}" type="slidenum">
              <a:rPr lang="en-US" smtClean="0"/>
              <a:t>25</a:t>
            </a:fld>
            <a:endParaRPr lang="en-US" dirty="0"/>
          </a:p>
        </p:txBody>
      </p:sp>
    </p:spTree>
    <p:extLst>
      <p:ext uri="{BB962C8B-B14F-4D97-AF65-F5344CB8AC3E}">
        <p14:creationId xmlns:p14="http://schemas.microsoft.com/office/powerpoint/2010/main" val="3588028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3802F6-37B5-486C-8DCB-27E916C184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4810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3802F6-37B5-486C-8DCB-27E916C184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1302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3802F6-37B5-486C-8DCB-27E916C184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6210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3802F6-37B5-486C-8DCB-27E916C184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2844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3802F6-37B5-486C-8DCB-27E916C184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8233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3802F6-37B5-486C-8DCB-27E916C184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2519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3802F6-37B5-486C-8DCB-27E916C18496}" type="slidenum">
              <a:rPr lang="en-US" smtClean="0"/>
              <a:t>5</a:t>
            </a:fld>
            <a:endParaRPr lang="en-US" dirty="0"/>
          </a:p>
        </p:txBody>
      </p:sp>
    </p:spTree>
    <p:extLst>
      <p:ext uri="{BB962C8B-B14F-4D97-AF65-F5344CB8AC3E}">
        <p14:creationId xmlns:p14="http://schemas.microsoft.com/office/powerpoint/2010/main" val="581302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3802F6-37B5-486C-8DCB-27E916C184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82369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3802F6-37B5-486C-8DCB-27E916C18496}" type="slidenum">
              <a:rPr lang="en-US" smtClean="0"/>
              <a:t>36</a:t>
            </a:fld>
            <a:endParaRPr lang="en-US" dirty="0"/>
          </a:p>
        </p:txBody>
      </p:sp>
    </p:spTree>
    <p:extLst>
      <p:ext uri="{BB962C8B-B14F-4D97-AF65-F5344CB8AC3E}">
        <p14:creationId xmlns:p14="http://schemas.microsoft.com/office/powerpoint/2010/main" val="1544364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3802F6-37B5-486C-8DCB-27E916C184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2089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3802F6-37B5-486C-8DCB-27E916C184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13028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3802F6-37B5-486C-8DCB-27E916C184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51363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3802F6-37B5-486C-8DCB-27E916C18496}" type="slidenum">
              <a:rPr lang="en-US" smtClean="0"/>
              <a:t>51</a:t>
            </a:fld>
            <a:endParaRPr lang="en-US" dirty="0"/>
          </a:p>
        </p:txBody>
      </p:sp>
    </p:spTree>
    <p:extLst>
      <p:ext uri="{BB962C8B-B14F-4D97-AF65-F5344CB8AC3E}">
        <p14:creationId xmlns:p14="http://schemas.microsoft.com/office/powerpoint/2010/main" val="37910439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3802F6-37B5-486C-8DCB-27E916C184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3966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3802F6-37B5-486C-8DCB-27E916C184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96081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3802F6-37B5-486C-8DCB-27E916C184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95401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3802F6-37B5-486C-8DCB-27E916C184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4502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3802F6-37B5-486C-8DCB-27E916C18496}" type="slidenum">
              <a:rPr lang="en-US" smtClean="0"/>
              <a:t>6</a:t>
            </a:fld>
            <a:endParaRPr lang="en-US" dirty="0"/>
          </a:p>
        </p:txBody>
      </p:sp>
    </p:spTree>
    <p:extLst>
      <p:ext uri="{BB962C8B-B14F-4D97-AF65-F5344CB8AC3E}">
        <p14:creationId xmlns:p14="http://schemas.microsoft.com/office/powerpoint/2010/main" val="33341640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3802F6-37B5-486C-8DCB-27E916C184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5041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3802F6-37B5-486C-8DCB-27E916C184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76259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3802F6-37B5-486C-8DCB-27E916C184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97320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3802F6-37B5-486C-8DCB-27E916C184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13028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3802F6-37B5-486C-8DCB-27E916C184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58826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3802F6-37B5-486C-8DCB-27E916C184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4163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3802F6-37B5-486C-8DCB-27E916C184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50334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3802F6-37B5-486C-8DCB-27E916C184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42512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3802F6-37B5-486C-8DCB-27E916C184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07563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3802F6-37B5-486C-8DCB-27E916C184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7546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3802F6-37B5-486C-8DCB-27E916C18496}" type="slidenum">
              <a:rPr lang="en-US" smtClean="0"/>
              <a:t>7</a:t>
            </a:fld>
            <a:endParaRPr lang="en-US" dirty="0"/>
          </a:p>
        </p:txBody>
      </p:sp>
    </p:spTree>
    <p:extLst>
      <p:ext uri="{BB962C8B-B14F-4D97-AF65-F5344CB8AC3E}">
        <p14:creationId xmlns:p14="http://schemas.microsoft.com/office/powerpoint/2010/main" val="16914345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3802F6-37B5-486C-8DCB-27E916C184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17044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3802F6-37B5-486C-8DCB-27E916C184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0396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3802F6-37B5-486C-8DCB-27E916C184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90667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3802F6-37B5-486C-8DCB-27E916C184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6872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3802F6-37B5-486C-8DCB-27E916C184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60902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3802F6-37B5-486C-8DCB-27E916C184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11360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3802F6-37B5-486C-8DCB-27E916C184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2866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3802F6-37B5-486C-8DCB-27E916C184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96032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3802F6-37B5-486C-8DCB-27E916C184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84844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3802F6-37B5-486C-8DCB-27E916C184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9683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3802F6-37B5-486C-8DCB-27E916C18496}" type="slidenum">
              <a:rPr lang="en-US" smtClean="0"/>
              <a:t>8</a:t>
            </a:fld>
            <a:endParaRPr lang="en-US" dirty="0"/>
          </a:p>
        </p:txBody>
      </p:sp>
    </p:spTree>
    <p:extLst>
      <p:ext uri="{BB962C8B-B14F-4D97-AF65-F5344CB8AC3E}">
        <p14:creationId xmlns:p14="http://schemas.microsoft.com/office/powerpoint/2010/main" val="34794444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3802F6-37B5-486C-8DCB-27E916C184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67076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3802F6-37B5-486C-8DCB-27E916C184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78828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3802F6-37B5-486C-8DCB-27E916C184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14037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3802F6-37B5-486C-8DCB-27E916C184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8360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3802F6-37B5-486C-8DCB-27E916C184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62169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3802F6-37B5-486C-8DCB-27E916C184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86836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3802F6-37B5-486C-8DCB-27E916C184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94742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3802F6-37B5-486C-8DCB-27E916C184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97949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3802F6-37B5-486C-8DCB-27E916C184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65740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3802F6-37B5-486C-8DCB-27E916C184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3879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3802F6-37B5-486C-8DCB-27E916C18496}" type="slidenum">
              <a:rPr lang="en-US" smtClean="0"/>
              <a:t>9</a:t>
            </a:fld>
            <a:endParaRPr lang="en-US" dirty="0"/>
          </a:p>
        </p:txBody>
      </p:sp>
    </p:spTree>
    <p:extLst>
      <p:ext uri="{BB962C8B-B14F-4D97-AF65-F5344CB8AC3E}">
        <p14:creationId xmlns:p14="http://schemas.microsoft.com/office/powerpoint/2010/main" val="30974290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3802F6-37B5-486C-8DCB-27E916C184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44183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3802F6-37B5-486C-8DCB-27E916C184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24541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3802F6-37B5-486C-8DCB-27E916C184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3338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3802F6-37B5-486C-8DCB-27E916C18496}" type="slidenum">
              <a:rPr lang="en-US" smtClean="0"/>
              <a:t>11</a:t>
            </a:fld>
            <a:endParaRPr lang="en-US" dirty="0"/>
          </a:p>
        </p:txBody>
      </p:sp>
    </p:spTree>
    <p:extLst>
      <p:ext uri="{BB962C8B-B14F-4D97-AF65-F5344CB8AC3E}">
        <p14:creationId xmlns:p14="http://schemas.microsoft.com/office/powerpoint/2010/main" val="4148690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3802F6-37B5-486C-8DCB-27E916C184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5748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3802F6-37B5-486C-8DCB-27E916C184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214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7808392-9973-0145-916C-7CD1A2A19956}" type="datetimeFigureOut">
              <a:rPr lang="en-US" smtClean="0"/>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19325E-987C-E64C-8A48-7248A9F9FD7A}" type="slidenum">
              <a:rPr lang="en-US" smtClean="0"/>
              <a:t>‹#›</a:t>
            </a:fld>
            <a:endParaRPr lang="en-US" dirty="0"/>
          </a:p>
        </p:txBody>
      </p:sp>
    </p:spTree>
    <p:extLst>
      <p:ext uri="{BB962C8B-B14F-4D97-AF65-F5344CB8AC3E}">
        <p14:creationId xmlns:p14="http://schemas.microsoft.com/office/powerpoint/2010/main" val="1475336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808392-9973-0145-916C-7CD1A2A19956}" type="datetimeFigureOut">
              <a:rPr lang="en-US" smtClean="0"/>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19325E-987C-E64C-8A48-7248A9F9FD7A}" type="slidenum">
              <a:rPr lang="en-US" smtClean="0"/>
              <a:t>‹#›</a:t>
            </a:fld>
            <a:endParaRPr lang="en-US" dirty="0"/>
          </a:p>
        </p:txBody>
      </p:sp>
    </p:spTree>
    <p:extLst>
      <p:ext uri="{BB962C8B-B14F-4D97-AF65-F5344CB8AC3E}">
        <p14:creationId xmlns:p14="http://schemas.microsoft.com/office/powerpoint/2010/main" val="3808231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808392-9973-0145-916C-7CD1A2A19956}" type="datetimeFigureOut">
              <a:rPr lang="en-US" smtClean="0"/>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19325E-987C-E64C-8A48-7248A9F9FD7A}" type="slidenum">
              <a:rPr lang="en-US" smtClean="0"/>
              <a:t>‹#›</a:t>
            </a:fld>
            <a:endParaRPr lang="en-US" dirty="0"/>
          </a:p>
        </p:txBody>
      </p:sp>
    </p:spTree>
    <p:extLst>
      <p:ext uri="{BB962C8B-B14F-4D97-AF65-F5344CB8AC3E}">
        <p14:creationId xmlns:p14="http://schemas.microsoft.com/office/powerpoint/2010/main" val="1323884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7808392-9973-0145-916C-7CD1A2A19956}" type="datetimeFigureOut">
              <a:rPr lang="en-US" smtClean="0"/>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19325E-987C-E64C-8A48-7248A9F9FD7A}" type="slidenum">
              <a:rPr lang="en-US" smtClean="0"/>
              <a:t>‹#›</a:t>
            </a:fld>
            <a:endParaRPr lang="en-US" dirty="0"/>
          </a:p>
        </p:txBody>
      </p:sp>
    </p:spTree>
    <p:extLst>
      <p:ext uri="{BB962C8B-B14F-4D97-AF65-F5344CB8AC3E}">
        <p14:creationId xmlns:p14="http://schemas.microsoft.com/office/powerpoint/2010/main" val="3970355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808392-9973-0145-916C-7CD1A2A19956}" type="datetimeFigureOut">
              <a:rPr lang="en-US" smtClean="0"/>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19325E-987C-E64C-8A48-7248A9F9FD7A}" type="slidenum">
              <a:rPr lang="en-US" smtClean="0"/>
              <a:t>‹#›</a:t>
            </a:fld>
            <a:endParaRPr lang="en-US" dirty="0"/>
          </a:p>
        </p:txBody>
      </p:sp>
    </p:spTree>
    <p:extLst>
      <p:ext uri="{BB962C8B-B14F-4D97-AF65-F5344CB8AC3E}">
        <p14:creationId xmlns:p14="http://schemas.microsoft.com/office/powerpoint/2010/main" val="1729717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808392-9973-0145-916C-7CD1A2A19956}" type="datetimeFigureOut">
              <a:rPr lang="en-US" smtClean="0"/>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19325E-987C-E64C-8A48-7248A9F9FD7A}" type="slidenum">
              <a:rPr lang="en-US" smtClean="0"/>
              <a:t>‹#›</a:t>
            </a:fld>
            <a:endParaRPr lang="en-US" dirty="0"/>
          </a:p>
        </p:txBody>
      </p:sp>
    </p:spTree>
    <p:extLst>
      <p:ext uri="{BB962C8B-B14F-4D97-AF65-F5344CB8AC3E}">
        <p14:creationId xmlns:p14="http://schemas.microsoft.com/office/powerpoint/2010/main" val="1508463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808392-9973-0145-916C-7CD1A2A19956}" type="datetimeFigureOut">
              <a:rPr lang="en-US" smtClean="0"/>
              <a:t>9/6/2019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19325E-987C-E64C-8A48-7248A9F9FD7A}" type="slidenum">
              <a:rPr lang="en-US" smtClean="0"/>
              <a:t>‹#›</a:t>
            </a:fld>
            <a:endParaRPr lang="en-US" dirty="0"/>
          </a:p>
        </p:txBody>
      </p:sp>
    </p:spTree>
    <p:extLst>
      <p:ext uri="{BB962C8B-B14F-4D97-AF65-F5344CB8AC3E}">
        <p14:creationId xmlns:p14="http://schemas.microsoft.com/office/powerpoint/2010/main" val="780330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808392-9973-0145-916C-7CD1A2A19956}" type="datetimeFigureOut">
              <a:rPr lang="en-US" smtClean="0"/>
              <a:t>9/6/2019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419325E-987C-E64C-8A48-7248A9F9FD7A}" type="slidenum">
              <a:rPr lang="en-US" smtClean="0"/>
              <a:t>‹#›</a:t>
            </a:fld>
            <a:endParaRPr lang="en-US" dirty="0"/>
          </a:p>
        </p:txBody>
      </p:sp>
    </p:spTree>
    <p:extLst>
      <p:ext uri="{BB962C8B-B14F-4D97-AF65-F5344CB8AC3E}">
        <p14:creationId xmlns:p14="http://schemas.microsoft.com/office/powerpoint/2010/main" val="1518099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808392-9973-0145-916C-7CD1A2A19956}" type="datetimeFigureOut">
              <a:rPr lang="en-US" smtClean="0"/>
              <a:t>9/6/2019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419325E-987C-E64C-8A48-7248A9F9FD7A}" type="slidenum">
              <a:rPr lang="en-US" smtClean="0"/>
              <a:t>‹#›</a:t>
            </a:fld>
            <a:endParaRPr lang="en-US" dirty="0"/>
          </a:p>
        </p:txBody>
      </p:sp>
    </p:spTree>
    <p:extLst>
      <p:ext uri="{BB962C8B-B14F-4D97-AF65-F5344CB8AC3E}">
        <p14:creationId xmlns:p14="http://schemas.microsoft.com/office/powerpoint/2010/main" val="1130716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808392-9973-0145-916C-7CD1A2A19956}" type="datetimeFigureOut">
              <a:rPr lang="en-US" smtClean="0"/>
              <a:t>9/6/2019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419325E-987C-E64C-8A48-7248A9F9FD7A}" type="slidenum">
              <a:rPr lang="en-US" smtClean="0"/>
              <a:t>‹#›</a:t>
            </a:fld>
            <a:endParaRPr lang="en-US" dirty="0"/>
          </a:p>
        </p:txBody>
      </p:sp>
    </p:spTree>
    <p:extLst>
      <p:ext uri="{BB962C8B-B14F-4D97-AF65-F5344CB8AC3E}">
        <p14:creationId xmlns:p14="http://schemas.microsoft.com/office/powerpoint/2010/main" val="1182525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808392-9973-0145-916C-7CD1A2A19956}" type="datetimeFigureOut">
              <a:rPr lang="en-US" smtClean="0"/>
              <a:t>9/6/2019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19325E-987C-E64C-8A48-7248A9F9FD7A}" type="slidenum">
              <a:rPr lang="en-US" smtClean="0"/>
              <a:t>‹#›</a:t>
            </a:fld>
            <a:endParaRPr lang="en-US" dirty="0"/>
          </a:p>
        </p:txBody>
      </p:sp>
    </p:spTree>
    <p:extLst>
      <p:ext uri="{BB962C8B-B14F-4D97-AF65-F5344CB8AC3E}">
        <p14:creationId xmlns:p14="http://schemas.microsoft.com/office/powerpoint/2010/main" val="3233918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808392-9973-0145-916C-7CD1A2A19956}" type="datetimeFigureOut">
              <a:rPr lang="en-US" smtClean="0"/>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19325E-987C-E64C-8A48-7248A9F9FD7A}" type="slidenum">
              <a:rPr lang="en-US" smtClean="0"/>
              <a:t>‹#›</a:t>
            </a:fld>
            <a:endParaRPr lang="en-US" dirty="0"/>
          </a:p>
        </p:txBody>
      </p:sp>
    </p:spTree>
    <p:extLst>
      <p:ext uri="{BB962C8B-B14F-4D97-AF65-F5344CB8AC3E}">
        <p14:creationId xmlns:p14="http://schemas.microsoft.com/office/powerpoint/2010/main" val="31752928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808392-9973-0145-916C-7CD1A2A19956}" type="datetimeFigureOut">
              <a:rPr lang="en-US" smtClean="0"/>
              <a:t>9/6/2019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19325E-987C-E64C-8A48-7248A9F9FD7A}" type="slidenum">
              <a:rPr lang="en-US" smtClean="0"/>
              <a:t>‹#›</a:t>
            </a:fld>
            <a:endParaRPr lang="en-US" dirty="0"/>
          </a:p>
        </p:txBody>
      </p:sp>
    </p:spTree>
    <p:extLst>
      <p:ext uri="{BB962C8B-B14F-4D97-AF65-F5344CB8AC3E}">
        <p14:creationId xmlns:p14="http://schemas.microsoft.com/office/powerpoint/2010/main" val="4052839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808392-9973-0145-916C-7CD1A2A19956}" type="datetimeFigureOut">
              <a:rPr lang="en-US" smtClean="0"/>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19325E-987C-E64C-8A48-7248A9F9FD7A}" type="slidenum">
              <a:rPr lang="en-US" smtClean="0"/>
              <a:t>‹#›</a:t>
            </a:fld>
            <a:endParaRPr lang="en-US" dirty="0"/>
          </a:p>
        </p:txBody>
      </p:sp>
    </p:spTree>
    <p:extLst>
      <p:ext uri="{BB962C8B-B14F-4D97-AF65-F5344CB8AC3E}">
        <p14:creationId xmlns:p14="http://schemas.microsoft.com/office/powerpoint/2010/main" val="1242344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808392-9973-0145-916C-7CD1A2A19956}" type="datetimeFigureOut">
              <a:rPr lang="en-US" smtClean="0"/>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19325E-987C-E64C-8A48-7248A9F9FD7A}" type="slidenum">
              <a:rPr lang="en-US" smtClean="0"/>
              <a:t>‹#›</a:t>
            </a:fld>
            <a:endParaRPr lang="en-US" dirty="0"/>
          </a:p>
        </p:txBody>
      </p:sp>
    </p:spTree>
    <p:extLst>
      <p:ext uri="{BB962C8B-B14F-4D97-AF65-F5344CB8AC3E}">
        <p14:creationId xmlns:p14="http://schemas.microsoft.com/office/powerpoint/2010/main" val="25931032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7808392-9973-0145-916C-7CD1A2A19956}"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9325E-987C-E64C-8A48-7248A9F9FD7A}" type="slidenum">
              <a:rPr lang="en-US" smtClean="0"/>
              <a:t>‹#›</a:t>
            </a:fld>
            <a:endParaRPr lang="en-US"/>
          </a:p>
        </p:txBody>
      </p:sp>
    </p:spTree>
    <p:extLst>
      <p:ext uri="{BB962C8B-B14F-4D97-AF65-F5344CB8AC3E}">
        <p14:creationId xmlns:p14="http://schemas.microsoft.com/office/powerpoint/2010/main" val="14707720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808392-9973-0145-916C-7CD1A2A19956}"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9325E-987C-E64C-8A48-7248A9F9FD7A}" type="slidenum">
              <a:rPr lang="en-US" smtClean="0"/>
              <a:t>‹#›</a:t>
            </a:fld>
            <a:endParaRPr lang="en-US"/>
          </a:p>
        </p:txBody>
      </p:sp>
    </p:spTree>
    <p:extLst>
      <p:ext uri="{BB962C8B-B14F-4D97-AF65-F5344CB8AC3E}">
        <p14:creationId xmlns:p14="http://schemas.microsoft.com/office/powerpoint/2010/main" val="19343154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808392-9973-0145-916C-7CD1A2A19956}"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9325E-987C-E64C-8A48-7248A9F9FD7A}" type="slidenum">
              <a:rPr lang="en-US" smtClean="0"/>
              <a:t>‹#›</a:t>
            </a:fld>
            <a:endParaRPr lang="en-US"/>
          </a:p>
        </p:txBody>
      </p:sp>
    </p:spTree>
    <p:extLst>
      <p:ext uri="{BB962C8B-B14F-4D97-AF65-F5344CB8AC3E}">
        <p14:creationId xmlns:p14="http://schemas.microsoft.com/office/powerpoint/2010/main" val="28444916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808392-9973-0145-916C-7CD1A2A19956}"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19325E-987C-E64C-8A48-7248A9F9FD7A}" type="slidenum">
              <a:rPr lang="en-US" smtClean="0"/>
              <a:t>‹#›</a:t>
            </a:fld>
            <a:endParaRPr lang="en-US"/>
          </a:p>
        </p:txBody>
      </p:sp>
    </p:spTree>
    <p:extLst>
      <p:ext uri="{BB962C8B-B14F-4D97-AF65-F5344CB8AC3E}">
        <p14:creationId xmlns:p14="http://schemas.microsoft.com/office/powerpoint/2010/main" val="35361996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808392-9973-0145-916C-7CD1A2A19956}"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19325E-987C-E64C-8A48-7248A9F9FD7A}" type="slidenum">
              <a:rPr lang="en-US" smtClean="0"/>
              <a:t>‹#›</a:t>
            </a:fld>
            <a:endParaRPr lang="en-US"/>
          </a:p>
        </p:txBody>
      </p:sp>
    </p:spTree>
    <p:extLst>
      <p:ext uri="{BB962C8B-B14F-4D97-AF65-F5344CB8AC3E}">
        <p14:creationId xmlns:p14="http://schemas.microsoft.com/office/powerpoint/2010/main" val="3754382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808392-9973-0145-916C-7CD1A2A19956}"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19325E-987C-E64C-8A48-7248A9F9FD7A}" type="slidenum">
              <a:rPr lang="en-US" smtClean="0"/>
              <a:t>‹#›</a:t>
            </a:fld>
            <a:endParaRPr lang="en-US"/>
          </a:p>
        </p:txBody>
      </p:sp>
    </p:spTree>
    <p:extLst>
      <p:ext uri="{BB962C8B-B14F-4D97-AF65-F5344CB8AC3E}">
        <p14:creationId xmlns:p14="http://schemas.microsoft.com/office/powerpoint/2010/main" val="8354536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808392-9973-0145-916C-7CD1A2A19956}"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19325E-987C-E64C-8A48-7248A9F9FD7A}" type="slidenum">
              <a:rPr lang="en-US" smtClean="0"/>
              <a:t>‹#›</a:t>
            </a:fld>
            <a:endParaRPr lang="en-US"/>
          </a:p>
        </p:txBody>
      </p:sp>
    </p:spTree>
    <p:extLst>
      <p:ext uri="{BB962C8B-B14F-4D97-AF65-F5344CB8AC3E}">
        <p14:creationId xmlns:p14="http://schemas.microsoft.com/office/powerpoint/2010/main" val="1361084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808392-9973-0145-916C-7CD1A2A19956}" type="datetimeFigureOut">
              <a:rPr lang="en-US" smtClean="0"/>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19325E-987C-E64C-8A48-7248A9F9FD7A}" type="slidenum">
              <a:rPr lang="en-US" smtClean="0"/>
              <a:t>‹#›</a:t>
            </a:fld>
            <a:endParaRPr lang="en-US" dirty="0"/>
          </a:p>
        </p:txBody>
      </p:sp>
    </p:spTree>
    <p:extLst>
      <p:ext uri="{BB962C8B-B14F-4D97-AF65-F5344CB8AC3E}">
        <p14:creationId xmlns:p14="http://schemas.microsoft.com/office/powerpoint/2010/main" val="1494857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808392-9973-0145-916C-7CD1A2A19956}"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19325E-987C-E64C-8A48-7248A9F9FD7A}" type="slidenum">
              <a:rPr lang="en-US" smtClean="0"/>
              <a:t>‹#›</a:t>
            </a:fld>
            <a:endParaRPr lang="en-US"/>
          </a:p>
        </p:txBody>
      </p:sp>
    </p:spTree>
    <p:extLst>
      <p:ext uri="{BB962C8B-B14F-4D97-AF65-F5344CB8AC3E}">
        <p14:creationId xmlns:p14="http://schemas.microsoft.com/office/powerpoint/2010/main" val="6088174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808392-9973-0145-916C-7CD1A2A19956}"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19325E-987C-E64C-8A48-7248A9F9FD7A}" type="slidenum">
              <a:rPr lang="en-US" smtClean="0"/>
              <a:t>‹#›</a:t>
            </a:fld>
            <a:endParaRPr lang="en-US"/>
          </a:p>
        </p:txBody>
      </p:sp>
    </p:spTree>
    <p:extLst>
      <p:ext uri="{BB962C8B-B14F-4D97-AF65-F5344CB8AC3E}">
        <p14:creationId xmlns:p14="http://schemas.microsoft.com/office/powerpoint/2010/main" val="3129124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808392-9973-0145-916C-7CD1A2A19956}"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9325E-987C-E64C-8A48-7248A9F9FD7A}" type="slidenum">
              <a:rPr lang="en-US" smtClean="0"/>
              <a:t>‹#›</a:t>
            </a:fld>
            <a:endParaRPr lang="en-US"/>
          </a:p>
        </p:txBody>
      </p:sp>
    </p:spTree>
    <p:extLst>
      <p:ext uri="{BB962C8B-B14F-4D97-AF65-F5344CB8AC3E}">
        <p14:creationId xmlns:p14="http://schemas.microsoft.com/office/powerpoint/2010/main" val="7062794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808392-9973-0145-916C-7CD1A2A19956}"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9325E-987C-E64C-8A48-7248A9F9FD7A}" type="slidenum">
              <a:rPr lang="en-US" smtClean="0"/>
              <a:t>‹#›</a:t>
            </a:fld>
            <a:endParaRPr lang="en-US"/>
          </a:p>
        </p:txBody>
      </p:sp>
    </p:spTree>
    <p:extLst>
      <p:ext uri="{BB962C8B-B14F-4D97-AF65-F5344CB8AC3E}">
        <p14:creationId xmlns:p14="http://schemas.microsoft.com/office/powerpoint/2010/main" val="1050867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7808392-9973-0145-916C-7CD1A2A19956}"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9325E-987C-E64C-8A48-7248A9F9FD7A}" type="slidenum">
              <a:rPr lang="en-US" smtClean="0"/>
              <a:t>‹#›</a:t>
            </a:fld>
            <a:endParaRPr lang="en-US"/>
          </a:p>
        </p:txBody>
      </p:sp>
    </p:spTree>
    <p:extLst>
      <p:ext uri="{BB962C8B-B14F-4D97-AF65-F5344CB8AC3E}">
        <p14:creationId xmlns:p14="http://schemas.microsoft.com/office/powerpoint/2010/main" val="19837202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808392-9973-0145-916C-7CD1A2A19956}"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9325E-987C-E64C-8A48-7248A9F9FD7A}" type="slidenum">
              <a:rPr lang="en-US" smtClean="0"/>
              <a:t>‹#›</a:t>
            </a:fld>
            <a:endParaRPr lang="en-US"/>
          </a:p>
        </p:txBody>
      </p:sp>
    </p:spTree>
    <p:extLst>
      <p:ext uri="{BB962C8B-B14F-4D97-AF65-F5344CB8AC3E}">
        <p14:creationId xmlns:p14="http://schemas.microsoft.com/office/powerpoint/2010/main" val="22711434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808392-9973-0145-916C-7CD1A2A19956}"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9325E-987C-E64C-8A48-7248A9F9FD7A}" type="slidenum">
              <a:rPr lang="en-US" smtClean="0"/>
              <a:t>‹#›</a:t>
            </a:fld>
            <a:endParaRPr lang="en-US"/>
          </a:p>
        </p:txBody>
      </p:sp>
    </p:spTree>
    <p:extLst>
      <p:ext uri="{BB962C8B-B14F-4D97-AF65-F5344CB8AC3E}">
        <p14:creationId xmlns:p14="http://schemas.microsoft.com/office/powerpoint/2010/main" val="1764592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808392-9973-0145-916C-7CD1A2A19956}"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19325E-987C-E64C-8A48-7248A9F9FD7A}" type="slidenum">
              <a:rPr lang="en-US" smtClean="0"/>
              <a:t>‹#›</a:t>
            </a:fld>
            <a:endParaRPr lang="en-US"/>
          </a:p>
        </p:txBody>
      </p:sp>
    </p:spTree>
    <p:extLst>
      <p:ext uri="{BB962C8B-B14F-4D97-AF65-F5344CB8AC3E}">
        <p14:creationId xmlns:p14="http://schemas.microsoft.com/office/powerpoint/2010/main" val="41177245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808392-9973-0145-916C-7CD1A2A19956}"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19325E-987C-E64C-8A48-7248A9F9FD7A}" type="slidenum">
              <a:rPr lang="en-US" smtClean="0"/>
              <a:t>‹#›</a:t>
            </a:fld>
            <a:endParaRPr lang="en-US"/>
          </a:p>
        </p:txBody>
      </p:sp>
    </p:spTree>
    <p:extLst>
      <p:ext uri="{BB962C8B-B14F-4D97-AF65-F5344CB8AC3E}">
        <p14:creationId xmlns:p14="http://schemas.microsoft.com/office/powerpoint/2010/main" val="16033651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808392-9973-0145-916C-7CD1A2A19956}"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19325E-987C-E64C-8A48-7248A9F9FD7A}" type="slidenum">
              <a:rPr lang="en-US" smtClean="0"/>
              <a:t>‹#›</a:t>
            </a:fld>
            <a:endParaRPr lang="en-US"/>
          </a:p>
        </p:txBody>
      </p:sp>
    </p:spTree>
    <p:extLst>
      <p:ext uri="{BB962C8B-B14F-4D97-AF65-F5344CB8AC3E}">
        <p14:creationId xmlns:p14="http://schemas.microsoft.com/office/powerpoint/2010/main" val="1987095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808392-9973-0145-916C-7CD1A2A19956}" type="datetimeFigureOut">
              <a:rPr lang="en-US" smtClean="0"/>
              <a:t>9/6/2019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19325E-987C-E64C-8A48-7248A9F9FD7A}" type="slidenum">
              <a:rPr lang="en-US" smtClean="0"/>
              <a:t>‹#›</a:t>
            </a:fld>
            <a:endParaRPr lang="en-US" dirty="0"/>
          </a:p>
        </p:txBody>
      </p:sp>
    </p:spTree>
    <p:extLst>
      <p:ext uri="{BB962C8B-B14F-4D97-AF65-F5344CB8AC3E}">
        <p14:creationId xmlns:p14="http://schemas.microsoft.com/office/powerpoint/2010/main" val="5096168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808392-9973-0145-916C-7CD1A2A19956}"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19325E-987C-E64C-8A48-7248A9F9FD7A}" type="slidenum">
              <a:rPr lang="en-US" smtClean="0"/>
              <a:t>‹#›</a:t>
            </a:fld>
            <a:endParaRPr lang="en-US"/>
          </a:p>
        </p:txBody>
      </p:sp>
    </p:spTree>
    <p:extLst>
      <p:ext uri="{BB962C8B-B14F-4D97-AF65-F5344CB8AC3E}">
        <p14:creationId xmlns:p14="http://schemas.microsoft.com/office/powerpoint/2010/main" val="42136681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808392-9973-0145-916C-7CD1A2A19956}"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19325E-987C-E64C-8A48-7248A9F9FD7A}" type="slidenum">
              <a:rPr lang="en-US" smtClean="0"/>
              <a:t>‹#›</a:t>
            </a:fld>
            <a:endParaRPr lang="en-US"/>
          </a:p>
        </p:txBody>
      </p:sp>
    </p:spTree>
    <p:extLst>
      <p:ext uri="{BB962C8B-B14F-4D97-AF65-F5344CB8AC3E}">
        <p14:creationId xmlns:p14="http://schemas.microsoft.com/office/powerpoint/2010/main" val="35282441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808392-9973-0145-916C-7CD1A2A19956}"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19325E-987C-E64C-8A48-7248A9F9FD7A}" type="slidenum">
              <a:rPr lang="en-US" smtClean="0"/>
              <a:t>‹#›</a:t>
            </a:fld>
            <a:endParaRPr lang="en-US"/>
          </a:p>
        </p:txBody>
      </p:sp>
    </p:spTree>
    <p:extLst>
      <p:ext uri="{BB962C8B-B14F-4D97-AF65-F5344CB8AC3E}">
        <p14:creationId xmlns:p14="http://schemas.microsoft.com/office/powerpoint/2010/main" val="8224477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808392-9973-0145-916C-7CD1A2A19956}"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9325E-987C-E64C-8A48-7248A9F9FD7A}" type="slidenum">
              <a:rPr lang="en-US" smtClean="0"/>
              <a:t>‹#›</a:t>
            </a:fld>
            <a:endParaRPr lang="en-US"/>
          </a:p>
        </p:txBody>
      </p:sp>
    </p:spTree>
    <p:extLst>
      <p:ext uri="{BB962C8B-B14F-4D97-AF65-F5344CB8AC3E}">
        <p14:creationId xmlns:p14="http://schemas.microsoft.com/office/powerpoint/2010/main" val="25955121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808392-9973-0145-916C-7CD1A2A19956}"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9325E-987C-E64C-8A48-7248A9F9FD7A}" type="slidenum">
              <a:rPr lang="en-US" smtClean="0"/>
              <a:t>‹#›</a:t>
            </a:fld>
            <a:endParaRPr lang="en-US"/>
          </a:p>
        </p:txBody>
      </p:sp>
    </p:spTree>
    <p:extLst>
      <p:ext uri="{BB962C8B-B14F-4D97-AF65-F5344CB8AC3E}">
        <p14:creationId xmlns:p14="http://schemas.microsoft.com/office/powerpoint/2010/main" val="2164437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808392-9973-0145-916C-7CD1A2A19956}" type="datetimeFigureOut">
              <a:rPr lang="en-US" smtClean="0"/>
              <a:t>9/6/2019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419325E-987C-E64C-8A48-7248A9F9FD7A}" type="slidenum">
              <a:rPr lang="en-US" smtClean="0"/>
              <a:t>‹#›</a:t>
            </a:fld>
            <a:endParaRPr lang="en-US" dirty="0"/>
          </a:p>
        </p:txBody>
      </p:sp>
    </p:spTree>
    <p:extLst>
      <p:ext uri="{BB962C8B-B14F-4D97-AF65-F5344CB8AC3E}">
        <p14:creationId xmlns:p14="http://schemas.microsoft.com/office/powerpoint/2010/main" val="3205009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808392-9973-0145-916C-7CD1A2A19956}" type="datetimeFigureOut">
              <a:rPr lang="en-US" smtClean="0"/>
              <a:t>9/6/2019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419325E-987C-E64C-8A48-7248A9F9FD7A}" type="slidenum">
              <a:rPr lang="en-US" smtClean="0"/>
              <a:t>‹#›</a:t>
            </a:fld>
            <a:endParaRPr lang="en-US" dirty="0"/>
          </a:p>
        </p:txBody>
      </p:sp>
    </p:spTree>
    <p:extLst>
      <p:ext uri="{BB962C8B-B14F-4D97-AF65-F5344CB8AC3E}">
        <p14:creationId xmlns:p14="http://schemas.microsoft.com/office/powerpoint/2010/main" val="1761659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808392-9973-0145-916C-7CD1A2A19956}" type="datetimeFigureOut">
              <a:rPr lang="en-US" smtClean="0"/>
              <a:t>9/6/2019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419325E-987C-E64C-8A48-7248A9F9FD7A}" type="slidenum">
              <a:rPr lang="en-US" smtClean="0"/>
              <a:t>‹#›</a:t>
            </a:fld>
            <a:endParaRPr lang="en-US" dirty="0"/>
          </a:p>
        </p:txBody>
      </p:sp>
    </p:spTree>
    <p:extLst>
      <p:ext uri="{BB962C8B-B14F-4D97-AF65-F5344CB8AC3E}">
        <p14:creationId xmlns:p14="http://schemas.microsoft.com/office/powerpoint/2010/main" val="2794463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808392-9973-0145-916C-7CD1A2A19956}" type="datetimeFigureOut">
              <a:rPr lang="en-US" smtClean="0"/>
              <a:t>9/6/2019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19325E-987C-E64C-8A48-7248A9F9FD7A}" type="slidenum">
              <a:rPr lang="en-US" smtClean="0"/>
              <a:t>‹#›</a:t>
            </a:fld>
            <a:endParaRPr lang="en-US" dirty="0"/>
          </a:p>
        </p:txBody>
      </p:sp>
    </p:spTree>
    <p:extLst>
      <p:ext uri="{BB962C8B-B14F-4D97-AF65-F5344CB8AC3E}">
        <p14:creationId xmlns:p14="http://schemas.microsoft.com/office/powerpoint/2010/main" val="2815115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808392-9973-0145-916C-7CD1A2A19956}" type="datetimeFigureOut">
              <a:rPr lang="en-US" smtClean="0"/>
              <a:t>9/6/2019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19325E-987C-E64C-8A48-7248A9F9FD7A}" type="slidenum">
              <a:rPr lang="en-US" smtClean="0"/>
              <a:t>‹#›</a:t>
            </a:fld>
            <a:endParaRPr lang="en-US" dirty="0"/>
          </a:p>
        </p:txBody>
      </p:sp>
    </p:spTree>
    <p:extLst>
      <p:ext uri="{BB962C8B-B14F-4D97-AF65-F5344CB8AC3E}">
        <p14:creationId xmlns:p14="http://schemas.microsoft.com/office/powerpoint/2010/main" val="747540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808392-9973-0145-916C-7CD1A2A19956}" type="datetimeFigureOut">
              <a:rPr lang="en-US" smtClean="0"/>
              <a:t>9/6/2019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19325E-987C-E64C-8A48-7248A9F9FD7A}" type="slidenum">
              <a:rPr lang="en-US" smtClean="0"/>
              <a:t>‹#›</a:t>
            </a:fld>
            <a:endParaRPr lang="en-US" dirty="0"/>
          </a:p>
        </p:txBody>
      </p:sp>
    </p:spTree>
    <p:extLst>
      <p:ext uri="{BB962C8B-B14F-4D97-AF65-F5344CB8AC3E}">
        <p14:creationId xmlns:p14="http://schemas.microsoft.com/office/powerpoint/2010/main" val="3979443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808392-9973-0145-916C-7CD1A2A19956}" type="datetimeFigureOut">
              <a:rPr lang="en-US" smtClean="0"/>
              <a:t>9/6/2019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19325E-987C-E64C-8A48-7248A9F9FD7A}" type="slidenum">
              <a:rPr lang="en-US" smtClean="0"/>
              <a:t>‹#›</a:t>
            </a:fld>
            <a:endParaRPr lang="en-US" dirty="0"/>
          </a:p>
        </p:txBody>
      </p:sp>
    </p:spTree>
    <p:extLst>
      <p:ext uri="{BB962C8B-B14F-4D97-AF65-F5344CB8AC3E}">
        <p14:creationId xmlns:p14="http://schemas.microsoft.com/office/powerpoint/2010/main" val="4006232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808392-9973-0145-916C-7CD1A2A19956}" type="datetimeFigureOut">
              <a:rPr lang="en-US" smtClean="0"/>
              <a:t>9/6/2019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19325E-987C-E64C-8A48-7248A9F9FD7A}" type="slidenum">
              <a:rPr lang="en-US" smtClean="0"/>
              <a:t>‹#›</a:t>
            </a:fld>
            <a:endParaRPr lang="en-US"/>
          </a:p>
        </p:txBody>
      </p:sp>
    </p:spTree>
    <p:extLst>
      <p:ext uri="{BB962C8B-B14F-4D97-AF65-F5344CB8AC3E}">
        <p14:creationId xmlns:p14="http://schemas.microsoft.com/office/powerpoint/2010/main" val="9479465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808392-9973-0145-916C-7CD1A2A19956}" type="datetimeFigureOut">
              <a:rPr lang="en-US" smtClean="0"/>
              <a:t>9/6/2019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19325E-987C-E64C-8A48-7248A9F9FD7A}" type="slidenum">
              <a:rPr lang="en-US" smtClean="0"/>
              <a:t>‹#›</a:t>
            </a:fld>
            <a:endParaRPr lang="en-US"/>
          </a:p>
        </p:txBody>
      </p:sp>
    </p:spTree>
    <p:extLst>
      <p:ext uri="{BB962C8B-B14F-4D97-AF65-F5344CB8AC3E}">
        <p14:creationId xmlns:p14="http://schemas.microsoft.com/office/powerpoint/2010/main" val="1499044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8" Type="http://schemas.openxmlformats.org/officeDocument/2006/relationships/hyperlink" Target="http://www.collegeforalltexans.com/" TargetMode="External"/><Relationship Id="rId3" Type="http://schemas.openxmlformats.org/officeDocument/2006/relationships/hyperlink" Target="http://www.utrgv.edu/finaid" TargetMode="External"/><Relationship Id="rId7" Type="http://schemas.openxmlformats.org/officeDocument/2006/relationships/hyperlink" Target="http://www.studentaid.gov/" TargetMode="External"/><Relationship Id="rId2" Type="http://schemas.openxmlformats.org/officeDocument/2006/relationships/image" Target="../media/image4.jpg"/><Relationship Id="rId1" Type="http://schemas.openxmlformats.org/officeDocument/2006/relationships/slideLayout" Target="../slideLayouts/slideLayout24.xml"/><Relationship Id="rId6" Type="http://schemas.openxmlformats.org/officeDocument/2006/relationships/hyperlink" Target="http://www.utrgv.edu/americorps" TargetMode="External"/><Relationship Id="rId5" Type="http://schemas.openxmlformats.org/officeDocument/2006/relationships/hyperlink" Target="http://www.utrgv.edu/askrio" TargetMode="External"/><Relationship Id="rId4" Type="http://schemas.openxmlformats.org/officeDocument/2006/relationships/hyperlink" Target="http://www.utrgv.edu/scholarships" TargetMode="External"/><Relationship Id="rId9" Type="http://schemas.openxmlformats.org/officeDocument/2006/relationships/hyperlink" Target="http://www.rgvfocus.org/" TargetMode="External"/></Relationships>
</file>

<file path=ppt/slides/_rels/slide10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jpg"/><Relationship Id="rId1" Type="http://schemas.openxmlformats.org/officeDocument/2006/relationships/slideLayout" Target="../slideLayouts/slideLayout24.xml"/></Relationships>
</file>

<file path=ppt/slides/_rels/slide10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4.xml"/></Relationships>
</file>

<file path=ppt/slides/_rels/slide10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hyperlink" Target="https://enrollment.utrgv.edu/documentcentral"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hyperlink" Target="mailto:marybel.villasenor@utrgv.edu"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24.xml"/><Relationship Id="rId4" Type="http://schemas.openxmlformats.org/officeDocument/2006/relationships/hyperlink" Target="https://www.utrgv.edu/osas/for-students/promise-guide/index.ht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24.xml"/><Relationship Id="rId5" Type="http://schemas.openxmlformats.org/officeDocument/2006/relationships/image" Target="../media/image10.png"/><Relationship Id="rId4" Type="http://schemas.openxmlformats.org/officeDocument/2006/relationships/hyperlink" Target="mailto:Promise@utrgv.edu"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mailto:brenda.garcia@utrgv.edu" TargetMode="External"/><Relationship Id="rId7" Type="http://schemas.openxmlformats.org/officeDocument/2006/relationships/hyperlink" Target="mailto:jesus.buitron@utrgv.edu"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mailto:beatriz.guzman@utrgv.edu" TargetMode="External"/><Relationship Id="rId5" Type="http://schemas.openxmlformats.org/officeDocument/2006/relationships/hyperlink" Target="mailto:ashley.resendez@utrgv.edu" TargetMode="External"/><Relationship Id="rId4" Type="http://schemas.openxmlformats.org/officeDocument/2006/relationships/hyperlink" Target="mailto:brenda.cowart@utrgv.edu"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utrgv.edu/ApplyScholarships" TargetMode="External"/><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4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scholarships@utrgv.edu"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24.xml"/><Relationship Id="rId4" Type="http://schemas.openxmlformats.org/officeDocument/2006/relationships/hyperlink" Target="http://www.fafsa.gov/"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g"/><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64.xml.rels><?xml version="1.0" encoding="UTF-8" standalone="yes"?>
<Relationships xmlns="http://schemas.openxmlformats.org/package/2006/relationships"><Relationship Id="rId3" Type="http://schemas.openxmlformats.org/officeDocument/2006/relationships/hyperlink" Target="http://www.collegeforalltexans.com/" TargetMode="External"/><Relationship Id="rId2" Type="http://schemas.openxmlformats.org/officeDocument/2006/relationships/image" Target="../media/image4.jpg"/><Relationship Id="rId1" Type="http://schemas.openxmlformats.org/officeDocument/2006/relationships/slideLayout" Target="../slideLayouts/slideLayout24.xml"/><Relationship Id="rId5" Type="http://schemas.openxmlformats.org/officeDocument/2006/relationships/hyperlink" Target="http://www.utrgv.edu/finaid" TargetMode="External"/><Relationship Id="rId4" Type="http://schemas.openxmlformats.org/officeDocument/2006/relationships/hyperlink" Target="http://www.aie.org/"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24.xml"/><Relationship Id="rId5" Type="http://schemas.openxmlformats.org/officeDocument/2006/relationships/hyperlink" Target="http://www.sss.gov/" TargetMode="External"/><Relationship Id="rId4" Type="http://schemas.openxmlformats.org/officeDocument/2006/relationships/hyperlink" Target="http://www.irs.gov/"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2.xml"/><Relationship Id="rId1" Type="http://schemas.openxmlformats.org/officeDocument/2006/relationships/slideLayout" Target="../slideLayouts/slideLayout24.xml"/><Relationship Id="rId5" Type="http://schemas.openxmlformats.org/officeDocument/2006/relationships/image" Target="../media/image21.png"/><Relationship Id="rId4" Type="http://schemas.openxmlformats.org/officeDocument/2006/relationships/image" Target="../media/image20.png"/></Relationships>
</file>

<file path=ppt/slides/_rels/slide6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7.xml"/><Relationship Id="rId1" Type="http://schemas.openxmlformats.org/officeDocument/2006/relationships/slideLayout" Target="../slideLayouts/slideLayout24.xml"/><Relationship Id="rId4" Type="http://schemas.openxmlformats.org/officeDocument/2006/relationships/image" Target="../media/image22.png"/></Relationships>
</file>

<file path=ppt/slides/_rels/slide7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9.xml"/><Relationship Id="rId1" Type="http://schemas.openxmlformats.org/officeDocument/2006/relationships/slideLayout" Target="../slideLayouts/slideLayout24.xml"/><Relationship Id="rId4" Type="http://schemas.openxmlformats.org/officeDocument/2006/relationships/hyperlink" Target="https://fafsademo.test.ed.gov/"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1.xml"/><Relationship Id="rId1" Type="http://schemas.openxmlformats.org/officeDocument/2006/relationships/slideLayout" Target="../slideLayouts/slideLayout24.xml"/><Relationship Id="rId4" Type="http://schemas.openxmlformats.org/officeDocument/2006/relationships/image" Target="../media/image23.png"/></Relationships>
</file>

<file path=ppt/slides/_rels/slide7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2.xml"/><Relationship Id="rId1" Type="http://schemas.openxmlformats.org/officeDocument/2006/relationships/slideLayout" Target="../slideLayouts/slideLayout24.xml"/><Relationship Id="rId5" Type="http://schemas.openxmlformats.org/officeDocument/2006/relationships/image" Target="../media/image26.png"/><Relationship Id="rId4" Type="http://schemas.openxmlformats.org/officeDocument/2006/relationships/image" Target="../media/image25.png"/></Relationships>
</file>

<file path=ppt/slides/_rels/slide7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3.xml"/><Relationship Id="rId1" Type="http://schemas.openxmlformats.org/officeDocument/2006/relationships/slideLayout" Target="../slideLayouts/slideLayout24.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4.xml"/><Relationship Id="rId1" Type="http://schemas.openxmlformats.org/officeDocument/2006/relationships/slideLayout" Target="../slideLayouts/slideLayout24.xml"/><Relationship Id="rId4" Type="http://schemas.openxmlformats.org/officeDocument/2006/relationships/image" Target="../media/image27.png"/></Relationships>
</file>

<file path=ppt/slides/_rels/slide8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5.xml"/><Relationship Id="rId1" Type="http://schemas.openxmlformats.org/officeDocument/2006/relationships/slideLayout" Target="../slideLayouts/slideLayout24.xml"/><Relationship Id="rId4" Type="http://schemas.openxmlformats.org/officeDocument/2006/relationships/image" Target="../media/image27.png"/></Relationships>
</file>

<file path=ppt/slides/_rels/slide8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6.xml"/><Relationship Id="rId1" Type="http://schemas.openxmlformats.org/officeDocument/2006/relationships/slideLayout" Target="../slideLayouts/slideLayout24.xml"/><Relationship Id="rId4" Type="http://schemas.openxmlformats.org/officeDocument/2006/relationships/image" Target="../media/image28.png"/></Relationships>
</file>

<file path=ppt/slides/_rels/slide8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7.xml"/><Relationship Id="rId1" Type="http://schemas.openxmlformats.org/officeDocument/2006/relationships/slideLayout" Target="../slideLayouts/slideLayout24.xml"/><Relationship Id="rId4" Type="http://schemas.openxmlformats.org/officeDocument/2006/relationships/image" Target="../media/image29.png"/></Relationships>
</file>

<file path=ppt/slides/_rels/slide8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9.xml"/><Relationship Id="rId1" Type="http://schemas.openxmlformats.org/officeDocument/2006/relationships/slideLayout" Target="../slideLayouts/slideLayout24.xml"/><Relationship Id="rId5" Type="http://schemas.openxmlformats.org/officeDocument/2006/relationships/image" Target="../media/image31.png"/><Relationship Id="rId4" Type="http://schemas.openxmlformats.org/officeDocument/2006/relationships/image" Target="../media/image30.png"/></Relationships>
</file>

<file path=ppt/slides/_rels/slide8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2.xml"/><Relationship Id="rId1" Type="http://schemas.openxmlformats.org/officeDocument/2006/relationships/slideLayout" Target="../slideLayouts/slideLayout24.xml"/><Relationship Id="rId4" Type="http://schemas.openxmlformats.org/officeDocument/2006/relationships/image" Target="../media/image32.png"/></Relationships>
</file>

<file path=ppt/slides/_rels/slide8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3.xml"/><Relationship Id="rId1" Type="http://schemas.openxmlformats.org/officeDocument/2006/relationships/slideLayout" Target="../slideLayouts/slideLayout24.xml"/><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5.xml"/><Relationship Id="rId1" Type="http://schemas.openxmlformats.org/officeDocument/2006/relationships/slideLayout" Target="../slideLayouts/slideLayout24.xml"/><Relationship Id="rId4" Type="http://schemas.openxmlformats.org/officeDocument/2006/relationships/hyperlink" Target="http://www.irs.gov/" TargetMode="External"/></Relationships>
</file>

<file path=ppt/slides/_rels/slide9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6.xml"/><Relationship Id="rId1" Type="http://schemas.openxmlformats.org/officeDocument/2006/relationships/slideLayout" Target="../slideLayouts/slideLayout24.xml"/><Relationship Id="rId5" Type="http://schemas.openxmlformats.org/officeDocument/2006/relationships/image" Target="../media/image36.png"/><Relationship Id="rId4" Type="http://schemas.openxmlformats.org/officeDocument/2006/relationships/image" Target="../media/image35.png"/></Relationships>
</file>

<file path=ppt/slides/_rels/slide9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7.xml"/><Relationship Id="rId1" Type="http://schemas.openxmlformats.org/officeDocument/2006/relationships/slideLayout" Target="../slideLayouts/slideLayout24.xml"/><Relationship Id="rId6" Type="http://schemas.openxmlformats.org/officeDocument/2006/relationships/hyperlink" Target="mailto:finaid@utrgv.edu" TargetMode="External"/><Relationship Id="rId5" Type="http://schemas.openxmlformats.org/officeDocument/2006/relationships/hyperlink" Target="http://www.utrgv.edu/finaid" TargetMode="External"/><Relationship Id="rId4" Type="http://schemas.openxmlformats.org/officeDocument/2006/relationships/hyperlink" Target="https://enrollment.utrgv.edu/DocumentCentral" TargetMode="External"/></Relationships>
</file>

<file path=ppt/slides/_rels/slide9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9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2.xml"/><Relationship Id="rId1" Type="http://schemas.openxmlformats.org/officeDocument/2006/relationships/slideLayout" Target="../slideLayouts/slideLayout24.xml"/><Relationship Id="rId4" Type="http://schemas.openxmlformats.org/officeDocument/2006/relationships/image" Target="../media/image37.jpg"/></Relationships>
</file>

<file path=ppt/slides/_rels/slide9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9687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457200" y="615462"/>
            <a:ext cx="7183315" cy="914400"/>
          </a:xfrm>
        </p:spPr>
        <p:txBody>
          <a:bodyPr>
            <a:normAutofit/>
          </a:bodyPr>
          <a:lstStyle/>
          <a:p>
            <a:pPr algn="l"/>
            <a:r>
              <a:rPr lang="en-US" sz="5400" b="1" dirty="0">
                <a:solidFill>
                  <a:schemeClr val="bg1"/>
                </a:solidFill>
                <a:latin typeface="+mn-lt"/>
              </a:rPr>
              <a:t>Fall 2019 Enrollment</a:t>
            </a: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457200" y="1811216"/>
            <a:ext cx="7632123" cy="3956538"/>
          </a:xfrm>
        </p:spPr>
        <p:txBody>
          <a:bodyPr>
            <a:normAutofit/>
          </a:bodyPr>
          <a:lstStyle/>
          <a:p>
            <a:r>
              <a:rPr lang="en-US" dirty="0">
                <a:solidFill>
                  <a:schemeClr val="bg1"/>
                </a:solidFill>
                <a:latin typeface="+mj-lt"/>
              </a:rPr>
              <a:t>Total Enrollment – 29,463* </a:t>
            </a:r>
          </a:p>
          <a:p>
            <a:pPr marL="0" indent="0">
              <a:buNone/>
            </a:pPr>
            <a:endParaRPr lang="en-US" dirty="0">
              <a:solidFill>
                <a:schemeClr val="bg1"/>
              </a:solidFill>
              <a:latin typeface="+mj-lt"/>
            </a:endParaRPr>
          </a:p>
          <a:p>
            <a:r>
              <a:rPr lang="en-US" dirty="0">
                <a:solidFill>
                  <a:schemeClr val="bg1"/>
                </a:solidFill>
                <a:latin typeface="+mj-lt"/>
              </a:rPr>
              <a:t>Freshman Enrollment – 4818*</a:t>
            </a:r>
          </a:p>
          <a:p>
            <a:pPr marL="0" indent="0">
              <a:buNone/>
            </a:pPr>
            <a:endParaRPr lang="en-US" dirty="0">
              <a:solidFill>
                <a:schemeClr val="bg1"/>
              </a:solidFill>
              <a:latin typeface="+mj-lt"/>
            </a:endParaRPr>
          </a:p>
          <a:p>
            <a:r>
              <a:rPr lang="en-US" dirty="0">
                <a:solidFill>
                  <a:schemeClr val="bg1"/>
                </a:solidFill>
                <a:latin typeface="+mj-lt"/>
              </a:rPr>
              <a:t>Transfer Enrollment – 1830*</a:t>
            </a:r>
          </a:p>
          <a:p>
            <a:endParaRPr lang="en-US" dirty="0">
              <a:solidFill>
                <a:schemeClr val="bg1"/>
              </a:solidFill>
              <a:latin typeface="+mj-lt"/>
            </a:endParaRPr>
          </a:p>
          <a:p>
            <a:pPr marL="0" indent="0">
              <a:buNone/>
            </a:pPr>
            <a:r>
              <a:rPr lang="en-US" sz="1600" dirty="0">
                <a:solidFill>
                  <a:schemeClr val="bg1"/>
                </a:solidFill>
                <a:latin typeface="+mj-lt"/>
              </a:rPr>
              <a:t>									*Enrollment as of 9-4-2019, Unofficial </a:t>
            </a:r>
          </a:p>
        </p:txBody>
      </p:sp>
    </p:spTree>
    <p:extLst>
      <p:ext uri="{BB962C8B-B14F-4D97-AF65-F5344CB8AC3E}">
        <p14:creationId xmlns:p14="http://schemas.microsoft.com/office/powerpoint/2010/main" val="45425308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457200" y="1811216"/>
            <a:ext cx="7183315" cy="3956538"/>
          </a:xfrm>
        </p:spPr>
        <p:txBody>
          <a:bodyPr>
            <a:normAutofit/>
          </a:bodyPr>
          <a:lstStyle/>
          <a:p>
            <a:pPr marL="0" indent="0" algn="ctr">
              <a:buNone/>
            </a:pPr>
            <a:r>
              <a:rPr lang="en-US" dirty="0">
                <a:solidFill>
                  <a:schemeClr val="bg1"/>
                </a:solidFill>
              </a:rPr>
              <a:t>This year’s FAFSA/TASFA Super Saturday will take place on: </a:t>
            </a:r>
          </a:p>
          <a:p>
            <a:pPr marL="0" indent="0" algn="ctr">
              <a:buNone/>
            </a:pPr>
            <a:r>
              <a:rPr lang="en-US" b="1" dirty="0">
                <a:solidFill>
                  <a:schemeClr val="bg1"/>
                </a:solidFill>
              </a:rPr>
              <a:t>October 12, 2019 </a:t>
            </a:r>
          </a:p>
          <a:p>
            <a:pPr marL="0" indent="0" algn="ctr">
              <a:buNone/>
            </a:pPr>
            <a:r>
              <a:rPr lang="en-US" dirty="0">
                <a:solidFill>
                  <a:schemeClr val="bg1"/>
                </a:solidFill>
              </a:rPr>
              <a:t>9:00 AM to 2:00 PM</a:t>
            </a:r>
          </a:p>
          <a:p>
            <a:pPr marL="0" indent="0" algn="ctr">
              <a:buNone/>
            </a:pPr>
            <a:r>
              <a:rPr lang="en-US" dirty="0">
                <a:solidFill>
                  <a:schemeClr val="bg1"/>
                </a:solidFill>
              </a:rPr>
              <a:t>Visitor’s Center in Edinburg</a:t>
            </a:r>
          </a:p>
          <a:p>
            <a:pPr marL="0" indent="0" algn="ctr">
              <a:buNone/>
            </a:pPr>
            <a:r>
              <a:rPr lang="en-US" dirty="0">
                <a:solidFill>
                  <a:schemeClr val="bg1"/>
                </a:solidFill>
              </a:rPr>
              <a:t>The Tower in Brownsville</a:t>
            </a:r>
          </a:p>
          <a:p>
            <a:pPr marL="0" indent="0">
              <a:buNone/>
            </a:pPr>
            <a:endParaRPr lang="en-US" b="1" dirty="0">
              <a:solidFill>
                <a:schemeClr val="bg1"/>
              </a:solidFill>
              <a:latin typeface="+mj-lt"/>
            </a:endParaRPr>
          </a:p>
        </p:txBody>
      </p:sp>
      <p:sp>
        <p:nvSpPr>
          <p:cNvPr id="5" name="Title 1">
            <a:extLst>
              <a:ext uri="{FF2B5EF4-FFF2-40B4-BE49-F238E27FC236}">
                <a16:creationId xmlns:a16="http://schemas.microsoft.com/office/drawing/2014/main" id="{698C8760-1692-4DB4-806C-1984EA3FAC17}"/>
              </a:ext>
            </a:extLst>
          </p:cNvPr>
          <p:cNvSpPr>
            <a:spLocks noGrp="1"/>
          </p:cNvSpPr>
          <p:nvPr>
            <p:ph type="title"/>
          </p:nvPr>
        </p:nvSpPr>
        <p:spPr>
          <a:xfrm>
            <a:off x="457200" y="274638"/>
            <a:ext cx="8229600" cy="815975"/>
          </a:xfrm>
        </p:spPr>
        <p:txBody>
          <a:bodyPr>
            <a:normAutofit fontScale="90000"/>
          </a:bodyPr>
          <a:lstStyle/>
          <a:p>
            <a:pPr algn="l"/>
            <a:br>
              <a:rPr lang="en-US" sz="5400" dirty="0">
                <a:solidFill>
                  <a:schemeClr val="bg1"/>
                </a:solidFill>
              </a:rPr>
            </a:br>
            <a:r>
              <a:rPr lang="en-US" sz="4900" dirty="0">
                <a:solidFill>
                  <a:schemeClr val="bg1"/>
                </a:solidFill>
              </a:rPr>
              <a:t>2019 FAFSA/TASFA Super Saturday</a:t>
            </a:r>
            <a:endParaRPr lang="en-US" sz="5400" b="1" dirty="0">
              <a:solidFill>
                <a:schemeClr val="bg1"/>
              </a:solidFill>
              <a:latin typeface="+mn-lt"/>
            </a:endParaRPr>
          </a:p>
        </p:txBody>
      </p:sp>
    </p:spTree>
    <p:extLst>
      <p:ext uri="{BB962C8B-B14F-4D97-AF65-F5344CB8AC3E}">
        <p14:creationId xmlns:p14="http://schemas.microsoft.com/office/powerpoint/2010/main" val="66271836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457200" y="1811216"/>
            <a:ext cx="7183315" cy="3956538"/>
          </a:xfrm>
        </p:spPr>
        <p:txBody>
          <a:bodyPr>
            <a:normAutofit/>
          </a:bodyPr>
          <a:lstStyle/>
          <a:p>
            <a:pPr marL="201168" lvl="1" indent="0">
              <a:buNone/>
              <a:defRPr/>
            </a:pPr>
            <a:r>
              <a:rPr lang="en-US" sz="2400" dirty="0">
                <a:solidFill>
                  <a:schemeClr val="bg1"/>
                </a:solidFill>
                <a:latin typeface="Arial" panose="020B0604020202020204" pitchFamily="34" charset="0"/>
                <a:cs typeface="Arial" panose="020B0604020202020204" pitchFamily="34" charset="0"/>
              </a:rPr>
              <a:t>For additional information, please visit:</a:t>
            </a:r>
          </a:p>
          <a:p>
            <a:pPr marL="201168" lvl="1" indent="0">
              <a:buNone/>
              <a:defRPr/>
            </a:pPr>
            <a:r>
              <a:rPr lang="en-US" sz="24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www.utrgv.edu/finaid</a:t>
            </a:r>
            <a:endParaRPr lang="en-US" sz="2400" dirty="0">
              <a:solidFill>
                <a:schemeClr val="bg1"/>
              </a:solidFill>
              <a:latin typeface="Arial" panose="020B0604020202020204" pitchFamily="34" charset="0"/>
              <a:cs typeface="Arial" panose="020B0604020202020204" pitchFamily="34" charset="0"/>
            </a:endParaRPr>
          </a:p>
          <a:p>
            <a:pPr marL="201168" lvl="1" indent="0">
              <a:buNone/>
              <a:defRPr/>
            </a:pPr>
            <a:r>
              <a:rPr lang="en-US" sz="24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www.utrgv.edu/scholarships</a:t>
            </a:r>
            <a:endParaRPr lang="en-US" sz="2400" dirty="0">
              <a:solidFill>
                <a:schemeClr val="bg1"/>
              </a:solidFill>
              <a:latin typeface="Arial" panose="020B0604020202020204" pitchFamily="34" charset="0"/>
              <a:cs typeface="Arial" panose="020B0604020202020204" pitchFamily="34" charset="0"/>
            </a:endParaRPr>
          </a:p>
          <a:p>
            <a:pPr marL="201168" lvl="1" indent="0">
              <a:buNone/>
              <a:defRPr/>
            </a:pPr>
            <a:r>
              <a:rPr lang="en-US" sz="2400"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www.utrgv.edu/askrio</a:t>
            </a:r>
            <a:r>
              <a:rPr lang="en-US" sz="2400" dirty="0">
                <a:solidFill>
                  <a:schemeClr val="bg1"/>
                </a:solidFill>
                <a:latin typeface="Arial" panose="020B0604020202020204" pitchFamily="34" charset="0"/>
                <a:cs typeface="Arial" panose="020B0604020202020204" pitchFamily="34" charset="0"/>
              </a:rPr>
              <a:t> </a:t>
            </a:r>
          </a:p>
          <a:p>
            <a:pPr marL="201168" lvl="1" indent="0">
              <a:buNone/>
              <a:defRPr/>
            </a:pPr>
            <a:r>
              <a:rPr lang="en-US" sz="2400"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www.utrgv.edu/americorps</a:t>
            </a:r>
            <a:endParaRPr lang="en-US" sz="2400" dirty="0">
              <a:solidFill>
                <a:schemeClr val="bg1"/>
              </a:solidFill>
              <a:latin typeface="Arial" panose="020B0604020202020204" pitchFamily="34" charset="0"/>
              <a:cs typeface="Arial" panose="020B0604020202020204" pitchFamily="34" charset="0"/>
            </a:endParaRPr>
          </a:p>
          <a:p>
            <a:pPr marL="201168" lvl="1" indent="0">
              <a:buNone/>
              <a:defRPr/>
            </a:pPr>
            <a:r>
              <a:rPr lang="en-US" sz="2400" dirty="0">
                <a:solidFill>
                  <a:schemeClr val="bg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www.studentaid.gov</a:t>
            </a:r>
            <a:endParaRPr lang="en-US" sz="2400" dirty="0">
              <a:solidFill>
                <a:schemeClr val="bg1"/>
              </a:solidFill>
              <a:latin typeface="Arial" panose="020B0604020202020204" pitchFamily="34" charset="0"/>
              <a:cs typeface="Arial" panose="020B0604020202020204" pitchFamily="34" charset="0"/>
            </a:endParaRPr>
          </a:p>
          <a:p>
            <a:pPr marL="201168" lvl="1" indent="0">
              <a:buNone/>
              <a:defRPr/>
            </a:pPr>
            <a:r>
              <a:rPr lang="en-US" sz="2400" dirty="0">
                <a:solidFill>
                  <a:schemeClr val="bg1"/>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www.collegeforalltexans.com</a:t>
            </a:r>
            <a:endParaRPr lang="en-US" sz="2400" dirty="0">
              <a:solidFill>
                <a:schemeClr val="bg1"/>
              </a:solidFill>
              <a:latin typeface="Arial" panose="020B0604020202020204" pitchFamily="34" charset="0"/>
              <a:cs typeface="Arial" panose="020B0604020202020204" pitchFamily="34" charset="0"/>
            </a:endParaRPr>
          </a:p>
          <a:p>
            <a:pPr marL="201168" lvl="1" indent="0">
              <a:buNone/>
              <a:defRPr/>
            </a:pPr>
            <a:r>
              <a:rPr lang="en-US" sz="2400" dirty="0">
                <a:solidFill>
                  <a:schemeClr val="bg1"/>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www.rgvfocus.org</a:t>
            </a:r>
            <a:r>
              <a:rPr lang="en-US" sz="2400" dirty="0">
                <a:solidFill>
                  <a:schemeClr val="bg1"/>
                </a:solidFill>
                <a:latin typeface="Arial" panose="020B0604020202020204" pitchFamily="34" charset="0"/>
                <a:cs typeface="Arial" panose="020B0604020202020204" pitchFamily="34" charset="0"/>
              </a:rPr>
              <a:t> </a:t>
            </a:r>
          </a:p>
          <a:p>
            <a:pPr marL="0" indent="0">
              <a:buNone/>
            </a:pPr>
            <a:endParaRPr lang="en-US" b="1" dirty="0">
              <a:solidFill>
                <a:schemeClr val="bg1"/>
              </a:solidFill>
              <a:latin typeface="+mj-lt"/>
            </a:endParaRPr>
          </a:p>
        </p:txBody>
      </p:sp>
      <p:sp>
        <p:nvSpPr>
          <p:cNvPr id="5" name="Title 1">
            <a:extLst>
              <a:ext uri="{FF2B5EF4-FFF2-40B4-BE49-F238E27FC236}">
                <a16:creationId xmlns:a16="http://schemas.microsoft.com/office/drawing/2014/main" id="{698C8760-1692-4DB4-806C-1984EA3FAC17}"/>
              </a:ext>
            </a:extLst>
          </p:cNvPr>
          <p:cNvSpPr>
            <a:spLocks noGrp="1"/>
          </p:cNvSpPr>
          <p:nvPr>
            <p:ph type="title"/>
          </p:nvPr>
        </p:nvSpPr>
        <p:spPr>
          <a:xfrm>
            <a:off x="387275" y="457518"/>
            <a:ext cx="8229600" cy="962491"/>
          </a:xfrm>
        </p:spPr>
        <p:txBody>
          <a:bodyPr>
            <a:normAutofit fontScale="90000"/>
          </a:bodyPr>
          <a:lstStyle/>
          <a:p>
            <a:pPr algn="l"/>
            <a:br>
              <a:rPr lang="en-US" sz="5400" dirty="0">
                <a:solidFill>
                  <a:schemeClr val="bg1"/>
                </a:solidFill>
              </a:rPr>
            </a:br>
            <a:r>
              <a:rPr lang="en-US" sz="5400" dirty="0">
                <a:solidFill>
                  <a:schemeClr val="bg1"/>
                </a:solidFill>
                <a:latin typeface="Baskerville"/>
                <a:cs typeface="Baskerville"/>
              </a:rPr>
              <a:t>Resources</a:t>
            </a:r>
            <a:endParaRPr lang="en-US" sz="5400" b="1" dirty="0">
              <a:solidFill>
                <a:schemeClr val="bg1"/>
              </a:solidFill>
              <a:latin typeface="+mn-lt"/>
            </a:endParaRPr>
          </a:p>
        </p:txBody>
      </p:sp>
    </p:spTree>
    <p:extLst>
      <p:ext uri="{BB962C8B-B14F-4D97-AF65-F5344CB8AC3E}">
        <p14:creationId xmlns:p14="http://schemas.microsoft.com/office/powerpoint/2010/main" val="168014546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457200" y="1811216"/>
            <a:ext cx="7183315" cy="3956538"/>
          </a:xfrm>
        </p:spPr>
        <p:txBody>
          <a:bodyPr>
            <a:normAutofit fontScale="55000" lnSpcReduction="20000"/>
          </a:bodyPr>
          <a:lstStyle/>
          <a:p>
            <a:r>
              <a:rPr lang="en-US" sz="2600" b="1" dirty="0">
                <a:solidFill>
                  <a:schemeClr val="bg1"/>
                </a:solidFill>
                <a:hlinkClick r:id="">
                  <a:extLst>
                    <a:ext uri="{A12FA001-AC4F-418D-AE19-62706E023703}">
                      <ahyp:hlinkClr xmlns:ahyp="http://schemas.microsoft.com/office/drawing/2018/hyperlinkcolor" val="tx"/>
                    </a:ext>
                  </a:extLst>
                </a:hlinkClick>
              </a:rPr>
              <a:t>www.utrgv.edu/finaid</a:t>
            </a:r>
          </a:p>
          <a:p>
            <a:r>
              <a:rPr lang="en-US" sz="2600" b="1" dirty="0">
                <a:solidFill>
                  <a:schemeClr val="bg1"/>
                </a:solidFill>
                <a:hlinkClick r:id="">
                  <a:extLst>
                    <a:ext uri="{A12FA001-AC4F-418D-AE19-62706E023703}">
                      <ahyp:hlinkClr xmlns:ahyp="http://schemas.microsoft.com/office/drawing/2018/hyperlinkcolor" val="tx"/>
                    </a:ext>
                  </a:extLst>
                </a:hlinkClick>
              </a:rPr>
              <a:t>www.utrgv.edu/askrio</a:t>
            </a:r>
          </a:p>
          <a:p>
            <a:r>
              <a:rPr lang="en-US" sz="2600" b="1" dirty="0">
                <a:solidFill>
                  <a:schemeClr val="bg1"/>
                </a:solidFill>
                <a:hlinkClick r:id="">
                  <a:extLst>
                    <a:ext uri="{A12FA001-AC4F-418D-AE19-62706E023703}">
                      <ahyp:hlinkClr xmlns:ahyp="http://schemas.microsoft.com/office/drawing/2018/hyperlinkcolor" val="tx"/>
                    </a:ext>
                  </a:extLst>
                </a:hlinkClick>
              </a:rPr>
              <a:t>FinAid@utrgv.edu</a:t>
            </a:r>
            <a:r>
              <a:rPr lang="en-US" sz="2600" b="1" dirty="0">
                <a:solidFill>
                  <a:schemeClr val="bg1"/>
                </a:solidFill>
              </a:rPr>
              <a:t> </a:t>
            </a:r>
          </a:p>
          <a:p>
            <a:r>
              <a:rPr lang="en-US" sz="2600" b="1" dirty="0">
                <a:solidFill>
                  <a:schemeClr val="bg1"/>
                </a:solidFill>
              </a:rPr>
              <a:t>(888) 882 – 4026 </a:t>
            </a:r>
          </a:p>
          <a:p>
            <a:r>
              <a:rPr lang="en-US" b="1" dirty="0">
                <a:solidFill>
                  <a:schemeClr val="bg1"/>
                </a:solidFill>
              </a:rPr>
              <a:t>Edinburg Location:</a:t>
            </a:r>
            <a:br>
              <a:rPr lang="en-US" dirty="0">
                <a:solidFill>
                  <a:schemeClr val="bg1"/>
                </a:solidFill>
              </a:rPr>
            </a:br>
            <a:r>
              <a:rPr lang="en-US" dirty="0">
                <a:solidFill>
                  <a:schemeClr val="bg1"/>
                </a:solidFill>
              </a:rPr>
              <a:t>1st Floor Student Services Building (SSBL)</a:t>
            </a:r>
            <a:br>
              <a:rPr lang="en-US" dirty="0">
                <a:solidFill>
                  <a:schemeClr val="bg1"/>
                </a:solidFill>
              </a:rPr>
            </a:br>
            <a:r>
              <a:rPr lang="en-US" dirty="0">
                <a:solidFill>
                  <a:schemeClr val="bg1"/>
                </a:solidFill>
              </a:rPr>
              <a:t>1201 West University Drive</a:t>
            </a:r>
            <a:br>
              <a:rPr lang="en-US" dirty="0">
                <a:solidFill>
                  <a:schemeClr val="bg1"/>
                </a:solidFill>
              </a:rPr>
            </a:br>
            <a:r>
              <a:rPr lang="en-US" dirty="0">
                <a:solidFill>
                  <a:schemeClr val="bg1"/>
                </a:solidFill>
              </a:rPr>
              <a:t>Edinburg, Texas 78539</a:t>
            </a:r>
            <a:br>
              <a:rPr lang="en-US" dirty="0">
                <a:solidFill>
                  <a:schemeClr val="bg1"/>
                </a:solidFill>
              </a:rPr>
            </a:br>
            <a:br>
              <a:rPr lang="en-US" dirty="0">
                <a:solidFill>
                  <a:schemeClr val="bg1"/>
                </a:solidFill>
              </a:rPr>
            </a:br>
            <a:r>
              <a:rPr lang="en-US" b="1" dirty="0">
                <a:solidFill>
                  <a:schemeClr val="bg1"/>
                </a:solidFill>
              </a:rPr>
              <a:t>Brownsville Location:</a:t>
            </a:r>
            <a:br>
              <a:rPr lang="en-US" dirty="0">
                <a:solidFill>
                  <a:schemeClr val="bg1"/>
                </a:solidFill>
              </a:rPr>
            </a:br>
            <a:r>
              <a:rPr lang="en-US" dirty="0">
                <a:solidFill>
                  <a:schemeClr val="bg1"/>
                </a:solidFill>
              </a:rPr>
              <a:t>The Tower, Main 1.100</a:t>
            </a:r>
            <a:br>
              <a:rPr lang="en-US" dirty="0">
                <a:solidFill>
                  <a:schemeClr val="bg1"/>
                </a:solidFill>
              </a:rPr>
            </a:br>
            <a:r>
              <a:rPr lang="en-US" dirty="0">
                <a:solidFill>
                  <a:schemeClr val="bg1"/>
                </a:solidFill>
              </a:rPr>
              <a:t>1 West University Boulevard</a:t>
            </a:r>
            <a:br>
              <a:rPr lang="en-US" dirty="0">
                <a:solidFill>
                  <a:schemeClr val="bg1"/>
                </a:solidFill>
              </a:rPr>
            </a:br>
            <a:r>
              <a:rPr lang="en-US" dirty="0">
                <a:solidFill>
                  <a:schemeClr val="bg1"/>
                </a:solidFill>
              </a:rPr>
              <a:t>Brownsville, Texas 78520</a:t>
            </a:r>
            <a:br>
              <a:rPr lang="en-US" dirty="0">
                <a:solidFill>
                  <a:schemeClr val="bg1"/>
                </a:solidFill>
              </a:rPr>
            </a:br>
            <a:br>
              <a:rPr lang="en-US" dirty="0">
                <a:solidFill>
                  <a:schemeClr val="bg1"/>
                </a:solidFill>
              </a:rPr>
            </a:br>
            <a:r>
              <a:rPr lang="en-US" b="1" dirty="0">
                <a:solidFill>
                  <a:schemeClr val="bg1"/>
                </a:solidFill>
              </a:rPr>
              <a:t>Hours:</a:t>
            </a:r>
            <a:br>
              <a:rPr lang="en-US" dirty="0">
                <a:solidFill>
                  <a:schemeClr val="bg1"/>
                </a:solidFill>
              </a:rPr>
            </a:br>
            <a:r>
              <a:rPr lang="en-US" dirty="0">
                <a:solidFill>
                  <a:schemeClr val="bg1"/>
                </a:solidFill>
              </a:rPr>
              <a:t> 8:00 – 5:00pm M, W, Th, 8:00 – 6:00pm  Tu, 8:00 – 5:00pm F</a:t>
            </a:r>
          </a:p>
          <a:p>
            <a:pPr marL="0" indent="0">
              <a:buNone/>
            </a:pPr>
            <a:endParaRPr lang="en-US" b="1" dirty="0">
              <a:solidFill>
                <a:schemeClr val="bg1"/>
              </a:solidFill>
              <a:latin typeface="+mj-lt"/>
            </a:endParaRPr>
          </a:p>
        </p:txBody>
      </p:sp>
      <p:sp>
        <p:nvSpPr>
          <p:cNvPr id="5" name="Title 1">
            <a:extLst>
              <a:ext uri="{FF2B5EF4-FFF2-40B4-BE49-F238E27FC236}">
                <a16:creationId xmlns:a16="http://schemas.microsoft.com/office/drawing/2014/main" id="{698C8760-1692-4DB4-806C-1984EA3FAC17}"/>
              </a:ext>
            </a:extLst>
          </p:cNvPr>
          <p:cNvSpPr>
            <a:spLocks noGrp="1"/>
          </p:cNvSpPr>
          <p:nvPr>
            <p:ph type="title"/>
          </p:nvPr>
        </p:nvSpPr>
        <p:spPr>
          <a:xfrm>
            <a:off x="387275" y="247426"/>
            <a:ext cx="8229600" cy="842821"/>
          </a:xfrm>
        </p:spPr>
        <p:txBody>
          <a:bodyPr>
            <a:normAutofit fontScale="90000"/>
          </a:bodyPr>
          <a:lstStyle/>
          <a:p>
            <a:pPr algn="l"/>
            <a:br>
              <a:rPr lang="en-US" sz="5400" dirty="0">
                <a:solidFill>
                  <a:schemeClr val="bg1"/>
                </a:solidFill>
              </a:rPr>
            </a:br>
            <a:r>
              <a:rPr lang="en-US" sz="4900" dirty="0">
                <a:solidFill>
                  <a:schemeClr val="bg1"/>
                </a:solidFill>
                <a:latin typeface="Baskerville"/>
                <a:cs typeface="Baskerville"/>
              </a:rPr>
              <a:t>UTRGV Financial Aid Office</a:t>
            </a:r>
            <a:endParaRPr lang="en-US" sz="5400" b="1" dirty="0">
              <a:solidFill>
                <a:schemeClr val="bg1"/>
              </a:solidFill>
              <a:latin typeface="+mn-lt"/>
            </a:endParaRPr>
          </a:p>
        </p:txBody>
      </p:sp>
      <p:pic>
        <p:nvPicPr>
          <p:cNvPr id="4" name="Picture 3">
            <a:extLst>
              <a:ext uri="{FF2B5EF4-FFF2-40B4-BE49-F238E27FC236}">
                <a16:creationId xmlns:a16="http://schemas.microsoft.com/office/drawing/2014/main" id="{5D1243BD-177E-4D0D-8E4C-4C4E391C21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5638" y="1811216"/>
            <a:ext cx="3732903" cy="1874486"/>
          </a:xfrm>
          <a:prstGeom prst="rect">
            <a:avLst/>
          </a:prstGeom>
        </p:spPr>
      </p:pic>
    </p:spTree>
    <p:extLst>
      <p:ext uri="{BB962C8B-B14F-4D97-AF65-F5344CB8AC3E}">
        <p14:creationId xmlns:p14="http://schemas.microsoft.com/office/powerpoint/2010/main" val="2007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457200" y="1811216"/>
            <a:ext cx="7183315" cy="3956538"/>
          </a:xfrm>
        </p:spPr>
        <p:txBody>
          <a:bodyPr>
            <a:normAutofit/>
          </a:bodyPr>
          <a:lstStyle/>
          <a:p>
            <a:pPr marL="0" indent="0">
              <a:buNone/>
            </a:pPr>
            <a:r>
              <a:rPr lang="en-US" b="1" dirty="0">
                <a:solidFill>
                  <a:schemeClr val="bg1"/>
                </a:solidFill>
              </a:rPr>
              <a:t>Jael Perez</a:t>
            </a:r>
          </a:p>
          <a:p>
            <a:pPr marL="0" indent="0">
              <a:buNone/>
            </a:pPr>
            <a:r>
              <a:rPr lang="en-US" dirty="0">
                <a:solidFill>
                  <a:schemeClr val="bg1"/>
                </a:solidFill>
              </a:rPr>
              <a:t>Associate Director of Financial Aid Operations and Community Liaison</a:t>
            </a:r>
          </a:p>
          <a:p>
            <a:pPr marL="0" indent="0">
              <a:buNone/>
            </a:pPr>
            <a:r>
              <a:rPr lang="en-US" dirty="0">
                <a:solidFill>
                  <a:schemeClr val="bg1"/>
                </a:solidFill>
              </a:rPr>
              <a:t>956-665-2958 • jael.garcia@utrgv.edu</a:t>
            </a:r>
          </a:p>
          <a:p>
            <a:pPr marL="0" indent="0">
              <a:buNone/>
            </a:pPr>
            <a:r>
              <a:rPr lang="en-US" dirty="0">
                <a:solidFill>
                  <a:schemeClr val="bg1"/>
                </a:solidFill>
              </a:rPr>
              <a:t>Brownsville • Edinburg • Harlingen</a:t>
            </a:r>
          </a:p>
          <a:p>
            <a:pPr marL="0" indent="0">
              <a:buNone/>
            </a:pPr>
            <a:endParaRPr lang="en-US" b="1" dirty="0">
              <a:solidFill>
                <a:schemeClr val="bg1"/>
              </a:solidFill>
              <a:latin typeface="+mj-lt"/>
            </a:endParaRPr>
          </a:p>
        </p:txBody>
      </p:sp>
      <p:sp>
        <p:nvSpPr>
          <p:cNvPr id="5" name="Title 1">
            <a:extLst>
              <a:ext uri="{FF2B5EF4-FFF2-40B4-BE49-F238E27FC236}">
                <a16:creationId xmlns:a16="http://schemas.microsoft.com/office/drawing/2014/main" id="{698C8760-1692-4DB4-806C-1984EA3FAC17}"/>
              </a:ext>
            </a:extLst>
          </p:cNvPr>
          <p:cNvSpPr>
            <a:spLocks noGrp="1"/>
          </p:cNvSpPr>
          <p:nvPr>
            <p:ph type="title"/>
          </p:nvPr>
        </p:nvSpPr>
        <p:spPr>
          <a:xfrm>
            <a:off x="387275" y="247426"/>
            <a:ext cx="8229600" cy="842821"/>
          </a:xfrm>
        </p:spPr>
        <p:txBody>
          <a:bodyPr>
            <a:normAutofit fontScale="90000"/>
          </a:bodyPr>
          <a:lstStyle/>
          <a:p>
            <a:pPr algn="l"/>
            <a:br>
              <a:rPr lang="en-US" sz="5400" dirty="0">
                <a:solidFill>
                  <a:schemeClr val="bg1"/>
                </a:solidFill>
              </a:rPr>
            </a:br>
            <a:r>
              <a:rPr lang="en-US" sz="5400" dirty="0">
                <a:solidFill>
                  <a:schemeClr val="bg1"/>
                </a:solidFill>
                <a:latin typeface="Baskerville"/>
                <a:cs typeface="Baskerville"/>
              </a:rPr>
              <a:t>Contact Information</a:t>
            </a:r>
            <a:endParaRPr lang="en-US" sz="5400" b="1" dirty="0">
              <a:solidFill>
                <a:schemeClr val="bg1"/>
              </a:solidFill>
              <a:latin typeface="+mn-lt"/>
            </a:endParaRPr>
          </a:p>
        </p:txBody>
      </p:sp>
    </p:spTree>
    <p:extLst>
      <p:ext uri="{BB962C8B-B14F-4D97-AF65-F5344CB8AC3E}">
        <p14:creationId xmlns:p14="http://schemas.microsoft.com/office/powerpoint/2010/main" val="280142232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p:txBody>
          <a:bodyPr>
            <a:normAutofit/>
          </a:bodyPr>
          <a:lstStyle/>
          <a:p>
            <a:pPr algn="l"/>
            <a:r>
              <a:rPr lang="en-US" sz="5400" b="1" dirty="0">
                <a:solidFill>
                  <a:srgbClr val="EF653E"/>
                </a:solidFill>
                <a:latin typeface="+mn-lt"/>
              </a:rPr>
              <a:t>Dara Newton</a:t>
            </a:r>
          </a:p>
        </p:txBody>
      </p:sp>
      <p:sp>
        <p:nvSpPr>
          <p:cNvPr id="4" name="Text Placeholder 3">
            <a:extLst>
              <a:ext uri="{FF2B5EF4-FFF2-40B4-BE49-F238E27FC236}">
                <a16:creationId xmlns:a16="http://schemas.microsoft.com/office/drawing/2014/main" id="{A38E6A50-1523-411B-A96D-1F971C1E2E6C}"/>
              </a:ext>
            </a:extLst>
          </p:cNvPr>
          <p:cNvSpPr>
            <a:spLocks noGrp="1"/>
          </p:cNvSpPr>
          <p:nvPr>
            <p:ph type="body" idx="1"/>
          </p:nvPr>
        </p:nvSpPr>
        <p:spPr/>
        <p:txBody>
          <a:bodyPr/>
          <a:lstStyle/>
          <a:p>
            <a:r>
              <a:rPr lang="en-US" dirty="0"/>
              <a:t>Associate Vice President for Strategic Enrollment </a:t>
            </a:r>
          </a:p>
        </p:txBody>
      </p:sp>
    </p:spTree>
    <p:extLst>
      <p:ext uri="{BB962C8B-B14F-4D97-AF65-F5344CB8AC3E}">
        <p14:creationId xmlns:p14="http://schemas.microsoft.com/office/powerpoint/2010/main" val="3255308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457200" y="615462"/>
            <a:ext cx="7183315" cy="914400"/>
          </a:xfrm>
        </p:spPr>
        <p:txBody>
          <a:bodyPr>
            <a:normAutofit/>
          </a:bodyPr>
          <a:lstStyle/>
          <a:p>
            <a:pPr algn="l"/>
            <a:r>
              <a:rPr lang="en-US" sz="5400" b="1" dirty="0">
                <a:solidFill>
                  <a:schemeClr val="bg1"/>
                </a:solidFill>
                <a:latin typeface="+mn-lt"/>
              </a:rPr>
              <a:t>Upcoming Events </a:t>
            </a: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187037" y="1811216"/>
            <a:ext cx="8489373" cy="3956538"/>
          </a:xfrm>
        </p:spPr>
        <p:txBody>
          <a:bodyPr/>
          <a:lstStyle/>
          <a:p>
            <a:r>
              <a:rPr lang="en-US" dirty="0">
                <a:solidFill>
                  <a:schemeClr val="bg1"/>
                </a:solidFill>
              </a:rPr>
              <a:t>Discover UTRGV- New Fall Dates </a:t>
            </a:r>
          </a:p>
          <a:p>
            <a:r>
              <a:rPr lang="en-US" dirty="0">
                <a:solidFill>
                  <a:schemeClr val="bg1"/>
                </a:solidFill>
              </a:rPr>
              <a:t>Vaquero Academic Excellence Day (Invite Only)</a:t>
            </a:r>
          </a:p>
          <a:p>
            <a:pPr lvl="1"/>
            <a:r>
              <a:rPr lang="en-US" dirty="0">
                <a:solidFill>
                  <a:schemeClr val="bg1"/>
                </a:solidFill>
              </a:rPr>
              <a:t>Brownsville: Nov. 15</a:t>
            </a:r>
          </a:p>
          <a:p>
            <a:pPr lvl="1"/>
            <a:r>
              <a:rPr lang="en-US" dirty="0">
                <a:solidFill>
                  <a:schemeClr val="bg1"/>
                </a:solidFill>
              </a:rPr>
              <a:t>Edinburg: Oct. 14, Nov. 1</a:t>
            </a:r>
          </a:p>
          <a:p>
            <a:r>
              <a:rPr lang="en-US" dirty="0">
                <a:solidFill>
                  <a:schemeClr val="bg1"/>
                </a:solidFill>
              </a:rPr>
              <a:t>Transfer Tuesdays </a:t>
            </a:r>
          </a:p>
          <a:p>
            <a:pPr lvl="1"/>
            <a:r>
              <a:rPr lang="en-US" dirty="0">
                <a:solidFill>
                  <a:schemeClr val="bg1"/>
                </a:solidFill>
              </a:rPr>
              <a:t>Sept. 24, Oct. 22, Nov. 26</a:t>
            </a:r>
          </a:p>
          <a:p>
            <a:r>
              <a:rPr lang="en-US" dirty="0">
                <a:solidFill>
                  <a:schemeClr val="bg1"/>
                </a:solidFill>
              </a:rPr>
              <a:t>UTRGV Promise Night- Early Spring</a:t>
            </a:r>
          </a:p>
        </p:txBody>
      </p:sp>
    </p:spTree>
    <p:extLst>
      <p:ext uri="{BB962C8B-B14F-4D97-AF65-F5344CB8AC3E}">
        <p14:creationId xmlns:p14="http://schemas.microsoft.com/office/powerpoint/2010/main" val="3724130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457200" y="615462"/>
            <a:ext cx="7183315" cy="914400"/>
          </a:xfrm>
        </p:spPr>
        <p:txBody>
          <a:bodyPr>
            <a:normAutofit/>
          </a:bodyPr>
          <a:lstStyle/>
          <a:p>
            <a:pPr algn="l"/>
            <a:r>
              <a:rPr lang="en-US" sz="5400" b="1" dirty="0">
                <a:solidFill>
                  <a:schemeClr val="bg1"/>
                </a:solidFill>
                <a:latin typeface="+mn-lt"/>
              </a:rPr>
              <a:t>Other Items</a:t>
            </a: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457200" y="1811216"/>
            <a:ext cx="7632123" cy="3956538"/>
          </a:xfrm>
        </p:spPr>
        <p:txBody>
          <a:bodyPr>
            <a:normAutofit/>
          </a:bodyPr>
          <a:lstStyle/>
          <a:p>
            <a:r>
              <a:rPr lang="en-US" dirty="0">
                <a:solidFill>
                  <a:schemeClr val="bg1"/>
                </a:solidFill>
                <a:latin typeface="+mj-lt"/>
              </a:rPr>
              <a:t>Counselor Packets</a:t>
            </a:r>
          </a:p>
          <a:p>
            <a:pPr marL="0" indent="0">
              <a:buNone/>
            </a:pPr>
            <a:endParaRPr lang="en-US" dirty="0">
              <a:solidFill>
                <a:schemeClr val="bg1"/>
              </a:solidFill>
              <a:latin typeface="+mj-lt"/>
            </a:endParaRPr>
          </a:p>
          <a:p>
            <a:r>
              <a:rPr lang="en-US" dirty="0">
                <a:solidFill>
                  <a:schemeClr val="bg1"/>
                </a:solidFill>
                <a:latin typeface="+mj-lt"/>
              </a:rPr>
              <a:t>Counselor Website</a:t>
            </a:r>
          </a:p>
          <a:p>
            <a:pPr marL="0" indent="0">
              <a:buNone/>
            </a:pPr>
            <a:endParaRPr lang="en-US" dirty="0">
              <a:solidFill>
                <a:schemeClr val="bg1"/>
              </a:solidFill>
              <a:latin typeface="+mj-lt"/>
            </a:endParaRPr>
          </a:p>
          <a:p>
            <a:r>
              <a:rPr lang="en-US" dirty="0">
                <a:solidFill>
                  <a:schemeClr val="bg1"/>
                </a:solidFill>
                <a:latin typeface="+mj-lt"/>
              </a:rPr>
              <a:t>Counselor Portal</a:t>
            </a:r>
          </a:p>
          <a:p>
            <a:endParaRPr lang="en-US" dirty="0">
              <a:solidFill>
                <a:schemeClr val="bg1"/>
              </a:solidFill>
              <a:latin typeface="+mj-lt"/>
            </a:endParaRPr>
          </a:p>
          <a:p>
            <a:pPr marL="0" indent="0">
              <a:buNone/>
            </a:pPr>
            <a:r>
              <a:rPr lang="en-US" sz="1600" dirty="0">
                <a:solidFill>
                  <a:schemeClr val="bg1"/>
                </a:solidFill>
                <a:latin typeface="+mj-lt"/>
              </a:rPr>
              <a:t>									</a:t>
            </a:r>
          </a:p>
        </p:txBody>
      </p:sp>
    </p:spTree>
    <p:extLst>
      <p:ext uri="{BB962C8B-B14F-4D97-AF65-F5344CB8AC3E}">
        <p14:creationId xmlns:p14="http://schemas.microsoft.com/office/powerpoint/2010/main" val="1851598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213014" y="4495222"/>
            <a:ext cx="8208673" cy="1362075"/>
          </a:xfrm>
        </p:spPr>
        <p:txBody>
          <a:bodyPr>
            <a:normAutofit fontScale="90000"/>
          </a:bodyPr>
          <a:lstStyle/>
          <a:p>
            <a:pPr algn="l"/>
            <a:r>
              <a:rPr lang="en-US" sz="5400" b="1" dirty="0">
                <a:solidFill>
                  <a:schemeClr val="bg1"/>
                </a:solidFill>
                <a:latin typeface="+mn-lt"/>
              </a:rPr>
              <a:t>Marybel Villasen</a:t>
            </a:r>
            <a:r>
              <a:rPr lang="en-US" sz="5400" dirty="0">
                <a:solidFill>
                  <a:schemeClr val="bg1"/>
                </a:solidFill>
                <a:latin typeface="+mn-lt"/>
              </a:rPr>
              <a:t>or Garcia</a:t>
            </a:r>
            <a:endParaRPr lang="en-US" sz="5400" b="1" dirty="0">
              <a:solidFill>
                <a:schemeClr val="bg1"/>
              </a:solidFill>
              <a:latin typeface="+mn-lt"/>
            </a:endParaRP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type="body" idx="1"/>
          </p:nvPr>
        </p:nvSpPr>
        <p:spPr>
          <a:xfrm>
            <a:off x="254722" y="2906713"/>
            <a:ext cx="7772400" cy="1500187"/>
          </a:xfrm>
        </p:spPr>
        <p:txBody>
          <a:bodyPr/>
          <a:lstStyle/>
          <a:p>
            <a:r>
              <a:rPr lang="en-US" dirty="0">
                <a:solidFill>
                  <a:schemeClr val="bg1"/>
                </a:solidFill>
                <a:latin typeface="+mj-lt"/>
              </a:rPr>
              <a:t>Director Undergraduate Admissions</a:t>
            </a:r>
          </a:p>
        </p:txBody>
      </p:sp>
    </p:spTree>
    <p:extLst>
      <p:ext uri="{BB962C8B-B14F-4D97-AF65-F5344CB8AC3E}">
        <p14:creationId xmlns:p14="http://schemas.microsoft.com/office/powerpoint/2010/main" val="2653121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457200" y="1640296"/>
            <a:ext cx="7951862" cy="4358848"/>
          </a:xfrm>
        </p:spPr>
        <p:txBody>
          <a:bodyPr/>
          <a:lstStyle/>
          <a:p>
            <a:r>
              <a:rPr lang="en-US" dirty="0">
                <a:solidFill>
                  <a:schemeClr val="tx1">
                    <a:lumMod val="65000"/>
                    <a:lumOff val="35000"/>
                  </a:schemeClr>
                </a:solidFill>
                <a:latin typeface="+mj-lt"/>
              </a:rPr>
              <a:t>Superscoring for SAT starting with applications for Fall 2020.</a:t>
            </a:r>
          </a:p>
          <a:p>
            <a:pPr lvl="1"/>
            <a:r>
              <a:rPr lang="en-US" dirty="0">
                <a:solidFill>
                  <a:schemeClr val="tx1">
                    <a:lumMod val="65000"/>
                    <a:lumOff val="35000"/>
                  </a:schemeClr>
                </a:solidFill>
                <a:latin typeface="+mj-lt"/>
              </a:rPr>
              <a:t>Highest score per section – all test dates matter!</a:t>
            </a:r>
          </a:p>
          <a:p>
            <a:pPr lvl="1"/>
            <a:endParaRPr lang="en-US" dirty="0">
              <a:solidFill>
                <a:schemeClr val="tx1">
                  <a:lumMod val="65000"/>
                  <a:lumOff val="35000"/>
                </a:schemeClr>
              </a:solidFill>
              <a:latin typeface="+mj-lt"/>
            </a:endParaRPr>
          </a:p>
          <a:p>
            <a:endParaRPr lang="en-US" dirty="0">
              <a:solidFill>
                <a:schemeClr val="tx1">
                  <a:lumMod val="65000"/>
                  <a:lumOff val="35000"/>
                </a:schemeClr>
              </a:solidFill>
              <a:latin typeface="+mj-lt"/>
            </a:endParaRPr>
          </a:p>
          <a:p>
            <a:endParaRPr lang="en-US" dirty="0">
              <a:solidFill>
                <a:schemeClr val="tx1">
                  <a:lumMod val="65000"/>
                  <a:lumOff val="35000"/>
                </a:schemeClr>
              </a:solidFill>
              <a:latin typeface="+mj-lt"/>
            </a:endParaRPr>
          </a:p>
        </p:txBody>
      </p:sp>
      <p:graphicFrame>
        <p:nvGraphicFramePr>
          <p:cNvPr id="4" name="Table 3">
            <a:extLst>
              <a:ext uri="{FF2B5EF4-FFF2-40B4-BE49-F238E27FC236}">
                <a16:creationId xmlns:a16="http://schemas.microsoft.com/office/drawing/2014/main" id="{797DEBDB-16EA-4823-877E-6EB5ECEC2B46}"/>
              </a:ext>
            </a:extLst>
          </p:cNvPr>
          <p:cNvGraphicFramePr>
            <a:graphicFrameLocks noGrp="1"/>
          </p:cNvGraphicFramePr>
          <p:nvPr>
            <p:extLst>
              <p:ext uri="{D42A27DB-BD31-4B8C-83A1-F6EECF244321}">
                <p14:modId xmlns:p14="http://schemas.microsoft.com/office/powerpoint/2010/main" val="3361922597"/>
              </p:ext>
            </p:extLst>
          </p:nvPr>
        </p:nvGraphicFramePr>
        <p:xfrm>
          <a:off x="1000857" y="3674692"/>
          <a:ext cx="7186015" cy="2414324"/>
        </p:xfrm>
        <a:graphic>
          <a:graphicData uri="http://schemas.openxmlformats.org/drawingml/2006/table">
            <a:tbl>
              <a:tblPr firstRow="1" bandRow="1">
                <a:tableStyleId>{793D81CF-94F2-401A-BA57-92F5A7B2D0C5}</a:tableStyleId>
              </a:tblPr>
              <a:tblGrid>
                <a:gridCol w="2879944">
                  <a:extLst>
                    <a:ext uri="{9D8B030D-6E8A-4147-A177-3AD203B41FA5}">
                      <a16:colId xmlns:a16="http://schemas.microsoft.com/office/drawing/2014/main" val="3292817725"/>
                    </a:ext>
                  </a:extLst>
                </a:gridCol>
                <a:gridCol w="1329749">
                  <a:extLst>
                    <a:ext uri="{9D8B030D-6E8A-4147-A177-3AD203B41FA5}">
                      <a16:colId xmlns:a16="http://schemas.microsoft.com/office/drawing/2014/main" val="4226820822"/>
                    </a:ext>
                  </a:extLst>
                </a:gridCol>
                <a:gridCol w="1179818">
                  <a:extLst>
                    <a:ext uri="{9D8B030D-6E8A-4147-A177-3AD203B41FA5}">
                      <a16:colId xmlns:a16="http://schemas.microsoft.com/office/drawing/2014/main" val="208688965"/>
                    </a:ext>
                  </a:extLst>
                </a:gridCol>
                <a:gridCol w="1796504">
                  <a:extLst>
                    <a:ext uri="{9D8B030D-6E8A-4147-A177-3AD203B41FA5}">
                      <a16:colId xmlns:a16="http://schemas.microsoft.com/office/drawing/2014/main" val="1553718397"/>
                    </a:ext>
                  </a:extLst>
                </a:gridCol>
              </a:tblGrid>
              <a:tr h="881753">
                <a:tc>
                  <a:txBody>
                    <a:bodyPr/>
                    <a:lstStyle/>
                    <a:p>
                      <a:r>
                        <a:rPr lang="en-US" sz="2400" dirty="0"/>
                        <a:t>Evidence-Based Reading and Writing</a:t>
                      </a:r>
                    </a:p>
                  </a:txBody>
                  <a:tcPr/>
                </a:tc>
                <a:tc>
                  <a:txBody>
                    <a:bodyPr/>
                    <a:lstStyle/>
                    <a:p>
                      <a:r>
                        <a:rPr lang="en-US" sz="2400" dirty="0"/>
                        <a:t>Math</a:t>
                      </a:r>
                    </a:p>
                  </a:txBody>
                  <a:tcPr/>
                </a:tc>
                <a:tc>
                  <a:txBody>
                    <a:bodyPr/>
                    <a:lstStyle/>
                    <a:p>
                      <a:r>
                        <a:rPr lang="en-US" sz="2400" dirty="0"/>
                        <a:t>Total Score</a:t>
                      </a:r>
                    </a:p>
                  </a:txBody>
                  <a:tcPr/>
                </a:tc>
                <a:tc>
                  <a:txBody>
                    <a:bodyPr/>
                    <a:lstStyle/>
                    <a:p>
                      <a:r>
                        <a:rPr lang="en-US" sz="2400" dirty="0"/>
                        <a:t>Test Date</a:t>
                      </a:r>
                    </a:p>
                  </a:txBody>
                  <a:tcPr/>
                </a:tc>
                <a:extLst>
                  <a:ext uri="{0D108BD9-81ED-4DB2-BD59-A6C34878D82A}">
                    <a16:rowId xmlns:a16="http://schemas.microsoft.com/office/drawing/2014/main" val="200235143"/>
                  </a:ext>
                </a:extLst>
              </a:tr>
              <a:tr h="510857">
                <a:tc>
                  <a:txBody>
                    <a:bodyPr/>
                    <a:lstStyle/>
                    <a:p>
                      <a:r>
                        <a:rPr lang="en-US" sz="2400" b="1" dirty="0"/>
                        <a:t>400</a:t>
                      </a:r>
                    </a:p>
                  </a:txBody>
                  <a:tcPr/>
                </a:tc>
                <a:tc>
                  <a:txBody>
                    <a:bodyPr/>
                    <a:lstStyle/>
                    <a:p>
                      <a:r>
                        <a:rPr lang="en-US" sz="2400" dirty="0"/>
                        <a:t>350</a:t>
                      </a:r>
                    </a:p>
                  </a:txBody>
                  <a:tcPr/>
                </a:tc>
                <a:tc>
                  <a:txBody>
                    <a:bodyPr/>
                    <a:lstStyle/>
                    <a:p>
                      <a:r>
                        <a:rPr lang="en-US" sz="2400" dirty="0"/>
                        <a:t>750</a:t>
                      </a:r>
                    </a:p>
                  </a:txBody>
                  <a:tcPr/>
                </a:tc>
                <a:tc>
                  <a:txBody>
                    <a:bodyPr/>
                    <a:lstStyle/>
                    <a:p>
                      <a:r>
                        <a:rPr lang="en-US" sz="2400" dirty="0"/>
                        <a:t>8/1/2019</a:t>
                      </a:r>
                    </a:p>
                  </a:txBody>
                  <a:tcPr/>
                </a:tc>
                <a:extLst>
                  <a:ext uri="{0D108BD9-81ED-4DB2-BD59-A6C34878D82A}">
                    <a16:rowId xmlns:a16="http://schemas.microsoft.com/office/drawing/2014/main" val="1265615764"/>
                  </a:ext>
                </a:extLst>
              </a:tr>
              <a:tr h="510857">
                <a:tc>
                  <a:txBody>
                    <a:bodyPr/>
                    <a:lstStyle/>
                    <a:p>
                      <a:r>
                        <a:rPr lang="en-US" sz="2400" dirty="0"/>
                        <a:t>380</a:t>
                      </a:r>
                    </a:p>
                  </a:txBody>
                  <a:tcPr/>
                </a:tc>
                <a:tc>
                  <a:txBody>
                    <a:bodyPr/>
                    <a:lstStyle/>
                    <a:p>
                      <a:r>
                        <a:rPr lang="en-US" sz="2400" b="1" dirty="0"/>
                        <a:t>500</a:t>
                      </a:r>
                    </a:p>
                  </a:txBody>
                  <a:tcPr/>
                </a:tc>
                <a:tc>
                  <a:txBody>
                    <a:bodyPr/>
                    <a:lstStyle/>
                    <a:p>
                      <a:r>
                        <a:rPr lang="en-US" sz="2400" dirty="0"/>
                        <a:t>880</a:t>
                      </a:r>
                    </a:p>
                  </a:txBody>
                  <a:tcPr/>
                </a:tc>
                <a:tc>
                  <a:txBody>
                    <a:bodyPr/>
                    <a:lstStyle/>
                    <a:p>
                      <a:r>
                        <a:rPr lang="en-US" sz="2400" dirty="0"/>
                        <a:t>9/1/2019</a:t>
                      </a:r>
                    </a:p>
                  </a:txBody>
                  <a:tcPr/>
                </a:tc>
                <a:extLst>
                  <a:ext uri="{0D108BD9-81ED-4DB2-BD59-A6C34878D82A}">
                    <a16:rowId xmlns:a16="http://schemas.microsoft.com/office/drawing/2014/main" val="1537932797"/>
                  </a:ext>
                </a:extLst>
              </a:tr>
              <a:tr h="510857">
                <a:tc>
                  <a:txBody>
                    <a:bodyPr/>
                    <a:lstStyle/>
                    <a:p>
                      <a:r>
                        <a:rPr lang="en-US" sz="2400" dirty="0"/>
                        <a:t>400</a:t>
                      </a:r>
                    </a:p>
                  </a:txBody>
                  <a:tcPr/>
                </a:tc>
                <a:tc>
                  <a:txBody>
                    <a:bodyPr/>
                    <a:lstStyle/>
                    <a:p>
                      <a:r>
                        <a:rPr lang="en-US" sz="2400" dirty="0"/>
                        <a:t>500</a:t>
                      </a:r>
                    </a:p>
                  </a:txBody>
                  <a:tcPr/>
                </a:tc>
                <a:tc>
                  <a:txBody>
                    <a:bodyPr/>
                    <a:lstStyle/>
                    <a:p>
                      <a:r>
                        <a:rPr lang="en-US" sz="2400" b="1" dirty="0"/>
                        <a:t>900</a:t>
                      </a:r>
                    </a:p>
                  </a:txBody>
                  <a:tcPr/>
                </a:tc>
                <a:tc>
                  <a:txBody>
                    <a:bodyPr/>
                    <a:lstStyle/>
                    <a:p>
                      <a:r>
                        <a:rPr lang="en-US" sz="2400" dirty="0"/>
                        <a:t>Superscore</a:t>
                      </a:r>
                    </a:p>
                  </a:txBody>
                  <a:tcPr/>
                </a:tc>
                <a:extLst>
                  <a:ext uri="{0D108BD9-81ED-4DB2-BD59-A6C34878D82A}">
                    <a16:rowId xmlns:a16="http://schemas.microsoft.com/office/drawing/2014/main" val="2140984123"/>
                  </a:ext>
                </a:extLst>
              </a:tr>
            </a:tbl>
          </a:graphicData>
        </a:graphic>
      </p:graphicFrame>
      <p:sp>
        <p:nvSpPr>
          <p:cNvPr id="5" name="Title 1">
            <a:extLst>
              <a:ext uri="{FF2B5EF4-FFF2-40B4-BE49-F238E27FC236}">
                <a16:creationId xmlns:a16="http://schemas.microsoft.com/office/drawing/2014/main" id="{85448C05-EA8E-44AA-9F54-5D57AAB61996}"/>
              </a:ext>
            </a:extLst>
          </p:cNvPr>
          <p:cNvSpPr txBox="1">
            <a:spLocks/>
          </p:cNvSpPr>
          <p:nvPr/>
        </p:nvSpPr>
        <p:spPr>
          <a:xfrm>
            <a:off x="457200" y="153985"/>
            <a:ext cx="7183315" cy="9144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EF653E"/>
                </a:solidFill>
                <a:effectLst/>
                <a:uLnTx/>
                <a:uFillTx/>
                <a:latin typeface="Calibri"/>
                <a:ea typeface="+mj-ea"/>
                <a:cs typeface="+mj-cs"/>
              </a:rPr>
              <a:t>New for Fall 2020</a:t>
            </a:r>
          </a:p>
        </p:txBody>
      </p:sp>
      <p:sp>
        <p:nvSpPr>
          <p:cNvPr id="8" name="Oval 7">
            <a:extLst>
              <a:ext uri="{FF2B5EF4-FFF2-40B4-BE49-F238E27FC236}">
                <a16:creationId xmlns:a16="http://schemas.microsoft.com/office/drawing/2014/main" id="{ECE8929C-7498-49C7-B360-D24AA921B7F7}"/>
              </a:ext>
            </a:extLst>
          </p:cNvPr>
          <p:cNvSpPr/>
          <p:nvPr/>
        </p:nvSpPr>
        <p:spPr>
          <a:xfrm>
            <a:off x="957128" y="4533403"/>
            <a:ext cx="853580" cy="512747"/>
          </a:xfrm>
          <a:prstGeom prst="ellipse">
            <a:avLst/>
          </a:prstGeom>
          <a:noFill/>
          <a:ln w="38100">
            <a:solidFill>
              <a:srgbClr val="F15023"/>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Oval 8">
            <a:extLst>
              <a:ext uri="{FF2B5EF4-FFF2-40B4-BE49-F238E27FC236}">
                <a16:creationId xmlns:a16="http://schemas.microsoft.com/office/drawing/2014/main" id="{033FD552-5EA5-4D25-8507-C04FEBE429A5}"/>
              </a:ext>
            </a:extLst>
          </p:cNvPr>
          <p:cNvSpPr/>
          <p:nvPr/>
        </p:nvSpPr>
        <p:spPr>
          <a:xfrm>
            <a:off x="3818544" y="5046150"/>
            <a:ext cx="853580" cy="512747"/>
          </a:xfrm>
          <a:prstGeom prst="ellipse">
            <a:avLst/>
          </a:prstGeom>
          <a:noFill/>
          <a:ln w="38100">
            <a:solidFill>
              <a:srgbClr val="F15023"/>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Arrow: Curved Left 9">
            <a:extLst>
              <a:ext uri="{FF2B5EF4-FFF2-40B4-BE49-F238E27FC236}">
                <a16:creationId xmlns:a16="http://schemas.microsoft.com/office/drawing/2014/main" id="{F9DD44DB-10FF-46E4-B410-EBE7D77F47C6}"/>
              </a:ext>
            </a:extLst>
          </p:cNvPr>
          <p:cNvSpPr/>
          <p:nvPr/>
        </p:nvSpPr>
        <p:spPr>
          <a:xfrm>
            <a:off x="1892893" y="4834712"/>
            <a:ext cx="350378" cy="995727"/>
          </a:xfrm>
          <a:prstGeom prst="curvedLeftArrow">
            <a:avLst/>
          </a:prstGeom>
          <a:solidFill>
            <a:srgbClr val="F15024"/>
          </a:solidFill>
          <a:ln>
            <a:solidFill>
              <a:srgbClr val="F1502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Arrow: Curved Left 10">
            <a:extLst>
              <a:ext uri="{FF2B5EF4-FFF2-40B4-BE49-F238E27FC236}">
                <a16:creationId xmlns:a16="http://schemas.microsoft.com/office/drawing/2014/main" id="{6FB4C138-CE36-4A51-97D2-D488CF642CEA}"/>
              </a:ext>
            </a:extLst>
          </p:cNvPr>
          <p:cNvSpPr/>
          <p:nvPr/>
        </p:nvSpPr>
        <p:spPr>
          <a:xfrm>
            <a:off x="4745049" y="5217704"/>
            <a:ext cx="279875" cy="612735"/>
          </a:xfrm>
          <a:prstGeom prst="curvedLeftArrow">
            <a:avLst/>
          </a:prstGeom>
          <a:solidFill>
            <a:srgbClr val="F15024"/>
          </a:solidFill>
          <a:ln>
            <a:solidFill>
              <a:srgbClr val="F1502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8159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457200" y="1640295"/>
            <a:ext cx="8071503" cy="4555401"/>
          </a:xfrm>
        </p:spPr>
        <p:txBody>
          <a:bodyPr>
            <a:normAutofit fontScale="32500" lnSpcReduction="20000"/>
          </a:bodyPr>
          <a:lstStyle/>
          <a:p>
            <a:r>
              <a:rPr lang="en-US" sz="12800" b="1" dirty="0">
                <a:solidFill>
                  <a:schemeClr val="bg1"/>
                </a:solidFill>
              </a:rPr>
              <a:t>Freshman Applicants</a:t>
            </a:r>
          </a:p>
          <a:p>
            <a:pPr marL="0" indent="0">
              <a:buNone/>
            </a:pPr>
            <a:endParaRPr lang="en-US" sz="8600" b="1" dirty="0">
              <a:solidFill>
                <a:schemeClr val="bg1"/>
              </a:solidFill>
            </a:endParaRPr>
          </a:p>
          <a:p>
            <a:pPr marL="631825" lvl="1">
              <a:spcBef>
                <a:spcPts val="600"/>
              </a:spcBef>
              <a:spcAft>
                <a:spcPts val="600"/>
              </a:spcAft>
              <a:buSzPct val="80000"/>
            </a:pPr>
            <a:r>
              <a:rPr lang="en-US" sz="9600" dirty="0">
                <a:solidFill>
                  <a:schemeClr val="bg1"/>
                </a:solidFill>
              </a:rPr>
              <a:t>ApplyTexas  </a:t>
            </a:r>
            <a:r>
              <a:rPr lang="en-US" sz="8400" dirty="0">
                <a:solidFill>
                  <a:schemeClr val="bg1"/>
                </a:solidFill>
              </a:rPr>
              <a:t>(Domestic/International)</a:t>
            </a:r>
          </a:p>
          <a:p>
            <a:pPr marL="631825" lvl="1">
              <a:spcBef>
                <a:spcPts val="600"/>
              </a:spcBef>
              <a:spcAft>
                <a:spcPts val="600"/>
              </a:spcAft>
              <a:buSzPct val="80000"/>
            </a:pPr>
            <a:r>
              <a:rPr lang="en-US" sz="9600" dirty="0">
                <a:solidFill>
                  <a:schemeClr val="bg1"/>
                </a:solidFill>
              </a:rPr>
              <a:t>Essay (1 topic)</a:t>
            </a:r>
          </a:p>
          <a:p>
            <a:pPr marL="631825" lvl="1">
              <a:spcBef>
                <a:spcPts val="600"/>
              </a:spcBef>
              <a:spcAft>
                <a:spcPts val="600"/>
              </a:spcAft>
              <a:buSzPct val="80000"/>
            </a:pPr>
            <a:r>
              <a:rPr lang="en-US" sz="9600" dirty="0">
                <a:solidFill>
                  <a:schemeClr val="bg1"/>
                </a:solidFill>
              </a:rPr>
              <a:t>ACT/SAT scores</a:t>
            </a:r>
          </a:p>
          <a:p>
            <a:pPr marL="631825" lvl="1">
              <a:spcBef>
                <a:spcPts val="600"/>
              </a:spcBef>
              <a:spcAft>
                <a:spcPts val="600"/>
              </a:spcAft>
              <a:buSzPct val="80000"/>
            </a:pPr>
            <a:r>
              <a:rPr lang="en-US" sz="9600" dirty="0">
                <a:solidFill>
                  <a:schemeClr val="bg1"/>
                </a:solidFill>
              </a:rPr>
              <a:t>High School transcript or high school equivalency</a:t>
            </a:r>
          </a:p>
          <a:p>
            <a:pPr marL="631825" lvl="1">
              <a:spcBef>
                <a:spcPts val="600"/>
              </a:spcBef>
              <a:spcAft>
                <a:spcPts val="600"/>
              </a:spcAft>
              <a:buSzPct val="80000"/>
            </a:pPr>
            <a:r>
              <a:rPr lang="en-US" sz="9600" dirty="0">
                <a:solidFill>
                  <a:schemeClr val="bg1"/>
                </a:solidFill>
              </a:rPr>
              <a:t>Texas Private High School Certification form  </a:t>
            </a:r>
            <a:r>
              <a:rPr lang="en-US" sz="8400" dirty="0">
                <a:solidFill>
                  <a:schemeClr val="bg1"/>
                </a:solidFill>
              </a:rPr>
              <a:t>(if attended private HS in Texas)</a:t>
            </a:r>
          </a:p>
        </p:txBody>
      </p:sp>
      <p:sp>
        <p:nvSpPr>
          <p:cNvPr id="4" name="Title 1">
            <a:extLst>
              <a:ext uri="{FF2B5EF4-FFF2-40B4-BE49-F238E27FC236}">
                <a16:creationId xmlns:a16="http://schemas.microsoft.com/office/drawing/2014/main" id="{A05EEA31-6421-498B-9BFD-D83C0641942B}"/>
              </a:ext>
            </a:extLst>
          </p:cNvPr>
          <p:cNvSpPr txBox="1">
            <a:spLocks/>
          </p:cNvSpPr>
          <p:nvPr/>
        </p:nvSpPr>
        <p:spPr>
          <a:xfrm>
            <a:off x="457200" y="153985"/>
            <a:ext cx="7183315" cy="9144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libri"/>
                <a:ea typeface="+mj-ea"/>
                <a:cs typeface="+mj-cs"/>
              </a:rPr>
              <a:t>How to Apply</a:t>
            </a:r>
          </a:p>
        </p:txBody>
      </p:sp>
    </p:spTree>
    <p:extLst>
      <p:ext uri="{BB962C8B-B14F-4D97-AF65-F5344CB8AC3E}">
        <p14:creationId xmlns:p14="http://schemas.microsoft.com/office/powerpoint/2010/main" val="1399087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457200" y="1640295"/>
            <a:ext cx="8071503" cy="4555401"/>
          </a:xfrm>
        </p:spPr>
        <p:txBody>
          <a:bodyPr>
            <a:normAutofit fontScale="32500" lnSpcReduction="20000"/>
          </a:bodyPr>
          <a:lstStyle/>
          <a:p>
            <a:r>
              <a:rPr lang="en-US" sz="12800" b="1" dirty="0">
                <a:solidFill>
                  <a:schemeClr val="bg1"/>
                </a:solidFill>
              </a:rPr>
              <a:t>International Applicants </a:t>
            </a:r>
            <a:r>
              <a:rPr lang="en-US" sz="9800" b="1" dirty="0">
                <a:solidFill>
                  <a:schemeClr val="bg1"/>
                </a:solidFill>
              </a:rPr>
              <a:t>(additional requirements)</a:t>
            </a:r>
          </a:p>
          <a:p>
            <a:pPr marL="0" indent="0">
              <a:buNone/>
            </a:pPr>
            <a:endParaRPr lang="en-US" sz="9800" b="1" dirty="0">
              <a:solidFill>
                <a:schemeClr val="bg1"/>
              </a:solidFill>
            </a:endParaRPr>
          </a:p>
          <a:p>
            <a:pPr marL="631825" lvl="1">
              <a:spcBef>
                <a:spcPts val="600"/>
              </a:spcBef>
              <a:spcAft>
                <a:spcPts val="600"/>
              </a:spcAft>
              <a:buSzPct val="80000"/>
            </a:pPr>
            <a:r>
              <a:rPr lang="en-US" sz="9600" dirty="0">
                <a:solidFill>
                  <a:schemeClr val="bg1"/>
                </a:solidFill>
              </a:rPr>
              <a:t>Foreign credential evaluation – FCSA/WES  </a:t>
            </a:r>
            <a:r>
              <a:rPr lang="en-US" sz="8400" dirty="0">
                <a:solidFill>
                  <a:schemeClr val="bg1"/>
                </a:solidFill>
              </a:rPr>
              <a:t>(if attended foreign high school)</a:t>
            </a:r>
          </a:p>
          <a:p>
            <a:pPr marL="631825" lvl="1">
              <a:spcBef>
                <a:spcPts val="600"/>
              </a:spcBef>
              <a:spcAft>
                <a:spcPts val="600"/>
              </a:spcAft>
              <a:buSzPct val="80000"/>
            </a:pPr>
            <a:r>
              <a:rPr lang="en-US" sz="9600" dirty="0">
                <a:solidFill>
                  <a:schemeClr val="bg1"/>
                </a:solidFill>
              </a:rPr>
              <a:t>English language proficiency – TOEFL/IELTS </a:t>
            </a:r>
            <a:r>
              <a:rPr lang="en-US" sz="8400" dirty="0">
                <a:solidFill>
                  <a:schemeClr val="bg1"/>
                </a:solidFill>
              </a:rPr>
              <a:t> (if attended foreign high school)</a:t>
            </a:r>
          </a:p>
          <a:p>
            <a:pPr marL="631825" lvl="1">
              <a:spcBef>
                <a:spcPts val="600"/>
              </a:spcBef>
              <a:spcAft>
                <a:spcPts val="600"/>
              </a:spcAft>
              <a:buSzPct val="80000"/>
            </a:pPr>
            <a:r>
              <a:rPr lang="en-US" sz="9600" dirty="0">
                <a:solidFill>
                  <a:schemeClr val="bg1"/>
                </a:solidFill>
              </a:rPr>
              <a:t>$50 application fee </a:t>
            </a:r>
            <a:r>
              <a:rPr lang="en-US" sz="8400" dirty="0">
                <a:solidFill>
                  <a:schemeClr val="bg1"/>
                </a:solidFill>
              </a:rPr>
              <a:t>(International applicants only)</a:t>
            </a:r>
          </a:p>
        </p:txBody>
      </p:sp>
      <p:sp>
        <p:nvSpPr>
          <p:cNvPr id="4" name="Title 1">
            <a:extLst>
              <a:ext uri="{FF2B5EF4-FFF2-40B4-BE49-F238E27FC236}">
                <a16:creationId xmlns:a16="http://schemas.microsoft.com/office/drawing/2014/main" id="{A05EEA31-6421-498B-9BFD-D83C0641942B}"/>
              </a:ext>
            </a:extLst>
          </p:cNvPr>
          <p:cNvSpPr txBox="1">
            <a:spLocks/>
          </p:cNvSpPr>
          <p:nvPr/>
        </p:nvSpPr>
        <p:spPr>
          <a:xfrm>
            <a:off x="457200" y="153985"/>
            <a:ext cx="7183315" cy="9144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libri"/>
                <a:ea typeface="+mj-ea"/>
                <a:cs typeface="+mj-cs"/>
              </a:rPr>
              <a:t>How to Apply</a:t>
            </a:r>
          </a:p>
        </p:txBody>
      </p:sp>
    </p:spTree>
    <p:extLst>
      <p:ext uri="{BB962C8B-B14F-4D97-AF65-F5344CB8AC3E}">
        <p14:creationId xmlns:p14="http://schemas.microsoft.com/office/powerpoint/2010/main" val="2985225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457200" y="1640295"/>
            <a:ext cx="8071503" cy="4555401"/>
          </a:xfrm>
        </p:spPr>
        <p:txBody>
          <a:bodyPr>
            <a:normAutofit/>
          </a:bodyPr>
          <a:lstStyle/>
          <a:p>
            <a:r>
              <a:rPr lang="en-US" sz="4400" b="1" dirty="0">
                <a:solidFill>
                  <a:schemeClr val="bg1"/>
                </a:solidFill>
              </a:rPr>
              <a:t>Transfer Applicants </a:t>
            </a:r>
          </a:p>
          <a:p>
            <a:pPr marL="0" indent="0">
              <a:buNone/>
            </a:pPr>
            <a:endParaRPr lang="en-US" sz="2800" b="1" dirty="0">
              <a:solidFill>
                <a:schemeClr val="bg1"/>
              </a:solidFill>
            </a:endParaRPr>
          </a:p>
          <a:p>
            <a:pPr marL="631825" lvl="1">
              <a:spcBef>
                <a:spcPts val="600"/>
              </a:spcBef>
              <a:spcAft>
                <a:spcPts val="600"/>
              </a:spcAft>
              <a:buSzPct val="80000"/>
            </a:pPr>
            <a:r>
              <a:rPr lang="en-US" sz="3500" dirty="0">
                <a:solidFill>
                  <a:schemeClr val="bg1"/>
                </a:solidFill>
              </a:rPr>
              <a:t>ApplyTexas (Domestic/International)</a:t>
            </a:r>
          </a:p>
          <a:p>
            <a:pPr marL="631825" lvl="1">
              <a:spcBef>
                <a:spcPts val="600"/>
              </a:spcBef>
              <a:spcAft>
                <a:spcPts val="600"/>
              </a:spcAft>
              <a:buSzPct val="80000"/>
            </a:pPr>
            <a:r>
              <a:rPr lang="en-US" sz="3500" dirty="0">
                <a:solidFill>
                  <a:schemeClr val="bg1"/>
                </a:solidFill>
              </a:rPr>
              <a:t>College Transcripts</a:t>
            </a:r>
          </a:p>
          <a:p>
            <a:pPr marL="631825" lvl="1">
              <a:spcBef>
                <a:spcPts val="600"/>
              </a:spcBef>
              <a:spcAft>
                <a:spcPts val="600"/>
              </a:spcAft>
              <a:buSzPct val="80000"/>
            </a:pPr>
            <a:r>
              <a:rPr lang="en-US" sz="3500" dirty="0">
                <a:solidFill>
                  <a:schemeClr val="bg1"/>
                </a:solidFill>
              </a:rPr>
              <a:t> $50 application fee (International applicants only)</a:t>
            </a:r>
          </a:p>
        </p:txBody>
      </p:sp>
      <p:sp>
        <p:nvSpPr>
          <p:cNvPr id="4" name="Title 1">
            <a:extLst>
              <a:ext uri="{FF2B5EF4-FFF2-40B4-BE49-F238E27FC236}">
                <a16:creationId xmlns:a16="http://schemas.microsoft.com/office/drawing/2014/main" id="{A05EEA31-6421-498B-9BFD-D83C0641942B}"/>
              </a:ext>
            </a:extLst>
          </p:cNvPr>
          <p:cNvSpPr txBox="1">
            <a:spLocks/>
          </p:cNvSpPr>
          <p:nvPr/>
        </p:nvSpPr>
        <p:spPr>
          <a:xfrm>
            <a:off x="457200" y="153985"/>
            <a:ext cx="7183315" cy="9144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libri"/>
                <a:ea typeface="+mj-ea"/>
                <a:cs typeface="+mj-cs"/>
              </a:rPr>
              <a:t>How to Apply</a:t>
            </a:r>
          </a:p>
        </p:txBody>
      </p:sp>
    </p:spTree>
    <p:extLst>
      <p:ext uri="{BB962C8B-B14F-4D97-AF65-F5344CB8AC3E}">
        <p14:creationId xmlns:p14="http://schemas.microsoft.com/office/powerpoint/2010/main" val="1121374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457200" y="1640296"/>
            <a:ext cx="7951862" cy="4358848"/>
          </a:xfrm>
        </p:spPr>
        <p:txBody>
          <a:bodyPr>
            <a:normAutofit fontScale="85000" lnSpcReduction="20000"/>
          </a:bodyPr>
          <a:lstStyle/>
          <a:p>
            <a:r>
              <a:rPr lang="en-US" dirty="0">
                <a:solidFill>
                  <a:schemeClr val="tx1">
                    <a:lumMod val="65000"/>
                    <a:lumOff val="35000"/>
                  </a:schemeClr>
                </a:solidFill>
                <a:latin typeface="+mj-lt"/>
              </a:rPr>
              <a:t>High school seniors that choose to attend another college/university after graduation, are eligible to apply to UTRGV as Transfer students for a later term.</a:t>
            </a:r>
          </a:p>
          <a:p>
            <a:pPr marL="0" indent="0">
              <a:buNone/>
            </a:pPr>
            <a:endParaRPr lang="en-US" dirty="0">
              <a:solidFill>
                <a:schemeClr val="tx1">
                  <a:lumMod val="65000"/>
                  <a:lumOff val="35000"/>
                </a:schemeClr>
              </a:solidFill>
              <a:latin typeface="+mj-lt"/>
            </a:endParaRPr>
          </a:p>
          <a:p>
            <a:r>
              <a:rPr lang="en-US" dirty="0">
                <a:solidFill>
                  <a:schemeClr val="tx1">
                    <a:lumMod val="65000"/>
                    <a:lumOff val="35000"/>
                  </a:schemeClr>
                </a:solidFill>
                <a:latin typeface="+mj-lt"/>
              </a:rPr>
              <a:t>Transfer students must have an overall 2.0 GPA for admission and must submit transcripts from all college/universities attended.</a:t>
            </a:r>
          </a:p>
          <a:p>
            <a:pPr marL="0" indent="0">
              <a:buNone/>
            </a:pPr>
            <a:endParaRPr lang="en-US" dirty="0">
              <a:solidFill>
                <a:schemeClr val="tx1">
                  <a:lumMod val="65000"/>
                  <a:lumOff val="35000"/>
                </a:schemeClr>
              </a:solidFill>
              <a:latin typeface="+mj-lt"/>
            </a:endParaRPr>
          </a:p>
          <a:p>
            <a:r>
              <a:rPr lang="en-US" dirty="0">
                <a:solidFill>
                  <a:schemeClr val="tx1">
                    <a:lumMod val="65000"/>
                    <a:lumOff val="35000"/>
                  </a:schemeClr>
                </a:solidFill>
                <a:latin typeface="+mj-lt"/>
              </a:rPr>
              <a:t>If transfer student has less than 24 earned hours, student must also submit ACT/SAT scores and final high school transcript.</a:t>
            </a:r>
          </a:p>
        </p:txBody>
      </p:sp>
      <p:sp>
        <p:nvSpPr>
          <p:cNvPr id="5" name="Title 1">
            <a:extLst>
              <a:ext uri="{FF2B5EF4-FFF2-40B4-BE49-F238E27FC236}">
                <a16:creationId xmlns:a16="http://schemas.microsoft.com/office/drawing/2014/main" id="{85448C05-EA8E-44AA-9F54-5D57AAB61996}"/>
              </a:ext>
            </a:extLst>
          </p:cNvPr>
          <p:cNvSpPr txBox="1">
            <a:spLocks/>
          </p:cNvSpPr>
          <p:nvPr/>
        </p:nvSpPr>
        <p:spPr>
          <a:xfrm>
            <a:off x="457200" y="153985"/>
            <a:ext cx="7183315" cy="9144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EF653E"/>
                </a:solidFill>
                <a:effectLst/>
                <a:uLnTx/>
                <a:uFillTx/>
                <a:latin typeface="Calibri"/>
                <a:ea typeface="+mj-ea"/>
                <a:cs typeface="+mj-cs"/>
              </a:rPr>
              <a:t>Admissions - Reminders</a:t>
            </a:r>
          </a:p>
        </p:txBody>
      </p:sp>
    </p:spTree>
    <p:extLst>
      <p:ext uri="{BB962C8B-B14F-4D97-AF65-F5344CB8AC3E}">
        <p14:creationId xmlns:p14="http://schemas.microsoft.com/office/powerpoint/2010/main" val="202525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457199" y="1640295"/>
            <a:ext cx="8105687" cy="4615221"/>
          </a:xfrm>
        </p:spPr>
        <p:txBody>
          <a:bodyPr>
            <a:normAutofit/>
          </a:bodyPr>
          <a:lstStyle/>
          <a:p>
            <a:r>
              <a:rPr lang="en-US" sz="2600" dirty="0">
                <a:solidFill>
                  <a:schemeClr val="bg1"/>
                </a:solidFill>
                <a:latin typeface="+mj-lt"/>
              </a:rPr>
              <a:t>Applications for Fall 2020 available  July 1</a:t>
            </a:r>
            <a:r>
              <a:rPr lang="en-US" sz="2600" baseline="30000" dirty="0">
                <a:solidFill>
                  <a:schemeClr val="bg1"/>
                </a:solidFill>
                <a:latin typeface="+mj-lt"/>
              </a:rPr>
              <a:t>st</a:t>
            </a:r>
            <a:r>
              <a:rPr lang="en-US" sz="2600" dirty="0">
                <a:solidFill>
                  <a:schemeClr val="bg1"/>
                </a:solidFill>
                <a:latin typeface="+mj-lt"/>
              </a:rPr>
              <a:t>, 2019</a:t>
            </a:r>
          </a:p>
          <a:p>
            <a:endParaRPr lang="en-US" sz="2600" dirty="0">
              <a:solidFill>
                <a:schemeClr val="bg1"/>
              </a:solidFill>
              <a:latin typeface="+mj-lt"/>
            </a:endParaRPr>
          </a:p>
          <a:p>
            <a:r>
              <a:rPr lang="en-US" sz="2600" dirty="0">
                <a:solidFill>
                  <a:schemeClr val="bg1"/>
                </a:solidFill>
                <a:latin typeface="+mj-lt"/>
              </a:rPr>
              <a:t>Priority Deadline for Fall 2020: February 1</a:t>
            </a:r>
            <a:r>
              <a:rPr lang="en-US" sz="2600" baseline="30000" dirty="0">
                <a:solidFill>
                  <a:schemeClr val="bg1"/>
                </a:solidFill>
                <a:latin typeface="+mj-lt"/>
              </a:rPr>
              <a:t>st</a:t>
            </a:r>
            <a:r>
              <a:rPr lang="en-US" sz="2600" dirty="0">
                <a:solidFill>
                  <a:schemeClr val="bg1"/>
                </a:solidFill>
                <a:latin typeface="+mj-lt"/>
              </a:rPr>
              <a:t>, 2020.</a:t>
            </a:r>
          </a:p>
          <a:p>
            <a:endParaRPr lang="en-US" sz="2600" dirty="0">
              <a:solidFill>
                <a:schemeClr val="bg1"/>
              </a:solidFill>
              <a:latin typeface="+mj-lt"/>
            </a:endParaRPr>
          </a:p>
          <a:p>
            <a:r>
              <a:rPr lang="en-US" sz="2600" dirty="0">
                <a:solidFill>
                  <a:schemeClr val="bg1"/>
                </a:solidFill>
                <a:latin typeface="+mj-lt"/>
              </a:rPr>
              <a:t>Essay and ACT/SAT scores needed for all Freshman applications, including top 10%.</a:t>
            </a:r>
          </a:p>
          <a:p>
            <a:endParaRPr lang="en-US" sz="2600" dirty="0">
              <a:solidFill>
                <a:schemeClr val="bg1"/>
              </a:solidFill>
              <a:latin typeface="+mj-lt"/>
            </a:endParaRPr>
          </a:p>
          <a:p>
            <a:r>
              <a:rPr lang="en-US" sz="2600" dirty="0">
                <a:solidFill>
                  <a:schemeClr val="bg1"/>
                </a:solidFill>
                <a:latin typeface="+mj-lt"/>
              </a:rPr>
              <a:t>Encourage students with Advanced Placement or International Baccalaureate scores to send them to UTRGV. Scores can be considered in holistic review.</a:t>
            </a:r>
          </a:p>
        </p:txBody>
      </p:sp>
      <p:sp>
        <p:nvSpPr>
          <p:cNvPr id="4" name="Title 1">
            <a:extLst>
              <a:ext uri="{FF2B5EF4-FFF2-40B4-BE49-F238E27FC236}">
                <a16:creationId xmlns:a16="http://schemas.microsoft.com/office/drawing/2014/main" id="{F0000856-B458-4818-B363-2763850B6450}"/>
              </a:ext>
            </a:extLst>
          </p:cNvPr>
          <p:cNvSpPr txBox="1">
            <a:spLocks/>
          </p:cNvSpPr>
          <p:nvPr/>
        </p:nvSpPr>
        <p:spPr>
          <a:xfrm>
            <a:off x="457200" y="153985"/>
            <a:ext cx="7183315" cy="9144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libri"/>
                <a:ea typeface="+mj-ea"/>
                <a:cs typeface="+mj-cs"/>
              </a:rPr>
              <a:t>Admissions - Reminders</a:t>
            </a:r>
          </a:p>
        </p:txBody>
      </p:sp>
    </p:spTree>
    <p:extLst>
      <p:ext uri="{BB962C8B-B14F-4D97-AF65-F5344CB8AC3E}">
        <p14:creationId xmlns:p14="http://schemas.microsoft.com/office/powerpoint/2010/main" val="1935770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p:txBody>
          <a:bodyPr>
            <a:normAutofit/>
          </a:bodyPr>
          <a:lstStyle/>
          <a:p>
            <a:pPr algn="l"/>
            <a:r>
              <a:rPr lang="en-US" sz="5400" b="1" dirty="0">
                <a:solidFill>
                  <a:srgbClr val="EF653E"/>
                </a:solidFill>
                <a:latin typeface="+mn-lt"/>
              </a:rPr>
              <a:t>Dara Newton</a:t>
            </a:r>
          </a:p>
        </p:txBody>
      </p:sp>
      <p:sp>
        <p:nvSpPr>
          <p:cNvPr id="4" name="Text Placeholder 3">
            <a:extLst>
              <a:ext uri="{FF2B5EF4-FFF2-40B4-BE49-F238E27FC236}">
                <a16:creationId xmlns:a16="http://schemas.microsoft.com/office/drawing/2014/main" id="{A38E6A50-1523-411B-A96D-1F971C1E2E6C}"/>
              </a:ext>
            </a:extLst>
          </p:cNvPr>
          <p:cNvSpPr>
            <a:spLocks noGrp="1"/>
          </p:cNvSpPr>
          <p:nvPr>
            <p:ph type="body" idx="1"/>
          </p:nvPr>
        </p:nvSpPr>
        <p:spPr/>
        <p:txBody>
          <a:bodyPr/>
          <a:lstStyle/>
          <a:p>
            <a:r>
              <a:rPr lang="en-US" dirty="0"/>
              <a:t>Associate Vice President for Strategic Enrollment </a:t>
            </a:r>
          </a:p>
        </p:txBody>
      </p:sp>
    </p:spTree>
    <p:extLst>
      <p:ext uri="{BB962C8B-B14F-4D97-AF65-F5344CB8AC3E}">
        <p14:creationId xmlns:p14="http://schemas.microsoft.com/office/powerpoint/2010/main" val="891387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457200" y="1640296"/>
            <a:ext cx="7909133" cy="4589588"/>
          </a:xfrm>
        </p:spPr>
        <p:txBody>
          <a:bodyPr>
            <a:normAutofit/>
          </a:bodyPr>
          <a:lstStyle/>
          <a:p>
            <a:r>
              <a:rPr lang="en-US" sz="2600" dirty="0">
                <a:solidFill>
                  <a:schemeClr val="bg1"/>
                </a:solidFill>
              </a:rPr>
              <a:t>Encourage students who have Dual Credit to send college transcript to UTRGV, credit can be considered in holistic review.</a:t>
            </a:r>
          </a:p>
          <a:p>
            <a:pPr marL="0" indent="0">
              <a:buNone/>
            </a:pPr>
            <a:endParaRPr lang="en-US" sz="2600" dirty="0">
              <a:solidFill>
                <a:schemeClr val="bg1"/>
              </a:solidFill>
            </a:endParaRPr>
          </a:p>
          <a:p>
            <a:r>
              <a:rPr lang="en-US" sz="2600" dirty="0">
                <a:solidFill>
                  <a:schemeClr val="bg1"/>
                </a:solidFill>
              </a:rPr>
              <a:t>High school transcript must contain GPA, ranking (if applicable), junior year completed.</a:t>
            </a:r>
          </a:p>
          <a:p>
            <a:endParaRPr lang="en-US" sz="2600" dirty="0">
              <a:solidFill>
                <a:schemeClr val="bg1"/>
              </a:solidFill>
            </a:endParaRPr>
          </a:p>
          <a:p>
            <a:r>
              <a:rPr lang="en-US" sz="2600" dirty="0">
                <a:solidFill>
                  <a:schemeClr val="bg1"/>
                </a:solidFill>
              </a:rPr>
              <a:t>TREX transcripts preferred.</a:t>
            </a:r>
          </a:p>
          <a:p>
            <a:endParaRPr lang="en-US" sz="2600" dirty="0">
              <a:solidFill>
                <a:schemeClr val="bg1"/>
              </a:solidFill>
            </a:endParaRPr>
          </a:p>
          <a:p>
            <a:endParaRPr lang="en-US" sz="2600" dirty="0">
              <a:solidFill>
                <a:schemeClr val="bg1"/>
              </a:solidFill>
              <a:latin typeface="+mj-lt"/>
            </a:endParaRPr>
          </a:p>
          <a:p>
            <a:endParaRPr lang="en-US" sz="2600" dirty="0">
              <a:solidFill>
                <a:schemeClr val="bg1"/>
              </a:solidFill>
              <a:latin typeface="+mj-lt"/>
            </a:endParaRPr>
          </a:p>
        </p:txBody>
      </p:sp>
      <p:sp>
        <p:nvSpPr>
          <p:cNvPr id="4" name="Title 1">
            <a:extLst>
              <a:ext uri="{FF2B5EF4-FFF2-40B4-BE49-F238E27FC236}">
                <a16:creationId xmlns:a16="http://schemas.microsoft.com/office/drawing/2014/main" id="{C6CA9249-17D6-44B9-B0BF-AA215B229A36}"/>
              </a:ext>
            </a:extLst>
          </p:cNvPr>
          <p:cNvSpPr txBox="1">
            <a:spLocks/>
          </p:cNvSpPr>
          <p:nvPr/>
        </p:nvSpPr>
        <p:spPr>
          <a:xfrm>
            <a:off x="457200" y="153985"/>
            <a:ext cx="7183315" cy="9144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libri"/>
                <a:ea typeface="+mj-ea"/>
                <a:cs typeface="+mj-cs"/>
              </a:rPr>
              <a:t>Admissions - Reminders</a:t>
            </a:r>
          </a:p>
        </p:txBody>
      </p:sp>
    </p:spTree>
    <p:extLst>
      <p:ext uri="{BB962C8B-B14F-4D97-AF65-F5344CB8AC3E}">
        <p14:creationId xmlns:p14="http://schemas.microsoft.com/office/powerpoint/2010/main" val="1443253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457200" y="1640296"/>
            <a:ext cx="7977499" cy="4828870"/>
          </a:xfrm>
        </p:spPr>
        <p:txBody>
          <a:bodyPr>
            <a:normAutofit lnSpcReduction="10000"/>
          </a:bodyPr>
          <a:lstStyle/>
          <a:p>
            <a:r>
              <a:rPr lang="en-US" sz="2600" dirty="0">
                <a:solidFill>
                  <a:schemeClr val="bg1"/>
                </a:solidFill>
                <a:latin typeface="+mj-lt"/>
              </a:rPr>
              <a:t>Non-TREX transcripts can be uploaded by counselor through counselor portal or by student through the student portal. </a:t>
            </a:r>
            <a:r>
              <a:rPr lang="en-US" sz="2600" dirty="0">
                <a:solidFill>
                  <a:schemeClr val="bg1"/>
                </a:solidFill>
                <a:hlinkClick r:id="rId4">
                  <a:extLst>
                    <a:ext uri="{A12FA001-AC4F-418D-AE19-62706E023703}">
                      <ahyp:hlinkClr xmlns:ahyp="http://schemas.microsoft.com/office/drawing/2018/hyperlinkcolor" val="tx"/>
                    </a:ext>
                  </a:extLst>
                </a:hlinkClick>
              </a:rPr>
              <a:t>https://enrollment.utrgv.edu/documentcentral</a:t>
            </a:r>
            <a:endParaRPr lang="en-US" sz="2600" dirty="0">
              <a:solidFill>
                <a:schemeClr val="bg1"/>
              </a:solidFill>
            </a:endParaRPr>
          </a:p>
          <a:p>
            <a:pPr marL="0" indent="0">
              <a:buNone/>
            </a:pPr>
            <a:endParaRPr lang="en-US" sz="2600" dirty="0">
              <a:solidFill>
                <a:schemeClr val="bg1"/>
              </a:solidFill>
            </a:endParaRPr>
          </a:p>
          <a:p>
            <a:pPr marL="0" indent="0">
              <a:buNone/>
            </a:pPr>
            <a:r>
              <a:rPr lang="en-US" sz="2600" b="1" u="sng" dirty="0">
                <a:solidFill>
                  <a:schemeClr val="bg1"/>
                </a:solidFill>
              </a:rPr>
              <a:t>Needed for Enrollment:</a:t>
            </a:r>
          </a:p>
          <a:p>
            <a:r>
              <a:rPr lang="en-US" sz="2600" dirty="0">
                <a:solidFill>
                  <a:schemeClr val="bg1"/>
                </a:solidFill>
              </a:rPr>
              <a:t>Proof of TSI assessment and proof of vaccination against bacterial meningitis or exemptions are not considered during the admission decision process. These items are required as part of the enrollment process and  are needed at time orientation/registration.</a:t>
            </a:r>
          </a:p>
          <a:p>
            <a:endParaRPr lang="en-US" sz="2600" dirty="0">
              <a:solidFill>
                <a:schemeClr val="bg1"/>
              </a:solidFill>
              <a:latin typeface="+mj-lt"/>
            </a:endParaRPr>
          </a:p>
        </p:txBody>
      </p:sp>
      <p:sp>
        <p:nvSpPr>
          <p:cNvPr id="4" name="Title 1">
            <a:extLst>
              <a:ext uri="{FF2B5EF4-FFF2-40B4-BE49-F238E27FC236}">
                <a16:creationId xmlns:a16="http://schemas.microsoft.com/office/drawing/2014/main" id="{8082E00F-03FB-4752-A813-CB99488469CC}"/>
              </a:ext>
            </a:extLst>
          </p:cNvPr>
          <p:cNvSpPr txBox="1">
            <a:spLocks/>
          </p:cNvSpPr>
          <p:nvPr/>
        </p:nvSpPr>
        <p:spPr>
          <a:xfrm>
            <a:off x="457200" y="153985"/>
            <a:ext cx="7183315" cy="9144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libri"/>
                <a:ea typeface="+mj-ea"/>
                <a:cs typeface="+mj-cs"/>
              </a:rPr>
              <a:t>Admissions - Reminders</a:t>
            </a:r>
          </a:p>
        </p:txBody>
      </p:sp>
    </p:spTree>
    <p:extLst>
      <p:ext uri="{BB962C8B-B14F-4D97-AF65-F5344CB8AC3E}">
        <p14:creationId xmlns:p14="http://schemas.microsoft.com/office/powerpoint/2010/main" val="2126182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457200" y="153985"/>
            <a:ext cx="7426712" cy="914400"/>
          </a:xfrm>
        </p:spPr>
        <p:txBody>
          <a:bodyPr>
            <a:normAutofit fontScale="90000"/>
          </a:bodyPr>
          <a:lstStyle/>
          <a:p>
            <a:pPr algn="l"/>
            <a:r>
              <a:rPr lang="en-US" sz="5400" b="1" dirty="0">
                <a:solidFill>
                  <a:srgbClr val="EF653E"/>
                </a:solidFill>
                <a:latin typeface="+mn-lt"/>
              </a:rPr>
              <a:t>Communication to Students</a:t>
            </a: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457200" y="1640295"/>
            <a:ext cx="7968953" cy="4786141"/>
          </a:xfrm>
        </p:spPr>
        <p:txBody>
          <a:bodyPr>
            <a:normAutofit fontScale="92500" lnSpcReduction="10000"/>
          </a:bodyPr>
          <a:lstStyle/>
          <a:p>
            <a:r>
              <a:rPr lang="en-US" dirty="0">
                <a:solidFill>
                  <a:schemeClr val="tx1">
                    <a:lumMod val="65000"/>
                    <a:lumOff val="35000"/>
                  </a:schemeClr>
                </a:solidFill>
                <a:latin typeface="+mj-lt"/>
              </a:rPr>
              <a:t>Applicants will receive:</a:t>
            </a:r>
          </a:p>
          <a:p>
            <a:pPr lvl="1"/>
            <a:r>
              <a:rPr lang="en-US" sz="2600" dirty="0">
                <a:solidFill>
                  <a:schemeClr val="tx1">
                    <a:lumMod val="65000"/>
                    <a:lumOff val="35000"/>
                  </a:schemeClr>
                </a:solidFill>
                <a:latin typeface="+mj-lt"/>
              </a:rPr>
              <a:t>Email acknowledging application receipt</a:t>
            </a:r>
          </a:p>
          <a:p>
            <a:pPr lvl="1"/>
            <a:r>
              <a:rPr lang="en-US" sz="2600" dirty="0">
                <a:solidFill>
                  <a:schemeClr val="tx1">
                    <a:lumMod val="65000"/>
                    <a:lumOff val="35000"/>
                  </a:schemeClr>
                </a:solidFill>
                <a:latin typeface="+mj-lt"/>
              </a:rPr>
              <a:t>Email with UTRGV credentials (for first time applicants)</a:t>
            </a:r>
          </a:p>
          <a:p>
            <a:pPr lvl="1"/>
            <a:r>
              <a:rPr lang="en-US" sz="2600" dirty="0">
                <a:solidFill>
                  <a:schemeClr val="tx1">
                    <a:lumMod val="65000"/>
                    <a:lumOff val="35000"/>
                  </a:schemeClr>
                </a:solidFill>
                <a:latin typeface="+mj-lt"/>
              </a:rPr>
              <a:t>Emails and Letters about missing documents</a:t>
            </a:r>
          </a:p>
          <a:p>
            <a:pPr lvl="1"/>
            <a:r>
              <a:rPr lang="en-US" sz="2600" dirty="0">
                <a:solidFill>
                  <a:schemeClr val="tx1">
                    <a:lumMod val="65000"/>
                    <a:lumOff val="35000"/>
                  </a:schemeClr>
                </a:solidFill>
                <a:latin typeface="+mj-lt"/>
              </a:rPr>
              <a:t>Email and Letter about admission decision</a:t>
            </a:r>
          </a:p>
          <a:p>
            <a:pPr lvl="1"/>
            <a:endParaRPr lang="en-US" dirty="0">
              <a:solidFill>
                <a:schemeClr val="tx1">
                  <a:lumMod val="65000"/>
                  <a:lumOff val="35000"/>
                </a:schemeClr>
              </a:solidFill>
              <a:latin typeface="+mj-lt"/>
            </a:endParaRPr>
          </a:p>
          <a:p>
            <a:r>
              <a:rPr lang="en-US" dirty="0">
                <a:solidFill>
                  <a:schemeClr val="tx1">
                    <a:lumMod val="65000"/>
                    <a:lumOff val="35000"/>
                  </a:schemeClr>
                </a:solidFill>
                <a:latin typeface="+mj-lt"/>
              </a:rPr>
              <a:t>Admitted students will also receive:</a:t>
            </a:r>
          </a:p>
          <a:p>
            <a:pPr lvl="1"/>
            <a:r>
              <a:rPr lang="en-US" sz="2600" dirty="0">
                <a:solidFill>
                  <a:schemeClr val="tx1">
                    <a:lumMod val="65000"/>
                    <a:lumOff val="35000"/>
                  </a:schemeClr>
                </a:solidFill>
                <a:latin typeface="+mj-lt"/>
              </a:rPr>
              <a:t>Emails to RSVP for New Student Orientation</a:t>
            </a:r>
          </a:p>
          <a:p>
            <a:pPr lvl="1"/>
            <a:r>
              <a:rPr lang="en-US" sz="2600" dirty="0">
                <a:solidFill>
                  <a:schemeClr val="tx1">
                    <a:lumMod val="65000"/>
                    <a:lumOff val="35000"/>
                  </a:schemeClr>
                </a:solidFill>
                <a:latin typeface="+mj-lt"/>
              </a:rPr>
              <a:t>Email about Texas Residency to qualify for In-State tuition (if applicable)</a:t>
            </a:r>
          </a:p>
          <a:p>
            <a:pPr lvl="1"/>
            <a:r>
              <a:rPr lang="en-US" sz="2600" dirty="0">
                <a:solidFill>
                  <a:schemeClr val="tx1">
                    <a:lumMod val="65000"/>
                    <a:lumOff val="35000"/>
                  </a:schemeClr>
                </a:solidFill>
                <a:latin typeface="+mj-lt"/>
              </a:rPr>
              <a:t>Email to submit final high school transcript </a:t>
            </a:r>
            <a:r>
              <a:rPr lang="en-US" dirty="0">
                <a:solidFill>
                  <a:schemeClr val="tx1">
                    <a:lumMod val="65000"/>
                    <a:lumOff val="35000"/>
                  </a:schemeClr>
                </a:solidFill>
                <a:latin typeface="+mj-lt"/>
              </a:rPr>
              <a:t>	</a:t>
            </a:r>
          </a:p>
          <a:p>
            <a:endParaRPr lang="en-US" dirty="0">
              <a:solidFill>
                <a:schemeClr val="tx1">
                  <a:lumMod val="65000"/>
                  <a:lumOff val="35000"/>
                </a:schemeClr>
              </a:solidFill>
              <a:latin typeface="+mj-lt"/>
            </a:endParaRPr>
          </a:p>
        </p:txBody>
      </p:sp>
    </p:spTree>
    <p:extLst>
      <p:ext uri="{BB962C8B-B14F-4D97-AF65-F5344CB8AC3E}">
        <p14:creationId xmlns:p14="http://schemas.microsoft.com/office/powerpoint/2010/main" val="4059528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457200" y="153985"/>
            <a:ext cx="7183315" cy="914400"/>
          </a:xfrm>
        </p:spPr>
        <p:txBody>
          <a:bodyPr>
            <a:normAutofit/>
          </a:bodyPr>
          <a:lstStyle/>
          <a:p>
            <a:pPr algn="l"/>
            <a:r>
              <a:rPr lang="en-US" sz="5400" b="1" dirty="0">
                <a:solidFill>
                  <a:srgbClr val="EF653E"/>
                </a:solidFill>
                <a:latin typeface="+mn-lt"/>
              </a:rPr>
              <a:t>Admissions - Updates</a:t>
            </a: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457200" y="1640296"/>
            <a:ext cx="7977499" cy="3956538"/>
          </a:xfrm>
        </p:spPr>
        <p:txBody>
          <a:bodyPr/>
          <a:lstStyle/>
          <a:p>
            <a:r>
              <a:rPr lang="en-US" dirty="0">
                <a:solidFill>
                  <a:schemeClr val="tx1">
                    <a:lumMod val="65000"/>
                    <a:lumOff val="35000"/>
                  </a:schemeClr>
                </a:solidFill>
                <a:latin typeface="+mj-lt"/>
              </a:rPr>
              <a:t>New Director for Undergraduate Admissions:</a:t>
            </a:r>
          </a:p>
          <a:p>
            <a:endParaRPr lang="en-US" dirty="0">
              <a:solidFill>
                <a:schemeClr val="tx1">
                  <a:lumMod val="65000"/>
                  <a:lumOff val="35000"/>
                </a:schemeClr>
              </a:solidFill>
              <a:latin typeface="+mj-lt"/>
            </a:endParaRPr>
          </a:p>
          <a:p>
            <a:pPr marL="0" indent="0">
              <a:buNone/>
            </a:pPr>
            <a:r>
              <a:rPr lang="en-US" dirty="0">
                <a:solidFill>
                  <a:schemeClr val="tx1">
                    <a:lumMod val="65000"/>
                    <a:lumOff val="35000"/>
                  </a:schemeClr>
                </a:solidFill>
                <a:latin typeface="+mj-lt"/>
              </a:rPr>
              <a:t>	Marybel Villasenor Garcia</a:t>
            </a:r>
          </a:p>
          <a:p>
            <a:pPr marL="0" indent="0">
              <a:buNone/>
            </a:pPr>
            <a:r>
              <a:rPr lang="en-US" dirty="0">
                <a:solidFill>
                  <a:schemeClr val="tx1">
                    <a:lumMod val="65000"/>
                    <a:lumOff val="35000"/>
                  </a:schemeClr>
                </a:solidFill>
                <a:latin typeface="+mj-lt"/>
              </a:rPr>
              <a:t>	</a:t>
            </a:r>
            <a:r>
              <a:rPr lang="en-US" dirty="0">
                <a:solidFill>
                  <a:schemeClr val="tx1">
                    <a:lumMod val="65000"/>
                    <a:lumOff val="35000"/>
                  </a:schemeClr>
                </a:solidFill>
                <a:latin typeface="+mj-lt"/>
                <a:hlinkClick r:id="rId2"/>
              </a:rPr>
              <a:t>marybel.villasenor@utrgv.edu</a:t>
            </a:r>
            <a:endParaRPr lang="en-US" dirty="0">
              <a:solidFill>
                <a:schemeClr val="tx1">
                  <a:lumMod val="65000"/>
                  <a:lumOff val="35000"/>
                </a:schemeClr>
              </a:solidFill>
              <a:latin typeface="+mj-lt"/>
            </a:endParaRPr>
          </a:p>
          <a:p>
            <a:pPr marL="0" indent="0">
              <a:buNone/>
            </a:pPr>
            <a:r>
              <a:rPr lang="en-US" dirty="0">
                <a:solidFill>
                  <a:schemeClr val="tx1">
                    <a:lumMod val="65000"/>
                    <a:lumOff val="35000"/>
                  </a:schemeClr>
                </a:solidFill>
                <a:latin typeface="+mj-lt"/>
              </a:rPr>
              <a:t>	(956) 665-2957</a:t>
            </a:r>
          </a:p>
          <a:p>
            <a:pPr marL="0" indent="0">
              <a:buNone/>
            </a:pPr>
            <a:endParaRPr lang="en-US" dirty="0">
              <a:solidFill>
                <a:schemeClr val="tx1">
                  <a:lumMod val="65000"/>
                  <a:lumOff val="35000"/>
                </a:schemeClr>
              </a:solidFill>
              <a:latin typeface="+mj-lt"/>
            </a:endParaRPr>
          </a:p>
          <a:p>
            <a:endParaRPr lang="en-US" dirty="0">
              <a:solidFill>
                <a:schemeClr val="tx1">
                  <a:lumMod val="65000"/>
                  <a:lumOff val="35000"/>
                </a:schemeClr>
              </a:solidFill>
              <a:latin typeface="+mj-lt"/>
            </a:endParaRPr>
          </a:p>
        </p:txBody>
      </p:sp>
    </p:spTree>
    <p:extLst>
      <p:ext uri="{BB962C8B-B14F-4D97-AF65-F5344CB8AC3E}">
        <p14:creationId xmlns:p14="http://schemas.microsoft.com/office/powerpoint/2010/main" val="1189938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441758" y="4401705"/>
            <a:ext cx="7772400" cy="1362075"/>
          </a:xfrm>
        </p:spPr>
        <p:txBody>
          <a:bodyPr>
            <a:normAutofit/>
          </a:bodyPr>
          <a:lstStyle/>
          <a:p>
            <a:pPr algn="l"/>
            <a:r>
              <a:rPr lang="en-US" sz="5400" dirty="0">
                <a:solidFill>
                  <a:srgbClr val="EF653E"/>
                </a:solidFill>
                <a:latin typeface="+mn-lt"/>
              </a:rPr>
              <a:t>UTRGV Student Stories</a:t>
            </a:r>
            <a:endParaRPr lang="en-US" sz="5400" b="1" dirty="0">
              <a:solidFill>
                <a:srgbClr val="EF653E"/>
              </a:solidFill>
              <a:latin typeface="+mn-lt"/>
            </a:endParaRPr>
          </a:p>
        </p:txBody>
      </p:sp>
    </p:spTree>
    <p:extLst>
      <p:ext uri="{BB962C8B-B14F-4D97-AF65-F5344CB8AC3E}">
        <p14:creationId xmlns:p14="http://schemas.microsoft.com/office/powerpoint/2010/main" val="3620289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p:txBody>
          <a:bodyPr>
            <a:normAutofit/>
          </a:bodyPr>
          <a:lstStyle/>
          <a:p>
            <a:pPr algn="l"/>
            <a:r>
              <a:rPr lang="en-US" sz="5400" dirty="0">
                <a:solidFill>
                  <a:schemeClr val="bg1"/>
                </a:solidFill>
                <a:latin typeface="+mn-lt"/>
              </a:rPr>
              <a:t>Kimberly Garcia</a:t>
            </a:r>
            <a:endParaRPr lang="en-US" sz="5400" b="1" dirty="0">
              <a:solidFill>
                <a:schemeClr val="bg1"/>
              </a:solidFill>
              <a:latin typeface="+mn-lt"/>
            </a:endParaRP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type="body" idx="1"/>
          </p:nvPr>
        </p:nvSpPr>
        <p:spPr/>
        <p:txBody>
          <a:bodyPr/>
          <a:lstStyle/>
          <a:p>
            <a:r>
              <a:rPr lang="en-US" dirty="0">
                <a:solidFill>
                  <a:schemeClr val="bg1"/>
                </a:solidFill>
                <a:latin typeface="+mj-lt"/>
              </a:rPr>
              <a:t>Promise Coordinator- Student Academic Success</a:t>
            </a:r>
          </a:p>
        </p:txBody>
      </p:sp>
    </p:spTree>
    <p:extLst>
      <p:ext uri="{BB962C8B-B14F-4D97-AF65-F5344CB8AC3E}">
        <p14:creationId xmlns:p14="http://schemas.microsoft.com/office/powerpoint/2010/main" val="2480589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457200" y="615462"/>
            <a:ext cx="7183315" cy="914400"/>
          </a:xfrm>
        </p:spPr>
        <p:txBody>
          <a:bodyPr>
            <a:normAutofit/>
          </a:bodyPr>
          <a:lstStyle/>
          <a:p>
            <a:pPr algn="l"/>
            <a:r>
              <a:rPr lang="en-US" sz="5400" b="1" dirty="0">
                <a:solidFill>
                  <a:srgbClr val="EF653E"/>
                </a:solidFill>
                <a:latin typeface="+mn-lt"/>
              </a:rPr>
              <a:t>Title Goes Here</a:t>
            </a: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457200" y="1811216"/>
            <a:ext cx="7183315" cy="3956538"/>
          </a:xfrm>
        </p:spPr>
        <p:txBody>
          <a:bodyPr/>
          <a:lstStyle/>
          <a:p>
            <a:pPr marL="0" indent="0" algn="ctr">
              <a:buNone/>
            </a:pPr>
            <a:endParaRPr lang="en-US" dirty="0"/>
          </a:p>
          <a:p>
            <a:pPr marL="0" indent="0" algn="ctr">
              <a:buNone/>
            </a:pPr>
            <a:r>
              <a:rPr lang="en-US" dirty="0"/>
              <a:t>The </a:t>
            </a:r>
            <a:r>
              <a:rPr lang="en-US" b="1" dirty="0">
                <a:solidFill>
                  <a:srgbClr val="FF0000"/>
                </a:solidFill>
              </a:rPr>
              <a:t>UTRGV Promise </a:t>
            </a:r>
            <a:r>
              <a:rPr lang="en-US" dirty="0"/>
              <a:t>is </a:t>
            </a:r>
            <a:r>
              <a:rPr lang="en-US" b="1" dirty="0">
                <a:solidFill>
                  <a:srgbClr val="FF0000"/>
                </a:solidFill>
              </a:rPr>
              <a:t>OUR</a:t>
            </a:r>
            <a:r>
              <a:rPr lang="en-US" dirty="0"/>
              <a:t> promise to </a:t>
            </a:r>
          </a:p>
          <a:p>
            <a:pPr marL="0" indent="0" algn="ctr">
              <a:buNone/>
            </a:pPr>
            <a:r>
              <a:rPr lang="en-US" b="1" dirty="0">
                <a:solidFill>
                  <a:srgbClr val="FF0000"/>
                </a:solidFill>
              </a:rPr>
              <a:t>First Year Students </a:t>
            </a:r>
            <a:r>
              <a:rPr lang="en-US" dirty="0"/>
              <a:t>that we will support them in their journey to graduate in four years. </a:t>
            </a:r>
          </a:p>
        </p:txBody>
      </p:sp>
      <p:pic>
        <p:nvPicPr>
          <p:cNvPr id="4" name="Picture 3">
            <a:extLst>
              <a:ext uri="{FF2B5EF4-FFF2-40B4-BE49-F238E27FC236}">
                <a16:creationId xmlns:a16="http://schemas.microsoft.com/office/drawing/2014/main" id="{D09864B3-0042-4A41-A01D-EAFC33C2CDD2}"/>
              </a:ext>
            </a:extLst>
          </p:cNvPr>
          <p:cNvPicPr>
            <a:picLocks noChangeAspect="1"/>
          </p:cNvPicPr>
          <p:nvPr/>
        </p:nvPicPr>
        <p:blipFill>
          <a:blip r:embed="rId3"/>
          <a:stretch>
            <a:fillRect/>
          </a:stretch>
        </p:blipFill>
        <p:spPr>
          <a:xfrm>
            <a:off x="299126" y="779125"/>
            <a:ext cx="7341389" cy="891414"/>
          </a:xfrm>
          <a:prstGeom prst="rect">
            <a:avLst/>
          </a:prstGeom>
        </p:spPr>
      </p:pic>
    </p:spTree>
    <p:extLst>
      <p:ext uri="{BB962C8B-B14F-4D97-AF65-F5344CB8AC3E}">
        <p14:creationId xmlns:p14="http://schemas.microsoft.com/office/powerpoint/2010/main" val="4133926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457200" y="1158844"/>
            <a:ext cx="7292566" cy="4608910"/>
          </a:xfrm>
        </p:spPr>
        <p:txBody>
          <a:bodyPr>
            <a:normAutofit/>
          </a:bodyPr>
          <a:lstStyle/>
          <a:p>
            <a:pPr>
              <a:buFont typeface="Arial" panose="020B0604020202020204" pitchFamily="34" charset="0"/>
              <a:buChar char="•"/>
            </a:pPr>
            <a:r>
              <a:rPr lang="en-US" dirty="0">
                <a:solidFill>
                  <a:schemeClr val="bg1"/>
                </a:solidFill>
              </a:rPr>
              <a:t>This will save time and money. </a:t>
            </a:r>
          </a:p>
          <a:p>
            <a:pPr>
              <a:buFont typeface="Arial" panose="020B0604020202020204" pitchFamily="34" charset="0"/>
              <a:buChar char="•"/>
            </a:pPr>
            <a:r>
              <a:rPr lang="en-US" dirty="0">
                <a:solidFill>
                  <a:schemeClr val="bg1"/>
                </a:solidFill>
              </a:rPr>
              <a:t>We will work with to help them take advantage of experiences like internships, undergraduate research, and service learning. </a:t>
            </a:r>
          </a:p>
          <a:p>
            <a:pPr>
              <a:buFont typeface="Arial" panose="020B0604020202020204" pitchFamily="34" charset="0"/>
              <a:buChar char="•"/>
            </a:pPr>
            <a:r>
              <a:rPr lang="en-US" dirty="0">
                <a:solidFill>
                  <a:schemeClr val="bg1"/>
                </a:solidFill>
              </a:rPr>
              <a:t>We’ll even pay their tuition and fees if you follow the promise and don’t graduate in four years!</a:t>
            </a:r>
          </a:p>
        </p:txBody>
      </p:sp>
    </p:spTree>
    <p:extLst>
      <p:ext uri="{BB962C8B-B14F-4D97-AF65-F5344CB8AC3E}">
        <p14:creationId xmlns:p14="http://schemas.microsoft.com/office/powerpoint/2010/main" val="2008253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457200" y="615462"/>
            <a:ext cx="7183315" cy="914400"/>
          </a:xfrm>
        </p:spPr>
        <p:txBody>
          <a:bodyPr>
            <a:normAutofit/>
          </a:bodyPr>
          <a:lstStyle/>
          <a:p>
            <a:pPr algn="l"/>
            <a:endParaRPr lang="en-US" sz="5400" b="1" dirty="0">
              <a:solidFill>
                <a:schemeClr val="bg1"/>
              </a:solidFill>
              <a:latin typeface="+mn-lt"/>
            </a:endParaRP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457200" y="1811216"/>
            <a:ext cx="7183315" cy="3956538"/>
          </a:xfrm>
        </p:spPr>
        <p:txBody>
          <a:bodyPr/>
          <a:lstStyle/>
          <a:p>
            <a:pPr marL="0" indent="0">
              <a:buNone/>
            </a:pPr>
            <a:endParaRPr lang="en-US" dirty="0">
              <a:solidFill>
                <a:schemeClr val="bg1"/>
              </a:solidFill>
              <a:latin typeface="+mj-lt"/>
            </a:endParaRPr>
          </a:p>
        </p:txBody>
      </p:sp>
      <p:pic>
        <p:nvPicPr>
          <p:cNvPr id="4" name="Content Placeholder 5">
            <a:extLst>
              <a:ext uri="{FF2B5EF4-FFF2-40B4-BE49-F238E27FC236}">
                <a16:creationId xmlns:a16="http://schemas.microsoft.com/office/drawing/2014/main" id="{90713335-44D2-4565-820B-BBCFC1067920}"/>
              </a:ext>
            </a:extLst>
          </p:cNvPr>
          <p:cNvPicPr>
            <a:picLocks noChangeAspect="1"/>
          </p:cNvPicPr>
          <p:nvPr/>
        </p:nvPicPr>
        <p:blipFill rotWithShape="1">
          <a:blip r:embed="rId4"/>
          <a:srcRect l="3410" r="1252"/>
          <a:stretch/>
        </p:blipFill>
        <p:spPr>
          <a:xfrm>
            <a:off x="106751" y="2505600"/>
            <a:ext cx="8171988" cy="2100014"/>
          </a:xfrm>
          <a:prstGeom prst="rect">
            <a:avLst/>
          </a:prstGeom>
        </p:spPr>
      </p:pic>
    </p:spTree>
    <p:extLst>
      <p:ext uri="{BB962C8B-B14F-4D97-AF65-F5344CB8AC3E}">
        <p14:creationId xmlns:p14="http://schemas.microsoft.com/office/powerpoint/2010/main" val="1563616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457200" y="615462"/>
            <a:ext cx="7183315" cy="914400"/>
          </a:xfrm>
        </p:spPr>
        <p:txBody>
          <a:bodyPr>
            <a:normAutofit/>
          </a:bodyPr>
          <a:lstStyle/>
          <a:p>
            <a:r>
              <a:rPr lang="en-US" sz="5400" b="1" dirty="0">
                <a:solidFill>
                  <a:schemeClr val="bg1"/>
                </a:solidFill>
                <a:latin typeface="+mn-lt"/>
              </a:rPr>
              <a:t>The Student Will:</a:t>
            </a: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457200" y="1811216"/>
            <a:ext cx="7183315" cy="4625584"/>
          </a:xfrm>
        </p:spPr>
        <p:txBody>
          <a:bodyPr numCol="2">
            <a:normAutofit fontScale="47500" lnSpcReduction="20000"/>
          </a:bodyPr>
          <a:lstStyle/>
          <a:p>
            <a:r>
              <a:rPr lang="en-US" dirty="0">
                <a:solidFill>
                  <a:schemeClr val="bg1"/>
                </a:solidFill>
              </a:rPr>
              <a:t>Complete the required high impact educational practices identified in your College Promise Plan. </a:t>
            </a:r>
          </a:p>
          <a:p>
            <a:r>
              <a:rPr lang="en-US" b="1" dirty="0">
                <a:solidFill>
                  <a:schemeClr val="bg1"/>
                </a:solidFill>
              </a:rPr>
              <a:t>Visit</a:t>
            </a:r>
            <a:r>
              <a:rPr lang="en-US" dirty="0">
                <a:solidFill>
                  <a:schemeClr val="bg1"/>
                </a:solidFill>
              </a:rPr>
              <a:t> your Promise Advisor at least twice      a year.  </a:t>
            </a:r>
          </a:p>
          <a:p>
            <a:r>
              <a:rPr lang="en-US" dirty="0">
                <a:solidFill>
                  <a:schemeClr val="bg1"/>
                </a:solidFill>
              </a:rPr>
              <a:t>Complete required Career Connection activities each year to link academic progress to career development. </a:t>
            </a:r>
          </a:p>
          <a:p>
            <a:r>
              <a:rPr lang="en-US" dirty="0">
                <a:solidFill>
                  <a:schemeClr val="bg1"/>
                </a:solidFill>
              </a:rPr>
              <a:t>Complete at </a:t>
            </a:r>
            <a:r>
              <a:rPr lang="en-US" b="1" dirty="0">
                <a:solidFill>
                  <a:schemeClr val="bg1"/>
                </a:solidFill>
              </a:rPr>
              <a:t>least 30 academic hours     each year</a:t>
            </a:r>
            <a:r>
              <a:rPr lang="en-US" dirty="0">
                <a:solidFill>
                  <a:schemeClr val="bg1"/>
                </a:solidFill>
              </a:rPr>
              <a:t> (not including repeated or developmental courses) </a:t>
            </a:r>
          </a:p>
          <a:p>
            <a:r>
              <a:rPr lang="en-US" dirty="0">
                <a:solidFill>
                  <a:schemeClr val="bg1"/>
                </a:solidFill>
              </a:rPr>
              <a:t>Maintain a </a:t>
            </a:r>
            <a:r>
              <a:rPr lang="en-US" b="1" dirty="0">
                <a:solidFill>
                  <a:schemeClr val="bg1"/>
                </a:solidFill>
              </a:rPr>
              <a:t>2.5 GPA</a:t>
            </a:r>
            <a:r>
              <a:rPr lang="en-US" dirty="0">
                <a:solidFill>
                  <a:schemeClr val="bg1"/>
                </a:solidFill>
              </a:rPr>
              <a:t> and earn no lower      than the minimum course grade required for those courses with a minimum grade requirement </a:t>
            </a:r>
          </a:p>
          <a:p>
            <a:endParaRPr lang="en-US" dirty="0">
              <a:solidFill>
                <a:schemeClr val="bg1"/>
              </a:solidFill>
            </a:endParaRPr>
          </a:p>
          <a:p>
            <a:endParaRPr lang="en-US" dirty="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a:p>
            <a:endParaRPr lang="en-US" dirty="0">
              <a:solidFill>
                <a:schemeClr val="bg1"/>
              </a:solidFill>
            </a:endParaRPr>
          </a:p>
          <a:p>
            <a:r>
              <a:rPr lang="en-US" dirty="0">
                <a:solidFill>
                  <a:schemeClr val="bg1"/>
                </a:solidFill>
              </a:rPr>
              <a:t>Complete the courses identified as critical on your College Promise Plan at the time indicated on the plan in order to stay on track. </a:t>
            </a:r>
          </a:p>
          <a:p>
            <a:r>
              <a:rPr lang="en-US" dirty="0">
                <a:solidFill>
                  <a:schemeClr val="bg1"/>
                </a:solidFill>
              </a:rPr>
              <a:t>Register for classes on your degree plan within the first 48 hours of registration eligibility for Fall and Spring semester registration. Notify your Promise Advisor no later than the study day of the current semester if unable to register for a required major course offered in the next semester.</a:t>
            </a:r>
          </a:p>
          <a:p>
            <a:r>
              <a:rPr lang="en-US" dirty="0">
                <a:solidFill>
                  <a:schemeClr val="bg1"/>
                </a:solidFill>
              </a:rPr>
              <a:t>Gain admission to their major by the beginning of the fall semester of your junior year if the major requires admission. </a:t>
            </a:r>
          </a:p>
          <a:p>
            <a:r>
              <a:rPr lang="en-US" dirty="0">
                <a:solidFill>
                  <a:schemeClr val="bg1"/>
                </a:solidFill>
              </a:rPr>
              <a:t>Maintain good standing with UTRGV including with the Financial Aid, Student Accounts, and Student Rights and Responsibilities offices.</a:t>
            </a:r>
            <a:endParaRPr lang="en-US" dirty="0">
              <a:solidFill>
                <a:schemeClr val="bg1"/>
              </a:solidFill>
              <a:latin typeface="+mj-lt"/>
            </a:endParaRPr>
          </a:p>
        </p:txBody>
      </p:sp>
    </p:spTree>
    <p:extLst>
      <p:ext uri="{BB962C8B-B14F-4D97-AF65-F5344CB8AC3E}">
        <p14:creationId xmlns:p14="http://schemas.microsoft.com/office/powerpoint/2010/main" val="2499672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p:txBody>
          <a:bodyPr>
            <a:normAutofit/>
          </a:bodyPr>
          <a:lstStyle/>
          <a:p>
            <a:pPr algn="l"/>
            <a:r>
              <a:rPr lang="en-US" sz="5400" dirty="0">
                <a:solidFill>
                  <a:schemeClr val="bg1"/>
                </a:solidFill>
                <a:latin typeface="+mn-lt"/>
              </a:rPr>
              <a:t>Andrea Yen</a:t>
            </a:r>
            <a:endParaRPr lang="en-US" sz="5400" b="1" dirty="0">
              <a:solidFill>
                <a:schemeClr val="bg1"/>
              </a:solidFill>
              <a:latin typeface="+mn-lt"/>
            </a:endParaRP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type="body" idx="1"/>
          </p:nvPr>
        </p:nvSpPr>
        <p:spPr/>
        <p:txBody>
          <a:bodyPr/>
          <a:lstStyle/>
          <a:p>
            <a:r>
              <a:rPr lang="en-US" dirty="0">
                <a:solidFill>
                  <a:schemeClr val="bg1"/>
                </a:solidFill>
                <a:latin typeface="+mj-lt"/>
              </a:rPr>
              <a:t>Director Undergraduate Recruitment</a:t>
            </a:r>
          </a:p>
        </p:txBody>
      </p:sp>
    </p:spTree>
    <p:extLst>
      <p:ext uri="{BB962C8B-B14F-4D97-AF65-F5344CB8AC3E}">
        <p14:creationId xmlns:p14="http://schemas.microsoft.com/office/powerpoint/2010/main" val="760849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457200" y="615462"/>
            <a:ext cx="7183315" cy="914400"/>
          </a:xfrm>
        </p:spPr>
        <p:txBody>
          <a:bodyPr>
            <a:normAutofit/>
          </a:bodyPr>
          <a:lstStyle/>
          <a:p>
            <a:r>
              <a:rPr lang="en-US" sz="5400" b="1" dirty="0">
                <a:solidFill>
                  <a:schemeClr val="bg1"/>
                </a:solidFill>
                <a:latin typeface="+mn-lt"/>
              </a:rPr>
              <a:t>UTRGV Will:</a:t>
            </a: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457200" y="1811216"/>
            <a:ext cx="7183315" cy="4625584"/>
          </a:xfrm>
        </p:spPr>
        <p:txBody>
          <a:bodyPr numCol="2">
            <a:normAutofit fontScale="47500" lnSpcReduction="20000"/>
          </a:bodyPr>
          <a:lstStyle/>
          <a:p>
            <a:r>
              <a:rPr lang="en-US" dirty="0">
                <a:solidFill>
                  <a:schemeClr val="bg1"/>
                </a:solidFill>
              </a:rPr>
              <a:t>Maintain your same tuition and fee rates for the full four years of your undergraduate studies.  </a:t>
            </a:r>
          </a:p>
          <a:p>
            <a:r>
              <a:rPr lang="en-US" dirty="0">
                <a:solidFill>
                  <a:schemeClr val="bg1"/>
                </a:solidFill>
              </a:rPr>
              <a:t>Make sure that you have access each semester to the courses you need to make progress in your major and to graduate in four years. </a:t>
            </a:r>
          </a:p>
          <a:p>
            <a:r>
              <a:rPr lang="en-US" dirty="0">
                <a:solidFill>
                  <a:schemeClr val="bg1"/>
                </a:solidFill>
              </a:rPr>
              <a:t>Provide high impact educational experiences to you during your undergraduate studies, such as access to academic internships, undergraduate research experiences, and writing-intensive courses. </a:t>
            </a:r>
          </a:p>
          <a:p>
            <a:r>
              <a:rPr lang="en-US" dirty="0">
                <a:solidFill>
                  <a:schemeClr val="bg1"/>
                </a:solidFill>
              </a:rPr>
              <a:t>Provide opportunities to connect with peers through study groups, volunteer activities, leadership activities, and student organization activities.</a:t>
            </a:r>
          </a:p>
          <a:p>
            <a:r>
              <a:rPr lang="en-US" dirty="0">
                <a:solidFill>
                  <a:schemeClr val="bg1"/>
                </a:solidFill>
              </a:rPr>
              <a:t>Provide supportive and accurate academic advising. </a:t>
            </a:r>
          </a:p>
          <a:p>
            <a:endParaRPr lang="en-US" dirty="0">
              <a:solidFill>
                <a:schemeClr val="bg1"/>
              </a:solidFill>
            </a:endParaRPr>
          </a:p>
          <a:p>
            <a:endParaRPr lang="en-US" dirty="0">
              <a:solidFill>
                <a:schemeClr val="bg1"/>
              </a:solidFill>
            </a:endParaRPr>
          </a:p>
          <a:p>
            <a:pPr marL="0" indent="0">
              <a:buNone/>
            </a:pPr>
            <a:endParaRPr lang="en-US" dirty="0">
              <a:solidFill>
                <a:schemeClr val="bg1"/>
              </a:solidFill>
            </a:endParaRPr>
          </a:p>
          <a:p>
            <a:r>
              <a:rPr lang="en-US" dirty="0">
                <a:solidFill>
                  <a:schemeClr val="bg1"/>
                </a:solidFill>
              </a:rPr>
              <a:t>Provide opportunities for career exploration and preparation through the Career Center and through Career Connection activities designed for our Promise students. </a:t>
            </a:r>
          </a:p>
          <a:p>
            <a:r>
              <a:rPr lang="en-US" dirty="0">
                <a:solidFill>
                  <a:schemeClr val="bg1"/>
                </a:solidFill>
              </a:rPr>
              <a:t>If you are unable to graduate in four years despite meeting your obligations, the university will either make appropriate adjustments in your course requirements so that you can graduate in four years or will pay the tuition and fees for any coursework you are required to take beyond four years. </a:t>
            </a:r>
          </a:p>
          <a:p>
            <a:endParaRPr lang="en-US" dirty="0">
              <a:solidFill>
                <a:schemeClr val="bg1"/>
              </a:solidFill>
              <a:latin typeface="+mj-lt"/>
            </a:endParaRPr>
          </a:p>
        </p:txBody>
      </p:sp>
    </p:spTree>
    <p:extLst>
      <p:ext uri="{BB962C8B-B14F-4D97-AF65-F5344CB8AC3E}">
        <p14:creationId xmlns:p14="http://schemas.microsoft.com/office/powerpoint/2010/main" val="1067021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457200" y="615462"/>
            <a:ext cx="7183315" cy="914400"/>
          </a:xfrm>
        </p:spPr>
        <p:txBody>
          <a:bodyPr>
            <a:normAutofit/>
          </a:bodyPr>
          <a:lstStyle/>
          <a:p>
            <a:r>
              <a:rPr lang="en-US" sz="5400" b="1" dirty="0">
                <a:solidFill>
                  <a:schemeClr val="bg1"/>
                </a:solidFill>
                <a:latin typeface="+mn-lt"/>
              </a:rPr>
              <a:t>Colleges:</a:t>
            </a: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0" y="1811216"/>
            <a:ext cx="8316000" cy="3956538"/>
          </a:xfrm>
        </p:spPr>
        <p:txBody>
          <a:bodyPr>
            <a:normAutofit/>
          </a:bodyPr>
          <a:lstStyle/>
          <a:p>
            <a:pPr marL="0" indent="0" algn="ctr">
              <a:buNone/>
            </a:pPr>
            <a:r>
              <a:rPr lang="en-US" sz="2400" dirty="0">
                <a:solidFill>
                  <a:schemeClr val="bg1"/>
                </a:solidFill>
              </a:rPr>
              <a:t>Robert C. </a:t>
            </a:r>
            <a:r>
              <a:rPr lang="en-US" sz="2400" dirty="0" err="1">
                <a:solidFill>
                  <a:schemeClr val="bg1"/>
                </a:solidFill>
              </a:rPr>
              <a:t>Vackar</a:t>
            </a:r>
            <a:r>
              <a:rPr lang="en-US" sz="2400" dirty="0">
                <a:solidFill>
                  <a:schemeClr val="bg1"/>
                </a:solidFill>
              </a:rPr>
              <a:t> College of Business and Entrepreneurship</a:t>
            </a:r>
          </a:p>
          <a:p>
            <a:pPr marL="0" indent="0" algn="ctr">
              <a:buNone/>
            </a:pPr>
            <a:endParaRPr lang="en-US" sz="2000" dirty="0">
              <a:solidFill>
                <a:schemeClr val="bg1"/>
              </a:solidFill>
            </a:endParaRPr>
          </a:p>
          <a:p>
            <a:pPr marL="0" indent="0" algn="ctr">
              <a:buNone/>
            </a:pPr>
            <a:r>
              <a:rPr lang="en-US" sz="2400" dirty="0">
                <a:solidFill>
                  <a:schemeClr val="bg1"/>
                </a:solidFill>
              </a:rPr>
              <a:t>College of Education and P-16 Integration</a:t>
            </a:r>
            <a:r>
              <a:rPr lang="en-US" dirty="0">
                <a:solidFill>
                  <a:schemeClr val="bg1"/>
                </a:solidFill>
              </a:rPr>
              <a:t> </a:t>
            </a:r>
            <a:r>
              <a:rPr lang="en-US" sz="2000" dirty="0">
                <a:solidFill>
                  <a:schemeClr val="bg1"/>
                </a:solidFill>
              </a:rPr>
              <a:t>(Bilingual, ESL, &amp; Special Ed)</a:t>
            </a:r>
          </a:p>
          <a:p>
            <a:pPr marL="0" indent="0" algn="ctr">
              <a:buNone/>
            </a:pPr>
            <a:endParaRPr lang="en-US" sz="2000" dirty="0">
              <a:solidFill>
                <a:schemeClr val="bg1"/>
              </a:solidFill>
            </a:endParaRPr>
          </a:p>
          <a:p>
            <a:pPr marL="0" indent="0" algn="ctr">
              <a:buNone/>
            </a:pPr>
            <a:r>
              <a:rPr lang="en-US" sz="2400" dirty="0">
                <a:solidFill>
                  <a:schemeClr val="bg1"/>
                </a:solidFill>
              </a:rPr>
              <a:t>College Health Professions </a:t>
            </a:r>
            <a:r>
              <a:rPr lang="en-US" sz="2000" dirty="0">
                <a:solidFill>
                  <a:schemeClr val="bg1"/>
                </a:solidFill>
              </a:rPr>
              <a:t>(Health &amp; Rehabilitation Services)</a:t>
            </a:r>
          </a:p>
          <a:p>
            <a:pPr marL="0" indent="0" algn="ctr">
              <a:buNone/>
            </a:pPr>
            <a:endParaRPr lang="en-US" sz="2000" dirty="0">
              <a:solidFill>
                <a:schemeClr val="bg1"/>
              </a:solidFill>
            </a:endParaRPr>
          </a:p>
          <a:p>
            <a:pPr marL="0" indent="0" algn="ctr">
              <a:buNone/>
            </a:pPr>
            <a:r>
              <a:rPr lang="en-US" sz="2400" dirty="0">
                <a:solidFill>
                  <a:schemeClr val="bg1"/>
                </a:solidFill>
              </a:rPr>
              <a:t>College of Liberal Arts</a:t>
            </a:r>
          </a:p>
          <a:p>
            <a:pPr marL="0" indent="0" algn="ctr">
              <a:buNone/>
            </a:pPr>
            <a:endParaRPr lang="en-US" sz="2400" dirty="0">
              <a:solidFill>
                <a:schemeClr val="bg1"/>
              </a:solidFill>
            </a:endParaRPr>
          </a:p>
          <a:p>
            <a:pPr marL="0" indent="0" algn="ctr">
              <a:buNone/>
            </a:pPr>
            <a:r>
              <a:rPr lang="en-US" sz="2400" dirty="0">
                <a:solidFill>
                  <a:schemeClr val="bg1"/>
                </a:solidFill>
              </a:rPr>
              <a:t>College of Sciences</a:t>
            </a:r>
          </a:p>
        </p:txBody>
      </p:sp>
    </p:spTree>
    <p:extLst>
      <p:ext uri="{BB962C8B-B14F-4D97-AF65-F5344CB8AC3E}">
        <p14:creationId xmlns:p14="http://schemas.microsoft.com/office/powerpoint/2010/main" val="134203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457200" y="615462"/>
            <a:ext cx="7183315" cy="914400"/>
          </a:xfrm>
        </p:spPr>
        <p:txBody>
          <a:bodyPr>
            <a:normAutofit/>
          </a:bodyPr>
          <a:lstStyle/>
          <a:p>
            <a:r>
              <a:rPr lang="en-US" sz="5400" b="1" dirty="0">
                <a:solidFill>
                  <a:schemeClr val="bg1"/>
                </a:solidFill>
                <a:latin typeface="+mn-lt"/>
              </a:rPr>
              <a:t>Fall 2020:</a:t>
            </a: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64800" y="2221616"/>
            <a:ext cx="8316000" cy="3956538"/>
          </a:xfrm>
        </p:spPr>
        <p:txBody>
          <a:bodyPr>
            <a:normAutofit/>
          </a:bodyPr>
          <a:lstStyle/>
          <a:p>
            <a:pPr marL="0" indent="0" algn="ctr">
              <a:buNone/>
            </a:pPr>
            <a:r>
              <a:rPr lang="en-US" sz="2400" dirty="0">
                <a:solidFill>
                  <a:schemeClr val="bg1"/>
                </a:solidFill>
              </a:rPr>
              <a:t>College of Engineering and Computer Science</a:t>
            </a:r>
          </a:p>
          <a:p>
            <a:pPr marL="0" indent="0" algn="ctr">
              <a:buNone/>
            </a:pPr>
            <a:endParaRPr lang="en-US" sz="2400" dirty="0">
              <a:solidFill>
                <a:schemeClr val="bg1"/>
              </a:solidFill>
            </a:endParaRPr>
          </a:p>
          <a:p>
            <a:pPr marL="0" indent="0" algn="ctr">
              <a:buNone/>
            </a:pPr>
            <a:r>
              <a:rPr lang="en-US" sz="2400" dirty="0">
                <a:solidFill>
                  <a:schemeClr val="bg1"/>
                </a:solidFill>
              </a:rPr>
              <a:t>College of Fine Arts</a:t>
            </a:r>
          </a:p>
          <a:p>
            <a:pPr marL="0" indent="0" algn="ctr">
              <a:buNone/>
            </a:pPr>
            <a:endParaRPr lang="en-US" sz="2400" dirty="0">
              <a:solidFill>
                <a:schemeClr val="bg1"/>
              </a:solidFill>
            </a:endParaRPr>
          </a:p>
          <a:p>
            <a:pPr marL="0" indent="0" algn="ctr">
              <a:buNone/>
            </a:pPr>
            <a:r>
              <a:rPr lang="en-US" sz="2400" dirty="0">
                <a:solidFill>
                  <a:schemeClr val="bg1"/>
                </a:solidFill>
              </a:rPr>
              <a:t>College of Nursing</a:t>
            </a:r>
          </a:p>
          <a:p>
            <a:pPr marL="0" indent="0" algn="ctr">
              <a:buNone/>
            </a:pPr>
            <a:endParaRPr lang="en-US" sz="2400" dirty="0">
              <a:solidFill>
                <a:schemeClr val="bg1"/>
              </a:solidFill>
            </a:endParaRPr>
          </a:p>
          <a:p>
            <a:pPr marL="0" indent="0" algn="ctr">
              <a:buNone/>
            </a:pPr>
            <a:r>
              <a:rPr lang="en-US" sz="2400" dirty="0">
                <a:solidFill>
                  <a:schemeClr val="bg1"/>
                </a:solidFill>
              </a:rPr>
              <a:t>College of Social Work</a:t>
            </a:r>
          </a:p>
        </p:txBody>
      </p:sp>
    </p:spTree>
    <p:extLst>
      <p:ext uri="{BB962C8B-B14F-4D97-AF65-F5344CB8AC3E}">
        <p14:creationId xmlns:p14="http://schemas.microsoft.com/office/powerpoint/2010/main" val="24760192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64800" y="2221616"/>
            <a:ext cx="8316000" cy="3956538"/>
          </a:xfrm>
        </p:spPr>
        <p:txBody>
          <a:bodyPr>
            <a:normAutofit/>
          </a:bodyPr>
          <a:lstStyle/>
          <a:p>
            <a:pPr marL="0" indent="0" algn="ctr">
              <a:buNone/>
            </a:pPr>
            <a:r>
              <a:rPr lang="en-US" sz="6000" b="1" dirty="0">
                <a:solidFill>
                  <a:schemeClr val="bg1"/>
                </a:solidFill>
                <a:hlinkClick r:id="rId4">
                  <a:extLst>
                    <a:ext uri="{A12FA001-AC4F-418D-AE19-62706E023703}">
                      <ahyp:hlinkClr xmlns:ahyp="http://schemas.microsoft.com/office/drawing/2018/hyperlinkcolor" val="tx"/>
                    </a:ext>
                  </a:extLst>
                </a:hlinkClick>
              </a:rPr>
              <a:t>UTRGV.EDU/Promise</a:t>
            </a:r>
            <a:endParaRPr lang="en-US" sz="6000" b="1" dirty="0">
              <a:solidFill>
                <a:schemeClr val="bg1"/>
              </a:solidFill>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1DA472A1-9592-40D8-B426-4B9A903F672E}"/>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87729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694800" y="2127462"/>
            <a:ext cx="7183315" cy="914400"/>
          </a:xfrm>
        </p:spPr>
        <p:txBody>
          <a:bodyPr>
            <a:normAutofit fontScale="90000"/>
          </a:bodyPr>
          <a:lstStyle/>
          <a:p>
            <a:br>
              <a:rPr lang="en-US" sz="5400" b="1" dirty="0">
                <a:solidFill>
                  <a:schemeClr val="bg1"/>
                </a:solidFill>
                <a:hlinkClick r:id="rId4">
                  <a:extLst>
                    <a:ext uri="{A12FA001-AC4F-418D-AE19-62706E023703}">
                      <ahyp:hlinkClr xmlns:ahyp="http://schemas.microsoft.com/office/drawing/2018/hyperlinkcolor" val="tx"/>
                    </a:ext>
                  </a:extLst>
                </a:hlinkClick>
              </a:rPr>
            </a:br>
            <a:br>
              <a:rPr lang="en-US" sz="5400" b="1" dirty="0">
                <a:solidFill>
                  <a:schemeClr val="bg1"/>
                </a:solidFill>
                <a:hlinkClick r:id="rId4">
                  <a:extLst>
                    <a:ext uri="{A12FA001-AC4F-418D-AE19-62706E023703}">
                      <ahyp:hlinkClr xmlns:ahyp="http://schemas.microsoft.com/office/drawing/2018/hyperlinkcolor" val="tx"/>
                    </a:ext>
                  </a:extLst>
                </a:hlinkClick>
              </a:rPr>
            </a:br>
            <a:br>
              <a:rPr lang="en-US" sz="5400" b="1" dirty="0">
                <a:solidFill>
                  <a:schemeClr val="bg1"/>
                </a:solidFill>
                <a:hlinkClick r:id="rId4">
                  <a:extLst>
                    <a:ext uri="{A12FA001-AC4F-418D-AE19-62706E023703}">
                      <ahyp:hlinkClr xmlns:ahyp="http://schemas.microsoft.com/office/drawing/2018/hyperlinkcolor" val="tx"/>
                    </a:ext>
                  </a:extLst>
                </a:hlinkClick>
              </a:rPr>
            </a:br>
            <a:br>
              <a:rPr lang="en-US" sz="5400" b="1" dirty="0">
                <a:solidFill>
                  <a:schemeClr val="bg1"/>
                </a:solidFill>
                <a:hlinkClick r:id="rId4">
                  <a:extLst>
                    <a:ext uri="{A12FA001-AC4F-418D-AE19-62706E023703}">
                      <ahyp:hlinkClr xmlns:ahyp="http://schemas.microsoft.com/office/drawing/2018/hyperlinkcolor" val="tx"/>
                    </a:ext>
                  </a:extLst>
                </a:hlinkClick>
              </a:rPr>
            </a:br>
            <a:br>
              <a:rPr lang="en-US" sz="5400" b="1" dirty="0">
                <a:solidFill>
                  <a:schemeClr val="bg1"/>
                </a:solidFill>
                <a:hlinkClick r:id="rId4">
                  <a:extLst>
                    <a:ext uri="{A12FA001-AC4F-418D-AE19-62706E023703}">
                      <ahyp:hlinkClr xmlns:ahyp="http://schemas.microsoft.com/office/drawing/2018/hyperlinkcolor" val="tx"/>
                    </a:ext>
                  </a:extLst>
                </a:hlinkClick>
              </a:rPr>
            </a:br>
            <a:r>
              <a:rPr lang="en-US" sz="5400" b="1" dirty="0">
                <a:solidFill>
                  <a:schemeClr val="bg1"/>
                </a:solidFill>
                <a:hlinkClick r:id="rId4">
                  <a:extLst>
                    <a:ext uri="{A12FA001-AC4F-418D-AE19-62706E023703}">
                      <ahyp:hlinkClr xmlns:ahyp="http://schemas.microsoft.com/office/drawing/2018/hyperlinkcolor" val="tx"/>
                    </a:ext>
                  </a:extLst>
                </a:hlinkClick>
              </a:rPr>
              <a:t>Promise@utrgv.edu</a:t>
            </a:r>
            <a:br>
              <a:rPr lang="en-US" sz="5400" b="1" dirty="0">
                <a:solidFill>
                  <a:schemeClr val="bg1"/>
                </a:solidFill>
              </a:rPr>
            </a:br>
            <a:br>
              <a:rPr lang="en-US" sz="5400" b="1" dirty="0">
                <a:solidFill>
                  <a:schemeClr val="bg1"/>
                </a:solidFill>
              </a:rPr>
            </a:br>
            <a:r>
              <a:rPr lang="en-US" sz="5400" b="1" dirty="0">
                <a:solidFill>
                  <a:schemeClr val="bg1"/>
                </a:solidFill>
                <a:latin typeface="Arial" panose="020B0604020202020204" pitchFamily="34" charset="0"/>
                <a:cs typeface="Arial" panose="020B0604020202020204" pitchFamily="34" charset="0"/>
              </a:rPr>
              <a:t>(956)665-4021</a:t>
            </a:r>
            <a:br>
              <a:rPr lang="en-US" sz="5400" b="1" dirty="0">
                <a:solidFill>
                  <a:schemeClr val="bg1"/>
                </a:solidFill>
                <a:latin typeface="Arial" panose="020B0604020202020204" pitchFamily="34" charset="0"/>
                <a:cs typeface="Arial" panose="020B0604020202020204" pitchFamily="34" charset="0"/>
              </a:rPr>
            </a:br>
            <a:br>
              <a:rPr lang="en-US" sz="5400" b="1" dirty="0">
                <a:solidFill>
                  <a:schemeClr val="bg1"/>
                </a:solidFill>
                <a:latin typeface="Arial" panose="020B0604020202020204" pitchFamily="34" charset="0"/>
                <a:cs typeface="Arial" panose="020B0604020202020204" pitchFamily="34" charset="0"/>
              </a:rPr>
            </a:br>
            <a:r>
              <a:rPr lang="en-US" sz="5400" b="1" dirty="0">
                <a:solidFill>
                  <a:schemeClr val="bg1"/>
                </a:solidFill>
                <a:latin typeface="Arial" panose="020B0604020202020204" pitchFamily="34" charset="0"/>
                <a:cs typeface="Arial" panose="020B0604020202020204" pitchFamily="34" charset="0"/>
              </a:rPr>
              <a:t>utrgv.edu/promise</a:t>
            </a:r>
            <a:br>
              <a:rPr lang="en-US" sz="5400" b="1" dirty="0">
                <a:solidFill>
                  <a:schemeClr val="tx1">
                    <a:lumMod val="75000"/>
                    <a:lumOff val="25000"/>
                  </a:schemeClr>
                </a:solidFill>
                <a:latin typeface="Arial" panose="020B0604020202020204" pitchFamily="34" charset="0"/>
                <a:cs typeface="Arial" panose="020B0604020202020204" pitchFamily="34" charset="0"/>
              </a:rPr>
            </a:br>
            <a:endParaRPr lang="en-US" sz="5400" b="1" dirty="0">
              <a:solidFill>
                <a:schemeClr val="bg1"/>
              </a:solidFill>
              <a:latin typeface="+mn-lt"/>
            </a:endParaRP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0" y="1811216"/>
            <a:ext cx="8316000" cy="3956538"/>
          </a:xfrm>
        </p:spPr>
        <p:txBody>
          <a:bodyPr>
            <a:normAutofit/>
          </a:bodyPr>
          <a:lstStyle/>
          <a:p>
            <a:pPr marL="0" indent="0" algn="ctr">
              <a:buNone/>
            </a:pPr>
            <a:endParaRPr lang="en-US" sz="2400" b="1" dirty="0">
              <a:solidFill>
                <a:schemeClr val="tx1">
                  <a:lumMod val="75000"/>
                  <a:lumOff val="25000"/>
                </a:schemeClr>
              </a:solidFill>
              <a:latin typeface="Arial" panose="020B0604020202020204" pitchFamily="34" charset="0"/>
              <a:cs typeface="Arial" panose="020B0604020202020204" pitchFamily="34" charset="0"/>
            </a:endParaRPr>
          </a:p>
          <a:p>
            <a:pPr marL="0" indent="0" algn="ctr">
              <a:buNone/>
            </a:pPr>
            <a:endParaRPr lang="en-US" sz="2400" dirty="0"/>
          </a:p>
        </p:txBody>
      </p:sp>
      <p:pic>
        <p:nvPicPr>
          <p:cNvPr id="4" name="Picture 3">
            <a:extLst>
              <a:ext uri="{FF2B5EF4-FFF2-40B4-BE49-F238E27FC236}">
                <a16:creationId xmlns:a16="http://schemas.microsoft.com/office/drawing/2014/main" id="{8ECA9DCB-99E7-45C3-8E94-DFAF7E805417}"/>
              </a:ext>
            </a:extLst>
          </p:cNvPr>
          <p:cNvPicPr>
            <a:picLocks noChangeAspect="1"/>
          </p:cNvPicPr>
          <p:nvPr/>
        </p:nvPicPr>
        <p:blipFill>
          <a:blip r:embed="rId5"/>
          <a:stretch>
            <a:fillRect/>
          </a:stretch>
        </p:blipFill>
        <p:spPr>
          <a:xfrm>
            <a:off x="0" y="93613"/>
            <a:ext cx="2939804" cy="2221186"/>
          </a:xfrm>
          <a:prstGeom prst="rect">
            <a:avLst/>
          </a:prstGeom>
        </p:spPr>
      </p:pic>
    </p:spTree>
    <p:extLst>
      <p:ext uri="{BB962C8B-B14F-4D97-AF65-F5344CB8AC3E}">
        <p14:creationId xmlns:p14="http://schemas.microsoft.com/office/powerpoint/2010/main" val="512388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p:txBody>
          <a:bodyPr>
            <a:normAutofit/>
          </a:bodyPr>
          <a:lstStyle/>
          <a:p>
            <a:pPr algn="l"/>
            <a:r>
              <a:rPr lang="en-US" sz="5400" b="1" dirty="0">
                <a:solidFill>
                  <a:srgbClr val="EF653E"/>
                </a:solidFill>
                <a:latin typeface="+mn-lt"/>
              </a:rPr>
              <a:t>College Fair</a:t>
            </a:r>
          </a:p>
        </p:txBody>
      </p:sp>
    </p:spTree>
    <p:extLst>
      <p:ext uri="{BB962C8B-B14F-4D97-AF65-F5344CB8AC3E}">
        <p14:creationId xmlns:p14="http://schemas.microsoft.com/office/powerpoint/2010/main" val="28426586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p:txBody>
          <a:bodyPr>
            <a:normAutofit/>
          </a:bodyPr>
          <a:lstStyle/>
          <a:p>
            <a:pPr algn="l"/>
            <a:r>
              <a:rPr lang="en-US" sz="5400" b="1" dirty="0">
                <a:solidFill>
                  <a:schemeClr val="bg1"/>
                </a:solidFill>
                <a:latin typeface="+mn-lt"/>
              </a:rPr>
              <a:t>Jesus Buitron</a:t>
            </a: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type="body" idx="1"/>
          </p:nvPr>
        </p:nvSpPr>
        <p:spPr/>
        <p:txBody>
          <a:bodyPr/>
          <a:lstStyle/>
          <a:p>
            <a:r>
              <a:rPr lang="en-US" dirty="0">
                <a:solidFill>
                  <a:schemeClr val="bg1"/>
                </a:solidFill>
                <a:latin typeface="+mj-lt"/>
              </a:rPr>
              <a:t>Scholarship Coordinator- Scholarship Office </a:t>
            </a:r>
          </a:p>
        </p:txBody>
      </p:sp>
    </p:spTree>
    <p:extLst>
      <p:ext uri="{BB962C8B-B14F-4D97-AF65-F5344CB8AC3E}">
        <p14:creationId xmlns:p14="http://schemas.microsoft.com/office/powerpoint/2010/main" val="16428017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457200" y="615462"/>
            <a:ext cx="7183315" cy="914400"/>
          </a:xfrm>
        </p:spPr>
        <p:txBody>
          <a:bodyPr>
            <a:normAutofit/>
          </a:bodyPr>
          <a:lstStyle/>
          <a:p>
            <a:pPr algn="l"/>
            <a:r>
              <a:rPr lang="en-US" sz="5400" b="1" dirty="0">
                <a:solidFill>
                  <a:srgbClr val="EF653E"/>
                </a:solidFill>
                <a:latin typeface="+mn-lt"/>
              </a:rPr>
              <a:t>Scholarship Team</a:t>
            </a: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286513" y="1811216"/>
            <a:ext cx="4016188" cy="3956538"/>
          </a:xfrm>
        </p:spPr>
        <p:txBody>
          <a:bodyPr>
            <a:normAutofit fontScale="62500" lnSpcReduction="20000"/>
          </a:bodyPr>
          <a:lstStyle/>
          <a:p>
            <a:pPr marL="0" indent="0">
              <a:buNone/>
            </a:pPr>
            <a:r>
              <a:rPr lang="en-US" sz="3400" b="1" dirty="0"/>
              <a:t>Brenda Garcia</a:t>
            </a:r>
          </a:p>
          <a:p>
            <a:pPr marL="0" indent="0">
              <a:buNone/>
            </a:pPr>
            <a:r>
              <a:rPr lang="en-US" sz="3400" dirty="0">
                <a:solidFill>
                  <a:srgbClr val="595959"/>
                </a:solidFill>
              </a:rPr>
              <a:t>Director of Scholarships and Enrollment Communications</a:t>
            </a:r>
          </a:p>
          <a:p>
            <a:pPr marL="0" indent="0">
              <a:buNone/>
            </a:pPr>
            <a:r>
              <a:rPr lang="en-US" sz="3400" b="1" i="1" dirty="0">
                <a:solidFill>
                  <a:srgbClr val="595959"/>
                </a:solidFill>
              </a:rPr>
              <a:t>Phone:   </a:t>
            </a:r>
            <a:r>
              <a:rPr lang="en-US" sz="3400" dirty="0">
                <a:solidFill>
                  <a:srgbClr val="595959"/>
                </a:solidFill>
              </a:rPr>
              <a:t>956-665-2507  </a:t>
            </a:r>
          </a:p>
          <a:p>
            <a:pPr marL="0" indent="0">
              <a:buNone/>
            </a:pPr>
            <a:r>
              <a:rPr lang="en-US" sz="3400" b="1" i="1" dirty="0">
                <a:solidFill>
                  <a:srgbClr val="595959"/>
                </a:solidFill>
              </a:rPr>
              <a:t>Email:</a:t>
            </a:r>
            <a:r>
              <a:rPr lang="en-US" sz="3400" i="1" dirty="0">
                <a:solidFill>
                  <a:srgbClr val="595959"/>
                </a:solidFill>
              </a:rPr>
              <a:t>   	 </a:t>
            </a:r>
            <a:r>
              <a:rPr lang="en-US" sz="3400" dirty="0">
                <a:hlinkClick r:id="rId3"/>
              </a:rPr>
              <a:t>brenda.garcia@utrgv.edu</a:t>
            </a:r>
            <a:r>
              <a:rPr lang="en-US" sz="3400" dirty="0"/>
              <a:t> </a:t>
            </a:r>
          </a:p>
          <a:p>
            <a:pPr marL="0" indent="0">
              <a:buNone/>
            </a:pPr>
            <a:endParaRPr lang="en-US" sz="3400" b="1" dirty="0"/>
          </a:p>
          <a:p>
            <a:pPr marL="0" indent="0">
              <a:buNone/>
            </a:pPr>
            <a:endParaRPr lang="en-US" sz="3400" b="1" dirty="0"/>
          </a:p>
          <a:p>
            <a:pPr marL="0" indent="0">
              <a:buNone/>
            </a:pPr>
            <a:r>
              <a:rPr lang="en-US" sz="3400" b="1" dirty="0"/>
              <a:t>Brenda Cowart</a:t>
            </a:r>
          </a:p>
          <a:p>
            <a:pPr marL="0" indent="0">
              <a:buNone/>
            </a:pPr>
            <a:r>
              <a:rPr lang="en-US" sz="3400" dirty="0">
                <a:solidFill>
                  <a:srgbClr val="595959"/>
                </a:solidFill>
              </a:rPr>
              <a:t>Assistant Director of Scholarships</a:t>
            </a:r>
          </a:p>
          <a:p>
            <a:pPr marL="0" indent="0">
              <a:buNone/>
            </a:pPr>
            <a:r>
              <a:rPr lang="en-US" sz="3400" b="1" i="1" dirty="0">
                <a:solidFill>
                  <a:srgbClr val="595959"/>
                </a:solidFill>
              </a:rPr>
              <a:t>Phone:</a:t>
            </a:r>
            <a:r>
              <a:rPr lang="en-US" sz="3400" i="1" dirty="0">
                <a:solidFill>
                  <a:srgbClr val="595959"/>
                </a:solidFill>
              </a:rPr>
              <a:t>   </a:t>
            </a:r>
            <a:r>
              <a:rPr lang="en-US" sz="3400" dirty="0">
                <a:solidFill>
                  <a:srgbClr val="595959"/>
                </a:solidFill>
              </a:rPr>
              <a:t>956-665-2935 </a:t>
            </a:r>
          </a:p>
          <a:p>
            <a:pPr marL="0" indent="0">
              <a:buNone/>
            </a:pPr>
            <a:r>
              <a:rPr lang="en-US" sz="3400" b="1" i="1" dirty="0">
                <a:solidFill>
                  <a:srgbClr val="595959"/>
                </a:solidFill>
              </a:rPr>
              <a:t>Email:</a:t>
            </a:r>
            <a:r>
              <a:rPr lang="en-US" sz="3400" i="1" dirty="0">
                <a:solidFill>
                  <a:srgbClr val="595959"/>
                </a:solidFill>
              </a:rPr>
              <a:t>    </a:t>
            </a:r>
            <a:r>
              <a:rPr lang="en-US" sz="3400" dirty="0">
                <a:hlinkClick r:id="rId4"/>
              </a:rPr>
              <a:t>brenda.cowart@utrgv.edu</a:t>
            </a:r>
            <a:r>
              <a:rPr lang="en-US" sz="3400" dirty="0"/>
              <a:t> </a:t>
            </a:r>
          </a:p>
          <a:p>
            <a:endParaRPr lang="en-US" sz="3600" dirty="0"/>
          </a:p>
        </p:txBody>
      </p:sp>
      <p:sp>
        <p:nvSpPr>
          <p:cNvPr id="4" name="Content Placeholder 2">
            <a:extLst>
              <a:ext uri="{FF2B5EF4-FFF2-40B4-BE49-F238E27FC236}">
                <a16:creationId xmlns:a16="http://schemas.microsoft.com/office/drawing/2014/main" id="{7E9E6136-2690-4C2E-87A4-CD476F95B610}"/>
              </a:ext>
            </a:extLst>
          </p:cNvPr>
          <p:cNvSpPr txBox="1">
            <a:spLocks/>
          </p:cNvSpPr>
          <p:nvPr/>
        </p:nvSpPr>
        <p:spPr>
          <a:xfrm>
            <a:off x="4826957" y="1811216"/>
            <a:ext cx="4016188" cy="3956538"/>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Ashley Resendez</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600" b="0" i="0" u="none" strike="noStrike" kern="1200" cap="none" spc="0" normalizeH="0" baseline="0" noProof="0" dirty="0">
                <a:ln>
                  <a:noFill/>
                </a:ln>
                <a:solidFill>
                  <a:srgbClr val="595959"/>
                </a:solidFill>
                <a:effectLst/>
                <a:uLnTx/>
                <a:uFillTx/>
                <a:latin typeface="Calibri"/>
                <a:ea typeface="+mn-ea"/>
                <a:cs typeface="+mn-cs"/>
              </a:rPr>
              <a:t>Scholarship Coordinator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600" b="1" i="1" u="none" strike="noStrike" kern="1200" cap="none" spc="0" normalizeH="0" baseline="0" noProof="0" dirty="0">
                <a:ln>
                  <a:noFill/>
                </a:ln>
                <a:solidFill>
                  <a:srgbClr val="595959"/>
                </a:solidFill>
                <a:effectLst/>
                <a:uLnTx/>
                <a:uFillTx/>
                <a:latin typeface="Calibri"/>
                <a:ea typeface="+mn-ea"/>
                <a:cs typeface="+mn-cs"/>
              </a:rPr>
              <a:t>Phone:</a:t>
            </a:r>
            <a:r>
              <a:rPr kumimoji="0" lang="en-US" sz="3600" b="0" i="0" u="none" strike="noStrike" kern="1200" cap="none" spc="0" normalizeH="0" baseline="0" noProof="0" dirty="0">
                <a:ln>
                  <a:noFill/>
                </a:ln>
                <a:solidFill>
                  <a:srgbClr val="595959"/>
                </a:solidFill>
                <a:effectLst/>
                <a:uLnTx/>
                <a:uFillTx/>
                <a:latin typeface="Calibri"/>
                <a:ea typeface="+mn-ea"/>
                <a:cs typeface="+mn-cs"/>
              </a:rPr>
              <a:t>	956-665-3348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600" b="1" i="1" u="none" strike="noStrike" kern="1200" cap="none" spc="0" normalizeH="0" baseline="0" noProof="0" dirty="0">
                <a:ln>
                  <a:noFill/>
                </a:ln>
                <a:solidFill>
                  <a:srgbClr val="595959"/>
                </a:solidFill>
                <a:effectLst/>
                <a:uLnTx/>
                <a:uFillTx/>
                <a:latin typeface="Calibri"/>
                <a:ea typeface="+mn-ea"/>
                <a:cs typeface="+mn-cs"/>
              </a:rPr>
              <a:t>Email: </a:t>
            </a:r>
            <a:r>
              <a:rPr kumimoji="0" lang="en-US" sz="3600" b="0" i="0" u="none" strike="noStrike" kern="1200" cap="none" spc="0" normalizeH="0" baseline="0" noProof="0" dirty="0">
                <a:ln>
                  <a:noFill/>
                </a:ln>
                <a:solidFill>
                  <a:srgbClr val="595959"/>
                </a:solidFill>
                <a:effectLst/>
                <a:uLnTx/>
                <a:uFillTx/>
                <a:latin typeface="Calibri"/>
                <a:ea typeface="+mn-ea"/>
                <a:cs typeface="+mn-cs"/>
              </a:rPr>
              <a:t>	</a:t>
            </a:r>
            <a:r>
              <a:rPr kumimoji="0" lang="en-US" sz="3600" b="0" i="0" u="none" strike="noStrike" kern="1200" cap="none" spc="0" normalizeH="0" baseline="0" noProof="0" dirty="0">
                <a:ln>
                  <a:noFill/>
                </a:ln>
                <a:solidFill>
                  <a:prstClr val="black"/>
                </a:solidFill>
                <a:effectLst/>
                <a:uLnTx/>
                <a:uFillTx/>
                <a:latin typeface="Calibri"/>
                <a:ea typeface="+mn-ea"/>
                <a:cs typeface="+mn-cs"/>
                <a:hlinkClick r:id="rId5"/>
              </a:rPr>
              <a:t>ashley.resendez@utrgv.edu</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36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Beatriz Guzman</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600" b="0" i="0" u="none" strike="noStrike" kern="1200" cap="none" spc="0" normalizeH="0" baseline="0" noProof="0" dirty="0">
                <a:ln>
                  <a:noFill/>
                </a:ln>
                <a:solidFill>
                  <a:srgbClr val="595959"/>
                </a:solidFill>
                <a:effectLst/>
                <a:uLnTx/>
                <a:uFillTx/>
                <a:latin typeface="Calibri"/>
                <a:ea typeface="+mn-ea"/>
                <a:cs typeface="+mn-cs"/>
              </a:rPr>
              <a:t>Scholarship Coordinator</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4000" b="1" i="1" u="none" strike="noStrike" kern="1200" cap="none" spc="0" normalizeH="0" baseline="0" noProof="0" dirty="0">
                <a:ln>
                  <a:noFill/>
                </a:ln>
                <a:solidFill>
                  <a:srgbClr val="595959"/>
                </a:solidFill>
                <a:effectLst/>
                <a:uLnTx/>
                <a:uFillTx/>
                <a:latin typeface="Calibri"/>
                <a:ea typeface="+mn-ea"/>
                <a:cs typeface="+mn-cs"/>
              </a:rPr>
              <a:t>Phone:</a:t>
            </a:r>
            <a:r>
              <a:rPr kumimoji="0" lang="en-US" sz="3600" b="0" i="0" u="none" strike="noStrike" kern="1200" cap="none" spc="0" normalizeH="0" baseline="0" noProof="0" dirty="0">
                <a:ln>
                  <a:noFill/>
                </a:ln>
                <a:solidFill>
                  <a:srgbClr val="595959"/>
                </a:solidFill>
                <a:effectLst/>
                <a:uLnTx/>
                <a:uFillTx/>
                <a:latin typeface="Calibri"/>
                <a:ea typeface="+mn-ea"/>
                <a:cs typeface="+mn-cs"/>
              </a:rPr>
              <a:t>	956-665-3350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600" b="1" i="1" u="none" strike="noStrike" kern="1200" cap="none" spc="0" normalizeH="0" baseline="0" noProof="0" dirty="0">
                <a:ln>
                  <a:noFill/>
                </a:ln>
                <a:solidFill>
                  <a:srgbClr val="595959"/>
                </a:solidFill>
                <a:effectLst/>
                <a:uLnTx/>
                <a:uFillTx/>
                <a:latin typeface="Calibri"/>
                <a:ea typeface="+mn-ea"/>
                <a:cs typeface="+mn-cs"/>
              </a:rPr>
              <a:t>Email:</a:t>
            </a:r>
            <a:r>
              <a:rPr kumimoji="0" lang="en-US" sz="3600" b="0" i="0" u="none" strike="noStrike" kern="1200" cap="none" spc="0" normalizeH="0" baseline="0" noProof="0" dirty="0">
                <a:ln>
                  <a:noFill/>
                </a:ln>
                <a:solidFill>
                  <a:srgbClr val="595959"/>
                </a:solidFill>
                <a:effectLst/>
                <a:uLnTx/>
                <a:uFillTx/>
                <a:latin typeface="Calibri"/>
                <a:ea typeface="+mn-ea"/>
                <a:cs typeface="+mn-cs"/>
              </a:rPr>
              <a:t>	</a:t>
            </a:r>
            <a:r>
              <a:rPr kumimoji="0" lang="en-US" sz="3600" b="0" i="0" u="none" strike="noStrike" kern="1200" cap="none" spc="0" normalizeH="0" baseline="0" noProof="0" dirty="0">
                <a:ln>
                  <a:noFill/>
                </a:ln>
                <a:solidFill>
                  <a:prstClr val="black"/>
                </a:solidFill>
                <a:effectLst/>
                <a:uLnTx/>
                <a:uFillTx/>
                <a:latin typeface="Calibri"/>
                <a:ea typeface="+mn-ea"/>
                <a:cs typeface="+mn-cs"/>
                <a:hlinkClick r:id="rId6"/>
              </a:rPr>
              <a:t>beatriz.guzman@utrgv.edu</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36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Jesus Buitron</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600" b="0" i="0" u="none" strike="noStrike" kern="1200" cap="none" spc="0" normalizeH="0" baseline="0" noProof="0" dirty="0">
                <a:ln>
                  <a:noFill/>
                </a:ln>
                <a:solidFill>
                  <a:srgbClr val="595959"/>
                </a:solidFill>
                <a:effectLst/>
                <a:uLnTx/>
                <a:uFillTx/>
                <a:latin typeface="Calibri"/>
                <a:ea typeface="+mn-ea"/>
                <a:cs typeface="+mn-cs"/>
              </a:rPr>
              <a:t>Scholarship Coordinator</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4000" b="1" i="1" u="none" strike="noStrike" kern="1200" cap="none" spc="0" normalizeH="0" baseline="0" noProof="0" dirty="0">
                <a:ln>
                  <a:noFill/>
                </a:ln>
                <a:solidFill>
                  <a:srgbClr val="595959"/>
                </a:solidFill>
                <a:effectLst/>
                <a:uLnTx/>
                <a:uFillTx/>
                <a:latin typeface="Calibri"/>
                <a:ea typeface="+mn-ea"/>
                <a:cs typeface="+mn-cs"/>
              </a:rPr>
              <a:t>Phone:</a:t>
            </a:r>
            <a:r>
              <a:rPr kumimoji="0" lang="en-US" sz="3600" b="0" i="0" u="none" strike="noStrike" kern="1200" cap="none" spc="0" normalizeH="0" baseline="0" noProof="0" dirty="0">
                <a:ln>
                  <a:noFill/>
                </a:ln>
                <a:solidFill>
                  <a:srgbClr val="595959"/>
                </a:solidFill>
                <a:effectLst/>
                <a:uLnTx/>
                <a:uFillTx/>
                <a:latin typeface="Calibri"/>
                <a:ea typeface="+mn-ea"/>
                <a:cs typeface="+mn-cs"/>
              </a:rPr>
              <a:t>	956-665-2935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4000" b="1" i="1" u="none" strike="noStrike" kern="1200" cap="none" spc="0" normalizeH="0" baseline="0" noProof="0" dirty="0">
                <a:ln>
                  <a:noFill/>
                </a:ln>
                <a:solidFill>
                  <a:srgbClr val="595959"/>
                </a:solidFill>
                <a:effectLst/>
                <a:uLnTx/>
                <a:uFillTx/>
                <a:latin typeface="Calibri"/>
                <a:ea typeface="+mn-ea"/>
                <a:cs typeface="+mn-cs"/>
              </a:rPr>
              <a:t>Email:</a:t>
            </a:r>
            <a:r>
              <a:rPr kumimoji="0" lang="en-US" sz="3600" b="0" i="0" u="none" strike="noStrike" kern="1200" cap="none" spc="0" normalizeH="0" baseline="0" noProof="0" dirty="0">
                <a:ln>
                  <a:noFill/>
                </a:ln>
                <a:solidFill>
                  <a:srgbClr val="595959"/>
                </a:solidFill>
                <a:effectLst/>
                <a:uLnTx/>
                <a:uFillTx/>
                <a:latin typeface="Calibri"/>
                <a:ea typeface="+mn-ea"/>
                <a:cs typeface="+mn-cs"/>
              </a:rPr>
              <a:t>	</a:t>
            </a:r>
            <a:r>
              <a:rPr kumimoji="0" lang="en-US" sz="3600" b="0" i="0" u="none" strike="noStrike" kern="1200" cap="none" spc="0" normalizeH="0" baseline="0" noProof="0" dirty="0">
                <a:ln>
                  <a:noFill/>
                </a:ln>
                <a:solidFill>
                  <a:prstClr val="black"/>
                </a:solidFill>
                <a:effectLst/>
                <a:uLnTx/>
                <a:uFillTx/>
                <a:latin typeface="Calibri"/>
                <a:ea typeface="+mn-ea"/>
                <a:cs typeface="+mn-cs"/>
                <a:hlinkClick r:id="rId7"/>
              </a:rPr>
              <a:t>jesus.buitron@utrgv.edu</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369378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fade">
                                      <p:cBhvr>
                                        <p:cTn id="35" dur="500"/>
                                        <p:tgtEl>
                                          <p:spTgt spid="4">
                                            <p:txEl>
                                              <p:pRg st="0" end="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Effect transition="in" filter="fade">
                                      <p:cBhvr>
                                        <p:cTn id="38" dur="500"/>
                                        <p:tgtEl>
                                          <p:spTgt spid="4">
                                            <p:txEl>
                                              <p:pRg st="1" end="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Effect transition="in" filter="fade">
                                      <p:cBhvr>
                                        <p:cTn id="41" dur="500"/>
                                        <p:tgtEl>
                                          <p:spTgt spid="4">
                                            <p:txEl>
                                              <p:pRg st="2" end="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4">
                                            <p:txEl>
                                              <p:pRg st="3" end="3"/>
                                            </p:txEl>
                                          </p:spTgt>
                                        </p:tgtEl>
                                        <p:attrNameLst>
                                          <p:attrName>style.visibility</p:attrName>
                                        </p:attrNameLst>
                                      </p:cBhvr>
                                      <p:to>
                                        <p:strVal val="visible"/>
                                      </p:to>
                                    </p:set>
                                    <p:animEffect transition="in" filter="fade">
                                      <p:cBhvr>
                                        <p:cTn id="44" dur="500"/>
                                        <p:tgtEl>
                                          <p:spTgt spid="4">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fade">
                                      <p:cBhvr>
                                        <p:cTn id="49" dur="500"/>
                                        <p:tgtEl>
                                          <p:spTgt spid="4">
                                            <p:txEl>
                                              <p:pRg st="5" end="5"/>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4">
                                            <p:txEl>
                                              <p:pRg st="6" end="6"/>
                                            </p:txEl>
                                          </p:spTgt>
                                        </p:tgtEl>
                                        <p:attrNameLst>
                                          <p:attrName>style.visibility</p:attrName>
                                        </p:attrNameLst>
                                      </p:cBhvr>
                                      <p:to>
                                        <p:strVal val="visible"/>
                                      </p:to>
                                    </p:set>
                                    <p:animEffect transition="in" filter="fade">
                                      <p:cBhvr>
                                        <p:cTn id="52" dur="500"/>
                                        <p:tgtEl>
                                          <p:spTgt spid="4">
                                            <p:txEl>
                                              <p:pRg st="6" end="6"/>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Effect transition="in" filter="fade">
                                      <p:cBhvr>
                                        <p:cTn id="55" dur="500"/>
                                        <p:tgtEl>
                                          <p:spTgt spid="4">
                                            <p:txEl>
                                              <p:pRg st="7" end="7"/>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4">
                                            <p:txEl>
                                              <p:pRg st="8" end="8"/>
                                            </p:txEl>
                                          </p:spTgt>
                                        </p:tgtEl>
                                        <p:attrNameLst>
                                          <p:attrName>style.visibility</p:attrName>
                                        </p:attrNameLst>
                                      </p:cBhvr>
                                      <p:to>
                                        <p:strVal val="visible"/>
                                      </p:to>
                                    </p:set>
                                    <p:animEffect transition="in" filter="fade">
                                      <p:cBhvr>
                                        <p:cTn id="58" dur="500"/>
                                        <p:tgtEl>
                                          <p:spTgt spid="4">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4">
                                            <p:txEl>
                                              <p:pRg st="10" end="10"/>
                                            </p:txEl>
                                          </p:spTgt>
                                        </p:tgtEl>
                                        <p:attrNameLst>
                                          <p:attrName>style.visibility</p:attrName>
                                        </p:attrNameLst>
                                      </p:cBhvr>
                                      <p:to>
                                        <p:strVal val="visible"/>
                                      </p:to>
                                    </p:set>
                                    <p:animEffect transition="in" filter="fade">
                                      <p:cBhvr>
                                        <p:cTn id="63" dur="500"/>
                                        <p:tgtEl>
                                          <p:spTgt spid="4">
                                            <p:txEl>
                                              <p:pRg st="10" end="10"/>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4">
                                            <p:txEl>
                                              <p:pRg st="11" end="11"/>
                                            </p:txEl>
                                          </p:spTgt>
                                        </p:tgtEl>
                                        <p:attrNameLst>
                                          <p:attrName>style.visibility</p:attrName>
                                        </p:attrNameLst>
                                      </p:cBhvr>
                                      <p:to>
                                        <p:strVal val="visible"/>
                                      </p:to>
                                    </p:set>
                                    <p:animEffect transition="in" filter="fade">
                                      <p:cBhvr>
                                        <p:cTn id="66" dur="500"/>
                                        <p:tgtEl>
                                          <p:spTgt spid="4">
                                            <p:txEl>
                                              <p:pRg st="11" end="11"/>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4">
                                            <p:txEl>
                                              <p:pRg st="12" end="12"/>
                                            </p:txEl>
                                          </p:spTgt>
                                        </p:tgtEl>
                                        <p:attrNameLst>
                                          <p:attrName>style.visibility</p:attrName>
                                        </p:attrNameLst>
                                      </p:cBhvr>
                                      <p:to>
                                        <p:strVal val="visible"/>
                                      </p:to>
                                    </p:set>
                                    <p:animEffect transition="in" filter="fade">
                                      <p:cBhvr>
                                        <p:cTn id="69" dur="500"/>
                                        <p:tgtEl>
                                          <p:spTgt spid="4">
                                            <p:txEl>
                                              <p:pRg st="12" end="12"/>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4">
                                            <p:txEl>
                                              <p:pRg st="13" end="13"/>
                                            </p:txEl>
                                          </p:spTgt>
                                        </p:tgtEl>
                                        <p:attrNameLst>
                                          <p:attrName>style.visibility</p:attrName>
                                        </p:attrNameLst>
                                      </p:cBhvr>
                                      <p:to>
                                        <p:strVal val="visible"/>
                                      </p:to>
                                    </p:set>
                                    <p:animEffect transition="in" filter="fade">
                                      <p:cBhvr>
                                        <p:cTn id="72"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457200" y="229970"/>
            <a:ext cx="7611035" cy="791998"/>
          </a:xfrm>
        </p:spPr>
        <p:txBody>
          <a:bodyPr>
            <a:noAutofit/>
          </a:bodyPr>
          <a:lstStyle/>
          <a:p>
            <a:pPr algn="l"/>
            <a:r>
              <a:rPr lang="en-US" b="1" dirty="0">
                <a:solidFill>
                  <a:srgbClr val="EF653E"/>
                </a:solidFill>
                <a:latin typeface="+mn-lt"/>
              </a:rPr>
              <a:t>Online Scholarship Application</a:t>
            </a: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457200" y="1237124"/>
            <a:ext cx="7763435" cy="708220"/>
          </a:xfrm>
        </p:spPr>
        <p:txBody>
          <a:bodyPr>
            <a:normAutofit/>
          </a:bodyPr>
          <a:lstStyle/>
          <a:p>
            <a:pPr marL="0" indent="0" algn="ctr">
              <a:buNone/>
            </a:pPr>
            <a:r>
              <a:rPr lang="en-US" sz="3600" dirty="0">
                <a:hlinkClick r:id="rId3"/>
              </a:rPr>
              <a:t>www.utrgv.edu/ApplyScholarships</a:t>
            </a:r>
            <a:endParaRPr lang="en-US" sz="3600" dirty="0"/>
          </a:p>
          <a:p>
            <a:pPr marL="0" indent="0">
              <a:buNone/>
            </a:pPr>
            <a:endParaRPr lang="en-US" sz="600" b="1" u="sng" dirty="0"/>
          </a:p>
        </p:txBody>
      </p:sp>
      <p:sp>
        <p:nvSpPr>
          <p:cNvPr id="6" name="Content Placeholder 2">
            <a:extLst>
              <a:ext uri="{FF2B5EF4-FFF2-40B4-BE49-F238E27FC236}">
                <a16:creationId xmlns:a16="http://schemas.microsoft.com/office/drawing/2014/main" id="{9082E511-66DC-4619-8D0D-3CEEEF9BD323}"/>
              </a:ext>
            </a:extLst>
          </p:cNvPr>
          <p:cNvSpPr txBox="1">
            <a:spLocks/>
          </p:cNvSpPr>
          <p:nvPr/>
        </p:nvSpPr>
        <p:spPr>
          <a:xfrm>
            <a:off x="609600" y="4572000"/>
            <a:ext cx="7763435" cy="1804416"/>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Application becomes available the 1</a:t>
            </a:r>
            <a:r>
              <a:rPr kumimoji="0" lang="en-US" sz="3200" b="0" i="0" u="none" strike="noStrike" kern="1200" cap="none" spc="0" normalizeH="0" baseline="30000" noProof="0" dirty="0">
                <a:ln>
                  <a:noFill/>
                </a:ln>
                <a:solidFill>
                  <a:prstClr val="black"/>
                </a:solidFill>
                <a:effectLst/>
                <a:uLnTx/>
                <a:uFillTx/>
                <a:latin typeface="Calibri"/>
                <a:ea typeface="+mn-ea"/>
                <a:cs typeface="+mn-cs"/>
              </a:rPr>
              <a:t>st</a:t>
            </a:r>
            <a:r>
              <a:rPr kumimoji="0" lang="en-US" sz="3200" b="0" i="0" u="none" strike="noStrike" kern="1200" cap="none" spc="0" normalizeH="0" baseline="0" noProof="0" dirty="0">
                <a:ln>
                  <a:noFill/>
                </a:ln>
                <a:solidFill>
                  <a:prstClr val="black"/>
                </a:solidFill>
                <a:effectLst/>
                <a:uLnTx/>
                <a:uFillTx/>
                <a:latin typeface="Calibri"/>
                <a:ea typeface="+mn-ea"/>
                <a:cs typeface="+mn-cs"/>
              </a:rPr>
              <a:t> week of October</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Students must be admitted </a:t>
            </a:r>
            <a:r>
              <a:rPr kumimoji="0" lang="en-US" sz="3200" b="1" i="0" u="sng" strike="noStrike" kern="1200" cap="none" spc="0" normalizeH="0" baseline="0" noProof="0" dirty="0">
                <a:ln>
                  <a:noFill/>
                </a:ln>
                <a:solidFill>
                  <a:srgbClr val="FF0000"/>
                </a:solidFill>
                <a:effectLst/>
                <a:uLnTx/>
                <a:uFillTx/>
                <a:latin typeface="Calibri"/>
                <a:ea typeface="+mn-ea"/>
                <a:cs typeface="+mn-cs"/>
              </a:rPr>
              <a:t>prior to </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00" b="1" i="0" u="sng" strike="noStrike" kern="1200" cap="none" spc="0" normalizeH="0" baseline="0" noProof="0" dirty="0">
                <a:ln>
                  <a:noFill/>
                </a:ln>
                <a:solidFill>
                  <a:srgbClr val="FF0000"/>
                </a:solidFill>
                <a:effectLst/>
                <a:uLnTx/>
                <a:uFillTx/>
                <a:latin typeface="Calibri"/>
                <a:ea typeface="+mn-ea"/>
                <a:cs typeface="+mn-cs"/>
              </a:rPr>
              <a:t>December 1</a:t>
            </a:r>
            <a:r>
              <a:rPr kumimoji="0" lang="en-US" sz="3200" b="1" i="0" u="sng" strike="noStrike" kern="1200" cap="none" spc="0" normalizeH="0" baseline="30000" noProof="0" dirty="0">
                <a:ln>
                  <a:noFill/>
                </a:ln>
                <a:solidFill>
                  <a:srgbClr val="FF0000"/>
                </a:solidFill>
                <a:effectLst/>
                <a:uLnTx/>
                <a:uFillTx/>
                <a:latin typeface="Calibri"/>
                <a:ea typeface="+mn-ea"/>
                <a:cs typeface="+mn-cs"/>
              </a:rPr>
              <a:t>st</a:t>
            </a:r>
            <a:r>
              <a:rPr kumimoji="0" lang="en-US" sz="3200" b="1" i="0" u="sng" strike="noStrike" kern="1200" cap="none" spc="0" normalizeH="0" baseline="0" noProof="0" dirty="0">
                <a:ln>
                  <a:noFill/>
                </a:ln>
                <a:solidFill>
                  <a:srgbClr val="FF0000"/>
                </a:solidFill>
                <a:effectLst/>
                <a:uLnTx/>
                <a:uFillTx/>
                <a:latin typeface="Calibri"/>
                <a:ea typeface="+mn-ea"/>
                <a:cs typeface="+mn-cs"/>
              </a:rPr>
              <a:t>, 2019 </a:t>
            </a:r>
            <a:r>
              <a:rPr kumimoji="0" lang="en-US" sz="3200" b="0" i="0" u="none" strike="noStrike" kern="1200" cap="none" spc="0" normalizeH="0" baseline="0" noProof="0" dirty="0">
                <a:ln>
                  <a:noFill/>
                </a:ln>
                <a:solidFill>
                  <a:prstClr val="black"/>
                </a:solidFill>
                <a:effectLst/>
                <a:uLnTx/>
                <a:uFillTx/>
                <a:latin typeface="Calibri"/>
                <a:ea typeface="+mn-ea"/>
                <a:cs typeface="+mn-cs"/>
              </a:rPr>
              <a:t>to be considered for scholarships</a:t>
            </a:r>
          </a:p>
        </p:txBody>
      </p:sp>
      <p:sp>
        <p:nvSpPr>
          <p:cNvPr id="7" name="Content Placeholder 2">
            <a:extLst>
              <a:ext uri="{FF2B5EF4-FFF2-40B4-BE49-F238E27FC236}">
                <a16:creationId xmlns:a16="http://schemas.microsoft.com/office/drawing/2014/main" id="{6FABE454-2FCF-42A0-9655-90CEDE77BADD}"/>
              </a:ext>
            </a:extLst>
          </p:cNvPr>
          <p:cNvSpPr txBox="1">
            <a:spLocks/>
          </p:cNvSpPr>
          <p:nvPr/>
        </p:nvSpPr>
        <p:spPr>
          <a:xfrm>
            <a:off x="385485" y="2286000"/>
            <a:ext cx="3840480" cy="2286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UTRGV Excellence Scholarship Application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Deadline: </a:t>
            </a:r>
            <a:r>
              <a:rPr kumimoji="0" lang="en-US" sz="2000" b="1" i="0" u="none" strike="noStrike" kern="1200" cap="none" spc="0" normalizeH="0" baseline="0" noProof="0" dirty="0">
                <a:ln>
                  <a:noFill/>
                </a:ln>
                <a:solidFill>
                  <a:srgbClr val="FF0000"/>
                </a:solidFill>
                <a:effectLst/>
                <a:uLnTx/>
                <a:uFillTx/>
                <a:latin typeface="Calibri"/>
                <a:ea typeface="+mn-ea"/>
                <a:cs typeface="+mn-cs"/>
              </a:rPr>
              <a:t>December 1, 2019</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One-time award offer; must apply each year</a:t>
            </a:r>
          </a:p>
          <a:p>
            <a:pPr marL="457200" marR="0" lvl="1" indent="0" algn="l" defTabSz="4572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Content Placeholder 2">
            <a:extLst>
              <a:ext uri="{FF2B5EF4-FFF2-40B4-BE49-F238E27FC236}">
                <a16:creationId xmlns:a16="http://schemas.microsoft.com/office/drawing/2014/main" id="{64080336-5991-41A4-AA9B-7442B3B63FB5}"/>
              </a:ext>
            </a:extLst>
          </p:cNvPr>
          <p:cNvSpPr txBox="1">
            <a:spLocks/>
          </p:cNvSpPr>
          <p:nvPr/>
        </p:nvSpPr>
        <p:spPr>
          <a:xfrm>
            <a:off x="4634750" y="2286000"/>
            <a:ext cx="3840480" cy="2286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VAMOS/UTRGV Endowed Scholarship</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Deadline: </a:t>
            </a:r>
            <a:r>
              <a:rPr kumimoji="0" lang="en-US" sz="2000" b="1" i="0" u="none" strike="noStrike" kern="1200" cap="none" spc="0" normalizeH="0" baseline="0" noProof="0" dirty="0">
                <a:ln>
                  <a:noFill/>
                </a:ln>
                <a:solidFill>
                  <a:srgbClr val="FF0000"/>
                </a:solidFill>
                <a:effectLst/>
                <a:uLnTx/>
                <a:uFillTx/>
                <a:latin typeface="Calibri"/>
                <a:ea typeface="+mn-ea"/>
                <a:cs typeface="+mn-cs"/>
              </a:rPr>
              <a:t>February 15, 2020</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4 year renewable, valued up to $10,000</a:t>
            </a:r>
          </a:p>
          <a:p>
            <a:pPr marL="457200" marR="0" lvl="1" indent="0" algn="l" defTabSz="4572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150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457200" y="111365"/>
            <a:ext cx="7593106" cy="914400"/>
          </a:xfrm>
        </p:spPr>
        <p:txBody>
          <a:bodyPr>
            <a:noAutofit/>
          </a:bodyPr>
          <a:lstStyle/>
          <a:p>
            <a:pPr algn="l"/>
            <a:r>
              <a:rPr lang="en-US" b="1" dirty="0">
                <a:solidFill>
                  <a:schemeClr val="bg1"/>
                </a:solidFill>
                <a:latin typeface="+mn-lt"/>
              </a:rPr>
              <a:t>Online Scholarship Application</a:t>
            </a: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457200" y="1811216"/>
            <a:ext cx="7183315" cy="3956538"/>
          </a:xfrm>
        </p:spPr>
        <p:txBody>
          <a:bodyPr/>
          <a:lstStyle/>
          <a:p>
            <a:r>
              <a:rPr lang="en-US" dirty="0">
                <a:solidFill>
                  <a:schemeClr val="bg1"/>
                </a:solidFill>
                <a:latin typeface="+mj-lt"/>
              </a:rPr>
              <a:t>Body copy</a:t>
            </a:r>
          </a:p>
        </p:txBody>
      </p:sp>
      <p:pic>
        <p:nvPicPr>
          <p:cNvPr id="4" name="Content Placeholder 3">
            <a:extLst>
              <a:ext uri="{FF2B5EF4-FFF2-40B4-BE49-F238E27FC236}">
                <a16:creationId xmlns:a16="http://schemas.microsoft.com/office/drawing/2014/main" id="{FA703135-2520-4631-8C44-436A95122757}"/>
              </a:ext>
            </a:extLst>
          </p:cNvPr>
          <p:cNvPicPr>
            <a:picLocks noChangeAspect="1"/>
          </p:cNvPicPr>
          <p:nvPr/>
        </p:nvPicPr>
        <p:blipFill>
          <a:blip r:embed="rId3"/>
          <a:stretch>
            <a:fillRect/>
          </a:stretch>
        </p:blipFill>
        <p:spPr>
          <a:xfrm>
            <a:off x="389361" y="1133345"/>
            <a:ext cx="7728783" cy="5279932"/>
          </a:xfrm>
          <a:prstGeom prst="rect">
            <a:avLst/>
          </a:prstGeom>
          <a:ln>
            <a:noFill/>
          </a:ln>
          <a:effectLst>
            <a:outerShdw blurRad="292100" dist="139700" dir="2700000" algn="tl" rotWithShape="0">
              <a:srgbClr val="333333">
                <a:alpha val="65000"/>
              </a:srgbClr>
            </a:outerShdw>
          </a:effectLst>
        </p:spPr>
      </p:pic>
      <p:sp>
        <p:nvSpPr>
          <p:cNvPr id="7" name="Rectangle: Rounded Corners 6">
            <a:extLst>
              <a:ext uri="{FF2B5EF4-FFF2-40B4-BE49-F238E27FC236}">
                <a16:creationId xmlns:a16="http://schemas.microsoft.com/office/drawing/2014/main" id="{7E7FC773-86D6-4236-A7B0-60A0BFDDCAEC}"/>
              </a:ext>
            </a:extLst>
          </p:cNvPr>
          <p:cNvSpPr/>
          <p:nvPr/>
        </p:nvSpPr>
        <p:spPr>
          <a:xfrm>
            <a:off x="430305" y="3771555"/>
            <a:ext cx="1855694" cy="1935170"/>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4070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457200" y="615462"/>
            <a:ext cx="7668491" cy="914400"/>
          </a:xfrm>
        </p:spPr>
        <p:txBody>
          <a:bodyPr>
            <a:noAutofit/>
          </a:bodyPr>
          <a:lstStyle/>
          <a:p>
            <a:pPr algn="l"/>
            <a:r>
              <a:rPr lang="en-US" sz="4000" b="1" dirty="0">
                <a:solidFill>
                  <a:schemeClr val="bg1"/>
                </a:solidFill>
                <a:latin typeface="+mn-lt"/>
              </a:rPr>
              <a:t>Office of Undergraduate Recruitment</a:t>
            </a: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168852" y="1967080"/>
            <a:ext cx="8245186" cy="4511652"/>
          </a:xfrm>
        </p:spPr>
        <p:txBody>
          <a:bodyPr>
            <a:normAutofit/>
          </a:bodyPr>
          <a:lstStyle/>
          <a:p>
            <a:r>
              <a:rPr lang="en-US" dirty="0">
                <a:solidFill>
                  <a:schemeClr val="bg1"/>
                </a:solidFill>
                <a:latin typeface="+mj-lt"/>
              </a:rPr>
              <a:t>Carlo Tamayo- Associate Director (Transfer)</a:t>
            </a:r>
          </a:p>
          <a:p>
            <a:r>
              <a:rPr lang="en-US" dirty="0">
                <a:solidFill>
                  <a:schemeClr val="bg1"/>
                </a:solidFill>
                <a:latin typeface="+mj-lt"/>
              </a:rPr>
              <a:t>Lacy Culpepper- Outreach Rep (STC)</a:t>
            </a:r>
          </a:p>
          <a:p>
            <a:r>
              <a:rPr lang="en-US" dirty="0">
                <a:solidFill>
                  <a:schemeClr val="bg1"/>
                </a:solidFill>
                <a:latin typeface="+mj-lt"/>
              </a:rPr>
              <a:t>Ruby Rodriguez- Outreach Rep (San Antonio)</a:t>
            </a:r>
          </a:p>
          <a:p>
            <a:r>
              <a:rPr lang="en-US" dirty="0">
                <a:solidFill>
                  <a:schemeClr val="bg1"/>
                </a:solidFill>
                <a:latin typeface="+mj-lt"/>
              </a:rPr>
              <a:t>Brenda Rodriguez- Coordinator</a:t>
            </a:r>
          </a:p>
          <a:p>
            <a:r>
              <a:rPr lang="en-US" dirty="0">
                <a:solidFill>
                  <a:schemeClr val="bg1"/>
                </a:solidFill>
                <a:latin typeface="+mj-lt"/>
              </a:rPr>
              <a:t>Krystal Marroquin- Coordinator </a:t>
            </a:r>
          </a:p>
        </p:txBody>
      </p:sp>
    </p:spTree>
    <p:extLst>
      <p:ext uri="{BB962C8B-B14F-4D97-AF65-F5344CB8AC3E}">
        <p14:creationId xmlns:p14="http://schemas.microsoft.com/office/powerpoint/2010/main" val="4562558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B2B5E63-DF95-4611-A874-AC4F5FE2B491}"/>
              </a:ext>
            </a:extLst>
          </p:cNvPr>
          <p:cNvPicPr>
            <a:picLocks noChangeAspect="1"/>
          </p:cNvPicPr>
          <p:nvPr/>
        </p:nvPicPr>
        <p:blipFill rotWithShape="1">
          <a:blip r:embed="rId3"/>
          <a:srcRect t="5942"/>
          <a:stretch/>
        </p:blipFill>
        <p:spPr>
          <a:xfrm>
            <a:off x="2092656" y="89451"/>
            <a:ext cx="4958687" cy="6450495"/>
          </a:xfrm>
          <a:prstGeom prst="rect">
            <a:avLst/>
          </a:prstGeom>
          <a:ln>
            <a:noFill/>
          </a:ln>
          <a:effectLst>
            <a:outerShdw blurRad="292100" dist="139700" dir="2700000" algn="tl" rotWithShape="0">
              <a:srgbClr val="333333">
                <a:alpha val="65000"/>
              </a:srgbClr>
            </a:outerShdw>
          </a:effectLst>
        </p:spPr>
      </p:pic>
      <p:sp>
        <p:nvSpPr>
          <p:cNvPr id="11" name="Rectangle: Rounded Corners 10">
            <a:extLst>
              <a:ext uri="{FF2B5EF4-FFF2-40B4-BE49-F238E27FC236}">
                <a16:creationId xmlns:a16="http://schemas.microsoft.com/office/drawing/2014/main" id="{1D8372DF-8EBE-4C14-99D4-66BBDC74C010}"/>
              </a:ext>
            </a:extLst>
          </p:cNvPr>
          <p:cNvSpPr/>
          <p:nvPr/>
        </p:nvSpPr>
        <p:spPr>
          <a:xfrm>
            <a:off x="2082718" y="2524540"/>
            <a:ext cx="1167378" cy="397565"/>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Rounded Corners 11">
            <a:extLst>
              <a:ext uri="{FF2B5EF4-FFF2-40B4-BE49-F238E27FC236}">
                <a16:creationId xmlns:a16="http://schemas.microsoft.com/office/drawing/2014/main" id="{49B84C83-A9E5-43A1-B9FC-6C52F5F78B16}"/>
              </a:ext>
            </a:extLst>
          </p:cNvPr>
          <p:cNvSpPr/>
          <p:nvPr/>
        </p:nvSpPr>
        <p:spPr>
          <a:xfrm>
            <a:off x="2102595" y="1147970"/>
            <a:ext cx="1147501" cy="397565"/>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Rounded Corners 12">
            <a:extLst>
              <a:ext uri="{FF2B5EF4-FFF2-40B4-BE49-F238E27FC236}">
                <a16:creationId xmlns:a16="http://schemas.microsoft.com/office/drawing/2014/main" id="{66B7E259-B1D2-4170-B9A2-22D327AE99FE}"/>
              </a:ext>
            </a:extLst>
          </p:cNvPr>
          <p:cNvSpPr/>
          <p:nvPr/>
        </p:nvSpPr>
        <p:spPr>
          <a:xfrm>
            <a:off x="2102595" y="1493354"/>
            <a:ext cx="1157440" cy="397565"/>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Rectangle: Rounded Corners 13">
            <a:extLst>
              <a:ext uri="{FF2B5EF4-FFF2-40B4-BE49-F238E27FC236}">
                <a16:creationId xmlns:a16="http://schemas.microsoft.com/office/drawing/2014/main" id="{D8E30C9F-C516-4E01-8906-628F26D61C6C}"/>
              </a:ext>
            </a:extLst>
          </p:cNvPr>
          <p:cNvSpPr/>
          <p:nvPr/>
        </p:nvSpPr>
        <p:spPr>
          <a:xfrm>
            <a:off x="3964527" y="298176"/>
            <a:ext cx="746622" cy="248477"/>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0888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4" grpId="0" animBg="1"/>
      <p:bldP spid="14"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457200" y="229970"/>
            <a:ext cx="7611035" cy="791998"/>
          </a:xfrm>
        </p:spPr>
        <p:txBody>
          <a:bodyPr>
            <a:noAutofit/>
          </a:bodyPr>
          <a:lstStyle/>
          <a:p>
            <a:pPr algn="l"/>
            <a:r>
              <a:rPr lang="en-US" b="1" dirty="0">
                <a:solidFill>
                  <a:srgbClr val="EF653E"/>
                </a:solidFill>
                <a:latin typeface="+mn-lt"/>
              </a:rPr>
              <a:t>Merit Based Scholarships</a:t>
            </a:r>
          </a:p>
        </p:txBody>
      </p:sp>
      <p:sp>
        <p:nvSpPr>
          <p:cNvPr id="9" name="Content Placeholder 2">
            <a:extLst>
              <a:ext uri="{FF2B5EF4-FFF2-40B4-BE49-F238E27FC236}">
                <a16:creationId xmlns:a16="http://schemas.microsoft.com/office/drawing/2014/main" id="{9FEB4687-39D8-4D79-B50E-13C9B27D8AE3}"/>
              </a:ext>
            </a:extLst>
          </p:cNvPr>
          <p:cNvSpPr>
            <a:spLocks noGrp="1"/>
          </p:cNvSpPr>
          <p:nvPr>
            <p:ph idx="1"/>
          </p:nvPr>
        </p:nvSpPr>
        <p:spPr>
          <a:xfrm>
            <a:off x="457200" y="1027838"/>
            <a:ext cx="7772400" cy="5139880"/>
          </a:xfrm>
        </p:spPr>
        <p:txBody>
          <a:bodyPr>
            <a:normAutofit fontScale="70000" lnSpcReduction="20000"/>
          </a:bodyPr>
          <a:lstStyle/>
          <a:p>
            <a:endParaRPr lang="en-US" dirty="0"/>
          </a:p>
          <a:p>
            <a:r>
              <a:rPr lang="en-US" dirty="0"/>
              <a:t>Merit-based scholarships are awarded competitively and do not require the submission of a scholarship application. Instead, students are selected holistically based on their admissions application. </a:t>
            </a:r>
          </a:p>
          <a:p>
            <a:endParaRPr lang="en-US" dirty="0"/>
          </a:p>
          <a:p>
            <a:r>
              <a:rPr lang="en-US" dirty="0"/>
              <a:t>To be considered, students must be </a:t>
            </a:r>
            <a:r>
              <a:rPr lang="en-US" i="1" u="sng" dirty="0"/>
              <a:t>admitted</a:t>
            </a:r>
            <a:r>
              <a:rPr lang="en-US" dirty="0"/>
              <a:t> to UTRGV by </a:t>
            </a:r>
            <a:r>
              <a:rPr lang="en-US" b="1" dirty="0">
                <a:solidFill>
                  <a:srgbClr val="FF0000"/>
                </a:solidFill>
              </a:rPr>
              <a:t>December 1, 2019</a:t>
            </a:r>
            <a:r>
              <a:rPr lang="en-US" dirty="0">
                <a:solidFill>
                  <a:srgbClr val="FF0000"/>
                </a:solidFill>
              </a:rPr>
              <a:t>. </a:t>
            </a:r>
          </a:p>
          <a:p>
            <a:endParaRPr lang="en-US" dirty="0"/>
          </a:p>
          <a:p>
            <a:r>
              <a:rPr lang="en-US" dirty="0"/>
              <a:t>Dual Enrollment students are required to submit their college transcript </a:t>
            </a:r>
            <a:r>
              <a:rPr lang="en-US" b="1" u="sng" dirty="0">
                <a:solidFill>
                  <a:srgbClr val="FF0000"/>
                </a:solidFill>
              </a:rPr>
              <a:t>prior to December 1, 2019 </a:t>
            </a:r>
            <a:r>
              <a:rPr lang="en-US" dirty="0"/>
              <a:t>in order to be considered for these scholarships. </a:t>
            </a:r>
          </a:p>
          <a:p>
            <a:endParaRPr lang="en-US" dirty="0"/>
          </a:p>
          <a:p>
            <a:endParaRPr lang="en-US" dirty="0"/>
          </a:p>
          <a:p>
            <a:pPr marL="0" indent="0" algn="ctr">
              <a:spcBef>
                <a:spcPts val="1200"/>
              </a:spcBef>
              <a:buNone/>
            </a:pPr>
            <a:r>
              <a:rPr lang="en-US" i="1" dirty="0">
                <a:solidFill>
                  <a:srgbClr val="FF0000"/>
                </a:solidFill>
              </a:rPr>
              <a:t>Awards are offered on a first come first served basis until funds are exhausted</a:t>
            </a:r>
          </a:p>
          <a:p>
            <a:endParaRPr lang="en-US" dirty="0">
              <a:latin typeface="+mj-lt"/>
            </a:endParaRPr>
          </a:p>
        </p:txBody>
      </p:sp>
    </p:spTree>
    <p:extLst>
      <p:ext uri="{BB962C8B-B14F-4D97-AF65-F5344CB8AC3E}">
        <p14:creationId xmlns:p14="http://schemas.microsoft.com/office/powerpoint/2010/main" val="383805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fade">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animEffect transition="in" filter="fade">
                                      <p:cBhvr>
                                        <p:cTn id="17" dur="500"/>
                                        <p:tgtEl>
                                          <p:spTgt spid="9">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8" end="8"/>
                                            </p:txEl>
                                          </p:spTgt>
                                        </p:tgtEl>
                                        <p:attrNameLst>
                                          <p:attrName>style.visibility</p:attrName>
                                        </p:attrNameLst>
                                      </p:cBhvr>
                                      <p:to>
                                        <p:strVal val="visible"/>
                                      </p:to>
                                    </p:set>
                                    <p:animEffect transition="in" filter="fade">
                                      <p:cBhvr>
                                        <p:cTn id="22"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457200" y="229970"/>
            <a:ext cx="7611035" cy="791998"/>
          </a:xfrm>
        </p:spPr>
        <p:txBody>
          <a:bodyPr>
            <a:noAutofit/>
          </a:bodyPr>
          <a:lstStyle/>
          <a:p>
            <a:pPr algn="l"/>
            <a:r>
              <a:rPr lang="en-US" sz="4200" b="1" dirty="0">
                <a:solidFill>
                  <a:srgbClr val="EF653E"/>
                </a:solidFill>
                <a:latin typeface="+mn-lt"/>
              </a:rPr>
              <a:t>UTRGV Scholar Cohort Program</a:t>
            </a:r>
          </a:p>
        </p:txBody>
      </p:sp>
      <p:sp>
        <p:nvSpPr>
          <p:cNvPr id="9" name="Content Placeholder 2">
            <a:extLst>
              <a:ext uri="{FF2B5EF4-FFF2-40B4-BE49-F238E27FC236}">
                <a16:creationId xmlns:a16="http://schemas.microsoft.com/office/drawing/2014/main" id="{9FEB4687-39D8-4D79-B50E-13C9B27D8AE3}"/>
              </a:ext>
            </a:extLst>
          </p:cNvPr>
          <p:cNvSpPr>
            <a:spLocks noGrp="1"/>
          </p:cNvSpPr>
          <p:nvPr>
            <p:ph idx="1"/>
          </p:nvPr>
        </p:nvSpPr>
        <p:spPr>
          <a:xfrm>
            <a:off x="457200" y="1144383"/>
            <a:ext cx="7772400" cy="5139880"/>
          </a:xfrm>
        </p:spPr>
        <p:txBody>
          <a:bodyPr>
            <a:normAutofit fontScale="40000" lnSpcReduction="20000"/>
          </a:bodyPr>
          <a:lstStyle/>
          <a:p>
            <a:pPr marL="0" indent="0">
              <a:spcBef>
                <a:spcPts val="1200"/>
              </a:spcBef>
              <a:buNone/>
            </a:pPr>
            <a:r>
              <a:rPr lang="en-US" sz="5300" b="1" u="sng" dirty="0"/>
              <a:t>Program Description:</a:t>
            </a:r>
          </a:p>
          <a:p>
            <a:r>
              <a:rPr lang="en-US" sz="5300" dirty="0"/>
              <a:t>4-year renewable scholarship offered to new entering freshmen</a:t>
            </a:r>
          </a:p>
          <a:p>
            <a:r>
              <a:rPr lang="en-US" sz="5300" dirty="0"/>
              <a:t>To be considered, students must be </a:t>
            </a:r>
            <a:r>
              <a:rPr lang="en-US" sz="5300" i="1" u="sng" dirty="0"/>
              <a:t>admitted</a:t>
            </a:r>
            <a:r>
              <a:rPr lang="en-US" sz="5300" dirty="0"/>
              <a:t> to UTRGV by </a:t>
            </a:r>
            <a:r>
              <a:rPr lang="en-US" sz="5300" b="1" dirty="0">
                <a:solidFill>
                  <a:srgbClr val="FF0000"/>
                </a:solidFill>
              </a:rPr>
              <a:t>December 1st, 2019.</a:t>
            </a:r>
          </a:p>
          <a:p>
            <a:endParaRPr lang="en-US" sz="5300" b="1" dirty="0">
              <a:solidFill>
                <a:srgbClr val="FF0000"/>
              </a:solidFill>
            </a:endParaRPr>
          </a:p>
          <a:p>
            <a:endParaRPr lang="en-US" dirty="0"/>
          </a:p>
          <a:p>
            <a:pPr marL="0" indent="0" algn="ctr">
              <a:buNone/>
            </a:pPr>
            <a:r>
              <a:rPr lang="en-US" sz="5300" b="1" i="1" u="sng" dirty="0"/>
              <a:t>UTRGV Presidential Scholarship </a:t>
            </a:r>
            <a:r>
              <a:rPr lang="en-US" sz="5300" dirty="0"/>
              <a:t>– Valued up to $32,000</a:t>
            </a:r>
          </a:p>
          <a:p>
            <a:pPr marL="457200" lvl="1" indent="0" algn="ctr">
              <a:buNone/>
            </a:pPr>
            <a:r>
              <a:rPr lang="en-US" sz="5300" dirty="0"/>
              <a:t>$8,000 per academic year ($4,000 Fall/Spring term)</a:t>
            </a:r>
          </a:p>
          <a:p>
            <a:pPr lvl="1"/>
            <a:endParaRPr lang="en-US" sz="5300" dirty="0"/>
          </a:p>
          <a:p>
            <a:pPr lvl="1"/>
            <a:endParaRPr lang="en-US" sz="5300" dirty="0"/>
          </a:p>
          <a:p>
            <a:pPr marL="0" indent="0" algn="ctr">
              <a:buNone/>
            </a:pPr>
            <a:r>
              <a:rPr lang="en-US" sz="5300" b="1" i="1" u="sng" dirty="0"/>
              <a:t>UTRGV Meritorious Scholarship </a:t>
            </a:r>
            <a:r>
              <a:rPr lang="en-US" sz="5300" dirty="0"/>
              <a:t>– Valued up to $20,000</a:t>
            </a:r>
          </a:p>
          <a:p>
            <a:pPr marL="457200" lvl="1" indent="0" algn="ctr">
              <a:buNone/>
            </a:pPr>
            <a:r>
              <a:rPr lang="en-US" sz="5300" dirty="0"/>
              <a:t>$5,000 per academic year ($2,500 Fall/Spring term)</a:t>
            </a:r>
          </a:p>
          <a:p>
            <a:pPr lvl="1"/>
            <a:endParaRPr lang="en-US" dirty="0"/>
          </a:p>
          <a:p>
            <a:endParaRPr lang="en-US" dirty="0"/>
          </a:p>
          <a:p>
            <a:endParaRPr lang="en-US" dirty="0"/>
          </a:p>
          <a:p>
            <a:endParaRPr lang="en-US" dirty="0"/>
          </a:p>
          <a:p>
            <a:pPr marL="0" indent="0" algn="ctr">
              <a:spcBef>
                <a:spcPts val="1200"/>
              </a:spcBef>
              <a:buNone/>
            </a:pPr>
            <a:r>
              <a:rPr lang="en-US" sz="5300" i="1" dirty="0">
                <a:solidFill>
                  <a:srgbClr val="FF0000"/>
                </a:solidFill>
              </a:rPr>
              <a:t>Awards are offered on a first come first served basis until funds are exhausted</a:t>
            </a:r>
          </a:p>
        </p:txBody>
      </p:sp>
    </p:spTree>
    <p:extLst>
      <p:ext uri="{BB962C8B-B14F-4D97-AF65-F5344CB8AC3E}">
        <p14:creationId xmlns:p14="http://schemas.microsoft.com/office/powerpoint/2010/main" val="77480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xEl>
                                              <p:pRg st="5" end="5"/>
                                            </p:txEl>
                                          </p:spTgt>
                                        </p:tgtEl>
                                        <p:attrNameLst>
                                          <p:attrName>style.visibility</p:attrName>
                                        </p:attrNameLst>
                                      </p:cBhvr>
                                      <p:to>
                                        <p:strVal val="visible"/>
                                      </p:to>
                                    </p:set>
                                    <p:animEffect transition="in" filter="fade">
                                      <p:cBhvr>
                                        <p:cTn id="18" dur="500"/>
                                        <p:tgtEl>
                                          <p:spTgt spid="9">
                                            <p:txEl>
                                              <p:pRg st="5" end="5"/>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animEffect transition="in" filter="fade">
                                      <p:cBhvr>
                                        <p:cTn id="21" dur="500"/>
                                        <p:tgtEl>
                                          <p:spTgt spid="9">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xEl>
                                              <p:pRg st="9" end="9"/>
                                            </p:txEl>
                                          </p:spTgt>
                                        </p:tgtEl>
                                        <p:attrNameLst>
                                          <p:attrName>style.visibility</p:attrName>
                                        </p:attrNameLst>
                                      </p:cBhvr>
                                      <p:to>
                                        <p:strVal val="visible"/>
                                      </p:to>
                                    </p:set>
                                    <p:animEffect transition="in" filter="fade">
                                      <p:cBhvr>
                                        <p:cTn id="26" dur="500"/>
                                        <p:tgtEl>
                                          <p:spTgt spid="9">
                                            <p:txEl>
                                              <p:pRg st="9" end="9"/>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xEl>
                                              <p:pRg st="10" end="10"/>
                                            </p:txEl>
                                          </p:spTgt>
                                        </p:tgtEl>
                                        <p:attrNameLst>
                                          <p:attrName>style.visibility</p:attrName>
                                        </p:attrNameLst>
                                      </p:cBhvr>
                                      <p:to>
                                        <p:strVal val="visible"/>
                                      </p:to>
                                    </p:set>
                                    <p:animEffect transition="in" filter="fade">
                                      <p:cBhvr>
                                        <p:cTn id="29" dur="500"/>
                                        <p:tgtEl>
                                          <p:spTgt spid="9">
                                            <p:txEl>
                                              <p:pRg st="10" end="1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xEl>
                                              <p:pRg st="15" end="15"/>
                                            </p:txEl>
                                          </p:spTgt>
                                        </p:tgtEl>
                                        <p:attrNameLst>
                                          <p:attrName>style.visibility</p:attrName>
                                        </p:attrNameLst>
                                      </p:cBhvr>
                                      <p:to>
                                        <p:strVal val="visible"/>
                                      </p:to>
                                    </p:set>
                                    <p:animEffect transition="in" filter="fade">
                                      <p:cBhvr>
                                        <p:cTn id="34" dur="500"/>
                                        <p:tgtEl>
                                          <p:spTgt spid="9">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457200" y="229970"/>
            <a:ext cx="7611035" cy="791998"/>
          </a:xfrm>
        </p:spPr>
        <p:txBody>
          <a:bodyPr>
            <a:noAutofit/>
          </a:bodyPr>
          <a:lstStyle/>
          <a:p>
            <a:pPr algn="l"/>
            <a:r>
              <a:rPr lang="en-US" b="1" dirty="0">
                <a:solidFill>
                  <a:srgbClr val="EF653E"/>
                </a:solidFill>
                <a:latin typeface="+mn-lt"/>
              </a:rPr>
              <a:t>UTRGV Gateway Scholarship</a:t>
            </a:r>
          </a:p>
        </p:txBody>
      </p:sp>
      <p:sp>
        <p:nvSpPr>
          <p:cNvPr id="9" name="Content Placeholder 2">
            <a:extLst>
              <a:ext uri="{FF2B5EF4-FFF2-40B4-BE49-F238E27FC236}">
                <a16:creationId xmlns:a16="http://schemas.microsoft.com/office/drawing/2014/main" id="{9FEB4687-39D8-4D79-B50E-13C9B27D8AE3}"/>
              </a:ext>
            </a:extLst>
          </p:cNvPr>
          <p:cNvSpPr>
            <a:spLocks noGrp="1"/>
          </p:cNvSpPr>
          <p:nvPr>
            <p:ph idx="1"/>
          </p:nvPr>
        </p:nvSpPr>
        <p:spPr>
          <a:xfrm>
            <a:off x="457200" y="1180243"/>
            <a:ext cx="7772400" cy="5139880"/>
          </a:xfrm>
        </p:spPr>
        <p:txBody>
          <a:bodyPr>
            <a:normAutofit fontScale="55000" lnSpcReduction="20000"/>
          </a:bodyPr>
          <a:lstStyle/>
          <a:p>
            <a:pPr marL="0" indent="0">
              <a:spcBef>
                <a:spcPts val="1200"/>
              </a:spcBef>
              <a:buNone/>
            </a:pPr>
            <a:r>
              <a:rPr lang="en-US" sz="5300" b="1" u="sng" dirty="0"/>
              <a:t>Program Description:</a:t>
            </a:r>
          </a:p>
          <a:p>
            <a:r>
              <a:rPr lang="en-US" sz="5300" dirty="0"/>
              <a:t>One-time scholarship offered to new entering freshmen</a:t>
            </a:r>
          </a:p>
          <a:p>
            <a:r>
              <a:rPr lang="en-US" sz="5300" dirty="0"/>
              <a:t>To be considered, students must be </a:t>
            </a:r>
            <a:r>
              <a:rPr lang="en-US" sz="5300" i="1" u="sng" dirty="0"/>
              <a:t>admitted</a:t>
            </a:r>
            <a:r>
              <a:rPr lang="en-US" sz="5300" dirty="0"/>
              <a:t> to UTRGV by </a:t>
            </a:r>
            <a:r>
              <a:rPr lang="en-US" sz="5300" b="1" dirty="0">
                <a:solidFill>
                  <a:srgbClr val="FF0000"/>
                </a:solidFill>
              </a:rPr>
              <a:t>December 1st, 2019.</a:t>
            </a:r>
          </a:p>
          <a:p>
            <a:endParaRPr lang="en-US" sz="5300" b="1" dirty="0">
              <a:solidFill>
                <a:srgbClr val="FF0000"/>
              </a:solidFill>
            </a:endParaRPr>
          </a:p>
          <a:p>
            <a:endParaRPr lang="en-US" dirty="0"/>
          </a:p>
          <a:p>
            <a:pPr marL="0" indent="0" algn="ctr">
              <a:buNone/>
            </a:pPr>
            <a:r>
              <a:rPr lang="en-US" sz="5300" i="1" dirty="0"/>
              <a:t>Award offer varies from $1,000 to $3,000</a:t>
            </a:r>
            <a:endParaRPr lang="en-US" sz="5300" dirty="0"/>
          </a:p>
          <a:p>
            <a:pPr lvl="1"/>
            <a:endParaRPr lang="en-US" dirty="0"/>
          </a:p>
          <a:p>
            <a:endParaRPr lang="en-US" dirty="0"/>
          </a:p>
          <a:p>
            <a:endParaRPr lang="en-US" dirty="0"/>
          </a:p>
          <a:p>
            <a:endParaRPr lang="en-US" dirty="0"/>
          </a:p>
          <a:p>
            <a:pPr marL="0" indent="0" algn="ctr">
              <a:spcBef>
                <a:spcPts val="1200"/>
              </a:spcBef>
              <a:buNone/>
            </a:pPr>
            <a:r>
              <a:rPr lang="en-US" sz="5300" i="1" dirty="0">
                <a:solidFill>
                  <a:srgbClr val="FF0000"/>
                </a:solidFill>
              </a:rPr>
              <a:t>Awards are offered on a first come first served basis until funds are exhausted</a:t>
            </a:r>
          </a:p>
        </p:txBody>
      </p:sp>
    </p:spTree>
    <p:extLst>
      <p:ext uri="{BB962C8B-B14F-4D97-AF65-F5344CB8AC3E}">
        <p14:creationId xmlns:p14="http://schemas.microsoft.com/office/powerpoint/2010/main" val="121853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xEl>
                                              <p:pRg st="5" end="5"/>
                                            </p:txEl>
                                          </p:spTgt>
                                        </p:tgtEl>
                                        <p:attrNameLst>
                                          <p:attrName>style.visibility</p:attrName>
                                        </p:attrNameLst>
                                      </p:cBhvr>
                                      <p:to>
                                        <p:strVal val="visible"/>
                                      </p:to>
                                    </p:set>
                                    <p:animEffect transition="in" filter="fade">
                                      <p:cBhvr>
                                        <p:cTn id="18" dur="500"/>
                                        <p:tgtEl>
                                          <p:spTgt spid="9">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xEl>
                                              <p:pRg st="10" end="10"/>
                                            </p:txEl>
                                          </p:spTgt>
                                        </p:tgtEl>
                                        <p:attrNameLst>
                                          <p:attrName>style.visibility</p:attrName>
                                        </p:attrNameLst>
                                      </p:cBhvr>
                                      <p:to>
                                        <p:strVal val="visible"/>
                                      </p:to>
                                    </p:set>
                                    <p:animEffect transition="in" filter="fade">
                                      <p:cBhvr>
                                        <p:cTn id="23"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457200" y="229970"/>
            <a:ext cx="7611035" cy="791998"/>
          </a:xfrm>
        </p:spPr>
        <p:txBody>
          <a:bodyPr>
            <a:noAutofit/>
          </a:bodyPr>
          <a:lstStyle/>
          <a:p>
            <a:pPr algn="l"/>
            <a:r>
              <a:rPr lang="en-US" sz="3500" b="1" dirty="0">
                <a:solidFill>
                  <a:srgbClr val="EF653E"/>
                </a:solidFill>
                <a:latin typeface="+mn-lt"/>
              </a:rPr>
              <a:t>UTRGV Housing Scholar Cohort Program</a:t>
            </a:r>
          </a:p>
        </p:txBody>
      </p:sp>
      <p:sp>
        <p:nvSpPr>
          <p:cNvPr id="9" name="Content Placeholder 2">
            <a:extLst>
              <a:ext uri="{FF2B5EF4-FFF2-40B4-BE49-F238E27FC236}">
                <a16:creationId xmlns:a16="http://schemas.microsoft.com/office/drawing/2014/main" id="{9FEB4687-39D8-4D79-B50E-13C9B27D8AE3}"/>
              </a:ext>
            </a:extLst>
          </p:cNvPr>
          <p:cNvSpPr>
            <a:spLocks noGrp="1"/>
          </p:cNvSpPr>
          <p:nvPr>
            <p:ph idx="1"/>
          </p:nvPr>
        </p:nvSpPr>
        <p:spPr>
          <a:xfrm>
            <a:off x="457200" y="1180243"/>
            <a:ext cx="7772400" cy="5139880"/>
          </a:xfrm>
        </p:spPr>
        <p:txBody>
          <a:bodyPr>
            <a:normAutofit fontScale="47500" lnSpcReduction="20000"/>
          </a:bodyPr>
          <a:lstStyle/>
          <a:p>
            <a:pPr marL="0" indent="0">
              <a:spcBef>
                <a:spcPts val="1200"/>
              </a:spcBef>
              <a:buNone/>
            </a:pPr>
            <a:r>
              <a:rPr lang="en-US" sz="5300" b="1" u="sng" dirty="0"/>
              <a:t>Program Description:</a:t>
            </a:r>
          </a:p>
          <a:p>
            <a:r>
              <a:rPr lang="en-US" sz="5300" dirty="0"/>
              <a:t>4-year renewable scholarship offered to new entering freshmen</a:t>
            </a:r>
          </a:p>
          <a:p>
            <a:r>
              <a:rPr lang="en-US" sz="5300" dirty="0"/>
              <a:t>For out of area students only</a:t>
            </a:r>
          </a:p>
          <a:p>
            <a:r>
              <a:rPr lang="en-US" sz="5300" dirty="0"/>
              <a:t>To be considered, students must be </a:t>
            </a:r>
            <a:r>
              <a:rPr lang="en-US" sz="5300" i="1" u="sng" dirty="0"/>
              <a:t>admitted</a:t>
            </a:r>
            <a:r>
              <a:rPr lang="en-US" sz="5300" dirty="0"/>
              <a:t> to UTRGV by </a:t>
            </a:r>
            <a:r>
              <a:rPr lang="en-US" sz="5300" b="1" dirty="0">
                <a:solidFill>
                  <a:srgbClr val="FF0000"/>
                </a:solidFill>
              </a:rPr>
              <a:t>December 1st, 2019.</a:t>
            </a:r>
          </a:p>
          <a:p>
            <a:endParaRPr lang="en-US" sz="5300" b="1" dirty="0">
              <a:solidFill>
                <a:srgbClr val="FF0000"/>
              </a:solidFill>
            </a:endParaRPr>
          </a:p>
          <a:p>
            <a:endParaRPr lang="en-US" dirty="0"/>
          </a:p>
          <a:p>
            <a:pPr marL="0" indent="0" algn="ctr">
              <a:buNone/>
            </a:pPr>
            <a:r>
              <a:rPr lang="en-US" sz="5300" b="1" i="1" u="sng" dirty="0"/>
              <a:t>UTRGV Housing Scholarship</a:t>
            </a:r>
            <a:r>
              <a:rPr lang="en-US" sz="5300" i="1" dirty="0"/>
              <a:t> - Valued up to $12,000 </a:t>
            </a:r>
          </a:p>
          <a:p>
            <a:pPr marL="457200" lvl="1" indent="0" algn="ctr">
              <a:buNone/>
            </a:pPr>
            <a:r>
              <a:rPr lang="en-US" sz="5300" dirty="0"/>
              <a:t>$3,000 per academic year ($1,500 Fall/Spring term)</a:t>
            </a:r>
          </a:p>
          <a:p>
            <a:endParaRPr lang="en-US" dirty="0"/>
          </a:p>
          <a:p>
            <a:endParaRPr lang="en-US" dirty="0"/>
          </a:p>
          <a:p>
            <a:endParaRPr lang="en-US" dirty="0"/>
          </a:p>
          <a:p>
            <a:pPr marL="0" indent="0" algn="ctr">
              <a:spcBef>
                <a:spcPts val="1200"/>
              </a:spcBef>
              <a:buNone/>
            </a:pPr>
            <a:r>
              <a:rPr lang="en-US" sz="5300" i="1" dirty="0">
                <a:solidFill>
                  <a:srgbClr val="FF0000"/>
                </a:solidFill>
              </a:rPr>
              <a:t>Awards are offered on a first come first served basis until funds are exhausted</a:t>
            </a:r>
          </a:p>
        </p:txBody>
      </p:sp>
    </p:spTree>
    <p:extLst>
      <p:ext uri="{BB962C8B-B14F-4D97-AF65-F5344CB8AC3E}">
        <p14:creationId xmlns:p14="http://schemas.microsoft.com/office/powerpoint/2010/main" val="24477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animEffect transition="in" filter="fade">
                                      <p:cBhvr>
                                        <p:cTn id="21" dur="500"/>
                                        <p:tgtEl>
                                          <p:spTgt spid="9">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9">
                                            <p:txEl>
                                              <p:pRg st="7" end="7"/>
                                            </p:txEl>
                                          </p:spTgt>
                                        </p:tgtEl>
                                        <p:attrNameLst>
                                          <p:attrName>style.visibility</p:attrName>
                                        </p:attrNameLst>
                                      </p:cBhvr>
                                      <p:to>
                                        <p:strVal val="visible"/>
                                      </p:to>
                                    </p:set>
                                    <p:animEffect transition="in" filter="fade">
                                      <p:cBhvr>
                                        <p:cTn id="24" dur="500"/>
                                        <p:tgtEl>
                                          <p:spTgt spid="9">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xEl>
                                              <p:pRg st="11" end="11"/>
                                            </p:txEl>
                                          </p:spTgt>
                                        </p:tgtEl>
                                        <p:attrNameLst>
                                          <p:attrName>style.visibility</p:attrName>
                                        </p:attrNameLst>
                                      </p:cBhvr>
                                      <p:to>
                                        <p:strVal val="visible"/>
                                      </p:to>
                                    </p:set>
                                    <p:animEffect transition="in" filter="fade">
                                      <p:cBhvr>
                                        <p:cTn id="29" dur="500"/>
                                        <p:tgtEl>
                                          <p:spTgt spid="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CD52D9-2470-46E3-B693-C9F50F42EA7F}"/>
              </a:ext>
            </a:extLst>
          </p:cNvPr>
          <p:cNvPicPr>
            <a:picLocks noChangeAspect="1"/>
          </p:cNvPicPr>
          <p:nvPr/>
        </p:nvPicPr>
        <p:blipFill>
          <a:blip r:embed="rId4"/>
          <a:stretch>
            <a:fillRect/>
          </a:stretch>
        </p:blipFill>
        <p:spPr>
          <a:xfrm>
            <a:off x="1907247" y="87375"/>
            <a:ext cx="5329507" cy="6360513"/>
          </a:xfrm>
          <a:prstGeom prst="rect">
            <a:avLst/>
          </a:prstGeom>
        </p:spPr>
      </p:pic>
    </p:spTree>
    <p:extLst>
      <p:ext uri="{BB962C8B-B14F-4D97-AF65-F5344CB8AC3E}">
        <p14:creationId xmlns:p14="http://schemas.microsoft.com/office/powerpoint/2010/main" val="82270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318967-9380-4F62-9AA6-B66519FCA3D7}"/>
              </a:ext>
            </a:extLst>
          </p:cNvPr>
          <p:cNvPicPr>
            <a:picLocks noChangeAspect="1"/>
          </p:cNvPicPr>
          <p:nvPr/>
        </p:nvPicPr>
        <p:blipFill>
          <a:blip r:embed="rId4"/>
          <a:stretch>
            <a:fillRect/>
          </a:stretch>
        </p:blipFill>
        <p:spPr>
          <a:xfrm>
            <a:off x="841152" y="762000"/>
            <a:ext cx="7461697" cy="5311868"/>
          </a:xfrm>
          <a:prstGeom prst="rect">
            <a:avLst/>
          </a:prstGeom>
        </p:spPr>
      </p:pic>
    </p:spTree>
    <p:extLst>
      <p:ext uri="{BB962C8B-B14F-4D97-AF65-F5344CB8AC3E}">
        <p14:creationId xmlns:p14="http://schemas.microsoft.com/office/powerpoint/2010/main" val="74066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00DEF68-89F5-4CD2-B8B0-843E4A28E35F}"/>
              </a:ext>
            </a:extLst>
          </p:cNvPr>
          <p:cNvSpPr>
            <a:spLocks noGrp="1"/>
          </p:cNvSpPr>
          <p:nvPr>
            <p:ph idx="1"/>
          </p:nvPr>
        </p:nvSpPr>
        <p:spPr>
          <a:xfrm>
            <a:off x="457200" y="1297731"/>
            <a:ext cx="8007127" cy="5176221"/>
          </a:xfrm>
        </p:spPr>
        <p:txBody>
          <a:bodyPr>
            <a:normAutofit fontScale="55000" lnSpcReduction="20000"/>
          </a:bodyPr>
          <a:lstStyle/>
          <a:p>
            <a:pPr marL="0" indent="0" algn="ctr">
              <a:buNone/>
            </a:pPr>
            <a:r>
              <a:rPr lang="en-US" sz="7600" b="1" u="sng" dirty="0"/>
              <a:t>www.StarsScholarship.org</a:t>
            </a:r>
          </a:p>
          <a:p>
            <a:pPr marL="0" indent="0" algn="ctr">
              <a:buNone/>
            </a:pPr>
            <a:r>
              <a:rPr lang="en-US" sz="4400" b="1" dirty="0"/>
              <a:t>January 1</a:t>
            </a:r>
            <a:r>
              <a:rPr lang="en-US" sz="4400" b="1" baseline="30000" dirty="0"/>
              <a:t>st</a:t>
            </a:r>
            <a:r>
              <a:rPr lang="en-US" sz="4400" b="1" dirty="0"/>
              <a:t> through March 31, 2020</a:t>
            </a:r>
          </a:p>
          <a:p>
            <a:pPr marL="0" indent="0">
              <a:buNone/>
            </a:pPr>
            <a:endParaRPr lang="en-US" sz="4400" b="1" u="sng" dirty="0"/>
          </a:p>
          <a:p>
            <a:pPr marL="0" indent="0">
              <a:buNone/>
            </a:pPr>
            <a:r>
              <a:rPr lang="en-US" sz="4400" b="1" u="sng" dirty="0"/>
              <a:t>Scholarship Criteria</a:t>
            </a:r>
          </a:p>
          <a:p>
            <a:pPr marL="674370" lvl="1">
              <a:spcBef>
                <a:spcPts val="0"/>
              </a:spcBef>
            </a:pPr>
            <a:r>
              <a:rPr lang="en-US" dirty="0"/>
              <a:t>Be a U.S. citizen or a legal permanent resident with a permanent resident card or passport stamped I-551.</a:t>
            </a:r>
          </a:p>
          <a:p>
            <a:pPr marL="674370" lvl="1">
              <a:spcBef>
                <a:spcPts val="0"/>
              </a:spcBef>
            </a:pPr>
            <a:endParaRPr lang="en-US" dirty="0"/>
          </a:p>
          <a:p>
            <a:pPr marL="674370" lvl="1">
              <a:spcBef>
                <a:spcPts val="0"/>
              </a:spcBef>
            </a:pPr>
            <a:r>
              <a:rPr lang="en-US" dirty="0"/>
              <a:t>Be a permanent resident (5 or more consecutive years) of and have a permanent South or West Texas address in one of our 30 counties.</a:t>
            </a:r>
          </a:p>
          <a:p>
            <a:pPr marL="674370" lvl="1">
              <a:spcBef>
                <a:spcPts val="0"/>
              </a:spcBef>
            </a:pPr>
            <a:endParaRPr lang="en-US" dirty="0"/>
          </a:p>
          <a:p>
            <a:pPr marL="674370" lvl="1">
              <a:spcBef>
                <a:spcPts val="0"/>
              </a:spcBef>
            </a:pPr>
            <a:r>
              <a:rPr lang="en-US" dirty="0"/>
              <a:t>Have earned/completed at least 12 undergraduate credit hours at a U.S. accredited college or university before applying for the scholarship.</a:t>
            </a:r>
          </a:p>
          <a:p>
            <a:pPr marL="674370" lvl="1">
              <a:spcBef>
                <a:spcPts val="0"/>
              </a:spcBef>
            </a:pPr>
            <a:endParaRPr lang="en-US" dirty="0"/>
          </a:p>
          <a:p>
            <a:pPr marL="674370" lvl="1">
              <a:spcBef>
                <a:spcPts val="0"/>
              </a:spcBef>
            </a:pPr>
            <a:r>
              <a:rPr lang="en-US" dirty="0"/>
              <a:t>Have a minimum college cumulative grade point average (GPA) of 2.7 on a 4.0 scale.</a:t>
            </a:r>
          </a:p>
          <a:p>
            <a:pPr marL="674370" lvl="1">
              <a:spcBef>
                <a:spcPts val="0"/>
              </a:spcBef>
            </a:pPr>
            <a:endParaRPr lang="en-US" dirty="0"/>
          </a:p>
          <a:p>
            <a:pPr marL="674370" lvl="1">
              <a:spcBef>
                <a:spcPts val="0"/>
              </a:spcBef>
            </a:pPr>
            <a:r>
              <a:rPr lang="en-US" dirty="0"/>
              <a:t>Have completed a high school diploma or its equivalent prior to the Fall of the new academic year.</a:t>
            </a:r>
          </a:p>
          <a:p>
            <a:pPr marL="674370" lvl="1">
              <a:spcBef>
                <a:spcPts val="0"/>
              </a:spcBef>
            </a:pPr>
            <a:endParaRPr lang="en-US" dirty="0"/>
          </a:p>
          <a:p>
            <a:pPr marL="674370" lvl="1">
              <a:spcBef>
                <a:spcPts val="0"/>
              </a:spcBef>
            </a:pPr>
            <a:r>
              <a:rPr lang="en-US" dirty="0"/>
              <a:t>Are enrolled in a U.S. accredited 2 yr. community college (enrolled part-time or full-time) in a degree-seeking program, or a 4yr. university undergraduate program (enrolled full-time) seeking a Bachelor's Degree, or a university graduate program (enrolled full-time) seeking a Master's, Law or Doctorate degree</a:t>
            </a:r>
          </a:p>
        </p:txBody>
      </p:sp>
      <p:pic>
        <p:nvPicPr>
          <p:cNvPr id="7" name="Picture 6">
            <a:extLst>
              <a:ext uri="{FF2B5EF4-FFF2-40B4-BE49-F238E27FC236}">
                <a16:creationId xmlns:a16="http://schemas.microsoft.com/office/drawing/2014/main" id="{E839B1D2-359C-4682-A611-97D9091680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922" y="168399"/>
            <a:ext cx="5852157" cy="1129332"/>
          </a:xfrm>
          <a:prstGeom prst="rect">
            <a:avLst/>
          </a:prstGeom>
        </p:spPr>
      </p:pic>
    </p:spTree>
    <p:extLst>
      <p:ext uri="{BB962C8B-B14F-4D97-AF65-F5344CB8AC3E}">
        <p14:creationId xmlns:p14="http://schemas.microsoft.com/office/powerpoint/2010/main" val="16215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fade">
                                      <p:cBhvr>
                                        <p:cTn id="21" dur="500"/>
                                        <p:tgtEl>
                                          <p:spTgt spid="6">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8" end="8"/>
                                            </p:txEl>
                                          </p:spTgt>
                                        </p:tgtEl>
                                        <p:attrNameLst>
                                          <p:attrName>style.visibility</p:attrName>
                                        </p:attrNameLst>
                                      </p:cBhvr>
                                      <p:to>
                                        <p:strVal val="visible"/>
                                      </p:to>
                                    </p:set>
                                    <p:animEffect transition="in" filter="fade">
                                      <p:cBhvr>
                                        <p:cTn id="24" dur="500"/>
                                        <p:tgtEl>
                                          <p:spTgt spid="6">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animEffect transition="in" filter="fade">
                                      <p:cBhvr>
                                        <p:cTn id="27" dur="500"/>
                                        <p:tgtEl>
                                          <p:spTgt spid="6">
                                            <p:txEl>
                                              <p:pRg st="10" end="1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12" end="12"/>
                                            </p:txEl>
                                          </p:spTgt>
                                        </p:tgtEl>
                                        <p:attrNameLst>
                                          <p:attrName>style.visibility</p:attrName>
                                        </p:attrNameLst>
                                      </p:cBhvr>
                                      <p:to>
                                        <p:strVal val="visible"/>
                                      </p:to>
                                    </p:set>
                                    <p:animEffect transition="in" filter="fade">
                                      <p:cBhvr>
                                        <p:cTn id="30" dur="500"/>
                                        <p:tgtEl>
                                          <p:spTgt spid="6">
                                            <p:txEl>
                                              <p:pRg st="12" end="1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xEl>
                                              <p:pRg st="14" end="14"/>
                                            </p:txEl>
                                          </p:spTgt>
                                        </p:tgtEl>
                                        <p:attrNameLst>
                                          <p:attrName>style.visibility</p:attrName>
                                        </p:attrNameLst>
                                      </p:cBhvr>
                                      <p:to>
                                        <p:strVal val="visible"/>
                                      </p:to>
                                    </p:set>
                                    <p:animEffect transition="in" filter="fade">
                                      <p:cBhvr>
                                        <p:cTn id="33" dur="500"/>
                                        <p:tgtEl>
                                          <p:spTgt spid="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00DEF68-89F5-4CD2-B8B0-843E4A28E35F}"/>
              </a:ext>
            </a:extLst>
          </p:cNvPr>
          <p:cNvSpPr>
            <a:spLocks noGrp="1"/>
          </p:cNvSpPr>
          <p:nvPr>
            <p:ph idx="1"/>
          </p:nvPr>
        </p:nvSpPr>
        <p:spPr>
          <a:xfrm>
            <a:off x="353568" y="1358606"/>
            <a:ext cx="8110759" cy="5151921"/>
          </a:xfrm>
        </p:spPr>
        <p:txBody>
          <a:bodyPr>
            <a:normAutofit fontScale="40000" lnSpcReduction="20000"/>
          </a:bodyPr>
          <a:lstStyle/>
          <a:p>
            <a:pPr marL="0" indent="0" algn="ctr">
              <a:buNone/>
            </a:pPr>
            <a:r>
              <a:rPr lang="en-US" sz="8400" u="sng" dirty="0"/>
              <a:t>www.TheDream.us</a:t>
            </a:r>
          </a:p>
          <a:p>
            <a:pPr marL="0" indent="0" algn="ctr">
              <a:buNone/>
            </a:pPr>
            <a:r>
              <a:rPr lang="en-US" sz="4200" b="1" dirty="0"/>
              <a:t>November 1</a:t>
            </a:r>
            <a:r>
              <a:rPr lang="en-US" sz="4200" b="1" baseline="30000" dirty="0"/>
              <a:t>st</a:t>
            </a:r>
            <a:r>
              <a:rPr lang="en-US" sz="4200" b="1" dirty="0"/>
              <a:t>, 2019 through February 27, 2020</a:t>
            </a:r>
          </a:p>
          <a:p>
            <a:pPr marL="0" indent="0" algn="ctr">
              <a:buNone/>
            </a:pPr>
            <a:endParaRPr lang="en-US" dirty="0"/>
          </a:p>
          <a:p>
            <a:r>
              <a:rPr lang="en-US" sz="3800" dirty="0"/>
              <a:t>Application must be submitted online by the deadline. If selected, student will need to renew each year.</a:t>
            </a:r>
          </a:p>
          <a:p>
            <a:r>
              <a:rPr lang="en-US" sz="3800" dirty="0"/>
              <a:t>Valued up to $29,000 for tuition and fees</a:t>
            </a:r>
          </a:p>
          <a:p>
            <a:endParaRPr lang="en-US" sz="3800" dirty="0"/>
          </a:p>
          <a:p>
            <a:pPr marL="0" indent="0">
              <a:buNone/>
            </a:pPr>
            <a:r>
              <a:rPr lang="en-US" sz="3800" b="1" u="sng" dirty="0"/>
              <a:t>Eligibility Criteria</a:t>
            </a:r>
          </a:p>
          <a:p>
            <a:pPr marL="857250" lvl="1" indent="-457200">
              <a:lnSpc>
                <a:spcPct val="120000"/>
              </a:lnSpc>
              <a:spcBef>
                <a:spcPts val="600"/>
              </a:spcBef>
            </a:pPr>
            <a:r>
              <a:rPr lang="en-US" sz="3400" dirty="0"/>
              <a:t>Have graduated or will graduate from high school by the end of the 2019-2020 academic year with a GPA of 2.5 or better on a 4.0 scale;</a:t>
            </a:r>
          </a:p>
          <a:p>
            <a:pPr marL="857250" lvl="1" indent="-457200">
              <a:lnSpc>
                <a:spcPct val="120000"/>
              </a:lnSpc>
              <a:spcBef>
                <a:spcPts val="600"/>
              </a:spcBef>
            </a:pPr>
            <a:r>
              <a:rPr lang="en-US" sz="3400" dirty="0"/>
              <a:t>Are not enrolled in college at any time in the 2019-20 academic year (excluding enrollment in a high school pre-college or dual enrollment program);</a:t>
            </a:r>
          </a:p>
          <a:p>
            <a:pPr marL="857250" lvl="1" indent="-457200">
              <a:lnSpc>
                <a:spcPct val="120000"/>
              </a:lnSpc>
              <a:spcBef>
                <a:spcPts val="600"/>
              </a:spcBef>
            </a:pPr>
            <a:r>
              <a:rPr lang="en-US" sz="3400" dirty="0"/>
              <a:t>Intend to enroll </a:t>
            </a:r>
            <a:r>
              <a:rPr lang="en-US" sz="3400" u="sng" dirty="0"/>
              <a:t>full-time</a:t>
            </a:r>
            <a:r>
              <a:rPr lang="en-US" sz="3400" dirty="0"/>
              <a:t> in an associate’s or bachelor’s degree program at one of TheDream.US Partner Colleges no later than the Spring of 2021;</a:t>
            </a:r>
          </a:p>
          <a:p>
            <a:pPr marL="857250" lvl="1" indent="-457200">
              <a:lnSpc>
                <a:spcPct val="120000"/>
              </a:lnSpc>
              <a:spcBef>
                <a:spcPts val="600"/>
              </a:spcBef>
            </a:pPr>
            <a:r>
              <a:rPr lang="en-US" sz="3400" dirty="0"/>
              <a:t>Are eligible for in-state tuition at the Partner College they wish to attend;</a:t>
            </a:r>
          </a:p>
          <a:p>
            <a:pPr marL="857250" lvl="1" indent="-457200">
              <a:lnSpc>
                <a:spcPct val="120000"/>
              </a:lnSpc>
              <a:spcBef>
                <a:spcPts val="600"/>
              </a:spcBef>
            </a:pPr>
            <a:r>
              <a:rPr lang="en-US" sz="3400" dirty="0"/>
              <a:t>Have DACA or TPS or certify that you meet the immigration eligibility criteria set forth below;</a:t>
            </a:r>
          </a:p>
          <a:p>
            <a:pPr marL="857250" lvl="1" indent="-457200">
              <a:lnSpc>
                <a:spcPct val="120000"/>
              </a:lnSpc>
              <a:spcBef>
                <a:spcPts val="600"/>
              </a:spcBef>
            </a:pPr>
            <a:r>
              <a:rPr lang="en-US" sz="3400" dirty="0"/>
              <a:t>You came to the United States before reaching their 16th birthday; and</a:t>
            </a:r>
          </a:p>
          <a:p>
            <a:pPr marL="857250" lvl="1" indent="-457200">
              <a:lnSpc>
                <a:spcPct val="120000"/>
              </a:lnSpc>
              <a:spcBef>
                <a:spcPts val="600"/>
              </a:spcBef>
            </a:pPr>
            <a:r>
              <a:rPr lang="en-US" sz="3400" dirty="0"/>
              <a:t>Have significant unmet financial need.</a:t>
            </a:r>
          </a:p>
        </p:txBody>
      </p:sp>
      <p:pic>
        <p:nvPicPr>
          <p:cNvPr id="4" name="Picture 3">
            <a:extLst>
              <a:ext uri="{FF2B5EF4-FFF2-40B4-BE49-F238E27FC236}">
                <a16:creationId xmlns:a16="http://schemas.microsoft.com/office/drawing/2014/main" id="{D8763276-3188-4F38-A3D2-3CD63667D7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7418" y="109370"/>
            <a:ext cx="5017624" cy="1249236"/>
          </a:xfrm>
          <a:prstGeom prst="rect">
            <a:avLst/>
          </a:prstGeom>
        </p:spPr>
      </p:pic>
    </p:spTree>
    <p:extLst>
      <p:ext uri="{BB962C8B-B14F-4D97-AF65-F5344CB8AC3E}">
        <p14:creationId xmlns:p14="http://schemas.microsoft.com/office/powerpoint/2010/main" val="240498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Effect transition="in" filter="fade">
                                      <p:cBhvr>
                                        <p:cTn id="23" dur="500"/>
                                        <p:tgtEl>
                                          <p:spTgt spid="6">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7" end="7"/>
                                            </p:txEl>
                                          </p:spTgt>
                                        </p:tgtEl>
                                        <p:attrNameLst>
                                          <p:attrName>style.visibility</p:attrName>
                                        </p:attrNameLst>
                                      </p:cBhvr>
                                      <p:to>
                                        <p:strVal val="visible"/>
                                      </p:to>
                                    </p:set>
                                    <p:animEffect transition="in" filter="fade">
                                      <p:cBhvr>
                                        <p:cTn id="26" dur="500"/>
                                        <p:tgtEl>
                                          <p:spTgt spid="6">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animEffect transition="in" filter="fade">
                                      <p:cBhvr>
                                        <p:cTn id="29" dur="500"/>
                                        <p:tgtEl>
                                          <p:spTgt spid="6">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6">
                                            <p:txEl>
                                              <p:pRg st="9" end="9"/>
                                            </p:txEl>
                                          </p:spTgt>
                                        </p:tgtEl>
                                        <p:attrNameLst>
                                          <p:attrName>style.visibility</p:attrName>
                                        </p:attrNameLst>
                                      </p:cBhvr>
                                      <p:to>
                                        <p:strVal val="visible"/>
                                      </p:to>
                                    </p:set>
                                    <p:animEffect transition="in" filter="fade">
                                      <p:cBhvr>
                                        <p:cTn id="32" dur="500"/>
                                        <p:tgtEl>
                                          <p:spTgt spid="6">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animEffect transition="in" filter="fade">
                                      <p:cBhvr>
                                        <p:cTn id="35" dur="500"/>
                                        <p:tgtEl>
                                          <p:spTgt spid="6">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6">
                                            <p:txEl>
                                              <p:pRg st="11" end="11"/>
                                            </p:txEl>
                                          </p:spTgt>
                                        </p:tgtEl>
                                        <p:attrNameLst>
                                          <p:attrName>style.visibility</p:attrName>
                                        </p:attrNameLst>
                                      </p:cBhvr>
                                      <p:to>
                                        <p:strVal val="visible"/>
                                      </p:to>
                                    </p:set>
                                    <p:animEffect transition="in" filter="fade">
                                      <p:cBhvr>
                                        <p:cTn id="38" dur="500"/>
                                        <p:tgtEl>
                                          <p:spTgt spid="6">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6">
                                            <p:txEl>
                                              <p:pRg st="12" end="12"/>
                                            </p:txEl>
                                          </p:spTgt>
                                        </p:tgtEl>
                                        <p:attrNameLst>
                                          <p:attrName>style.visibility</p:attrName>
                                        </p:attrNameLst>
                                      </p:cBhvr>
                                      <p:to>
                                        <p:strVal val="visible"/>
                                      </p:to>
                                    </p:set>
                                    <p:animEffect transition="in" filter="fade">
                                      <p:cBhvr>
                                        <p:cTn id="41" dur="500"/>
                                        <p:tgtEl>
                                          <p:spTgt spid="6">
                                            <p:txEl>
                                              <p:pRg st="12" end="1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6">
                                            <p:txEl>
                                              <p:pRg st="13" end="13"/>
                                            </p:txEl>
                                          </p:spTgt>
                                        </p:tgtEl>
                                        <p:attrNameLst>
                                          <p:attrName>style.visibility</p:attrName>
                                        </p:attrNameLst>
                                      </p:cBhvr>
                                      <p:to>
                                        <p:strVal val="visible"/>
                                      </p:to>
                                    </p:set>
                                    <p:animEffect transition="in" filter="fade">
                                      <p:cBhvr>
                                        <p:cTn id="44"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9FEB4687-39D8-4D79-B50E-13C9B27D8AE3}"/>
              </a:ext>
            </a:extLst>
          </p:cNvPr>
          <p:cNvSpPr>
            <a:spLocks noGrp="1"/>
          </p:cNvSpPr>
          <p:nvPr>
            <p:ph idx="1"/>
          </p:nvPr>
        </p:nvSpPr>
        <p:spPr>
          <a:xfrm>
            <a:off x="457200" y="1144383"/>
            <a:ext cx="7772400" cy="5139880"/>
          </a:xfrm>
        </p:spPr>
        <p:txBody>
          <a:bodyPr>
            <a:normAutofit fontScale="55000" lnSpcReduction="20000"/>
          </a:bodyPr>
          <a:lstStyle/>
          <a:p>
            <a:pPr marL="0" indent="0" algn="ctr">
              <a:spcBef>
                <a:spcPts val="1200"/>
              </a:spcBef>
              <a:buNone/>
            </a:pPr>
            <a:r>
              <a:rPr lang="en-US" sz="5300" dirty="0"/>
              <a:t>The Excellence Scholarship application is only available from </a:t>
            </a:r>
          </a:p>
          <a:p>
            <a:pPr marL="0" indent="0" algn="ctr">
              <a:spcBef>
                <a:spcPts val="1200"/>
              </a:spcBef>
              <a:buNone/>
            </a:pPr>
            <a:r>
              <a:rPr lang="en-US" sz="5300" b="1" u="sng" dirty="0">
                <a:solidFill>
                  <a:srgbClr val="FF0000"/>
                </a:solidFill>
              </a:rPr>
              <a:t>October 1</a:t>
            </a:r>
            <a:r>
              <a:rPr lang="en-US" sz="5300" b="1" u="sng" baseline="30000" dirty="0">
                <a:solidFill>
                  <a:srgbClr val="FF0000"/>
                </a:solidFill>
              </a:rPr>
              <a:t>st</a:t>
            </a:r>
            <a:r>
              <a:rPr lang="en-US" sz="5300" b="1" u="sng" dirty="0">
                <a:solidFill>
                  <a:srgbClr val="FF0000"/>
                </a:solidFill>
              </a:rPr>
              <a:t>,2019 through December 1</a:t>
            </a:r>
            <a:r>
              <a:rPr lang="en-US" sz="5300" b="1" u="sng" baseline="30000" dirty="0">
                <a:solidFill>
                  <a:srgbClr val="FF0000"/>
                </a:solidFill>
              </a:rPr>
              <a:t>st</a:t>
            </a:r>
            <a:r>
              <a:rPr lang="en-US" sz="5300" b="1" u="sng" dirty="0">
                <a:solidFill>
                  <a:srgbClr val="FF0000"/>
                </a:solidFill>
              </a:rPr>
              <a:t>, 2019</a:t>
            </a:r>
          </a:p>
          <a:p>
            <a:pPr marL="0" indent="0">
              <a:spcBef>
                <a:spcPts val="1200"/>
              </a:spcBef>
              <a:buNone/>
            </a:pPr>
            <a:endParaRPr lang="en-US" sz="5300" dirty="0"/>
          </a:p>
          <a:p>
            <a:pPr marL="0" indent="0">
              <a:spcBef>
                <a:spcPts val="1200"/>
              </a:spcBef>
              <a:buNone/>
            </a:pPr>
            <a:endParaRPr lang="en-US" sz="5300" dirty="0"/>
          </a:p>
          <a:p>
            <a:pPr marL="0" indent="0" algn="ctr">
              <a:spcBef>
                <a:spcPts val="1200"/>
              </a:spcBef>
              <a:buNone/>
            </a:pPr>
            <a:r>
              <a:rPr lang="en-US" sz="5300" dirty="0"/>
              <a:t>Students must be admitted to UTRGV </a:t>
            </a:r>
          </a:p>
          <a:p>
            <a:pPr marL="0" indent="0" algn="ctr">
              <a:spcBef>
                <a:spcPts val="1200"/>
              </a:spcBef>
              <a:buNone/>
            </a:pPr>
            <a:r>
              <a:rPr lang="en-US" sz="5300" b="1" u="sng" dirty="0">
                <a:solidFill>
                  <a:srgbClr val="FF0000"/>
                </a:solidFill>
              </a:rPr>
              <a:t>prior to December 1</a:t>
            </a:r>
            <a:r>
              <a:rPr lang="en-US" sz="5300" b="1" u="sng" baseline="30000" dirty="0">
                <a:solidFill>
                  <a:srgbClr val="FF0000"/>
                </a:solidFill>
              </a:rPr>
              <a:t>st</a:t>
            </a:r>
            <a:r>
              <a:rPr lang="en-US" sz="5300" b="1" u="sng" dirty="0">
                <a:solidFill>
                  <a:srgbClr val="FF0000"/>
                </a:solidFill>
              </a:rPr>
              <a:t>, 2019</a:t>
            </a:r>
          </a:p>
          <a:p>
            <a:endParaRPr lang="en-US" dirty="0"/>
          </a:p>
          <a:p>
            <a:endParaRPr lang="en-US" dirty="0"/>
          </a:p>
          <a:p>
            <a:endParaRPr lang="en-US" dirty="0"/>
          </a:p>
          <a:p>
            <a:pPr marL="0" indent="0" algn="ctr">
              <a:spcBef>
                <a:spcPts val="1200"/>
              </a:spcBef>
              <a:buNone/>
            </a:pPr>
            <a:r>
              <a:rPr lang="en-US" sz="5300" i="1" dirty="0">
                <a:solidFill>
                  <a:srgbClr val="FF0000"/>
                </a:solidFill>
              </a:rPr>
              <a:t>Awards are offered on a first come first served basis until funds are exhausted</a:t>
            </a:r>
          </a:p>
        </p:txBody>
      </p:sp>
    </p:spTree>
    <p:extLst>
      <p:ext uri="{BB962C8B-B14F-4D97-AF65-F5344CB8AC3E}">
        <p14:creationId xmlns:p14="http://schemas.microsoft.com/office/powerpoint/2010/main" val="1618207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animEffect transition="in" filter="fade">
                                      <p:cBhvr>
                                        <p:cTn id="15" dur="500"/>
                                        <p:tgtEl>
                                          <p:spTgt spid="9">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5" end="5"/>
                                            </p:txEl>
                                          </p:spTgt>
                                        </p:tgtEl>
                                        <p:attrNameLst>
                                          <p:attrName>style.visibility</p:attrName>
                                        </p:attrNameLst>
                                      </p:cBhvr>
                                      <p:to>
                                        <p:strVal val="visible"/>
                                      </p:to>
                                    </p:set>
                                    <p:animEffect transition="in" filter="fade">
                                      <p:cBhvr>
                                        <p:cTn id="18" dur="500"/>
                                        <p:tgtEl>
                                          <p:spTgt spid="9">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xEl>
                                              <p:pRg st="9" end="9"/>
                                            </p:txEl>
                                          </p:spTgt>
                                        </p:tgtEl>
                                        <p:attrNameLst>
                                          <p:attrName>style.visibility</p:attrName>
                                        </p:attrNameLst>
                                      </p:cBhvr>
                                      <p:to>
                                        <p:strVal val="visible"/>
                                      </p:to>
                                    </p:set>
                                    <p:animEffect transition="in" filter="fade">
                                      <p:cBhvr>
                                        <p:cTn id="23"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457200" y="615462"/>
            <a:ext cx="7183315" cy="914400"/>
          </a:xfrm>
        </p:spPr>
        <p:txBody>
          <a:bodyPr>
            <a:normAutofit/>
          </a:bodyPr>
          <a:lstStyle/>
          <a:p>
            <a:pPr algn="l"/>
            <a:r>
              <a:rPr lang="en-US" sz="5400" b="1" dirty="0">
                <a:solidFill>
                  <a:schemeClr val="bg1"/>
                </a:solidFill>
                <a:latin typeface="+mn-lt"/>
              </a:rPr>
              <a:t>Academic Programs</a:t>
            </a: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457200" y="1811215"/>
            <a:ext cx="7678882" cy="4537629"/>
          </a:xfrm>
        </p:spPr>
        <p:txBody>
          <a:bodyPr>
            <a:normAutofit/>
          </a:bodyPr>
          <a:lstStyle/>
          <a:p>
            <a:r>
              <a:rPr lang="en-US" dirty="0">
                <a:solidFill>
                  <a:schemeClr val="bg1"/>
                </a:solidFill>
                <a:latin typeface="+mj-lt"/>
              </a:rPr>
              <a:t>New College Structure</a:t>
            </a:r>
          </a:p>
          <a:p>
            <a:pPr lvl="1"/>
            <a:r>
              <a:rPr lang="en-US" dirty="0">
                <a:solidFill>
                  <a:schemeClr val="bg1"/>
                </a:solidFill>
                <a:latin typeface="+mj-lt"/>
              </a:rPr>
              <a:t>School of Nursing</a:t>
            </a:r>
          </a:p>
          <a:p>
            <a:pPr lvl="1"/>
            <a:r>
              <a:rPr lang="en-US" dirty="0">
                <a:solidFill>
                  <a:schemeClr val="bg1"/>
                </a:solidFill>
                <a:latin typeface="+mj-lt"/>
              </a:rPr>
              <a:t>School of Social Work</a:t>
            </a:r>
          </a:p>
          <a:p>
            <a:pPr lvl="1"/>
            <a:r>
              <a:rPr lang="en-US" dirty="0">
                <a:solidFill>
                  <a:schemeClr val="bg1"/>
                </a:solidFill>
                <a:latin typeface="+mj-lt"/>
              </a:rPr>
              <a:t>College of Health Professions </a:t>
            </a:r>
          </a:p>
          <a:p>
            <a:pPr marL="457200" lvl="1" indent="0">
              <a:buNone/>
            </a:pPr>
            <a:endParaRPr lang="en-US" dirty="0">
              <a:solidFill>
                <a:schemeClr val="bg1"/>
              </a:solidFill>
              <a:latin typeface="+mj-lt"/>
            </a:endParaRPr>
          </a:p>
          <a:p>
            <a:r>
              <a:rPr lang="en-US" dirty="0">
                <a:solidFill>
                  <a:schemeClr val="bg1"/>
                </a:solidFill>
                <a:latin typeface="+mj-lt"/>
              </a:rPr>
              <a:t>New Department Structure</a:t>
            </a:r>
          </a:p>
          <a:p>
            <a:pPr lvl="1"/>
            <a:r>
              <a:rPr lang="en-US" dirty="0">
                <a:solidFill>
                  <a:schemeClr val="bg1"/>
                </a:solidFill>
              </a:rPr>
              <a:t>Sociology</a:t>
            </a:r>
          </a:p>
          <a:p>
            <a:pPr lvl="1"/>
            <a:r>
              <a:rPr lang="en-US" dirty="0">
                <a:solidFill>
                  <a:schemeClr val="bg1"/>
                </a:solidFill>
              </a:rPr>
              <a:t>Anthropology </a:t>
            </a:r>
          </a:p>
          <a:p>
            <a:endParaRPr lang="en-US" dirty="0">
              <a:solidFill>
                <a:schemeClr val="bg1"/>
              </a:solidFill>
              <a:latin typeface="+mj-lt"/>
            </a:endParaRPr>
          </a:p>
        </p:txBody>
      </p:sp>
    </p:spTree>
    <p:extLst>
      <p:ext uri="{BB962C8B-B14F-4D97-AF65-F5344CB8AC3E}">
        <p14:creationId xmlns:p14="http://schemas.microsoft.com/office/powerpoint/2010/main" val="18102364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457200" y="615462"/>
            <a:ext cx="7183315" cy="914400"/>
          </a:xfrm>
        </p:spPr>
        <p:txBody>
          <a:bodyPr>
            <a:normAutofit/>
          </a:bodyPr>
          <a:lstStyle/>
          <a:p>
            <a:pPr algn="l"/>
            <a:r>
              <a:rPr lang="en-US" sz="5400" b="1" dirty="0">
                <a:solidFill>
                  <a:srgbClr val="EF653E"/>
                </a:solidFill>
                <a:latin typeface="+mn-lt"/>
              </a:rPr>
              <a:t>Questions?</a:t>
            </a:r>
          </a:p>
        </p:txBody>
      </p:sp>
      <p:sp>
        <p:nvSpPr>
          <p:cNvPr id="7" name="Content Placeholder 2">
            <a:extLst>
              <a:ext uri="{FF2B5EF4-FFF2-40B4-BE49-F238E27FC236}">
                <a16:creationId xmlns:a16="http://schemas.microsoft.com/office/drawing/2014/main" id="{8B0322B5-2018-4EBE-BDB3-6B246623EB5A}"/>
              </a:ext>
            </a:extLst>
          </p:cNvPr>
          <p:cNvSpPr>
            <a:spLocks noGrp="1"/>
          </p:cNvSpPr>
          <p:nvPr>
            <p:ph idx="1"/>
          </p:nvPr>
        </p:nvSpPr>
        <p:spPr>
          <a:xfrm>
            <a:off x="463296" y="1529862"/>
            <a:ext cx="8217408" cy="4627774"/>
          </a:xfrm>
        </p:spPr>
        <p:txBody>
          <a:bodyPr>
            <a:normAutofit/>
          </a:bodyPr>
          <a:lstStyle/>
          <a:p>
            <a:pPr marL="0" indent="0" algn="ctr">
              <a:spcBef>
                <a:spcPts val="0"/>
              </a:spcBef>
              <a:buNone/>
            </a:pPr>
            <a:endParaRPr lang="en-US" sz="4000" dirty="0"/>
          </a:p>
          <a:p>
            <a:pPr marL="0" indent="0" algn="ctr">
              <a:spcBef>
                <a:spcPts val="0"/>
              </a:spcBef>
              <a:buNone/>
            </a:pPr>
            <a:r>
              <a:rPr lang="en-US" sz="3600" dirty="0"/>
              <a:t>For more information</a:t>
            </a:r>
          </a:p>
          <a:p>
            <a:pPr marL="0" indent="0" algn="ctr">
              <a:spcBef>
                <a:spcPts val="0"/>
              </a:spcBef>
              <a:buNone/>
            </a:pPr>
            <a:r>
              <a:rPr lang="en-US" sz="3600" dirty="0"/>
              <a:t>Call us: 956.665.2935</a:t>
            </a:r>
          </a:p>
          <a:p>
            <a:pPr marL="0" indent="0" algn="ctr">
              <a:spcBef>
                <a:spcPts val="0"/>
              </a:spcBef>
              <a:buNone/>
            </a:pPr>
            <a:r>
              <a:rPr lang="en-US" sz="3600" dirty="0"/>
              <a:t>Or email: </a:t>
            </a:r>
            <a:r>
              <a:rPr lang="en-US" sz="3600" dirty="0">
                <a:hlinkClick r:id="rId3"/>
              </a:rPr>
              <a:t>scholarships@utrgv.edu</a:t>
            </a:r>
            <a:endParaRPr lang="en-US" sz="3600" dirty="0"/>
          </a:p>
          <a:p>
            <a:pPr marL="0" indent="0" algn="ctr">
              <a:spcBef>
                <a:spcPts val="0"/>
              </a:spcBef>
              <a:buNone/>
            </a:pPr>
            <a:endParaRPr lang="en-US" sz="3600" dirty="0"/>
          </a:p>
          <a:p>
            <a:pPr marL="0" indent="0" algn="ctr">
              <a:spcBef>
                <a:spcPts val="0"/>
              </a:spcBef>
              <a:buNone/>
            </a:pPr>
            <a:r>
              <a:rPr lang="en-US" sz="3600" dirty="0"/>
              <a:t>Visit our website: www.utrgv.edu/scholarships</a:t>
            </a:r>
          </a:p>
        </p:txBody>
      </p:sp>
    </p:spTree>
    <p:extLst>
      <p:ext uri="{BB962C8B-B14F-4D97-AF65-F5344CB8AC3E}">
        <p14:creationId xmlns:p14="http://schemas.microsoft.com/office/powerpoint/2010/main" val="2302981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p:txBody>
          <a:bodyPr>
            <a:normAutofit/>
          </a:bodyPr>
          <a:lstStyle/>
          <a:p>
            <a:pPr algn="l"/>
            <a:r>
              <a:rPr lang="en-US" sz="5400" dirty="0">
                <a:solidFill>
                  <a:schemeClr val="bg1"/>
                </a:solidFill>
                <a:latin typeface="+mn-lt"/>
              </a:rPr>
              <a:t>Financial Aid Office</a:t>
            </a:r>
            <a:endParaRPr lang="en-US" sz="5400" b="1" dirty="0">
              <a:solidFill>
                <a:schemeClr val="bg1"/>
              </a:solidFill>
              <a:latin typeface="+mn-lt"/>
            </a:endParaRP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type="body" idx="1"/>
          </p:nvPr>
        </p:nvSpPr>
        <p:spPr/>
        <p:txBody>
          <a:bodyPr/>
          <a:lstStyle/>
          <a:p>
            <a:r>
              <a:rPr lang="en-US" dirty="0">
                <a:solidFill>
                  <a:schemeClr val="bg1"/>
                </a:solidFill>
                <a:latin typeface="+mj-lt"/>
              </a:rPr>
              <a:t> </a:t>
            </a:r>
          </a:p>
        </p:txBody>
      </p:sp>
    </p:spTree>
    <p:extLst>
      <p:ext uri="{BB962C8B-B14F-4D97-AF65-F5344CB8AC3E}">
        <p14:creationId xmlns:p14="http://schemas.microsoft.com/office/powerpoint/2010/main" val="14695084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457200" y="615462"/>
            <a:ext cx="7183315" cy="914400"/>
          </a:xfrm>
        </p:spPr>
        <p:txBody>
          <a:bodyPr>
            <a:normAutofit/>
          </a:bodyPr>
          <a:lstStyle/>
          <a:p>
            <a:pPr algn="l"/>
            <a:r>
              <a:rPr lang="en-US" sz="5400" dirty="0">
                <a:solidFill>
                  <a:srgbClr val="FF0000"/>
                </a:solidFill>
              </a:rPr>
              <a:t>Financial Aid Updates</a:t>
            </a:r>
            <a:endParaRPr lang="en-US" sz="5400" b="1" dirty="0">
              <a:solidFill>
                <a:srgbClr val="FF0000"/>
              </a:solidFill>
              <a:latin typeface="+mn-lt"/>
            </a:endParaRP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457200" y="1811216"/>
            <a:ext cx="7183315" cy="3956538"/>
          </a:xfrm>
        </p:spPr>
        <p:txBody>
          <a:bodyPr>
            <a:normAutofit/>
          </a:bodyPr>
          <a:lstStyle/>
          <a:p>
            <a:pPr marL="0" indent="0">
              <a:buNone/>
            </a:pPr>
            <a:endParaRPr lang="en-US" sz="2000" dirty="0">
              <a:solidFill>
                <a:schemeClr val="tx1">
                  <a:lumMod val="65000"/>
                  <a:lumOff val="35000"/>
                </a:schemeClr>
              </a:solidFill>
              <a:latin typeface="+mj-lt"/>
            </a:endParaRPr>
          </a:p>
          <a:p>
            <a:pPr marL="0" indent="0">
              <a:buNone/>
            </a:pPr>
            <a:endParaRPr lang="en-US" sz="2000" dirty="0">
              <a:solidFill>
                <a:schemeClr val="tx1">
                  <a:lumMod val="65000"/>
                  <a:lumOff val="35000"/>
                </a:schemeClr>
              </a:solidFill>
              <a:latin typeface="+mj-lt"/>
            </a:endParaRPr>
          </a:p>
          <a:p>
            <a:pPr marL="0" indent="0">
              <a:buNone/>
            </a:pPr>
            <a:endParaRPr lang="en-US" sz="2000" dirty="0">
              <a:solidFill>
                <a:schemeClr val="tx1">
                  <a:lumMod val="65000"/>
                  <a:lumOff val="35000"/>
                </a:schemeClr>
              </a:solidFill>
              <a:latin typeface="+mj-lt"/>
            </a:endParaRPr>
          </a:p>
          <a:p>
            <a:pPr marL="0" indent="0">
              <a:buNone/>
            </a:pPr>
            <a:endParaRPr lang="en-US" sz="2000" dirty="0">
              <a:solidFill>
                <a:schemeClr val="tx1">
                  <a:lumMod val="65000"/>
                  <a:lumOff val="35000"/>
                </a:schemeClr>
              </a:solidFill>
              <a:latin typeface="+mj-lt"/>
            </a:endParaRPr>
          </a:p>
          <a:p>
            <a:pPr marL="0" indent="0">
              <a:buNone/>
            </a:pPr>
            <a:endParaRPr lang="en-US" sz="2000" dirty="0">
              <a:solidFill>
                <a:schemeClr val="tx1">
                  <a:lumMod val="65000"/>
                  <a:lumOff val="35000"/>
                </a:schemeClr>
              </a:solidFill>
              <a:latin typeface="+mj-lt"/>
            </a:endParaRPr>
          </a:p>
          <a:p>
            <a:pPr marL="0" indent="0">
              <a:buNone/>
            </a:pPr>
            <a:endParaRPr lang="en-US" sz="2000" dirty="0">
              <a:solidFill>
                <a:schemeClr val="tx1">
                  <a:lumMod val="65000"/>
                  <a:lumOff val="35000"/>
                </a:schemeClr>
              </a:solidFill>
              <a:latin typeface="+mj-lt"/>
            </a:endParaRPr>
          </a:p>
          <a:p>
            <a:pPr marL="0" indent="0">
              <a:buNone/>
            </a:pPr>
            <a:r>
              <a:rPr lang="en-US" sz="2800" dirty="0">
                <a:solidFill>
                  <a:schemeClr val="tx1">
                    <a:lumMod val="65000"/>
                    <a:lumOff val="35000"/>
                  </a:schemeClr>
                </a:solidFill>
                <a:latin typeface="+mj-lt"/>
              </a:rPr>
              <a:t>Jael Perez</a:t>
            </a:r>
          </a:p>
          <a:p>
            <a:pPr marL="0" indent="0">
              <a:buNone/>
            </a:pPr>
            <a:r>
              <a:rPr lang="en-US" sz="2800" dirty="0">
                <a:solidFill>
                  <a:schemeClr val="tx1">
                    <a:lumMod val="65000"/>
                    <a:lumOff val="35000"/>
                  </a:schemeClr>
                </a:solidFill>
                <a:latin typeface="+mj-lt"/>
              </a:rPr>
              <a:t>Teresa Villarreal	</a:t>
            </a:r>
          </a:p>
          <a:p>
            <a:pPr marL="0" indent="0">
              <a:buNone/>
            </a:pPr>
            <a:r>
              <a:rPr lang="en-US" sz="2800" dirty="0">
                <a:solidFill>
                  <a:schemeClr val="tx1">
                    <a:lumMod val="65000"/>
                    <a:lumOff val="35000"/>
                  </a:schemeClr>
                </a:solidFill>
                <a:latin typeface="+mj-lt"/>
              </a:rPr>
              <a:t>UTRGV Financial Aid Office </a:t>
            </a:r>
          </a:p>
        </p:txBody>
      </p:sp>
    </p:spTree>
    <p:extLst>
      <p:ext uri="{BB962C8B-B14F-4D97-AF65-F5344CB8AC3E}">
        <p14:creationId xmlns:p14="http://schemas.microsoft.com/office/powerpoint/2010/main" val="40587781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457200" y="615462"/>
            <a:ext cx="7183315" cy="914400"/>
          </a:xfrm>
        </p:spPr>
        <p:txBody>
          <a:bodyPr>
            <a:normAutofit/>
          </a:bodyPr>
          <a:lstStyle/>
          <a:p>
            <a:pPr algn="l"/>
            <a:r>
              <a:rPr lang="en-US" sz="5400" dirty="0">
                <a:solidFill>
                  <a:srgbClr val="FF413B"/>
                </a:solidFill>
              </a:rPr>
              <a:t>FAFSA/TASFA Updates</a:t>
            </a:r>
            <a:endParaRPr lang="en-US" sz="5400" b="1" dirty="0">
              <a:solidFill>
                <a:srgbClr val="FF413B"/>
              </a:solidFill>
              <a:latin typeface="+mn-lt"/>
            </a:endParaRP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457200" y="1811216"/>
            <a:ext cx="7183315" cy="3956538"/>
          </a:xfrm>
        </p:spPr>
        <p:txBody>
          <a:bodyPr/>
          <a:lstStyle/>
          <a:p>
            <a:pPr marL="0" indent="0">
              <a:buNone/>
            </a:pPr>
            <a:endParaRPr lang="en-US" dirty="0">
              <a:solidFill>
                <a:schemeClr val="tx1">
                  <a:lumMod val="65000"/>
                  <a:lumOff val="35000"/>
                </a:schemeClr>
              </a:solidFill>
              <a:latin typeface="+mj-lt"/>
            </a:endParaRPr>
          </a:p>
        </p:txBody>
      </p:sp>
    </p:spTree>
    <p:extLst>
      <p:ext uri="{BB962C8B-B14F-4D97-AF65-F5344CB8AC3E}">
        <p14:creationId xmlns:p14="http://schemas.microsoft.com/office/powerpoint/2010/main" val="7215453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457200" y="615462"/>
            <a:ext cx="7183315" cy="914400"/>
          </a:xfrm>
        </p:spPr>
        <p:txBody>
          <a:bodyPr>
            <a:normAutofit/>
          </a:bodyPr>
          <a:lstStyle/>
          <a:p>
            <a:pPr algn="l"/>
            <a:r>
              <a:rPr lang="en-US" sz="5400" dirty="0"/>
              <a:t>FAFSA Mobile App</a:t>
            </a:r>
            <a:endParaRPr lang="en-US" sz="5400" b="1" dirty="0">
              <a:solidFill>
                <a:srgbClr val="FF413B"/>
              </a:solidFill>
              <a:latin typeface="+mn-lt"/>
            </a:endParaRPr>
          </a:p>
        </p:txBody>
      </p:sp>
      <p:pic>
        <p:nvPicPr>
          <p:cNvPr id="4" name="Content Placeholder 3">
            <a:extLst>
              <a:ext uri="{FF2B5EF4-FFF2-40B4-BE49-F238E27FC236}">
                <a16:creationId xmlns:a16="http://schemas.microsoft.com/office/drawing/2014/main" id="{FE3B25C4-ACB0-4729-92B9-30E3F8F5646D}"/>
              </a:ext>
            </a:extLst>
          </p:cNvPr>
          <p:cNvPicPr>
            <a:picLocks noGrp="1" noChangeAspect="1"/>
          </p:cNvPicPr>
          <p:nvPr>
            <p:ph idx="1"/>
          </p:nvPr>
        </p:nvPicPr>
        <p:blipFill>
          <a:blip r:embed="rId3"/>
          <a:stretch>
            <a:fillRect/>
          </a:stretch>
        </p:blipFill>
        <p:spPr>
          <a:xfrm>
            <a:off x="457200" y="2158453"/>
            <a:ext cx="7183438" cy="3261819"/>
          </a:xfrm>
          <a:prstGeom prst="rect">
            <a:avLst/>
          </a:prstGeom>
        </p:spPr>
      </p:pic>
    </p:spTree>
    <p:extLst>
      <p:ext uri="{BB962C8B-B14F-4D97-AF65-F5344CB8AC3E}">
        <p14:creationId xmlns:p14="http://schemas.microsoft.com/office/powerpoint/2010/main" val="25097871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p:txBody>
          <a:bodyPr/>
          <a:lstStyle/>
          <a:p>
            <a:r>
              <a:rPr lang="en-US" dirty="0" err="1">
                <a:solidFill>
                  <a:schemeClr val="bg1"/>
                </a:solidFill>
              </a:rPr>
              <a:t>myStudentAid</a:t>
            </a:r>
            <a:r>
              <a:rPr lang="en-US" dirty="0">
                <a:solidFill>
                  <a:schemeClr val="bg1"/>
                </a:solidFill>
              </a:rPr>
              <a:t> App</a:t>
            </a: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p:txBody>
          <a:bodyPr>
            <a:normAutofit fontScale="92500" lnSpcReduction="20000"/>
          </a:bodyPr>
          <a:lstStyle/>
          <a:p>
            <a:pPr>
              <a:buFont typeface="Wingdings" panose="05000000000000000000" pitchFamily="2" charset="2"/>
              <a:buChar char="v"/>
            </a:pPr>
            <a:r>
              <a:rPr lang="en-US" dirty="0" err="1">
                <a:solidFill>
                  <a:schemeClr val="bg1"/>
                </a:solidFill>
              </a:rPr>
              <a:t>myFAFSA</a:t>
            </a:r>
            <a:r>
              <a:rPr lang="en-US" dirty="0">
                <a:solidFill>
                  <a:schemeClr val="bg1"/>
                </a:solidFill>
              </a:rPr>
              <a:t>: complete the FAFSA safely and securely from your mobile device </a:t>
            </a:r>
          </a:p>
          <a:p>
            <a:pPr>
              <a:buFont typeface="Wingdings" panose="05000000000000000000" pitchFamily="2" charset="2"/>
              <a:buChar char="v"/>
            </a:pPr>
            <a:r>
              <a:rPr lang="en-US" dirty="0">
                <a:solidFill>
                  <a:schemeClr val="bg1"/>
                </a:solidFill>
              </a:rPr>
              <a:t>Profile: edit/manage an FSA ID</a:t>
            </a:r>
          </a:p>
          <a:p>
            <a:pPr>
              <a:buFont typeface="Wingdings" panose="05000000000000000000" pitchFamily="2" charset="2"/>
              <a:buChar char="v"/>
            </a:pPr>
            <a:r>
              <a:rPr lang="en-US" dirty="0" err="1">
                <a:solidFill>
                  <a:schemeClr val="bg1"/>
                </a:solidFill>
              </a:rPr>
              <a:t>myFederalLoans</a:t>
            </a:r>
            <a:r>
              <a:rPr lang="en-US" dirty="0">
                <a:solidFill>
                  <a:schemeClr val="bg1"/>
                </a:solidFill>
              </a:rPr>
              <a:t>: view federal student loan and aid history</a:t>
            </a:r>
          </a:p>
          <a:p>
            <a:pPr>
              <a:buFont typeface="Wingdings" panose="05000000000000000000" pitchFamily="2" charset="2"/>
              <a:buChar char="v"/>
            </a:pPr>
            <a:r>
              <a:rPr lang="en-US" dirty="0">
                <a:solidFill>
                  <a:schemeClr val="bg1"/>
                </a:solidFill>
              </a:rPr>
              <a:t>Studentaid.gov: access FSA’s signature source of information on student financial aid products, processes and services</a:t>
            </a:r>
          </a:p>
          <a:p>
            <a:pPr>
              <a:buFont typeface="Wingdings" panose="05000000000000000000" pitchFamily="2" charset="2"/>
              <a:buChar char="v"/>
            </a:pPr>
            <a:r>
              <a:rPr lang="en-US" dirty="0">
                <a:solidFill>
                  <a:schemeClr val="bg1"/>
                </a:solidFill>
              </a:rPr>
              <a:t>Contact Us: contact information for FSA’s contact centers</a:t>
            </a:r>
          </a:p>
          <a:p>
            <a:pPr marL="0" indent="0">
              <a:buNone/>
            </a:pPr>
            <a:endParaRPr lang="en-US" dirty="0"/>
          </a:p>
        </p:txBody>
      </p:sp>
    </p:spTree>
    <p:extLst>
      <p:ext uri="{BB962C8B-B14F-4D97-AF65-F5344CB8AC3E}">
        <p14:creationId xmlns:p14="http://schemas.microsoft.com/office/powerpoint/2010/main" val="38312810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p:txBody>
          <a:bodyPr/>
          <a:lstStyle/>
          <a:p>
            <a:r>
              <a:rPr lang="en-US" dirty="0" err="1">
                <a:solidFill>
                  <a:schemeClr val="bg1"/>
                </a:solidFill>
              </a:rPr>
              <a:t>myFAFSA</a:t>
            </a:r>
            <a:r>
              <a:rPr lang="en-US" dirty="0">
                <a:solidFill>
                  <a:schemeClr val="bg1"/>
                </a:solidFill>
              </a:rPr>
              <a:t> Features</a:t>
            </a: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p:txBody>
          <a:bodyPr>
            <a:normAutofit fontScale="92500" lnSpcReduction="20000"/>
          </a:bodyPr>
          <a:lstStyle/>
          <a:p>
            <a:pPr>
              <a:buFont typeface="Wingdings" panose="05000000000000000000" pitchFamily="2" charset="2"/>
              <a:buChar char="v"/>
            </a:pPr>
            <a:r>
              <a:rPr lang="en-US" dirty="0">
                <a:solidFill>
                  <a:schemeClr val="bg1"/>
                </a:solidFill>
              </a:rPr>
              <a:t>The ability to begin, complete, and submit a new FAFSA form for the 2020–2021 FAFSA processing cycle;</a:t>
            </a:r>
          </a:p>
          <a:p>
            <a:pPr>
              <a:buFont typeface="Wingdings" panose="05000000000000000000" pitchFamily="2" charset="2"/>
              <a:buChar char="v"/>
            </a:pPr>
            <a:r>
              <a:rPr lang="en-US" dirty="0">
                <a:solidFill>
                  <a:schemeClr val="bg1"/>
                </a:solidFill>
              </a:rPr>
              <a:t>A customized experience based on whether they are a student, parent, or preparer. </a:t>
            </a:r>
            <a:r>
              <a:rPr lang="en-US" dirty="0" err="1">
                <a:solidFill>
                  <a:schemeClr val="bg1"/>
                </a:solidFill>
              </a:rPr>
              <a:t>myFAFSA</a:t>
            </a:r>
            <a:r>
              <a:rPr lang="en-US" dirty="0">
                <a:solidFill>
                  <a:schemeClr val="bg1"/>
                </a:solidFill>
              </a:rPr>
              <a:t> provides both guidance and assistance on how to answer the FAFSA questions, making the overall process more positive, engaging, and user-friendly; and</a:t>
            </a:r>
          </a:p>
          <a:p>
            <a:pPr>
              <a:buFont typeface="Wingdings" panose="05000000000000000000" pitchFamily="2" charset="2"/>
              <a:buChar char="v"/>
            </a:pPr>
            <a:r>
              <a:rPr lang="en-US" dirty="0">
                <a:solidFill>
                  <a:schemeClr val="bg1"/>
                </a:solidFill>
              </a:rPr>
              <a:t>A secure channel with the same data protections as completing the FAFSA form through fafsa.gov. </a:t>
            </a:r>
          </a:p>
        </p:txBody>
      </p:sp>
    </p:spTree>
    <p:extLst>
      <p:ext uri="{BB962C8B-B14F-4D97-AF65-F5344CB8AC3E}">
        <p14:creationId xmlns:p14="http://schemas.microsoft.com/office/powerpoint/2010/main" val="41172674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457200" y="615462"/>
            <a:ext cx="7183315" cy="914400"/>
          </a:xfrm>
        </p:spPr>
        <p:txBody>
          <a:bodyPr>
            <a:normAutofit/>
          </a:bodyPr>
          <a:lstStyle/>
          <a:p>
            <a:pPr algn="l"/>
            <a:r>
              <a:rPr lang="en-US" sz="5400" dirty="0">
                <a:solidFill>
                  <a:schemeClr val="bg1">
                    <a:lumMod val="95000"/>
                  </a:schemeClr>
                </a:solidFill>
              </a:rPr>
              <a:t>FAFSA.GOV APPLICATION</a:t>
            </a:r>
            <a:endParaRPr lang="en-US" sz="5400" b="1" dirty="0">
              <a:solidFill>
                <a:schemeClr val="bg1">
                  <a:lumMod val="95000"/>
                </a:schemeClr>
              </a:solidFill>
              <a:latin typeface="+mn-lt"/>
            </a:endParaRP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457200" y="1811216"/>
            <a:ext cx="7183315" cy="3956538"/>
          </a:xfrm>
        </p:spPr>
        <p:txBody>
          <a:bodyPr>
            <a:normAutofit fontScale="40000" lnSpcReduction="20000"/>
          </a:bodyPr>
          <a:lstStyle/>
          <a:p>
            <a:pPr>
              <a:buFont typeface="Wingdings" panose="05000000000000000000" pitchFamily="2" charset="2"/>
              <a:buChar char="v"/>
            </a:pPr>
            <a:r>
              <a:rPr lang="en-US" sz="4200" dirty="0">
                <a:solidFill>
                  <a:schemeClr val="bg1">
                    <a:lumMod val="95000"/>
                  </a:schemeClr>
                </a:solidFill>
                <a:latin typeface="Arial" panose="020B0604020202020204" pitchFamily="34" charset="0"/>
                <a:cs typeface="Arial" panose="020B0604020202020204" pitchFamily="34" charset="0"/>
              </a:rPr>
              <a:t>The Free Application for Federal Student Aid (FAFSA) for 2020-21 year will be available on October 1</a:t>
            </a:r>
            <a:r>
              <a:rPr lang="en-US" sz="4200" baseline="30000" dirty="0">
                <a:solidFill>
                  <a:schemeClr val="bg1">
                    <a:lumMod val="95000"/>
                  </a:schemeClr>
                </a:solidFill>
                <a:latin typeface="Arial" panose="020B0604020202020204" pitchFamily="34" charset="0"/>
                <a:cs typeface="Arial" panose="020B0604020202020204" pitchFamily="34" charset="0"/>
              </a:rPr>
              <a:t>st</a:t>
            </a:r>
            <a:r>
              <a:rPr lang="en-US" sz="4200" dirty="0">
                <a:solidFill>
                  <a:schemeClr val="bg1">
                    <a:lumMod val="95000"/>
                  </a:schemeClr>
                </a:solidFill>
                <a:latin typeface="Arial" panose="020B0604020202020204" pitchFamily="34" charset="0"/>
                <a:cs typeface="Arial" panose="020B0604020202020204" pitchFamily="34" charset="0"/>
              </a:rPr>
              <a:t> at </a:t>
            </a:r>
            <a:r>
              <a:rPr lang="en-US" sz="42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www.fafsa.gov</a:t>
            </a:r>
            <a:r>
              <a:rPr lang="en-US" sz="4200" dirty="0">
                <a:solidFill>
                  <a:schemeClr val="bg1"/>
                </a:solidFill>
                <a:latin typeface="Arial" panose="020B0604020202020204" pitchFamily="34" charset="0"/>
                <a:cs typeface="Arial" panose="020B0604020202020204" pitchFamily="34" charset="0"/>
              </a:rPr>
              <a:t>. </a:t>
            </a:r>
          </a:p>
          <a:p>
            <a:pPr>
              <a:buFont typeface="Wingdings" panose="05000000000000000000" pitchFamily="2" charset="2"/>
              <a:buChar char="v"/>
            </a:pPr>
            <a:endParaRPr lang="en-US" sz="4200"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v"/>
            </a:pPr>
            <a:r>
              <a:rPr lang="en-US" sz="4200" dirty="0">
                <a:solidFill>
                  <a:schemeClr val="bg1"/>
                </a:solidFill>
                <a:latin typeface="Arial" panose="020B0604020202020204" pitchFamily="34" charset="0"/>
                <a:cs typeface="Arial" panose="020B0604020202020204" pitchFamily="34" charset="0"/>
              </a:rPr>
              <a:t>A student Must be a US Citizen or Lawful Permanent Resident in order to complete a FAFSA. DACA students are not eligible for Federal Student Aid, thus for the most part in Texas they should not be completing a FAFSA</a:t>
            </a:r>
          </a:p>
          <a:p>
            <a:pPr>
              <a:buFont typeface="Wingdings" panose="05000000000000000000" pitchFamily="2" charset="2"/>
              <a:buChar char="v"/>
            </a:pPr>
            <a:endParaRPr lang="en-US" sz="4200" dirty="0">
              <a:solidFill>
                <a:schemeClr val="bg1">
                  <a:lumMod val="95000"/>
                </a:schemeClr>
              </a:solidFill>
              <a:latin typeface="Arial" panose="020B0604020202020204" pitchFamily="34" charset="0"/>
              <a:cs typeface="Arial" panose="020B0604020202020204" pitchFamily="34" charset="0"/>
            </a:endParaRPr>
          </a:p>
          <a:p>
            <a:pPr>
              <a:buFont typeface="Wingdings" panose="05000000000000000000" pitchFamily="2" charset="2"/>
              <a:buChar char="v"/>
            </a:pPr>
            <a:r>
              <a:rPr lang="en-US" sz="4200" dirty="0">
                <a:solidFill>
                  <a:schemeClr val="bg1">
                    <a:lumMod val="95000"/>
                  </a:schemeClr>
                </a:solidFill>
                <a:latin typeface="Arial" panose="020B0604020202020204" pitchFamily="34" charset="0"/>
                <a:cs typeface="Arial" panose="020B0604020202020204" pitchFamily="34" charset="0"/>
              </a:rPr>
              <a:t>Parents’ citizenship status is not relevant</a:t>
            </a:r>
          </a:p>
          <a:p>
            <a:pPr>
              <a:buFont typeface="Wingdings" panose="05000000000000000000" pitchFamily="2" charset="2"/>
              <a:buChar char="v"/>
            </a:pPr>
            <a:endParaRPr lang="en-US" sz="4200" dirty="0">
              <a:solidFill>
                <a:schemeClr val="bg1">
                  <a:lumMod val="95000"/>
                </a:schemeClr>
              </a:solidFill>
              <a:latin typeface="Arial" panose="020B0604020202020204" pitchFamily="34" charset="0"/>
              <a:cs typeface="Arial" panose="020B0604020202020204" pitchFamily="34" charset="0"/>
            </a:endParaRPr>
          </a:p>
          <a:p>
            <a:pPr>
              <a:buFont typeface="Wingdings" panose="05000000000000000000" pitchFamily="2" charset="2"/>
              <a:buChar char="v"/>
            </a:pPr>
            <a:r>
              <a:rPr lang="en-US" sz="4200" dirty="0">
                <a:solidFill>
                  <a:schemeClr val="bg1">
                    <a:lumMod val="95000"/>
                  </a:schemeClr>
                </a:solidFill>
                <a:latin typeface="Arial" panose="020B0604020202020204" pitchFamily="34" charset="0"/>
                <a:cs typeface="Arial" panose="020B0604020202020204" pitchFamily="34" charset="0"/>
              </a:rPr>
              <a:t> Recommended Priority Deadline: January 15</a:t>
            </a:r>
            <a:r>
              <a:rPr lang="en-US" sz="4200" baseline="30000" dirty="0">
                <a:solidFill>
                  <a:schemeClr val="bg1">
                    <a:lumMod val="95000"/>
                  </a:schemeClr>
                </a:solidFill>
                <a:latin typeface="Arial" panose="020B0604020202020204" pitchFamily="34" charset="0"/>
                <a:cs typeface="Arial" panose="020B0604020202020204" pitchFamily="34" charset="0"/>
              </a:rPr>
              <a:t>th</a:t>
            </a:r>
            <a:r>
              <a:rPr lang="en-US" sz="4200" dirty="0">
                <a:solidFill>
                  <a:schemeClr val="bg1">
                    <a:lumMod val="95000"/>
                  </a:schemeClr>
                </a:solidFill>
                <a:latin typeface="Arial" panose="020B0604020202020204" pitchFamily="34" charset="0"/>
                <a:cs typeface="Arial" panose="020B0604020202020204" pitchFamily="34" charset="0"/>
              </a:rPr>
              <a:t> </a:t>
            </a:r>
          </a:p>
          <a:p>
            <a:pPr>
              <a:buFont typeface="Wingdings" panose="05000000000000000000" pitchFamily="2" charset="2"/>
              <a:buChar char="v"/>
            </a:pPr>
            <a:endParaRPr lang="en-US" sz="4200" dirty="0">
              <a:solidFill>
                <a:schemeClr val="bg1">
                  <a:lumMod val="95000"/>
                </a:schemeClr>
              </a:solidFill>
              <a:latin typeface="Arial" panose="020B0604020202020204" pitchFamily="34" charset="0"/>
              <a:cs typeface="Arial" panose="020B0604020202020204" pitchFamily="34" charset="0"/>
            </a:endParaRPr>
          </a:p>
          <a:p>
            <a:pPr marL="0" indent="0">
              <a:buNone/>
            </a:pPr>
            <a:r>
              <a:rPr lang="en-US" sz="4200" b="1" dirty="0">
                <a:solidFill>
                  <a:schemeClr val="bg1">
                    <a:lumMod val="95000"/>
                  </a:schemeClr>
                </a:solidFill>
                <a:latin typeface="Arial" panose="020B0604020202020204" pitchFamily="34" charset="0"/>
                <a:cs typeface="Arial" panose="020B0604020202020204" pitchFamily="34" charset="0"/>
              </a:rPr>
              <a:t>     UTRGV Federal School Code: 003599</a:t>
            </a:r>
          </a:p>
          <a:p>
            <a:pPr marL="0" indent="0">
              <a:buNone/>
            </a:pPr>
            <a:endParaRPr lang="en-US" dirty="0">
              <a:solidFill>
                <a:schemeClr val="bg1"/>
              </a:solidFill>
              <a:latin typeface="+mj-lt"/>
            </a:endParaRPr>
          </a:p>
        </p:txBody>
      </p:sp>
    </p:spTree>
    <p:extLst>
      <p:ext uri="{BB962C8B-B14F-4D97-AF65-F5344CB8AC3E}">
        <p14:creationId xmlns:p14="http://schemas.microsoft.com/office/powerpoint/2010/main" val="28601763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457200" y="615462"/>
            <a:ext cx="7183315" cy="914400"/>
          </a:xfrm>
        </p:spPr>
        <p:txBody>
          <a:bodyPr>
            <a:normAutofit/>
          </a:bodyPr>
          <a:lstStyle/>
          <a:p>
            <a:pPr algn="l"/>
            <a:r>
              <a:rPr lang="en-US" sz="5400" dirty="0">
                <a:solidFill>
                  <a:schemeClr val="bg1">
                    <a:lumMod val="95000"/>
                  </a:schemeClr>
                </a:solidFill>
              </a:rPr>
              <a:t>Information Needed</a:t>
            </a:r>
            <a:endParaRPr lang="en-US" sz="5400" b="1" dirty="0">
              <a:solidFill>
                <a:schemeClr val="bg1">
                  <a:lumMod val="95000"/>
                </a:schemeClr>
              </a:solidFill>
              <a:latin typeface="+mn-lt"/>
            </a:endParaRP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457200" y="1811216"/>
            <a:ext cx="7183315" cy="3956538"/>
          </a:xfrm>
        </p:spPr>
        <p:txBody>
          <a:bodyPr>
            <a:normAutofit fontScale="62500" lnSpcReduction="20000"/>
          </a:bodyPr>
          <a:lstStyle/>
          <a:p>
            <a:pPr>
              <a:buFont typeface="Wingdings" panose="05000000000000000000" pitchFamily="2" charset="2"/>
              <a:buChar char="v"/>
            </a:pPr>
            <a:r>
              <a:rPr lang="en-US" dirty="0">
                <a:solidFill>
                  <a:schemeClr val="bg1"/>
                </a:solidFill>
                <a:latin typeface="Arial" panose="020B0604020202020204" pitchFamily="34" charset="0"/>
                <a:cs typeface="Arial" panose="020B0604020202020204" pitchFamily="34" charset="0"/>
              </a:rPr>
              <a:t>Parents and student (if applicable) need to have their tax return and W2’s from 2018 year in order to complete the FAFSA or use IRS Data Retrieval.</a:t>
            </a:r>
          </a:p>
          <a:p>
            <a:pPr>
              <a:buFont typeface="Wingdings" panose="05000000000000000000" pitchFamily="2" charset="2"/>
              <a:buChar char="v"/>
            </a:pPr>
            <a:endParaRPr lang="en-US"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v"/>
            </a:pPr>
            <a:r>
              <a:rPr lang="en-US" dirty="0">
                <a:solidFill>
                  <a:schemeClr val="bg1"/>
                </a:solidFill>
                <a:latin typeface="Arial" panose="020B0604020202020204" pitchFamily="34" charset="0"/>
                <a:cs typeface="Arial" panose="020B0604020202020204" pitchFamily="34" charset="0"/>
              </a:rPr>
              <a:t>SSN number for student and parent (if applicable)</a:t>
            </a:r>
          </a:p>
          <a:p>
            <a:pPr>
              <a:buFont typeface="Wingdings" panose="05000000000000000000" pitchFamily="2" charset="2"/>
              <a:buChar char="v"/>
            </a:pPr>
            <a:endParaRPr lang="en-US"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v"/>
            </a:pPr>
            <a:r>
              <a:rPr lang="en-US" dirty="0">
                <a:solidFill>
                  <a:schemeClr val="bg1"/>
                </a:solidFill>
                <a:latin typeface="Arial" panose="020B0604020202020204" pitchFamily="34" charset="0"/>
                <a:cs typeface="Arial" panose="020B0604020202020204" pitchFamily="34" charset="0"/>
              </a:rPr>
              <a:t>Permanent resident card for student (if applicable)</a:t>
            </a:r>
          </a:p>
          <a:p>
            <a:pPr>
              <a:buFont typeface="Wingdings" panose="05000000000000000000" pitchFamily="2" charset="2"/>
              <a:buChar char="v"/>
            </a:pPr>
            <a:endParaRPr lang="en-US"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v"/>
            </a:pPr>
            <a:r>
              <a:rPr lang="en-US" dirty="0">
                <a:solidFill>
                  <a:schemeClr val="bg1"/>
                </a:solidFill>
                <a:latin typeface="Arial" panose="020B0604020202020204" pitchFamily="34" charset="0"/>
                <a:cs typeface="Arial" panose="020B0604020202020204" pitchFamily="34" charset="0"/>
              </a:rPr>
              <a:t>Other: Additional Financial Information and Untaxed Income information such as child support, veteran benefits, social security benefits, disability benefits. </a:t>
            </a:r>
          </a:p>
          <a:p>
            <a:pPr>
              <a:buFont typeface="Wingdings" panose="05000000000000000000" pitchFamily="2" charset="2"/>
              <a:buChar char="v"/>
            </a:pPr>
            <a:endParaRPr lang="en-US"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v"/>
            </a:pPr>
            <a:r>
              <a:rPr lang="en-US" dirty="0">
                <a:solidFill>
                  <a:schemeClr val="bg1"/>
                </a:solidFill>
                <a:latin typeface="Arial" panose="020B0604020202020204" pitchFamily="34" charset="0"/>
                <a:cs typeface="Arial" panose="020B0604020202020204" pitchFamily="34" charset="0"/>
              </a:rPr>
              <a:t>FSA ID for student and parent (if applicable)</a:t>
            </a:r>
          </a:p>
          <a:p>
            <a:pPr marL="0" indent="0">
              <a:buNone/>
            </a:pPr>
            <a:endParaRPr lang="en-US" dirty="0">
              <a:solidFill>
                <a:schemeClr val="bg1"/>
              </a:solidFill>
              <a:latin typeface="+mj-lt"/>
            </a:endParaRPr>
          </a:p>
        </p:txBody>
      </p:sp>
    </p:spTree>
    <p:extLst>
      <p:ext uri="{BB962C8B-B14F-4D97-AF65-F5344CB8AC3E}">
        <p14:creationId xmlns:p14="http://schemas.microsoft.com/office/powerpoint/2010/main" val="36239951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457200" y="615462"/>
            <a:ext cx="7183315" cy="914400"/>
          </a:xfrm>
        </p:spPr>
        <p:txBody>
          <a:bodyPr>
            <a:normAutofit/>
          </a:bodyPr>
          <a:lstStyle/>
          <a:p>
            <a:pPr algn="l"/>
            <a:r>
              <a:rPr lang="en-US" sz="5400" dirty="0"/>
              <a:t>				</a:t>
            </a:r>
            <a:r>
              <a:rPr lang="en-US" sz="5400" dirty="0">
                <a:solidFill>
                  <a:schemeClr val="bg1"/>
                </a:solidFill>
              </a:rPr>
              <a:t>FSA ID Tips</a:t>
            </a:r>
            <a:endParaRPr lang="en-US" sz="5400" b="1" dirty="0">
              <a:solidFill>
                <a:schemeClr val="bg1"/>
              </a:solidFill>
              <a:latin typeface="+mn-lt"/>
            </a:endParaRP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457200" y="1811216"/>
            <a:ext cx="7183315" cy="3956538"/>
          </a:xfrm>
        </p:spPr>
        <p:txBody>
          <a:bodyPr>
            <a:normAutofit fontScale="62500" lnSpcReduction="20000"/>
          </a:bodyPr>
          <a:lstStyle/>
          <a:p>
            <a:pPr>
              <a:buFont typeface="Wingdings" panose="05000000000000000000" pitchFamily="2" charset="2"/>
              <a:buChar char="v"/>
            </a:pPr>
            <a:r>
              <a:rPr lang="en-US" dirty="0">
                <a:solidFill>
                  <a:schemeClr val="bg1"/>
                </a:solidFill>
                <a:latin typeface="Arial" panose="020B0604020202020204" pitchFamily="34" charset="0"/>
                <a:cs typeface="Arial" panose="020B0604020202020204" pitchFamily="34" charset="0"/>
              </a:rPr>
              <a:t>Always create an FSA ID with an e-mail address (it’s the easiest way to retrieve if forgotten)</a:t>
            </a:r>
          </a:p>
          <a:p>
            <a:pPr>
              <a:buFont typeface="Wingdings" panose="05000000000000000000" pitchFamily="2" charset="2"/>
              <a:buChar char="v"/>
            </a:pPr>
            <a:r>
              <a:rPr lang="en-US" dirty="0">
                <a:solidFill>
                  <a:schemeClr val="bg1"/>
                </a:solidFill>
                <a:latin typeface="Arial" panose="020B0604020202020204" pitchFamily="34" charset="0"/>
                <a:cs typeface="Arial" panose="020B0604020202020204" pitchFamily="34" charset="0"/>
              </a:rPr>
              <a:t>Student and parent must use a different e-mail address</a:t>
            </a:r>
          </a:p>
          <a:p>
            <a:pPr>
              <a:buFont typeface="Wingdings" panose="05000000000000000000" pitchFamily="2" charset="2"/>
              <a:buChar char="v"/>
            </a:pPr>
            <a:r>
              <a:rPr lang="en-US" dirty="0">
                <a:solidFill>
                  <a:schemeClr val="bg1"/>
                </a:solidFill>
                <a:latin typeface="Arial" panose="020B0604020202020204" pitchFamily="34" charset="0"/>
                <a:cs typeface="Arial" panose="020B0604020202020204" pitchFamily="34" charset="0"/>
              </a:rPr>
              <a:t>Do not use a work or school e-mail. Use only a personal e-mail.</a:t>
            </a:r>
          </a:p>
          <a:p>
            <a:pPr>
              <a:buFont typeface="Wingdings" panose="05000000000000000000" pitchFamily="2" charset="2"/>
              <a:buChar char="v"/>
            </a:pPr>
            <a:r>
              <a:rPr lang="en-US" dirty="0">
                <a:solidFill>
                  <a:schemeClr val="bg1"/>
                </a:solidFill>
                <a:latin typeface="Arial" panose="020B0604020202020204" pitchFamily="34" charset="0"/>
                <a:cs typeface="Arial" panose="020B0604020202020204" pitchFamily="34" charset="0"/>
              </a:rPr>
              <a:t>Student and/or parent should access the e-mail account (on a separate browser) before starting to create an FSA ID</a:t>
            </a:r>
          </a:p>
          <a:p>
            <a:pPr>
              <a:buFont typeface="Wingdings" panose="05000000000000000000" pitchFamily="2" charset="2"/>
              <a:buChar char="v"/>
            </a:pPr>
            <a:r>
              <a:rPr lang="en-US" dirty="0">
                <a:solidFill>
                  <a:schemeClr val="bg1"/>
                </a:solidFill>
                <a:latin typeface="Arial" panose="020B0604020202020204" pitchFamily="34" charset="0"/>
                <a:cs typeface="Arial" panose="020B0604020202020204" pitchFamily="34" charset="0"/>
              </a:rPr>
              <a:t>Once FSA ID is created student/parent can validate e-mail immediately and this allows for their e-mail address to become the username for the FSA ID.</a:t>
            </a:r>
          </a:p>
          <a:p>
            <a:pPr marL="0" indent="0">
              <a:buNone/>
            </a:pPr>
            <a:r>
              <a:rPr lang="en-US" dirty="0">
                <a:solidFill>
                  <a:schemeClr val="bg1"/>
                </a:solidFill>
                <a:latin typeface="Arial" panose="020B0604020202020204" pitchFamily="34" charset="0"/>
                <a:cs typeface="Arial" panose="020B0604020202020204" pitchFamily="34" charset="0"/>
              </a:rPr>
              <a:t>* If a parent does not have an SSN then he/she will sign the FAFSA using a signature page (do not use an ITIN for FSA ID)</a:t>
            </a:r>
          </a:p>
          <a:p>
            <a:pPr marL="0" indent="0">
              <a:buNone/>
            </a:pPr>
            <a:endParaRPr lang="en-US" dirty="0">
              <a:solidFill>
                <a:schemeClr val="bg1"/>
              </a:solidFill>
              <a:latin typeface="+mj-lt"/>
            </a:endParaRPr>
          </a:p>
        </p:txBody>
      </p:sp>
    </p:spTree>
    <p:extLst>
      <p:ext uri="{BB962C8B-B14F-4D97-AF65-F5344CB8AC3E}">
        <p14:creationId xmlns:p14="http://schemas.microsoft.com/office/powerpoint/2010/main" val="1920269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457200" y="615462"/>
            <a:ext cx="7183315" cy="914400"/>
          </a:xfrm>
        </p:spPr>
        <p:txBody>
          <a:bodyPr>
            <a:normAutofit/>
          </a:bodyPr>
          <a:lstStyle/>
          <a:p>
            <a:pPr algn="l"/>
            <a:r>
              <a:rPr lang="en-US" sz="5400" b="1" dirty="0">
                <a:solidFill>
                  <a:schemeClr val="bg1"/>
                </a:solidFill>
                <a:latin typeface="+mn-lt"/>
              </a:rPr>
              <a:t>Academic Programs</a:t>
            </a: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457200" y="1811215"/>
            <a:ext cx="7678882" cy="4537629"/>
          </a:xfrm>
        </p:spPr>
        <p:txBody>
          <a:bodyPr>
            <a:normAutofit/>
          </a:bodyPr>
          <a:lstStyle/>
          <a:p>
            <a:r>
              <a:rPr lang="en-US" dirty="0">
                <a:solidFill>
                  <a:schemeClr val="bg1"/>
                </a:solidFill>
                <a:latin typeface="+mj-lt"/>
              </a:rPr>
              <a:t>Statistics (BS)- College of Science</a:t>
            </a:r>
          </a:p>
          <a:p>
            <a:pPr marL="0" indent="0">
              <a:buNone/>
            </a:pPr>
            <a:endParaRPr lang="en-US" dirty="0">
              <a:solidFill>
                <a:schemeClr val="bg1"/>
              </a:solidFill>
              <a:latin typeface="+mj-lt"/>
            </a:endParaRPr>
          </a:p>
          <a:p>
            <a:r>
              <a:rPr lang="en-US" dirty="0">
                <a:solidFill>
                  <a:schemeClr val="bg1"/>
                </a:solidFill>
                <a:latin typeface="+mj-lt"/>
              </a:rPr>
              <a:t>Sustainable Agriculture and Food Systems (BS)- College of Science</a:t>
            </a:r>
          </a:p>
          <a:p>
            <a:pPr marL="0" indent="0">
              <a:buNone/>
            </a:pPr>
            <a:endParaRPr lang="en-US" dirty="0">
              <a:solidFill>
                <a:schemeClr val="bg1"/>
              </a:solidFill>
              <a:latin typeface="+mj-lt"/>
            </a:endParaRPr>
          </a:p>
          <a:p>
            <a:r>
              <a:rPr lang="en-US" dirty="0">
                <a:solidFill>
                  <a:schemeClr val="bg1"/>
                </a:solidFill>
                <a:latin typeface="+mj-lt"/>
              </a:rPr>
              <a:t>American Sign Language Interpretation (BS)- College of Health Professions </a:t>
            </a:r>
          </a:p>
          <a:p>
            <a:pPr lvl="1"/>
            <a:r>
              <a:rPr lang="en-US" dirty="0">
                <a:solidFill>
                  <a:schemeClr val="bg1"/>
                </a:solidFill>
                <a:latin typeface="+mj-lt"/>
              </a:rPr>
              <a:t>Fall 2020</a:t>
            </a:r>
          </a:p>
        </p:txBody>
      </p:sp>
    </p:spTree>
    <p:extLst>
      <p:ext uri="{BB962C8B-B14F-4D97-AF65-F5344CB8AC3E}">
        <p14:creationId xmlns:p14="http://schemas.microsoft.com/office/powerpoint/2010/main" val="3387126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457200" y="615462"/>
            <a:ext cx="7183315" cy="914400"/>
          </a:xfrm>
        </p:spPr>
        <p:txBody>
          <a:bodyPr>
            <a:normAutofit/>
          </a:bodyPr>
          <a:lstStyle/>
          <a:p>
            <a:pPr algn="l"/>
            <a:r>
              <a:rPr lang="en-US" sz="5400" dirty="0"/>
              <a:t>		</a:t>
            </a:r>
            <a:r>
              <a:rPr lang="en-US" sz="5400" dirty="0">
                <a:solidFill>
                  <a:schemeClr val="bg1"/>
                </a:solidFill>
              </a:rPr>
              <a:t>IRS DATA RETRIEVAL</a:t>
            </a:r>
            <a:endParaRPr lang="en-US" sz="5400" b="1" dirty="0">
              <a:solidFill>
                <a:schemeClr val="bg1"/>
              </a:solidFill>
              <a:latin typeface="+mn-lt"/>
            </a:endParaRP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457200" y="1811216"/>
            <a:ext cx="7183315" cy="3956538"/>
          </a:xfrm>
        </p:spPr>
        <p:txBody>
          <a:bodyPr>
            <a:normAutofit fontScale="77500" lnSpcReduction="20000"/>
          </a:bodyPr>
          <a:lstStyle/>
          <a:p>
            <a:pPr eaLnBrk="0" fontAlgn="base" hangingPunct="0">
              <a:spcAft>
                <a:spcPct val="0"/>
              </a:spcAft>
              <a:buClr>
                <a:schemeClr val="tx1"/>
              </a:buClr>
              <a:buSzPct val="80000"/>
              <a:buFont typeface="Wingdings" panose="05000000000000000000" pitchFamily="2" charset="2"/>
              <a:buChar char="v"/>
            </a:pPr>
            <a:r>
              <a:rPr lang="en-US" altLang="en-US" dirty="0">
                <a:solidFill>
                  <a:schemeClr val="bg1"/>
                </a:solidFill>
                <a:latin typeface="Arial" panose="020B0604020202020204" pitchFamily="34" charset="0"/>
                <a:cs typeface="Arial" panose="020B0604020202020204" pitchFamily="34" charset="0"/>
              </a:rPr>
              <a:t>The IRS DRT will be available to use with the 2020–21 FAFSA on the web. </a:t>
            </a:r>
          </a:p>
          <a:p>
            <a:pPr eaLnBrk="0" fontAlgn="base" hangingPunct="0">
              <a:spcAft>
                <a:spcPct val="0"/>
              </a:spcAft>
              <a:buClr>
                <a:schemeClr val="tx1"/>
              </a:buClr>
              <a:buSzPct val="80000"/>
              <a:buFont typeface="Wingdings" panose="05000000000000000000" pitchFamily="2" charset="2"/>
              <a:buChar char="v"/>
            </a:pPr>
            <a:endParaRPr lang="en-US" altLang="en-US" dirty="0">
              <a:solidFill>
                <a:schemeClr val="bg1"/>
              </a:solidFill>
              <a:latin typeface="Arial" panose="020B0604020202020204" pitchFamily="34" charset="0"/>
              <a:cs typeface="Arial" panose="020B0604020202020204" pitchFamily="34" charset="0"/>
            </a:endParaRPr>
          </a:p>
          <a:p>
            <a:pPr eaLnBrk="0" fontAlgn="base" hangingPunct="0">
              <a:spcAft>
                <a:spcPct val="0"/>
              </a:spcAft>
              <a:buClr>
                <a:schemeClr val="tx1"/>
              </a:buClr>
              <a:buSzPct val="80000"/>
              <a:buFont typeface="Wingdings" panose="05000000000000000000" pitchFamily="2" charset="2"/>
              <a:buChar char="v"/>
            </a:pPr>
            <a:r>
              <a:rPr lang="en-US" altLang="en-US" dirty="0">
                <a:solidFill>
                  <a:schemeClr val="bg1"/>
                </a:solidFill>
                <a:latin typeface="Arial" panose="020B0604020202020204" pitchFamily="34" charset="0"/>
                <a:cs typeface="Arial" panose="020B0604020202020204" pitchFamily="34" charset="0"/>
              </a:rPr>
              <a:t>During the 2018-19 year additional security and privacy protections were added to address concerns that data from the tool could be used by identity thieves to file fraudulent tax returns. </a:t>
            </a:r>
          </a:p>
          <a:p>
            <a:pPr eaLnBrk="0" fontAlgn="base" hangingPunct="0">
              <a:spcAft>
                <a:spcPct val="0"/>
              </a:spcAft>
              <a:buClr>
                <a:schemeClr val="tx1"/>
              </a:buClr>
              <a:buSzPct val="80000"/>
              <a:buFont typeface="Wingdings" panose="05000000000000000000" pitchFamily="2" charset="2"/>
              <a:buChar char="v"/>
            </a:pPr>
            <a:endParaRPr lang="en-US" altLang="en-US" dirty="0">
              <a:solidFill>
                <a:schemeClr val="bg1"/>
              </a:solidFill>
              <a:latin typeface="Arial" panose="020B0604020202020204" pitchFamily="34" charset="0"/>
              <a:cs typeface="Arial" panose="020B0604020202020204" pitchFamily="34" charset="0"/>
            </a:endParaRPr>
          </a:p>
          <a:p>
            <a:pPr eaLnBrk="0" fontAlgn="base" hangingPunct="0">
              <a:spcAft>
                <a:spcPct val="0"/>
              </a:spcAft>
              <a:buClr>
                <a:schemeClr val="tx1"/>
              </a:buClr>
              <a:buSzPct val="80000"/>
              <a:buFont typeface="Wingdings" panose="05000000000000000000" pitchFamily="2" charset="2"/>
              <a:buChar char="v"/>
            </a:pPr>
            <a:r>
              <a:rPr lang="en-US" altLang="en-US" dirty="0">
                <a:solidFill>
                  <a:schemeClr val="bg1"/>
                </a:solidFill>
                <a:latin typeface="Arial" panose="020B0604020202020204" pitchFamily="34" charset="0"/>
                <a:cs typeface="Arial" panose="020B0604020202020204" pitchFamily="34" charset="0"/>
              </a:rPr>
              <a:t>The IRS DRT remains the fastest, most accurate way to input tax return information into the FAFSA</a:t>
            </a:r>
          </a:p>
          <a:p>
            <a:pPr marL="0" indent="0">
              <a:buNone/>
            </a:pPr>
            <a:endParaRPr lang="en-US" dirty="0">
              <a:solidFill>
                <a:schemeClr val="bg1"/>
              </a:solidFill>
              <a:latin typeface="+mj-lt"/>
            </a:endParaRPr>
          </a:p>
        </p:txBody>
      </p:sp>
    </p:spTree>
    <p:extLst>
      <p:ext uri="{BB962C8B-B14F-4D97-AF65-F5344CB8AC3E}">
        <p14:creationId xmlns:p14="http://schemas.microsoft.com/office/powerpoint/2010/main" val="42193750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457200" y="615462"/>
            <a:ext cx="7183315" cy="914400"/>
          </a:xfrm>
        </p:spPr>
        <p:txBody>
          <a:bodyPr>
            <a:normAutofit fontScale="90000"/>
          </a:bodyPr>
          <a:lstStyle/>
          <a:p>
            <a:pPr algn="l"/>
            <a:br>
              <a:rPr lang="en-US" sz="5400" dirty="0">
                <a:solidFill>
                  <a:schemeClr val="bg1"/>
                </a:solidFill>
              </a:rPr>
            </a:br>
            <a:br>
              <a:rPr lang="en-US" sz="5400" dirty="0">
                <a:solidFill>
                  <a:schemeClr val="bg1"/>
                </a:solidFill>
              </a:rPr>
            </a:br>
            <a:br>
              <a:rPr lang="en-US" sz="5400" dirty="0">
                <a:solidFill>
                  <a:schemeClr val="bg1"/>
                </a:solidFill>
              </a:rPr>
            </a:br>
            <a:br>
              <a:rPr lang="en-US" sz="5400" dirty="0">
                <a:solidFill>
                  <a:schemeClr val="bg1"/>
                </a:solidFill>
              </a:rPr>
            </a:br>
            <a:br>
              <a:rPr lang="en-US" sz="5400" dirty="0">
                <a:solidFill>
                  <a:schemeClr val="bg1"/>
                </a:solidFill>
              </a:rPr>
            </a:br>
            <a:r>
              <a:rPr lang="en-US" sz="5400" dirty="0">
                <a:solidFill>
                  <a:schemeClr val="bg1"/>
                </a:solidFill>
              </a:rPr>
              <a:t>TASFA UPDATE</a:t>
            </a:r>
            <a:endParaRPr lang="en-US" sz="5400" b="1" dirty="0">
              <a:solidFill>
                <a:schemeClr val="bg1"/>
              </a:solidFill>
              <a:latin typeface="+mn-lt"/>
            </a:endParaRP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457200" y="1811216"/>
            <a:ext cx="7183315" cy="3956538"/>
          </a:xfrm>
        </p:spPr>
        <p:txBody>
          <a:bodyPr/>
          <a:lstStyle/>
          <a:p>
            <a:pPr marL="0" indent="0">
              <a:buNone/>
            </a:pPr>
            <a:endParaRPr lang="en-US" dirty="0">
              <a:solidFill>
                <a:schemeClr val="bg1"/>
              </a:solidFill>
              <a:latin typeface="+mj-lt"/>
            </a:endParaRPr>
          </a:p>
        </p:txBody>
      </p:sp>
    </p:spTree>
    <p:extLst>
      <p:ext uri="{BB962C8B-B14F-4D97-AF65-F5344CB8AC3E}">
        <p14:creationId xmlns:p14="http://schemas.microsoft.com/office/powerpoint/2010/main" val="14649080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457200" y="419548"/>
            <a:ext cx="7183315" cy="968188"/>
          </a:xfrm>
        </p:spPr>
        <p:txBody>
          <a:bodyPr>
            <a:normAutofit fontScale="90000"/>
          </a:bodyPr>
          <a:lstStyle/>
          <a:p>
            <a:pPr algn="l"/>
            <a:r>
              <a:rPr lang="en-US" sz="5400" dirty="0">
                <a:solidFill>
                  <a:schemeClr val="bg1"/>
                </a:solidFill>
              </a:rPr>
              <a:t>FAFSA OR TASFA</a:t>
            </a:r>
            <a:br>
              <a:rPr lang="en-US" sz="5400" dirty="0">
                <a:solidFill>
                  <a:schemeClr val="bg1"/>
                </a:solidFill>
              </a:rPr>
            </a:br>
            <a:endParaRPr lang="en-US" sz="5400" b="1" dirty="0">
              <a:solidFill>
                <a:schemeClr val="bg1"/>
              </a:solidFill>
              <a:latin typeface="+mn-lt"/>
            </a:endParaRP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457200" y="1387736"/>
            <a:ext cx="7183315" cy="4380018"/>
          </a:xfrm>
        </p:spPr>
        <p:txBody>
          <a:bodyPr>
            <a:normAutofit fontScale="70000" lnSpcReduction="20000"/>
          </a:bodyPr>
          <a:lstStyle/>
          <a:p>
            <a:pPr lvl="0">
              <a:buFont typeface="Wingdings" panose="05000000000000000000" pitchFamily="2" charset="2"/>
              <a:buChar char="v"/>
            </a:pPr>
            <a:r>
              <a:rPr lang="en-US" b="1" dirty="0">
                <a:solidFill>
                  <a:schemeClr val="bg1"/>
                </a:solidFill>
                <a:latin typeface="Arial" panose="020B0604020202020204" pitchFamily="34" charset="0"/>
                <a:cs typeface="Arial" panose="020B0604020202020204" pitchFamily="34" charset="0"/>
              </a:rPr>
              <a:t>FAFSA:</a:t>
            </a:r>
            <a:r>
              <a:rPr lang="en-US" dirty="0">
                <a:solidFill>
                  <a:schemeClr val="bg1"/>
                </a:solidFill>
                <a:latin typeface="Arial" panose="020B0604020202020204" pitchFamily="34" charset="0"/>
                <a:cs typeface="Arial" panose="020B0604020202020204" pitchFamily="34" charset="0"/>
              </a:rPr>
              <a:t> Federal student aid is only available to U.S citizens or legal permanent residents (number from permanent resident card required).</a:t>
            </a:r>
          </a:p>
          <a:p>
            <a:pPr marL="0" lvl="0" indent="0">
              <a:buNone/>
            </a:pPr>
            <a:r>
              <a:rPr lang="en-US" dirty="0">
                <a:solidFill>
                  <a:schemeClr val="bg1"/>
                </a:solidFill>
                <a:latin typeface="Arial" panose="020B0604020202020204" pitchFamily="34" charset="0"/>
                <a:cs typeface="Arial" panose="020B0604020202020204" pitchFamily="34" charset="0"/>
              </a:rPr>
              <a:t> </a:t>
            </a:r>
          </a:p>
          <a:p>
            <a:pPr lvl="0">
              <a:buFont typeface="Wingdings" panose="05000000000000000000" pitchFamily="2" charset="2"/>
              <a:buChar char="v"/>
            </a:pPr>
            <a:r>
              <a:rPr lang="en-US" dirty="0">
                <a:solidFill>
                  <a:schemeClr val="bg1"/>
                </a:solidFill>
                <a:latin typeface="Arial" panose="020B0604020202020204" pitchFamily="34" charset="0"/>
                <a:cs typeface="Arial" panose="020B0604020202020204" pitchFamily="34" charset="0"/>
              </a:rPr>
              <a:t>The </a:t>
            </a:r>
            <a:r>
              <a:rPr lang="en-US" b="1" dirty="0">
                <a:solidFill>
                  <a:schemeClr val="bg1"/>
                </a:solidFill>
                <a:latin typeface="Arial" panose="020B0604020202020204" pitchFamily="34" charset="0"/>
                <a:cs typeface="Arial" panose="020B0604020202020204" pitchFamily="34" charset="0"/>
              </a:rPr>
              <a:t>TASFA</a:t>
            </a:r>
            <a:r>
              <a:rPr lang="en-US" dirty="0">
                <a:solidFill>
                  <a:schemeClr val="bg1"/>
                </a:solidFill>
                <a:latin typeface="Arial" panose="020B0604020202020204" pitchFamily="34" charset="0"/>
                <a:cs typeface="Arial" panose="020B0604020202020204" pitchFamily="34" charset="0"/>
              </a:rPr>
              <a:t> is available for students applying at Texas public schools that are not U.S citizens or legal permanent residents, but that may be classified as Texas residents under SB 1528 law. </a:t>
            </a:r>
          </a:p>
          <a:p>
            <a:pPr lvl="0">
              <a:buClr>
                <a:schemeClr val="accent1"/>
              </a:buClr>
            </a:pPr>
            <a:endParaRPr lang="en-US" dirty="0">
              <a:solidFill>
                <a:srgbClr val="FF0000"/>
              </a:solidFill>
              <a:latin typeface="Arial" panose="020B0604020202020204" pitchFamily="34" charset="0"/>
              <a:cs typeface="Arial" panose="020B0604020202020204" pitchFamily="34" charset="0"/>
            </a:endParaRPr>
          </a:p>
          <a:p>
            <a:pPr marL="0" lvl="0" indent="0">
              <a:buClr>
                <a:schemeClr val="accent1"/>
              </a:buClr>
              <a:buNone/>
            </a:pPr>
            <a:r>
              <a:rPr lang="en-US" dirty="0">
                <a:solidFill>
                  <a:schemeClr val="bg1"/>
                </a:solidFill>
                <a:latin typeface="Arial" panose="020B0604020202020204" pitchFamily="34" charset="0"/>
                <a:cs typeface="Arial" panose="020B0604020202020204" pitchFamily="34" charset="0"/>
              </a:rPr>
              <a:t>**</a:t>
            </a:r>
            <a:r>
              <a:rPr lang="en-US" sz="2900" dirty="0">
                <a:solidFill>
                  <a:schemeClr val="bg1"/>
                </a:solidFill>
                <a:latin typeface="Arial" panose="020B0604020202020204" pitchFamily="34" charset="0"/>
                <a:cs typeface="Arial" panose="020B0604020202020204" pitchFamily="34" charset="0"/>
              </a:rPr>
              <a:t>Important**Students under Deferred Action for Childhood Arrivals (DACA) and meet the SB 1528 Law criteria should use the TASFA if applying for school accepting TASFA. Not a FAFSA. TASFA has a list of schools accepting TASFA.</a:t>
            </a:r>
          </a:p>
          <a:p>
            <a:pPr marL="0" indent="0">
              <a:buNone/>
            </a:pPr>
            <a:endParaRPr lang="en-US" dirty="0">
              <a:solidFill>
                <a:schemeClr val="bg1"/>
              </a:solidFill>
              <a:latin typeface="+mj-lt"/>
            </a:endParaRPr>
          </a:p>
        </p:txBody>
      </p:sp>
    </p:spTree>
    <p:extLst>
      <p:ext uri="{BB962C8B-B14F-4D97-AF65-F5344CB8AC3E}">
        <p14:creationId xmlns:p14="http://schemas.microsoft.com/office/powerpoint/2010/main" val="15569201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457200" y="419548"/>
            <a:ext cx="7183315" cy="968188"/>
          </a:xfrm>
        </p:spPr>
        <p:txBody>
          <a:bodyPr>
            <a:noAutofit/>
          </a:bodyPr>
          <a:lstStyle/>
          <a:p>
            <a:pPr algn="l"/>
            <a:r>
              <a:rPr lang="en-US" sz="4000" dirty="0">
                <a:solidFill>
                  <a:schemeClr val="bg1"/>
                </a:solidFill>
                <a:latin typeface="Baskerville"/>
              </a:rPr>
              <a:t>Deferred Action for Childhood Arrivals (DACA)</a:t>
            </a:r>
            <a:br>
              <a:rPr lang="en-US" sz="4000" dirty="0">
                <a:solidFill>
                  <a:schemeClr val="bg1"/>
                </a:solidFill>
                <a:latin typeface="Baskerville"/>
                <a:cs typeface="Baskerville"/>
              </a:rPr>
            </a:br>
            <a:endParaRPr lang="en-US" sz="4000" b="1" dirty="0">
              <a:solidFill>
                <a:schemeClr val="bg1"/>
              </a:solidFill>
              <a:latin typeface="+mn-lt"/>
            </a:endParaRP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457200" y="1387736"/>
            <a:ext cx="7183315" cy="4380018"/>
          </a:xfrm>
        </p:spPr>
        <p:txBody>
          <a:bodyPr>
            <a:normAutofit fontScale="62500" lnSpcReduction="20000"/>
          </a:bodyPr>
          <a:lstStyle/>
          <a:p>
            <a:pPr>
              <a:buFont typeface="Wingdings" panose="05000000000000000000" pitchFamily="2" charset="2"/>
              <a:buChar char="v"/>
            </a:pPr>
            <a:r>
              <a:rPr lang="en-US" sz="2900" dirty="0">
                <a:solidFill>
                  <a:schemeClr val="bg1"/>
                </a:solidFill>
                <a:latin typeface="Arial" panose="020B0604020202020204" pitchFamily="34" charset="0"/>
                <a:cs typeface="Arial" panose="020B0604020202020204" pitchFamily="34" charset="0"/>
              </a:rPr>
              <a:t>On June 15, 2012, the Secretary of Homeland Security announced that certain people who came to the United States as children and meet several guidelines may request consideration of deferred action for a period of two years, subject to renewal. This status protects individuals from deportation and provides work authorization and a Social Security number for work purposes. Deferred action does not provide lawful status or permanent residency.</a:t>
            </a:r>
          </a:p>
          <a:p>
            <a:pPr marL="0" indent="0">
              <a:buNone/>
            </a:pPr>
            <a:endParaRPr lang="en-US" sz="2900"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v"/>
            </a:pPr>
            <a:r>
              <a:rPr lang="en-US" sz="2900" dirty="0">
                <a:solidFill>
                  <a:schemeClr val="bg1"/>
                </a:solidFill>
                <a:latin typeface="Arial" panose="020B0604020202020204" pitchFamily="34" charset="0"/>
                <a:cs typeface="Arial" panose="020B0604020202020204" pitchFamily="34" charset="0"/>
              </a:rPr>
              <a:t>Due to federal court orders, USCIS has resumed accepting requests to renew a grant of deferred action under DACA. USCIS is not accepting requests from individuals who have never before been granted deferred action under DACA.</a:t>
            </a:r>
          </a:p>
          <a:p>
            <a:pPr marL="0" indent="0">
              <a:buNone/>
            </a:pPr>
            <a:endParaRPr lang="en-US" sz="2900"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v"/>
            </a:pPr>
            <a:r>
              <a:rPr lang="en-US" sz="2900" dirty="0">
                <a:solidFill>
                  <a:schemeClr val="bg1"/>
                </a:solidFill>
                <a:latin typeface="Arial" panose="020B0604020202020204" pitchFamily="34" charset="0"/>
                <a:cs typeface="Arial" panose="020B0604020202020204" pitchFamily="34" charset="0"/>
              </a:rPr>
              <a:t>Students under DACA are still not eligible for federal aid, only state aid under the laws mentioned before. These students sometimes submit a FAFSA instead of a TASFA in error.</a:t>
            </a:r>
          </a:p>
          <a:p>
            <a:pPr>
              <a:buFont typeface="Wingdings" panose="05000000000000000000" pitchFamily="2" charset="2"/>
              <a:buChar char="v"/>
            </a:pPr>
            <a:endParaRPr lang="en-US" dirty="0">
              <a:latin typeface="+mj-lt"/>
            </a:endParaRPr>
          </a:p>
        </p:txBody>
      </p:sp>
      <p:pic>
        <p:nvPicPr>
          <p:cNvPr id="4" name="Picture 3">
            <a:extLst>
              <a:ext uri="{FF2B5EF4-FFF2-40B4-BE49-F238E27FC236}">
                <a16:creationId xmlns:a16="http://schemas.microsoft.com/office/drawing/2014/main" id="{588B93D8-4E2B-421A-A84D-1F0E78A0F7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550" y="5306415"/>
            <a:ext cx="2638425" cy="1733550"/>
          </a:xfrm>
          <a:prstGeom prst="rect">
            <a:avLst/>
          </a:prstGeom>
        </p:spPr>
      </p:pic>
      <p:pic>
        <p:nvPicPr>
          <p:cNvPr id="5" name="Picture 4">
            <a:extLst>
              <a:ext uri="{FF2B5EF4-FFF2-40B4-BE49-F238E27FC236}">
                <a16:creationId xmlns:a16="http://schemas.microsoft.com/office/drawing/2014/main" id="{45170831-76A8-4650-A0DA-4AE3F18911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3503" y="5306415"/>
            <a:ext cx="2771775" cy="1647825"/>
          </a:xfrm>
          <a:prstGeom prst="rect">
            <a:avLst/>
          </a:prstGeom>
        </p:spPr>
      </p:pic>
    </p:spTree>
    <p:extLst>
      <p:ext uri="{BB962C8B-B14F-4D97-AF65-F5344CB8AC3E}">
        <p14:creationId xmlns:p14="http://schemas.microsoft.com/office/powerpoint/2010/main" val="18420623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457200" y="419548"/>
            <a:ext cx="7183315" cy="968188"/>
          </a:xfrm>
        </p:spPr>
        <p:txBody>
          <a:bodyPr>
            <a:noAutofit/>
          </a:bodyPr>
          <a:lstStyle/>
          <a:p>
            <a:r>
              <a:rPr lang="en-US" sz="4800" dirty="0">
                <a:solidFill>
                  <a:schemeClr val="bg1"/>
                </a:solidFill>
              </a:rPr>
              <a:t>2020-2021 TASFA</a:t>
            </a:r>
            <a:endParaRPr lang="en-US" sz="4800" b="1" dirty="0">
              <a:solidFill>
                <a:schemeClr val="bg1"/>
              </a:solidFill>
              <a:latin typeface="+mn-lt"/>
            </a:endParaRP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457200" y="1387736"/>
            <a:ext cx="7183315" cy="4380018"/>
          </a:xfrm>
        </p:spPr>
        <p:txBody>
          <a:bodyPr>
            <a:normAutofit fontScale="70000" lnSpcReduction="20000"/>
          </a:bodyPr>
          <a:lstStyle/>
          <a:p>
            <a:pPr>
              <a:buFont typeface="Wingdings" panose="05000000000000000000" pitchFamily="2" charset="2"/>
              <a:buChar char="v"/>
            </a:pPr>
            <a:r>
              <a:rPr lang="en-US" dirty="0">
                <a:solidFill>
                  <a:schemeClr val="bg1"/>
                </a:solidFill>
                <a:latin typeface="Arial" panose="020B0604020202020204" pitchFamily="34" charset="0"/>
                <a:cs typeface="Arial" panose="020B0604020202020204" pitchFamily="34" charset="0"/>
              </a:rPr>
              <a:t>New TASFA will become available on October 1, 2019.</a:t>
            </a:r>
          </a:p>
          <a:p>
            <a:pPr>
              <a:buFont typeface="Wingdings" panose="05000000000000000000" pitchFamily="2" charset="2"/>
              <a:buChar char="v"/>
            </a:pPr>
            <a:r>
              <a:rPr lang="en-US" dirty="0">
                <a:solidFill>
                  <a:schemeClr val="bg1"/>
                </a:solidFill>
                <a:latin typeface="Arial" panose="020B0604020202020204" pitchFamily="34" charset="0"/>
                <a:cs typeface="Arial" panose="020B0604020202020204" pitchFamily="34" charset="0"/>
              </a:rPr>
              <a:t>Student must submit application in a timely manner, along with supporting information.</a:t>
            </a:r>
          </a:p>
          <a:p>
            <a:pPr>
              <a:buFont typeface="Wingdings" panose="05000000000000000000" pitchFamily="2" charset="2"/>
              <a:buChar char="v"/>
            </a:pPr>
            <a:r>
              <a:rPr lang="en-US" dirty="0">
                <a:solidFill>
                  <a:schemeClr val="bg1"/>
                </a:solidFill>
                <a:latin typeface="Arial" panose="020B0604020202020204" pitchFamily="34" charset="0"/>
                <a:cs typeface="Arial" panose="020B0604020202020204" pitchFamily="34" charset="0"/>
              </a:rPr>
              <a:t>Due to limited state funding, the application must be submitted as soon as possible. </a:t>
            </a:r>
          </a:p>
          <a:p>
            <a:r>
              <a:rPr lang="en-US" dirty="0">
                <a:solidFill>
                  <a:schemeClr val="bg1"/>
                </a:solidFill>
                <a:latin typeface="Arial" panose="020B0604020202020204" pitchFamily="34" charset="0"/>
                <a:cs typeface="Arial" panose="020B0604020202020204" pitchFamily="34" charset="0"/>
              </a:rPr>
              <a:t>Available at </a:t>
            </a:r>
          </a:p>
          <a:p>
            <a:r>
              <a:rPr lang="en-US"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www.collegeforalltexans.com</a:t>
            </a:r>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www.aie.org</a:t>
            </a:r>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www.utrgv.edu/finaid</a:t>
            </a:r>
            <a:r>
              <a:rPr lang="en-US" dirty="0">
                <a:solidFill>
                  <a:schemeClr val="bg1"/>
                </a:solidFill>
                <a:latin typeface="Arial" panose="020B0604020202020204" pitchFamily="34" charset="0"/>
                <a:cs typeface="Arial" panose="020B0604020202020204" pitchFamily="34" charset="0"/>
              </a:rPr>
              <a:t> </a:t>
            </a:r>
          </a:p>
          <a:p>
            <a:pPr>
              <a:buFont typeface="Wingdings" panose="05000000000000000000" pitchFamily="2" charset="2"/>
              <a:buChar char="q"/>
            </a:pPr>
            <a:endParaRPr lang="en-US" dirty="0">
              <a:solidFill>
                <a:schemeClr val="bg1"/>
              </a:solidFill>
              <a:latin typeface="Arial" panose="020B0604020202020204" pitchFamily="34" charset="0"/>
              <a:cs typeface="Arial" panose="020B0604020202020204" pitchFamily="34" charset="0"/>
            </a:endParaRPr>
          </a:p>
          <a:p>
            <a:r>
              <a:rPr lang="en-US" b="1" u="sng" dirty="0">
                <a:solidFill>
                  <a:schemeClr val="bg1"/>
                </a:solidFill>
                <a:latin typeface="Arial" panose="020B0604020202020204" pitchFamily="34" charset="0"/>
                <a:cs typeface="Arial" panose="020B0604020202020204" pitchFamily="34" charset="0"/>
              </a:rPr>
              <a:t>Recommended Priority Deadline: January 15</a:t>
            </a:r>
            <a:r>
              <a:rPr lang="en-US" b="1" u="sng" baseline="30000" dirty="0">
                <a:solidFill>
                  <a:schemeClr val="bg1"/>
                </a:solidFill>
                <a:latin typeface="Arial" panose="020B0604020202020204" pitchFamily="34" charset="0"/>
                <a:cs typeface="Arial" panose="020B0604020202020204" pitchFamily="34" charset="0"/>
              </a:rPr>
              <a:t>th</a:t>
            </a:r>
            <a:r>
              <a:rPr lang="en-US" b="1" u="sng" dirty="0">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925248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242047" y="150607"/>
            <a:ext cx="7183315" cy="968188"/>
          </a:xfrm>
        </p:spPr>
        <p:txBody>
          <a:bodyPr>
            <a:noAutofit/>
          </a:bodyPr>
          <a:lstStyle/>
          <a:p>
            <a:r>
              <a:rPr lang="en-US" sz="4800" dirty="0">
                <a:solidFill>
                  <a:schemeClr val="bg1"/>
                </a:solidFill>
              </a:rPr>
              <a:t>TASFA 2020-21 Document</a:t>
            </a:r>
            <a:br>
              <a:rPr lang="en-US" sz="4800" dirty="0">
                <a:solidFill>
                  <a:schemeClr val="bg1"/>
                </a:solidFill>
              </a:rPr>
            </a:br>
            <a:r>
              <a:rPr lang="en-US" sz="4800" dirty="0">
                <a:solidFill>
                  <a:schemeClr val="bg1"/>
                </a:solidFill>
              </a:rPr>
              <a:t>Needed</a:t>
            </a:r>
            <a:endParaRPr lang="en-US" sz="4800" b="1" dirty="0">
              <a:solidFill>
                <a:schemeClr val="bg1"/>
              </a:solidFill>
              <a:latin typeface="+mn-lt"/>
            </a:endParaRP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2" y="1344705"/>
            <a:ext cx="4335332" cy="5056093"/>
          </a:xfrm>
        </p:spPr>
        <p:txBody>
          <a:bodyPr>
            <a:noAutofit/>
          </a:bodyPr>
          <a:lstStyle/>
          <a:p>
            <a:pPr>
              <a:buFont typeface="Wingdings" panose="05000000000000000000" pitchFamily="2" charset="2"/>
              <a:buChar char="v"/>
            </a:pPr>
            <a:r>
              <a:rPr lang="en-US" sz="1800" dirty="0">
                <a:solidFill>
                  <a:schemeClr val="bg1"/>
                </a:solidFill>
                <a:latin typeface="Arial" panose="020B0604020202020204" pitchFamily="34" charset="0"/>
                <a:cs typeface="Arial" panose="020B0604020202020204" pitchFamily="34" charset="0"/>
              </a:rPr>
              <a:t>Parent(s) or student that did not file a 2018 Income Tax Return but worked, can submit a Notarized Statement of Income.</a:t>
            </a:r>
          </a:p>
          <a:p>
            <a:pPr marL="285750" indent="-285750">
              <a:buFont typeface="Wingdings" panose="05000000000000000000" pitchFamily="2" charset="2"/>
              <a:buChar char="v"/>
            </a:pPr>
            <a:r>
              <a:rPr lang="en-US" sz="1800" dirty="0">
                <a:solidFill>
                  <a:schemeClr val="bg1"/>
                </a:solidFill>
                <a:latin typeface="Arial" panose="020B0604020202020204" pitchFamily="34" charset="0"/>
                <a:cs typeface="Arial" panose="020B0604020202020204" pitchFamily="34" charset="0"/>
              </a:rPr>
              <a:t>Parent(s) or student that filed a tax return in the U.S will need to submit a copy of the 2018 Return Transcript for disbursement, but we will work with a copy of the 2018 tax return for awarding purposes. Return transcript can be requested at </a:t>
            </a:r>
            <a:r>
              <a:rPr lang="en-US" sz="18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www.irs.gov</a:t>
            </a:r>
            <a:r>
              <a:rPr lang="en-US" sz="1800" dirty="0">
                <a:solidFill>
                  <a:schemeClr val="bg1"/>
                </a:solidFill>
                <a:latin typeface="Arial" panose="020B0604020202020204" pitchFamily="34" charset="0"/>
                <a:cs typeface="Arial" panose="020B0604020202020204" pitchFamily="34" charset="0"/>
              </a:rPr>
              <a:t> under Get My Tax Record section. </a:t>
            </a:r>
          </a:p>
          <a:p>
            <a:pPr marL="285750" indent="-285750">
              <a:buFont typeface="Wingdings" panose="05000000000000000000" pitchFamily="2" charset="2"/>
              <a:buChar char="v"/>
            </a:pPr>
            <a:r>
              <a:rPr lang="en-US" sz="1800" dirty="0">
                <a:solidFill>
                  <a:schemeClr val="bg1"/>
                </a:solidFill>
                <a:latin typeface="Arial" panose="020B0604020202020204" pitchFamily="34" charset="0"/>
                <a:cs typeface="Arial" panose="020B0604020202020204" pitchFamily="34" charset="0"/>
              </a:rPr>
              <a:t>Parent(s) that filed a foreign tax return, a copy will need to be provided</a:t>
            </a:r>
          </a:p>
        </p:txBody>
      </p:sp>
      <p:sp>
        <p:nvSpPr>
          <p:cNvPr id="5" name="Content Placeholder 3">
            <a:extLst>
              <a:ext uri="{FF2B5EF4-FFF2-40B4-BE49-F238E27FC236}">
                <a16:creationId xmlns:a16="http://schemas.microsoft.com/office/drawing/2014/main" id="{3B0FF53B-D193-4ED6-B53F-A8CDE88317CC}"/>
              </a:ext>
            </a:extLst>
          </p:cNvPr>
          <p:cNvSpPr txBox="1">
            <a:spLocks/>
          </p:cNvSpPr>
          <p:nvPr/>
        </p:nvSpPr>
        <p:spPr>
          <a:xfrm>
            <a:off x="4335334" y="1344707"/>
            <a:ext cx="3991085" cy="505609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Selective Service Registration</a:t>
            </a:r>
          </a:p>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All male students, ages 18 to 25, must register with the Selective Service System.</a:t>
            </a:r>
          </a:p>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Students can register beginning 30 days before their 18</a:t>
            </a:r>
            <a:r>
              <a:rPr kumimoji="0" lang="en-US" sz="1800" b="0" i="0" u="none" strike="noStrike" kern="1200" cap="none" spc="0" normalizeH="0" baseline="30000" noProof="0" dirty="0">
                <a:ln>
                  <a:noFill/>
                </a:ln>
                <a:solidFill>
                  <a:prstClr val="white"/>
                </a:solidFill>
                <a:effectLst/>
                <a:uLnTx/>
                <a:uFillTx/>
                <a:latin typeface="Arial" panose="020B0604020202020204" pitchFamily="34" charset="0"/>
                <a:ea typeface="+mn-ea"/>
                <a:cs typeface="Arial" panose="020B0604020202020204" pitchFamily="34" charset="0"/>
              </a:rPr>
              <a:t>th</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birthday</a:t>
            </a:r>
          </a:p>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If student has a SSN, can register at </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www.sss.gov</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If student does not have SSN, Form must be mailed to SSS Administration (must enter zeros in SSN fields). </a:t>
            </a:r>
          </a:p>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 signed copy of the Selective Service Registration card or confirmation from SSS website  must be provided to the Financial Aid Office.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637492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242047" y="150607"/>
            <a:ext cx="7183315" cy="968188"/>
          </a:xfrm>
        </p:spPr>
        <p:txBody>
          <a:bodyPr>
            <a:noAutofit/>
          </a:bodyPr>
          <a:lstStyle/>
          <a:p>
            <a:pPr algn="l"/>
            <a:br>
              <a:rPr lang="en-US" dirty="0">
                <a:solidFill>
                  <a:schemeClr val="bg1"/>
                </a:solidFill>
              </a:rPr>
            </a:br>
            <a:r>
              <a:rPr lang="en-US" dirty="0">
                <a:solidFill>
                  <a:schemeClr val="bg1"/>
                </a:solidFill>
              </a:rPr>
              <a:t>Required Statement of SSR Status</a:t>
            </a:r>
            <a:br>
              <a:rPr lang="en-US" dirty="0">
                <a:solidFill>
                  <a:schemeClr val="bg1"/>
                </a:solidFill>
              </a:rPr>
            </a:br>
            <a:endParaRPr lang="en-US" b="1" dirty="0">
              <a:solidFill>
                <a:schemeClr val="bg1"/>
              </a:solidFill>
              <a:latin typeface="+mn-lt"/>
            </a:endParaRPr>
          </a:p>
        </p:txBody>
      </p:sp>
      <p:pic>
        <p:nvPicPr>
          <p:cNvPr id="5" name="Picture 4" descr="Publicaciones">
            <a:extLst>
              <a:ext uri="{FF2B5EF4-FFF2-40B4-BE49-F238E27FC236}">
                <a16:creationId xmlns:a16="http://schemas.microsoft.com/office/drawing/2014/main" id="{7B275F09-E605-4BF4-8F30-F39A039633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8638" y="616966"/>
            <a:ext cx="1658471" cy="1658471"/>
          </a:xfrm>
          <a:prstGeom prst="rect">
            <a:avLst/>
          </a:prstGeom>
        </p:spPr>
      </p:pic>
      <p:pic>
        <p:nvPicPr>
          <p:cNvPr id="7" name="Content Placeholder 6">
            <a:extLst>
              <a:ext uri="{FF2B5EF4-FFF2-40B4-BE49-F238E27FC236}">
                <a16:creationId xmlns:a16="http://schemas.microsoft.com/office/drawing/2014/main" id="{1D6FF2FD-033C-492F-B92E-52CD99B90B9B}"/>
              </a:ext>
            </a:extLst>
          </p:cNvPr>
          <p:cNvPicPr>
            <a:picLocks noGrp="1" noChangeAspect="1"/>
          </p:cNvPicPr>
          <p:nvPr>
            <p:ph idx="1"/>
          </p:nvPr>
        </p:nvPicPr>
        <p:blipFill>
          <a:blip r:embed="rId5"/>
          <a:stretch>
            <a:fillRect/>
          </a:stretch>
        </p:blipFill>
        <p:spPr>
          <a:xfrm>
            <a:off x="3714947" y="1320501"/>
            <a:ext cx="3822603" cy="4525963"/>
          </a:xfrm>
          <a:prstGeom prst="rect">
            <a:avLst/>
          </a:prstGeom>
        </p:spPr>
      </p:pic>
    </p:spTree>
    <p:extLst>
      <p:ext uri="{BB962C8B-B14F-4D97-AF65-F5344CB8AC3E}">
        <p14:creationId xmlns:p14="http://schemas.microsoft.com/office/powerpoint/2010/main" val="4770757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457200" y="615462"/>
            <a:ext cx="7183315" cy="914400"/>
          </a:xfrm>
        </p:spPr>
        <p:txBody>
          <a:bodyPr>
            <a:normAutofit fontScale="90000"/>
          </a:bodyPr>
          <a:lstStyle/>
          <a:p>
            <a:pPr algn="l"/>
            <a:br>
              <a:rPr lang="en-US" sz="5400" dirty="0">
                <a:solidFill>
                  <a:schemeClr val="bg1"/>
                </a:solidFill>
                <a:latin typeface="Baskerville"/>
              </a:rPr>
            </a:br>
            <a:br>
              <a:rPr lang="en-US" sz="5400" dirty="0">
                <a:solidFill>
                  <a:schemeClr val="bg1"/>
                </a:solidFill>
                <a:latin typeface="Baskerville"/>
              </a:rPr>
            </a:br>
            <a:br>
              <a:rPr lang="en-US" sz="5400" dirty="0">
                <a:solidFill>
                  <a:schemeClr val="bg1"/>
                </a:solidFill>
                <a:latin typeface="Baskerville"/>
              </a:rPr>
            </a:br>
            <a:br>
              <a:rPr lang="en-US" sz="5400" dirty="0">
                <a:solidFill>
                  <a:schemeClr val="bg1"/>
                </a:solidFill>
                <a:latin typeface="Baskerville"/>
              </a:rPr>
            </a:br>
            <a:br>
              <a:rPr lang="en-US" sz="5400" dirty="0">
                <a:solidFill>
                  <a:schemeClr val="bg1"/>
                </a:solidFill>
                <a:latin typeface="Baskerville"/>
              </a:rPr>
            </a:br>
            <a:br>
              <a:rPr lang="en-US" sz="5400" dirty="0">
                <a:solidFill>
                  <a:schemeClr val="bg1"/>
                </a:solidFill>
                <a:latin typeface="Baskerville"/>
              </a:rPr>
            </a:br>
            <a:br>
              <a:rPr lang="en-US" sz="5400" dirty="0">
                <a:solidFill>
                  <a:schemeClr val="bg1"/>
                </a:solidFill>
                <a:latin typeface="Baskerville"/>
              </a:rPr>
            </a:br>
            <a:br>
              <a:rPr lang="en-US" sz="5400" dirty="0">
                <a:solidFill>
                  <a:schemeClr val="bg1"/>
                </a:solidFill>
                <a:latin typeface="Baskerville"/>
              </a:rPr>
            </a:br>
            <a:br>
              <a:rPr lang="en-US" sz="5400" dirty="0">
                <a:solidFill>
                  <a:schemeClr val="bg1"/>
                </a:solidFill>
                <a:latin typeface="Baskerville"/>
              </a:rPr>
            </a:br>
            <a:r>
              <a:rPr lang="en-US" sz="5400" dirty="0">
                <a:solidFill>
                  <a:schemeClr val="bg1"/>
                </a:solidFill>
                <a:latin typeface="Baskerville"/>
              </a:rPr>
              <a:t>FAFSA/TASFA Reminders</a:t>
            </a:r>
            <a:br>
              <a:rPr lang="en-US" sz="5400" dirty="0">
                <a:solidFill>
                  <a:prstClr val="black"/>
                </a:solidFill>
                <a:latin typeface="Baskerville"/>
              </a:rPr>
            </a:br>
            <a:br>
              <a:rPr lang="en-US" sz="5400" dirty="0">
                <a:solidFill>
                  <a:schemeClr val="tx2">
                    <a:lumMod val="50000"/>
                  </a:schemeClr>
                </a:solidFill>
                <a:latin typeface="Baskerville"/>
                <a:cs typeface="Baskerville"/>
              </a:rPr>
            </a:br>
            <a:endParaRPr lang="en-US" sz="5400" b="1" dirty="0">
              <a:solidFill>
                <a:schemeClr val="bg1"/>
              </a:solidFill>
              <a:latin typeface="+mn-lt"/>
            </a:endParaRP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457200" y="1811216"/>
            <a:ext cx="7183315" cy="3956538"/>
          </a:xfrm>
        </p:spPr>
        <p:txBody>
          <a:bodyPr/>
          <a:lstStyle/>
          <a:p>
            <a:pPr marL="0" indent="0">
              <a:buNone/>
            </a:pPr>
            <a:endParaRPr lang="en-US" dirty="0">
              <a:solidFill>
                <a:schemeClr val="bg1"/>
              </a:solidFill>
              <a:latin typeface="+mj-lt"/>
            </a:endParaRPr>
          </a:p>
        </p:txBody>
      </p:sp>
    </p:spTree>
    <p:extLst>
      <p:ext uri="{BB962C8B-B14F-4D97-AF65-F5344CB8AC3E}">
        <p14:creationId xmlns:p14="http://schemas.microsoft.com/office/powerpoint/2010/main" val="67161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457200" y="281974"/>
            <a:ext cx="7183315" cy="808272"/>
          </a:xfrm>
        </p:spPr>
        <p:txBody>
          <a:bodyPr>
            <a:normAutofit fontScale="90000"/>
          </a:bodyPr>
          <a:lstStyle/>
          <a:p>
            <a:pPr algn="l"/>
            <a:br>
              <a:rPr lang="en-US" sz="5400" dirty="0">
                <a:solidFill>
                  <a:schemeClr val="tx2">
                    <a:lumMod val="50000"/>
                  </a:schemeClr>
                </a:solidFill>
                <a:latin typeface="Baskerville"/>
                <a:cs typeface="Baskerville"/>
              </a:rPr>
            </a:br>
            <a:r>
              <a:rPr lang="en-US" sz="5400" dirty="0">
                <a:solidFill>
                  <a:schemeClr val="bg1"/>
                </a:solidFill>
                <a:effectLst>
                  <a:outerShdw blurRad="38100" dist="38100" dir="2700000" algn="tl">
                    <a:srgbClr val="C0C0C0"/>
                  </a:outerShdw>
                </a:effectLst>
                <a:latin typeface="Baskerville"/>
                <a:ea typeface="ＭＳ Ｐゴシック" pitchFamily="109" charset="-128"/>
              </a:rPr>
              <a:t>Dependency</a:t>
            </a:r>
            <a:br>
              <a:rPr lang="en-US" sz="5400" dirty="0">
                <a:solidFill>
                  <a:schemeClr val="tx2">
                    <a:lumMod val="50000"/>
                  </a:schemeClr>
                </a:solidFill>
                <a:latin typeface="Baskerville"/>
                <a:cs typeface="Baskerville"/>
              </a:rPr>
            </a:br>
            <a:endParaRPr lang="en-US" sz="5400" b="1" dirty="0">
              <a:solidFill>
                <a:schemeClr val="bg1"/>
              </a:solidFill>
              <a:latin typeface="+mn-lt"/>
            </a:endParaRP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457200" y="892885"/>
            <a:ext cx="7183315" cy="5152913"/>
          </a:xfrm>
        </p:spPr>
        <p:txBody>
          <a:bodyPr>
            <a:noAutofit/>
          </a:bodyPr>
          <a:lstStyle/>
          <a:p>
            <a:pPr marL="285750" indent="-285750">
              <a:buFont typeface="Wingdings" panose="05000000000000000000" pitchFamily="2" charset="2"/>
              <a:buChar char="q"/>
            </a:pPr>
            <a:r>
              <a:rPr lang="en-US" sz="1200" dirty="0">
                <a:solidFill>
                  <a:schemeClr val="bg1"/>
                </a:solidFill>
                <a:latin typeface="Arial" panose="020B0604020202020204" pitchFamily="34" charset="0"/>
                <a:cs typeface="Arial" panose="020B0604020202020204" pitchFamily="34" charset="0"/>
              </a:rPr>
              <a:t>The student was born before January 1, 1997. </a:t>
            </a:r>
          </a:p>
          <a:p>
            <a:pPr marL="285750" indent="-285750">
              <a:buFont typeface="Wingdings" panose="05000000000000000000" pitchFamily="2" charset="2"/>
              <a:buChar char="q"/>
            </a:pPr>
            <a:r>
              <a:rPr lang="en-US" sz="1200" dirty="0">
                <a:solidFill>
                  <a:schemeClr val="bg1"/>
                </a:solidFill>
                <a:latin typeface="Arial" panose="020B0604020202020204" pitchFamily="34" charset="0"/>
                <a:cs typeface="Arial" panose="020B0604020202020204" pitchFamily="34" charset="0"/>
              </a:rPr>
              <a:t>The student is married or separated (but not divorced) as of the date of the application. •</a:t>
            </a:r>
          </a:p>
          <a:p>
            <a:pPr marL="285750" indent="-285750">
              <a:buFont typeface="Wingdings" panose="05000000000000000000" pitchFamily="2" charset="2"/>
              <a:buChar char="q"/>
            </a:pPr>
            <a:r>
              <a:rPr lang="en-US" sz="1200" dirty="0">
                <a:solidFill>
                  <a:schemeClr val="bg1"/>
                </a:solidFill>
                <a:latin typeface="Arial" panose="020B0604020202020204" pitchFamily="34" charset="0"/>
                <a:cs typeface="Arial" panose="020B0604020202020204" pitchFamily="34" charset="0"/>
              </a:rPr>
              <a:t>At the beginning of the 2020–2021 school year, the student will be enrolled in a master’s or doctoral degree program (such as MA, MBA, MD, JD, PhD, EdD, or graduate certificate, etc.). </a:t>
            </a:r>
          </a:p>
          <a:p>
            <a:pPr marL="285750" indent="-285750">
              <a:buFont typeface="Wingdings" panose="05000000000000000000" pitchFamily="2" charset="2"/>
              <a:buChar char="q"/>
            </a:pPr>
            <a:r>
              <a:rPr lang="en-US" sz="1200" dirty="0">
                <a:solidFill>
                  <a:schemeClr val="bg1"/>
                </a:solidFill>
                <a:latin typeface="Arial" panose="020B0604020202020204" pitchFamily="34" charset="0"/>
                <a:cs typeface="Arial" panose="020B0604020202020204" pitchFamily="34" charset="0"/>
              </a:rPr>
              <a:t>The student is currently serving on active duty in the U.S. Armed Forces or is a National Guard or Reserves enlistee called into federal active duty for purposes other than training. </a:t>
            </a:r>
          </a:p>
          <a:p>
            <a:pPr marL="285750" indent="-285750">
              <a:buFont typeface="Wingdings" panose="05000000000000000000" pitchFamily="2" charset="2"/>
              <a:buChar char="q"/>
            </a:pPr>
            <a:r>
              <a:rPr lang="en-US" sz="1200" dirty="0">
                <a:solidFill>
                  <a:schemeClr val="bg1"/>
                </a:solidFill>
                <a:latin typeface="Arial" panose="020B0604020202020204" pitchFamily="34" charset="0"/>
                <a:cs typeface="Arial" panose="020B0604020202020204" pitchFamily="34" charset="0"/>
              </a:rPr>
              <a:t>The student is a veteran of the U.S. Armed Forces (see the definition in the box on page 4). </a:t>
            </a:r>
          </a:p>
          <a:p>
            <a:pPr marL="285750" indent="-285750">
              <a:buFont typeface="Wingdings" panose="05000000000000000000" pitchFamily="2" charset="2"/>
              <a:buChar char="q"/>
            </a:pPr>
            <a:r>
              <a:rPr lang="en-US" sz="1200" dirty="0">
                <a:solidFill>
                  <a:schemeClr val="bg1"/>
                </a:solidFill>
                <a:latin typeface="Arial" panose="020B0604020202020204" pitchFamily="34" charset="0"/>
                <a:cs typeface="Arial" panose="020B0604020202020204" pitchFamily="34" charset="0"/>
              </a:rPr>
              <a:t>The student has or will have one or more children who receive more than half of their support from him or her between July 1, 2020 and June 30, 2021. </a:t>
            </a:r>
          </a:p>
          <a:p>
            <a:pPr marL="285750" indent="-285750">
              <a:buFont typeface="Wingdings" panose="05000000000000000000" pitchFamily="2" charset="2"/>
              <a:buChar char="q"/>
            </a:pPr>
            <a:r>
              <a:rPr lang="en-US" sz="1200" dirty="0">
                <a:solidFill>
                  <a:schemeClr val="bg1"/>
                </a:solidFill>
                <a:latin typeface="Arial" panose="020B0604020202020204" pitchFamily="34" charset="0"/>
                <a:cs typeface="Arial" panose="020B0604020202020204" pitchFamily="34" charset="0"/>
              </a:rPr>
              <a:t>The student has dependent(s) (other than children or spouse) who live with him or her and who receive more than half of their support from the student, now and through June 30, 2021. </a:t>
            </a:r>
          </a:p>
          <a:p>
            <a:pPr marL="285750" indent="-285750">
              <a:buFont typeface="Wingdings" panose="05000000000000000000" pitchFamily="2" charset="2"/>
              <a:buChar char="q"/>
            </a:pPr>
            <a:r>
              <a:rPr lang="en-US" sz="1200" dirty="0">
                <a:solidFill>
                  <a:schemeClr val="bg1"/>
                </a:solidFill>
                <a:latin typeface="Arial" panose="020B0604020202020204" pitchFamily="34" charset="0"/>
                <a:cs typeface="Arial" panose="020B0604020202020204" pitchFamily="34" charset="0"/>
              </a:rPr>
              <a:t> At any time since the student turned age 13, both of the student’s parents were deceased, or the student was in foster care or was a dependent or ward of the court. •</a:t>
            </a:r>
          </a:p>
          <a:p>
            <a:pPr marL="285750" indent="-285750">
              <a:buFont typeface="Wingdings" panose="05000000000000000000" pitchFamily="2" charset="2"/>
              <a:buChar char="q"/>
            </a:pPr>
            <a:r>
              <a:rPr lang="en-US" sz="1200" dirty="0">
                <a:solidFill>
                  <a:schemeClr val="bg1"/>
                </a:solidFill>
                <a:latin typeface="Arial" panose="020B0604020202020204" pitchFamily="34" charset="0"/>
                <a:cs typeface="Arial" panose="020B0604020202020204" pitchFamily="34" charset="0"/>
              </a:rPr>
              <a:t>As determined by a court in the student’s state of legal residence, the student is now, or was upon reaching the age of majority, an emancipated minor (that is, released from control by his or her parent or guardian). </a:t>
            </a:r>
          </a:p>
          <a:p>
            <a:pPr marL="285750" indent="-285750">
              <a:buFont typeface="Wingdings" panose="05000000000000000000" pitchFamily="2" charset="2"/>
              <a:buChar char="q"/>
            </a:pPr>
            <a:r>
              <a:rPr lang="en-US" sz="1200" dirty="0">
                <a:solidFill>
                  <a:schemeClr val="bg1"/>
                </a:solidFill>
                <a:latin typeface="Arial" panose="020B0604020202020204" pitchFamily="34" charset="0"/>
                <a:cs typeface="Arial" panose="020B0604020202020204" pitchFamily="34" charset="0"/>
              </a:rPr>
              <a:t>As determined by a court in the student’s state of legal residence, the student is now, or was upon reaching the age of majority, in legal guardianship. </a:t>
            </a:r>
          </a:p>
          <a:p>
            <a:pPr marL="285750" indent="-285750">
              <a:buFont typeface="Wingdings" panose="05000000000000000000" pitchFamily="2" charset="2"/>
              <a:buChar char="q"/>
            </a:pPr>
            <a:r>
              <a:rPr lang="en-US" sz="1200" dirty="0">
                <a:solidFill>
                  <a:schemeClr val="bg1"/>
                </a:solidFill>
                <a:latin typeface="Arial" panose="020B0604020202020204" pitchFamily="34" charset="0"/>
                <a:cs typeface="Arial" panose="020B0604020202020204" pitchFamily="34" charset="0"/>
              </a:rPr>
              <a:t>On or after July 1, 2019, the student was determined to be an unaccompanied youth who was homeless or was self-supporting and at risk of being homeless:</a:t>
            </a:r>
          </a:p>
          <a:p>
            <a:pPr lvl="1">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by a high school or school district homeless liaison </a:t>
            </a:r>
          </a:p>
          <a:p>
            <a:pPr lvl="1">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by the director of an emergency shelter or transitional housing program funded by the U.S. Department of Housing and Urban Development</a:t>
            </a:r>
          </a:p>
          <a:p>
            <a:pPr lvl="1">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by a director of a runaway or homeless youth basic center or transitional living program</a:t>
            </a:r>
            <a:endParaRPr lang="en-US" sz="1200" dirty="0">
              <a:solidFill>
                <a:schemeClr val="bg1"/>
              </a:solidFill>
              <a:latin typeface="+mj-lt"/>
            </a:endParaRPr>
          </a:p>
        </p:txBody>
      </p:sp>
    </p:spTree>
    <p:extLst>
      <p:ext uri="{BB962C8B-B14F-4D97-AF65-F5344CB8AC3E}">
        <p14:creationId xmlns:p14="http://schemas.microsoft.com/office/powerpoint/2010/main" val="1832718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457200" y="1417639"/>
            <a:ext cx="7183315" cy="3810578"/>
          </a:xfrm>
        </p:spPr>
        <p:txBody>
          <a:bodyPr>
            <a:noAutofit/>
          </a:bodyPr>
          <a:lstStyle/>
          <a:p>
            <a:pPr>
              <a:buNone/>
            </a:pPr>
            <a:r>
              <a:rPr lang="en-US" sz="1600" dirty="0">
                <a:solidFill>
                  <a:schemeClr val="bg1"/>
                </a:solidFill>
                <a:latin typeface="Arial" panose="020B0604020202020204" pitchFamily="34" charset="0"/>
                <a:cs typeface="Arial" panose="020B0604020202020204" pitchFamily="34" charset="0"/>
              </a:rPr>
              <a:t>For FAFSA/TASFA purposes parent refers to:</a:t>
            </a:r>
          </a:p>
          <a:p>
            <a:pPr>
              <a:buNone/>
            </a:pPr>
            <a:endParaRPr lang="en-US" sz="1600" dirty="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1600" dirty="0">
                <a:solidFill>
                  <a:schemeClr val="bg1"/>
                </a:solidFill>
                <a:latin typeface="Arial" panose="020B0604020202020204" pitchFamily="34" charset="0"/>
                <a:cs typeface="Arial" panose="020B0604020202020204" pitchFamily="34" charset="0"/>
              </a:rPr>
              <a:t>Biological parents</a:t>
            </a:r>
          </a:p>
          <a:p>
            <a:pPr marL="285750" indent="-285750">
              <a:buFont typeface="Wingdings" panose="05000000000000000000" pitchFamily="2" charset="2"/>
              <a:buChar char="v"/>
            </a:pPr>
            <a:r>
              <a:rPr lang="en-US" sz="1600" dirty="0">
                <a:solidFill>
                  <a:schemeClr val="bg1"/>
                </a:solidFill>
                <a:latin typeface="Arial" panose="020B0604020202020204" pitchFamily="34" charset="0"/>
                <a:cs typeface="Arial" panose="020B0604020202020204" pitchFamily="34" charset="0"/>
              </a:rPr>
              <a:t>Adoptive parents</a:t>
            </a:r>
          </a:p>
          <a:p>
            <a:pPr marL="285750" indent="-285750">
              <a:buFont typeface="Wingdings" panose="05000000000000000000" pitchFamily="2" charset="2"/>
              <a:buChar char="v"/>
            </a:pPr>
            <a:r>
              <a:rPr lang="en-US" sz="1600" dirty="0">
                <a:solidFill>
                  <a:schemeClr val="bg1"/>
                </a:solidFill>
                <a:latin typeface="Arial" panose="020B0604020202020204" pitchFamily="34" charset="0"/>
                <a:cs typeface="Arial" panose="020B0604020202020204" pitchFamily="34" charset="0"/>
              </a:rPr>
              <a:t>Step-parents-who is currently married to a living biological parent</a:t>
            </a:r>
          </a:p>
          <a:p>
            <a:endParaRPr lang="en-US" sz="1600" dirty="0">
              <a:solidFill>
                <a:schemeClr val="bg1"/>
              </a:solidFill>
              <a:latin typeface="Arial" panose="020B0604020202020204" pitchFamily="34" charset="0"/>
              <a:cs typeface="Arial" panose="020B0604020202020204" pitchFamily="34" charset="0"/>
            </a:endParaRPr>
          </a:p>
          <a:p>
            <a:pPr>
              <a:buNone/>
            </a:pPr>
            <a:r>
              <a:rPr lang="en-US" sz="1600" dirty="0">
                <a:solidFill>
                  <a:schemeClr val="bg1"/>
                </a:solidFill>
                <a:latin typeface="Arial" panose="020B0604020202020204" pitchFamily="34" charset="0"/>
                <a:cs typeface="Arial" panose="020B0604020202020204" pitchFamily="34" charset="0"/>
              </a:rPr>
              <a:t>For FAFSA/TASFA purposes a parent </a:t>
            </a:r>
            <a:r>
              <a:rPr lang="en-US" sz="1600" u="sng" dirty="0">
                <a:solidFill>
                  <a:schemeClr val="bg1"/>
                </a:solidFill>
                <a:latin typeface="Arial" panose="020B0604020202020204" pitchFamily="34" charset="0"/>
                <a:cs typeface="Arial" panose="020B0604020202020204" pitchFamily="34" charset="0"/>
              </a:rPr>
              <a:t>is not</a:t>
            </a:r>
            <a:r>
              <a:rPr lang="en-US" sz="1600" dirty="0">
                <a:solidFill>
                  <a:schemeClr val="bg1"/>
                </a:solidFill>
                <a:latin typeface="Arial" panose="020B0604020202020204" pitchFamily="34" charset="0"/>
                <a:cs typeface="Arial" panose="020B0604020202020204" pitchFamily="34" charset="0"/>
              </a:rPr>
              <a:t>:</a:t>
            </a:r>
          </a:p>
          <a:p>
            <a:pPr marL="285750" indent="-285750">
              <a:buFont typeface="Wingdings" panose="05000000000000000000" pitchFamily="2" charset="2"/>
              <a:buChar char="v"/>
            </a:pPr>
            <a:endParaRPr lang="en-US" sz="1600" dirty="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1600" dirty="0">
                <a:solidFill>
                  <a:schemeClr val="bg1"/>
                </a:solidFill>
                <a:latin typeface="Arial" panose="020B0604020202020204" pitchFamily="34" charset="0"/>
                <a:cs typeface="Arial" panose="020B0604020202020204" pitchFamily="34" charset="0"/>
              </a:rPr>
              <a:t>Foster parents</a:t>
            </a:r>
          </a:p>
          <a:p>
            <a:pPr marL="285750" indent="-285750">
              <a:buFont typeface="Wingdings" panose="05000000000000000000" pitchFamily="2" charset="2"/>
              <a:buChar char="v"/>
            </a:pPr>
            <a:r>
              <a:rPr lang="en-US" sz="1600" dirty="0">
                <a:solidFill>
                  <a:schemeClr val="bg1"/>
                </a:solidFill>
                <a:latin typeface="Arial" panose="020B0604020202020204" pitchFamily="34" charset="0"/>
                <a:cs typeface="Arial" panose="020B0604020202020204" pitchFamily="34" charset="0"/>
              </a:rPr>
              <a:t>Legal guardians</a:t>
            </a:r>
          </a:p>
          <a:p>
            <a:pPr marL="285750" indent="-285750">
              <a:buFont typeface="Wingdings" panose="05000000000000000000" pitchFamily="2" charset="2"/>
              <a:buChar char="v"/>
            </a:pPr>
            <a:r>
              <a:rPr lang="en-US" sz="1600" dirty="0">
                <a:solidFill>
                  <a:schemeClr val="bg1"/>
                </a:solidFill>
                <a:latin typeface="Arial" panose="020B0604020202020204" pitchFamily="34" charset="0"/>
                <a:cs typeface="Arial" panose="020B0604020202020204" pitchFamily="34" charset="0"/>
              </a:rPr>
              <a:t>Any family member who has not adopted the minor</a:t>
            </a:r>
          </a:p>
          <a:p>
            <a:pPr marL="285750" indent="-285750">
              <a:buFont typeface="Wingdings" panose="05000000000000000000" pitchFamily="2" charset="2"/>
              <a:buChar char="v"/>
            </a:pPr>
            <a:r>
              <a:rPr lang="en-US" sz="1600" dirty="0">
                <a:solidFill>
                  <a:schemeClr val="bg1"/>
                </a:solidFill>
                <a:latin typeface="Arial" panose="020B0604020202020204" pitchFamily="34" charset="0"/>
                <a:cs typeface="Arial" panose="020B0604020202020204" pitchFamily="34" charset="0"/>
              </a:rPr>
              <a:t>A step-parent that is no longer married to biological parent or who is a widower of the biological parent</a:t>
            </a:r>
          </a:p>
          <a:p>
            <a:pPr marL="285750" indent="-285750">
              <a:buFont typeface="Wingdings" panose="05000000000000000000" pitchFamily="2" charset="2"/>
              <a:buChar char="v"/>
            </a:pPr>
            <a:r>
              <a:rPr lang="en-US" sz="1600" dirty="0">
                <a:solidFill>
                  <a:schemeClr val="bg1"/>
                </a:solidFill>
              </a:rPr>
              <a:t>Note: It is important that student provides information for  correct parent(s). If a student provides incorrect information can sometimes result in student owing thousands of dollars of financial aid. When in doubt please ask us!</a:t>
            </a:r>
          </a:p>
          <a:p>
            <a:pPr marL="285750" indent="-285750">
              <a:buFont typeface="Wingdings" panose="05000000000000000000" pitchFamily="2" charset="2"/>
              <a:buChar char="v"/>
            </a:pPr>
            <a:endParaRPr lang="en-US" sz="1600" dirty="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lang="en-US" sz="1200" dirty="0">
              <a:solidFill>
                <a:schemeClr val="bg1"/>
              </a:solidFill>
              <a:latin typeface="+mj-lt"/>
            </a:endParaRPr>
          </a:p>
        </p:txBody>
      </p:sp>
      <p:sp>
        <p:nvSpPr>
          <p:cNvPr id="5" name="Title 4">
            <a:extLst>
              <a:ext uri="{FF2B5EF4-FFF2-40B4-BE49-F238E27FC236}">
                <a16:creationId xmlns:a16="http://schemas.microsoft.com/office/drawing/2014/main" id="{4578E84E-4193-40C0-A76A-F115315A5AA1}"/>
              </a:ext>
            </a:extLst>
          </p:cNvPr>
          <p:cNvSpPr>
            <a:spLocks noGrp="1"/>
          </p:cNvSpPr>
          <p:nvPr>
            <p:ph type="title"/>
          </p:nvPr>
        </p:nvSpPr>
        <p:spPr/>
        <p:txBody>
          <a:bodyPr>
            <a:normAutofit fontScale="90000"/>
          </a:bodyPr>
          <a:lstStyle/>
          <a:p>
            <a:r>
              <a:rPr lang="en-US" dirty="0">
                <a:solidFill>
                  <a:schemeClr val="bg1"/>
                </a:solidFill>
                <a:effectLst>
                  <a:outerShdw blurRad="38100" dist="38100" dir="2700000" algn="tl">
                    <a:srgbClr val="C0C0C0"/>
                  </a:outerShdw>
                </a:effectLst>
                <a:latin typeface="Baskerville"/>
                <a:ea typeface="ＭＳ Ｐゴシック" pitchFamily="109" charset="-128"/>
              </a:rPr>
              <a:t>Who is considered a parent for FAFSA/TASFA</a:t>
            </a:r>
            <a:br>
              <a:rPr lang="en-US" dirty="0">
                <a:solidFill>
                  <a:schemeClr val="tx2">
                    <a:lumMod val="50000"/>
                  </a:schemeClr>
                </a:solidFill>
                <a:latin typeface="Baskerville"/>
                <a:cs typeface="Baskerville"/>
              </a:rPr>
            </a:br>
            <a:endParaRPr lang="en-US" dirty="0"/>
          </a:p>
        </p:txBody>
      </p:sp>
    </p:spTree>
    <p:extLst>
      <p:ext uri="{BB962C8B-B14F-4D97-AF65-F5344CB8AC3E}">
        <p14:creationId xmlns:p14="http://schemas.microsoft.com/office/powerpoint/2010/main" val="3204462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457200" y="615462"/>
            <a:ext cx="7183315" cy="914400"/>
          </a:xfrm>
        </p:spPr>
        <p:txBody>
          <a:bodyPr>
            <a:normAutofit fontScale="90000"/>
          </a:bodyPr>
          <a:lstStyle/>
          <a:p>
            <a:pPr algn="l"/>
            <a:r>
              <a:rPr lang="en-US" sz="5400" b="1" dirty="0">
                <a:solidFill>
                  <a:schemeClr val="bg1"/>
                </a:solidFill>
                <a:latin typeface="+mn-lt"/>
              </a:rPr>
              <a:t>UTRGV Accomplishments</a:t>
            </a: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457200" y="1811216"/>
            <a:ext cx="7834745" cy="4506457"/>
          </a:xfrm>
        </p:spPr>
        <p:txBody>
          <a:bodyPr>
            <a:normAutofit/>
          </a:bodyPr>
          <a:lstStyle/>
          <a:p>
            <a:r>
              <a:rPr lang="en-US" dirty="0">
                <a:solidFill>
                  <a:schemeClr val="bg1"/>
                </a:solidFill>
                <a:latin typeface="+mj-lt"/>
              </a:rPr>
              <a:t>Classified as Doctoral University- High Research Activity (R2)</a:t>
            </a:r>
          </a:p>
          <a:p>
            <a:pPr marL="0" indent="0">
              <a:buNone/>
            </a:pPr>
            <a:endParaRPr lang="en-US" dirty="0">
              <a:solidFill>
                <a:schemeClr val="bg1"/>
              </a:solidFill>
              <a:latin typeface="+mj-lt"/>
            </a:endParaRPr>
          </a:p>
          <a:p>
            <a:r>
              <a:rPr lang="en-US" dirty="0">
                <a:solidFill>
                  <a:schemeClr val="bg1"/>
                </a:solidFill>
                <a:latin typeface="+mj-lt"/>
              </a:rPr>
              <a:t>Ranked 3</a:t>
            </a:r>
            <a:r>
              <a:rPr lang="en-US" baseline="30000" dirty="0">
                <a:solidFill>
                  <a:schemeClr val="bg1"/>
                </a:solidFill>
                <a:latin typeface="+mj-lt"/>
              </a:rPr>
              <a:t>rd</a:t>
            </a:r>
            <a:r>
              <a:rPr lang="en-US" dirty="0">
                <a:solidFill>
                  <a:schemeClr val="bg1"/>
                </a:solidFill>
                <a:latin typeface="+mj-lt"/>
              </a:rPr>
              <a:t> among public universities in Texas that provide the best value</a:t>
            </a:r>
          </a:p>
          <a:p>
            <a:pPr lvl="1"/>
            <a:r>
              <a:rPr lang="en-US" sz="2200" dirty="0">
                <a:solidFill>
                  <a:schemeClr val="bg1"/>
                </a:solidFill>
                <a:latin typeface="+mj-lt"/>
              </a:rPr>
              <a:t>Best Colleges for Your Money 2019 rankings</a:t>
            </a:r>
          </a:p>
          <a:p>
            <a:endParaRPr lang="en-US" dirty="0">
              <a:solidFill>
                <a:schemeClr val="bg1"/>
              </a:solidFill>
              <a:latin typeface="+mj-lt"/>
            </a:endParaRPr>
          </a:p>
          <a:p>
            <a:endParaRPr lang="en-US" dirty="0">
              <a:solidFill>
                <a:schemeClr val="bg1"/>
              </a:solidFill>
              <a:latin typeface="+mj-lt"/>
            </a:endParaRPr>
          </a:p>
        </p:txBody>
      </p:sp>
    </p:spTree>
    <p:extLst>
      <p:ext uri="{BB962C8B-B14F-4D97-AF65-F5344CB8AC3E}">
        <p14:creationId xmlns:p14="http://schemas.microsoft.com/office/powerpoint/2010/main" val="32601916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317351" y="118334"/>
            <a:ext cx="7183315" cy="5948979"/>
          </a:xfrm>
        </p:spPr>
        <p:txBody>
          <a:bodyPr>
            <a:noAutofit/>
          </a:bodyPr>
          <a:lstStyle/>
          <a:p>
            <a:pPr marL="0" indent="0">
              <a:buNone/>
            </a:pPr>
            <a:r>
              <a:rPr lang="en-US" sz="3600" dirty="0">
                <a:solidFill>
                  <a:schemeClr val="bg1"/>
                </a:solidFill>
                <a:effectLst>
                  <a:outerShdw blurRad="38100" dist="38100" dir="2700000" algn="tl">
                    <a:srgbClr val="C0C0C0"/>
                  </a:outerShdw>
                </a:effectLst>
                <a:latin typeface="Baskerville"/>
                <a:ea typeface="ＭＳ Ｐゴシック" pitchFamily="109" charset="-128"/>
              </a:rPr>
              <a:t>FAFSA/TASFA Marital Status</a:t>
            </a:r>
            <a:endParaRPr lang="en-US" sz="3600" dirty="0">
              <a:solidFill>
                <a:schemeClr val="bg1"/>
              </a:solidFill>
              <a:latin typeface="Baskerville"/>
              <a:cs typeface="Baskerville"/>
            </a:endParaRPr>
          </a:p>
          <a:p>
            <a:pPr>
              <a:buNone/>
            </a:pPr>
            <a:r>
              <a:rPr lang="en-US" sz="1600" dirty="0">
                <a:solidFill>
                  <a:schemeClr val="bg1"/>
                </a:solidFill>
                <a:latin typeface="Arial" panose="020B0604020202020204" pitchFamily="34" charset="0"/>
                <a:cs typeface="Arial" panose="020B0604020202020204" pitchFamily="34" charset="0"/>
              </a:rPr>
              <a:t>FAFSA/TASFA Marital Status is as of the day the student completes the application. FAFSA/TASFA Marital Statuses cannot be updated after submission, they can only be corrected if they were reported incorrectly as of the day of FAFSA completion. </a:t>
            </a:r>
          </a:p>
          <a:p>
            <a:pPr>
              <a:buNone/>
            </a:pPr>
            <a:endParaRPr lang="en-US" sz="1600" dirty="0">
              <a:solidFill>
                <a:schemeClr val="bg1"/>
              </a:solidFill>
              <a:latin typeface="Arial" panose="020B0604020202020204" pitchFamily="34" charset="0"/>
              <a:cs typeface="Arial" panose="020B0604020202020204" pitchFamily="34" charset="0"/>
            </a:endParaRPr>
          </a:p>
          <a:p>
            <a:pPr>
              <a:buNone/>
            </a:pPr>
            <a:r>
              <a:rPr lang="en-US" sz="1600" dirty="0">
                <a:solidFill>
                  <a:schemeClr val="bg1"/>
                </a:solidFill>
                <a:latin typeface="Arial" panose="020B0604020202020204" pitchFamily="34" charset="0"/>
                <a:cs typeface="Arial" panose="020B0604020202020204" pitchFamily="34" charset="0"/>
              </a:rPr>
              <a:t>Student marital status options:</a:t>
            </a:r>
          </a:p>
          <a:p>
            <a:pPr marL="285750" indent="-285750">
              <a:buFont typeface="Wingdings" panose="05000000000000000000" pitchFamily="2" charset="2"/>
              <a:buChar char="v"/>
            </a:pPr>
            <a:r>
              <a:rPr lang="en-US" sz="1600" dirty="0">
                <a:solidFill>
                  <a:schemeClr val="bg1"/>
                </a:solidFill>
                <a:latin typeface="Arial" panose="020B0604020202020204" pitchFamily="34" charset="0"/>
                <a:cs typeface="Arial" panose="020B0604020202020204" pitchFamily="34" charset="0"/>
              </a:rPr>
              <a:t>Single-</a:t>
            </a:r>
            <a:r>
              <a:rPr lang="en-US" sz="1600" dirty="0">
                <a:solidFill>
                  <a:schemeClr val="bg1"/>
                </a:solidFill>
              </a:rPr>
              <a:t>if on the day you sign the FAFSA you are not married/remarried</a:t>
            </a:r>
          </a:p>
          <a:p>
            <a:pPr marL="285750" indent="-285750">
              <a:buFont typeface="Wingdings" panose="05000000000000000000" pitchFamily="2" charset="2"/>
              <a:buChar char="v"/>
            </a:pPr>
            <a:r>
              <a:rPr lang="en-US" sz="1600" dirty="0">
                <a:solidFill>
                  <a:schemeClr val="bg1"/>
                </a:solidFill>
                <a:latin typeface="Arial" panose="020B0604020202020204" pitchFamily="34" charset="0"/>
                <a:cs typeface="Arial" panose="020B0604020202020204" pitchFamily="34" charset="0"/>
              </a:rPr>
              <a:t>Separated-</a:t>
            </a:r>
            <a:r>
              <a:rPr lang="en-US" sz="1600" dirty="0">
                <a:solidFill>
                  <a:schemeClr val="bg1"/>
                </a:solidFill>
              </a:rPr>
              <a:t>if on the day you sign the FAFSA your divorced/separated and not living together</a:t>
            </a:r>
          </a:p>
          <a:p>
            <a:pPr marL="285750" indent="-285750">
              <a:buFont typeface="Wingdings" panose="05000000000000000000" pitchFamily="2" charset="2"/>
              <a:buChar char="v"/>
            </a:pPr>
            <a:r>
              <a:rPr lang="en-US" sz="1600" dirty="0">
                <a:solidFill>
                  <a:schemeClr val="bg1"/>
                </a:solidFill>
                <a:latin typeface="Arial" panose="020B0604020202020204" pitchFamily="34" charset="0"/>
                <a:cs typeface="Arial" panose="020B0604020202020204" pitchFamily="34" charset="0"/>
              </a:rPr>
              <a:t>Married/Remarried</a:t>
            </a:r>
            <a:r>
              <a:rPr lang="en-US" sz="1600" dirty="0">
                <a:solidFill>
                  <a:schemeClr val="bg1"/>
                </a:solidFill>
              </a:rPr>
              <a:t>-if on the day you sign the FAFSA you are married/remarried </a:t>
            </a:r>
            <a:endParaRPr lang="en-US" sz="1600" dirty="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1600" dirty="0">
                <a:solidFill>
                  <a:schemeClr val="bg1"/>
                </a:solidFill>
                <a:latin typeface="Arial" panose="020B0604020202020204" pitchFamily="34" charset="0"/>
                <a:cs typeface="Arial" panose="020B0604020202020204" pitchFamily="34" charset="0"/>
              </a:rPr>
              <a:t>Divorced or Widowed-</a:t>
            </a:r>
            <a:r>
              <a:rPr lang="en-US" sz="1600" dirty="0">
                <a:solidFill>
                  <a:schemeClr val="bg1"/>
                </a:solidFill>
              </a:rPr>
              <a:t> on the day you sign the FAFSA you are married/remarried </a:t>
            </a:r>
            <a:endParaRPr lang="en-US" sz="1600" dirty="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endParaRPr lang="en-US" sz="1600" dirty="0">
              <a:solidFill>
                <a:schemeClr val="bg1"/>
              </a:solidFill>
              <a:latin typeface="Arial" panose="020B0604020202020204" pitchFamily="34" charset="0"/>
              <a:cs typeface="Arial" panose="020B0604020202020204" pitchFamily="34" charset="0"/>
            </a:endParaRPr>
          </a:p>
          <a:p>
            <a:endParaRPr lang="en-US" sz="1600" dirty="0">
              <a:solidFill>
                <a:schemeClr val="bg1"/>
              </a:solidFill>
              <a:latin typeface="Arial" panose="020B0604020202020204" pitchFamily="34" charset="0"/>
              <a:cs typeface="Arial" panose="020B0604020202020204" pitchFamily="34" charset="0"/>
            </a:endParaRPr>
          </a:p>
          <a:p>
            <a:pPr>
              <a:buNone/>
            </a:pPr>
            <a:r>
              <a:rPr lang="en-US" sz="1600" dirty="0">
                <a:solidFill>
                  <a:schemeClr val="bg1"/>
                </a:solidFill>
                <a:latin typeface="Arial" panose="020B0604020202020204" pitchFamily="34" charset="0"/>
                <a:cs typeface="Arial" panose="020B0604020202020204" pitchFamily="34" charset="0"/>
              </a:rPr>
              <a:t>Parent marital status options:</a:t>
            </a:r>
          </a:p>
          <a:p>
            <a:pPr marL="285750" indent="-285750">
              <a:buFont typeface="Wingdings" panose="05000000000000000000" pitchFamily="2" charset="2"/>
              <a:buChar char="v"/>
            </a:pPr>
            <a:endParaRPr lang="en-US" sz="1600" dirty="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1600" dirty="0">
                <a:solidFill>
                  <a:schemeClr val="bg1"/>
                </a:solidFill>
                <a:latin typeface="Arial" panose="020B0604020202020204" pitchFamily="34" charset="0"/>
                <a:cs typeface="Arial" panose="020B0604020202020204" pitchFamily="34" charset="0"/>
              </a:rPr>
              <a:t>Married/Remarried</a:t>
            </a:r>
          </a:p>
          <a:p>
            <a:pPr marL="285750" indent="-285750">
              <a:buFont typeface="Wingdings" panose="05000000000000000000" pitchFamily="2" charset="2"/>
              <a:buChar char="v"/>
            </a:pPr>
            <a:r>
              <a:rPr lang="en-US" sz="1600" dirty="0">
                <a:solidFill>
                  <a:schemeClr val="bg1"/>
                </a:solidFill>
                <a:latin typeface="Arial" panose="020B0604020202020204" pitchFamily="34" charset="0"/>
                <a:cs typeface="Arial" panose="020B0604020202020204" pitchFamily="34" charset="0"/>
              </a:rPr>
              <a:t>Never married</a:t>
            </a:r>
          </a:p>
          <a:p>
            <a:pPr marL="285750" indent="-285750">
              <a:buFont typeface="Wingdings" panose="05000000000000000000" pitchFamily="2" charset="2"/>
              <a:buChar char="v"/>
            </a:pPr>
            <a:r>
              <a:rPr lang="en-US" sz="1600" dirty="0">
                <a:solidFill>
                  <a:schemeClr val="bg1"/>
                </a:solidFill>
                <a:latin typeface="Arial" panose="020B0604020202020204" pitchFamily="34" charset="0"/>
                <a:cs typeface="Arial" panose="020B0604020202020204" pitchFamily="34" charset="0"/>
              </a:rPr>
              <a:t>Divorced or Separated</a:t>
            </a:r>
          </a:p>
          <a:p>
            <a:pPr marL="285750" indent="-285750">
              <a:buFont typeface="Wingdings" panose="05000000000000000000" pitchFamily="2" charset="2"/>
              <a:buChar char="v"/>
            </a:pPr>
            <a:r>
              <a:rPr lang="en-US" sz="1600" dirty="0">
                <a:solidFill>
                  <a:schemeClr val="bg1"/>
                </a:solidFill>
                <a:latin typeface="Arial" panose="020B0604020202020204" pitchFamily="34" charset="0"/>
                <a:cs typeface="Arial" panose="020B0604020202020204" pitchFamily="34" charset="0"/>
              </a:rPr>
              <a:t>Widowed</a:t>
            </a:r>
            <a:endParaRPr lang="en-US" sz="1600" dirty="0">
              <a:solidFill>
                <a:schemeClr val="bg1"/>
              </a:solidFill>
              <a:latin typeface="+mj-lt"/>
            </a:endParaRPr>
          </a:p>
        </p:txBody>
      </p:sp>
      <p:sp>
        <p:nvSpPr>
          <p:cNvPr id="5" name="Title 4">
            <a:extLst>
              <a:ext uri="{FF2B5EF4-FFF2-40B4-BE49-F238E27FC236}">
                <a16:creationId xmlns:a16="http://schemas.microsoft.com/office/drawing/2014/main" id="{4578E84E-4193-40C0-A76A-F115315A5AA1}"/>
              </a:ext>
            </a:extLst>
          </p:cNvPr>
          <p:cNvSpPr>
            <a:spLocks noGrp="1"/>
          </p:cNvSpPr>
          <p:nvPr>
            <p:ph type="title"/>
          </p:nvPr>
        </p:nvSpPr>
        <p:spPr>
          <a:xfrm>
            <a:off x="457200" y="274638"/>
            <a:ext cx="8229600" cy="4544788"/>
          </a:xfrm>
        </p:spPr>
        <p:txBody>
          <a:bodyPr>
            <a:normAutofit/>
          </a:bodyPr>
          <a:lstStyle/>
          <a:p>
            <a:br>
              <a:rPr lang="en-US" dirty="0">
                <a:solidFill>
                  <a:schemeClr val="tx2">
                    <a:lumMod val="50000"/>
                  </a:schemeClr>
                </a:solidFill>
                <a:latin typeface="Baskerville"/>
                <a:cs typeface="Baskerville"/>
              </a:rPr>
            </a:br>
            <a:endParaRPr lang="en-US" dirty="0"/>
          </a:p>
        </p:txBody>
      </p:sp>
    </p:spTree>
    <p:extLst>
      <p:ext uri="{BB962C8B-B14F-4D97-AF65-F5344CB8AC3E}">
        <p14:creationId xmlns:p14="http://schemas.microsoft.com/office/powerpoint/2010/main" val="32809134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317351" y="2086984"/>
            <a:ext cx="7183315" cy="3980329"/>
          </a:xfrm>
        </p:spPr>
        <p:txBody>
          <a:bodyPr>
            <a:noAutofit/>
          </a:bodyPr>
          <a:lstStyle/>
          <a:p>
            <a:pPr>
              <a:buNone/>
            </a:pPr>
            <a:endParaRPr lang="en-US" sz="1600" dirty="0">
              <a:solidFill>
                <a:schemeClr val="bg1"/>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044792DE-BB14-43FE-A49E-567659DFDA7B}"/>
              </a:ext>
            </a:extLst>
          </p:cNvPr>
          <p:cNvSpPr>
            <a:spLocks noGrp="1"/>
          </p:cNvSpPr>
          <p:nvPr>
            <p:ph type="title"/>
          </p:nvPr>
        </p:nvSpPr>
        <p:spPr>
          <a:xfrm>
            <a:off x="0" y="306911"/>
            <a:ext cx="8229600" cy="1143000"/>
          </a:xfrm>
        </p:spPr>
        <p:txBody>
          <a:bodyPr/>
          <a:lstStyle/>
          <a:p>
            <a:endParaRPr lang="en-US" dirty="0"/>
          </a:p>
        </p:txBody>
      </p:sp>
      <p:pic>
        <p:nvPicPr>
          <p:cNvPr id="6" name="Picture 5">
            <a:extLst>
              <a:ext uri="{FF2B5EF4-FFF2-40B4-BE49-F238E27FC236}">
                <a16:creationId xmlns:a16="http://schemas.microsoft.com/office/drawing/2014/main" id="{E5C7DCB9-1878-48A6-8171-7DCC7F5683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001" y="1"/>
            <a:ext cx="9499002" cy="6857999"/>
          </a:xfrm>
          <a:prstGeom prst="rect">
            <a:avLst/>
          </a:prstGeom>
        </p:spPr>
      </p:pic>
    </p:spTree>
    <p:extLst>
      <p:ext uri="{BB962C8B-B14F-4D97-AF65-F5344CB8AC3E}">
        <p14:creationId xmlns:p14="http://schemas.microsoft.com/office/powerpoint/2010/main" val="33741395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317351" y="1226372"/>
            <a:ext cx="7183315" cy="4840941"/>
          </a:xfrm>
        </p:spPr>
        <p:txBody>
          <a:bodyPr>
            <a:noAutofit/>
          </a:bodyPr>
          <a:lstStyle/>
          <a:p>
            <a:r>
              <a:rPr lang="en-US" sz="1600" dirty="0">
                <a:solidFill>
                  <a:schemeClr val="bg1"/>
                </a:solidFill>
                <a:latin typeface="Arial" panose="020B0604020202020204" pitchFamily="34" charset="0"/>
                <a:cs typeface="Arial" panose="020B0604020202020204" pitchFamily="34" charset="0"/>
              </a:rPr>
              <a:t>The information provided on the FAFSA or TASFA doesn’t always reflect accurately the family’s or student’s situation. </a:t>
            </a:r>
          </a:p>
          <a:p>
            <a:endParaRPr lang="en-US" sz="1600" dirty="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1600" dirty="0">
                <a:solidFill>
                  <a:schemeClr val="bg1"/>
                </a:solidFill>
                <a:latin typeface="Arial" panose="020B0604020202020204" pitchFamily="34" charset="0"/>
                <a:cs typeface="Arial" panose="020B0604020202020204" pitchFamily="34" charset="0"/>
              </a:rPr>
              <a:t>The family has unusually large medical bills or nursing home expenses that are not covered by insurance</a:t>
            </a:r>
          </a:p>
          <a:p>
            <a:pPr marL="285750" indent="-285750">
              <a:buFont typeface="Wingdings" panose="05000000000000000000" pitchFamily="2" charset="2"/>
              <a:buChar char="v"/>
            </a:pPr>
            <a:endParaRPr lang="en-US" sz="1600" dirty="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1600" dirty="0">
                <a:solidFill>
                  <a:schemeClr val="bg1"/>
                </a:solidFill>
                <a:latin typeface="Arial" panose="020B0604020202020204" pitchFamily="34" charset="0"/>
                <a:cs typeface="Arial" panose="020B0604020202020204" pitchFamily="34" charset="0"/>
              </a:rPr>
              <a:t>The student or a parent lost his or her job or there has been a significant reduction in hours</a:t>
            </a:r>
          </a:p>
          <a:p>
            <a:pPr marL="285750" indent="-285750">
              <a:buFont typeface="Wingdings" panose="05000000000000000000" pitchFamily="2" charset="2"/>
              <a:buChar char="v"/>
            </a:pPr>
            <a:endParaRPr lang="en-US" sz="1600" dirty="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1600" dirty="0">
                <a:solidFill>
                  <a:schemeClr val="bg1"/>
                </a:solidFill>
                <a:latin typeface="Arial" panose="020B0604020202020204" pitchFamily="34" charset="0"/>
                <a:cs typeface="Arial" panose="020B0604020202020204" pitchFamily="34" charset="0"/>
              </a:rPr>
              <a:t>The student has no contact with the parents and thus cannot provide parental information</a:t>
            </a:r>
          </a:p>
          <a:p>
            <a:pPr marL="285750" indent="-285750">
              <a:buFont typeface="Wingdings" panose="05000000000000000000" pitchFamily="2" charset="2"/>
              <a:buChar char="v"/>
            </a:pPr>
            <a:endParaRPr lang="en-US" sz="1600" dirty="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The best thing you can do to help a student who has unusual circumstances is to help them fill out the FAFSA/TASFA as best as possible and inform student about contacting financial aid office of college he/she will be attending.</a:t>
            </a:r>
          </a:p>
          <a:p>
            <a:pPr>
              <a:buNone/>
            </a:pPr>
            <a:endParaRPr lang="en-US" sz="1600" dirty="0">
              <a:solidFill>
                <a:schemeClr val="bg1"/>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044792DE-BB14-43FE-A49E-567659DFDA7B}"/>
              </a:ext>
            </a:extLst>
          </p:cNvPr>
          <p:cNvSpPr>
            <a:spLocks noGrp="1"/>
          </p:cNvSpPr>
          <p:nvPr>
            <p:ph type="title"/>
          </p:nvPr>
        </p:nvSpPr>
        <p:spPr>
          <a:xfrm>
            <a:off x="0" y="306911"/>
            <a:ext cx="8229600" cy="919461"/>
          </a:xfrm>
        </p:spPr>
        <p:txBody>
          <a:bodyPr>
            <a:normAutofit fontScale="90000"/>
          </a:bodyPr>
          <a:lstStyle/>
          <a:p>
            <a:r>
              <a:rPr lang="en-US" dirty="0">
                <a:solidFill>
                  <a:schemeClr val="bg1"/>
                </a:solidFill>
                <a:effectLst>
                  <a:outerShdw blurRad="38100" dist="38100" dir="2700000" algn="tl">
                    <a:srgbClr val="C0C0C0"/>
                  </a:outerShdw>
                </a:effectLst>
                <a:latin typeface="Baskerville"/>
                <a:ea typeface="ＭＳ Ｐゴシック" pitchFamily="109" charset="-128"/>
              </a:rPr>
              <a:t>Special Circumstances</a:t>
            </a:r>
            <a:br>
              <a:rPr lang="en-US" dirty="0">
                <a:solidFill>
                  <a:schemeClr val="tx2">
                    <a:lumMod val="50000"/>
                  </a:schemeClr>
                </a:solidFill>
                <a:latin typeface="Baskerville"/>
                <a:cs typeface="Baskerville"/>
              </a:rPr>
            </a:br>
            <a:endParaRPr lang="en-US" dirty="0"/>
          </a:p>
        </p:txBody>
      </p:sp>
    </p:spTree>
    <p:extLst>
      <p:ext uri="{BB962C8B-B14F-4D97-AF65-F5344CB8AC3E}">
        <p14:creationId xmlns:p14="http://schemas.microsoft.com/office/powerpoint/2010/main" val="35825429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317351" y="1226372"/>
            <a:ext cx="7183315" cy="4840941"/>
          </a:xfrm>
        </p:spPr>
        <p:txBody>
          <a:bodyPr>
            <a:noAutofit/>
          </a:bodyPr>
          <a:lstStyle/>
          <a:p>
            <a:pPr defTabSz="914400" eaLnBrk="0" fontAlgn="base" hangingPunct="0">
              <a:spcBef>
                <a:spcPct val="0"/>
              </a:spcBef>
              <a:spcAft>
                <a:spcPct val="0"/>
              </a:spcAft>
            </a:pPr>
            <a:r>
              <a:rPr lang="en-US" altLang="en-US" sz="2400" dirty="0">
                <a:solidFill>
                  <a:schemeClr val="bg1"/>
                </a:solidFill>
                <a:latin typeface="Arial" panose="020B0604020202020204" pitchFamily="34" charset="0"/>
                <a:ea typeface="Calibri" panose="020F0502020204030204" pitchFamily="34" charset="0"/>
                <a:cs typeface="Arial" panose="020B0604020202020204" pitchFamily="34" charset="0"/>
              </a:rPr>
              <a:t>The 2020-2021 Web Demonstration site will be available at </a:t>
            </a:r>
            <a:r>
              <a:rPr lang="en-US" altLang="en-US" sz="2400" dirty="0">
                <a:solidFill>
                  <a:schemeClr val="bg1"/>
                </a:solidFill>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https://fafsademo.test.ed.gov</a:t>
            </a:r>
            <a:r>
              <a:rPr lang="en-US" alt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on September 30, 2019.The demonstration site can be used as a training tool for new staff. </a:t>
            </a:r>
          </a:p>
          <a:p>
            <a:pPr defTabSz="914400" eaLnBrk="0" fontAlgn="base" hangingPunct="0">
              <a:spcBef>
                <a:spcPct val="0"/>
              </a:spcBef>
              <a:spcAft>
                <a:spcPct val="0"/>
              </a:spcAft>
            </a:pPr>
            <a:endParaRPr lang="en-US" altLang="en-US" sz="24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defTabSz="914400" eaLnBrk="0" fontAlgn="base" hangingPunct="0">
              <a:spcBef>
                <a:spcPct val="0"/>
              </a:spcBef>
              <a:spcAft>
                <a:spcPct val="0"/>
              </a:spcAft>
            </a:pPr>
            <a:r>
              <a:rPr lang="en-US" altLang="en-US" sz="2400" dirty="0">
                <a:solidFill>
                  <a:schemeClr val="bg1"/>
                </a:solidFill>
                <a:latin typeface="Arial" panose="020B0604020202020204" pitchFamily="34" charset="0"/>
                <a:ea typeface="Calibri" panose="020F0502020204030204" pitchFamily="34" charset="0"/>
                <a:cs typeface="Arial" panose="020B0604020202020204" pitchFamily="34" charset="0"/>
              </a:rPr>
              <a:t>You can access the demonstration site using </a:t>
            </a:r>
            <a:r>
              <a:rPr lang="en-US" alt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eddemo</a:t>
            </a:r>
            <a:r>
              <a:rPr lang="en-US" alt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as the Username and </a:t>
            </a:r>
            <a:r>
              <a:rPr lang="en-US" alt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fafsatest</a:t>
            </a:r>
            <a:r>
              <a:rPr lang="en-US" alt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as the Password.</a:t>
            </a:r>
          </a:p>
          <a:p>
            <a:pPr defTabSz="914400" eaLnBrk="0" fontAlgn="base" hangingPunct="0">
              <a:spcBef>
                <a:spcPct val="0"/>
              </a:spcBef>
              <a:spcAft>
                <a:spcPct val="0"/>
              </a:spcAft>
            </a:pPr>
            <a:endParaRPr lang="en-US" altLang="en-US" sz="2400" dirty="0">
              <a:solidFill>
                <a:schemeClr val="bg1"/>
              </a:solidFill>
              <a:latin typeface="Arial" panose="020B0604020202020204" pitchFamily="34" charset="0"/>
              <a:cs typeface="Arial" panose="020B0604020202020204" pitchFamily="34" charset="0"/>
            </a:endParaRPr>
          </a:p>
          <a:p>
            <a:pPr defTabSz="914400" eaLnBrk="0" fontAlgn="base" hangingPunct="0">
              <a:spcBef>
                <a:spcPct val="0"/>
              </a:spcBef>
              <a:spcAft>
                <a:spcPct val="0"/>
              </a:spcAft>
            </a:pPr>
            <a:r>
              <a:rPr lang="en-US" altLang="en-US" sz="2400" dirty="0">
                <a:solidFill>
                  <a:schemeClr val="bg1"/>
                </a:solidFill>
                <a:latin typeface="Arial" panose="020B0604020202020204" pitchFamily="34" charset="0"/>
                <a:cs typeface="Arial" panose="020B0604020202020204" pitchFamily="34" charset="0"/>
              </a:rPr>
              <a:t>The test site provides information and FSA IDs for test students. </a:t>
            </a:r>
          </a:p>
          <a:p>
            <a:pPr defTabSz="914400" eaLnBrk="0" fontAlgn="base" hangingPunct="0">
              <a:spcBef>
                <a:spcPct val="0"/>
              </a:spcBef>
              <a:spcAft>
                <a:spcPct val="0"/>
              </a:spcAft>
            </a:pPr>
            <a:endParaRPr lang="en-US" altLang="en-US" sz="2400" dirty="0">
              <a:solidFill>
                <a:schemeClr val="bg1"/>
              </a:solidFill>
              <a:latin typeface="Arial" panose="020B0604020202020204" pitchFamily="34" charset="0"/>
              <a:cs typeface="Arial" panose="020B0604020202020204" pitchFamily="34" charset="0"/>
            </a:endParaRPr>
          </a:p>
          <a:p>
            <a:pPr defTabSz="914400" eaLnBrk="0" fontAlgn="base" hangingPunct="0">
              <a:spcBef>
                <a:spcPct val="0"/>
              </a:spcBef>
              <a:spcAft>
                <a:spcPct val="0"/>
              </a:spcAft>
            </a:pPr>
            <a:r>
              <a:rPr lang="en-US" altLang="en-US" sz="2400" dirty="0">
                <a:solidFill>
                  <a:schemeClr val="bg1"/>
                </a:solidFill>
                <a:latin typeface="Arial" panose="020B0604020202020204" pitchFamily="34" charset="0"/>
                <a:cs typeface="Arial" panose="020B0604020202020204" pitchFamily="34" charset="0"/>
              </a:rPr>
              <a:t>Do not use real information on this site</a:t>
            </a:r>
            <a:endParaRPr lang="en-US" sz="2400" dirty="0">
              <a:solidFill>
                <a:schemeClr val="bg1"/>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044792DE-BB14-43FE-A49E-567659DFDA7B}"/>
              </a:ext>
            </a:extLst>
          </p:cNvPr>
          <p:cNvSpPr>
            <a:spLocks noGrp="1"/>
          </p:cNvSpPr>
          <p:nvPr>
            <p:ph type="title"/>
          </p:nvPr>
        </p:nvSpPr>
        <p:spPr>
          <a:xfrm>
            <a:off x="0" y="790686"/>
            <a:ext cx="8229600" cy="285079"/>
          </a:xfrm>
        </p:spPr>
        <p:txBody>
          <a:bodyPr>
            <a:normAutofit fontScale="90000"/>
          </a:bodyPr>
          <a:lstStyle/>
          <a:p>
            <a:r>
              <a:rPr lang="en-US" dirty="0">
                <a:solidFill>
                  <a:schemeClr val="bg1"/>
                </a:solidFill>
                <a:effectLst>
                  <a:outerShdw blurRad="38100" dist="38100" dir="2700000" algn="tl">
                    <a:srgbClr val="C0C0C0"/>
                  </a:outerShdw>
                </a:effectLst>
                <a:latin typeface="Baskerville"/>
                <a:ea typeface="ＭＳ Ｐゴシック" pitchFamily="109" charset="-128"/>
              </a:rPr>
              <a:t>FAFSA Demo Site</a:t>
            </a:r>
            <a:br>
              <a:rPr lang="en-US" dirty="0">
                <a:solidFill>
                  <a:schemeClr val="tx2">
                    <a:lumMod val="50000"/>
                  </a:schemeClr>
                </a:solidFill>
                <a:latin typeface="Baskerville"/>
                <a:cs typeface="Baskerville"/>
              </a:rPr>
            </a:br>
            <a:br>
              <a:rPr lang="en-US" dirty="0">
                <a:solidFill>
                  <a:schemeClr val="tx2">
                    <a:lumMod val="50000"/>
                  </a:schemeClr>
                </a:solidFill>
                <a:latin typeface="Baskerville"/>
                <a:cs typeface="Baskerville"/>
              </a:rPr>
            </a:br>
            <a:endParaRPr lang="en-US" dirty="0"/>
          </a:p>
        </p:txBody>
      </p:sp>
    </p:spTree>
    <p:extLst>
      <p:ext uri="{BB962C8B-B14F-4D97-AF65-F5344CB8AC3E}">
        <p14:creationId xmlns:p14="http://schemas.microsoft.com/office/powerpoint/2010/main" val="6109951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317351" y="1226372"/>
            <a:ext cx="7183315" cy="4840941"/>
          </a:xfrm>
        </p:spPr>
        <p:txBody>
          <a:bodyPr>
            <a:noAutofit/>
          </a:bodyPr>
          <a:lstStyle/>
          <a:p>
            <a:pPr defTabSz="914400" eaLnBrk="0" fontAlgn="base" hangingPunct="0">
              <a:spcBef>
                <a:spcPct val="0"/>
              </a:spcBef>
              <a:spcAft>
                <a:spcPct val="0"/>
              </a:spcAft>
            </a:pPr>
            <a:r>
              <a:rPr lang="en-US" altLang="en-US" sz="2400" dirty="0">
                <a:solidFill>
                  <a:schemeClr val="bg1"/>
                </a:solidFill>
                <a:latin typeface="Arial" panose="020B0604020202020204" pitchFamily="34" charset="0"/>
                <a:ea typeface="Calibri" panose="020F0502020204030204" pitchFamily="34" charset="0"/>
                <a:cs typeface="Arial" panose="020B0604020202020204" pitchFamily="34" charset="0"/>
              </a:rPr>
              <a:t>Not answering High School Completion Status Question</a:t>
            </a:r>
          </a:p>
          <a:p>
            <a:pPr defTabSz="914400" eaLnBrk="0" fontAlgn="base" hangingPunct="0">
              <a:spcBef>
                <a:spcPct val="0"/>
              </a:spcBef>
              <a:spcAft>
                <a:spcPct val="0"/>
              </a:spcAft>
            </a:pPr>
            <a:r>
              <a:rPr lang="en-US" altLang="en-US" sz="2400" dirty="0">
                <a:solidFill>
                  <a:schemeClr val="bg1"/>
                </a:solidFill>
                <a:latin typeface="Arial" panose="020B0604020202020204" pitchFamily="34" charset="0"/>
                <a:ea typeface="Calibri" panose="020F0502020204030204" pitchFamily="34" charset="0"/>
                <a:cs typeface="Arial" panose="020B0604020202020204" pitchFamily="34" charset="0"/>
              </a:rPr>
              <a:t>Legal guardianship</a:t>
            </a:r>
          </a:p>
          <a:p>
            <a:pPr defTabSz="914400" eaLnBrk="0" fontAlgn="base" hangingPunct="0">
              <a:spcBef>
                <a:spcPct val="0"/>
              </a:spcBef>
              <a:spcAft>
                <a:spcPct val="0"/>
              </a:spcAft>
            </a:pPr>
            <a:r>
              <a:rPr lang="en-US" altLang="en-US" sz="2400" dirty="0">
                <a:solidFill>
                  <a:schemeClr val="bg1"/>
                </a:solidFill>
                <a:latin typeface="Arial" panose="020B0604020202020204" pitchFamily="34" charset="0"/>
                <a:ea typeface="Calibri" panose="020F0502020204030204" pitchFamily="34" charset="0"/>
                <a:cs typeface="Arial" panose="020B0604020202020204" pitchFamily="34" charset="0"/>
              </a:rPr>
              <a:t>Parent</a:t>
            </a:r>
          </a:p>
          <a:p>
            <a:pPr defTabSz="914400" eaLnBrk="0" fontAlgn="base" hangingPunct="0">
              <a:spcBef>
                <a:spcPct val="0"/>
              </a:spcBef>
              <a:spcAft>
                <a:spcPct val="0"/>
              </a:spcAft>
            </a:pPr>
            <a:r>
              <a:rPr lang="en-US" altLang="en-US" sz="2400" dirty="0">
                <a:solidFill>
                  <a:schemeClr val="bg1"/>
                </a:solidFill>
                <a:latin typeface="Arial" panose="020B0604020202020204" pitchFamily="34" charset="0"/>
                <a:ea typeface="Calibri" panose="020F0502020204030204" pitchFamily="34" charset="0"/>
                <a:cs typeface="Arial" panose="020B0604020202020204" pitchFamily="34" charset="0"/>
              </a:rPr>
              <a:t>Number of Family members</a:t>
            </a:r>
          </a:p>
          <a:p>
            <a:pPr defTabSz="914400" eaLnBrk="0" fontAlgn="base" hangingPunct="0">
              <a:spcBef>
                <a:spcPct val="0"/>
              </a:spcBef>
              <a:spcAft>
                <a:spcPct val="0"/>
              </a:spcAft>
            </a:pPr>
            <a:r>
              <a:rPr lang="en-US" altLang="en-US" sz="2400" dirty="0">
                <a:solidFill>
                  <a:schemeClr val="bg1"/>
                </a:solidFill>
                <a:latin typeface="Arial" panose="020B0604020202020204" pitchFamily="34" charset="0"/>
                <a:ea typeface="Calibri" panose="020F0502020204030204" pitchFamily="34" charset="0"/>
                <a:cs typeface="Arial" panose="020B0604020202020204" pitchFamily="34" charset="0"/>
              </a:rPr>
              <a:t>Number of Family members in College</a:t>
            </a:r>
          </a:p>
          <a:p>
            <a:pPr defTabSz="914400" eaLnBrk="0" fontAlgn="base" hangingPunct="0">
              <a:spcBef>
                <a:spcPct val="0"/>
              </a:spcBef>
              <a:spcAft>
                <a:spcPct val="0"/>
              </a:spcAft>
            </a:pPr>
            <a:r>
              <a:rPr lang="en-US" altLang="en-US" sz="2400" dirty="0">
                <a:solidFill>
                  <a:schemeClr val="bg1"/>
                </a:solidFill>
                <a:latin typeface="Arial" panose="020B0604020202020204" pitchFamily="34" charset="0"/>
                <a:ea typeface="Calibri" panose="020F0502020204030204" pitchFamily="34" charset="0"/>
                <a:cs typeface="Arial" panose="020B0604020202020204" pitchFamily="34" charset="0"/>
              </a:rPr>
              <a:t>Confusing parent information with student information</a:t>
            </a:r>
          </a:p>
          <a:p>
            <a:pPr defTabSz="914400" eaLnBrk="0" fontAlgn="base" hangingPunct="0">
              <a:spcBef>
                <a:spcPct val="0"/>
              </a:spcBef>
              <a:spcAft>
                <a:spcPct val="0"/>
              </a:spcAft>
            </a:pPr>
            <a:r>
              <a:rPr lang="en-US" altLang="en-US" sz="2400" dirty="0">
                <a:solidFill>
                  <a:schemeClr val="bg1"/>
                </a:solidFill>
                <a:latin typeface="Arial" panose="020B0604020202020204" pitchFamily="34" charset="0"/>
                <a:ea typeface="Calibri" panose="020F0502020204030204" pitchFamily="34" charset="0"/>
                <a:cs typeface="Arial" panose="020B0604020202020204" pitchFamily="34" charset="0"/>
              </a:rPr>
              <a:t>Entering information that doesn’t match the FSA ID information</a:t>
            </a:r>
          </a:p>
          <a:p>
            <a:pPr defTabSz="914400" eaLnBrk="0" fontAlgn="base" hangingPunct="0">
              <a:spcBef>
                <a:spcPct val="0"/>
              </a:spcBef>
              <a:spcAft>
                <a:spcPct val="0"/>
              </a:spcAft>
            </a:pPr>
            <a:r>
              <a:rPr lang="en-US" altLang="en-US" sz="2400" dirty="0">
                <a:solidFill>
                  <a:schemeClr val="bg1"/>
                </a:solidFill>
                <a:latin typeface="Arial" panose="020B0604020202020204" pitchFamily="34" charset="0"/>
                <a:ea typeface="Calibri" panose="020F0502020204030204" pitchFamily="34" charset="0"/>
                <a:cs typeface="Arial" panose="020B0604020202020204" pitchFamily="34" charset="0"/>
              </a:rPr>
              <a:t>Not providing required information</a:t>
            </a:r>
          </a:p>
        </p:txBody>
      </p:sp>
      <p:sp>
        <p:nvSpPr>
          <p:cNvPr id="4" name="Title 3">
            <a:extLst>
              <a:ext uri="{FF2B5EF4-FFF2-40B4-BE49-F238E27FC236}">
                <a16:creationId xmlns:a16="http://schemas.microsoft.com/office/drawing/2014/main" id="{044792DE-BB14-43FE-A49E-567659DFDA7B}"/>
              </a:ext>
            </a:extLst>
          </p:cNvPr>
          <p:cNvSpPr>
            <a:spLocks noGrp="1"/>
          </p:cNvSpPr>
          <p:nvPr>
            <p:ph type="title"/>
          </p:nvPr>
        </p:nvSpPr>
        <p:spPr>
          <a:xfrm>
            <a:off x="0" y="1"/>
            <a:ext cx="8229600" cy="914400"/>
          </a:xfrm>
        </p:spPr>
        <p:txBody>
          <a:bodyPr>
            <a:normAutofit/>
          </a:bodyPr>
          <a:lstStyle/>
          <a:p>
            <a:r>
              <a:rPr lang="en-US" dirty="0">
                <a:solidFill>
                  <a:schemeClr val="bg1"/>
                </a:solidFill>
                <a:effectLst>
                  <a:outerShdw blurRad="38100" dist="38100" dir="2700000" algn="tl">
                    <a:srgbClr val="C0C0C0"/>
                  </a:outerShdw>
                </a:effectLst>
                <a:latin typeface="Baskerville"/>
                <a:ea typeface="ＭＳ Ｐゴシック" pitchFamily="109" charset="-128"/>
              </a:rPr>
              <a:t>Common  FAFSA Mistakes</a:t>
            </a:r>
          </a:p>
        </p:txBody>
      </p:sp>
    </p:spTree>
    <p:extLst>
      <p:ext uri="{BB962C8B-B14F-4D97-AF65-F5344CB8AC3E}">
        <p14:creationId xmlns:p14="http://schemas.microsoft.com/office/powerpoint/2010/main" val="37428145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457200" y="615462"/>
            <a:ext cx="7183315" cy="914400"/>
          </a:xfrm>
        </p:spPr>
        <p:txBody>
          <a:bodyPr>
            <a:normAutofit fontScale="90000"/>
          </a:bodyPr>
          <a:lstStyle/>
          <a:p>
            <a:pPr algn="l"/>
            <a:br>
              <a:rPr lang="en-US" sz="5400" dirty="0">
                <a:solidFill>
                  <a:srgbClr val="EF653E"/>
                </a:solidFill>
              </a:rPr>
            </a:br>
            <a:br>
              <a:rPr lang="en-US" sz="5400" dirty="0">
                <a:solidFill>
                  <a:srgbClr val="EF653E"/>
                </a:solidFill>
              </a:rPr>
            </a:br>
            <a:br>
              <a:rPr lang="en-US" sz="5400" dirty="0">
                <a:solidFill>
                  <a:srgbClr val="EF653E"/>
                </a:solidFill>
              </a:rPr>
            </a:br>
            <a:br>
              <a:rPr lang="en-US" sz="5400" dirty="0">
                <a:solidFill>
                  <a:srgbClr val="EF653E"/>
                </a:solidFill>
              </a:rPr>
            </a:br>
            <a:br>
              <a:rPr lang="en-US" sz="5400" dirty="0">
                <a:solidFill>
                  <a:srgbClr val="EF653E"/>
                </a:solidFill>
              </a:rPr>
            </a:br>
            <a:br>
              <a:rPr lang="en-US" sz="5400" dirty="0">
                <a:solidFill>
                  <a:srgbClr val="EF653E"/>
                </a:solidFill>
              </a:rPr>
            </a:br>
            <a:r>
              <a:rPr lang="en-US" sz="5400" dirty="0">
                <a:solidFill>
                  <a:srgbClr val="EF653E"/>
                </a:solidFill>
              </a:rPr>
              <a:t>Verification</a:t>
            </a:r>
            <a:r>
              <a:rPr lang="en-US" sz="5400" dirty="0"/>
              <a:t> </a:t>
            </a:r>
            <a:r>
              <a:rPr lang="en-US" sz="5400" dirty="0">
                <a:solidFill>
                  <a:srgbClr val="EF653E"/>
                </a:solidFill>
              </a:rPr>
              <a:t>Updates</a:t>
            </a:r>
            <a:endParaRPr lang="en-US" sz="5400" b="1" dirty="0">
              <a:solidFill>
                <a:srgbClr val="EF653E"/>
              </a:solidFill>
              <a:latin typeface="+mn-lt"/>
            </a:endParaRP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457200" y="1811216"/>
            <a:ext cx="7183315" cy="3956538"/>
          </a:xfrm>
        </p:spPr>
        <p:txBody>
          <a:bodyPr/>
          <a:lstStyle/>
          <a:p>
            <a:pPr marL="0" indent="0">
              <a:buNone/>
            </a:pPr>
            <a:endParaRPr lang="en-US" dirty="0">
              <a:solidFill>
                <a:schemeClr val="tx1">
                  <a:lumMod val="65000"/>
                  <a:lumOff val="35000"/>
                </a:schemeClr>
              </a:solidFill>
              <a:latin typeface="+mj-lt"/>
            </a:endParaRPr>
          </a:p>
        </p:txBody>
      </p:sp>
    </p:spTree>
    <p:extLst>
      <p:ext uri="{BB962C8B-B14F-4D97-AF65-F5344CB8AC3E}">
        <p14:creationId xmlns:p14="http://schemas.microsoft.com/office/powerpoint/2010/main" val="40861566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597050" y="369941"/>
            <a:ext cx="7183315" cy="914400"/>
          </a:xfrm>
        </p:spPr>
        <p:txBody>
          <a:bodyPr>
            <a:noAutofit/>
          </a:bodyPr>
          <a:lstStyle/>
          <a:p>
            <a:pPr algn="l"/>
            <a:r>
              <a:rPr lang="en-US" dirty="0">
                <a:solidFill>
                  <a:srgbClr val="EF653E"/>
                </a:solidFill>
              </a:rPr>
              <a:t>Dependency Confirmation Form</a:t>
            </a:r>
            <a:endParaRPr lang="en-US" b="1" dirty="0">
              <a:solidFill>
                <a:srgbClr val="EF653E"/>
              </a:solidFill>
              <a:latin typeface="+mn-lt"/>
            </a:endParaRP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457200" y="1811216"/>
            <a:ext cx="4620409" cy="4589584"/>
          </a:xfrm>
        </p:spPr>
        <p:txBody>
          <a:bodyPr>
            <a:normAutofit fontScale="77500" lnSpcReduction="20000"/>
          </a:bodyPr>
          <a:lstStyle/>
          <a:p>
            <a:pPr>
              <a:buFont typeface="Wingdings" panose="05000000000000000000" pitchFamily="2" charset="2"/>
              <a:buChar char="v"/>
            </a:pPr>
            <a:r>
              <a:rPr lang="en-US" sz="2800" dirty="0"/>
              <a:t>If the answer to ALL questions is No </a:t>
            </a:r>
            <a:r>
              <a:rPr lang="en-US" sz="2800" u="sng" dirty="0"/>
              <a:t>parent information is required</a:t>
            </a:r>
          </a:p>
          <a:p>
            <a:pPr lvl="1">
              <a:buFont typeface="Wingdings" panose="05000000000000000000" pitchFamily="2" charset="2"/>
              <a:buChar char="v"/>
            </a:pPr>
            <a:r>
              <a:rPr lang="en-US" dirty="0"/>
              <a:t>The student should process a correction and update FAFSA with parent household, income tax data, and signatures</a:t>
            </a:r>
          </a:p>
          <a:p>
            <a:pPr>
              <a:buFont typeface="Wingdings" panose="05000000000000000000" pitchFamily="2" charset="2"/>
              <a:buChar char="v"/>
            </a:pPr>
            <a:r>
              <a:rPr lang="en-US" sz="2800" dirty="0"/>
              <a:t>If the answer to at least 1 question is Yes parent information is </a:t>
            </a:r>
            <a:r>
              <a:rPr lang="en-US" sz="2800" u="sng" dirty="0"/>
              <a:t>NOT</a:t>
            </a:r>
            <a:r>
              <a:rPr lang="en-US" sz="2800" dirty="0"/>
              <a:t> required</a:t>
            </a:r>
          </a:p>
          <a:p>
            <a:pPr lvl="1">
              <a:buFont typeface="Wingdings" panose="05000000000000000000" pitchFamily="2" charset="2"/>
              <a:buChar char="v"/>
            </a:pPr>
            <a:r>
              <a:rPr lang="en-US" dirty="0"/>
              <a:t>The student should submit supporting documentation to the Financial Aid Office</a:t>
            </a:r>
          </a:p>
          <a:p>
            <a:pPr marL="0" indent="0">
              <a:buNone/>
            </a:pPr>
            <a:r>
              <a:rPr lang="en-US" sz="2600" dirty="0">
                <a:solidFill>
                  <a:srgbClr val="FF0000"/>
                </a:solidFill>
              </a:rPr>
              <a:t>Note: notarized letters are not acceptable, a court order, signed by the judge would be required.</a:t>
            </a:r>
          </a:p>
          <a:p>
            <a:pPr marL="0" indent="0">
              <a:buNone/>
            </a:pPr>
            <a:endParaRPr lang="en-US" dirty="0">
              <a:solidFill>
                <a:schemeClr val="tx1">
                  <a:lumMod val="65000"/>
                  <a:lumOff val="35000"/>
                </a:schemeClr>
              </a:solidFill>
              <a:latin typeface="+mj-lt"/>
            </a:endParaRPr>
          </a:p>
        </p:txBody>
      </p:sp>
      <p:pic>
        <p:nvPicPr>
          <p:cNvPr id="5" name="Picture 4">
            <a:extLst>
              <a:ext uri="{FF2B5EF4-FFF2-40B4-BE49-F238E27FC236}">
                <a16:creationId xmlns:a16="http://schemas.microsoft.com/office/drawing/2014/main" id="{CDD45929-4B08-444D-B2E8-10F9BE3D8C8D}"/>
              </a:ext>
            </a:extLst>
          </p:cNvPr>
          <p:cNvPicPr>
            <a:picLocks noChangeAspect="1"/>
          </p:cNvPicPr>
          <p:nvPr/>
        </p:nvPicPr>
        <p:blipFill>
          <a:blip r:embed="rId4"/>
          <a:stretch>
            <a:fillRect/>
          </a:stretch>
        </p:blipFill>
        <p:spPr>
          <a:xfrm>
            <a:off x="4970033" y="1699873"/>
            <a:ext cx="3478076" cy="4184560"/>
          </a:xfrm>
          <a:prstGeom prst="rect">
            <a:avLst/>
          </a:prstGeom>
        </p:spPr>
      </p:pic>
    </p:spTree>
    <p:extLst>
      <p:ext uri="{BB962C8B-B14F-4D97-AF65-F5344CB8AC3E}">
        <p14:creationId xmlns:p14="http://schemas.microsoft.com/office/powerpoint/2010/main" val="28766326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457200" y="615462"/>
            <a:ext cx="7183315" cy="740002"/>
          </a:xfrm>
        </p:spPr>
        <p:txBody>
          <a:bodyPr>
            <a:normAutofit fontScale="90000"/>
          </a:bodyPr>
          <a:lstStyle/>
          <a:p>
            <a:pPr algn="l"/>
            <a:r>
              <a:rPr lang="en-US" dirty="0">
                <a:solidFill>
                  <a:srgbClr val="EF653E"/>
                </a:solidFill>
              </a:rPr>
              <a:t>Verification Worksheet</a:t>
            </a:r>
            <a:endParaRPr lang="en-US" b="1" dirty="0">
              <a:solidFill>
                <a:srgbClr val="EF653E"/>
              </a:solidFill>
              <a:latin typeface="+mn-lt"/>
            </a:endParaRP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457201" y="1355464"/>
            <a:ext cx="4394498" cy="4887074"/>
          </a:xfrm>
        </p:spPr>
        <p:txBody>
          <a:bodyPr>
            <a:normAutofit fontScale="77500" lnSpcReduction="20000"/>
          </a:bodyPr>
          <a:lstStyle/>
          <a:p>
            <a:pPr marL="0" indent="0">
              <a:buNone/>
            </a:pPr>
            <a:r>
              <a:rPr lang="en-US" dirty="0"/>
              <a:t>Dependent Student</a:t>
            </a:r>
          </a:p>
          <a:p>
            <a:pPr lvl="1">
              <a:buFont typeface="Wingdings" panose="05000000000000000000" pitchFamily="2" charset="2"/>
              <a:buChar char="v"/>
            </a:pPr>
            <a:r>
              <a:rPr lang="en-US" dirty="0"/>
              <a:t>Student</a:t>
            </a:r>
          </a:p>
          <a:p>
            <a:pPr lvl="1">
              <a:buFont typeface="Wingdings" panose="05000000000000000000" pitchFamily="2" charset="2"/>
              <a:buChar char="v"/>
            </a:pPr>
            <a:r>
              <a:rPr lang="en-US" dirty="0"/>
              <a:t>Mother </a:t>
            </a:r>
          </a:p>
          <a:p>
            <a:pPr lvl="1">
              <a:buFont typeface="Wingdings" panose="05000000000000000000" pitchFamily="2" charset="2"/>
              <a:buChar char="v"/>
            </a:pPr>
            <a:r>
              <a:rPr lang="en-US" dirty="0"/>
              <a:t>Father</a:t>
            </a:r>
          </a:p>
          <a:p>
            <a:pPr lvl="1">
              <a:buFont typeface="Wingdings" panose="05000000000000000000" pitchFamily="2" charset="2"/>
              <a:buChar char="v"/>
            </a:pPr>
            <a:r>
              <a:rPr lang="en-US" dirty="0"/>
              <a:t>Siblings under 24</a:t>
            </a:r>
          </a:p>
          <a:p>
            <a:pPr lvl="1">
              <a:buFont typeface="Wingdings" panose="05000000000000000000" pitchFamily="2" charset="2"/>
              <a:buChar char="v"/>
            </a:pPr>
            <a:r>
              <a:rPr lang="en-US" dirty="0"/>
              <a:t>All other household members will each require a support worksheet</a:t>
            </a:r>
          </a:p>
          <a:p>
            <a:pPr marL="0" indent="0">
              <a:buNone/>
            </a:pPr>
            <a:r>
              <a:rPr lang="en-US" dirty="0"/>
              <a:t>Independent Student</a:t>
            </a:r>
          </a:p>
          <a:p>
            <a:pPr lvl="1">
              <a:buFont typeface="Wingdings" panose="05000000000000000000" pitchFamily="2" charset="2"/>
              <a:buChar char="v"/>
            </a:pPr>
            <a:r>
              <a:rPr lang="en-US" dirty="0"/>
              <a:t>Student </a:t>
            </a:r>
          </a:p>
          <a:p>
            <a:pPr lvl="1">
              <a:buFont typeface="Wingdings" panose="05000000000000000000" pitchFamily="2" charset="2"/>
              <a:buChar char="v"/>
            </a:pPr>
            <a:r>
              <a:rPr lang="en-US" dirty="0"/>
              <a:t>Spouse</a:t>
            </a:r>
          </a:p>
          <a:p>
            <a:pPr lvl="1">
              <a:buFont typeface="Wingdings" panose="05000000000000000000" pitchFamily="2" charset="2"/>
              <a:buChar char="v"/>
            </a:pPr>
            <a:r>
              <a:rPr lang="en-US" dirty="0"/>
              <a:t>Children under 24</a:t>
            </a:r>
          </a:p>
          <a:p>
            <a:pPr lvl="1">
              <a:buFont typeface="Wingdings" panose="05000000000000000000" pitchFamily="2" charset="2"/>
              <a:buChar char="v"/>
            </a:pPr>
            <a:r>
              <a:rPr lang="en-US" dirty="0"/>
              <a:t>All other household members will each require a support worksheet</a:t>
            </a:r>
          </a:p>
          <a:p>
            <a:pPr marL="0" indent="0">
              <a:buNone/>
            </a:pPr>
            <a:endParaRPr lang="en-US" sz="1600" dirty="0">
              <a:solidFill>
                <a:schemeClr val="tx1">
                  <a:lumMod val="65000"/>
                  <a:lumOff val="35000"/>
                </a:schemeClr>
              </a:solidFill>
              <a:latin typeface="+mj-lt"/>
            </a:endParaRPr>
          </a:p>
        </p:txBody>
      </p:sp>
      <p:pic>
        <p:nvPicPr>
          <p:cNvPr id="5" name="Picture 4">
            <a:extLst>
              <a:ext uri="{FF2B5EF4-FFF2-40B4-BE49-F238E27FC236}">
                <a16:creationId xmlns:a16="http://schemas.microsoft.com/office/drawing/2014/main" id="{FB04CADA-33C0-4391-B785-14384BA97747}"/>
              </a:ext>
            </a:extLst>
          </p:cNvPr>
          <p:cNvPicPr>
            <a:picLocks noChangeAspect="1"/>
          </p:cNvPicPr>
          <p:nvPr/>
        </p:nvPicPr>
        <p:blipFill>
          <a:blip r:embed="rId3"/>
          <a:stretch>
            <a:fillRect/>
          </a:stretch>
        </p:blipFill>
        <p:spPr>
          <a:xfrm>
            <a:off x="4668819" y="1465317"/>
            <a:ext cx="3766069" cy="4338434"/>
          </a:xfrm>
          <a:prstGeom prst="rect">
            <a:avLst/>
          </a:prstGeom>
        </p:spPr>
      </p:pic>
    </p:spTree>
    <p:extLst>
      <p:ext uri="{BB962C8B-B14F-4D97-AF65-F5344CB8AC3E}">
        <p14:creationId xmlns:p14="http://schemas.microsoft.com/office/powerpoint/2010/main" val="3427421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457200" y="615462"/>
            <a:ext cx="7183315" cy="914400"/>
          </a:xfrm>
        </p:spPr>
        <p:txBody>
          <a:bodyPr>
            <a:normAutofit/>
          </a:bodyPr>
          <a:lstStyle/>
          <a:p>
            <a:pPr algn="l"/>
            <a:r>
              <a:rPr lang="en-US" dirty="0">
                <a:solidFill>
                  <a:srgbClr val="EF653E"/>
                </a:solidFill>
              </a:rPr>
              <a:t>Support Worksheet</a:t>
            </a:r>
            <a:endParaRPr lang="en-US" b="1" dirty="0">
              <a:solidFill>
                <a:srgbClr val="EF653E"/>
              </a:solidFill>
              <a:latin typeface="+mn-lt"/>
            </a:endParaRP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86061" y="1398494"/>
            <a:ext cx="3801015" cy="4844044"/>
          </a:xfrm>
        </p:spPr>
        <p:txBody>
          <a:bodyPr>
            <a:normAutofit fontScale="70000" lnSpcReduction="20000"/>
          </a:bodyPr>
          <a:lstStyle/>
          <a:p>
            <a:pPr>
              <a:buFont typeface="Wingdings" panose="05000000000000000000" pitchFamily="2" charset="2"/>
              <a:buChar char="v"/>
            </a:pPr>
            <a:r>
              <a:rPr lang="en-US" dirty="0"/>
              <a:t>If the total amount from Page 1 is greater than the total amount from page 2 the person can be included in the household</a:t>
            </a:r>
          </a:p>
          <a:p>
            <a:pPr>
              <a:buFont typeface="Wingdings" panose="05000000000000000000" pitchFamily="2" charset="2"/>
              <a:buChar char="v"/>
            </a:pPr>
            <a:r>
              <a:rPr lang="en-US" dirty="0"/>
              <a:t>Example</a:t>
            </a:r>
          </a:p>
          <a:p>
            <a:pPr lvl="1"/>
            <a:r>
              <a:rPr lang="en-US" dirty="0"/>
              <a:t>Front Page Total = $750.00</a:t>
            </a:r>
          </a:p>
          <a:p>
            <a:pPr lvl="2"/>
            <a:r>
              <a:rPr lang="en-US" dirty="0"/>
              <a:t>Food $300.00 + Clothing $100.00 + </a:t>
            </a:r>
            <a:r>
              <a:rPr lang="en-US" dirty="0" err="1"/>
              <a:t>Mecical</a:t>
            </a:r>
            <a:r>
              <a:rPr lang="en-US" dirty="0"/>
              <a:t>/Dental $250.00 + Personal Care $100.00.</a:t>
            </a:r>
          </a:p>
          <a:p>
            <a:pPr lvl="1"/>
            <a:r>
              <a:rPr lang="en-US" dirty="0"/>
              <a:t>Back Page Total = $500.00</a:t>
            </a:r>
          </a:p>
          <a:p>
            <a:pPr lvl="2"/>
            <a:r>
              <a:rPr lang="en-US" dirty="0"/>
              <a:t>Social Security check $250.00</a:t>
            </a:r>
          </a:p>
          <a:p>
            <a:pPr lvl="1"/>
            <a:r>
              <a:rPr lang="en-US" dirty="0"/>
              <a:t>Included in household</a:t>
            </a:r>
          </a:p>
          <a:p>
            <a:pPr marL="0" indent="0">
              <a:buNone/>
            </a:pPr>
            <a:endParaRPr lang="en-US" dirty="0">
              <a:solidFill>
                <a:schemeClr val="tx1">
                  <a:lumMod val="65000"/>
                  <a:lumOff val="35000"/>
                </a:schemeClr>
              </a:solidFill>
              <a:latin typeface="+mj-lt"/>
            </a:endParaRPr>
          </a:p>
        </p:txBody>
      </p:sp>
      <p:pic>
        <p:nvPicPr>
          <p:cNvPr id="6" name="Picture 5">
            <a:extLst>
              <a:ext uri="{FF2B5EF4-FFF2-40B4-BE49-F238E27FC236}">
                <a16:creationId xmlns:a16="http://schemas.microsoft.com/office/drawing/2014/main" id="{8A4ECA2F-37EC-4A70-AF4A-0375223E08C7}"/>
              </a:ext>
            </a:extLst>
          </p:cNvPr>
          <p:cNvPicPr>
            <a:picLocks noChangeAspect="1"/>
          </p:cNvPicPr>
          <p:nvPr/>
        </p:nvPicPr>
        <p:blipFill>
          <a:blip r:embed="rId4"/>
          <a:stretch>
            <a:fillRect/>
          </a:stretch>
        </p:blipFill>
        <p:spPr>
          <a:xfrm>
            <a:off x="3765178" y="1594319"/>
            <a:ext cx="2764714" cy="3627021"/>
          </a:xfrm>
          <a:prstGeom prst="rect">
            <a:avLst/>
          </a:prstGeom>
        </p:spPr>
      </p:pic>
      <p:pic>
        <p:nvPicPr>
          <p:cNvPr id="7" name="Picture 6">
            <a:extLst>
              <a:ext uri="{FF2B5EF4-FFF2-40B4-BE49-F238E27FC236}">
                <a16:creationId xmlns:a16="http://schemas.microsoft.com/office/drawing/2014/main" id="{EF237025-EB10-4233-BF1B-DF559A29EFA7}"/>
              </a:ext>
            </a:extLst>
          </p:cNvPr>
          <p:cNvPicPr>
            <a:picLocks noChangeAspect="1"/>
          </p:cNvPicPr>
          <p:nvPr/>
        </p:nvPicPr>
        <p:blipFill>
          <a:blip r:embed="rId5"/>
          <a:stretch>
            <a:fillRect/>
          </a:stretch>
        </p:blipFill>
        <p:spPr>
          <a:xfrm>
            <a:off x="6521297" y="1764254"/>
            <a:ext cx="2848348" cy="3457086"/>
          </a:xfrm>
          <a:prstGeom prst="rect">
            <a:avLst/>
          </a:prstGeom>
        </p:spPr>
      </p:pic>
    </p:spTree>
    <p:extLst>
      <p:ext uri="{BB962C8B-B14F-4D97-AF65-F5344CB8AC3E}">
        <p14:creationId xmlns:p14="http://schemas.microsoft.com/office/powerpoint/2010/main" val="2356446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758414" y="250640"/>
            <a:ext cx="7183315" cy="780598"/>
          </a:xfrm>
        </p:spPr>
        <p:txBody>
          <a:bodyPr>
            <a:normAutofit fontScale="90000"/>
          </a:bodyPr>
          <a:lstStyle/>
          <a:p>
            <a:pPr algn="l"/>
            <a:r>
              <a:rPr lang="en-US" dirty="0">
                <a:solidFill>
                  <a:srgbClr val="EF653E"/>
                </a:solidFill>
              </a:rPr>
              <a:t>UTRGV Non-Tax Filer Form: Dependent Student</a:t>
            </a:r>
            <a:endParaRPr lang="en-US" b="1" dirty="0">
              <a:solidFill>
                <a:srgbClr val="EF653E"/>
              </a:solidFill>
              <a:latin typeface="+mn-lt"/>
            </a:endParaRP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86061" y="1398494"/>
            <a:ext cx="3801015" cy="4844044"/>
          </a:xfrm>
        </p:spPr>
        <p:txBody>
          <a:bodyPr>
            <a:normAutofit fontScale="77500" lnSpcReduction="20000"/>
          </a:bodyPr>
          <a:lstStyle/>
          <a:p>
            <a:pPr>
              <a:buFont typeface="Wingdings" panose="05000000000000000000" pitchFamily="2" charset="2"/>
              <a:buChar char="v"/>
            </a:pPr>
            <a:r>
              <a:rPr lang="en-US" dirty="0"/>
              <a:t>For dependent students who did not file an Income Tax Return</a:t>
            </a:r>
          </a:p>
          <a:p>
            <a:pPr lvl="1">
              <a:buFont typeface="Wingdings" panose="05000000000000000000" pitchFamily="2" charset="2"/>
              <a:buChar char="v"/>
            </a:pPr>
            <a:r>
              <a:rPr lang="en-US" dirty="0"/>
              <a:t>Copies of W2’s, or equivalent documents, for the year required if the student worked</a:t>
            </a:r>
          </a:p>
          <a:p>
            <a:pPr>
              <a:buFont typeface="Wingdings" panose="05000000000000000000" pitchFamily="2" charset="2"/>
              <a:buChar char="v"/>
            </a:pPr>
            <a:r>
              <a:rPr lang="en-US" dirty="0"/>
              <a:t>A copy of the IRS Tax Return Transcript is required is required if the student filed an Income Tax Return</a:t>
            </a:r>
          </a:p>
          <a:p>
            <a:pPr>
              <a:buFont typeface="Wingdings" panose="05000000000000000000" pitchFamily="2" charset="2"/>
              <a:buChar char="v"/>
            </a:pPr>
            <a:r>
              <a:rPr lang="en-US" dirty="0"/>
              <a:t>The IRS Verification of Non-filing Letter (IRSNFS) is </a:t>
            </a:r>
            <a:r>
              <a:rPr lang="en-US" u="sng" dirty="0"/>
              <a:t>NOT</a:t>
            </a:r>
            <a:r>
              <a:rPr lang="en-US" dirty="0"/>
              <a:t> required</a:t>
            </a:r>
          </a:p>
          <a:p>
            <a:pPr marL="0" indent="0">
              <a:buNone/>
            </a:pPr>
            <a:endParaRPr lang="en-US" dirty="0">
              <a:solidFill>
                <a:schemeClr val="tx1">
                  <a:lumMod val="65000"/>
                  <a:lumOff val="35000"/>
                </a:schemeClr>
              </a:solidFill>
              <a:latin typeface="+mj-lt"/>
            </a:endParaRPr>
          </a:p>
        </p:txBody>
      </p:sp>
      <p:pic>
        <p:nvPicPr>
          <p:cNvPr id="4" name="Picture 3">
            <a:extLst>
              <a:ext uri="{FF2B5EF4-FFF2-40B4-BE49-F238E27FC236}">
                <a16:creationId xmlns:a16="http://schemas.microsoft.com/office/drawing/2014/main" id="{74E1A04F-C0E7-4020-8C12-71EB2FE5B970}"/>
              </a:ext>
            </a:extLst>
          </p:cNvPr>
          <p:cNvPicPr>
            <a:picLocks noChangeAspect="1"/>
          </p:cNvPicPr>
          <p:nvPr/>
        </p:nvPicPr>
        <p:blipFill>
          <a:blip r:embed="rId4"/>
          <a:stretch>
            <a:fillRect/>
          </a:stretch>
        </p:blipFill>
        <p:spPr>
          <a:xfrm>
            <a:off x="3988369" y="1274943"/>
            <a:ext cx="4165927" cy="4913511"/>
          </a:xfrm>
          <a:prstGeom prst="rect">
            <a:avLst/>
          </a:prstGeom>
        </p:spPr>
      </p:pic>
    </p:spTree>
    <p:extLst>
      <p:ext uri="{BB962C8B-B14F-4D97-AF65-F5344CB8AC3E}">
        <p14:creationId xmlns:p14="http://schemas.microsoft.com/office/powerpoint/2010/main" val="1219594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457200" y="615462"/>
            <a:ext cx="7183315" cy="914400"/>
          </a:xfrm>
        </p:spPr>
        <p:txBody>
          <a:bodyPr>
            <a:normAutofit fontScale="90000"/>
          </a:bodyPr>
          <a:lstStyle/>
          <a:p>
            <a:pPr algn="l"/>
            <a:r>
              <a:rPr lang="en-US" sz="5400" b="1" dirty="0">
                <a:solidFill>
                  <a:schemeClr val="bg1"/>
                </a:solidFill>
                <a:latin typeface="+mn-lt"/>
              </a:rPr>
              <a:t>UTRGV Accomplishments</a:t>
            </a: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457200" y="1811216"/>
            <a:ext cx="7834745" cy="4506457"/>
          </a:xfrm>
        </p:spPr>
        <p:txBody>
          <a:bodyPr>
            <a:normAutofit/>
          </a:bodyPr>
          <a:lstStyle/>
          <a:p>
            <a:r>
              <a:rPr lang="en-US" dirty="0">
                <a:solidFill>
                  <a:schemeClr val="bg1"/>
                </a:solidFill>
                <a:latin typeface="+mj-lt"/>
              </a:rPr>
              <a:t>Ranked 1st in Texas and 19th nationally with a 2019-20 price of attendance</a:t>
            </a:r>
          </a:p>
          <a:p>
            <a:pPr lvl="1"/>
            <a:r>
              <a:rPr lang="en-US" sz="2200" dirty="0">
                <a:solidFill>
                  <a:schemeClr val="bg1"/>
                </a:solidFill>
              </a:rPr>
              <a:t>Best Colleges for Your Money 2019 rankings</a:t>
            </a:r>
          </a:p>
          <a:p>
            <a:pPr marL="457200" lvl="1" indent="0">
              <a:buNone/>
            </a:pPr>
            <a:endParaRPr lang="en-US" sz="2200" dirty="0">
              <a:solidFill>
                <a:schemeClr val="bg1"/>
              </a:solidFill>
            </a:endParaRPr>
          </a:p>
          <a:p>
            <a:r>
              <a:rPr lang="en-US" dirty="0">
                <a:solidFill>
                  <a:schemeClr val="bg1"/>
                </a:solidFill>
              </a:rPr>
              <a:t>“First Class” of UTRGV graduated December 2018 and May 2019</a:t>
            </a:r>
          </a:p>
          <a:p>
            <a:endParaRPr lang="en-US" dirty="0">
              <a:solidFill>
                <a:schemeClr val="bg1"/>
              </a:solidFill>
              <a:latin typeface="+mj-lt"/>
            </a:endParaRPr>
          </a:p>
          <a:p>
            <a:endParaRPr lang="en-US" dirty="0">
              <a:solidFill>
                <a:schemeClr val="bg1"/>
              </a:solidFill>
              <a:latin typeface="+mj-lt"/>
            </a:endParaRPr>
          </a:p>
        </p:txBody>
      </p:sp>
    </p:spTree>
    <p:extLst>
      <p:ext uri="{BB962C8B-B14F-4D97-AF65-F5344CB8AC3E}">
        <p14:creationId xmlns:p14="http://schemas.microsoft.com/office/powerpoint/2010/main" val="15003524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758414" y="250640"/>
            <a:ext cx="7183315" cy="780598"/>
          </a:xfrm>
        </p:spPr>
        <p:txBody>
          <a:bodyPr>
            <a:noAutofit/>
          </a:bodyPr>
          <a:lstStyle/>
          <a:p>
            <a:pPr algn="l"/>
            <a:r>
              <a:rPr lang="en-US" sz="3200" dirty="0">
                <a:solidFill>
                  <a:srgbClr val="EF653E"/>
                </a:solidFill>
              </a:rPr>
              <a:t>UTRGV Non-Tax Filer Form: Independent Student and Spouse</a:t>
            </a:r>
            <a:endParaRPr lang="en-US" sz="3200" b="1" dirty="0">
              <a:solidFill>
                <a:srgbClr val="EF653E"/>
              </a:solidFill>
              <a:latin typeface="+mn-lt"/>
            </a:endParaRP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86061" y="1398494"/>
            <a:ext cx="3801015" cy="4844044"/>
          </a:xfrm>
        </p:spPr>
        <p:txBody>
          <a:bodyPr>
            <a:normAutofit fontScale="70000" lnSpcReduction="20000"/>
          </a:bodyPr>
          <a:lstStyle/>
          <a:p>
            <a:pPr>
              <a:buFont typeface="Wingdings" panose="05000000000000000000" pitchFamily="2" charset="2"/>
              <a:buChar char="v"/>
            </a:pPr>
            <a:r>
              <a:rPr lang="en-US" dirty="0"/>
              <a:t>For each independent student, and spouse if applicable, who did not file an Income Tax Return</a:t>
            </a:r>
          </a:p>
          <a:p>
            <a:pPr lvl="1">
              <a:buFont typeface="Wingdings" panose="05000000000000000000" pitchFamily="2" charset="2"/>
              <a:buChar char="v"/>
            </a:pPr>
            <a:r>
              <a:rPr lang="en-US" dirty="0"/>
              <a:t>Copies of W2’s, or equivalent documents, for the year required if the student worked.</a:t>
            </a:r>
          </a:p>
          <a:p>
            <a:pPr>
              <a:buFont typeface="Wingdings" panose="05000000000000000000" pitchFamily="2" charset="2"/>
              <a:buChar char="v"/>
            </a:pPr>
            <a:r>
              <a:rPr lang="en-US" dirty="0"/>
              <a:t>A copy of each of the IRS Tax Return Transcript is required if the student, and spouse if applicable, filed an Income Tax Return</a:t>
            </a:r>
          </a:p>
          <a:p>
            <a:pPr>
              <a:buFont typeface="Wingdings" panose="05000000000000000000" pitchFamily="2" charset="2"/>
              <a:buChar char="v"/>
            </a:pPr>
            <a:r>
              <a:rPr lang="en-US" dirty="0"/>
              <a:t>The IRS Verification of Non-filing Letter (IRSNFS) </a:t>
            </a:r>
            <a:r>
              <a:rPr lang="en-US" u="sng" dirty="0"/>
              <a:t>or Verification of Non-filing Affidavit</a:t>
            </a:r>
            <a:r>
              <a:rPr lang="en-US" dirty="0"/>
              <a:t> required for each</a:t>
            </a:r>
          </a:p>
          <a:p>
            <a:pPr marL="0" indent="0">
              <a:buNone/>
            </a:pPr>
            <a:endParaRPr lang="en-US" dirty="0">
              <a:solidFill>
                <a:schemeClr val="tx1">
                  <a:lumMod val="65000"/>
                  <a:lumOff val="35000"/>
                </a:schemeClr>
              </a:solidFill>
              <a:latin typeface="+mj-lt"/>
            </a:endParaRPr>
          </a:p>
        </p:txBody>
      </p:sp>
      <p:pic>
        <p:nvPicPr>
          <p:cNvPr id="4" name="Picture 3">
            <a:extLst>
              <a:ext uri="{FF2B5EF4-FFF2-40B4-BE49-F238E27FC236}">
                <a16:creationId xmlns:a16="http://schemas.microsoft.com/office/drawing/2014/main" id="{B7E668B8-5A00-4CD8-9A52-44A9C7683447}"/>
              </a:ext>
            </a:extLst>
          </p:cNvPr>
          <p:cNvPicPr>
            <a:picLocks noChangeAspect="1"/>
          </p:cNvPicPr>
          <p:nvPr/>
        </p:nvPicPr>
        <p:blipFill>
          <a:blip r:embed="rId4"/>
          <a:stretch>
            <a:fillRect/>
          </a:stretch>
        </p:blipFill>
        <p:spPr>
          <a:xfrm>
            <a:off x="4080715" y="1111413"/>
            <a:ext cx="4019448" cy="4740747"/>
          </a:xfrm>
          <a:prstGeom prst="rect">
            <a:avLst/>
          </a:prstGeom>
        </p:spPr>
      </p:pic>
    </p:spTree>
    <p:extLst>
      <p:ext uri="{BB962C8B-B14F-4D97-AF65-F5344CB8AC3E}">
        <p14:creationId xmlns:p14="http://schemas.microsoft.com/office/powerpoint/2010/main" val="26487323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758414" y="250640"/>
            <a:ext cx="7183315" cy="780598"/>
          </a:xfrm>
        </p:spPr>
        <p:txBody>
          <a:bodyPr>
            <a:noAutofit/>
          </a:bodyPr>
          <a:lstStyle/>
          <a:p>
            <a:pPr algn="l"/>
            <a:r>
              <a:rPr lang="en-US" sz="3600" dirty="0">
                <a:solidFill>
                  <a:srgbClr val="EF653E"/>
                </a:solidFill>
              </a:rPr>
              <a:t>UTRGV Non-Tax Filer Form: Parent(s) with SSN</a:t>
            </a:r>
            <a:endParaRPr lang="en-US" sz="3600" b="1" dirty="0">
              <a:solidFill>
                <a:srgbClr val="EF653E"/>
              </a:solidFill>
              <a:latin typeface="+mn-lt"/>
            </a:endParaRP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86061" y="1398494"/>
            <a:ext cx="3801015" cy="4844044"/>
          </a:xfrm>
        </p:spPr>
        <p:txBody>
          <a:bodyPr>
            <a:normAutofit fontScale="70000" lnSpcReduction="20000"/>
          </a:bodyPr>
          <a:lstStyle/>
          <a:p>
            <a:pPr>
              <a:buFont typeface="Wingdings" panose="05000000000000000000" pitchFamily="2" charset="2"/>
              <a:buChar char="v"/>
            </a:pPr>
            <a:r>
              <a:rPr lang="en-US" dirty="0"/>
              <a:t>For each parent(s) who did not file an Income Tax Return</a:t>
            </a:r>
          </a:p>
          <a:p>
            <a:pPr lvl="1">
              <a:buFont typeface="Wingdings" panose="05000000000000000000" pitchFamily="2" charset="2"/>
              <a:buChar char="v"/>
            </a:pPr>
            <a:r>
              <a:rPr lang="en-US" dirty="0"/>
              <a:t>Copies of W2’s, or equivalent documents, for the year required if the parent(s) worked</a:t>
            </a:r>
          </a:p>
          <a:p>
            <a:pPr>
              <a:buFont typeface="Wingdings" panose="05000000000000000000" pitchFamily="2" charset="2"/>
              <a:buChar char="v"/>
            </a:pPr>
            <a:r>
              <a:rPr lang="en-US" dirty="0"/>
              <a:t>A copy of each of the IRS Tax Return Transcript is required if the parent(s) filed an Income Tax Return</a:t>
            </a:r>
          </a:p>
          <a:p>
            <a:pPr>
              <a:buFont typeface="Wingdings" panose="05000000000000000000" pitchFamily="2" charset="2"/>
              <a:buChar char="v"/>
            </a:pPr>
            <a:r>
              <a:rPr lang="en-US" dirty="0"/>
              <a:t>The IRS Verification of Non-filing Letter (IRSNFS) </a:t>
            </a:r>
            <a:r>
              <a:rPr lang="en-US" u="sng" dirty="0"/>
              <a:t>or Verification of Non-filing Affidavit</a:t>
            </a:r>
            <a:r>
              <a:rPr lang="en-US" dirty="0"/>
              <a:t> required for each</a:t>
            </a:r>
          </a:p>
          <a:p>
            <a:pPr marL="0" indent="0">
              <a:buNone/>
            </a:pPr>
            <a:endParaRPr lang="en-US" dirty="0">
              <a:solidFill>
                <a:schemeClr val="tx1">
                  <a:lumMod val="65000"/>
                  <a:lumOff val="35000"/>
                </a:schemeClr>
              </a:solidFill>
              <a:latin typeface="+mj-lt"/>
            </a:endParaRPr>
          </a:p>
        </p:txBody>
      </p:sp>
      <p:pic>
        <p:nvPicPr>
          <p:cNvPr id="4" name="Picture 3">
            <a:extLst>
              <a:ext uri="{FF2B5EF4-FFF2-40B4-BE49-F238E27FC236}">
                <a16:creationId xmlns:a16="http://schemas.microsoft.com/office/drawing/2014/main" id="{02FEAC35-B317-47B2-9B96-6DD171451C67}"/>
              </a:ext>
            </a:extLst>
          </p:cNvPr>
          <p:cNvPicPr>
            <a:picLocks noChangeAspect="1"/>
          </p:cNvPicPr>
          <p:nvPr/>
        </p:nvPicPr>
        <p:blipFill>
          <a:blip r:embed="rId4"/>
          <a:stretch>
            <a:fillRect/>
          </a:stretch>
        </p:blipFill>
        <p:spPr>
          <a:xfrm>
            <a:off x="4112987" y="1172584"/>
            <a:ext cx="3994948" cy="4711850"/>
          </a:xfrm>
          <a:prstGeom prst="rect">
            <a:avLst/>
          </a:prstGeom>
        </p:spPr>
      </p:pic>
    </p:spTree>
    <p:extLst>
      <p:ext uri="{BB962C8B-B14F-4D97-AF65-F5344CB8AC3E}">
        <p14:creationId xmlns:p14="http://schemas.microsoft.com/office/powerpoint/2010/main" val="10927893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758414" y="250640"/>
            <a:ext cx="7183315" cy="780598"/>
          </a:xfrm>
        </p:spPr>
        <p:txBody>
          <a:bodyPr>
            <a:noAutofit/>
          </a:bodyPr>
          <a:lstStyle/>
          <a:p>
            <a:pPr algn="l"/>
            <a:r>
              <a:rPr lang="en-US" sz="3600" dirty="0">
                <a:solidFill>
                  <a:srgbClr val="EF653E"/>
                </a:solidFill>
              </a:rPr>
              <a:t>UTRGV Non-Tax Filer Form: Parent(s) without SSN/ITIN</a:t>
            </a:r>
            <a:endParaRPr lang="en-US" sz="3600" b="1" dirty="0">
              <a:solidFill>
                <a:srgbClr val="EF653E"/>
              </a:solidFill>
              <a:latin typeface="+mn-lt"/>
            </a:endParaRP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86061" y="1398494"/>
            <a:ext cx="3801015" cy="4844044"/>
          </a:xfrm>
        </p:spPr>
        <p:txBody>
          <a:bodyPr>
            <a:normAutofit fontScale="77500" lnSpcReduction="20000"/>
          </a:bodyPr>
          <a:lstStyle/>
          <a:p>
            <a:pPr>
              <a:buFont typeface="Wingdings" panose="05000000000000000000" pitchFamily="2" charset="2"/>
              <a:buChar char="v"/>
            </a:pPr>
            <a:r>
              <a:rPr lang="en-US" dirty="0"/>
              <a:t>For each parent(s) who did not file an Income Tax Return</a:t>
            </a:r>
          </a:p>
          <a:p>
            <a:pPr lvl="1">
              <a:buFont typeface="Wingdings" panose="05000000000000000000" pitchFamily="2" charset="2"/>
              <a:buChar char="v"/>
            </a:pPr>
            <a:r>
              <a:rPr lang="en-US" dirty="0"/>
              <a:t>Copies of W2’s, or equivalent documents (Hacienda, SAT documents, letter from employer on letterhead), for the year required if the parent(s) worked</a:t>
            </a:r>
          </a:p>
          <a:p>
            <a:pPr>
              <a:buFont typeface="Wingdings" panose="05000000000000000000" pitchFamily="2" charset="2"/>
              <a:buChar char="v"/>
            </a:pPr>
            <a:r>
              <a:rPr lang="en-US" dirty="0"/>
              <a:t>A copy of each of the IRS Tax Return Transcript is required if the parent(s) filed an Income Tax Return</a:t>
            </a:r>
          </a:p>
          <a:p>
            <a:pPr>
              <a:buFont typeface="Wingdings" panose="05000000000000000000" pitchFamily="2" charset="2"/>
              <a:buChar char="v"/>
            </a:pPr>
            <a:endParaRPr lang="en-US" dirty="0"/>
          </a:p>
        </p:txBody>
      </p:sp>
      <p:pic>
        <p:nvPicPr>
          <p:cNvPr id="4" name="Picture 3">
            <a:extLst>
              <a:ext uri="{FF2B5EF4-FFF2-40B4-BE49-F238E27FC236}">
                <a16:creationId xmlns:a16="http://schemas.microsoft.com/office/drawing/2014/main" id="{5F22F632-FE06-48DE-A9F2-CA6E7174B06F}"/>
              </a:ext>
            </a:extLst>
          </p:cNvPr>
          <p:cNvPicPr>
            <a:picLocks noChangeAspect="1"/>
          </p:cNvPicPr>
          <p:nvPr/>
        </p:nvPicPr>
        <p:blipFill>
          <a:blip r:embed="rId4"/>
          <a:stretch>
            <a:fillRect/>
          </a:stretch>
        </p:blipFill>
        <p:spPr>
          <a:xfrm>
            <a:off x="4350071" y="1769760"/>
            <a:ext cx="3547877" cy="4101512"/>
          </a:xfrm>
          <a:prstGeom prst="rect">
            <a:avLst/>
          </a:prstGeom>
        </p:spPr>
      </p:pic>
    </p:spTree>
    <p:extLst>
      <p:ext uri="{BB962C8B-B14F-4D97-AF65-F5344CB8AC3E}">
        <p14:creationId xmlns:p14="http://schemas.microsoft.com/office/powerpoint/2010/main" val="1168001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758414" y="250640"/>
            <a:ext cx="7183315" cy="780598"/>
          </a:xfrm>
        </p:spPr>
        <p:txBody>
          <a:bodyPr>
            <a:noAutofit/>
          </a:bodyPr>
          <a:lstStyle/>
          <a:p>
            <a:pPr algn="l"/>
            <a:r>
              <a:rPr lang="en-US" sz="3600" dirty="0">
                <a:solidFill>
                  <a:srgbClr val="EF653E"/>
                </a:solidFill>
              </a:rPr>
              <a:t>IDENTITY AND STATEMENT OF EDUCATIONAL PURPOSE</a:t>
            </a:r>
            <a:endParaRPr lang="en-US" sz="3600" b="1" dirty="0">
              <a:solidFill>
                <a:srgbClr val="EF653E"/>
              </a:solidFill>
              <a:latin typeface="+mn-lt"/>
            </a:endParaRP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86061" y="1398494"/>
            <a:ext cx="3399417" cy="4844044"/>
          </a:xfrm>
        </p:spPr>
        <p:txBody>
          <a:bodyPr>
            <a:normAutofit fontScale="62500" lnSpcReduction="20000"/>
          </a:bodyPr>
          <a:lstStyle/>
          <a:p>
            <a:pPr lvl="0">
              <a:buFont typeface="Wingdings" panose="05000000000000000000" pitchFamily="2" charset="2"/>
              <a:buChar char="v"/>
            </a:pPr>
            <a:r>
              <a:rPr lang="en-US" dirty="0"/>
              <a:t>Statement of Educational Purpose</a:t>
            </a:r>
          </a:p>
          <a:p>
            <a:pPr lvl="2">
              <a:buFont typeface="Arial" panose="020B0604020202020204" pitchFamily="34" charset="0"/>
              <a:buChar char="•"/>
            </a:pPr>
            <a:r>
              <a:rPr lang="en-US" dirty="0"/>
              <a:t>Must be filled out in the presence of UTRGV staff, signed by UTRGV staff at time of submission</a:t>
            </a:r>
          </a:p>
          <a:p>
            <a:pPr lvl="2">
              <a:buFont typeface="Arial" panose="020B0604020202020204" pitchFamily="34" charset="0"/>
              <a:buChar char="•"/>
            </a:pPr>
            <a:r>
              <a:rPr lang="en-US" dirty="0"/>
              <a:t>Notarized Statement – filled out with a notary, identification used with notary must be submitted</a:t>
            </a:r>
          </a:p>
          <a:p>
            <a:pPr lvl="0">
              <a:buFont typeface="Wingdings" panose="05000000000000000000" pitchFamily="2" charset="2"/>
              <a:buChar char="v"/>
            </a:pPr>
            <a:r>
              <a:rPr lang="en-US" dirty="0"/>
              <a:t>Identity</a:t>
            </a:r>
          </a:p>
          <a:p>
            <a:pPr lvl="1"/>
            <a:r>
              <a:rPr lang="en-US" dirty="0"/>
              <a:t>Valid/unexpired government-issued photo ID</a:t>
            </a:r>
            <a:br>
              <a:rPr lang="en-US" dirty="0"/>
            </a:br>
            <a:endParaRPr lang="en-US" dirty="0"/>
          </a:p>
          <a:p>
            <a:pPr>
              <a:buFont typeface="Wingdings" panose="05000000000000000000" pitchFamily="2" charset="2"/>
              <a:buChar char="v"/>
            </a:pPr>
            <a:r>
              <a:rPr lang="en-US" dirty="0"/>
              <a:t>High School Completion</a:t>
            </a:r>
          </a:p>
          <a:p>
            <a:pPr lvl="1"/>
            <a:r>
              <a:rPr lang="en-US" dirty="0"/>
              <a:t>An official high school transcript must be submitted to the institution</a:t>
            </a:r>
            <a:br>
              <a:rPr lang="en-US" dirty="0"/>
            </a:br>
            <a:endParaRPr lang="en-US" dirty="0"/>
          </a:p>
          <a:p>
            <a:pPr>
              <a:buFont typeface="Wingdings" panose="05000000000000000000" pitchFamily="2" charset="2"/>
              <a:buChar char="v"/>
            </a:pPr>
            <a:endParaRPr lang="en-US" dirty="0">
              <a:solidFill>
                <a:schemeClr val="tx1">
                  <a:lumMod val="65000"/>
                  <a:lumOff val="35000"/>
                </a:schemeClr>
              </a:solidFill>
              <a:latin typeface="+mj-lt"/>
            </a:endParaRPr>
          </a:p>
        </p:txBody>
      </p:sp>
      <p:pic>
        <p:nvPicPr>
          <p:cNvPr id="4" name="Picture 3">
            <a:extLst>
              <a:ext uri="{FF2B5EF4-FFF2-40B4-BE49-F238E27FC236}">
                <a16:creationId xmlns:a16="http://schemas.microsoft.com/office/drawing/2014/main" id="{F7AFE96E-D8F7-4EBE-A2FE-12094A905D42}"/>
              </a:ext>
            </a:extLst>
          </p:cNvPr>
          <p:cNvPicPr>
            <a:picLocks noChangeAspect="1"/>
          </p:cNvPicPr>
          <p:nvPr/>
        </p:nvPicPr>
        <p:blipFill>
          <a:blip r:embed="rId4"/>
          <a:stretch>
            <a:fillRect/>
          </a:stretch>
        </p:blipFill>
        <p:spPr>
          <a:xfrm>
            <a:off x="4157191" y="1170721"/>
            <a:ext cx="4018621" cy="5071817"/>
          </a:xfrm>
          <a:prstGeom prst="rect">
            <a:avLst/>
          </a:prstGeom>
        </p:spPr>
      </p:pic>
    </p:spTree>
    <p:extLst>
      <p:ext uri="{BB962C8B-B14F-4D97-AF65-F5344CB8AC3E}">
        <p14:creationId xmlns:p14="http://schemas.microsoft.com/office/powerpoint/2010/main" val="1724240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758414" y="250640"/>
            <a:ext cx="7183315" cy="780598"/>
          </a:xfrm>
        </p:spPr>
        <p:txBody>
          <a:bodyPr>
            <a:noAutofit/>
          </a:bodyPr>
          <a:lstStyle/>
          <a:p>
            <a:pPr algn="l"/>
            <a:r>
              <a:rPr lang="en-US" sz="4000" dirty="0">
                <a:solidFill>
                  <a:srgbClr val="EF653E"/>
                </a:solidFill>
              </a:rPr>
              <a:t>IRS Flag 06</a:t>
            </a:r>
            <a:endParaRPr lang="en-US" sz="4000" b="1" dirty="0">
              <a:solidFill>
                <a:srgbClr val="EF653E"/>
              </a:solidFill>
              <a:latin typeface="+mn-lt"/>
            </a:endParaRP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86061" y="1398494"/>
            <a:ext cx="7100047" cy="4844044"/>
          </a:xfrm>
        </p:spPr>
        <p:txBody>
          <a:bodyPr>
            <a:normAutofit/>
          </a:bodyPr>
          <a:lstStyle/>
          <a:p>
            <a:r>
              <a:rPr lang="en-US" dirty="0"/>
              <a:t>IRS Flag 06:  The Parent or the Student initially used the IRS Data Retrieval Tool then another transaction was processed that called into question the use of the IRS retrieval.</a:t>
            </a:r>
          </a:p>
          <a:p>
            <a:pPr lvl="1"/>
            <a:r>
              <a:rPr lang="en-US" dirty="0"/>
              <a:t>UTRGV staff review file to see what additional documentation, if any, is required. Additional documents are added.</a:t>
            </a:r>
          </a:p>
        </p:txBody>
      </p:sp>
    </p:spTree>
    <p:extLst>
      <p:ext uri="{BB962C8B-B14F-4D97-AF65-F5344CB8AC3E}">
        <p14:creationId xmlns:p14="http://schemas.microsoft.com/office/powerpoint/2010/main" val="108318550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758414" y="250640"/>
            <a:ext cx="7183315" cy="780598"/>
          </a:xfrm>
        </p:spPr>
        <p:txBody>
          <a:bodyPr>
            <a:noAutofit/>
          </a:bodyPr>
          <a:lstStyle/>
          <a:p>
            <a:pPr algn="l"/>
            <a:r>
              <a:rPr lang="en-US" sz="4000" dirty="0">
                <a:solidFill>
                  <a:srgbClr val="EF653E"/>
                </a:solidFill>
              </a:rPr>
              <a:t>IRS Flag 07</a:t>
            </a:r>
            <a:endParaRPr lang="en-US" sz="4000" b="1" dirty="0">
              <a:solidFill>
                <a:srgbClr val="EF653E"/>
              </a:solidFill>
              <a:latin typeface="+mn-lt"/>
            </a:endParaRP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86061" y="1031238"/>
            <a:ext cx="4249271" cy="5211300"/>
          </a:xfrm>
        </p:spPr>
        <p:txBody>
          <a:bodyPr>
            <a:normAutofit fontScale="77500" lnSpcReduction="20000"/>
          </a:bodyPr>
          <a:lstStyle/>
          <a:p>
            <a:r>
              <a:rPr lang="en-US" dirty="0"/>
              <a:t>IRS Flag 07:  The Parent or the Student used the IRS Data Retrieval Tool to import their tax information from the IRS and the IRS determined they amended their Income Tax Return.  </a:t>
            </a:r>
          </a:p>
          <a:p>
            <a:pPr lvl="1"/>
            <a:r>
              <a:rPr lang="en-US" dirty="0"/>
              <a:t>A signed copy of the Amended Income Tax Return is required along with</a:t>
            </a:r>
          </a:p>
          <a:p>
            <a:pPr lvl="1"/>
            <a:r>
              <a:rPr lang="en-US" dirty="0"/>
              <a:t>The new Tax Return Transcript (with amended information) and</a:t>
            </a:r>
          </a:p>
          <a:p>
            <a:pPr lvl="1"/>
            <a:r>
              <a:rPr lang="en-US" dirty="0"/>
              <a:t>The printed original Tax Return Transcript</a:t>
            </a:r>
          </a:p>
          <a:p>
            <a:pPr marL="0" indent="0">
              <a:buNone/>
            </a:pPr>
            <a:endParaRPr lang="en-US" dirty="0"/>
          </a:p>
        </p:txBody>
      </p:sp>
      <p:pic>
        <p:nvPicPr>
          <p:cNvPr id="4" name="Content Placeholder 7">
            <a:extLst>
              <a:ext uri="{FF2B5EF4-FFF2-40B4-BE49-F238E27FC236}">
                <a16:creationId xmlns:a16="http://schemas.microsoft.com/office/drawing/2014/main" id="{021F79A9-FFD6-4E98-827D-0CAFFF4F1DA4}"/>
              </a:ext>
            </a:extLst>
          </p:cNvPr>
          <p:cNvPicPr>
            <a:picLocks noChangeAspect="1"/>
          </p:cNvPicPr>
          <p:nvPr/>
        </p:nvPicPr>
        <p:blipFill>
          <a:blip r:embed="rId4"/>
          <a:stretch>
            <a:fillRect/>
          </a:stretch>
        </p:blipFill>
        <p:spPr>
          <a:xfrm>
            <a:off x="3818966" y="1210741"/>
            <a:ext cx="2603350" cy="3881437"/>
          </a:xfrm>
          <a:prstGeom prst="rect">
            <a:avLst/>
          </a:prstGeom>
        </p:spPr>
      </p:pic>
      <p:pic>
        <p:nvPicPr>
          <p:cNvPr id="5" name="Content Placeholder 8">
            <a:extLst>
              <a:ext uri="{FF2B5EF4-FFF2-40B4-BE49-F238E27FC236}">
                <a16:creationId xmlns:a16="http://schemas.microsoft.com/office/drawing/2014/main" id="{411F908E-5275-4F33-9A0D-2F41F8B9DE2E}"/>
              </a:ext>
            </a:extLst>
          </p:cNvPr>
          <p:cNvPicPr>
            <a:picLocks noChangeAspect="1"/>
          </p:cNvPicPr>
          <p:nvPr/>
        </p:nvPicPr>
        <p:blipFill>
          <a:blip r:embed="rId5"/>
          <a:stretch>
            <a:fillRect/>
          </a:stretch>
        </p:blipFill>
        <p:spPr>
          <a:xfrm>
            <a:off x="6422316" y="1265333"/>
            <a:ext cx="2528046" cy="3881437"/>
          </a:xfrm>
          <a:prstGeom prst="rect">
            <a:avLst/>
          </a:prstGeom>
        </p:spPr>
      </p:pic>
    </p:spTree>
    <p:extLst>
      <p:ext uri="{BB962C8B-B14F-4D97-AF65-F5344CB8AC3E}">
        <p14:creationId xmlns:p14="http://schemas.microsoft.com/office/powerpoint/2010/main" val="7455285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758414" y="250640"/>
            <a:ext cx="7183315" cy="780598"/>
          </a:xfrm>
        </p:spPr>
        <p:txBody>
          <a:bodyPr>
            <a:noAutofit/>
          </a:bodyPr>
          <a:lstStyle/>
          <a:p>
            <a:pPr algn="l"/>
            <a:r>
              <a:rPr lang="en-US" sz="4000" dirty="0">
                <a:solidFill>
                  <a:srgbClr val="EF653E"/>
                </a:solidFill>
              </a:rPr>
              <a:t>Comment Codes 400</a:t>
            </a:r>
            <a:endParaRPr lang="en-US" sz="4000" b="1" dirty="0">
              <a:solidFill>
                <a:srgbClr val="EF653E"/>
              </a:solidFill>
              <a:latin typeface="+mn-lt"/>
            </a:endParaRP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86061" y="1398494"/>
            <a:ext cx="7100047" cy="4844044"/>
          </a:xfrm>
        </p:spPr>
        <p:txBody>
          <a:bodyPr>
            <a:normAutofit fontScale="92500" lnSpcReduction="10000"/>
          </a:bodyPr>
          <a:lstStyle/>
          <a:p>
            <a:r>
              <a:rPr lang="en-US" sz="2400" b="1" u="sng" dirty="0"/>
              <a:t>For Parents of Dependent Students</a:t>
            </a:r>
            <a:endParaRPr lang="en-US" sz="2400" dirty="0"/>
          </a:p>
          <a:p>
            <a:pPr lvl="1" fontAlgn="ctr"/>
            <a:r>
              <a:rPr lang="en-US" sz="2400" dirty="0"/>
              <a:t>Parent is a tax filer (FAFSA Question 80) and the AGI retrieved from the IRS is zero, but the total income earned from work (FAFSA Questions 88 and 89) is greater than zero.</a:t>
            </a:r>
          </a:p>
          <a:p>
            <a:pPr lvl="1" fontAlgn="ctr"/>
            <a:r>
              <a:rPr lang="en-US" sz="2400" dirty="0"/>
              <a:t>The total of the Additional Financial Information fields reported on the FAFSA form (FAFSA Questions 93a-f) is greater than the AGI transferred from the IRS.</a:t>
            </a:r>
          </a:p>
          <a:p>
            <a:pPr lvl="1" fontAlgn="ctr"/>
            <a:r>
              <a:rPr lang="en-US" sz="2400" dirty="0"/>
              <a:t>Any item from the FAFSA list of Untaxed Income (FAFSA Questions 94a-i) is equal to or exceeds the AGI transferred from the IRS.</a:t>
            </a:r>
          </a:p>
          <a:p>
            <a:pPr fontAlgn="ctr"/>
            <a:r>
              <a:rPr lang="en-US" sz="2400" dirty="0"/>
              <a:t>UTRGV staff review file to see what additional documentation, if any, is required. Additional documents are added.</a:t>
            </a:r>
          </a:p>
          <a:p>
            <a:pPr marL="0" indent="0">
              <a:buNone/>
            </a:pPr>
            <a:endParaRPr lang="en-US" dirty="0"/>
          </a:p>
        </p:txBody>
      </p:sp>
    </p:spTree>
    <p:extLst>
      <p:ext uri="{BB962C8B-B14F-4D97-AF65-F5344CB8AC3E}">
        <p14:creationId xmlns:p14="http://schemas.microsoft.com/office/powerpoint/2010/main" val="71694287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758414" y="250640"/>
            <a:ext cx="7183315" cy="780598"/>
          </a:xfrm>
        </p:spPr>
        <p:txBody>
          <a:bodyPr>
            <a:noAutofit/>
          </a:bodyPr>
          <a:lstStyle/>
          <a:p>
            <a:pPr algn="l"/>
            <a:r>
              <a:rPr lang="en-US" sz="4000" dirty="0">
                <a:solidFill>
                  <a:srgbClr val="EF653E"/>
                </a:solidFill>
              </a:rPr>
              <a:t>Comment Codes 401</a:t>
            </a:r>
            <a:endParaRPr lang="en-US" sz="4000" b="1" dirty="0">
              <a:solidFill>
                <a:srgbClr val="EF653E"/>
              </a:solidFill>
              <a:latin typeface="+mn-lt"/>
            </a:endParaRP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86061" y="1398494"/>
            <a:ext cx="7100047" cy="4844044"/>
          </a:xfrm>
        </p:spPr>
        <p:txBody>
          <a:bodyPr>
            <a:normAutofit fontScale="77500" lnSpcReduction="20000"/>
          </a:bodyPr>
          <a:lstStyle/>
          <a:p>
            <a:r>
              <a:rPr lang="en-US" dirty="0"/>
              <a:t>Not visible to student in ASSIST </a:t>
            </a:r>
          </a:p>
          <a:p>
            <a:r>
              <a:rPr lang="en-US" b="1" u="sng" dirty="0"/>
              <a:t>For Dependent and Independent Students</a:t>
            </a:r>
            <a:endParaRPr lang="en-US" dirty="0"/>
          </a:p>
          <a:p>
            <a:pPr lvl="1" fontAlgn="ctr"/>
            <a:r>
              <a:rPr lang="en-US" dirty="0"/>
              <a:t>Student is a tax filer (FAFSA Question 32) and the AGI retrieved from the IRS is zero, but the total income earned from work (FAFSA Questions 39 and 40) is greater than zero.</a:t>
            </a:r>
          </a:p>
          <a:p>
            <a:pPr lvl="1" fontAlgn="ctr"/>
            <a:r>
              <a:rPr lang="en-US" dirty="0"/>
              <a:t>The total of the Additional Financial Information fields reported on the FAFSA form (FAFSA Questions 44a-f) is greater than the AGI transferred from the IRS.</a:t>
            </a:r>
          </a:p>
          <a:p>
            <a:pPr lvl="1" fontAlgn="ctr"/>
            <a:r>
              <a:rPr lang="en-US" dirty="0"/>
              <a:t>Any item from the FAFSA list of Untaxed Income (FAFSA Questions 45a-j) is equal to or exceeds the AGI transferred from the IRS.</a:t>
            </a:r>
          </a:p>
          <a:p>
            <a:pPr fontAlgn="ctr"/>
            <a:r>
              <a:rPr lang="en-US" dirty="0"/>
              <a:t>UTRGV staff review file to see what additional documentation, if any, is required. Additional documents are added.</a:t>
            </a:r>
          </a:p>
          <a:p>
            <a:pPr marL="0" indent="0">
              <a:buNone/>
            </a:pPr>
            <a:endParaRPr lang="en-US" sz="2400" dirty="0"/>
          </a:p>
          <a:p>
            <a:pPr marL="0" indent="0">
              <a:buNone/>
            </a:pPr>
            <a:endParaRPr lang="en-US" dirty="0"/>
          </a:p>
        </p:txBody>
      </p:sp>
    </p:spTree>
    <p:extLst>
      <p:ext uri="{BB962C8B-B14F-4D97-AF65-F5344CB8AC3E}">
        <p14:creationId xmlns:p14="http://schemas.microsoft.com/office/powerpoint/2010/main" val="273978973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758414" y="250640"/>
            <a:ext cx="7183315" cy="780598"/>
          </a:xfrm>
        </p:spPr>
        <p:txBody>
          <a:bodyPr>
            <a:noAutofit/>
          </a:bodyPr>
          <a:lstStyle/>
          <a:p>
            <a:pPr algn="l"/>
            <a:r>
              <a:rPr lang="en-US" sz="3600" dirty="0">
                <a:solidFill>
                  <a:srgbClr val="EF653E"/>
                </a:solidFill>
              </a:rPr>
              <a:t>Student Monthly Income Worksheet</a:t>
            </a:r>
            <a:endParaRPr lang="en-US" sz="3600" b="1" dirty="0">
              <a:solidFill>
                <a:srgbClr val="EF653E"/>
              </a:solidFill>
              <a:latin typeface="+mn-lt"/>
            </a:endParaRP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86061" y="1398494"/>
            <a:ext cx="3801015" cy="4844044"/>
          </a:xfrm>
        </p:spPr>
        <p:txBody>
          <a:bodyPr>
            <a:normAutofit/>
          </a:bodyPr>
          <a:lstStyle/>
          <a:p>
            <a:r>
              <a:rPr lang="en-US" dirty="0"/>
              <a:t>Required for students who:</a:t>
            </a:r>
          </a:p>
          <a:p>
            <a:pPr lvl="1"/>
            <a:r>
              <a:rPr lang="en-US" dirty="0"/>
              <a:t>Have children or legal dependents</a:t>
            </a:r>
          </a:p>
          <a:p>
            <a:pPr lvl="1"/>
            <a:r>
              <a:rPr lang="en-US" dirty="0"/>
              <a:t>Are dependent by age (less than 24) </a:t>
            </a:r>
          </a:p>
          <a:p>
            <a:pPr lvl="1"/>
            <a:r>
              <a:rPr lang="en-US" dirty="0"/>
              <a:t>Are not married</a:t>
            </a:r>
          </a:p>
          <a:p>
            <a:pPr lvl="1"/>
            <a:r>
              <a:rPr lang="en-US" dirty="0"/>
              <a:t>Report income less than $10,000.00</a:t>
            </a:r>
          </a:p>
          <a:p>
            <a:pPr marL="0" indent="0">
              <a:buNone/>
            </a:pPr>
            <a:endParaRPr lang="en-US" dirty="0">
              <a:solidFill>
                <a:schemeClr val="tx1">
                  <a:lumMod val="65000"/>
                  <a:lumOff val="35000"/>
                </a:schemeClr>
              </a:solidFill>
              <a:latin typeface="+mj-lt"/>
            </a:endParaRPr>
          </a:p>
        </p:txBody>
      </p:sp>
      <p:pic>
        <p:nvPicPr>
          <p:cNvPr id="4" name="Picture 3">
            <a:extLst>
              <a:ext uri="{FF2B5EF4-FFF2-40B4-BE49-F238E27FC236}">
                <a16:creationId xmlns:a16="http://schemas.microsoft.com/office/drawing/2014/main" id="{0AE427BD-593B-4ECA-BD6E-C95C8221ACF3}"/>
              </a:ext>
            </a:extLst>
          </p:cNvPr>
          <p:cNvPicPr>
            <a:picLocks noChangeAspect="1"/>
          </p:cNvPicPr>
          <p:nvPr/>
        </p:nvPicPr>
        <p:blipFill>
          <a:blip r:embed="rId4"/>
          <a:stretch>
            <a:fillRect/>
          </a:stretch>
        </p:blipFill>
        <p:spPr>
          <a:xfrm>
            <a:off x="4016978" y="1031238"/>
            <a:ext cx="3801015" cy="5035775"/>
          </a:xfrm>
          <a:prstGeom prst="rect">
            <a:avLst/>
          </a:prstGeom>
        </p:spPr>
      </p:pic>
    </p:spTree>
    <p:extLst>
      <p:ext uri="{BB962C8B-B14F-4D97-AF65-F5344CB8AC3E}">
        <p14:creationId xmlns:p14="http://schemas.microsoft.com/office/powerpoint/2010/main" val="2832120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758414" y="250640"/>
            <a:ext cx="7183315" cy="780598"/>
          </a:xfrm>
        </p:spPr>
        <p:txBody>
          <a:bodyPr>
            <a:noAutofit/>
          </a:bodyPr>
          <a:lstStyle/>
          <a:p>
            <a:pPr algn="l"/>
            <a:r>
              <a:rPr lang="en-US" sz="4800" dirty="0">
                <a:solidFill>
                  <a:srgbClr val="EF653E"/>
                </a:solidFill>
              </a:rPr>
              <a:t>Separation Verification</a:t>
            </a:r>
            <a:endParaRPr lang="en-US" sz="4800" b="1" dirty="0">
              <a:solidFill>
                <a:srgbClr val="EF653E"/>
              </a:solidFill>
              <a:latin typeface="+mn-lt"/>
            </a:endParaRPr>
          </a:p>
        </p:txBody>
      </p:sp>
      <p:pic>
        <p:nvPicPr>
          <p:cNvPr id="5" name="Content Placeholder 4">
            <a:extLst>
              <a:ext uri="{FF2B5EF4-FFF2-40B4-BE49-F238E27FC236}">
                <a16:creationId xmlns:a16="http://schemas.microsoft.com/office/drawing/2014/main" id="{F403FCC9-56C2-4146-8F46-B7AB2F041D69}"/>
              </a:ext>
            </a:extLst>
          </p:cNvPr>
          <p:cNvPicPr>
            <a:picLocks noGrp="1" noChangeAspect="1"/>
          </p:cNvPicPr>
          <p:nvPr>
            <p:ph idx="1"/>
          </p:nvPr>
        </p:nvPicPr>
        <p:blipFill>
          <a:blip r:embed="rId4"/>
          <a:stretch>
            <a:fillRect/>
          </a:stretch>
        </p:blipFill>
        <p:spPr>
          <a:xfrm>
            <a:off x="602265" y="1166018"/>
            <a:ext cx="3485803" cy="4525963"/>
          </a:xfrm>
          <a:prstGeom prst="rect">
            <a:avLst/>
          </a:prstGeom>
        </p:spPr>
      </p:pic>
      <p:pic>
        <p:nvPicPr>
          <p:cNvPr id="6" name="Picture 5">
            <a:extLst>
              <a:ext uri="{FF2B5EF4-FFF2-40B4-BE49-F238E27FC236}">
                <a16:creationId xmlns:a16="http://schemas.microsoft.com/office/drawing/2014/main" id="{F9159579-7516-4F94-84A0-5CDD218D83A7}"/>
              </a:ext>
            </a:extLst>
          </p:cNvPr>
          <p:cNvPicPr>
            <a:picLocks noChangeAspect="1"/>
          </p:cNvPicPr>
          <p:nvPr/>
        </p:nvPicPr>
        <p:blipFill>
          <a:blip r:embed="rId5"/>
          <a:stretch>
            <a:fillRect/>
          </a:stretch>
        </p:blipFill>
        <p:spPr>
          <a:xfrm>
            <a:off x="4088068" y="1570607"/>
            <a:ext cx="4096191" cy="4256154"/>
          </a:xfrm>
          <a:prstGeom prst="rect">
            <a:avLst/>
          </a:prstGeom>
        </p:spPr>
      </p:pic>
    </p:spTree>
    <p:extLst>
      <p:ext uri="{BB962C8B-B14F-4D97-AF65-F5344CB8AC3E}">
        <p14:creationId xmlns:p14="http://schemas.microsoft.com/office/powerpoint/2010/main" val="1953007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83128" y="485575"/>
            <a:ext cx="8234795" cy="914400"/>
          </a:xfrm>
        </p:spPr>
        <p:txBody>
          <a:bodyPr>
            <a:normAutofit fontScale="90000"/>
          </a:bodyPr>
          <a:lstStyle/>
          <a:p>
            <a:pPr algn="l"/>
            <a:r>
              <a:rPr lang="en-US" sz="5400" b="1" dirty="0">
                <a:solidFill>
                  <a:schemeClr val="bg1"/>
                </a:solidFill>
                <a:latin typeface="+mn-lt"/>
              </a:rPr>
              <a:t>Commitment to Improvement</a:t>
            </a: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457200" y="1811216"/>
            <a:ext cx="7183315" cy="3956538"/>
          </a:xfrm>
        </p:spPr>
        <p:txBody>
          <a:bodyPr/>
          <a:lstStyle/>
          <a:p>
            <a:r>
              <a:rPr lang="en-US" dirty="0">
                <a:solidFill>
                  <a:schemeClr val="bg1"/>
                </a:solidFill>
                <a:latin typeface="+mj-lt"/>
              </a:rPr>
              <a:t>Grand Openings</a:t>
            </a:r>
          </a:p>
          <a:p>
            <a:pPr lvl="1"/>
            <a:r>
              <a:rPr lang="en-US" dirty="0">
                <a:solidFill>
                  <a:schemeClr val="bg1"/>
                </a:solidFill>
                <a:latin typeface="+mj-lt"/>
              </a:rPr>
              <a:t>Brownsville: Interdisciplinary Academic Building</a:t>
            </a:r>
          </a:p>
          <a:p>
            <a:pPr lvl="1"/>
            <a:r>
              <a:rPr lang="en-US" dirty="0">
                <a:solidFill>
                  <a:schemeClr val="bg1"/>
                </a:solidFill>
                <a:latin typeface="+mj-lt"/>
              </a:rPr>
              <a:t>Edinburg: Interdisciplinary Engineering and Academic Building</a:t>
            </a:r>
          </a:p>
        </p:txBody>
      </p:sp>
    </p:spTree>
    <p:extLst>
      <p:ext uri="{BB962C8B-B14F-4D97-AF65-F5344CB8AC3E}">
        <p14:creationId xmlns:p14="http://schemas.microsoft.com/office/powerpoint/2010/main" val="293744136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758414" y="250640"/>
            <a:ext cx="7183315" cy="780598"/>
          </a:xfrm>
        </p:spPr>
        <p:txBody>
          <a:bodyPr>
            <a:noAutofit/>
          </a:bodyPr>
          <a:lstStyle/>
          <a:p>
            <a:pPr algn="l"/>
            <a:r>
              <a:rPr lang="en-US" dirty="0">
                <a:solidFill>
                  <a:srgbClr val="EF653E"/>
                </a:solidFill>
                <a:effectLst>
                  <a:outerShdw blurRad="38100" dist="38100" dir="2700000" algn="tl">
                    <a:srgbClr val="C0C0C0"/>
                  </a:outerShdw>
                </a:effectLst>
                <a:latin typeface="Baskerville"/>
                <a:ea typeface="ＭＳ Ｐゴシック" pitchFamily="109" charset="-128"/>
              </a:rPr>
              <a:t>Tax Filing</a:t>
            </a:r>
            <a:br>
              <a:rPr lang="en-US" sz="4000" dirty="0">
                <a:solidFill>
                  <a:schemeClr val="tx2">
                    <a:lumMod val="50000"/>
                  </a:schemeClr>
                </a:solidFill>
                <a:latin typeface="Baskerville"/>
                <a:cs typeface="Baskerville"/>
              </a:rPr>
            </a:br>
            <a:endParaRPr lang="en-US" sz="4000" b="1" dirty="0">
              <a:solidFill>
                <a:srgbClr val="EF653E"/>
              </a:solidFill>
              <a:latin typeface="+mn-lt"/>
            </a:endParaRP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86061" y="849854"/>
            <a:ext cx="7100047" cy="5392684"/>
          </a:xfrm>
        </p:spPr>
        <p:txBody>
          <a:bodyPr>
            <a:normAutofit fontScale="70000" lnSpcReduction="20000"/>
          </a:bodyPr>
          <a:lstStyle/>
          <a:p>
            <a:r>
              <a:rPr lang="en-US" dirty="0">
                <a:latin typeface="Arial" panose="020B0604020202020204" pitchFamily="34" charset="0"/>
                <a:cs typeface="Arial" panose="020B0604020202020204" pitchFamily="34" charset="0"/>
              </a:rPr>
              <a:t>Filing requirements: In order to receive federal or state aid, individuals must follow IRS regulations and file a tax return when required. FAFSA has built in logic that will give an error when a student or parent enters wages above the tax filing threshold and have not indicated that have filed or will file. If you encounter this you cannot proceed without changing to “will file.” On the TASFA these thresholds will be checked when the TASFA is reviewed.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Filing status for tax purposes-Determined by marital status as of the last day of the year (</a:t>
            </a:r>
            <a:r>
              <a:rPr lang="en-US" dirty="0">
                <a:solidFill>
                  <a:srgbClr val="FF0000"/>
                </a:solidFill>
                <a:latin typeface="Arial" panose="020B0604020202020204" pitchFamily="34" charset="0"/>
                <a:cs typeface="Arial" panose="020B0604020202020204" pitchFamily="34" charset="0"/>
              </a:rPr>
              <a:t>December 31</a:t>
            </a:r>
            <a:r>
              <a:rPr lang="en-US" dirty="0">
                <a:latin typeface="Arial" panose="020B0604020202020204" pitchFamily="34" charset="0"/>
                <a:cs typeface="Arial" panose="020B0604020202020204" pitchFamily="34" charset="0"/>
              </a:rPr>
              <a:t>).</a:t>
            </a:r>
          </a:p>
          <a:p>
            <a:pPr lvl="1">
              <a:buFont typeface="Wingdings" panose="05000000000000000000" pitchFamily="2" charset="2"/>
              <a:buChar char="v"/>
            </a:pPr>
            <a:r>
              <a:rPr lang="en-US" dirty="0">
                <a:latin typeface="Arial" panose="020B0604020202020204" pitchFamily="34" charset="0"/>
                <a:cs typeface="Arial" panose="020B0604020202020204" pitchFamily="34" charset="0"/>
              </a:rPr>
              <a:t>Single</a:t>
            </a:r>
          </a:p>
          <a:p>
            <a:pPr lvl="1">
              <a:buFont typeface="Wingdings" panose="05000000000000000000" pitchFamily="2" charset="2"/>
              <a:buChar char="v"/>
            </a:pPr>
            <a:r>
              <a:rPr lang="en-US" dirty="0">
                <a:latin typeface="Arial" panose="020B0604020202020204" pitchFamily="34" charset="0"/>
                <a:cs typeface="Arial" panose="020B0604020202020204" pitchFamily="34" charset="0"/>
              </a:rPr>
              <a:t>Head of Household</a:t>
            </a:r>
          </a:p>
          <a:p>
            <a:pPr lvl="1">
              <a:buFont typeface="Wingdings" panose="05000000000000000000" pitchFamily="2" charset="2"/>
              <a:buChar char="v"/>
            </a:pPr>
            <a:r>
              <a:rPr lang="en-US" dirty="0">
                <a:latin typeface="Arial" panose="020B0604020202020204" pitchFamily="34" charset="0"/>
                <a:cs typeface="Arial" panose="020B0604020202020204" pitchFamily="34" charset="0"/>
              </a:rPr>
              <a:t>Married filing joint return</a:t>
            </a:r>
          </a:p>
          <a:p>
            <a:pPr lvl="1">
              <a:buFont typeface="Wingdings" panose="05000000000000000000" pitchFamily="2" charset="2"/>
              <a:buChar char="v"/>
            </a:pPr>
            <a:r>
              <a:rPr lang="en-US" dirty="0">
                <a:latin typeface="Arial" panose="020B0604020202020204" pitchFamily="34" charset="0"/>
                <a:cs typeface="Arial" panose="020B0604020202020204" pitchFamily="34" charset="0"/>
              </a:rPr>
              <a:t>Married filing separate return-Need both tax returns</a:t>
            </a:r>
          </a:p>
          <a:p>
            <a:pPr marL="0" indent="0">
              <a:buNone/>
            </a:pPr>
            <a:endParaRPr lang="en-US" sz="2400" dirty="0"/>
          </a:p>
          <a:p>
            <a:pPr marL="0" indent="0">
              <a:buNone/>
            </a:pPr>
            <a:endParaRPr lang="en-US" dirty="0"/>
          </a:p>
        </p:txBody>
      </p:sp>
    </p:spTree>
    <p:extLst>
      <p:ext uri="{BB962C8B-B14F-4D97-AF65-F5344CB8AC3E}">
        <p14:creationId xmlns:p14="http://schemas.microsoft.com/office/powerpoint/2010/main" val="39787512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758414" y="250640"/>
            <a:ext cx="7183315" cy="780598"/>
          </a:xfrm>
        </p:spPr>
        <p:txBody>
          <a:bodyPr>
            <a:noAutofit/>
          </a:bodyPr>
          <a:lstStyle/>
          <a:p>
            <a:pPr algn="l"/>
            <a:r>
              <a:rPr lang="en-US" dirty="0">
                <a:solidFill>
                  <a:srgbClr val="EF653E"/>
                </a:solidFill>
                <a:effectLst>
                  <a:outerShdw blurRad="38100" dist="38100" dir="2700000" algn="tl">
                    <a:srgbClr val="C0C0C0"/>
                  </a:outerShdw>
                </a:effectLst>
                <a:latin typeface="Baskerville"/>
                <a:ea typeface="ＭＳ Ｐゴシック" pitchFamily="109" charset="-128"/>
              </a:rPr>
              <a:t>Tax Filing</a:t>
            </a:r>
            <a:br>
              <a:rPr lang="en-US" sz="4000" dirty="0">
                <a:solidFill>
                  <a:schemeClr val="tx2">
                    <a:lumMod val="50000"/>
                  </a:schemeClr>
                </a:solidFill>
                <a:latin typeface="Baskerville"/>
                <a:cs typeface="Baskerville"/>
              </a:rPr>
            </a:br>
            <a:endParaRPr lang="en-US" sz="4000" b="1" dirty="0">
              <a:solidFill>
                <a:srgbClr val="EF653E"/>
              </a:solidFill>
              <a:latin typeface="+mn-lt"/>
            </a:endParaRP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86061" y="849854"/>
            <a:ext cx="7100047" cy="5392684"/>
          </a:xfrm>
        </p:spPr>
        <p:txBody>
          <a:bodyPr>
            <a:normAutofit fontScale="70000" lnSpcReduction="20000"/>
          </a:bodyPr>
          <a:lstStyle/>
          <a:p>
            <a:pPr marL="285750" indent="-285750">
              <a:buSzPct val="70000"/>
              <a:buFont typeface="Wingdings" panose="05000000000000000000" pitchFamily="2" charset="2"/>
              <a:buChar char="v"/>
            </a:pPr>
            <a:r>
              <a:rPr lang="en-US" sz="2400" dirty="0">
                <a:latin typeface="Arial" panose="020B0604020202020204" pitchFamily="34" charset="0"/>
                <a:ea typeface="ＭＳ Ｐゴシック" pitchFamily="109" charset="-128"/>
                <a:cs typeface="Arial" panose="020B0604020202020204" pitchFamily="34" charset="0"/>
              </a:rPr>
              <a:t>Married taxpayers can usually only file as married filing separately or married filing jointly. Same sex parents are considered married for IRS purposes if married in a state where it is legal.</a:t>
            </a:r>
          </a:p>
          <a:p>
            <a:pPr marL="292100" indent="-292100">
              <a:buSzPct val="70000"/>
              <a:buFont typeface="Wingdings" panose="05000000000000000000" pitchFamily="2" charset="2"/>
              <a:buChar char="v"/>
            </a:pPr>
            <a:endParaRPr lang="en-US" sz="2400" dirty="0">
              <a:latin typeface="Arial" panose="020B0604020202020204" pitchFamily="34" charset="0"/>
              <a:ea typeface="ＭＳ Ｐゴシック" pitchFamily="109" charset="-128"/>
              <a:cs typeface="Arial" panose="020B0604020202020204" pitchFamily="34" charset="0"/>
            </a:endParaRPr>
          </a:p>
          <a:p>
            <a:pPr marL="285750" indent="-285750">
              <a:buSzPct val="70000"/>
              <a:buFont typeface="Wingdings" panose="05000000000000000000" pitchFamily="2" charset="2"/>
              <a:buChar char="v"/>
            </a:pPr>
            <a:r>
              <a:rPr lang="en-US" sz="2400" dirty="0">
                <a:latin typeface="Arial" panose="020B0604020202020204" pitchFamily="34" charset="0"/>
                <a:ea typeface="ＭＳ Ｐゴシック" pitchFamily="109" charset="-128"/>
                <a:cs typeface="Arial" panose="020B0604020202020204" pitchFamily="34" charset="0"/>
              </a:rPr>
              <a:t>Exception: a married person can file as Head of Household when a U.S citizen or permanent resident is married to a non-permanent resident spouse and they have dependent children . The non-permanent resident spouse cannot file as Head of Household too! </a:t>
            </a:r>
            <a:r>
              <a:rPr lang="en-US" sz="2400" dirty="0">
                <a:solidFill>
                  <a:srgbClr val="FF0000"/>
                </a:solidFill>
                <a:latin typeface="Arial" panose="020B0604020202020204" pitchFamily="34" charset="0"/>
                <a:ea typeface="ＭＳ Ｐゴシック" pitchFamily="109" charset="-128"/>
                <a:cs typeface="Arial" panose="020B0604020202020204" pitchFamily="34" charset="0"/>
              </a:rPr>
              <a:t>There can never be two Heads of Household for the same household.</a:t>
            </a:r>
          </a:p>
          <a:p>
            <a:pPr marL="285750" indent="-285750">
              <a:buSzPct val="70000"/>
              <a:buFont typeface="Wingdings" panose="05000000000000000000" pitchFamily="2" charset="2"/>
              <a:buChar char="v"/>
            </a:pPr>
            <a:r>
              <a:rPr lang="en-US" sz="2400" dirty="0">
                <a:latin typeface="Arial" panose="020B0604020202020204" pitchFamily="34" charset="0"/>
                <a:ea typeface="ＭＳ Ｐゴシック" pitchFamily="109" charset="-128"/>
                <a:cs typeface="Arial" panose="020B0604020202020204" pitchFamily="34" charset="0"/>
              </a:rPr>
              <a:t>Married spouses living apart due to temporary absences such as: </a:t>
            </a:r>
            <a:r>
              <a:rPr lang="en-US" sz="2400" dirty="0">
                <a:latin typeface="Arial" panose="020B0604020202020204" pitchFamily="34" charset="0"/>
                <a:cs typeface="Arial" panose="020B0604020202020204" pitchFamily="34" charset="0"/>
              </a:rPr>
              <a:t>illness, education, business, vacation, or military service </a:t>
            </a:r>
            <a:r>
              <a:rPr lang="en-US" sz="2400" b="1" u="sng" dirty="0">
                <a:latin typeface="Arial" panose="020B0604020202020204" pitchFamily="34" charset="0"/>
                <a:cs typeface="Arial" panose="020B0604020202020204" pitchFamily="34" charset="0"/>
              </a:rPr>
              <a:t>are not </a:t>
            </a:r>
            <a:r>
              <a:rPr lang="en-US" sz="2400" dirty="0">
                <a:latin typeface="Arial" panose="020B0604020202020204" pitchFamily="34" charset="0"/>
                <a:cs typeface="Arial" panose="020B0604020202020204" pitchFamily="34" charset="0"/>
              </a:rPr>
              <a:t>considered  separated</a:t>
            </a:r>
          </a:p>
          <a:p>
            <a:pPr marL="285750" indent="-285750">
              <a:buSzPct val="70000"/>
              <a:buFont typeface="Wingdings" panose="05000000000000000000" pitchFamily="2" charset="2"/>
              <a:buChar char="v"/>
            </a:pPr>
            <a:r>
              <a:rPr lang="en-US" sz="2400" dirty="0">
                <a:latin typeface="Arial" panose="020B0604020202020204" pitchFamily="34" charset="0"/>
                <a:ea typeface="ＭＳ Ｐゴシック" pitchFamily="109" charset="-128"/>
                <a:cs typeface="Arial" panose="020B0604020202020204" pitchFamily="34" charset="0"/>
              </a:rPr>
              <a:t>In the case of unmarried parents living together  only one parent can file as Head of Household.</a:t>
            </a:r>
          </a:p>
          <a:p>
            <a:pPr marL="285750" indent="-285750">
              <a:buSzPct val="70000"/>
              <a:buFont typeface="Wingdings" panose="05000000000000000000" pitchFamily="2" charset="2"/>
              <a:buChar char="v"/>
            </a:pPr>
            <a:r>
              <a:rPr lang="en-US" sz="2400" dirty="0">
                <a:latin typeface="Arial" panose="020B0604020202020204" pitchFamily="34" charset="0"/>
                <a:ea typeface="ＭＳ Ｐゴシック" pitchFamily="109" charset="-128"/>
                <a:cs typeface="Arial" panose="020B0604020202020204" pitchFamily="34" charset="0"/>
              </a:rPr>
              <a:t>When in doubt use Interactive Tax Assistant </a:t>
            </a:r>
            <a:r>
              <a:rPr lang="en-US" sz="2400" dirty="0">
                <a:latin typeface="Arial" panose="020B0604020202020204" pitchFamily="34" charset="0"/>
                <a:ea typeface="ＭＳ Ｐゴシック" pitchFamily="109" charset="-128"/>
                <a:cs typeface="Arial" panose="020B0604020202020204" pitchFamily="34" charset="0"/>
                <a:hlinkClick r:id="rId4"/>
              </a:rPr>
              <a:t>www.irs.gov</a:t>
            </a:r>
            <a:r>
              <a:rPr lang="en-US" sz="2400" dirty="0">
                <a:latin typeface="Arial" panose="020B0604020202020204" pitchFamily="34" charset="0"/>
                <a:ea typeface="ＭＳ Ｐゴシック" pitchFamily="109" charset="-128"/>
                <a:cs typeface="Arial" panose="020B0604020202020204" pitchFamily="34" charset="0"/>
              </a:rPr>
              <a:t> </a:t>
            </a:r>
          </a:p>
          <a:p>
            <a:pPr marL="285750" indent="-285750">
              <a:buSzPct val="70000"/>
              <a:buFont typeface="Wingdings" panose="05000000000000000000" pitchFamily="2" charset="2"/>
              <a:buChar char="v"/>
            </a:pPr>
            <a:endParaRPr lang="en-US" sz="2400" dirty="0">
              <a:latin typeface="Arial" panose="020B0604020202020204" pitchFamily="34" charset="0"/>
              <a:ea typeface="ＭＳ Ｐゴシック" pitchFamily="109" charset="-128"/>
              <a:cs typeface="Arial" panose="020B0604020202020204" pitchFamily="34" charset="0"/>
            </a:endParaRPr>
          </a:p>
          <a:p>
            <a:pPr marL="285750" indent="-285750">
              <a:buSzPct val="70000"/>
              <a:buFont typeface="Wingdings" panose="05000000000000000000" pitchFamily="2" charset="2"/>
              <a:buChar char="v"/>
            </a:pPr>
            <a:r>
              <a:rPr lang="en-US" sz="2400" dirty="0">
                <a:solidFill>
                  <a:srgbClr val="FF0000"/>
                </a:solidFill>
                <a:latin typeface="Arial" panose="020B0604020202020204" pitchFamily="34" charset="0"/>
                <a:ea typeface="ＭＳ Ｐゴシック" pitchFamily="109" charset="-128"/>
                <a:cs typeface="Arial" panose="020B0604020202020204" pitchFamily="34" charset="0"/>
              </a:rPr>
              <a:t>FAFSA now asks for tax return filing status! </a:t>
            </a:r>
            <a:r>
              <a:rPr lang="en-US" sz="2400" dirty="0">
                <a:latin typeface="Arial" panose="020B0604020202020204" pitchFamily="34" charset="0"/>
                <a:cs typeface="Arial" panose="020B0604020202020204" pitchFamily="34" charset="0"/>
              </a:rPr>
              <a:t> </a:t>
            </a:r>
          </a:p>
          <a:p>
            <a:pPr>
              <a:buSzPct val="70000"/>
            </a:pPr>
            <a:r>
              <a:rPr lang="en-US" sz="2400" dirty="0">
                <a:latin typeface="Arial" panose="020B0604020202020204" pitchFamily="34" charset="0"/>
                <a:cs typeface="Arial" panose="020B0604020202020204" pitchFamily="34" charset="0"/>
              </a:rPr>
              <a:t> </a:t>
            </a:r>
            <a:r>
              <a:rPr lang="en-US" sz="2400" dirty="0">
                <a:solidFill>
                  <a:srgbClr val="FF0000"/>
                </a:solidFill>
                <a:latin typeface="Arial" panose="020B0604020202020204" pitchFamily="34" charset="0"/>
                <a:cs typeface="Arial" panose="020B0604020202020204" pitchFamily="34" charset="0"/>
              </a:rPr>
              <a:t>Following proper IRS regulations is mandated and incorrect information can often result not only in student owing thousands of dollars  for financial aid received but also either student or parent owing thousands of dollars to IRS.</a:t>
            </a:r>
          </a:p>
          <a:p>
            <a:pPr marL="0" indent="0">
              <a:buNone/>
            </a:pPr>
            <a:endParaRPr lang="en-US" sz="2400" dirty="0"/>
          </a:p>
          <a:p>
            <a:pPr marL="0" indent="0">
              <a:buNone/>
            </a:pPr>
            <a:endParaRPr lang="en-US" dirty="0"/>
          </a:p>
        </p:txBody>
      </p:sp>
    </p:spTree>
    <p:extLst>
      <p:ext uri="{BB962C8B-B14F-4D97-AF65-F5344CB8AC3E}">
        <p14:creationId xmlns:p14="http://schemas.microsoft.com/office/powerpoint/2010/main" val="277128815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758414" y="250640"/>
            <a:ext cx="7183315" cy="780598"/>
          </a:xfrm>
        </p:spPr>
        <p:txBody>
          <a:bodyPr>
            <a:noAutofit/>
          </a:bodyPr>
          <a:lstStyle/>
          <a:p>
            <a:r>
              <a:rPr lang="en-US" sz="3600" dirty="0">
                <a:solidFill>
                  <a:srgbClr val="EF653E"/>
                </a:solidFill>
              </a:rPr>
              <a:t>Schedule C</a:t>
            </a:r>
            <a:endParaRPr lang="en-US" sz="3600" b="1" dirty="0">
              <a:solidFill>
                <a:srgbClr val="EF653E"/>
              </a:solidFill>
              <a:latin typeface="+mn-lt"/>
            </a:endParaRP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86061" y="925158"/>
            <a:ext cx="3474720" cy="5317380"/>
          </a:xfrm>
        </p:spPr>
        <p:txBody>
          <a:bodyPr>
            <a:normAutofit fontScale="70000" lnSpcReduction="20000"/>
          </a:bodyPr>
          <a:lstStyle/>
          <a:p>
            <a:pPr>
              <a:buFont typeface="Wingdings" panose="05000000000000000000" pitchFamily="2" charset="2"/>
              <a:buChar char="v"/>
            </a:pPr>
            <a:r>
              <a:rPr lang="en-US" dirty="0"/>
              <a:t>When a non-tax filer earns $400.00 or more    (cash or self employment) in the United States, they are generally required to file an Income Tax Return for the year. </a:t>
            </a:r>
          </a:p>
          <a:p>
            <a:pPr>
              <a:buFont typeface="Wingdings" panose="05000000000000000000" pitchFamily="2" charset="2"/>
              <a:buChar char="v"/>
            </a:pPr>
            <a:r>
              <a:rPr lang="en-US" dirty="0"/>
              <a:t>Schedule C is used to determine if after expenses the Net Profit is equal to or greater than $400.00</a:t>
            </a:r>
          </a:p>
          <a:p>
            <a:pPr lvl="1"/>
            <a:r>
              <a:rPr lang="en-US" dirty="0"/>
              <a:t>Net Profit &gt;= $400.00: required to file</a:t>
            </a:r>
          </a:p>
          <a:p>
            <a:pPr lvl="1"/>
            <a:r>
              <a:rPr lang="en-US" dirty="0"/>
              <a:t>Net Profit &lt; $400.00: NOT required to file</a:t>
            </a:r>
          </a:p>
          <a:p>
            <a:pPr marL="0" indent="0">
              <a:buNone/>
            </a:pPr>
            <a:endParaRPr lang="en-US" dirty="0">
              <a:solidFill>
                <a:schemeClr val="tx1">
                  <a:lumMod val="65000"/>
                  <a:lumOff val="35000"/>
                </a:schemeClr>
              </a:solidFill>
              <a:latin typeface="+mj-lt"/>
            </a:endParaRPr>
          </a:p>
        </p:txBody>
      </p:sp>
      <p:pic>
        <p:nvPicPr>
          <p:cNvPr id="5" name="Content Placeholder 7">
            <a:extLst>
              <a:ext uri="{FF2B5EF4-FFF2-40B4-BE49-F238E27FC236}">
                <a16:creationId xmlns:a16="http://schemas.microsoft.com/office/drawing/2014/main" id="{770A1F76-895D-4528-8926-DFD551AFD2C5}"/>
              </a:ext>
            </a:extLst>
          </p:cNvPr>
          <p:cNvPicPr>
            <a:picLocks noChangeAspect="1"/>
          </p:cNvPicPr>
          <p:nvPr/>
        </p:nvPicPr>
        <p:blipFill>
          <a:blip r:embed="rId4"/>
          <a:stretch>
            <a:fillRect/>
          </a:stretch>
        </p:blipFill>
        <p:spPr>
          <a:xfrm>
            <a:off x="3442446" y="1272474"/>
            <a:ext cx="2915323" cy="4313052"/>
          </a:xfrm>
          <a:prstGeom prst="rect">
            <a:avLst/>
          </a:prstGeom>
        </p:spPr>
      </p:pic>
      <p:pic>
        <p:nvPicPr>
          <p:cNvPr id="7" name="Content Placeholder 8">
            <a:extLst>
              <a:ext uri="{FF2B5EF4-FFF2-40B4-BE49-F238E27FC236}">
                <a16:creationId xmlns:a16="http://schemas.microsoft.com/office/drawing/2014/main" id="{B24F3ACB-7793-4321-885E-5A90BB23905E}"/>
              </a:ext>
            </a:extLst>
          </p:cNvPr>
          <p:cNvPicPr>
            <a:picLocks noChangeAspect="1"/>
          </p:cNvPicPr>
          <p:nvPr/>
        </p:nvPicPr>
        <p:blipFill>
          <a:blip r:embed="rId5"/>
          <a:stretch>
            <a:fillRect/>
          </a:stretch>
        </p:blipFill>
        <p:spPr>
          <a:xfrm>
            <a:off x="6357769" y="1272474"/>
            <a:ext cx="2700169" cy="4312314"/>
          </a:xfrm>
          <a:prstGeom prst="rect">
            <a:avLst/>
          </a:prstGeom>
        </p:spPr>
      </p:pic>
    </p:spTree>
    <p:extLst>
      <p:ext uri="{BB962C8B-B14F-4D97-AF65-F5344CB8AC3E}">
        <p14:creationId xmlns:p14="http://schemas.microsoft.com/office/powerpoint/2010/main" val="186987060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758414" y="250640"/>
            <a:ext cx="7183315" cy="780598"/>
          </a:xfrm>
        </p:spPr>
        <p:txBody>
          <a:bodyPr>
            <a:noAutofit/>
          </a:bodyPr>
          <a:lstStyle/>
          <a:p>
            <a:pPr algn="l"/>
            <a:br>
              <a:rPr lang="en-US" sz="4000" dirty="0">
                <a:solidFill>
                  <a:schemeClr val="tx2">
                    <a:lumMod val="50000"/>
                  </a:schemeClr>
                </a:solidFill>
                <a:latin typeface="Baskerville"/>
                <a:cs typeface="Baskerville"/>
              </a:rPr>
            </a:br>
            <a:r>
              <a:rPr lang="en-US" sz="4000" dirty="0">
                <a:solidFill>
                  <a:srgbClr val="EF653E"/>
                </a:solidFill>
                <a:effectLst>
                  <a:outerShdw blurRad="38100" dist="38100" dir="2700000" algn="tl">
                    <a:srgbClr val="C0C0C0"/>
                  </a:outerShdw>
                </a:effectLst>
                <a:latin typeface="Baskerville"/>
                <a:ea typeface="ＭＳ Ｐゴシック" pitchFamily="109" charset="-128"/>
              </a:rPr>
              <a:t>Verification</a:t>
            </a:r>
            <a:br>
              <a:rPr lang="en-US" sz="4000" dirty="0">
                <a:solidFill>
                  <a:schemeClr val="tx2">
                    <a:lumMod val="50000"/>
                  </a:schemeClr>
                </a:solidFill>
                <a:latin typeface="Baskerville"/>
                <a:cs typeface="Baskerville"/>
              </a:rPr>
            </a:br>
            <a:endParaRPr lang="en-US" sz="4000" b="1" dirty="0">
              <a:solidFill>
                <a:srgbClr val="EF653E"/>
              </a:solidFill>
              <a:latin typeface="+mn-lt"/>
            </a:endParaRP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86061" y="849854"/>
            <a:ext cx="7100047" cy="5392684"/>
          </a:xfrm>
        </p:spPr>
        <p:txBody>
          <a:bodyPr>
            <a:normAutofit fontScale="70000" lnSpcReduction="20000"/>
          </a:bodyPr>
          <a:lstStyle/>
          <a:p>
            <a:pPr marL="285750" indent="-285750">
              <a:buFont typeface="Wingdings" panose="05000000000000000000" pitchFamily="2" charset="2"/>
              <a:buChar char="v"/>
            </a:pPr>
            <a:r>
              <a:rPr lang="en-US" sz="2400" dirty="0">
                <a:latin typeface="Arial" panose="020B0604020202020204" pitchFamily="34" charset="0"/>
                <a:cs typeface="Arial" panose="020B0604020202020204" pitchFamily="34" charset="0"/>
              </a:rPr>
              <a:t>Even though students are notified at point of FAFSA completion. Do not submit verification documents until requested by UTRGV</a:t>
            </a:r>
          </a:p>
          <a:p>
            <a:pPr marL="285750" indent="-285750">
              <a:buFont typeface="Wingdings" panose="05000000000000000000" pitchFamily="2" charset="2"/>
              <a:buChar char="v"/>
            </a:pPr>
            <a:endParaRPr lang="en-US" sz="2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2400" dirty="0">
                <a:latin typeface="Arial" panose="020B0604020202020204" pitchFamily="34" charset="0"/>
                <a:cs typeface="Arial" panose="020B0604020202020204" pitchFamily="34" charset="0"/>
              </a:rPr>
              <a:t>Systems may not be in place to begin collecting documents for new year and documents submitted could get lost.</a:t>
            </a:r>
          </a:p>
          <a:p>
            <a:pPr marL="285750" indent="-285750">
              <a:buFont typeface="Wingdings" panose="05000000000000000000" pitchFamily="2" charset="2"/>
              <a:buChar char="v"/>
            </a:pPr>
            <a:endParaRPr lang="en-US" sz="2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2400" dirty="0">
                <a:latin typeface="Arial" panose="020B0604020202020204" pitchFamily="34" charset="0"/>
                <a:cs typeface="Arial" panose="020B0604020202020204" pitchFamily="34" charset="0"/>
              </a:rPr>
              <a:t>All verification worksheets and documents will be found at </a:t>
            </a:r>
            <a:r>
              <a:rPr lang="en-US" sz="2400" dirty="0">
                <a:latin typeface="Arial" panose="020B0604020202020204" pitchFamily="34" charset="0"/>
                <a:cs typeface="Arial" panose="020B0604020202020204" pitchFamily="34" charset="0"/>
                <a:hlinkClick r:id="rId4"/>
              </a:rPr>
              <a:t>https:// </a:t>
            </a:r>
            <a:r>
              <a:rPr lang="en-US" sz="2400" dirty="0">
                <a:latin typeface="Arial" panose="020B0604020202020204" pitchFamily="34" charset="0"/>
                <a:cs typeface="Arial" panose="020B0604020202020204" pitchFamily="34" charset="0"/>
                <a:hlinkClick r:id="rId5"/>
              </a:rPr>
              <a:t>utrgv.edu/</a:t>
            </a:r>
            <a:r>
              <a:rPr lang="en-US" sz="2400" dirty="0" err="1">
                <a:latin typeface="Arial" panose="020B0604020202020204" pitchFamily="34" charset="0"/>
                <a:cs typeface="Arial" panose="020B0604020202020204" pitchFamily="34" charset="0"/>
                <a:hlinkClick r:id="rId5"/>
              </a:rPr>
              <a:t>finaid</a:t>
            </a:r>
            <a:r>
              <a:rPr lang="en-US" sz="2400" dirty="0">
                <a:latin typeface="Arial" panose="020B0604020202020204" pitchFamily="34" charset="0"/>
                <a:cs typeface="Arial" panose="020B0604020202020204" pitchFamily="34" charset="0"/>
              </a:rPr>
              <a:t> for appropriate year.</a:t>
            </a:r>
          </a:p>
          <a:p>
            <a:pPr marL="285750" indent="-285750">
              <a:buFont typeface="Wingdings" panose="05000000000000000000" pitchFamily="2" charset="2"/>
              <a:buChar char="v"/>
            </a:pPr>
            <a:endParaRPr lang="en-US" sz="2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2400" dirty="0">
                <a:latin typeface="Arial" panose="020B0604020202020204" pitchFamily="34" charset="0"/>
                <a:cs typeface="Arial" panose="020B0604020202020204" pitchFamily="34" charset="0"/>
              </a:rPr>
              <a:t>Verification documents can be submitted via the document portal Document Central </a:t>
            </a:r>
            <a:r>
              <a:rPr lang="en-US" sz="2400" dirty="0">
                <a:latin typeface="Arial" panose="020B0604020202020204" pitchFamily="34" charset="0"/>
                <a:cs typeface="Arial" panose="020B0604020202020204" pitchFamily="34" charset="0"/>
                <a:hlinkClick r:id="rId4"/>
              </a:rPr>
              <a:t>https://enrollment.utrgv.edu/DocumentCentral</a:t>
            </a:r>
            <a:r>
              <a:rPr lang="en-US" sz="2400" dirty="0">
                <a:latin typeface="Arial" panose="020B0604020202020204" pitchFamily="34" charset="0"/>
                <a:cs typeface="Arial" panose="020B0604020202020204" pitchFamily="34" charset="0"/>
              </a:rPr>
              <a:t> , via e-mail at </a:t>
            </a:r>
            <a:r>
              <a:rPr lang="en-US" sz="2400" dirty="0">
                <a:latin typeface="Arial" panose="020B0604020202020204" pitchFamily="34" charset="0"/>
                <a:cs typeface="Arial" panose="020B0604020202020204" pitchFamily="34" charset="0"/>
                <a:hlinkClick r:id="rId6"/>
              </a:rPr>
              <a:t>finaid@utrgv.edu</a:t>
            </a:r>
            <a:r>
              <a:rPr lang="en-US" sz="2400" dirty="0">
                <a:latin typeface="Arial" panose="020B0604020202020204" pitchFamily="34" charset="0"/>
                <a:cs typeface="Arial" panose="020B0604020202020204" pitchFamily="34" charset="0"/>
              </a:rPr>
              <a:t>  or in person at U Central or handed to a UTRGV representative visiting the campus. </a:t>
            </a:r>
            <a:r>
              <a:rPr lang="en-US" sz="2400" dirty="0">
                <a:solidFill>
                  <a:srgbClr val="FF0000"/>
                </a:solidFill>
                <a:latin typeface="Arial" panose="020B0604020202020204" pitchFamily="34" charset="0"/>
                <a:cs typeface="Arial" panose="020B0604020202020204" pitchFamily="34" charset="0"/>
              </a:rPr>
              <a:t>Please write student ID on any copies of documents submitted. </a:t>
            </a:r>
            <a:r>
              <a:rPr lang="en-US" sz="2400" dirty="0">
                <a:latin typeface="Arial" panose="020B0604020202020204" pitchFamily="34" charset="0"/>
                <a:cs typeface="Arial" panose="020B0604020202020204" pitchFamily="34" charset="0"/>
              </a:rPr>
              <a:t> Mailing forms is not recommended.</a:t>
            </a:r>
          </a:p>
          <a:p>
            <a:pPr marL="285750" indent="-285750">
              <a:buFont typeface="Wingdings" panose="05000000000000000000" pitchFamily="2" charset="2"/>
              <a:buChar char="v"/>
            </a:pPr>
            <a:endParaRPr lang="en-US" sz="2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2400" dirty="0">
                <a:latin typeface="Arial" panose="020B0604020202020204" pitchFamily="34" charset="0"/>
                <a:cs typeface="Arial" panose="020B0604020202020204" pitchFamily="34" charset="0"/>
              </a:rPr>
              <a:t>It’s important to check back after having submitted documents. Often more questions arise after initial submission and additional documents can be requested. </a:t>
            </a:r>
          </a:p>
          <a:p>
            <a:pPr marL="0" indent="0">
              <a:buNone/>
            </a:pPr>
            <a:endParaRPr lang="en-US" sz="2400" dirty="0"/>
          </a:p>
          <a:p>
            <a:pPr marL="0" indent="0">
              <a:buNone/>
            </a:pPr>
            <a:endParaRPr lang="en-US" dirty="0"/>
          </a:p>
        </p:txBody>
      </p:sp>
    </p:spTree>
    <p:extLst>
      <p:ext uri="{BB962C8B-B14F-4D97-AF65-F5344CB8AC3E}">
        <p14:creationId xmlns:p14="http://schemas.microsoft.com/office/powerpoint/2010/main" val="391617876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317351" y="634702"/>
            <a:ext cx="7183315" cy="5432612"/>
          </a:xfrm>
        </p:spPr>
        <p:txBody>
          <a:bodyPr>
            <a:noAutofit/>
          </a:bodyPr>
          <a:lstStyle/>
          <a:p>
            <a:r>
              <a:rPr lang="en-US" sz="2400" dirty="0">
                <a:solidFill>
                  <a:schemeClr val="bg1"/>
                </a:solidFill>
                <a:latin typeface="Arial" panose="020B0604020202020204" pitchFamily="34" charset="0"/>
                <a:cs typeface="Arial" panose="020B0604020202020204" pitchFamily="34" charset="0"/>
              </a:rPr>
              <a:t>Financial aid funding is limited for many programs, so it’s important for students to submit their applications on time.</a:t>
            </a:r>
          </a:p>
          <a:p>
            <a:endParaRPr lang="en-US" sz="2400" dirty="0">
              <a:solidFill>
                <a:schemeClr val="bg1"/>
              </a:solidFill>
              <a:latin typeface="Arial" panose="020B0604020202020204" pitchFamily="34" charset="0"/>
              <a:cs typeface="Arial" panose="020B0604020202020204" pitchFamily="34" charset="0"/>
            </a:endParaRPr>
          </a:p>
          <a:p>
            <a:pPr marL="400050" indent="-400050">
              <a:buFont typeface="Wingdings" panose="05000000000000000000" pitchFamily="2" charset="2"/>
              <a:buChar char="v"/>
            </a:pPr>
            <a:r>
              <a:rPr lang="en-US" sz="2400" dirty="0">
                <a:solidFill>
                  <a:schemeClr val="bg1"/>
                </a:solidFill>
                <a:latin typeface="Arial" panose="020B0604020202020204" pitchFamily="34" charset="0"/>
                <a:cs typeface="Arial" panose="020B0604020202020204" pitchFamily="34" charset="0"/>
              </a:rPr>
              <a:t>FAFSA priority deadline: January 15</a:t>
            </a:r>
          </a:p>
          <a:p>
            <a:pPr marL="400050" indent="-400050">
              <a:buFont typeface="Wingdings" panose="05000000000000000000" pitchFamily="2" charset="2"/>
              <a:buChar char="v"/>
            </a:pPr>
            <a:r>
              <a:rPr lang="en-US" sz="2400" dirty="0">
                <a:solidFill>
                  <a:schemeClr val="bg1"/>
                </a:solidFill>
                <a:latin typeface="Arial" panose="020B0604020202020204" pitchFamily="34" charset="0"/>
                <a:cs typeface="Arial" panose="020B0604020202020204" pitchFamily="34" charset="0"/>
              </a:rPr>
              <a:t>TASFA state application deadline: January 15</a:t>
            </a:r>
          </a:p>
          <a:p>
            <a:pPr marL="400050" indent="-400050">
              <a:buFont typeface="Wingdings" panose="05000000000000000000" pitchFamily="2" charset="2"/>
              <a:buChar char="v"/>
            </a:pPr>
            <a:r>
              <a:rPr lang="en-US" sz="2400" dirty="0">
                <a:solidFill>
                  <a:schemeClr val="bg1"/>
                </a:solidFill>
                <a:latin typeface="Arial" panose="020B0604020202020204" pitchFamily="34" charset="0"/>
                <a:cs typeface="Arial" panose="020B0604020202020204" pitchFamily="34" charset="0"/>
              </a:rPr>
              <a:t>UTRGV scholarship application deadline: December 1</a:t>
            </a:r>
          </a:p>
          <a:p>
            <a:pPr marL="400050" indent="-400050">
              <a:buFont typeface="Wingdings" panose="05000000000000000000" pitchFamily="2" charset="2"/>
              <a:buChar char="v"/>
            </a:pPr>
            <a:r>
              <a:rPr lang="en-US" sz="2400" dirty="0">
                <a:solidFill>
                  <a:schemeClr val="bg1"/>
                </a:solidFill>
                <a:latin typeface="Arial" panose="020B0604020202020204" pitchFamily="34" charset="0"/>
                <a:cs typeface="Arial" panose="020B0604020202020204" pitchFamily="34" charset="0"/>
              </a:rPr>
              <a:t>Summer notification priority deadline: February 15</a:t>
            </a:r>
          </a:p>
          <a:p>
            <a:pPr marL="400050" indent="-400050">
              <a:buFont typeface="Wingdings" panose="05000000000000000000" pitchFamily="2" charset="2"/>
              <a:buChar char="v"/>
            </a:pPr>
            <a:r>
              <a:rPr lang="en-US" sz="2400" dirty="0">
                <a:solidFill>
                  <a:schemeClr val="bg1"/>
                </a:solidFill>
                <a:latin typeface="Arial" panose="020B0604020202020204" pitchFamily="34" charset="0"/>
                <a:cs typeface="Arial" panose="020B0604020202020204" pitchFamily="34" charset="0"/>
              </a:rPr>
              <a:t>FAFSA deadline for the current year: June 30*</a:t>
            </a:r>
          </a:p>
          <a:p>
            <a:pPr marL="0" indent="0" defTabSz="914400" eaLnBrk="0" fontAlgn="base" hangingPunct="0">
              <a:spcBef>
                <a:spcPct val="0"/>
              </a:spcBef>
              <a:spcAft>
                <a:spcPct val="0"/>
              </a:spcAft>
              <a:buNone/>
            </a:pPr>
            <a:endParaRPr lang="en-US" altLang="en-US" sz="24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4" name="Title 3">
            <a:extLst>
              <a:ext uri="{FF2B5EF4-FFF2-40B4-BE49-F238E27FC236}">
                <a16:creationId xmlns:a16="http://schemas.microsoft.com/office/drawing/2014/main" id="{044792DE-BB14-43FE-A49E-567659DFDA7B}"/>
              </a:ext>
            </a:extLst>
          </p:cNvPr>
          <p:cNvSpPr>
            <a:spLocks noGrp="1"/>
          </p:cNvSpPr>
          <p:nvPr>
            <p:ph type="title"/>
          </p:nvPr>
        </p:nvSpPr>
        <p:spPr>
          <a:xfrm>
            <a:off x="0" y="1"/>
            <a:ext cx="8229600" cy="914400"/>
          </a:xfrm>
        </p:spPr>
        <p:txBody>
          <a:bodyPr>
            <a:normAutofit fontScale="90000"/>
          </a:bodyPr>
          <a:lstStyle/>
          <a:p>
            <a:r>
              <a:rPr lang="en-US" dirty="0">
                <a:solidFill>
                  <a:schemeClr val="bg1"/>
                </a:solidFill>
                <a:effectLst>
                  <a:outerShdw blurRad="38100" dist="38100" dir="2700000" algn="tl">
                    <a:srgbClr val="C0C0C0"/>
                  </a:outerShdw>
                </a:effectLst>
                <a:latin typeface="Baskerville"/>
                <a:ea typeface="ＭＳ Ｐゴシック" pitchFamily="109" charset="-128"/>
              </a:rPr>
              <a:t>Application Deadlines</a:t>
            </a:r>
            <a:br>
              <a:rPr lang="en-US" dirty="0">
                <a:solidFill>
                  <a:schemeClr val="tx2">
                    <a:lumMod val="50000"/>
                  </a:schemeClr>
                </a:solidFill>
                <a:latin typeface="Baskerville"/>
                <a:cs typeface="Baskerville"/>
              </a:rPr>
            </a:br>
            <a:endParaRPr lang="en-US" dirty="0">
              <a:solidFill>
                <a:schemeClr val="bg1"/>
              </a:solidFill>
              <a:effectLst>
                <a:outerShdw blurRad="38100" dist="38100" dir="2700000" algn="tl">
                  <a:srgbClr val="C0C0C0"/>
                </a:outerShdw>
              </a:effectLst>
              <a:latin typeface="Baskerville"/>
              <a:ea typeface="ＭＳ Ｐゴシック" pitchFamily="109" charset="-128"/>
            </a:endParaRPr>
          </a:p>
        </p:txBody>
      </p:sp>
    </p:spTree>
    <p:extLst>
      <p:ext uri="{BB962C8B-B14F-4D97-AF65-F5344CB8AC3E}">
        <p14:creationId xmlns:p14="http://schemas.microsoft.com/office/powerpoint/2010/main" val="32050835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457200" y="615462"/>
            <a:ext cx="7183315" cy="914400"/>
          </a:xfrm>
        </p:spPr>
        <p:txBody>
          <a:bodyPr>
            <a:normAutofit fontScale="90000"/>
          </a:bodyPr>
          <a:lstStyle/>
          <a:p>
            <a:br>
              <a:rPr lang="en-US" sz="5400" dirty="0">
                <a:latin typeface="Baskerville"/>
              </a:rPr>
            </a:br>
            <a:endParaRPr lang="en-US" sz="5400" b="1" dirty="0">
              <a:solidFill>
                <a:schemeClr val="bg1">
                  <a:lumMod val="95000"/>
                </a:schemeClr>
              </a:solidFill>
              <a:latin typeface="+mn-lt"/>
            </a:endParaRP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457200" y="1811216"/>
            <a:ext cx="7183315" cy="3956538"/>
          </a:xfrm>
        </p:spPr>
        <p:txBody>
          <a:bodyPr>
            <a:normAutofit/>
          </a:bodyPr>
          <a:lstStyle/>
          <a:p>
            <a:pPr marL="0" indent="0">
              <a:buNone/>
            </a:pPr>
            <a:endParaRPr lang="en-US" dirty="0">
              <a:solidFill>
                <a:schemeClr val="bg1"/>
              </a:solidFill>
              <a:latin typeface="Baskerville"/>
            </a:endParaRPr>
          </a:p>
          <a:p>
            <a:pPr marL="0" indent="0">
              <a:buNone/>
            </a:pPr>
            <a:r>
              <a:rPr lang="en-US" sz="4400" dirty="0">
                <a:solidFill>
                  <a:schemeClr val="bg1"/>
                </a:solidFill>
                <a:latin typeface="Baskerville"/>
              </a:rPr>
              <a:t>UTRGV Institutional Programs</a:t>
            </a:r>
            <a:endParaRPr lang="en-US" sz="4400" dirty="0">
              <a:solidFill>
                <a:schemeClr val="bg1"/>
              </a:solidFill>
              <a:latin typeface="+mj-lt"/>
            </a:endParaRPr>
          </a:p>
        </p:txBody>
      </p:sp>
    </p:spTree>
    <p:extLst>
      <p:ext uri="{BB962C8B-B14F-4D97-AF65-F5344CB8AC3E}">
        <p14:creationId xmlns:p14="http://schemas.microsoft.com/office/powerpoint/2010/main" val="229725248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349623" y="256529"/>
            <a:ext cx="7183315" cy="914400"/>
          </a:xfrm>
        </p:spPr>
        <p:txBody>
          <a:bodyPr>
            <a:normAutofit fontScale="90000"/>
          </a:bodyPr>
          <a:lstStyle/>
          <a:p>
            <a:br>
              <a:rPr lang="en-US" sz="5400" dirty="0">
                <a:latin typeface="Baskerville"/>
              </a:rPr>
            </a:br>
            <a:r>
              <a:rPr lang="en-US" sz="5400" dirty="0">
                <a:solidFill>
                  <a:schemeClr val="bg1"/>
                </a:solidFill>
                <a:latin typeface="Baskerville"/>
                <a:cs typeface="Baskerville"/>
              </a:rPr>
              <a:t>UTRGV</a:t>
            </a:r>
            <a:r>
              <a:rPr lang="en-US" sz="8000" dirty="0">
                <a:solidFill>
                  <a:schemeClr val="bg1"/>
                </a:solidFill>
                <a:latin typeface="Baskerville"/>
                <a:cs typeface="Baskerville"/>
              </a:rPr>
              <a:t> </a:t>
            </a:r>
            <a:r>
              <a:rPr lang="en-US" sz="5400" dirty="0">
                <a:solidFill>
                  <a:schemeClr val="bg1"/>
                </a:solidFill>
                <a:latin typeface="Baskerville"/>
                <a:cs typeface="Baskerville"/>
              </a:rPr>
              <a:t>Achieve</a:t>
            </a:r>
            <a:endParaRPr lang="en-US" sz="5400" b="1" dirty="0">
              <a:solidFill>
                <a:schemeClr val="bg1"/>
              </a:solidFill>
              <a:latin typeface="+mn-lt"/>
            </a:endParaRP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457200" y="1811216"/>
            <a:ext cx="7183315" cy="3956538"/>
          </a:xfrm>
        </p:spPr>
        <p:txBody>
          <a:bodyPr>
            <a:normAutofit fontScale="47500" lnSpcReduction="20000"/>
          </a:bodyPr>
          <a:lstStyle/>
          <a:p>
            <a:pPr marL="0" indent="0">
              <a:buNone/>
            </a:pPr>
            <a:r>
              <a:rPr lang="en-US" sz="3500" dirty="0">
                <a:solidFill>
                  <a:schemeClr val="bg1"/>
                </a:solidFill>
                <a:latin typeface="Arial" panose="020B0604020202020204" pitchFamily="34" charset="0"/>
                <a:cs typeface="Arial" panose="020B0604020202020204" pitchFamily="34" charset="0"/>
              </a:rPr>
              <a:t>The UTRGV Achieve Program will cover a gap in tuition and fee expenses and $500 of book  expenses per semester for the regular academic year (fall and spring)  that is not being covered by other forms of gift aid (grants or scholarships), including Federal, State , private,  and institutional aid.</a:t>
            </a:r>
          </a:p>
          <a:p>
            <a:pPr marL="0" indent="0">
              <a:buNone/>
            </a:pPr>
            <a:endParaRPr lang="en-US" sz="3500"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v"/>
            </a:pPr>
            <a:r>
              <a:rPr lang="en-US" sz="3500" dirty="0">
                <a:solidFill>
                  <a:schemeClr val="bg1"/>
                </a:solidFill>
                <a:latin typeface="Arial" panose="020B0604020202020204" pitchFamily="34" charset="0"/>
                <a:cs typeface="Arial" panose="020B0604020202020204" pitchFamily="34" charset="0"/>
              </a:rPr>
              <a:t>Have a family income of $50,000 or less and demonstrate financial need as reported on the FAFSA/TASFA.</a:t>
            </a:r>
          </a:p>
          <a:p>
            <a:pPr>
              <a:buFont typeface="Wingdings" panose="05000000000000000000" pitchFamily="2" charset="2"/>
              <a:buChar char="v"/>
            </a:pPr>
            <a:r>
              <a:rPr lang="en-US" sz="3500" dirty="0">
                <a:solidFill>
                  <a:schemeClr val="bg1"/>
                </a:solidFill>
                <a:latin typeface="Arial" panose="020B0604020202020204" pitchFamily="34" charset="0"/>
                <a:cs typeface="Arial" panose="020B0604020202020204" pitchFamily="34" charset="0"/>
              </a:rPr>
              <a:t>Be classified as a Texas Resident</a:t>
            </a:r>
          </a:p>
          <a:p>
            <a:pPr>
              <a:buFont typeface="Wingdings" panose="05000000000000000000" pitchFamily="2" charset="2"/>
              <a:buChar char="v"/>
            </a:pPr>
            <a:r>
              <a:rPr lang="en-US" sz="3500" dirty="0">
                <a:solidFill>
                  <a:schemeClr val="bg1"/>
                </a:solidFill>
                <a:latin typeface="Arial" panose="020B0604020202020204" pitchFamily="34" charset="0"/>
                <a:cs typeface="Arial" panose="020B0604020202020204" pitchFamily="34" charset="0"/>
              </a:rPr>
              <a:t>Be enrolled for 15 hours or more per semester</a:t>
            </a:r>
          </a:p>
          <a:p>
            <a:pPr>
              <a:buFont typeface="Wingdings" panose="05000000000000000000" pitchFamily="2" charset="2"/>
              <a:buChar char="v"/>
            </a:pPr>
            <a:r>
              <a:rPr lang="en-US" sz="3500" dirty="0">
                <a:solidFill>
                  <a:schemeClr val="bg1"/>
                </a:solidFill>
                <a:latin typeface="Arial" panose="020B0604020202020204" pitchFamily="34" charset="0"/>
                <a:cs typeface="Arial" panose="020B0604020202020204" pitchFamily="34" charset="0"/>
              </a:rPr>
              <a:t>Be enrolled as an undergraduate in a degree-seeking program towards a first Bachelors’ degree.</a:t>
            </a:r>
          </a:p>
          <a:p>
            <a:pPr>
              <a:buFont typeface="Wingdings" panose="05000000000000000000" pitchFamily="2" charset="2"/>
              <a:buChar char="v"/>
            </a:pPr>
            <a:r>
              <a:rPr lang="en-US" sz="3500" dirty="0">
                <a:solidFill>
                  <a:schemeClr val="bg1"/>
                </a:solidFill>
                <a:latin typeface="Arial" panose="020B0604020202020204" pitchFamily="34" charset="0"/>
                <a:cs typeface="Arial" panose="020B0604020202020204" pitchFamily="34" charset="0"/>
              </a:rPr>
              <a:t>Entering Freshman with an ACT composite of 19, SAT composite of a 1010 or be in the top 10% of graduating class</a:t>
            </a:r>
          </a:p>
          <a:p>
            <a:pPr>
              <a:buFont typeface="Wingdings" panose="05000000000000000000" pitchFamily="2" charset="2"/>
              <a:buChar char="v"/>
            </a:pPr>
            <a:r>
              <a:rPr lang="en-US" sz="3500" dirty="0">
                <a:solidFill>
                  <a:schemeClr val="bg1"/>
                </a:solidFill>
                <a:latin typeface="Arial" panose="020B0604020202020204" pitchFamily="34" charset="0"/>
                <a:cs typeface="Arial" panose="020B0604020202020204" pitchFamily="34" charset="0"/>
              </a:rPr>
              <a:t>Priority will be given to students that have filed the FAFSA/TASFA for the upcoming academic year by January 15th</a:t>
            </a:r>
          </a:p>
          <a:p>
            <a:pPr marL="0" indent="0">
              <a:buNone/>
            </a:pPr>
            <a:endParaRPr lang="en-US" dirty="0">
              <a:solidFill>
                <a:schemeClr val="bg1"/>
              </a:solidFill>
              <a:latin typeface="Baskerville"/>
            </a:endParaRPr>
          </a:p>
        </p:txBody>
      </p:sp>
    </p:spTree>
    <p:extLst>
      <p:ext uri="{BB962C8B-B14F-4D97-AF65-F5344CB8AC3E}">
        <p14:creationId xmlns:p14="http://schemas.microsoft.com/office/powerpoint/2010/main" val="225782009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349623" y="256529"/>
            <a:ext cx="7183315" cy="914400"/>
          </a:xfrm>
        </p:spPr>
        <p:txBody>
          <a:bodyPr>
            <a:normAutofit fontScale="90000"/>
          </a:bodyPr>
          <a:lstStyle/>
          <a:p>
            <a:br>
              <a:rPr lang="en-US" sz="5400" dirty="0">
                <a:latin typeface="Baskerville"/>
              </a:rPr>
            </a:br>
            <a:r>
              <a:rPr lang="en-US" sz="4900" dirty="0">
                <a:solidFill>
                  <a:schemeClr val="bg1"/>
                </a:solidFill>
                <a:latin typeface="Baskerville"/>
                <a:cs typeface="Baskerville"/>
              </a:rPr>
              <a:t>UTRGV Assistance Scholarship</a:t>
            </a:r>
            <a:endParaRPr lang="en-US" sz="5400" b="1" dirty="0">
              <a:solidFill>
                <a:schemeClr val="bg1"/>
              </a:solidFill>
              <a:latin typeface="+mn-lt"/>
            </a:endParaRP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457200" y="1811216"/>
            <a:ext cx="7183315" cy="3956538"/>
          </a:xfrm>
        </p:spPr>
        <p:txBody>
          <a:bodyPr>
            <a:normAutofit fontScale="40000" lnSpcReduction="20000"/>
          </a:bodyPr>
          <a:lstStyle/>
          <a:p>
            <a:pPr marL="0" indent="0">
              <a:buNone/>
            </a:pPr>
            <a:r>
              <a:rPr lang="en-US" sz="4500" dirty="0">
                <a:solidFill>
                  <a:schemeClr val="bg1"/>
                </a:solidFill>
                <a:latin typeface="Arial" panose="020B0604020202020204" pitchFamily="34" charset="0"/>
                <a:cs typeface="Arial" panose="020B0604020202020204" pitchFamily="34" charset="0"/>
              </a:rPr>
              <a:t>The scholarship is primarily intended to provide gift assistance to needy students currently receiving little or no gift aid. The maximum award amount is $2,250.</a:t>
            </a:r>
          </a:p>
          <a:p>
            <a:pPr marL="0" indent="0">
              <a:buNone/>
            </a:pPr>
            <a:endParaRPr lang="en-US" sz="4500" dirty="0">
              <a:solidFill>
                <a:schemeClr val="bg1"/>
              </a:solidFill>
              <a:latin typeface="Arial" panose="020B0604020202020204" pitchFamily="34" charset="0"/>
              <a:cs typeface="Arial" panose="020B0604020202020204" pitchFamily="34" charset="0"/>
            </a:endParaRPr>
          </a:p>
          <a:p>
            <a:pPr marL="0" indent="0">
              <a:buNone/>
            </a:pPr>
            <a:r>
              <a:rPr lang="en-US" sz="4500" dirty="0">
                <a:solidFill>
                  <a:schemeClr val="bg1"/>
                </a:solidFill>
                <a:latin typeface="Arial" panose="020B0604020202020204" pitchFamily="34" charset="0"/>
                <a:cs typeface="Arial" panose="020B0604020202020204" pitchFamily="34" charset="0"/>
              </a:rPr>
              <a:t>An entering freshman must:</a:t>
            </a:r>
          </a:p>
          <a:p>
            <a:pPr>
              <a:buFont typeface="Wingdings" panose="05000000000000000000" pitchFamily="2" charset="2"/>
              <a:buChar char="v"/>
            </a:pPr>
            <a:r>
              <a:rPr lang="en-US" sz="4500" dirty="0">
                <a:solidFill>
                  <a:schemeClr val="bg1"/>
                </a:solidFill>
                <a:latin typeface="Arial" panose="020B0604020202020204" pitchFamily="34" charset="0"/>
                <a:cs typeface="Arial" panose="020B0604020202020204" pitchFamily="34" charset="0"/>
              </a:rPr>
              <a:t>have minimum ACT composite score of 20, or a SAT composite </a:t>
            </a:r>
            <a:r>
              <a:rPr lang="en-US" sz="4500">
                <a:solidFill>
                  <a:schemeClr val="bg1"/>
                </a:solidFill>
                <a:latin typeface="Arial" panose="020B0604020202020204" pitchFamily="34" charset="0"/>
                <a:cs typeface="Arial" panose="020B0604020202020204" pitchFamily="34" charset="0"/>
              </a:rPr>
              <a:t>score of a 1010, </a:t>
            </a:r>
            <a:r>
              <a:rPr lang="en-US" sz="4500" dirty="0">
                <a:solidFill>
                  <a:schemeClr val="bg1"/>
                </a:solidFill>
                <a:latin typeface="Arial" panose="020B0604020202020204" pitchFamily="34" charset="0"/>
                <a:cs typeface="Arial" panose="020B0604020202020204" pitchFamily="34" charset="0"/>
              </a:rPr>
              <a:t>or be in the top 10% of their high school graduating class.</a:t>
            </a:r>
          </a:p>
          <a:p>
            <a:pPr>
              <a:buFont typeface="Wingdings" panose="05000000000000000000" pitchFamily="2" charset="2"/>
              <a:buChar char="v"/>
            </a:pPr>
            <a:r>
              <a:rPr lang="en-US" sz="4500" dirty="0">
                <a:solidFill>
                  <a:schemeClr val="bg1"/>
                </a:solidFill>
                <a:latin typeface="Arial" panose="020B0604020202020204" pitchFamily="34" charset="0"/>
                <a:cs typeface="Arial" panose="020B0604020202020204" pitchFamily="34" charset="0"/>
              </a:rPr>
              <a:t>Must be enrolled full-time</a:t>
            </a:r>
          </a:p>
          <a:p>
            <a:pPr>
              <a:buFont typeface="Wingdings" panose="05000000000000000000" pitchFamily="2" charset="2"/>
              <a:buChar char="v"/>
            </a:pPr>
            <a:r>
              <a:rPr lang="en-US" sz="4500" dirty="0">
                <a:solidFill>
                  <a:schemeClr val="bg1"/>
                </a:solidFill>
                <a:latin typeface="Arial" panose="020B0604020202020204" pitchFamily="34" charset="0"/>
                <a:cs typeface="Arial" panose="020B0604020202020204" pitchFamily="34" charset="0"/>
              </a:rPr>
              <a:t>Must file the FAFSA/TASFA &amp; demonstrate high financial need</a:t>
            </a:r>
          </a:p>
          <a:p>
            <a:pPr>
              <a:buFont typeface="Wingdings" panose="05000000000000000000" pitchFamily="2" charset="2"/>
              <a:buChar char="v"/>
            </a:pPr>
            <a:r>
              <a:rPr lang="en-US" sz="4500" dirty="0">
                <a:solidFill>
                  <a:schemeClr val="bg1"/>
                </a:solidFill>
                <a:latin typeface="Arial" panose="020B0604020202020204" pitchFamily="34" charset="0"/>
                <a:cs typeface="Arial" panose="020B0604020202020204" pitchFamily="34" charset="0"/>
              </a:rPr>
              <a:t>Must not have TEXAS Grant</a:t>
            </a:r>
          </a:p>
          <a:p>
            <a:pPr>
              <a:buFont typeface="Wingdings" panose="05000000000000000000" pitchFamily="2" charset="2"/>
              <a:buChar char="v"/>
            </a:pPr>
            <a:r>
              <a:rPr lang="en-US" sz="4500" dirty="0">
                <a:solidFill>
                  <a:schemeClr val="bg1"/>
                </a:solidFill>
                <a:latin typeface="Arial" panose="020B0604020202020204" pitchFamily="34" charset="0"/>
                <a:cs typeface="Arial" panose="020B0604020202020204" pitchFamily="34" charset="0"/>
              </a:rPr>
              <a:t>Must be a Texas resident</a:t>
            </a:r>
          </a:p>
          <a:p>
            <a:pPr>
              <a:buFont typeface="Wingdings" panose="05000000000000000000" pitchFamily="2" charset="2"/>
              <a:buChar char="v"/>
            </a:pPr>
            <a:r>
              <a:rPr lang="en-US" sz="4500" dirty="0">
                <a:solidFill>
                  <a:schemeClr val="bg1"/>
                </a:solidFill>
                <a:latin typeface="Arial" panose="020B0604020202020204" pitchFamily="34" charset="0"/>
                <a:cs typeface="Arial" panose="020B0604020202020204" pitchFamily="34" charset="0"/>
              </a:rPr>
              <a:t>Must have Fall/Spring Pell under $3,000 ($1,500 per semester) </a:t>
            </a:r>
          </a:p>
          <a:p>
            <a:pPr marL="0" indent="0">
              <a:buNone/>
            </a:pPr>
            <a:endParaRPr lang="en-US" dirty="0">
              <a:solidFill>
                <a:schemeClr val="bg1"/>
              </a:solidFill>
              <a:latin typeface="Baskerville"/>
            </a:endParaRPr>
          </a:p>
        </p:txBody>
      </p:sp>
    </p:spTree>
    <p:extLst>
      <p:ext uri="{BB962C8B-B14F-4D97-AF65-F5344CB8AC3E}">
        <p14:creationId xmlns:p14="http://schemas.microsoft.com/office/powerpoint/2010/main" val="427017619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4466-C942-A84D-ADD2-F0D99E2452DA}"/>
              </a:ext>
            </a:extLst>
          </p:cNvPr>
          <p:cNvSpPr>
            <a:spLocks noGrp="1"/>
          </p:cNvSpPr>
          <p:nvPr>
            <p:ph type="title"/>
          </p:nvPr>
        </p:nvSpPr>
        <p:spPr>
          <a:xfrm>
            <a:off x="349623" y="256529"/>
            <a:ext cx="7183315" cy="914400"/>
          </a:xfrm>
        </p:spPr>
        <p:txBody>
          <a:bodyPr>
            <a:normAutofit fontScale="90000"/>
          </a:bodyPr>
          <a:lstStyle/>
          <a:p>
            <a:br>
              <a:rPr lang="en-US" sz="5400" dirty="0">
                <a:latin typeface="Baskerville"/>
              </a:rPr>
            </a:br>
            <a:br>
              <a:rPr lang="en-US" sz="5400" dirty="0">
                <a:latin typeface="Baskerville"/>
              </a:rPr>
            </a:br>
            <a:r>
              <a:rPr lang="en-US" dirty="0">
                <a:solidFill>
                  <a:schemeClr val="bg1"/>
                </a:solidFill>
                <a:latin typeface="Baskerville"/>
                <a:cs typeface="Baskerville"/>
              </a:rPr>
              <a:t>UTRGV Tuition Guarantee and Tuition Savings</a:t>
            </a:r>
            <a:br>
              <a:rPr lang="en-US" dirty="0">
                <a:solidFill>
                  <a:schemeClr val="bg1"/>
                </a:solidFill>
                <a:latin typeface="Baskerville"/>
                <a:cs typeface="Baskerville"/>
              </a:rPr>
            </a:br>
            <a:br>
              <a:rPr lang="en-US" dirty="0">
                <a:solidFill>
                  <a:schemeClr val="bg1"/>
                </a:solidFill>
                <a:latin typeface="Baskerville"/>
                <a:cs typeface="Baskerville"/>
              </a:rPr>
            </a:br>
            <a:endParaRPr lang="en-US" sz="5400" b="1" dirty="0">
              <a:solidFill>
                <a:schemeClr val="bg1"/>
              </a:solidFill>
              <a:latin typeface="+mn-lt"/>
            </a:endParaRPr>
          </a:p>
        </p:txBody>
      </p:sp>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457200" y="1559859"/>
            <a:ext cx="7183315" cy="3485478"/>
          </a:xfrm>
        </p:spPr>
        <p:txBody>
          <a:bodyPr>
            <a:normAutofit fontScale="47500" lnSpcReduction="20000"/>
          </a:bodyPr>
          <a:lstStyle/>
          <a:p>
            <a:pPr>
              <a:buFont typeface="Wingdings" panose="05000000000000000000" pitchFamily="2" charset="2"/>
              <a:buChar char="v"/>
            </a:pPr>
            <a:r>
              <a:rPr lang="en-US" sz="4800" dirty="0">
                <a:solidFill>
                  <a:schemeClr val="bg1"/>
                </a:solidFill>
                <a:latin typeface="Arial" panose="020B0604020202020204" pitchFamily="34" charset="0"/>
                <a:cs typeface="Arial" panose="020B0604020202020204" pitchFamily="34" charset="0"/>
              </a:rPr>
              <a:t>UTRGV tuition uses guaranteed tuition plans for resident and non-resident students. This means that tuition will not increase during the guarantee period.  For example: a new entering freshman is guaranteed the same tuition rate for 4 years!</a:t>
            </a:r>
          </a:p>
          <a:p>
            <a:pPr>
              <a:buFont typeface="Wingdings" panose="05000000000000000000" pitchFamily="2" charset="2"/>
              <a:buChar char="v"/>
            </a:pPr>
            <a:endParaRPr lang="en-US" sz="4800"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v"/>
            </a:pPr>
            <a:r>
              <a:rPr lang="en-US" sz="4800" dirty="0">
                <a:solidFill>
                  <a:schemeClr val="bg1"/>
                </a:solidFill>
                <a:latin typeface="Arial" panose="020B0604020202020204" pitchFamily="34" charset="0"/>
                <a:cs typeface="Arial" panose="020B0604020202020204" pitchFamily="34" charset="0"/>
              </a:rPr>
              <a:t> UTRGV in-state tuition is capped at 12 hours per semester. This means that additional courses taken above 12 hours are free. So, if a student enrolls in 15 hours, the extra class is free. If a student enrolls in 18 hours, the two extra classes are free. </a:t>
            </a:r>
          </a:p>
        </p:txBody>
      </p:sp>
      <p:pic>
        <p:nvPicPr>
          <p:cNvPr id="7" name="Picture 6">
            <a:extLst>
              <a:ext uri="{FF2B5EF4-FFF2-40B4-BE49-F238E27FC236}">
                <a16:creationId xmlns:a16="http://schemas.microsoft.com/office/drawing/2014/main" id="{F5D56E09-663D-449E-9028-EE9511B655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0590" y="4941252"/>
            <a:ext cx="3125338" cy="1562669"/>
          </a:xfrm>
          <a:prstGeom prst="rect">
            <a:avLst/>
          </a:prstGeom>
        </p:spPr>
      </p:pic>
    </p:spTree>
    <p:extLst>
      <p:ext uri="{BB962C8B-B14F-4D97-AF65-F5344CB8AC3E}">
        <p14:creationId xmlns:p14="http://schemas.microsoft.com/office/powerpoint/2010/main" val="12681719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EE20AF-D6F8-124F-8851-2B4FA34A3F2B}"/>
              </a:ext>
            </a:extLst>
          </p:cNvPr>
          <p:cNvSpPr>
            <a:spLocks noGrp="1"/>
          </p:cNvSpPr>
          <p:nvPr>
            <p:ph idx="1"/>
          </p:nvPr>
        </p:nvSpPr>
        <p:spPr>
          <a:xfrm>
            <a:off x="457200" y="1811216"/>
            <a:ext cx="7183315" cy="3956538"/>
          </a:xfrm>
        </p:spPr>
        <p:txBody>
          <a:bodyPr>
            <a:normAutofit fontScale="55000" lnSpcReduction="20000"/>
          </a:bodyPr>
          <a:lstStyle/>
          <a:p>
            <a:r>
              <a:rPr lang="en-US" dirty="0">
                <a:solidFill>
                  <a:schemeClr val="bg1"/>
                </a:solidFill>
                <a:latin typeface="Arial" panose="020B0604020202020204" pitchFamily="34" charset="0"/>
                <a:cs typeface="Arial" panose="020B0604020202020204" pitchFamily="34" charset="0"/>
              </a:rPr>
              <a:t>If a student is choosing to begin college during summer, he/she must complete the current year FAFSA (2019-2020) application before June 30.</a:t>
            </a:r>
          </a:p>
          <a:p>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If a student is applying to UTRGV and </a:t>
            </a:r>
            <a:r>
              <a:rPr lang="en-US" b="1" u="sng" dirty="0">
                <a:solidFill>
                  <a:schemeClr val="bg1"/>
                </a:solidFill>
                <a:latin typeface="Arial" panose="020B0604020202020204" pitchFamily="34" charset="0"/>
                <a:cs typeface="Arial" panose="020B0604020202020204" pitchFamily="34" charset="0"/>
              </a:rPr>
              <a:t>is not TSI clear</a:t>
            </a:r>
            <a:r>
              <a:rPr lang="en-US" dirty="0">
                <a:solidFill>
                  <a:schemeClr val="bg1"/>
                </a:solidFill>
                <a:latin typeface="Arial" panose="020B0604020202020204" pitchFamily="34" charset="0"/>
                <a:cs typeface="Arial" panose="020B0604020202020204" pitchFamily="34" charset="0"/>
              </a:rPr>
              <a:t>. He/she will be required to attend during the summer so he/she will need to complete the current year FAFSA (2019-2020) application before June 30. </a:t>
            </a:r>
          </a:p>
          <a:p>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Best practice is to have any student that does not clear TSI on the first try and is attending UTRGV  to complete a 2019-2020 FAFSA and then keep on trying to retest. There is no harm in completing a current year FAFSA and not needing it after the fact.</a:t>
            </a:r>
          </a:p>
          <a:p>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Many students in this situation missed the deadline to complete a current year FAFSA this summer!</a:t>
            </a:r>
          </a:p>
          <a:p>
            <a:pPr marL="0" indent="0">
              <a:buNone/>
            </a:pPr>
            <a:endParaRPr lang="en-US" dirty="0">
              <a:solidFill>
                <a:schemeClr val="bg1"/>
              </a:solidFill>
              <a:latin typeface="+mj-lt"/>
            </a:endParaRPr>
          </a:p>
        </p:txBody>
      </p:sp>
      <p:sp>
        <p:nvSpPr>
          <p:cNvPr id="5" name="Title 1">
            <a:extLst>
              <a:ext uri="{FF2B5EF4-FFF2-40B4-BE49-F238E27FC236}">
                <a16:creationId xmlns:a16="http://schemas.microsoft.com/office/drawing/2014/main" id="{698C8760-1692-4DB4-806C-1984EA3FAC17}"/>
              </a:ext>
            </a:extLst>
          </p:cNvPr>
          <p:cNvSpPr>
            <a:spLocks noGrp="1"/>
          </p:cNvSpPr>
          <p:nvPr>
            <p:ph type="title"/>
          </p:nvPr>
        </p:nvSpPr>
        <p:spPr>
          <a:xfrm>
            <a:off x="457200" y="274638"/>
            <a:ext cx="8229600" cy="815975"/>
          </a:xfrm>
        </p:spPr>
        <p:txBody>
          <a:bodyPr>
            <a:normAutofit fontScale="90000"/>
          </a:bodyPr>
          <a:lstStyle/>
          <a:p>
            <a:pPr algn="l"/>
            <a:br>
              <a:rPr lang="en-US" sz="5400" dirty="0">
                <a:solidFill>
                  <a:schemeClr val="bg1"/>
                </a:solidFill>
              </a:rPr>
            </a:br>
            <a:r>
              <a:rPr lang="en-US" sz="5400" dirty="0">
                <a:solidFill>
                  <a:schemeClr val="bg1"/>
                </a:solidFill>
                <a:latin typeface="Baskerville"/>
                <a:cs typeface="Baskerville"/>
              </a:rPr>
              <a:t>Reminder!! </a:t>
            </a:r>
            <a:endParaRPr lang="en-US" sz="5400" b="1" dirty="0">
              <a:solidFill>
                <a:schemeClr val="bg1"/>
              </a:solidFill>
              <a:latin typeface="+mn-lt"/>
            </a:endParaRPr>
          </a:p>
        </p:txBody>
      </p:sp>
    </p:spTree>
    <p:extLst>
      <p:ext uri="{BB962C8B-B14F-4D97-AF65-F5344CB8AC3E}">
        <p14:creationId xmlns:p14="http://schemas.microsoft.com/office/powerpoint/2010/main" val="36354202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unselor Update 2019-Brownsville  -  Read-Only" id="{FF920E6C-BD7B-4F2E-B62F-2924D501F7CA}" vid="{147E69A4-EEB1-4011-8710-C7A44AF4AE72}"/>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unselor Update 2019-Brownsville  -  Read-Only" id="{FF920E6C-BD7B-4F2E-B62F-2924D501F7CA}" vid="{2F9C6C58-3DCD-488D-A991-C8CFE19F6934}"/>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1764- SE-Counselor Update 2019-Powerpoint Template  -  Read-Only" id="{B94741E0-85AF-4FAD-B6ED-852F93C07846}" vid="{723B03EF-E0FF-42AB-AE23-16D2500618B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67E6DB94ABE6C4B9E1AF2349EE0BA82" ma:contentTypeVersion="12" ma:contentTypeDescription="Create a new document." ma:contentTypeScope="" ma:versionID="fe006caa42dae9f90f0a2a317dcafec3">
  <xsd:schema xmlns:xsd="http://www.w3.org/2001/XMLSchema" xmlns:xs="http://www.w3.org/2001/XMLSchema" xmlns:p="http://schemas.microsoft.com/office/2006/metadata/properties" xmlns:ns3="1a8c275e-5367-40c4-9eff-43ee75b44cd9" xmlns:ns4="3f8b219d-3c5f-4462-97c6-ea6848847b57" targetNamespace="http://schemas.microsoft.com/office/2006/metadata/properties" ma:root="true" ma:fieldsID="6771c3de185f75ddd50dfdd4aa763961" ns3:_="" ns4:_="">
    <xsd:import namespace="1a8c275e-5367-40c4-9eff-43ee75b44cd9"/>
    <xsd:import namespace="3f8b219d-3c5f-4462-97c6-ea6848847b5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c275e-5367-40c4-9eff-43ee75b44c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8b219d-3c5f-4462-97c6-ea6848847b5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EA7193-B9DF-4903-85BE-4AD5E1893BD4}">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3f8b219d-3c5f-4462-97c6-ea6848847b57"/>
    <ds:schemaRef ds:uri="1a8c275e-5367-40c4-9eff-43ee75b44cd9"/>
    <ds:schemaRef ds:uri="http://www.w3.org/XML/1998/namespace"/>
    <ds:schemaRef ds:uri="http://purl.org/dc/terms/"/>
  </ds:schemaRefs>
</ds:datastoreItem>
</file>

<file path=customXml/itemProps2.xml><?xml version="1.0" encoding="utf-8"?>
<ds:datastoreItem xmlns:ds="http://schemas.openxmlformats.org/officeDocument/2006/customXml" ds:itemID="{3F1DE51B-747A-4B55-A3A6-26C707C2BD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8c275e-5367-40c4-9eff-43ee75b44cd9"/>
    <ds:schemaRef ds:uri="3f8b219d-3c5f-4462-97c6-ea6848847b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F24B439-2DCF-4A91-821E-8D001ECCB4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Counselor Update 2019-Brownsville</Template>
  <TotalTime>41</TotalTime>
  <Words>5708</Words>
  <Application>Microsoft Office PowerPoint</Application>
  <PresentationFormat>On-screen Show (4:3)</PresentationFormat>
  <Paragraphs>759</Paragraphs>
  <Slides>104</Slides>
  <Notes>62</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104</vt:i4>
      </vt:variant>
    </vt:vector>
  </HeadingPairs>
  <TitlesOfParts>
    <vt:vector size="112" baseType="lpstr">
      <vt:lpstr>Arial</vt:lpstr>
      <vt:lpstr>Baskerville</vt:lpstr>
      <vt:lpstr>Calibri</vt:lpstr>
      <vt:lpstr>Wingdings</vt:lpstr>
      <vt:lpstr>Office Theme</vt:lpstr>
      <vt:lpstr>1_Office Theme</vt:lpstr>
      <vt:lpstr>2_Office Theme</vt:lpstr>
      <vt:lpstr>3_Office Theme</vt:lpstr>
      <vt:lpstr>PowerPoint Presentation</vt:lpstr>
      <vt:lpstr>Dara Newton</vt:lpstr>
      <vt:lpstr>Andrea Yen</vt:lpstr>
      <vt:lpstr>Office of Undergraduate Recruitment</vt:lpstr>
      <vt:lpstr>Academic Programs</vt:lpstr>
      <vt:lpstr>Academic Programs</vt:lpstr>
      <vt:lpstr>UTRGV Accomplishments</vt:lpstr>
      <vt:lpstr>UTRGV Accomplishments</vt:lpstr>
      <vt:lpstr>Commitment to Improvement</vt:lpstr>
      <vt:lpstr>Fall 2019 Enrollment</vt:lpstr>
      <vt:lpstr>Upcoming Events </vt:lpstr>
      <vt:lpstr>Other Items</vt:lpstr>
      <vt:lpstr>Marybel Villasenor Garcia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Communication to Students</vt:lpstr>
      <vt:lpstr>Admissions - Updates</vt:lpstr>
      <vt:lpstr>UTRGV Student Stories</vt:lpstr>
      <vt:lpstr>Kimberly Garcia</vt:lpstr>
      <vt:lpstr>Title Goes Here</vt:lpstr>
      <vt:lpstr>PowerPoint Presentation</vt:lpstr>
      <vt:lpstr>PowerPoint Presentation</vt:lpstr>
      <vt:lpstr>The Student Will:</vt:lpstr>
      <vt:lpstr>UTRGV Will:</vt:lpstr>
      <vt:lpstr>Colleges:</vt:lpstr>
      <vt:lpstr>Fall 2020:</vt:lpstr>
      <vt:lpstr>PowerPoint Presentation</vt:lpstr>
      <vt:lpstr>     Promise@utrgv.edu  (956)665-4021  utrgv.edu/promise </vt:lpstr>
      <vt:lpstr>College Fair</vt:lpstr>
      <vt:lpstr>Jesus Buitron</vt:lpstr>
      <vt:lpstr>Scholarship Team</vt:lpstr>
      <vt:lpstr>Online Scholarship Application</vt:lpstr>
      <vt:lpstr>Online Scholarship Application</vt:lpstr>
      <vt:lpstr>PowerPoint Presentation</vt:lpstr>
      <vt:lpstr>Merit Based Scholarships</vt:lpstr>
      <vt:lpstr>UTRGV Scholar Cohort Program</vt:lpstr>
      <vt:lpstr>UTRGV Gateway Scholarship</vt:lpstr>
      <vt:lpstr>UTRGV Housing Scholar Cohort Program</vt:lpstr>
      <vt:lpstr>PowerPoint Presentation</vt:lpstr>
      <vt:lpstr>PowerPoint Presentation</vt:lpstr>
      <vt:lpstr>PowerPoint Presentation</vt:lpstr>
      <vt:lpstr>PowerPoint Presentation</vt:lpstr>
      <vt:lpstr>PowerPoint Presentation</vt:lpstr>
      <vt:lpstr>Questions?</vt:lpstr>
      <vt:lpstr>Financial Aid Office</vt:lpstr>
      <vt:lpstr>Financial Aid Updates</vt:lpstr>
      <vt:lpstr>FAFSA/TASFA Updates</vt:lpstr>
      <vt:lpstr>FAFSA Mobile App</vt:lpstr>
      <vt:lpstr>myStudentAid App</vt:lpstr>
      <vt:lpstr>myFAFSA Features</vt:lpstr>
      <vt:lpstr>FAFSA.GOV APPLICATION</vt:lpstr>
      <vt:lpstr>Information Needed</vt:lpstr>
      <vt:lpstr>    FSA ID Tips</vt:lpstr>
      <vt:lpstr>  IRS DATA RETRIEVAL</vt:lpstr>
      <vt:lpstr>     TASFA UPDATE</vt:lpstr>
      <vt:lpstr>FAFSA OR TASFA </vt:lpstr>
      <vt:lpstr>Deferred Action for Childhood Arrivals (DACA) </vt:lpstr>
      <vt:lpstr>2020-2021 TASFA</vt:lpstr>
      <vt:lpstr>TASFA 2020-21 Document Needed</vt:lpstr>
      <vt:lpstr> Required Statement of SSR Status </vt:lpstr>
      <vt:lpstr>         FAFSA/TASFA Reminders  </vt:lpstr>
      <vt:lpstr> Dependency </vt:lpstr>
      <vt:lpstr>Who is considered a parent for FAFSA/TASFA </vt:lpstr>
      <vt:lpstr> </vt:lpstr>
      <vt:lpstr>PowerPoint Presentation</vt:lpstr>
      <vt:lpstr>Special Circumstances </vt:lpstr>
      <vt:lpstr>FAFSA Demo Site  </vt:lpstr>
      <vt:lpstr>Common  FAFSA Mistakes</vt:lpstr>
      <vt:lpstr>      Verification Updates</vt:lpstr>
      <vt:lpstr>Dependency Confirmation Form</vt:lpstr>
      <vt:lpstr>Verification Worksheet</vt:lpstr>
      <vt:lpstr>Support Worksheet</vt:lpstr>
      <vt:lpstr>UTRGV Non-Tax Filer Form: Dependent Student</vt:lpstr>
      <vt:lpstr>UTRGV Non-Tax Filer Form: Independent Student and Spouse</vt:lpstr>
      <vt:lpstr>UTRGV Non-Tax Filer Form: Parent(s) with SSN</vt:lpstr>
      <vt:lpstr>UTRGV Non-Tax Filer Form: Parent(s) without SSN/ITIN</vt:lpstr>
      <vt:lpstr>IDENTITY AND STATEMENT OF EDUCATIONAL PURPOSE</vt:lpstr>
      <vt:lpstr>IRS Flag 06</vt:lpstr>
      <vt:lpstr>IRS Flag 07</vt:lpstr>
      <vt:lpstr>Comment Codes 400</vt:lpstr>
      <vt:lpstr>Comment Codes 401</vt:lpstr>
      <vt:lpstr>Student Monthly Income Worksheet</vt:lpstr>
      <vt:lpstr>Separation Verification</vt:lpstr>
      <vt:lpstr>Tax Filing </vt:lpstr>
      <vt:lpstr>Tax Filing </vt:lpstr>
      <vt:lpstr>Schedule C</vt:lpstr>
      <vt:lpstr> Verification </vt:lpstr>
      <vt:lpstr>Application Deadlines </vt:lpstr>
      <vt:lpstr> </vt:lpstr>
      <vt:lpstr> UTRGV Achieve</vt:lpstr>
      <vt:lpstr> UTRGV Assistance Scholarship</vt:lpstr>
      <vt:lpstr>  UTRGV Tuition Guarantee and Tuition Savings  </vt:lpstr>
      <vt:lpstr> Reminder!! </vt:lpstr>
      <vt:lpstr> 2019 FAFSA/TASFA Super Saturday</vt:lpstr>
      <vt:lpstr> Resources</vt:lpstr>
      <vt:lpstr> UTRGV Financial Aid Office</vt:lpstr>
      <vt:lpstr> Contact Information</vt:lpstr>
      <vt:lpstr>Dara Newton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Yen</dc:creator>
  <cp:lastModifiedBy>Andrea Yen</cp:lastModifiedBy>
  <cp:revision>4</cp:revision>
  <dcterms:created xsi:type="dcterms:W3CDTF">2019-09-05T13:00:22Z</dcterms:created>
  <dcterms:modified xsi:type="dcterms:W3CDTF">2019-09-06T12:26:53Z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0x010100867E6DB94ABE6C4B9E1AF2349EE0BA82</vt:lpwstr>
  </property>
</Properties>
</file>