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17"/>
  </p:notesMasterIdLst>
  <p:sldIdLst>
    <p:sldId id="284" r:id="rId2"/>
    <p:sldId id="294" r:id="rId3"/>
    <p:sldId id="278" r:id="rId4"/>
    <p:sldId id="295" r:id="rId5"/>
    <p:sldId id="300" r:id="rId6"/>
    <p:sldId id="298" r:id="rId7"/>
    <p:sldId id="296" r:id="rId8"/>
    <p:sldId id="301" r:id="rId9"/>
    <p:sldId id="299" r:id="rId10"/>
    <p:sldId id="297" r:id="rId11"/>
    <p:sldId id="302" r:id="rId12"/>
    <p:sldId id="305" r:id="rId13"/>
    <p:sldId id="303" r:id="rId14"/>
    <p:sldId id="304" r:id="rId15"/>
    <p:sldId id="28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4FE8700-E471-1C41-A43F-EC77E6103938}" name="Marisela Reyes" initials="MR" userId="S::marisela.reyes@utrgv.edu::1d4deba9-0786-4d59-8f5f-858e163afd15" providerId="AD"/>
  <p188:author id="{6FBDA71D-447D-D47A-7A6A-A1608038F4DC}" name="Catherine Vela" initials="CV" userId="S::catherine.vela@utrgv.edu::908cfbc5-c1dc-4ac4-8ac6-966d54d3698e" providerId="AD"/>
  <p188:author id="{DAB0363B-3D85-6A56-51DD-BD3BC0DA5B9D}" name="Adhlemy Sanchez" initials="AS" userId="S::adhlemy.sanchez@utrgv.edu::7a600387-7db7-4f02-bcf6-906dcb3f4b02" providerId="AD"/>
  <p188:author id="{70C6BE54-7FB6-70EF-5EC8-43531760D8AF}" name="Cristina Zapata" initials="CZ" userId="S::cristina.zapata@utrgv.edu::c6bfb5a6-68b2-418b-94c3-445f4d3ba097" providerId="AD"/>
  <p188:author id="{9F3C04D2-08F2-5465-922E-9199A0E571D6}" name="Claudia Frias" initials="CF" userId="S::claudia.frias@utrgv.edu::d50c33d7-805e-42d8-80fd-b791000d188b"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83BE3E-2965-4F40-83EA-EE82680666C0}" v="3" dt="2024-09-23T15:51:56.821"/>
    <p1510:client id="{57920130-0ED7-4118-9E7E-285F841FEFB2}" v="4" dt="2024-09-23T15:47:26.067"/>
    <p1510:client id="{882F7CA6-F4AE-429A-96EE-0D516ED4B17D}" v="344" dt="2024-09-23T15:38:31.305"/>
    <p1510:client id="{A9B7A0A8-B94F-4063-80FD-0A7022D03F0B}" v="1023" dt="2024-09-23T14:57:09.709"/>
    <p1510:client id="{E65AF3AC-01BE-40BD-83F9-BE88E43846AE}" v="94" dt="2024-09-23T15:42:45.9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9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FFE1D5-EA1A-436F-9261-EDC3CC1B021F}" type="datetimeFigureOut">
              <a:t>08/01/2025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9FCC10-0BC8-4C9E-A825-373D07DC5C21}" type="slidenum">
              <a:t>‹#›</a:t>
            </a:fld>
            <a:endParaRPr lang="en-US"/>
          </a:p>
        </p:txBody>
      </p:sp>
    </p:spTree>
    <p:extLst>
      <p:ext uri="{BB962C8B-B14F-4D97-AF65-F5344CB8AC3E}">
        <p14:creationId xmlns:p14="http://schemas.microsoft.com/office/powerpoint/2010/main" val="3179263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9FCC10-0BC8-4C9E-A825-373D07DC5C21}" type="slidenum">
              <a:rPr lang="en-US" smtClean="0"/>
              <a:t>1</a:t>
            </a:fld>
            <a:endParaRPr lang="en-US"/>
          </a:p>
        </p:txBody>
      </p:sp>
    </p:spTree>
    <p:extLst>
      <p:ext uri="{BB962C8B-B14F-4D97-AF65-F5344CB8AC3E}">
        <p14:creationId xmlns:p14="http://schemas.microsoft.com/office/powerpoint/2010/main" val="2509010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9FCC10-0BC8-4C9E-A825-373D07DC5C21}" type="slidenum">
              <a:rPr lang="en-US" smtClean="0"/>
              <a:t>10</a:t>
            </a:fld>
            <a:endParaRPr lang="en-US"/>
          </a:p>
        </p:txBody>
      </p:sp>
    </p:spTree>
    <p:extLst>
      <p:ext uri="{BB962C8B-B14F-4D97-AF65-F5344CB8AC3E}">
        <p14:creationId xmlns:p14="http://schemas.microsoft.com/office/powerpoint/2010/main" val="488332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9FCC10-0BC8-4C9E-A825-373D07DC5C21}" type="slidenum">
              <a:rPr lang="en-US" smtClean="0"/>
              <a:t>11</a:t>
            </a:fld>
            <a:endParaRPr lang="en-US"/>
          </a:p>
        </p:txBody>
      </p:sp>
    </p:spTree>
    <p:extLst>
      <p:ext uri="{BB962C8B-B14F-4D97-AF65-F5344CB8AC3E}">
        <p14:creationId xmlns:p14="http://schemas.microsoft.com/office/powerpoint/2010/main" val="839099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9FCC10-0BC8-4C9E-A825-373D07DC5C21}" type="slidenum">
              <a:rPr lang="en-US" smtClean="0"/>
              <a:t>12</a:t>
            </a:fld>
            <a:endParaRPr lang="en-US"/>
          </a:p>
        </p:txBody>
      </p:sp>
    </p:spTree>
    <p:extLst>
      <p:ext uri="{BB962C8B-B14F-4D97-AF65-F5344CB8AC3E}">
        <p14:creationId xmlns:p14="http://schemas.microsoft.com/office/powerpoint/2010/main" val="3131136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9FCC10-0BC8-4C9E-A825-373D07DC5C21}" type="slidenum">
              <a:rPr lang="en-US" smtClean="0"/>
              <a:t>13</a:t>
            </a:fld>
            <a:endParaRPr lang="en-US"/>
          </a:p>
        </p:txBody>
      </p:sp>
    </p:spTree>
    <p:extLst>
      <p:ext uri="{BB962C8B-B14F-4D97-AF65-F5344CB8AC3E}">
        <p14:creationId xmlns:p14="http://schemas.microsoft.com/office/powerpoint/2010/main" val="1146453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9FCC10-0BC8-4C9E-A825-373D07DC5C21}" type="slidenum">
              <a:rPr lang="en-US" smtClean="0"/>
              <a:t>14</a:t>
            </a:fld>
            <a:endParaRPr lang="en-US"/>
          </a:p>
        </p:txBody>
      </p:sp>
    </p:spTree>
    <p:extLst>
      <p:ext uri="{BB962C8B-B14F-4D97-AF65-F5344CB8AC3E}">
        <p14:creationId xmlns:p14="http://schemas.microsoft.com/office/powerpoint/2010/main" val="436448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Catherine </a:t>
            </a:r>
          </a:p>
        </p:txBody>
      </p:sp>
      <p:sp>
        <p:nvSpPr>
          <p:cNvPr id="4" name="Slide Number Placeholder 3"/>
          <p:cNvSpPr>
            <a:spLocks noGrp="1"/>
          </p:cNvSpPr>
          <p:nvPr>
            <p:ph type="sldNum" sz="quarter" idx="5"/>
          </p:nvPr>
        </p:nvSpPr>
        <p:spPr/>
        <p:txBody>
          <a:bodyPr/>
          <a:lstStyle/>
          <a:p>
            <a:fld id="{B99FCC10-0BC8-4C9E-A825-373D07DC5C21}" type="slidenum">
              <a:rPr lang="en-US" smtClean="0"/>
              <a:t>15</a:t>
            </a:fld>
            <a:endParaRPr lang="en-US"/>
          </a:p>
        </p:txBody>
      </p:sp>
    </p:spTree>
    <p:extLst>
      <p:ext uri="{BB962C8B-B14F-4D97-AF65-F5344CB8AC3E}">
        <p14:creationId xmlns:p14="http://schemas.microsoft.com/office/powerpoint/2010/main" val="3226297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9FCC10-0BC8-4C9E-A825-373D07DC5C21}" type="slidenum">
              <a:rPr lang="en-US" smtClean="0"/>
              <a:t>2</a:t>
            </a:fld>
            <a:endParaRPr lang="en-US"/>
          </a:p>
        </p:txBody>
      </p:sp>
    </p:spTree>
    <p:extLst>
      <p:ext uri="{BB962C8B-B14F-4D97-AF65-F5344CB8AC3E}">
        <p14:creationId xmlns:p14="http://schemas.microsoft.com/office/powerpoint/2010/main" val="1764103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9FCC10-0BC8-4C9E-A825-373D07DC5C21}" type="slidenum">
              <a:rPr lang="en-US" smtClean="0"/>
              <a:t>3</a:t>
            </a:fld>
            <a:endParaRPr lang="en-US"/>
          </a:p>
        </p:txBody>
      </p:sp>
    </p:spTree>
    <p:extLst>
      <p:ext uri="{BB962C8B-B14F-4D97-AF65-F5344CB8AC3E}">
        <p14:creationId xmlns:p14="http://schemas.microsoft.com/office/powerpoint/2010/main" val="2944928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9FCC10-0BC8-4C9E-A825-373D07DC5C21}" type="slidenum">
              <a:rPr lang="en-US" smtClean="0"/>
              <a:t>4</a:t>
            </a:fld>
            <a:endParaRPr lang="en-US"/>
          </a:p>
        </p:txBody>
      </p:sp>
    </p:spTree>
    <p:extLst>
      <p:ext uri="{BB962C8B-B14F-4D97-AF65-F5344CB8AC3E}">
        <p14:creationId xmlns:p14="http://schemas.microsoft.com/office/powerpoint/2010/main" val="3603343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9FCC10-0BC8-4C9E-A825-373D07DC5C21}" type="slidenum">
              <a:rPr lang="en-US" smtClean="0"/>
              <a:t>5</a:t>
            </a:fld>
            <a:endParaRPr lang="en-US"/>
          </a:p>
        </p:txBody>
      </p:sp>
    </p:spTree>
    <p:extLst>
      <p:ext uri="{BB962C8B-B14F-4D97-AF65-F5344CB8AC3E}">
        <p14:creationId xmlns:p14="http://schemas.microsoft.com/office/powerpoint/2010/main" val="609363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9FCC10-0BC8-4C9E-A825-373D07DC5C21}" type="slidenum">
              <a:rPr lang="en-US" smtClean="0"/>
              <a:t>6</a:t>
            </a:fld>
            <a:endParaRPr lang="en-US"/>
          </a:p>
        </p:txBody>
      </p:sp>
    </p:spTree>
    <p:extLst>
      <p:ext uri="{BB962C8B-B14F-4D97-AF65-F5344CB8AC3E}">
        <p14:creationId xmlns:p14="http://schemas.microsoft.com/office/powerpoint/2010/main" val="2063335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9FCC10-0BC8-4C9E-A825-373D07DC5C21}" type="slidenum">
              <a:rPr lang="en-US" smtClean="0"/>
              <a:t>7</a:t>
            </a:fld>
            <a:endParaRPr lang="en-US"/>
          </a:p>
        </p:txBody>
      </p:sp>
    </p:spTree>
    <p:extLst>
      <p:ext uri="{BB962C8B-B14F-4D97-AF65-F5344CB8AC3E}">
        <p14:creationId xmlns:p14="http://schemas.microsoft.com/office/powerpoint/2010/main" val="2760887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9FCC10-0BC8-4C9E-A825-373D07DC5C21}" type="slidenum">
              <a:rPr lang="en-US" smtClean="0"/>
              <a:t>8</a:t>
            </a:fld>
            <a:endParaRPr lang="en-US"/>
          </a:p>
        </p:txBody>
      </p:sp>
    </p:spTree>
    <p:extLst>
      <p:ext uri="{BB962C8B-B14F-4D97-AF65-F5344CB8AC3E}">
        <p14:creationId xmlns:p14="http://schemas.microsoft.com/office/powerpoint/2010/main" val="1337481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9FCC10-0BC8-4C9E-A825-373D07DC5C21}" type="slidenum">
              <a:rPr lang="en-US" smtClean="0"/>
              <a:t>9</a:t>
            </a:fld>
            <a:endParaRPr lang="en-US"/>
          </a:p>
        </p:txBody>
      </p:sp>
    </p:spTree>
    <p:extLst>
      <p:ext uri="{BB962C8B-B14F-4D97-AF65-F5344CB8AC3E}">
        <p14:creationId xmlns:p14="http://schemas.microsoft.com/office/powerpoint/2010/main" val="39540625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40000"/>
                    <a:lumOff val="60000"/>
                  </a:schemeClr>
                </a:solidFill>
              </a:defRPr>
            </a:lvl1pPr>
          </a:lstStyle>
          <a:p>
            <a:fld id="{8AC33780-2F59-4DB2-BF15-39DA2F112AB1}" type="datetimeFigureOut">
              <a:rPr lang="en-US" smtClean="0"/>
              <a:t>1/8/2025</a:t>
            </a:fld>
            <a:endParaRPr lang="en-US"/>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519C9C20-49A5-465A-B2C2-FEC3B0E2780A}"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40000"/>
              <a:lumOff val="60000"/>
              <a:alpha val="6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834192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C33780-2F59-4DB2-BF15-39DA2F112AB1}" type="datetimeFigureOut">
              <a:rPr lang="en-US" smtClean="0"/>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C9C20-49A5-465A-B2C2-FEC3B0E2780A}" type="slidenum">
              <a:rPr lang="en-US" smtClean="0"/>
              <a:t>‹#›</a:t>
            </a:fld>
            <a:endParaRPr lang="en-US"/>
          </a:p>
        </p:txBody>
      </p:sp>
    </p:spTree>
    <p:extLst>
      <p:ext uri="{BB962C8B-B14F-4D97-AF65-F5344CB8AC3E}">
        <p14:creationId xmlns:p14="http://schemas.microsoft.com/office/powerpoint/2010/main" val="4125951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C33780-2F59-4DB2-BF15-39DA2F112AB1}" type="datetimeFigureOut">
              <a:rPr lang="en-US" smtClean="0"/>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C9C20-49A5-465A-B2C2-FEC3B0E2780A}" type="slidenum">
              <a:rPr lang="en-US" smtClean="0"/>
              <a:t>‹#›</a:t>
            </a:fld>
            <a:endParaRPr lang="en-US"/>
          </a:p>
        </p:txBody>
      </p:sp>
    </p:spTree>
    <p:extLst>
      <p:ext uri="{BB962C8B-B14F-4D97-AF65-F5344CB8AC3E}">
        <p14:creationId xmlns:p14="http://schemas.microsoft.com/office/powerpoint/2010/main" val="3458125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C33780-2F59-4DB2-BF15-39DA2F112AB1}" type="datetimeFigureOut">
              <a:rPr lang="en-US" smtClean="0"/>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C9C20-49A5-465A-B2C2-FEC3B0E2780A}"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1196221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C33780-2F59-4DB2-BF15-39DA2F112AB1}" type="datetimeFigureOut">
              <a:rPr lang="en-US" smtClean="0"/>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C9C20-49A5-465A-B2C2-FEC3B0E2780A}" type="slidenum">
              <a:rPr lang="en-US" smtClean="0"/>
              <a:t>‹#›</a:t>
            </a:fld>
            <a:endParaRPr lang="en-US"/>
          </a:p>
        </p:txBody>
      </p:sp>
    </p:spTree>
    <p:extLst>
      <p:ext uri="{BB962C8B-B14F-4D97-AF65-F5344CB8AC3E}">
        <p14:creationId xmlns:p14="http://schemas.microsoft.com/office/powerpoint/2010/main" val="2111104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AC33780-2F59-4DB2-BF15-39DA2F112AB1}" type="datetimeFigureOut">
              <a:rPr lang="en-US" smtClean="0"/>
              <a:t>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9C9C20-49A5-465A-B2C2-FEC3B0E2780A}" type="slidenum">
              <a:rPr lang="en-US" smtClean="0"/>
              <a:t>‹#›</a:t>
            </a:fld>
            <a:endParaRPr lang="en-US"/>
          </a:p>
        </p:txBody>
      </p:sp>
    </p:spTree>
    <p:extLst>
      <p:ext uri="{BB962C8B-B14F-4D97-AF65-F5344CB8AC3E}">
        <p14:creationId xmlns:p14="http://schemas.microsoft.com/office/powerpoint/2010/main" val="2053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AC33780-2F59-4DB2-BF15-39DA2F112AB1}" type="datetimeFigureOut">
              <a:rPr lang="en-US" smtClean="0"/>
              <a:t>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9C9C20-49A5-465A-B2C2-FEC3B0E2780A}" type="slidenum">
              <a:rPr lang="en-US" smtClean="0"/>
              <a:t>‹#›</a:t>
            </a:fld>
            <a:endParaRPr lang="en-US"/>
          </a:p>
        </p:txBody>
      </p:sp>
    </p:spTree>
    <p:extLst>
      <p:ext uri="{BB962C8B-B14F-4D97-AF65-F5344CB8AC3E}">
        <p14:creationId xmlns:p14="http://schemas.microsoft.com/office/powerpoint/2010/main" val="102842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C33780-2F59-4DB2-BF15-39DA2F112AB1}"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C9C20-49A5-465A-B2C2-FEC3B0E2780A}" type="slidenum">
              <a:rPr lang="en-US" smtClean="0"/>
              <a:t>‹#›</a:t>
            </a:fld>
            <a:endParaRPr lang="en-US"/>
          </a:p>
        </p:txBody>
      </p:sp>
    </p:spTree>
    <p:extLst>
      <p:ext uri="{BB962C8B-B14F-4D97-AF65-F5344CB8AC3E}">
        <p14:creationId xmlns:p14="http://schemas.microsoft.com/office/powerpoint/2010/main" val="2586595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C33780-2F59-4DB2-BF15-39DA2F112AB1}"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C9C20-49A5-465A-B2C2-FEC3B0E2780A}" type="slidenum">
              <a:rPr lang="en-US" smtClean="0"/>
              <a:t>‹#›</a:t>
            </a:fld>
            <a:endParaRPr lang="en-US"/>
          </a:p>
        </p:txBody>
      </p:sp>
    </p:spTree>
    <p:extLst>
      <p:ext uri="{BB962C8B-B14F-4D97-AF65-F5344CB8AC3E}">
        <p14:creationId xmlns:p14="http://schemas.microsoft.com/office/powerpoint/2010/main" val="1113222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BB041-3EA2-4957-43E1-17A3C4A6A7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3BBA2B-EDFF-5D65-6EBB-DB5A5BB6FD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4C74B0-0CAD-B57D-2AB5-C5BBFC1A297B}"/>
              </a:ext>
            </a:extLst>
          </p:cNvPr>
          <p:cNvSpPr>
            <a:spLocks noGrp="1"/>
          </p:cNvSpPr>
          <p:nvPr>
            <p:ph type="dt" sz="half" idx="10"/>
          </p:nvPr>
        </p:nvSpPr>
        <p:spPr/>
        <p:txBody>
          <a:bodyPr/>
          <a:lstStyle/>
          <a:p>
            <a:fld id="{8AC33780-2F59-4DB2-BF15-39DA2F112AB1}" type="datetimeFigureOut">
              <a:rPr lang="en-US" smtClean="0"/>
              <a:t>1/8/2025</a:t>
            </a:fld>
            <a:endParaRPr lang="en-US"/>
          </a:p>
        </p:txBody>
      </p:sp>
      <p:sp>
        <p:nvSpPr>
          <p:cNvPr id="5" name="Footer Placeholder 4">
            <a:extLst>
              <a:ext uri="{FF2B5EF4-FFF2-40B4-BE49-F238E27FC236}">
                <a16:creationId xmlns:a16="http://schemas.microsoft.com/office/drawing/2014/main" id="{E277CFEB-877E-F590-A31D-6A23615316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5E0558-2EF1-4E88-0BE0-5543D5F98617}"/>
              </a:ext>
            </a:extLst>
          </p:cNvPr>
          <p:cNvSpPr>
            <a:spLocks noGrp="1"/>
          </p:cNvSpPr>
          <p:nvPr>
            <p:ph type="sldNum" sz="quarter" idx="12"/>
          </p:nvPr>
        </p:nvSpPr>
        <p:spPr/>
        <p:txBody>
          <a:bodyPr/>
          <a:lstStyle/>
          <a:p>
            <a:fld id="{519C9C20-49A5-465A-B2C2-FEC3B0E2780A}" type="slidenum">
              <a:rPr lang="en-US" smtClean="0"/>
              <a:t>‹#›</a:t>
            </a:fld>
            <a:endParaRPr lang="en-US"/>
          </a:p>
        </p:txBody>
      </p:sp>
    </p:spTree>
    <p:extLst>
      <p:ext uri="{BB962C8B-B14F-4D97-AF65-F5344CB8AC3E}">
        <p14:creationId xmlns:p14="http://schemas.microsoft.com/office/powerpoint/2010/main" val="1052979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C33780-2F59-4DB2-BF15-39DA2F112AB1}"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C9C20-49A5-465A-B2C2-FEC3B0E2780A}" type="slidenum">
              <a:rPr lang="en-US" smtClean="0"/>
              <a:t>‹#›</a:t>
            </a:fld>
            <a:endParaRPr lang="en-US"/>
          </a:p>
        </p:txBody>
      </p:sp>
    </p:spTree>
    <p:extLst>
      <p:ext uri="{BB962C8B-B14F-4D97-AF65-F5344CB8AC3E}">
        <p14:creationId xmlns:p14="http://schemas.microsoft.com/office/powerpoint/2010/main" val="39466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C33780-2F59-4DB2-BF15-39DA2F112AB1}"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C9C20-49A5-465A-B2C2-FEC3B0E2780A}" type="slidenum">
              <a:rPr lang="en-US" smtClean="0"/>
              <a:t>‹#›</a:t>
            </a:fld>
            <a:endParaRPr lang="en-US"/>
          </a:p>
        </p:txBody>
      </p:sp>
    </p:spTree>
    <p:extLst>
      <p:ext uri="{BB962C8B-B14F-4D97-AF65-F5344CB8AC3E}">
        <p14:creationId xmlns:p14="http://schemas.microsoft.com/office/powerpoint/2010/main" val="934408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C33780-2F59-4DB2-BF15-39DA2F112AB1}" type="datetimeFigureOut">
              <a:rPr lang="en-US" smtClean="0"/>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C9C20-49A5-465A-B2C2-FEC3B0E2780A}" type="slidenum">
              <a:rPr lang="en-US" smtClean="0"/>
              <a:t>‹#›</a:t>
            </a:fld>
            <a:endParaRPr lang="en-US"/>
          </a:p>
        </p:txBody>
      </p:sp>
    </p:spTree>
    <p:extLst>
      <p:ext uri="{BB962C8B-B14F-4D97-AF65-F5344CB8AC3E}">
        <p14:creationId xmlns:p14="http://schemas.microsoft.com/office/powerpoint/2010/main" val="3208378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C33780-2F59-4DB2-BF15-39DA2F112AB1}" type="datetimeFigureOut">
              <a:rPr lang="en-US" smtClean="0"/>
              <a:t>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9C9C20-49A5-465A-B2C2-FEC3B0E2780A}" type="slidenum">
              <a:rPr lang="en-US" smtClean="0"/>
              <a:t>‹#›</a:t>
            </a:fld>
            <a:endParaRPr lang="en-US"/>
          </a:p>
        </p:txBody>
      </p:sp>
    </p:spTree>
    <p:extLst>
      <p:ext uri="{BB962C8B-B14F-4D97-AF65-F5344CB8AC3E}">
        <p14:creationId xmlns:p14="http://schemas.microsoft.com/office/powerpoint/2010/main" val="545773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C33780-2F59-4DB2-BF15-39DA2F112AB1}" type="datetimeFigureOut">
              <a:rPr lang="en-US" smtClean="0"/>
              <a:t>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9C9C20-49A5-465A-B2C2-FEC3B0E2780A}" type="slidenum">
              <a:rPr lang="en-US" smtClean="0"/>
              <a:t>‹#›</a:t>
            </a:fld>
            <a:endParaRPr lang="en-US"/>
          </a:p>
        </p:txBody>
      </p:sp>
    </p:spTree>
    <p:extLst>
      <p:ext uri="{BB962C8B-B14F-4D97-AF65-F5344CB8AC3E}">
        <p14:creationId xmlns:p14="http://schemas.microsoft.com/office/powerpoint/2010/main" val="2582008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33780-2F59-4DB2-BF15-39DA2F112AB1}" type="datetimeFigureOut">
              <a:rPr lang="en-US" smtClean="0"/>
              <a:t>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9C9C20-49A5-465A-B2C2-FEC3B0E2780A}" type="slidenum">
              <a:rPr lang="en-US" smtClean="0"/>
              <a:t>‹#›</a:t>
            </a:fld>
            <a:endParaRPr lang="en-US"/>
          </a:p>
        </p:txBody>
      </p:sp>
    </p:spTree>
    <p:extLst>
      <p:ext uri="{BB962C8B-B14F-4D97-AF65-F5344CB8AC3E}">
        <p14:creationId xmlns:p14="http://schemas.microsoft.com/office/powerpoint/2010/main" val="2525013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C33780-2F59-4DB2-BF15-39DA2F112AB1}" type="datetimeFigureOut">
              <a:rPr lang="en-US" smtClean="0"/>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C9C20-49A5-465A-B2C2-FEC3B0E2780A}" type="slidenum">
              <a:rPr lang="en-US" smtClean="0"/>
              <a:t>‹#›</a:t>
            </a:fld>
            <a:endParaRPr lang="en-US"/>
          </a:p>
        </p:txBody>
      </p:sp>
    </p:spTree>
    <p:extLst>
      <p:ext uri="{BB962C8B-B14F-4D97-AF65-F5344CB8AC3E}">
        <p14:creationId xmlns:p14="http://schemas.microsoft.com/office/powerpoint/2010/main" val="2441148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C33780-2F59-4DB2-BF15-39DA2F112AB1}" type="datetimeFigureOut">
              <a:rPr lang="en-US" smtClean="0"/>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C9C20-49A5-465A-B2C2-FEC3B0E2780A}" type="slidenum">
              <a:rPr lang="en-US" smtClean="0"/>
              <a:t>‹#›</a:t>
            </a:fld>
            <a:endParaRPr lang="en-US"/>
          </a:p>
        </p:txBody>
      </p:sp>
    </p:spTree>
    <p:extLst>
      <p:ext uri="{BB962C8B-B14F-4D97-AF65-F5344CB8AC3E}">
        <p14:creationId xmlns:p14="http://schemas.microsoft.com/office/powerpoint/2010/main" val="2493996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40000"/>
                    <a:lumOff val="60000"/>
                  </a:schemeClr>
                </a:solidFill>
              </a:defRPr>
            </a:lvl1pPr>
          </a:lstStyle>
          <a:p>
            <a:fld id="{8AC33780-2F59-4DB2-BF15-39DA2F112AB1}" type="datetimeFigureOut">
              <a:rPr lang="en-US" smtClean="0"/>
              <a:t>1/8/2025</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40000"/>
                    <a:lumOff val="6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40000"/>
                    <a:lumOff val="60000"/>
                  </a:schemeClr>
                </a:solidFill>
              </a:defRPr>
            </a:lvl1pPr>
          </a:lstStyle>
          <a:p>
            <a:fld id="{519C9C20-49A5-465A-B2C2-FEC3B0E2780A}" type="slidenum">
              <a:rPr lang="en-US" smtClean="0"/>
              <a:t>‹#›</a:t>
            </a:fld>
            <a:endParaRPr lang="en-US"/>
          </a:p>
        </p:txBody>
      </p:sp>
    </p:spTree>
    <p:extLst>
      <p:ext uri="{BB962C8B-B14F-4D97-AF65-F5344CB8AC3E}">
        <p14:creationId xmlns:p14="http://schemas.microsoft.com/office/powerpoint/2010/main" val="201913811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701"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hyperlink" Target="mailto:studentsuccess@utrgv.edu" TargetMode="External"/><Relationship Id="rId4" Type="http://schemas.openxmlformats.org/officeDocument/2006/relationships/hyperlink" Target="mailto:finaid@utrgv.edu"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utrgv.edu/treasury-student-financial-systems/departments/bursar-office/payment-plans/index.htm"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hyperlink" Target="https://www.utrgv.edu/treasury-student-financial-systems/departments/student-business-services/emergency-loans/index.ht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finaid@utrgv.edu"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mailto:loanoffice@utrgv.edu"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s://www.utrgv.edu/ucentral/registration/dropping-withdrawing/index.htm" TargetMode="External"/><Relationship Id="rId5" Type="http://schemas.openxmlformats.org/officeDocument/2006/relationships/image" Target="../media/image6.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3EB9B-ADB3-C568-C021-123B951A59CB}"/>
              </a:ext>
            </a:extLst>
          </p:cNvPr>
          <p:cNvSpPr>
            <a:spLocks noGrp="1"/>
          </p:cNvSpPr>
          <p:nvPr>
            <p:ph type="ctrTitle"/>
          </p:nvPr>
        </p:nvSpPr>
        <p:spPr>
          <a:xfrm rot="21420000">
            <a:off x="4699152" y="3388954"/>
            <a:ext cx="6550109" cy="2614306"/>
          </a:xfrm>
        </p:spPr>
        <p:txBody>
          <a:bodyPr>
            <a:noAutofit/>
          </a:bodyPr>
          <a:lstStyle/>
          <a:p>
            <a:pPr algn="ctr"/>
            <a:r>
              <a:rPr lang="en-US" sz="5400" b="1">
                <a:solidFill>
                  <a:schemeClr val="bg1"/>
                </a:solidFill>
                <a:latin typeface="WordVisi_MSFontService"/>
              </a:rPr>
              <a:t>Emergency </a:t>
            </a:r>
            <a:br>
              <a:rPr lang="en-US" sz="5400" b="1">
                <a:solidFill>
                  <a:schemeClr val="bg1"/>
                </a:solidFill>
                <a:latin typeface="WordVisi_MSFontService"/>
              </a:rPr>
            </a:br>
            <a:r>
              <a:rPr lang="en-US" sz="5400" b="1">
                <a:solidFill>
                  <a:schemeClr val="bg1"/>
                </a:solidFill>
                <a:latin typeface="WordVisi_MSFontService"/>
              </a:rPr>
              <a:t>Tuition Loan (EML)</a:t>
            </a:r>
            <a:endParaRPr lang="en-US" sz="5400">
              <a:solidFill>
                <a:schemeClr val="bg1"/>
              </a:solidFill>
            </a:endParaRPr>
          </a:p>
        </p:txBody>
      </p:sp>
      <p:pic>
        <p:nvPicPr>
          <p:cNvPr id="9" name="Picture 8">
            <a:extLst>
              <a:ext uri="{FF2B5EF4-FFF2-40B4-BE49-F238E27FC236}">
                <a16:creationId xmlns:a16="http://schemas.microsoft.com/office/drawing/2014/main" id="{B0E4193A-307C-2B97-4D43-FB3CCB554869}"/>
              </a:ext>
            </a:extLst>
          </p:cNvPr>
          <p:cNvPicPr>
            <a:picLocks noChangeAspect="1"/>
          </p:cNvPicPr>
          <p:nvPr/>
        </p:nvPicPr>
        <p:blipFill>
          <a:blip r:embed="rId4"/>
          <a:stretch>
            <a:fillRect/>
          </a:stretch>
        </p:blipFill>
        <p:spPr>
          <a:xfrm rot="21033169">
            <a:off x="779076" y="1382957"/>
            <a:ext cx="9915218" cy="2406011"/>
          </a:xfrm>
          <a:prstGeom prst="rect">
            <a:avLst/>
          </a:prstGeom>
        </p:spPr>
      </p:pic>
    </p:spTree>
    <p:extLst>
      <p:ext uri="{BB962C8B-B14F-4D97-AF65-F5344CB8AC3E}">
        <p14:creationId xmlns:p14="http://schemas.microsoft.com/office/powerpoint/2010/main" val="7587675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7740">
        <p159:morph option="byObject"/>
      </p:transition>
    </mc:Choice>
    <mc:Fallback xmlns="">
      <p:transition spd="slow" advTm="774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4669F-0BCE-78D6-94DE-25314DE2C085}"/>
              </a:ext>
            </a:extLst>
          </p:cNvPr>
          <p:cNvSpPr>
            <a:spLocks noGrp="1"/>
          </p:cNvSpPr>
          <p:nvPr>
            <p:ph type="title"/>
          </p:nvPr>
        </p:nvSpPr>
        <p:spPr>
          <a:xfrm>
            <a:off x="362139" y="413211"/>
            <a:ext cx="10838237" cy="1425155"/>
          </a:xfrm>
          <a:solidFill>
            <a:schemeClr val="accent2"/>
          </a:solidFill>
        </p:spPr>
        <p:txBody>
          <a:bodyPr>
            <a:normAutofit fontScale="90000"/>
          </a:bodyPr>
          <a:lstStyle/>
          <a:p>
            <a:pPr algn="ctr"/>
            <a:r>
              <a:rPr lang="en-US">
                <a:solidFill>
                  <a:schemeClr val="bg1"/>
                </a:solidFill>
              </a:rPr>
              <a:t>Can I request to extend my payment due date?</a:t>
            </a:r>
          </a:p>
        </p:txBody>
      </p:sp>
      <p:sp>
        <p:nvSpPr>
          <p:cNvPr id="14" name="TextBox 13">
            <a:extLst>
              <a:ext uri="{FF2B5EF4-FFF2-40B4-BE49-F238E27FC236}">
                <a16:creationId xmlns:a16="http://schemas.microsoft.com/office/drawing/2014/main" id="{89E2980B-3C81-FBF5-1AAF-91B4CA60D9F0}"/>
              </a:ext>
            </a:extLst>
          </p:cNvPr>
          <p:cNvSpPr txBox="1"/>
          <p:nvPr/>
        </p:nvSpPr>
        <p:spPr>
          <a:xfrm>
            <a:off x="356102" y="2137235"/>
            <a:ext cx="10838237" cy="437043"/>
          </a:xfrm>
          <a:prstGeom prst="rect">
            <a:avLst/>
          </a:prstGeom>
          <a:noFill/>
        </p:spPr>
        <p:txBody>
          <a:bodyPr wrap="square" rtlCol="0">
            <a:spAutoFit/>
          </a:bodyPr>
          <a:lstStyle/>
          <a:p>
            <a:pPr algn="ctr" defTabSz="914400">
              <a:lnSpc>
                <a:spcPct val="120000"/>
              </a:lnSpc>
              <a:spcBef>
                <a:spcPts val="1000"/>
              </a:spcBef>
              <a:buClr>
                <a:schemeClr val="accent1"/>
              </a:buClr>
              <a:buSzPct val="160000"/>
            </a:pPr>
            <a:r>
              <a:rPr lang="en-US" sz="2000" cap="all" dirty="0"/>
              <a:t>State universities </a:t>
            </a:r>
            <a:r>
              <a:rPr lang="en-US" sz="2000" b="1" u="sng" cap="all" dirty="0"/>
              <a:t>cannot </a:t>
            </a:r>
            <a:r>
              <a:rPr lang="en-US" sz="2000" cap="all" dirty="0"/>
              <a:t>extend the initial due date. </a:t>
            </a:r>
          </a:p>
        </p:txBody>
      </p:sp>
      <p:pic>
        <p:nvPicPr>
          <p:cNvPr id="16" name="Picture 15">
            <a:extLst>
              <a:ext uri="{FF2B5EF4-FFF2-40B4-BE49-F238E27FC236}">
                <a16:creationId xmlns:a16="http://schemas.microsoft.com/office/drawing/2014/main" id="{9DA4B5DF-4F85-5EA3-CAA4-9D9D88542334}"/>
              </a:ext>
            </a:extLst>
          </p:cNvPr>
          <p:cNvPicPr>
            <a:picLocks noChangeAspect="1"/>
          </p:cNvPicPr>
          <p:nvPr/>
        </p:nvPicPr>
        <p:blipFill>
          <a:blip r:embed="rId3"/>
          <a:stretch>
            <a:fillRect/>
          </a:stretch>
        </p:blipFill>
        <p:spPr>
          <a:xfrm>
            <a:off x="9176575" y="5822301"/>
            <a:ext cx="2083088" cy="505479"/>
          </a:xfrm>
          <a:prstGeom prst="rect">
            <a:avLst/>
          </a:prstGeom>
        </p:spPr>
      </p:pic>
      <p:sp>
        <p:nvSpPr>
          <p:cNvPr id="3" name="TextBox 2">
            <a:extLst>
              <a:ext uri="{FF2B5EF4-FFF2-40B4-BE49-F238E27FC236}">
                <a16:creationId xmlns:a16="http://schemas.microsoft.com/office/drawing/2014/main" id="{FB5BD05C-BB42-4A1D-A306-02E713EF47D9}"/>
              </a:ext>
            </a:extLst>
          </p:cNvPr>
          <p:cNvSpPr txBox="1"/>
          <p:nvPr/>
        </p:nvSpPr>
        <p:spPr>
          <a:xfrm>
            <a:off x="356102" y="2873147"/>
            <a:ext cx="10838237" cy="2042610"/>
          </a:xfrm>
          <a:prstGeom prst="rect">
            <a:avLst/>
          </a:prstGeom>
          <a:noFill/>
        </p:spPr>
        <p:txBody>
          <a:bodyPr wrap="square" lIns="91440" tIns="45720" rIns="91440" bIns="45720" rtlCol="0" anchor="t">
            <a:spAutoFit/>
          </a:bodyPr>
          <a:lstStyle/>
          <a:p>
            <a:pPr algn="ctr" defTabSz="914400">
              <a:lnSpc>
                <a:spcPct val="120000"/>
              </a:lnSpc>
              <a:spcBef>
                <a:spcPts val="1000"/>
              </a:spcBef>
              <a:buClr>
                <a:schemeClr val="accent1"/>
              </a:buClr>
              <a:buSzPct val="160000"/>
            </a:pPr>
            <a:r>
              <a:rPr lang="en-US" sz="2000" cap="all" dirty="0"/>
              <a:t>As per utrgv Catalog UNDER Student bill and methods of payment:</a:t>
            </a:r>
          </a:p>
          <a:p>
            <a:pPr algn="ctr" defTabSz="914400">
              <a:lnSpc>
                <a:spcPct val="120000"/>
              </a:lnSpc>
              <a:spcBef>
                <a:spcPts val="1000"/>
              </a:spcBef>
              <a:buClr>
                <a:schemeClr val="accent1"/>
              </a:buClr>
              <a:buSzPct val="160000"/>
            </a:pPr>
            <a:r>
              <a:rPr lang="en-US" sz="2000" cap="all" dirty="0"/>
              <a:t>“</a:t>
            </a:r>
            <a:r>
              <a:rPr lang="en-US" sz="2000" dirty="0"/>
              <a:t>State universities cannot extend credit. Students are expected to meet financial obligations to UTRGV within the designated time allowed. Tuition and fees are payable at the time the bill statements are available through ASSIST. Students are not entitled to enter class or laboratory until all tuition and fees have been paid or the student has established a UTRGV Payment Plan”.</a:t>
            </a:r>
            <a:r>
              <a:rPr lang="en-US" sz="2000" cap="all" dirty="0"/>
              <a:t> </a:t>
            </a:r>
            <a:endParaRPr lang="en-US" sz="2000" cap="all" dirty="0">
              <a:cs typeface="Calibri"/>
            </a:endParaRPr>
          </a:p>
        </p:txBody>
      </p:sp>
    </p:spTree>
    <p:extLst>
      <p:ext uri="{BB962C8B-B14F-4D97-AF65-F5344CB8AC3E}">
        <p14:creationId xmlns:p14="http://schemas.microsoft.com/office/powerpoint/2010/main" val="3604302548"/>
      </p:ext>
    </p:extLst>
  </p:cSld>
  <p:clrMapOvr>
    <a:masterClrMapping/>
  </p:clrMapOvr>
  <mc:AlternateContent xmlns:mc="http://schemas.openxmlformats.org/markup-compatibility/2006" xmlns:p14="http://schemas.microsoft.com/office/powerpoint/2010/main">
    <mc:Choice Requires="p14">
      <p:transition spd="slow" p14:dur="2000" advTm="6697"/>
    </mc:Choice>
    <mc:Fallback xmlns="">
      <p:transition spd="slow" advTm="669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DA4B5DF-4F85-5EA3-CAA4-9D9D88542334}"/>
              </a:ext>
            </a:extLst>
          </p:cNvPr>
          <p:cNvPicPr>
            <a:picLocks noChangeAspect="1"/>
          </p:cNvPicPr>
          <p:nvPr/>
        </p:nvPicPr>
        <p:blipFill>
          <a:blip r:embed="rId3"/>
          <a:stretch>
            <a:fillRect/>
          </a:stretch>
        </p:blipFill>
        <p:spPr>
          <a:xfrm>
            <a:off x="9176575" y="5822301"/>
            <a:ext cx="2083088" cy="505479"/>
          </a:xfrm>
          <a:prstGeom prst="rect">
            <a:avLst/>
          </a:prstGeom>
        </p:spPr>
      </p:pic>
      <p:sp>
        <p:nvSpPr>
          <p:cNvPr id="8" name="TextBox 7">
            <a:extLst>
              <a:ext uri="{FF2B5EF4-FFF2-40B4-BE49-F238E27FC236}">
                <a16:creationId xmlns:a16="http://schemas.microsoft.com/office/drawing/2014/main" id="{B3DB21F0-E9F1-F2C4-38B0-C90C5D474340}"/>
              </a:ext>
            </a:extLst>
          </p:cNvPr>
          <p:cNvSpPr txBox="1"/>
          <p:nvPr/>
        </p:nvSpPr>
        <p:spPr>
          <a:xfrm>
            <a:off x="262551" y="1973649"/>
            <a:ext cx="9427261" cy="369332"/>
          </a:xfrm>
          <a:prstGeom prst="rect">
            <a:avLst/>
          </a:prstGeom>
          <a:noFill/>
        </p:spPr>
        <p:txBody>
          <a:bodyPr wrap="none" rtlCol="0">
            <a:spAutoFit/>
          </a:bodyPr>
          <a:lstStyle/>
          <a:p>
            <a:r>
              <a:rPr lang="en-US" dirty="0"/>
              <a:t>Can students pay their Emergency loan outstanding balance in payments before the EML due date?</a:t>
            </a:r>
            <a:endParaRPr lang="es-MX" dirty="0"/>
          </a:p>
        </p:txBody>
      </p:sp>
      <p:sp>
        <p:nvSpPr>
          <p:cNvPr id="9" name="TextBox 8">
            <a:extLst>
              <a:ext uri="{FF2B5EF4-FFF2-40B4-BE49-F238E27FC236}">
                <a16:creationId xmlns:a16="http://schemas.microsoft.com/office/drawing/2014/main" id="{8439094F-AC81-8A62-96C2-B69291150913}"/>
              </a:ext>
            </a:extLst>
          </p:cNvPr>
          <p:cNvSpPr txBox="1"/>
          <p:nvPr/>
        </p:nvSpPr>
        <p:spPr>
          <a:xfrm>
            <a:off x="642796" y="2751093"/>
            <a:ext cx="10060446" cy="369332"/>
          </a:xfrm>
          <a:prstGeom prst="rect">
            <a:avLst/>
          </a:prstGeom>
          <a:noFill/>
        </p:spPr>
        <p:txBody>
          <a:bodyPr wrap="none" lIns="91440" tIns="45720" rIns="91440" bIns="45720" rtlCol="0" anchor="t">
            <a:spAutoFit/>
          </a:bodyPr>
          <a:lstStyle/>
          <a:p>
            <a:r>
              <a:rPr lang="en-US" dirty="0"/>
              <a:t>Yes, students can create their own payment plan to guarantee a Paid in Full account by the EML due date.</a:t>
            </a:r>
            <a:endParaRPr lang="es-MX" dirty="0"/>
          </a:p>
        </p:txBody>
      </p:sp>
      <p:sp>
        <p:nvSpPr>
          <p:cNvPr id="10" name="TextBox 9">
            <a:extLst>
              <a:ext uri="{FF2B5EF4-FFF2-40B4-BE49-F238E27FC236}">
                <a16:creationId xmlns:a16="http://schemas.microsoft.com/office/drawing/2014/main" id="{8D23DA5B-9EBE-8F6C-05C9-25FDF7B699CC}"/>
              </a:ext>
            </a:extLst>
          </p:cNvPr>
          <p:cNvSpPr txBox="1"/>
          <p:nvPr/>
        </p:nvSpPr>
        <p:spPr>
          <a:xfrm>
            <a:off x="642796" y="3420576"/>
            <a:ext cx="6144824" cy="369332"/>
          </a:xfrm>
          <a:prstGeom prst="rect">
            <a:avLst/>
          </a:prstGeom>
          <a:noFill/>
        </p:spPr>
        <p:txBody>
          <a:bodyPr wrap="none" lIns="91440" tIns="45720" rIns="91440" bIns="45720" rtlCol="0" anchor="t">
            <a:spAutoFit/>
          </a:bodyPr>
          <a:lstStyle/>
          <a:p>
            <a:r>
              <a:rPr lang="en-US" dirty="0"/>
              <a:t>No, students need to wait until the EML due date to Pay in Full. </a:t>
            </a:r>
            <a:endParaRPr lang="es-MX" dirty="0"/>
          </a:p>
        </p:txBody>
      </p:sp>
      <p:sp>
        <p:nvSpPr>
          <p:cNvPr id="2" name="Oval 1">
            <a:extLst>
              <a:ext uri="{FF2B5EF4-FFF2-40B4-BE49-F238E27FC236}">
                <a16:creationId xmlns:a16="http://schemas.microsoft.com/office/drawing/2014/main" id="{B24B3F16-657D-ECED-E145-D8DE34C6D642}"/>
              </a:ext>
            </a:extLst>
          </p:cNvPr>
          <p:cNvSpPr/>
          <p:nvPr/>
        </p:nvSpPr>
        <p:spPr>
          <a:xfrm>
            <a:off x="434566" y="2824676"/>
            <a:ext cx="208230" cy="20822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01DF908E-AEF8-1C14-2802-6E04369FF262}"/>
              </a:ext>
            </a:extLst>
          </p:cNvPr>
          <p:cNvSpPr/>
          <p:nvPr/>
        </p:nvSpPr>
        <p:spPr>
          <a:xfrm>
            <a:off x="434566" y="3514600"/>
            <a:ext cx="208230" cy="20822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6BCA9AA1-8410-F06C-7F22-0F4006797ED8}"/>
              </a:ext>
            </a:extLst>
          </p:cNvPr>
          <p:cNvSpPr txBox="1">
            <a:spLocks/>
          </p:cNvSpPr>
          <p:nvPr/>
        </p:nvSpPr>
        <p:spPr>
          <a:xfrm>
            <a:off x="0" y="481018"/>
            <a:ext cx="11009013" cy="959667"/>
          </a:xfrm>
          <a:prstGeom prst="rect">
            <a:avLst/>
          </a:prstGeom>
          <a:solidFill>
            <a:schemeClr val="bg1"/>
          </a:solidFill>
        </p:spPr>
        <p:txBody>
          <a:bodyPr vert="horz" lIns="91440" tIns="45720" rIns="91440" bIns="45720" rtlCol="0" anchor="b">
            <a:normAutofit fontScale="97500"/>
          </a:bodyPr>
          <a:lstStyle>
            <a:lvl1pPr algn="r" defTabSz="914400" rtl="0" eaLnBrk="1" latinLnBrk="0" hangingPunct="1">
              <a:lnSpc>
                <a:spcPct val="90000"/>
              </a:lnSpc>
              <a:spcBef>
                <a:spcPct val="0"/>
              </a:spcBef>
              <a:buNone/>
              <a:defRPr sz="8000" kern="1200" cap="all" baseline="0">
                <a:solidFill>
                  <a:schemeClr val="accent1"/>
                </a:solidFill>
                <a:effectLst/>
                <a:latin typeface="+mj-lt"/>
                <a:ea typeface="+mj-ea"/>
                <a:cs typeface="+mj-cs"/>
              </a:defRPr>
            </a:lvl1pPr>
          </a:lstStyle>
          <a:p>
            <a:pPr algn="ctr"/>
            <a:r>
              <a:rPr lang="en-US" sz="5000" dirty="0">
                <a:solidFill>
                  <a:schemeClr val="tx1"/>
                </a:solidFill>
              </a:rPr>
              <a:t>Testing your knowledge</a:t>
            </a:r>
          </a:p>
        </p:txBody>
      </p:sp>
    </p:spTree>
    <p:extLst>
      <p:ext uri="{BB962C8B-B14F-4D97-AF65-F5344CB8AC3E}">
        <p14:creationId xmlns:p14="http://schemas.microsoft.com/office/powerpoint/2010/main" val="3585284242"/>
      </p:ext>
    </p:extLst>
  </p:cSld>
  <p:clrMapOvr>
    <a:masterClrMapping/>
  </p:clrMapOvr>
  <mc:AlternateContent xmlns:mc="http://schemas.openxmlformats.org/markup-compatibility/2006" xmlns:p14="http://schemas.microsoft.com/office/powerpoint/2010/main">
    <mc:Choice Requires="p14">
      <p:transition spd="slow" p14:dur="2000" advTm="6697"/>
    </mc:Choice>
    <mc:Fallback xmlns="">
      <p:transition spd="slow" advTm="669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DA4B5DF-4F85-5EA3-CAA4-9D9D88542334}"/>
              </a:ext>
            </a:extLst>
          </p:cNvPr>
          <p:cNvPicPr>
            <a:picLocks noChangeAspect="1"/>
          </p:cNvPicPr>
          <p:nvPr/>
        </p:nvPicPr>
        <p:blipFill>
          <a:blip r:embed="rId3"/>
          <a:stretch>
            <a:fillRect/>
          </a:stretch>
        </p:blipFill>
        <p:spPr>
          <a:xfrm>
            <a:off x="9176575" y="5822301"/>
            <a:ext cx="2083088" cy="505479"/>
          </a:xfrm>
          <a:prstGeom prst="rect">
            <a:avLst/>
          </a:prstGeom>
        </p:spPr>
      </p:pic>
      <p:sp>
        <p:nvSpPr>
          <p:cNvPr id="8" name="TextBox 7">
            <a:extLst>
              <a:ext uri="{FF2B5EF4-FFF2-40B4-BE49-F238E27FC236}">
                <a16:creationId xmlns:a16="http://schemas.microsoft.com/office/drawing/2014/main" id="{B3DB21F0-E9F1-F2C4-38B0-C90C5D474340}"/>
              </a:ext>
            </a:extLst>
          </p:cNvPr>
          <p:cNvSpPr txBox="1"/>
          <p:nvPr/>
        </p:nvSpPr>
        <p:spPr>
          <a:xfrm>
            <a:off x="262551" y="1702046"/>
            <a:ext cx="10938251" cy="369332"/>
          </a:xfrm>
          <a:prstGeom prst="rect">
            <a:avLst/>
          </a:prstGeom>
          <a:noFill/>
        </p:spPr>
        <p:txBody>
          <a:bodyPr wrap="none" lIns="91440" tIns="45720" rIns="91440" bIns="45720" rtlCol="0" anchor="t">
            <a:spAutoFit/>
          </a:bodyPr>
          <a:lstStyle/>
          <a:p>
            <a:r>
              <a:rPr lang="en-US" dirty="0"/>
              <a:t>How can students make sure that their Emergency Tuition Loan application paid for their student account balance?</a:t>
            </a:r>
            <a:endParaRPr lang="es-MX" dirty="0"/>
          </a:p>
        </p:txBody>
      </p:sp>
      <p:sp>
        <p:nvSpPr>
          <p:cNvPr id="9" name="TextBox 8">
            <a:extLst>
              <a:ext uri="{FF2B5EF4-FFF2-40B4-BE49-F238E27FC236}">
                <a16:creationId xmlns:a16="http://schemas.microsoft.com/office/drawing/2014/main" id="{8439094F-AC81-8A62-96C2-B69291150913}"/>
              </a:ext>
            </a:extLst>
          </p:cNvPr>
          <p:cNvSpPr txBox="1"/>
          <p:nvPr/>
        </p:nvSpPr>
        <p:spPr>
          <a:xfrm>
            <a:off x="715223" y="2484367"/>
            <a:ext cx="5882188" cy="369332"/>
          </a:xfrm>
          <a:prstGeom prst="rect">
            <a:avLst/>
          </a:prstGeom>
          <a:noFill/>
        </p:spPr>
        <p:txBody>
          <a:bodyPr wrap="none" lIns="91440" tIns="45720" rIns="91440" bIns="45720" rtlCol="0" anchor="t">
            <a:spAutoFit/>
          </a:bodyPr>
          <a:lstStyle/>
          <a:p>
            <a:r>
              <a:rPr lang="en-US" dirty="0"/>
              <a:t>The student received an emergency loan confirmation email.</a:t>
            </a:r>
            <a:endParaRPr lang="es-MX" dirty="0"/>
          </a:p>
        </p:txBody>
      </p:sp>
      <p:sp>
        <p:nvSpPr>
          <p:cNvPr id="10" name="TextBox 9">
            <a:extLst>
              <a:ext uri="{FF2B5EF4-FFF2-40B4-BE49-F238E27FC236}">
                <a16:creationId xmlns:a16="http://schemas.microsoft.com/office/drawing/2014/main" id="{8D23DA5B-9EBE-8F6C-05C9-25FDF7B699CC}"/>
              </a:ext>
            </a:extLst>
          </p:cNvPr>
          <p:cNvSpPr txBox="1"/>
          <p:nvPr/>
        </p:nvSpPr>
        <p:spPr>
          <a:xfrm>
            <a:off x="642796" y="2998730"/>
            <a:ext cx="10366217" cy="646331"/>
          </a:xfrm>
          <a:prstGeom prst="rect">
            <a:avLst/>
          </a:prstGeom>
          <a:noFill/>
        </p:spPr>
        <p:txBody>
          <a:bodyPr wrap="square" lIns="91440" tIns="45720" rIns="91440" bIns="45720" rtlCol="0" anchor="t">
            <a:spAutoFit/>
          </a:bodyPr>
          <a:lstStyle/>
          <a:p>
            <a:r>
              <a:rPr lang="en-US" dirty="0"/>
              <a:t>The current student account has an outstanding balance, and the Emergency Tuition Loan office has not processed a payment. </a:t>
            </a:r>
            <a:endParaRPr lang="es-MX" dirty="0"/>
          </a:p>
        </p:txBody>
      </p:sp>
      <p:sp>
        <p:nvSpPr>
          <p:cNvPr id="2" name="TextBox 1">
            <a:extLst>
              <a:ext uri="{FF2B5EF4-FFF2-40B4-BE49-F238E27FC236}">
                <a16:creationId xmlns:a16="http://schemas.microsoft.com/office/drawing/2014/main" id="{4E3F74E9-1B98-9657-6CC3-B2EB13250770}"/>
              </a:ext>
            </a:extLst>
          </p:cNvPr>
          <p:cNvSpPr txBox="1"/>
          <p:nvPr/>
        </p:nvSpPr>
        <p:spPr>
          <a:xfrm>
            <a:off x="642795" y="3739522"/>
            <a:ext cx="8691803" cy="369332"/>
          </a:xfrm>
          <a:prstGeom prst="rect">
            <a:avLst/>
          </a:prstGeom>
          <a:noFill/>
        </p:spPr>
        <p:txBody>
          <a:bodyPr wrap="none" lIns="91440" tIns="45720" rIns="91440" bIns="45720" rtlCol="0" anchor="t">
            <a:spAutoFit/>
          </a:bodyPr>
          <a:lstStyle/>
          <a:p>
            <a:r>
              <a:rPr lang="en-US" dirty="0"/>
              <a:t>The current student account has a zero balance, and the Emergency Tuition Loan paid for it.</a:t>
            </a:r>
            <a:endParaRPr lang="es-MX" dirty="0"/>
          </a:p>
        </p:txBody>
      </p:sp>
      <p:sp>
        <p:nvSpPr>
          <p:cNvPr id="3" name="Oval 2">
            <a:extLst>
              <a:ext uri="{FF2B5EF4-FFF2-40B4-BE49-F238E27FC236}">
                <a16:creationId xmlns:a16="http://schemas.microsoft.com/office/drawing/2014/main" id="{F87A070D-EAC3-AC95-B80D-7F5E95746705}"/>
              </a:ext>
            </a:extLst>
          </p:cNvPr>
          <p:cNvSpPr/>
          <p:nvPr/>
        </p:nvSpPr>
        <p:spPr>
          <a:xfrm>
            <a:off x="434566" y="2553073"/>
            <a:ext cx="208230" cy="20822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057EEF0-6415-C9F2-AA58-4D178745A028}"/>
              </a:ext>
            </a:extLst>
          </p:cNvPr>
          <p:cNvSpPr/>
          <p:nvPr/>
        </p:nvSpPr>
        <p:spPr>
          <a:xfrm>
            <a:off x="434565" y="3838897"/>
            <a:ext cx="208230" cy="20822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374C2C0-5740-4332-9A55-AC5A3F1E1264}"/>
              </a:ext>
            </a:extLst>
          </p:cNvPr>
          <p:cNvSpPr/>
          <p:nvPr/>
        </p:nvSpPr>
        <p:spPr>
          <a:xfrm>
            <a:off x="434565" y="3131046"/>
            <a:ext cx="208230" cy="20822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006897C-F2BE-7555-54CD-658E8E369428}"/>
              </a:ext>
            </a:extLst>
          </p:cNvPr>
          <p:cNvSpPr txBox="1">
            <a:spLocks/>
          </p:cNvSpPr>
          <p:nvPr/>
        </p:nvSpPr>
        <p:spPr>
          <a:xfrm>
            <a:off x="0" y="468328"/>
            <a:ext cx="11009013" cy="959667"/>
          </a:xfrm>
          <a:prstGeom prst="rect">
            <a:avLst/>
          </a:prstGeom>
          <a:solidFill>
            <a:schemeClr val="bg1"/>
          </a:solidFill>
        </p:spPr>
        <p:txBody>
          <a:bodyPr vert="horz" lIns="91440" tIns="45720" rIns="91440" bIns="45720" rtlCol="0" anchor="b">
            <a:normAutofit fontScale="97500"/>
          </a:bodyPr>
          <a:lstStyle>
            <a:lvl1pPr algn="r" defTabSz="914400" rtl="0" eaLnBrk="1" latinLnBrk="0" hangingPunct="1">
              <a:lnSpc>
                <a:spcPct val="90000"/>
              </a:lnSpc>
              <a:spcBef>
                <a:spcPct val="0"/>
              </a:spcBef>
              <a:buNone/>
              <a:defRPr sz="8000" kern="1200" cap="all" baseline="0">
                <a:solidFill>
                  <a:schemeClr val="accent1"/>
                </a:solidFill>
                <a:effectLst/>
                <a:latin typeface="+mj-lt"/>
                <a:ea typeface="+mj-ea"/>
                <a:cs typeface="+mj-cs"/>
              </a:defRPr>
            </a:lvl1pPr>
          </a:lstStyle>
          <a:p>
            <a:pPr algn="ctr"/>
            <a:r>
              <a:rPr lang="en-US" sz="5000" dirty="0">
                <a:solidFill>
                  <a:schemeClr val="tx1"/>
                </a:solidFill>
              </a:rPr>
              <a:t>Testing your knowledge</a:t>
            </a:r>
          </a:p>
        </p:txBody>
      </p:sp>
    </p:spTree>
    <p:extLst>
      <p:ext uri="{BB962C8B-B14F-4D97-AF65-F5344CB8AC3E}">
        <p14:creationId xmlns:p14="http://schemas.microsoft.com/office/powerpoint/2010/main" val="3380127238"/>
      </p:ext>
    </p:extLst>
  </p:cSld>
  <p:clrMapOvr>
    <a:masterClrMapping/>
  </p:clrMapOvr>
  <mc:AlternateContent xmlns:mc="http://schemas.openxmlformats.org/markup-compatibility/2006" xmlns:p14="http://schemas.microsoft.com/office/powerpoint/2010/main">
    <mc:Choice Requires="p14">
      <p:transition spd="slow" p14:dur="2000" advTm="6697"/>
    </mc:Choice>
    <mc:Fallback xmlns="">
      <p:transition spd="slow" advTm="669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DA4B5DF-4F85-5EA3-CAA4-9D9D88542334}"/>
              </a:ext>
            </a:extLst>
          </p:cNvPr>
          <p:cNvPicPr>
            <a:picLocks noChangeAspect="1"/>
          </p:cNvPicPr>
          <p:nvPr/>
        </p:nvPicPr>
        <p:blipFill>
          <a:blip r:embed="rId3"/>
          <a:stretch>
            <a:fillRect/>
          </a:stretch>
        </p:blipFill>
        <p:spPr>
          <a:xfrm>
            <a:off x="9176575" y="5822301"/>
            <a:ext cx="2083088" cy="505479"/>
          </a:xfrm>
          <a:prstGeom prst="rect">
            <a:avLst/>
          </a:prstGeom>
        </p:spPr>
      </p:pic>
      <p:sp>
        <p:nvSpPr>
          <p:cNvPr id="8" name="TextBox 7">
            <a:extLst>
              <a:ext uri="{FF2B5EF4-FFF2-40B4-BE49-F238E27FC236}">
                <a16:creationId xmlns:a16="http://schemas.microsoft.com/office/drawing/2014/main" id="{B3DB21F0-E9F1-F2C4-38B0-C90C5D474340}"/>
              </a:ext>
            </a:extLst>
          </p:cNvPr>
          <p:cNvSpPr txBox="1"/>
          <p:nvPr/>
        </p:nvSpPr>
        <p:spPr>
          <a:xfrm>
            <a:off x="253596" y="1314645"/>
            <a:ext cx="9293185" cy="369332"/>
          </a:xfrm>
          <a:prstGeom prst="rect">
            <a:avLst/>
          </a:prstGeom>
          <a:noFill/>
        </p:spPr>
        <p:txBody>
          <a:bodyPr wrap="none" rtlCol="0">
            <a:spAutoFit/>
          </a:bodyPr>
          <a:lstStyle/>
          <a:p>
            <a:r>
              <a:rPr lang="en-US" dirty="0"/>
              <a:t>Who can I contact to find out if there is any available funds to pay for my Emergency Tuition Loan?</a:t>
            </a:r>
            <a:endParaRPr lang="es-MX" dirty="0"/>
          </a:p>
        </p:txBody>
      </p:sp>
      <p:sp>
        <p:nvSpPr>
          <p:cNvPr id="9" name="TextBox 8">
            <a:extLst>
              <a:ext uri="{FF2B5EF4-FFF2-40B4-BE49-F238E27FC236}">
                <a16:creationId xmlns:a16="http://schemas.microsoft.com/office/drawing/2014/main" id="{8439094F-AC81-8A62-96C2-B69291150913}"/>
              </a:ext>
            </a:extLst>
          </p:cNvPr>
          <p:cNvSpPr txBox="1"/>
          <p:nvPr/>
        </p:nvSpPr>
        <p:spPr>
          <a:xfrm>
            <a:off x="742384" y="1942484"/>
            <a:ext cx="7166257" cy="369332"/>
          </a:xfrm>
          <a:prstGeom prst="rect">
            <a:avLst/>
          </a:prstGeom>
          <a:noFill/>
        </p:spPr>
        <p:txBody>
          <a:bodyPr wrap="none" lIns="91440" tIns="45720" rIns="91440" bIns="45720" rtlCol="0" anchor="t">
            <a:spAutoFit/>
          </a:bodyPr>
          <a:lstStyle/>
          <a:p>
            <a:r>
              <a:rPr lang="en-US"/>
              <a:t>Assist &gt; My Finances &gt; Financial Aid &gt; Year &gt; Award Offer &gt; Accept Awards.</a:t>
            </a:r>
            <a:endParaRPr lang="es-MX"/>
          </a:p>
        </p:txBody>
      </p:sp>
      <p:sp>
        <p:nvSpPr>
          <p:cNvPr id="10" name="TextBox 9">
            <a:extLst>
              <a:ext uri="{FF2B5EF4-FFF2-40B4-BE49-F238E27FC236}">
                <a16:creationId xmlns:a16="http://schemas.microsoft.com/office/drawing/2014/main" id="{8D23DA5B-9EBE-8F6C-05C9-25FDF7B699CC}"/>
              </a:ext>
            </a:extLst>
          </p:cNvPr>
          <p:cNvSpPr txBox="1"/>
          <p:nvPr/>
        </p:nvSpPr>
        <p:spPr>
          <a:xfrm>
            <a:off x="742384" y="2387292"/>
            <a:ext cx="6237541" cy="369332"/>
          </a:xfrm>
          <a:prstGeom prst="rect">
            <a:avLst/>
          </a:prstGeom>
          <a:noFill/>
        </p:spPr>
        <p:txBody>
          <a:bodyPr wrap="none" rtlCol="0">
            <a:spAutoFit/>
          </a:bodyPr>
          <a:lstStyle/>
          <a:p>
            <a:r>
              <a:rPr lang="en-US"/>
              <a:t>Contact the </a:t>
            </a:r>
            <a:r>
              <a:rPr lang="en-US">
                <a:hlinkClick r:id="rId4"/>
              </a:rPr>
              <a:t>finaid@utrgv.edu</a:t>
            </a:r>
            <a:r>
              <a:rPr lang="en-US"/>
              <a:t> for more Federal Loan information.</a:t>
            </a:r>
            <a:endParaRPr lang="es-MX"/>
          </a:p>
        </p:txBody>
      </p:sp>
      <p:sp>
        <p:nvSpPr>
          <p:cNvPr id="2" name="TextBox 1">
            <a:extLst>
              <a:ext uri="{FF2B5EF4-FFF2-40B4-BE49-F238E27FC236}">
                <a16:creationId xmlns:a16="http://schemas.microsoft.com/office/drawing/2014/main" id="{B5AC4988-0472-C118-997B-CFF98705D650}"/>
              </a:ext>
            </a:extLst>
          </p:cNvPr>
          <p:cNvSpPr txBox="1"/>
          <p:nvPr/>
        </p:nvSpPr>
        <p:spPr>
          <a:xfrm>
            <a:off x="742384" y="2898881"/>
            <a:ext cx="6953250" cy="369332"/>
          </a:xfrm>
          <a:prstGeom prst="rect">
            <a:avLst/>
          </a:prstGeom>
          <a:noFill/>
        </p:spPr>
        <p:txBody>
          <a:bodyPr wrap="none" rtlCol="0">
            <a:spAutoFit/>
          </a:bodyPr>
          <a:lstStyle/>
          <a:p>
            <a:r>
              <a:rPr lang="en-US"/>
              <a:t>Contact the </a:t>
            </a:r>
            <a:r>
              <a:rPr lang="en-US">
                <a:hlinkClick r:id="rId4"/>
              </a:rPr>
              <a:t>scholarship@utrgv.edu</a:t>
            </a:r>
            <a:r>
              <a:rPr lang="en-US"/>
              <a:t> for available scholarship information.</a:t>
            </a:r>
            <a:endParaRPr lang="es-MX"/>
          </a:p>
        </p:txBody>
      </p:sp>
      <p:sp>
        <p:nvSpPr>
          <p:cNvPr id="3" name="TextBox 2">
            <a:extLst>
              <a:ext uri="{FF2B5EF4-FFF2-40B4-BE49-F238E27FC236}">
                <a16:creationId xmlns:a16="http://schemas.microsoft.com/office/drawing/2014/main" id="{2B59AAC7-6E96-19E5-3A8D-98807B0199BA}"/>
              </a:ext>
            </a:extLst>
          </p:cNvPr>
          <p:cNvSpPr txBox="1"/>
          <p:nvPr/>
        </p:nvSpPr>
        <p:spPr>
          <a:xfrm>
            <a:off x="742384" y="4040730"/>
            <a:ext cx="9753889" cy="369332"/>
          </a:xfrm>
          <a:prstGeom prst="rect">
            <a:avLst/>
          </a:prstGeom>
          <a:noFill/>
        </p:spPr>
        <p:txBody>
          <a:bodyPr wrap="none" rtlCol="0">
            <a:spAutoFit/>
          </a:bodyPr>
          <a:lstStyle/>
          <a:p>
            <a:r>
              <a:rPr lang="en-US"/>
              <a:t>Apply for a private loan at lenders such as Sallie Mae, </a:t>
            </a:r>
            <a:r>
              <a:rPr lang="en-US" err="1"/>
              <a:t>Mpower</a:t>
            </a:r>
            <a:r>
              <a:rPr lang="en-US"/>
              <a:t>, SoFi, College Avenue, Brazos, Earnest.</a:t>
            </a:r>
            <a:endParaRPr lang="es-MX"/>
          </a:p>
        </p:txBody>
      </p:sp>
      <p:sp>
        <p:nvSpPr>
          <p:cNvPr id="4" name="TextBox 3">
            <a:extLst>
              <a:ext uri="{FF2B5EF4-FFF2-40B4-BE49-F238E27FC236}">
                <a16:creationId xmlns:a16="http://schemas.microsoft.com/office/drawing/2014/main" id="{AA804263-EA2C-2744-8BB9-F551F84EA9B6}"/>
              </a:ext>
            </a:extLst>
          </p:cNvPr>
          <p:cNvSpPr txBox="1"/>
          <p:nvPr/>
        </p:nvSpPr>
        <p:spPr>
          <a:xfrm>
            <a:off x="742384" y="3469805"/>
            <a:ext cx="6329746" cy="369332"/>
          </a:xfrm>
          <a:prstGeom prst="rect">
            <a:avLst/>
          </a:prstGeom>
          <a:noFill/>
        </p:spPr>
        <p:txBody>
          <a:bodyPr wrap="none" rtlCol="0">
            <a:spAutoFit/>
          </a:bodyPr>
          <a:lstStyle/>
          <a:p>
            <a:r>
              <a:rPr lang="en-US"/>
              <a:t>Contact the </a:t>
            </a:r>
            <a:r>
              <a:rPr lang="en-US">
                <a:hlinkClick r:id="rId5"/>
              </a:rPr>
              <a:t>studentsuccess@utrgv.edu</a:t>
            </a:r>
            <a:r>
              <a:rPr lang="en-US"/>
              <a:t> for available information. </a:t>
            </a:r>
            <a:endParaRPr lang="es-MX"/>
          </a:p>
        </p:txBody>
      </p:sp>
      <p:sp>
        <p:nvSpPr>
          <p:cNvPr id="5" name="Oval 4">
            <a:extLst>
              <a:ext uri="{FF2B5EF4-FFF2-40B4-BE49-F238E27FC236}">
                <a16:creationId xmlns:a16="http://schemas.microsoft.com/office/drawing/2014/main" id="{7717D33A-3B7C-4772-4926-3CB4A7CE3F0D}"/>
              </a:ext>
            </a:extLst>
          </p:cNvPr>
          <p:cNvSpPr/>
          <p:nvPr/>
        </p:nvSpPr>
        <p:spPr>
          <a:xfrm>
            <a:off x="425512" y="1979085"/>
            <a:ext cx="208230" cy="20822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4CBB9D8-C796-7EF0-60E6-4819BEFD00C2}"/>
              </a:ext>
            </a:extLst>
          </p:cNvPr>
          <p:cNvSpPr/>
          <p:nvPr/>
        </p:nvSpPr>
        <p:spPr>
          <a:xfrm>
            <a:off x="425512" y="2464503"/>
            <a:ext cx="208230" cy="20822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F37C3FD-99BD-37AC-0D29-A82E7D39850C}"/>
              </a:ext>
            </a:extLst>
          </p:cNvPr>
          <p:cNvSpPr/>
          <p:nvPr/>
        </p:nvSpPr>
        <p:spPr>
          <a:xfrm>
            <a:off x="425512" y="2979432"/>
            <a:ext cx="208230" cy="20822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5E0ED7-CAA6-D497-0BC9-1848D36C8A09}"/>
              </a:ext>
            </a:extLst>
          </p:cNvPr>
          <p:cNvSpPr/>
          <p:nvPr/>
        </p:nvSpPr>
        <p:spPr>
          <a:xfrm>
            <a:off x="430038" y="3550356"/>
            <a:ext cx="208230" cy="20822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849D4F8-833C-4658-09CF-B48278A5ED9E}"/>
              </a:ext>
            </a:extLst>
          </p:cNvPr>
          <p:cNvSpPr/>
          <p:nvPr/>
        </p:nvSpPr>
        <p:spPr>
          <a:xfrm>
            <a:off x="439091" y="4121281"/>
            <a:ext cx="208230" cy="20822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1EBFD68C-FA63-4428-CE44-7C4526EA9D7C}"/>
              </a:ext>
            </a:extLst>
          </p:cNvPr>
          <p:cNvSpPr txBox="1">
            <a:spLocks/>
          </p:cNvSpPr>
          <p:nvPr/>
        </p:nvSpPr>
        <p:spPr>
          <a:xfrm>
            <a:off x="0" y="506375"/>
            <a:ext cx="11009013" cy="628087"/>
          </a:xfrm>
          <a:prstGeom prst="rect">
            <a:avLst/>
          </a:prstGeom>
          <a:solidFill>
            <a:schemeClr val="bg1"/>
          </a:solidFill>
        </p:spPr>
        <p:txBody>
          <a:bodyPr vert="horz" lIns="91440" tIns="45720" rIns="91440" bIns="45720" rtlCol="0" anchor="b">
            <a:normAutofit fontScale="90000" lnSpcReduction="20000"/>
          </a:bodyPr>
          <a:lstStyle>
            <a:lvl1pPr algn="r" defTabSz="914400" rtl="0" eaLnBrk="1" latinLnBrk="0" hangingPunct="1">
              <a:lnSpc>
                <a:spcPct val="90000"/>
              </a:lnSpc>
              <a:spcBef>
                <a:spcPct val="0"/>
              </a:spcBef>
              <a:buNone/>
              <a:defRPr sz="8000" kern="1200" cap="all" baseline="0">
                <a:solidFill>
                  <a:schemeClr val="accent1"/>
                </a:solidFill>
                <a:effectLst/>
                <a:latin typeface="+mj-lt"/>
                <a:ea typeface="+mj-ea"/>
                <a:cs typeface="+mj-cs"/>
              </a:defRPr>
            </a:lvl1pPr>
          </a:lstStyle>
          <a:p>
            <a:pPr algn="ctr"/>
            <a:r>
              <a:rPr lang="en-US" sz="5000" dirty="0">
                <a:solidFill>
                  <a:schemeClr val="tx1"/>
                </a:solidFill>
              </a:rPr>
              <a:t>Testing your knowledge</a:t>
            </a:r>
          </a:p>
        </p:txBody>
      </p:sp>
    </p:spTree>
    <p:extLst>
      <p:ext uri="{BB962C8B-B14F-4D97-AF65-F5344CB8AC3E}">
        <p14:creationId xmlns:p14="http://schemas.microsoft.com/office/powerpoint/2010/main" val="3830110050"/>
      </p:ext>
    </p:extLst>
  </p:cSld>
  <p:clrMapOvr>
    <a:masterClrMapping/>
  </p:clrMapOvr>
  <mc:AlternateContent xmlns:mc="http://schemas.openxmlformats.org/markup-compatibility/2006" xmlns:p14="http://schemas.microsoft.com/office/powerpoint/2010/main">
    <mc:Choice Requires="p14">
      <p:transition spd="slow" p14:dur="2000" advTm="6697"/>
    </mc:Choice>
    <mc:Fallback xmlns="">
      <p:transition spd="slow" advTm="669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DA4B5DF-4F85-5EA3-CAA4-9D9D88542334}"/>
              </a:ext>
            </a:extLst>
          </p:cNvPr>
          <p:cNvPicPr>
            <a:picLocks noChangeAspect="1"/>
          </p:cNvPicPr>
          <p:nvPr/>
        </p:nvPicPr>
        <p:blipFill>
          <a:blip r:embed="rId3"/>
          <a:stretch>
            <a:fillRect/>
          </a:stretch>
        </p:blipFill>
        <p:spPr>
          <a:xfrm>
            <a:off x="9176575" y="5822301"/>
            <a:ext cx="2083088" cy="505479"/>
          </a:xfrm>
          <a:prstGeom prst="rect">
            <a:avLst/>
          </a:prstGeom>
        </p:spPr>
      </p:pic>
      <p:sp>
        <p:nvSpPr>
          <p:cNvPr id="8" name="TextBox 7">
            <a:extLst>
              <a:ext uri="{FF2B5EF4-FFF2-40B4-BE49-F238E27FC236}">
                <a16:creationId xmlns:a16="http://schemas.microsoft.com/office/drawing/2014/main" id="{B3DB21F0-E9F1-F2C4-38B0-C90C5D474340}"/>
              </a:ext>
            </a:extLst>
          </p:cNvPr>
          <p:cNvSpPr txBox="1"/>
          <p:nvPr/>
        </p:nvSpPr>
        <p:spPr>
          <a:xfrm>
            <a:off x="253596" y="1414230"/>
            <a:ext cx="8830302" cy="369332"/>
          </a:xfrm>
          <a:prstGeom prst="rect">
            <a:avLst/>
          </a:prstGeom>
          <a:noFill/>
        </p:spPr>
        <p:txBody>
          <a:bodyPr wrap="none" lIns="91440" tIns="45720" rIns="91440" bIns="45720" rtlCol="0" anchor="t">
            <a:spAutoFit/>
          </a:bodyPr>
          <a:lstStyle/>
          <a:p>
            <a:r>
              <a:rPr lang="en-US" dirty="0"/>
              <a:t>What happens if the Emergency Tuition Loan account is not Paid in full by the EML due date?</a:t>
            </a:r>
            <a:endParaRPr lang="es-MX" dirty="0"/>
          </a:p>
        </p:txBody>
      </p:sp>
      <p:sp>
        <p:nvSpPr>
          <p:cNvPr id="9" name="TextBox 8">
            <a:extLst>
              <a:ext uri="{FF2B5EF4-FFF2-40B4-BE49-F238E27FC236}">
                <a16:creationId xmlns:a16="http://schemas.microsoft.com/office/drawing/2014/main" id="{8439094F-AC81-8A62-96C2-B69291150913}"/>
              </a:ext>
            </a:extLst>
          </p:cNvPr>
          <p:cNvSpPr txBox="1"/>
          <p:nvPr/>
        </p:nvSpPr>
        <p:spPr>
          <a:xfrm>
            <a:off x="742384" y="2042069"/>
            <a:ext cx="5716565" cy="369332"/>
          </a:xfrm>
          <a:prstGeom prst="rect">
            <a:avLst/>
          </a:prstGeom>
          <a:noFill/>
        </p:spPr>
        <p:txBody>
          <a:bodyPr wrap="none" lIns="91440" tIns="45720" rIns="91440" bIns="45720" rtlCol="0" anchor="t">
            <a:spAutoFit/>
          </a:bodyPr>
          <a:lstStyle/>
          <a:p>
            <a:r>
              <a:rPr lang="en-US" dirty="0"/>
              <a:t>Student may be charged up to $90.00 in late payment fees.</a:t>
            </a:r>
            <a:endParaRPr lang="es-MX" dirty="0"/>
          </a:p>
        </p:txBody>
      </p:sp>
      <p:sp>
        <p:nvSpPr>
          <p:cNvPr id="10" name="TextBox 9">
            <a:extLst>
              <a:ext uri="{FF2B5EF4-FFF2-40B4-BE49-F238E27FC236}">
                <a16:creationId xmlns:a16="http://schemas.microsoft.com/office/drawing/2014/main" id="{8D23DA5B-9EBE-8F6C-05C9-25FDF7B699CC}"/>
              </a:ext>
            </a:extLst>
          </p:cNvPr>
          <p:cNvSpPr txBox="1"/>
          <p:nvPr/>
        </p:nvSpPr>
        <p:spPr>
          <a:xfrm>
            <a:off x="742384" y="2486877"/>
            <a:ext cx="6145850" cy="369332"/>
          </a:xfrm>
          <a:prstGeom prst="rect">
            <a:avLst/>
          </a:prstGeom>
          <a:noFill/>
        </p:spPr>
        <p:txBody>
          <a:bodyPr wrap="none" lIns="91440" tIns="45720" rIns="91440" bIns="45720" rtlCol="0" anchor="t">
            <a:spAutoFit/>
          </a:bodyPr>
          <a:lstStyle/>
          <a:p>
            <a:r>
              <a:rPr lang="en-US" dirty="0"/>
              <a:t>Student may be charged from 23% to 30% in collection charges.</a:t>
            </a:r>
            <a:endParaRPr lang="es-MX" dirty="0"/>
          </a:p>
        </p:txBody>
      </p:sp>
      <p:sp>
        <p:nvSpPr>
          <p:cNvPr id="2" name="TextBox 1">
            <a:extLst>
              <a:ext uri="{FF2B5EF4-FFF2-40B4-BE49-F238E27FC236}">
                <a16:creationId xmlns:a16="http://schemas.microsoft.com/office/drawing/2014/main" id="{B5AC4988-0472-C118-997B-CFF98705D650}"/>
              </a:ext>
            </a:extLst>
          </p:cNvPr>
          <p:cNvSpPr txBox="1"/>
          <p:nvPr/>
        </p:nvSpPr>
        <p:spPr>
          <a:xfrm>
            <a:off x="742384" y="2998466"/>
            <a:ext cx="9400650" cy="369332"/>
          </a:xfrm>
          <a:prstGeom prst="rect">
            <a:avLst/>
          </a:prstGeom>
          <a:noFill/>
        </p:spPr>
        <p:txBody>
          <a:bodyPr wrap="none" rtlCol="0">
            <a:spAutoFit/>
          </a:bodyPr>
          <a:lstStyle/>
          <a:p>
            <a:r>
              <a:rPr lang="en-US" dirty="0"/>
              <a:t>Student credit score will be affected once the EML account is reported to major credit bureaus.</a:t>
            </a:r>
            <a:endParaRPr lang="es-MX" dirty="0"/>
          </a:p>
        </p:txBody>
      </p:sp>
      <p:sp>
        <p:nvSpPr>
          <p:cNvPr id="3" name="TextBox 2">
            <a:extLst>
              <a:ext uri="{FF2B5EF4-FFF2-40B4-BE49-F238E27FC236}">
                <a16:creationId xmlns:a16="http://schemas.microsoft.com/office/drawing/2014/main" id="{2B59AAC7-6E96-19E5-3A8D-98807B0199BA}"/>
              </a:ext>
            </a:extLst>
          </p:cNvPr>
          <p:cNvSpPr txBox="1"/>
          <p:nvPr/>
        </p:nvSpPr>
        <p:spPr>
          <a:xfrm>
            <a:off x="742384" y="4071113"/>
            <a:ext cx="8681992" cy="369332"/>
          </a:xfrm>
          <a:prstGeom prst="rect">
            <a:avLst/>
          </a:prstGeom>
          <a:noFill/>
        </p:spPr>
        <p:txBody>
          <a:bodyPr wrap="none" rtlCol="0">
            <a:spAutoFit/>
          </a:bodyPr>
          <a:lstStyle/>
          <a:p>
            <a:r>
              <a:rPr lang="en-US" dirty="0"/>
              <a:t>Student will not be able to request an institutional loan for any future semester or term.</a:t>
            </a:r>
            <a:endParaRPr lang="es-MX" dirty="0"/>
          </a:p>
        </p:txBody>
      </p:sp>
      <p:sp>
        <p:nvSpPr>
          <p:cNvPr id="4" name="TextBox 3">
            <a:extLst>
              <a:ext uri="{FF2B5EF4-FFF2-40B4-BE49-F238E27FC236}">
                <a16:creationId xmlns:a16="http://schemas.microsoft.com/office/drawing/2014/main" id="{AA804263-EA2C-2744-8BB9-F551F84EA9B6}"/>
              </a:ext>
            </a:extLst>
          </p:cNvPr>
          <p:cNvSpPr txBox="1"/>
          <p:nvPr/>
        </p:nvSpPr>
        <p:spPr>
          <a:xfrm>
            <a:off x="742384" y="3569390"/>
            <a:ext cx="7699993" cy="369332"/>
          </a:xfrm>
          <a:prstGeom prst="rect">
            <a:avLst/>
          </a:prstGeom>
          <a:noFill/>
        </p:spPr>
        <p:txBody>
          <a:bodyPr wrap="none" rtlCol="0">
            <a:spAutoFit/>
          </a:bodyPr>
          <a:lstStyle/>
          <a:p>
            <a:r>
              <a:rPr lang="en-US" dirty="0"/>
              <a:t>Student account will incur a state hold placed at the Texas Comptroller Office.</a:t>
            </a:r>
            <a:endParaRPr lang="es-MX" dirty="0"/>
          </a:p>
        </p:txBody>
      </p:sp>
      <p:sp>
        <p:nvSpPr>
          <p:cNvPr id="5" name="Oval 4">
            <a:extLst>
              <a:ext uri="{FF2B5EF4-FFF2-40B4-BE49-F238E27FC236}">
                <a16:creationId xmlns:a16="http://schemas.microsoft.com/office/drawing/2014/main" id="{D36C0193-B055-48AE-F458-3EB23D0558B7}"/>
              </a:ext>
            </a:extLst>
          </p:cNvPr>
          <p:cNvSpPr/>
          <p:nvPr/>
        </p:nvSpPr>
        <p:spPr>
          <a:xfrm>
            <a:off x="398353" y="2122620"/>
            <a:ext cx="208230" cy="20822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A6F5AAE-406D-2F10-994C-A19BF3DF3B0B}"/>
              </a:ext>
            </a:extLst>
          </p:cNvPr>
          <p:cNvSpPr/>
          <p:nvPr/>
        </p:nvSpPr>
        <p:spPr>
          <a:xfrm>
            <a:off x="398353" y="2562452"/>
            <a:ext cx="208230" cy="20822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F85A868-472B-5E84-CF56-85AB3DB17B90}"/>
              </a:ext>
            </a:extLst>
          </p:cNvPr>
          <p:cNvSpPr/>
          <p:nvPr/>
        </p:nvSpPr>
        <p:spPr>
          <a:xfrm>
            <a:off x="398353" y="3079017"/>
            <a:ext cx="208230" cy="20822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B4EB4A9-D259-9555-A60C-3A9BE17891BC}"/>
              </a:ext>
            </a:extLst>
          </p:cNvPr>
          <p:cNvSpPr/>
          <p:nvPr/>
        </p:nvSpPr>
        <p:spPr>
          <a:xfrm>
            <a:off x="398354" y="3653870"/>
            <a:ext cx="208230" cy="20822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DA6C050-5B3B-8C1F-4DB4-DF9C072E94A9}"/>
              </a:ext>
            </a:extLst>
          </p:cNvPr>
          <p:cNvSpPr/>
          <p:nvPr/>
        </p:nvSpPr>
        <p:spPr>
          <a:xfrm>
            <a:off x="398353" y="4155892"/>
            <a:ext cx="208230" cy="20822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7E88D502-817D-21E2-B321-A4694A61792D}"/>
              </a:ext>
            </a:extLst>
          </p:cNvPr>
          <p:cNvSpPr txBox="1">
            <a:spLocks/>
          </p:cNvSpPr>
          <p:nvPr/>
        </p:nvSpPr>
        <p:spPr>
          <a:xfrm>
            <a:off x="0" y="542587"/>
            <a:ext cx="11009013" cy="628087"/>
          </a:xfrm>
          <a:prstGeom prst="rect">
            <a:avLst/>
          </a:prstGeom>
          <a:solidFill>
            <a:schemeClr val="bg1"/>
          </a:solidFill>
        </p:spPr>
        <p:txBody>
          <a:bodyPr vert="horz" lIns="91440" tIns="45720" rIns="91440" bIns="45720" rtlCol="0" anchor="b">
            <a:normAutofit fontScale="90000" lnSpcReduction="20000"/>
          </a:bodyPr>
          <a:lstStyle>
            <a:lvl1pPr algn="r" defTabSz="914400" rtl="0" eaLnBrk="1" latinLnBrk="0" hangingPunct="1">
              <a:lnSpc>
                <a:spcPct val="90000"/>
              </a:lnSpc>
              <a:spcBef>
                <a:spcPct val="0"/>
              </a:spcBef>
              <a:buNone/>
              <a:defRPr sz="8000" kern="1200" cap="all" baseline="0">
                <a:solidFill>
                  <a:schemeClr val="accent1"/>
                </a:solidFill>
                <a:effectLst/>
                <a:latin typeface="+mj-lt"/>
                <a:ea typeface="+mj-ea"/>
                <a:cs typeface="+mj-cs"/>
              </a:defRPr>
            </a:lvl1pPr>
          </a:lstStyle>
          <a:p>
            <a:pPr algn="ctr"/>
            <a:r>
              <a:rPr lang="en-US" sz="5000" dirty="0">
                <a:solidFill>
                  <a:schemeClr val="tx1"/>
                </a:solidFill>
              </a:rPr>
              <a:t>Testing your knowledge</a:t>
            </a:r>
          </a:p>
        </p:txBody>
      </p:sp>
    </p:spTree>
    <p:extLst>
      <p:ext uri="{BB962C8B-B14F-4D97-AF65-F5344CB8AC3E}">
        <p14:creationId xmlns:p14="http://schemas.microsoft.com/office/powerpoint/2010/main" val="1926700878"/>
      </p:ext>
    </p:extLst>
  </p:cSld>
  <p:clrMapOvr>
    <a:masterClrMapping/>
  </p:clrMapOvr>
  <mc:AlternateContent xmlns:mc="http://schemas.openxmlformats.org/markup-compatibility/2006" xmlns:p14="http://schemas.microsoft.com/office/powerpoint/2010/main">
    <mc:Choice Requires="p14">
      <p:transition spd="slow" p14:dur="2000" advTm="6697"/>
    </mc:Choice>
    <mc:Fallback xmlns="">
      <p:transition spd="slow" advTm="669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B12600-229B-4F64-8DF7-130B7A7BE8D2}"/>
              </a:ext>
            </a:extLst>
          </p:cNvPr>
          <p:cNvSpPr>
            <a:spLocks noGrp="1"/>
          </p:cNvSpPr>
          <p:nvPr>
            <p:ph type="ctrTitle"/>
          </p:nvPr>
        </p:nvSpPr>
        <p:spPr>
          <a:xfrm rot="21420000">
            <a:off x="-1375487" y="519780"/>
            <a:ext cx="9755187" cy="2766528"/>
          </a:xfrm>
        </p:spPr>
        <p:txBody>
          <a:bodyPr/>
          <a:lstStyle/>
          <a:p>
            <a:r>
              <a:rPr lang="en-US"/>
              <a:t>Thank you </a:t>
            </a:r>
          </a:p>
        </p:txBody>
      </p:sp>
      <p:grpSp>
        <p:nvGrpSpPr>
          <p:cNvPr id="9" name="Group 8">
            <a:extLst>
              <a:ext uri="{FF2B5EF4-FFF2-40B4-BE49-F238E27FC236}">
                <a16:creationId xmlns:a16="http://schemas.microsoft.com/office/drawing/2014/main" id="{3689ED11-32E5-9E31-8797-49518D83B91F}"/>
              </a:ext>
            </a:extLst>
          </p:cNvPr>
          <p:cNvGrpSpPr/>
          <p:nvPr/>
        </p:nvGrpSpPr>
        <p:grpSpPr>
          <a:xfrm>
            <a:off x="5081396" y="4499057"/>
            <a:ext cx="6103767" cy="1480444"/>
            <a:chOff x="5081396" y="4499057"/>
            <a:chExt cx="6103767" cy="1480444"/>
          </a:xfrm>
        </p:grpSpPr>
        <p:sp>
          <p:nvSpPr>
            <p:cNvPr id="10" name="Subtitle 4">
              <a:extLst>
                <a:ext uri="{FF2B5EF4-FFF2-40B4-BE49-F238E27FC236}">
                  <a16:creationId xmlns:a16="http://schemas.microsoft.com/office/drawing/2014/main" id="{EA7839D9-A977-55CE-68B7-275AA54C571B}"/>
                </a:ext>
              </a:extLst>
            </p:cNvPr>
            <p:cNvSpPr txBox="1">
              <a:spLocks/>
            </p:cNvSpPr>
            <p:nvPr/>
          </p:nvSpPr>
          <p:spPr>
            <a:xfrm rot="21420000">
              <a:off x="5081396" y="4658584"/>
              <a:ext cx="3171617" cy="1320917"/>
            </a:xfrm>
            <a:prstGeom prst="rect">
              <a:avLst/>
            </a:prstGeom>
          </p:spPr>
          <p:txBody>
            <a:bodyPr vert="horz" lIns="91440" tIns="45720" rIns="91440" bIns="45720" numCol="1" rtlCol="0" anchor="t">
              <a:normAutofit/>
            </a:bodyPr>
            <a:lstStyle>
              <a:lvl1pPr marL="0" indent="0" algn="r" defTabSz="914400" rtl="0" eaLnBrk="1" latinLnBrk="0" hangingPunct="1">
                <a:lnSpc>
                  <a:spcPct val="120000"/>
                </a:lnSpc>
                <a:spcBef>
                  <a:spcPts val="1000"/>
                </a:spcBef>
                <a:buClr>
                  <a:schemeClr val="accent1"/>
                </a:buClr>
                <a:buSzPct val="160000"/>
                <a:buFont typeface="Arial" panose="020B0604020202020204" pitchFamily="34" charset="0"/>
                <a:buNone/>
                <a:defRPr sz="28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2000" kern="1200" cap="all"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800" kern="1200" cap="all" baseline="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9pPr>
            </a:lstStyle>
            <a:p>
              <a:pPr algn="l"/>
              <a:endParaRPr lang="en-US">
                <a:solidFill>
                  <a:schemeClr val="bg1">
                    <a:lumMod val="95000"/>
                  </a:schemeClr>
                </a:solidFill>
              </a:endParaRPr>
            </a:p>
          </p:txBody>
        </p:sp>
        <p:sp>
          <p:nvSpPr>
            <p:cNvPr id="11" name="Subtitle 4">
              <a:extLst>
                <a:ext uri="{FF2B5EF4-FFF2-40B4-BE49-F238E27FC236}">
                  <a16:creationId xmlns:a16="http://schemas.microsoft.com/office/drawing/2014/main" id="{B7E27D03-8A7A-0415-E49B-29E8CD1EDB71}"/>
                </a:ext>
              </a:extLst>
            </p:cNvPr>
            <p:cNvSpPr txBox="1">
              <a:spLocks/>
            </p:cNvSpPr>
            <p:nvPr/>
          </p:nvSpPr>
          <p:spPr>
            <a:xfrm rot="21420000">
              <a:off x="5705658" y="4499057"/>
              <a:ext cx="5479505" cy="1323796"/>
            </a:xfrm>
            <a:prstGeom prst="rect">
              <a:avLst/>
            </a:prstGeom>
          </p:spPr>
          <p:txBody>
            <a:bodyPr vert="horz" lIns="91440" tIns="45720" rIns="91440" bIns="45720" numCol="1" rtlCol="0" anchor="t">
              <a:normAutofit fontScale="70000" lnSpcReduction="20000"/>
            </a:bodyPr>
            <a:lstStyle>
              <a:lvl1pPr marL="0" indent="0" algn="r" defTabSz="914400" rtl="0" eaLnBrk="1" latinLnBrk="0" hangingPunct="1">
                <a:lnSpc>
                  <a:spcPct val="120000"/>
                </a:lnSpc>
                <a:spcBef>
                  <a:spcPts val="1000"/>
                </a:spcBef>
                <a:buClr>
                  <a:schemeClr val="accent1"/>
                </a:buClr>
                <a:buSzPct val="160000"/>
                <a:buFont typeface="Arial" panose="020B0604020202020204" pitchFamily="34" charset="0"/>
                <a:buNone/>
                <a:defRPr sz="28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2000" kern="1200" cap="all"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800" kern="1200" cap="all" baseline="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9pPr>
            </a:lstStyle>
            <a:p>
              <a:pPr algn="l"/>
              <a:r>
                <a:rPr lang="en-US" dirty="0">
                  <a:solidFill>
                    <a:schemeClr val="bg1">
                      <a:lumMod val="95000"/>
                    </a:schemeClr>
                  </a:solidFill>
                </a:rPr>
                <a:t>Student business services</a:t>
              </a:r>
            </a:p>
            <a:p>
              <a:pPr algn="l"/>
              <a:r>
                <a:rPr lang="en-US" dirty="0">
                  <a:solidFill>
                    <a:schemeClr val="bg1">
                      <a:lumMod val="95000"/>
                    </a:schemeClr>
                  </a:solidFill>
                </a:rPr>
                <a:t>             emergency tuition loan office</a:t>
              </a:r>
            </a:p>
            <a:p>
              <a:pPr algn="l"/>
              <a:r>
                <a:rPr lang="en-US" dirty="0">
                  <a:solidFill>
                    <a:schemeClr val="bg1">
                      <a:lumMod val="95000"/>
                    </a:schemeClr>
                  </a:solidFill>
                </a:rPr>
                <a:t>loanoffice@utrgv.edu     956-665-2191</a:t>
              </a:r>
            </a:p>
          </p:txBody>
        </p:sp>
      </p:grpSp>
      <p:sp>
        <p:nvSpPr>
          <p:cNvPr id="13" name="TextBox 12">
            <a:extLst>
              <a:ext uri="{FF2B5EF4-FFF2-40B4-BE49-F238E27FC236}">
                <a16:creationId xmlns:a16="http://schemas.microsoft.com/office/drawing/2014/main" id="{D507D2AF-F865-D385-0CD7-A2BFAE308CB3}"/>
              </a:ext>
            </a:extLst>
          </p:cNvPr>
          <p:cNvSpPr txBox="1"/>
          <p:nvPr/>
        </p:nvSpPr>
        <p:spPr>
          <a:xfrm>
            <a:off x="8968740" y="6523596"/>
            <a:ext cx="7360920" cy="369332"/>
          </a:xfrm>
          <a:prstGeom prst="rect">
            <a:avLst/>
          </a:prstGeom>
          <a:noFill/>
        </p:spPr>
        <p:txBody>
          <a:bodyPr wrap="square">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Sound Effect by Muzaproduction </a:t>
            </a:r>
            <a:endParaRPr lang="en-US" sz="1800"/>
          </a:p>
        </p:txBody>
      </p:sp>
    </p:spTree>
    <p:extLst>
      <p:ext uri="{BB962C8B-B14F-4D97-AF65-F5344CB8AC3E}">
        <p14:creationId xmlns:p14="http://schemas.microsoft.com/office/powerpoint/2010/main" val="1517508916"/>
      </p:ext>
    </p:extLst>
  </p:cSld>
  <p:clrMapOvr>
    <a:masterClrMapping/>
  </p:clrMapOvr>
  <mc:AlternateContent xmlns:mc="http://schemas.openxmlformats.org/markup-compatibility/2006" xmlns:p14="http://schemas.microsoft.com/office/powerpoint/2010/main">
    <mc:Choice Requires="p14">
      <p:transition p14:dur="0" advTm="9518"/>
    </mc:Choice>
    <mc:Fallback xmlns="">
      <p:transition advTm="95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90"/>
                                          </p:val>
                                        </p:tav>
                                        <p:tav tm="100000">
                                          <p:val>
                                            <p:fltVal val="0"/>
                                          </p:val>
                                        </p:tav>
                                      </p:tavLst>
                                    </p:anim>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4669F-0BCE-78D6-94DE-25314DE2C085}"/>
              </a:ext>
            </a:extLst>
          </p:cNvPr>
          <p:cNvSpPr>
            <a:spLocks noGrp="1"/>
          </p:cNvSpPr>
          <p:nvPr>
            <p:ph type="title"/>
          </p:nvPr>
        </p:nvSpPr>
        <p:spPr>
          <a:xfrm>
            <a:off x="244443" y="204295"/>
            <a:ext cx="11174460" cy="862343"/>
          </a:xfrm>
          <a:solidFill>
            <a:schemeClr val="accent2"/>
          </a:solidFill>
        </p:spPr>
        <p:txBody>
          <a:bodyPr/>
          <a:lstStyle/>
          <a:p>
            <a:pPr algn="ctr"/>
            <a:r>
              <a:rPr lang="en-US">
                <a:solidFill>
                  <a:schemeClr val="bg1"/>
                </a:solidFill>
              </a:rPr>
              <a:t>WHO CAN QUALIFY?</a:t>
            </a:r>
          </a:p>
        </p:txBody>
      </p:sp>
      <p:sp>
        <p:nvSpPr>
          <p:cNvPr id="10" name="Text Placeholder 10">
            <a:extLst>
              <a:ext uri="{FF2B5EF4-FFF2-40B4-BE49-F238E27FC236}">
                <a16:creationId xmlns:a16="http://schemas.microsoft.com/office/drawing/2014/main" id="{F333F486-0B04-CEEA-BCCF-CF65816C18D1}"/>
              </a:ext>
            </a:extLst>
          </p:cNvPr>
          <p:cNvSpPr txBox="1">
            <a:spLocks/>
          </p:cNvSpPr>
          <p:nvPr/>
        </p:nvSpPr>
        <p:spPr>
          <a:xfrm>
            <a:off x="550843" y="4921137"/>
            <a:ext cx="10396881" cy="679994"/>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chemeClr val="accent1"/>
              </a:buClr>
              <a:buSzPct val="160000"/>
              <a:buFont typeface="Arial" panose="020B0604020202020204" pitchFamily="34" charset="0"/>
              <a:buNone/>
              <a:defRPr sz="2600" b="0" kern="1200" cap="all" baseline="0">
                <a:solidFill>
                  <a:schemeClr val="accent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2000" b="1" kern="1200" cap="all" baseline="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800" b="1" kern="1200" cap="all" baseline="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600" b="1" kern="1200" cap="all" baseline="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600" b="1" kern="1200" cap="all" baseline="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600" b="1" kern="1200" cap="all" baseline="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600" b="1" kern="1200" cap="all" baseline="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600" b="1" kern="1200" cap="all"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600" b="1" kern="1200" cap="all" baseline="0">
                <a:solidFill>
                  <a:schemeClr val="tx1"/>
                </a:solidFill>
                <a:effectLst/>
                <a:latin typeface="+mn-lt"/>
                <a:ea typeface="+mn-ea"/>
                <a:cs typeface="+mn-cs"/>
              </a:defRPr>
            </a:lvl9pPr>
          </a:lstStyle>
          <a:p>
            <a:pPr marL="457200" indent="-457200">
              <a:buFont typeface="Arial" panose="020B0604020202020204" pitchFamily="34" charset="0"/>
              <a:buChar char="•"/>
            </a:pPr>
            <a:endParaRPr lang="en-US">
              <a:solidFill>
                <a:schemeClr val="tx1"/>
              </a:solidFill>
            </a:endParaRPr>
          </a:p>
          <a:p>
            <a:pPr marL="457200" indent="-457200">
              <a:buFont typeface="Arial" panose="020B0604020202020204" pitchFamily="34" charset="0"/>
              <a:buChar char="•"/>
            </a:pPr>
            <a:endParaRPr lang="en-US">
              <a:solidFill>
                <a:schemeClr val="tx1"/>
              </a:solidFill>
            </a:endParaRPr>
          </a:p>
          <a:p>
            <a:pPr marL="457200" indent="-457200">
              <a:buFont typeface="Arial" panose="020B0604020202020204" pitchFamily="34" charset="0"/>
              <a:buChar char="•"/>
            </a:pPr>
            <a:endParaRPr lang="en-US">
              <a:solidFill>
                <a:schemeClr val="tx1"/>
              </a:solidFill>
            </a:endParaRPr>
          </a:p>
          <a:p>
            <a:pPr marL="457200" indent="-457200">
              <a:buFont typeface="Arial" panose="020B0604020202020204" pitchFamily="34" charset="0"/>
              <a:buChar char="•"/>
            </a:pPr>
            <a:endParaRPr lang="en-US">
              <a:solidFill>
                <a:schemeClr val="tx1"/>
              </a:solidFill>
            </a:endParaRPr>
          </a:p>
          <a:p>
            <a:pPr marL="457200" indent="-457200">
              <a:buFont typeface="Arial" panose="020B0604020202020204" pitchFamily="34" charset="0"/>
              <a:buChar char="•"/>
            </a:pPr>
            <a:endParaRPr lang="es-MX">
              <a:solidFill>
                <a:schemeClr val="tx1"/>
              </a:solidFill>
            </a:endParaRPr>
          </a:p>
        </p:txBody>
      </p:sp>
      <p:sp>
        <p:nvSpPr>
          <p:cNvPr id="12" name="TextBox 11">
            <a:extLst>
              <a:ext uri="{FF2B5EF4-FFF2-40B4-BE49-F238E27FC236}">
                <a16:creationId xmlns:a16="http://schemas.microsoft.com/office/drawing/2014/main" id="{9F9721BB-6C6F-A04E-C43B-FB993B5DFFD3}"/>
              </a:ext>
            </a:extLst>
          </p:cNvPr>
          <p:cNvSpPr txBox="1"/>
          <p:nvPr/>
        </p:nvSpPr>
        <p:spPr>
          <a:xfrm>
            <a:off x="244443" y="1668005"/>
            <a:ext cx="11869093" cy="3521990"/>
          </a:xfrm>
          <a:prstGeom prst="rect">
            <a:avLst/>
          </a:prstGeom>
          <a:noFill/>
        </p:spPr>
        <p:txBody>
          <a:bodyPr wrap="square" lIns="91440" tIns="45720" rIns="91440" bIns="45720" rtlCol="0" anchor="t">
            <a:spAutoFit/>
          </a:bodyPr>
          <a:lstStyle/>
          <a:p>
            <a:pPr marL="228600" indent="-228600" defTabSz="914400">
              <a:lnSpc>
                <a:spcPct val="120000"/>
              </a:lnSpc>
              <a:spcBef>
                <a:spcPts val="1000"/>
              </a:spcBef>
              <a:buClr>
                <a:schemeClr val="accent1"/>
              </a:buClr>
              <a:buSzPct val="160000"/>
              <a:buFont typeface="Arial" panose="020B0604020202020204" pitchFamily="34" charset="0"/>
              <a:buChar char="•"/>
            </a:pPr>
            <a:r>
              <a:rPr lang="en-US" sz="2000" cap="all" dirty="0"/>
              <a:t>Students who are 18 years or older</a:t>
            </a:r>
            <a:endParaRPr lang="en-US" sz="2000" cap="all" dirty="0">
              <a:ea typeface="Calibri"/>
              <a:cs typeface="Calibri"/>
            </a:endParaRPr>
          </a:p>
          <a:p>
            <a:pPr marL="685800" lvl="1" indent="-228600" defTabSz="914400">
              <a:lnSpc>
                <a:spcPct val="120000"/>
              </a:lnSpc>
              <a:spcBef>
                <a:spcPts val="1000"/>
              </a:spcBef>
              <a:buClr>
                <a:schemeClr val="accent1"/>
              </a:buClr>
              <a:buSzPct val="160000"/>
              <a:buFont typeface="Arial" panose="020B0604020202020204" pitchFamily="34" charset="0"/>
              <a:buChar char="•"/>
            </a:pPr>
            <a:r>
              <a:rPr lang="en-US" cap="all" dirty="0"/>
              <a:t>Students under 18 years of age must apply in person at the bursar’s office. a parent or legal guardian must be present, and Both parties are required to present a valid FORM OF Identification </a:t>
            </a:r>
            <a:endParaRPr lang="en-US" cap="all" dirty="0">
              <a:ea typeface="Calibri"/>
              <a:cs typeface="Calibri"/>
            </a:endParaRPr>
          </a:p>
          <a:p>
            <a:pPr marL="228600" indent="-228600" defTabSz="914400">
              <a:lnSpc>
                <a:spcPct val="120000"/>
              </a:lnSpc>
              <a:spcBef>
                <a:spcPts val="1000"/>
              </a:spcBef>
              <a:buClr>
                <a:schemeClr val="accent1"/>
              </a:buClr>
              <a:buSzPct val="160000"/>
              <a:buFont typeface="Arial" panose="020B0604020202020204" pitchFamily="34" charset="0"/>
              <a:buChar char="•"/>
            </a:pPr>
            <a:r>
              <a:rPr lang="en-US" sz="2000" cap="all" dirty="0"/>
              <a:t>Students registered in current term</a:t>
            </a:r>
            <a:endParaRPr lang="en-US" sz="2000" cap="all" dirty="0">
              <a:cs typeface="Calibri"/>
            </a:endParaRPr>
          </a:p>
          <a:p>
            <a:pPr marL="228600" indent="-228600" defTabSz="914400">
              <a:lnSpc>
                <a:spcPct val="120000"/>
              </a:lnSpc>
              <a:spcBef>
                <a:spcPts val="1000"/>
              </a:spcBef>
              <a:buClr>
                <a:schemeClr val="accent1"/>
              </a:buClr>
              <a:buSzPct val="160000"/>
              <a:buFont typeface="Arial" panose="020B0604020202020204" pitchFamily="34" charset="0"/>
              <a:buChar char="•"/>
            </a:pPr>
            <a:r>
              <a:rPr lang="en-US" sz="2000" cap="all" dirty="0"/>
              <a:t>Students with zero outstanding/past due debt with the university</a:t>
            </a:r>
            <a:endParaRPr lang="en-US" sz="2000" cap="all" dirty="0">
              <a:cs typeface="Calibri"/>
            </a:endParaRPr>
          </a:p>
          <a:p>
            <a:pPr marL="228600" indent="-228600" defTabSz="914400">
              <a:lnSpc>
                <a:spcPct val="120000"/>
              </a:lnSpc>
              <a:spcBef>
                <a:spcPts val="1000"/>
              </a:spcBef>
              <a:buClr>
                <a:schemeClr val="accent1"/>
              </a:buClr>
              <a:buSzPct val="160000"/>
              <a:buFont typeface="Arial" panose="020B0604020202020204" pitchFamily="34" charset="0"/>
              <a:buChar char="•"/>
            </a:pPr>
            <a:r>
              <a:rPr lang="en-US" sz="2000" cap="all" dirty="0"/>
              <a:t>Students who Have not received any financial aid disbursement for the same term</a:t>
            </a:r>
            <a:endParaRPr lang="en-US" sz="2000" cap="all" dirty="0">
              <a:cs typeface="Calibri"/>
            </a:endParaRPr>
          </a:p>
          <a:p>
            <a:pPr marL="228600" indent="-228600" defTabSz="914400">
              <a:lnSpc>
                <a:spcPct val="120000"/>
              </a:lnSpc>
              <a:spcBef>
                <a:spcPts val="1000"/>
              </a:spcBef>
              <a:buClr>
                <a:schemeClr val="accent1"/>
              </a:buClr>
              <a:buSzPct val="160000"/>
              <a:buFont typeface="Arial" panose="020B0604020202020204" pitchFamily="34" charset="0"/>
              <a:buChar char="•"/>
            </a:pPr>
            <a:r>
              <a:rPr lang="en-US" sz="2000" cap="all" dirty="0"/>
              <a:t>Students who HAVE NOT APPLIED FOR ANOTHER INSTITUTIONAL LOAN in the same term</a:t>
            </a:r>
            <a:endParaRPr lang="en-US" sz="2000" cap="all" dirty="0">
              <a:cs typeface="Calibri"/>
            </a:endParaRPr>
          </a:p>
          <a:p>
            <a:endParaRPr lang="es-MX" dirty="0"/>
          </a:p>
        </p:txBody>
      </p:sp>
      <p:pic>
        <p:nvPicPr>
          <p:cNvPr id="18" name="Picture 17">
            <a:extLst>
              <a:ext uri="{FF2B5EF4-FFF2-40B4-BE49-F238E27FC236}">
                <a16:creationId xmlns:a16="http://schemas.microsoft.com/office/drawing/2014/main" id="{B263FDA0-8562-B090-070F-F2CCD8B6CC6A}"/>
              </a:ext>
            </a:extLst>
          </p:cNvPr>
          <p:cNvPicPr>
            <a:picLocks noChangeAspect="1"/>
          </p:cNvPicPr>
          <p:nvPr/>
        </p:nvPicPr>
        <p:blipFill>
          <a:blip r:embed="rId3"/>
          <a:stretch>
            <a:fillRect/>
          </a:stretch>
        </p:blipFill>
        <p:spPr>
          <a:xfrm>
            <a:off x="9176575" y="5822301"/>
            <a:ext cx="2083088" cy="505479"/>
          </a:xfrm>
          <a:prstGeom prst="rect">
            <a:avLst/>
          </a:prstGeom>
        </p:spPr>
      </p:pic>
    </p:spTree>
    <p:extLst>
      <p:ext uri="{BB962C8B-B14F-4D97-AF65-F5344CB8AC3E}">
        <p14:creationId xmlns:p14="http://schemas.microsoft.com/office/powerpoint/2010/main" val="1599456548"/>
      </p:ext>
    </p:extLst>
  </p:cSld>
  <p:clrMapOvr>
    <a:masterClrMapping/>
  </p:clrMapOvr>
  <mc:AlternateContent xmlns:mc="http://schemas.openxmlformats.org/markup-compatibility/2006" xmlns:p14="http://schemas.microsoft.com/office/powerpoint/2010/main">
    <mc:Choice Requires="p14">
      <p:transition spd="slow" p14:dur="2000" advTm="6697"/>
    </mc:Choice>
    <mc:Fallback xmlns="">
      <p:transition spd="slow" advTm="669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4669F-0BCE-78D6-94DE-25314DE2C085}"/>
              </a:ext>
            </a:extLst>
          </p:cNvPr>
          <p:cNvSpPr>
            <a:spLocks noGrp="1"/>
          </p:cNvSpPr>
          <p:nvPr>
            <p:ph type="title"/>
          </p:nvPr>
        </p:nvSpPr>
        <p:spPr>
          <a:xfrm>
            <a:off x="244444" y="267015"/>
            <a:ext cx="10838237" cy="1158140"/>
          </a:xfrm>
          <a:solidFill>
            <a:schemeClr val="accent2"/>
          </a:solidFill>
        </p:spPr>
        <p:txBody>
          <a:bodyPr/>
          <a:lstStyle/>
          <a:p>
            <a:pPr algn="ctr"/>
            <a:r>
              <a:rPr lang="en-US">
                <a:solidFill>
                  <a:schemeClr val="bg1"/>
                </a:solidFill>
              </a:rPr>
              <a:t>Institutional Loans</a:t>
            </a:r>
          </a:p>
        </p:txBody>
      </p:sp>
      <p:sp>
        <p:nvSpPr>
          <p:cNvPr id="9" name="Text Placeholder 8">
            <a:extLst>
              <a:ext uri="{FF2B5EF4-FFF2-40B4-BE49-F238E27FC236}">
                <a16:creationId xmlns:a16="http://schemas.microsoft.com/office/drawing/2014/main" id="{8F735689-AF6A-BD2E-9D91-F4826207BF59}"/>
              </a:ext>
            </a:extLst>
          </p:cNvPr>
          <p:cNvSpPr>
            <a:spLocks noGrp="1"/>
          </p:cNvSpPr>
          <p:nvPr>
            <p:ph type="body" idx="1"/>
          </p:nvPr>
        </p:nvSpPr>
        <p:spPr>
          <a:xfrm>
            <a:off x="244444" y="1425155"/>
            <a:ext cx="5088713" cy="679994"/>
          </a:xfrm>
        </p:spPr>
        <p:txBody>
          <a:bodyPr/>
          <a:lstStyle/>
          <a:p>
            <a:r>
              <a:rPr lang="en-US" sz="2400" dirty="0"/>
              <a:t>Institutional Payment plans (</a:t>
            </a:r>
            <a:r>
              <a:rPr lang="en-US" sz="2400" dirty="0" err="1"/>
              <a:t>ipp</a:t>
            </a:r>
            <a:r>
              <a:rPr lang="en-US" sz="2400" dirty="0"/>
              <a:t>)</a:t>
            </a:r>
            <a:endParaRPr lang="es-MX" sz="2400" dirty="0"/>
          </a:p>
        </p:txBody>
      </p:sp>
      <p:sp>
        <p:nvSpPr>
          <p:cNvPr id="13" name="Content Placeholder 12">
            <a:extLst>
              <a:ext uri="{FF2B5EF4-FFF2-40B4-BE49-F238E27FC236}">
                <a16:creationId xmlns:a16="http://schemas.microsoft.com/office/drawing/2014/main" id="{B10200FA-871B-DF35-DB70-747925EA603A}"/>
              </a:ext>
            </a:extLst>
          </p:cNvPr>
          <p:cNvSpPr>
            <a:spLocks noGrp="1"/>
          </p:cNvSpPr>
          <p:nvPr>
            <p:ph sz="quarter" idx="13"/>
          </p:nvPr>
        </p:nvSpPr>
        <p:spPr>
          <a:xfrm>
            <a:off x="244444" y="2155317"/>
            <a:ext cx="5680495" cy="3300075"/>
          </a:xfrm>
        </p:spPr>
        <p:txBody>
          <a:bodyPr>
            <a:normAutofit fontScale="77500" lnSpcReduction="20000"/>
          </a:bodyPr>
          <a:lstStyle/>
          <a:p>
            <a:r>
              <a:rPr lang="en-US" sz="1700" b="1" dirty="0"/>
              <a:t>Terms available  </a:t>
            </a:r>
            <a:r>
              <a:rPr lang="en-US" sz="1700" dirty="0"/>
              <a:t>– Fall &amp; spring </a:t>
            </a:r>
          </a:p>
          <a:p>
            <a:r>
              <a:rPr lang="en-US" sz="1700" b="1" dirty="0"/>
              <a:t>TO Apply </a:t>
            </a:r>
            <a:r>
              <a:rPr lang="en-US" sz="1700" dirty="0"/>
              <a:t>–  Assist &gt; My finances &gt; </a:t>
            </a:r>
            <a:r>
              <a:rPr lang="en-US" sz="1700" dirty="0" err="1"/>
              <a:t>Touchnet</a:t>
            </a:r>
            <a:r>
              <a:rPr lang="en-US" sz="1700" dirty="0"/>
              <a:t> payment plan</a:t>
            </a:r>
            <a:endParaRPr lang="en-US" sz="1700" dirty="0">
              <a:cs typeface="Calibri"/>
            </a:endParaRPr>
          </a:p>
          <a:p>
            <a:r>
              <a:rPr lang="en-US" sz="1700" dirty="0"/>
              <a:t>Payment plan schedule:</a:t>
            </a:r>
            <a:endParaRPr lang="en-US" sz="1700" dirty="0">
              <a:cs typeface="Calibri"/>
            </a:endParaRPr>
          </a:p>
          <a:p>
            <a:pPr lvl="1"/>
            <a:r>
              <a:rPr lang="en-US" sz="1700" dirty="0"/>
              <a:t>1</a:t>
            </a:r>
            <a:r>
              <a:rPr lang="en-US" sz="1700" baseline="30000" dirty="0"/>
              <a:t>st</a:t>
            </a:r>
            <a:r>
              <a:rPr lang="en-US" sz="1700" dirty="0"/>
              <a:t> deadline – Day before Census date</a:t>
            </a:r>
            <a:endParaRPr lang="en-US" sz="1700" dirty="0">
              <a:cs typeface="Calibri"/>
            </a:endParaRPr>
          </a:p>
          <a:p>
            <a:pPr lvl="1"/>
            <a:r>
              <a:rPr lang="en-US" sz="1700" dirty="0"/>
              <a:t>2</a:t>
            </a:r>
            <a:r>
              <a:rPr lang="en-US" sz="1700" baseline="30000" dirty="0"/>
              <a:t>nd</a:t>
            </a:r>
            <a:r>
              <a:rPr lang="en-US" sz="1700" dirty="0"/>
              <a:t> deadline – 1</a:t>
            </a:r>
            <a:r>
              <a:rPr lang="en-US" sz="1700" baseline="30000" dirty="0"/>
              <a:t>st</a:t>
            </a:r>
            <a:r>
              <a:rPr lang="en-US" sz="1700" dirty="0"/>
              <a:t> business day of Oct \ March</a:t>
            </a:r>
            <a:endParaRPr lang="en-US" sz="1700" dirty="0">
              <a:cs typeface="Calibri"/>
            </a:endParaRPr>
          </a:p>
          <a:p>
            <a:pPr lvl="1"/>
            <a:r>
              <a:rPr lang="en-US" sz="1700" dirty="0"/>
              <a:t>3</a:t>
            </a:r>
            <a:r>
              <a:rPr lang="en-US" sz="1700" baseline="30000" dirty="0"/>
              <a:t>rd</a:t>
            </a:r>
            <a:r>
              <a:rPr lang="en-US" sz="1700" dirty="0"/>
              <a:t> deadline – 1</a:t>
            </a:r>
            <a:r>
              <a:rPr lang="en-US" sz="1700" baseline="30000" dirty="0"/>
              <a:t>st</a:t>
            </a:r>
            <a:r>
              <a:rPr lang="en-US" sz="1700" dirty="0"/>
              <a:t> business day of Nov \ April</a:t>
            </a:r>
            <a:endParaRPr lang="en-US" sz="1700" dirty="0">
              <a:cs typeface="Calibri"/>
            </a:endParaRPr>
          </a:p>
          <a:p>
            <a:pPr lvl="1"/>
            <a:r>
              <a:rPr lang="en-US" sz="1700" dirty="0"/>
              <a:t>4</a:t>
            </a:r>
            <a:r>
              <a:rPr lang="en-US" sz="1700" baseline="30000" dirty="0"/>
              <a:t>th</a:t>
            </a:r>
            <a:r>
              <a:rPr lang="en-US" sz="1700" dirty="0"/>
              <a:t> deadline – 1</a:t>
            </a:r>
            <a:r>
              <a:rPr lang="en-US" sz="1700" baseline="30000" dirty="0"/>
              <a:t>st</a:t>
            </a:r>
            <a:r>
              <a:rPr lang="en-US" sz="1700" dirty="0"/>
              <a:t> business day of dec \ May</a:t>
            </a:r>
            <a:endParaRPr lang="en-US" sz="1700" dirty="0">
              <a:cs typeface="Calibri"/>
            </a:endParaRPr>
          </a:p>
          <a:p>
            <a:r>
              <a:rPr lang="en-US" sz="1700" b="1" dirty="0"/>
              <a:t>LATE Charge </a:t>
            </a:r>
            <a:r>
              <a:rPr lang="en-US" sz="1700" dirty="0"/>
              <a:t>– non-refundable $30.00 processing fee</a:t>
            </a:r>
            <a:endParaRPr lang="en-US" sz="1700" dirty="0">
              <a:cs typeface="Calibri"/>
            </a:endParaRPr>
          </a:p>
          <a:p>
            <a:r>
              <a:rPr lang="en-US" sz="1700" b="1" dirty="0"/>
              <a:t>Other charges </a:t>
            </a:r>
            <a:r>
              <a:rPr lang="en-US" sz="1700" dirty="0"/>
              <a:t>- $30.00 late fee per due installment</a:t>
            </a:r>
            <a:endParaRPr lang="en-US" sz="1700" dirty="0">
              <a:ea typeface="Calibri"/>
              <a:cs typeface="Calibri"/>
            </a:endParaRPr>
          </a:p>
          <a:p>
            <a:r>
              <a:rPr lang="en-US" sz="1700" dirty="0"/>
              <a:t>More information including open period -  </a:t>
            </a:r>
            <a:r>
              <a:rPr lang="es-MX" sz="1700" dirty="0" err="1">
                <a:hlinkClick r:id="rId3"/>
              </a:rPr>
              <a:t>Institutional</a:t>
            </a:r>
            <a:r>
              <a:rPr lang="es-MX" sz="1700" dirty="0">
                <a:hlinkClick r:id="rId3"/>
              </a:rPr>
              <a:t> </a:t>
            </a:r>
            <a:r>
              <a:rPr lang="es-MX" sz="1700" dirty="0" err="1">
                <a:hlinkClick r:id="rId3"/>
              </a:rPr>
              <a:t>Payment</a:t>
            </a:r>
            <a:r>
              <a:rPr lang="es-MX" sz="1700" dirty="0">
                <a:hlinkClick r:id="rId3"/>
              </a:rPr>
              <a:t> </a:t>
            </a:r>
            <a:r>
              <a:rPr lang="es-MX" sz="1700" dirty="0" err="1">
                <a:hlinkClick r:id="rId3"/>
              </a:rPr>
              <a:t>Plans</a:t>
            </a:r>
            <a:r>
              <a:rPr lang="es-MX" sz="1700" dirty="0">
                <a:hlinkClick r:id="rId3"/>
              </a:rPr>
              <a:t> | UTRGV</a:t>
            </a:r>
            <a:endParaRPr lang="en-US" sz="1700" dirty="0"/>
          </a:p>
          <a:p>
            <a:endParaRPr lang="en-US" dirty="0"/>
          </a:p>
          <a:p>
            <a:endParaRPr lang="es-MX" dirty="0"/>
          </a:p>
        </p:txBody>
      </p:sp>
      <p:sp>
        <p:nvSpPr>
          <p:cNvPr id="11" name="Text Placeholder 10">
            <a:extLst>
              <a:ext uri="{FF2B5EF4-FFF2-40B4-BE49-F238E27FC236}">
                <a16:creationId xmlns:a16="http://schemas.microsoft.com/office/drawing/2014/main" id="{5F7D9652-1CE4-4467-845C-175D3538802A}"/>
              </a:ext>
            </a:extLst>
          </p:cNvPr>
          <p:cNvSpPr>
            <a:spLocks noGrp="1"/>
          </p:cNvSpPr>
          <p:nvPr>
            <p:ph type="body" sz="quarter" idx="3"/>
          </p:nvPr>
        </p:nvSpPr>
        <p:spPr>
          <a:xfrm>
            <a:off x="5663562" y="1425155"/>
            <a:ext cx="5088713" cy="679994"/>
          </a:xfrm>
        </p:spPr>
        <p:txBody>
          <a:bodyPr/>
          <a:lstStyle/>
          <a:p>
            <a:r>
              <a:rPr lang="en-US"/>
              <a:t>Emergency </a:t>
            </a:r>
            <a:r>
              <a:rPr lang="en-US" err="1"/>
              <a:t>TuitIon</a:t>
            </a:r>
            <a:r>
              <a:rPr lang="en-US"/>
              <a:t> loan (eml)</a:t>
            </a:r>
            <a:endParaRPr lang="es-MX"/>
          </a:p>
        </p:txBody>
      </p:sp>
      <p:sp>
        <p:nvSpPr>
          <p:cNvPr id="15" name="Content Placeholder 14">
            <a:extLst>
              <a:ext uri="{FF2B5EF4-FFF2-40B4-BE49-F238E27FC236}">
                <a16:creationId xmlns:a16="http://schemas.microsoft.com/office/drawing/2014/main" id="{B4EA5048-32B7-A989-42CD-7E356AC83144}"/>
              </a:ext>
            </a:extLst>
          </p:cNvPr>
          <p:cNvSpPr>
            <a:spLocks noGrp="1"/>
          </p:cNvSpPr>
          <p:nvPr>
            <p:ph sz="quarter" idx="14"/>
          </p:nvPr>
        </p:nvSpPr>
        <p:spPr>
          <a:xfrm>
            <a:off x="5663562" y="1981422"/>
            <a:ext cx="5789072" cy="3300074"/>
          </a:xfrm>
        </p:spPr>
        <p:txBody>
          <a:bodyPr>
            <a:noAutofit/>
          </a:bodyPr>
          <a:lstStyle/>
          <a:p>
            <a:r>
              <a:rPr lang="en-US" sz="1200" b="1" dirty="0"/>
              <a:t>Terms available </a:t>
            </a:r>
            <a:r>
              <a:rPr lang="en-US" sz="1200" dirty="0"/>
              <a:t>– fall, spring, summer I, summer ii &amp; accelerated terms (7-WEEK PROGRAMS) </a:t>
            </a:r>
          </a:p>
          <a:p>
            <a:r>
              <a:rPr lang="en-US" sz="1200" b="1" dirty="0"/>
              <a:t>TO Apply </a:t>
            </a:r>
            <a:r>
              <a:rPr lang="en-US" sz="1200" dirty="0"/>
              <a:t>– assist &gt; my finances &gt;  emergency tuition loan request</a:t>
            </a:r>
            <a:endParaRPr lang="en-US" sz="1200" dirty="0">
              <a:cs typeface="Calibri"/>
            </a:endParaRPr>
          </a:p>
          <a:p>
            <a:r>
              <a:rPr lang="en-US" sz="1200" dirty="0"/>
              <a:t>Payment schedule:</a:t>
            </a:r>
            <a:endParaRPr lang="en-US" sz="1200" dirty="0">
              <a:cs typeface="Calibri"/>
            </a:endParaRPr>
          </a:p>
          <a:p>
            <a:pPr lvl="1"/>
            <a:r>
              <a:rPr lang="en-US" sz="1200" dirty="0"/>
              <a:t>Emergency loan due date (see Website). Partial payments can be made after next business day from application</a:t>
            </a:r>
            <a:endParaRPr lang="en-US" sz="1200" dirty="0">
              <a:cs typeface="Calibri"/>
            </a:endParaRPr>
          </a:p>
          <a:p>
            <a:r>
              <a:rPr lang="en-US" sz="1200" b="1" dirty="0"/>
              <a:t>Charge</a:t>
            </a:r>
            <a:r>
              <a:rPr lang="en-US" sz="1200" dirty="0"/>
              <a:t> – </a:t>
            </a:r>
            <a:r>
              <a:rPr lang="en-US" sz="1200" b="1" i="1" dirty="0"/>
              <a:t>non-refundable</a:t>
            </a:r>
            <a:r>
              <a:rPr lang="en-US" sz="1200" dirty="0"/>
              <a:t> 1% origination fee </a:t>
            </a:r>
            <a:endParaRPr lang="en-US" sz="1200" dirty="0">
              <a:cs typeface="Calibri"/>
            </a:endParaRPr>
          </a:p>
          <a:p>
            <a:pPr marL="457200" lvl="1" indent="0">
              <a:buNone/>
            </a:pPr>
            <a:r>
              <a:rPr lang="en-US" sz="1200" dirty="0"/>
              <a:t> 	(OUTSTANDING TUITION AT THE TIME OF APPLICATION)</a:t>
            </a:r>
            <a:endParaRPr lang="en-US" sz="1200" dirty="0">
              <a:cs typeface="Calibri"/>
            </a:endParaRPr>
          </a:p>
          <a:p>
            <a:r>
              <a:rPr lang="en-US" sz="1200" b="1" dirty="0"/>
              <a:t>LATE charges </a:t>
            </a:r>
            <a:r>
              <a:rPr lang="en-US" sz="1200" dirty="0"/>
              <a:t>- $10.00 TO $30.00 Late payment fee, </a:t>
            </a:r>
          </a:p>
          <a:p>
            <a:r>
              <a:rPr lang="en-US" sz="1200" b="1" dirty="0"/>
              <a:t>Other Charges </a:t>
            </a:r>
            <a:r>
              <a:rPr lang="en-US" sz="1200" dirty="0"/>
              <a:t>- 23% internal collections &amp; up to 30% external collections</a:t>
            </a:r>
            <a:endParaRPr lang="en-US" sz="1200" dirty="0">
              <a:cs typeface="Calibri"/>
            </a:endParaRPr>
          </a:p>
          <a:p>
            <a:r>
              <a:rPr lang="en-US" sz="1200" dirty="0"/>
              <a:t>More information including open period - </a:t>
            </a:r>
            <a:r>
              <a:rPr lang="es-MX" sz="1200" dirty="0" err="1">
                <a:hlinkClick r:id="rId4"/>
              </a:rPr>
              <a:t>Emergency</a:t>
            </a:r>
            <a:r>
              <a:rPr lang="es-MX" sz="1200" dirty="0">
                <a:hlinkClick r:id="rId4"/>
              </a:rPr>
              <a:t> Loans | UTRGV</a:t>
            </a:r>
            <a:endParaRPr lang="en-US" sz="1200" dirty="0"/>
          </a:p>
        </p:txBody>
      </p:sp>
      <p:pic>
        <p:nvPicPr>
          <p:cNvPr id="29" name="Picture 28">
            <a:extLst>
              <a:ext uri="{FF2B5EF4-FFF2-40B4-BE49-F238E27FC236}">
                <a16:creationId xmlns:a16="http://schemas.microsoft.com/office/drawing/2014/main" id="{65513EE2-5B17-55EB-6469-CE0D0AFE4F70}"/>
              </a:ext>
            </a:extLst>
          </p:cNvPr>
          <p:cNvPicPr>
            <a:picLocks noChangeAspect="1"/>
          </p:cNvPicPr>
          <p:nvPr/>
        </p:nvPicPr>
        <p:blipFill>
          <a:blip r:embed="rId5"/>
          <a:stretch>
            <a:fillRect/>
          </a:stretch>
        </p:blipFill>
        <p:spPr>
          <a:xfrm>
            <a:off x="9194681" y="5822301"/>
            <a:ext cx="2083088" cy="505479"/>
          </a:xfrm>
          <a:prstGeom prst="rect">
            <a:avLst/>
          </a:prstGeom>
        </p:spPr>
      </p:pic>
    </p:spTree>
    <p:extLst>
      <p:ext uri="{BB962C8B-B14F-4D97-AF65-F5344CB8AC3E}">
        <p14:creationId xmlns:p14="http://schemas.microsoft.com/office/powerpoint/2010/main" val="2291336290"/>
      </p:ext>
    </p:extLst>
  </p:cSld>
  <p:clrMapOvr>
    <a:masterClrMapping/>
  </p:clrMapOvr>
  <mc:AlternateContent xmlns:mc="http://schemas.openxmlformats.org/markup-compatibility/2006" xmlns:p14="http://schemas.microsoft.com/office/powerpoint/2010/main">
    <mc:Choice Requires="p14">
      <p:transition spd="slow" p14:dur="2000" advTm="6697"/>
    </mc:Choice>
    <mc:Fallback xmlns="">
      <p:transition spd="slow" advTm="669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4669F-0BCE-78D6-94DE-25314DE2C085}"/>
              </a:ext>
            </a:extLst>
          </p:cNvPr>
          <p:cNvSpPr>
            <a:spLocks noGrp="1"/>
          </p:cNvSpPr>
          <p:nvPr>
            <p:ph type="title"/>
          </p:nvPr>
        </p:nvSpPr>
        <p:spPr>
          <a:xfrm>
            <a:off x="389299" y="267015"/>
            <a:ext cx="10891318" cy="1158140"/>
          </a:xfrm>
          <a:solidFill>
            <a:schemeClr val="accent2"/>
          </a:solidFill>
        </p:spPr>
        <p:txBody>
          <a:bodyPr/>
          <a:lstStyle/>
          <a:p>
            <a:pPr algn="ctr"/>
            <a:r>
              <a:rPr lang="en-US">
                <a:solidFill>
                  <a:schemeClr val="bg1"/>
                </a:solidFill>
              </a:rPr>
              <a:t>other Type of Loans</a:t>
            </a:r>
          </a:p>
        </p:txBody>
      </p:sp>
      <p:sp>
        <p:nvSpPr>
          <p:cNvPr id="17" name="Text Placeholder 8">
            <a:extLst>
              <a:ext uri="{FF2B5EF4-FFF2-40B4-BE49-F238E27FC236}">
                <a16:creationId xmlns:a16="http://schemas.microsoft.com/office/drawing/2014/main" id="{BC6E5E4F-6431-E12D-0869-AF80BDB0E29A}"/>
              </a:ext>
            </a:extLst>
          </p:cNvPr>
          <p:cNvSpPr>
            <a:spLocks noGrp="1"/>
          </p:cNvSpPr>
          <p:nvPr>
            <p:ph type="body" idx="1"/>
          </p:nvPr>
        </p:nvSpPr>
        <p:spPr>
          <a:xfrm>
            <a:off x="506994" y="1712833"/>
            <a:ext cx="3956364" cy="448060"/>
          </a:xfrm>
        </p:spPr>
        <p:txBody>
          <a:bodyPr/>
          <a:lstStyle/>
          <a:p>
            <a:r>
              <a:rPr lang="en-US" sz="2400"/>
              <a:t>Federal loans </a:t>
            </a:r>
            <a:endParaRPr lang="es-MX" sz="2400"/>
          </a:p>
        </p:txBody>
      </p:sp>
      <p:sp>
        <p:nvSpPr>
          <p:cNvPr id="18" name="Content Placeholder 12">
            <a:extLst>
              <a:ext uri="{FF2B5EF4-FFF2-40B4-BE49-F238E27FC236}">
                <a16:creationId xmlns:a16="http://schemas.microsoft.com/office/drawing/2014/main" id="{2E89CEF9-6FBB-6742-5987-1D493288DCA8}"/>
              </a:ext>
            </a:extLst>
          </p:cNvPr>
          <p:cNvSpPr>
            <a:spLocks noGrp="1"/>
          </p:cNvSpPr>
          <p:nvPr>
            <p:ph sz="quarter" idx="13"/>
          </p:nvPr>
        </p:nvSpPr>
        <p:spPr>
          <a:xfrm>
            <a:off x="244445" y="2227152"/>
            <a:ext cx="5142368" cy="3147433"/>
          </a:xfrm>
        </p:spPr>
        <p:txBody>
          <a:bodyPr>
            <a:normAutofit fontScale="92500" lnSpcReduction="10000"/>
          </a:bodyPr>
          <a:lstStyle/>
          <a:p>
            <a:r>
              <a:rPr lang="en-US" sz="1600" dirty="0"/>
              <a:t>managed by financial aid</a:t>
            </a:r>
          </a:p>
          <a:p>
            <a:r>
              <a:rPr lang="en-US" sz="1600" dirty="0"/>
              <a:t>Payment due – after graduation</a:t>
            </a:r>
            <a:endParaRPr lang="en-US" sz="1600" dirty="0">
              <a:cs typeface="Calibri"/>
            </a:endParaRPr>
          </a:p>
          <a:p>
            <a:r>
              <a:rPr lang="es-MX" sz="1600" dirty="0"/>
              <a:t>Request – </a:t>
            </a:r>
            <a:r>
              <a:rPr lang="es-MX" sz="1600" dirty="0" err="1"/>
              <a:t>Assist</a:t>
            </a:r>
            <a:r>
              <a:rPr lang="es-MX" sz="1600" dirty="0"/>
              <a:t> &gt; </a:t>
            </a:r>
            <a:r>
              <a:rPr lang="es-MX" sz="1600" dirty="0" err="1"/>
              <a:t>financial</a:t>
            </a:r>
            <a:r>
              <a:rPr lang="es-MX" sz="1600" dirty="0"/>
              <a:t> </a:t>
            </a:r>
            <a:r>
              <a:rPr lang="es-MX" sz="1600" dirty="0" err="1"/>
              <a:t>aid</a:t>
            </a:r>
            <a:r>
              <a:rPr lang="es-MX" sz="1600" dirty="0"/>
              <a:t> &gt; </a:t>
            </a:r>
            <a:r>
              <a:rPr lang="es-MX" sz="1600" dirty="0" err="1"/>
              <a:t>award</a:t>
            </a:r>
            <a:r>
              <a:rPr lang="es-MX" sz="1600" dirty="0"/>
              <a:t> &gt; </a:t>
            </a:r>
            <a:r>
              <a:rPr lang="es-MX" sz="1600" dirty="0" err="1"/>
              <a:t>year</a:t>
            </a:r>
            <a:r>
              <a:rPr lang="es-MX" sz="1600" dirty="0"/>
              <a:t> &gt; </a:t>
            </a:r>
            <a:r>
              <a:rPr lang="es-MX" sz="1600" dirty="0" err="1"/>
              <a:t>award</a:t>
            </a:r>
            <a:r>
              <a:rPr lang="es-MX" sz="1600" dirty="0"/>
              <a:t> </a:t>
            </a:r>
            <a:r>
              <a:rPr lang="es-MX" sz="1600" dirty="0" err="1"/>
              <a:t>offer</a:t>
            </a:r>
            <a:r>
              <a:rPr lang="es-MX" sz="1600" dirty="0"/>
              <a:t> &gt; </a:t>
            </a:r>
            <a:r>
              <a:rPr lang="es-MX" sz="1600" dirty="0" err="1"/>
              <a:t>accept</a:t>
            </a:r>
            <a:r>
              <a:rPr lang="es-MX" sz="1600" dirty="0"/>
              <a:t> </a:t>
            </a:r>
            <a:r>
              <a:rPr lang="es-MX" sz="1600" dirty="0" err="1"/>
              <a:t>awards</a:t>
            </a:r>
            <a:endParaRPr lang="es-MX" sz="1600" dirty="0"/>
          </a:p>
          <a:p>
            <a:r>
              <a:rPr lang="es-MX" sz="1600" dirty="0" err="1"/>
              <a:t>coverS</a:t>
            </a:r>
            <a:r>
              <a:rPr lang="es-MX" sz="1600" dirty="0"/>
              <a:t> – Student </a:t>
            </a:r>
            <a:r>
              <a:rPr lang="es-MX" sz="1600" dirty="0" err="1"/>
              <a:t>account</a:t>
            </a:r>
            <a:r>
              <a:rPr lang="es-MX" sz="1600" dirty="0"/>
              <a:t> balances, </a:t>
            </a:r>
            <a:r>
              <a:rPr lang="es-MX" sz="1600" dirty="0" err="1"/>
              <a:t>Institutional</a:t>
            </a:r>
            <a:r>
              <a:rPr lang="es-MX" sz="1600" dirty="0"/>
              <a:t> </a:t>
            </a:r>
            <a:r>
              <a:rPr lang="es-MX" sz="1600" dirty="0" err="1"/>
              <a:t>payment</a:t>
            </a:r>
            <a:r>
              <a:rPr lang="es-MX" sz="1600" dirty="0"/>
              <a:t> </a:t>
            </a:r>
            <a:r>
              <a:rPr lang="es-MX" sz="1600" dirty="0" err="1"/>
              <a:t>plans</a:t>
            </a:r>
            <a:r>
              <a:rPr lang="es-MX" sz="1600" dirty="0"/>
              <a:t> and </a:t>
            </a:r>
            <a:r>
              <a:rPr lang="es-MX" sz="1600" dirty="0" err="1"/>
              <a:t>emergency</a:t>
            </a:r>
            <a:r>
              <a:rPr lang="es-MX" sz="1600" dirty="0"/>
              <a:t> Tuition Loans</a:t>
            </a:r>
            <a:endParaRPr lang="es-MX" sz="1600" dirty="0">
              <a:cs typeface="Calibri"/>
            </a:endParaRPr>
          </a:p>
          <a:p>
            <a:r>
              <a:rPr lang="es-MX" sz="1600" dirty="0" err="1"/>
              <a:t>Credit</a:t>
            </a:r>
            <a:r>
              <a:rPr lang="es-MX" sz="1600" dirty="0"/>
              <a:t> – </a:t>
            </a:r>
            <a:r>
              <a:rPr lang="es-MX" sz="1600" dirty="0" err="1"/>
              <a:t>any</a:t>
            </a:r>
            <a:r>
              <a:rPr lang="es-MX" sz="1600" dirty="0"/>
              <a:t> </a:t>
            </a:r>
            <a:r>
              <a:rPr lang="es-MX" sz="1600" dirty="0" err="1"/>
              <a:t>left</a:t>
            </a:r>
            <a:r>
              <a:rPr lang="es-MX" sz="1600" dirty="0"/>
              <a:t> </a:t>
            </a:r>
            <a:r>
              <a:rPr lang="es-MX" sz="1600" dirty="0" err="1"/>
              <a:t>over</a:t>
            </a:r>
            <a:r>
              <a:rPr lang="es-MX" sz="1600" dirty="0"/>
              <a:t> </a:t>
            </a:r>
            <a:r>
              <a:rPr lang="es-MX" sz="1600" dirty="0" err="1"/>
              <a:t>money</a:t>
            </a:r>
            <a:r>
              <a:rPr lang="es-MX" sz="1600" dirty="0"/>
              <a:t> Will be </a:t>
            </a:r>
            <a:r>
              <a:rPr lang="es-MX" sz="1600" dirty="0" err="1"/>
              <a:t>DiSBursed</a:t>
            </a:r>
            <a:r>
              <a:rPr lang="es-MX" sz="1600" dirty="0"/>
              <a:t> </a:t>
            </a:r>
            <a:r>
              <a:rPr lang="es-MX" sz="1600" dirty="0" err="1"/>
              <a:t>to</a:t>
            </a:r>
            <a:r>
              <a:rPr lang="es-MX" sz="1600" dirty="0"/>
              <a:t> </a:t>
            </a:r>
            <a:r>
              <a:rPr lang="es-MX" sz="1600" dirty="0" err="1"/>
              <a:t>student</a:t>
            </a:r>
            <a:endParaRPr lang="es-MX" sz="1600" dirty="0"/>
          </a:p>
          <a:p>
            <a:r>
              <a:rPr lang="es-MX" sz="1600" dirty="0" err="1"/>
              <a:t>Contact</a:t>
            </a:r>
            <a:r>
              <a:rPr lang="es-MX" sz="1600" dirty="0"/>
              <a:t> office – </a:t>
            </a:r>
            <a:r>
              <a:rPr lang="es-MX" sz="1600" dirty="0">
                <a:hlinkClick r:id="rId3"/>
              </a:rPr>
              <a:t>finaid@utrgv.edu</a:t>
            </a:r>
            <a:endParaRPr lang="es-MX" sz="1600" dirty="0"/>
          </a:p>
          <a:p>
            <a:endParaRPr lang="es-MX" sz="1600" dirty="0"/>
          </a:p>
        </p:txBody>
      </p:sp>
      <p:sp>
        <p:nvSpPr>
          <p:cNvPr id="19" name="Text Placeholder 8">
            <a:extLst>
              <a:ext uri="{FF2B5EF4-FFF2-40B4-BE49-F238E27FC236}">
                <a16:creationId xmlns:a16="http://schemas.microsoft.com/office/drawing/2014/main" id="{9DDFB690-16AC-A27E-A47C-F8DFECFF32A1}"/>
              </a:ext>
            </a:extLst>
          </p:cNvPr>
          <p:cNvSpPr txBox="1">
            <a:spLocks/>
          </p:cNvSpPr>
          <p:nvPr/>
        </p:nvSpPr>
        <p:spPr>
          <a:xfrm>
            <a:off x="5772340" y="1712833"/>
            <a:ext cx="3469739" cy="448060"/>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chemeClr val="accent1"/>
              </a:buClr>
              <a:buSzPct val="160000"/>
              <a:buFont typeface="Arial" panose="020B0604020202020204" pitchFamily="34" charset="0"/>
              <a:buNone/>
              <a:defRPr sz="2600" b="0" kern="1200" cap="all" baseline="0">
                <a:solidFill>
                  <a:schemeClr val="accent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2000" b="1" kern="1200" cap="all" baseline="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800" b="1" kern="1200" cap="all" baseline="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600" b="1" kern="1200" cap="all" baseline="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600" b="1" kern="1200" cap="all" baseline="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600" b="1" kern="1200" cap="all" baseline="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600" b="1" kern="1200" cap="all" baseline="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600" b="1" kern="1200" cap="all"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600" b="1" kern="1200" cap="all" baseline="0">
                <a:solidFill>
                  <a:schemeClr val="tx1"/>
                </a:solidFill>
                <a:effectLst/>
                <a:latin typeface="+mn-lt"/>
                <a:ea typeface="+mn-ea"/>
                <a:cs typeface="+mn-cs"/>
              </a:defRPr>
            </a:lvl9pPr>
          </a:lstStyle>
          <a:p>
            <a:r>
              <a:rPr lang="en-US" sz="2400"/>
              <a:t>private loans</a:t>
            </a:r>
            <a:endParaRPr lang="es-MX" sz="2400"/>
          </a:p>
        </p:txBody>
      </p:sp>
      <p:sp>
        <p:nvSpPr>
          <p:cNvPr id="20" name="Content Placeholder 12">
            <a:extLst>
              <a:ext uri="{FF2B5EF4-FFF2-40B4-BE49-F238E27FC236}">
                <a16:creationId xmlns:a16="http://schemas.microsoft.com/office/drawing/2014/main" id="{5E94966A-988B-EF15-4FAA-DD8FF4E02CBC}"/>
              </a:ext>
            </a:extLst>
          </p:cNvPr>
          <p:cNvSpPr txBox="1">
            <a:spLocks/>
          </p:cNvSpPr>
          <p:nvPr/>
        </p:nvSpPr>
        <p:spPr>
          <a:xfrm>
            <a:off x="5386812" y="2227152"/>
            <a:ext cx="5893805" cy="3147433"/>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r>
              <a:rPr lang="en-US" sz="1600" dirty="0"/>
              <a:t>managed by financial aid</a:t>
            </a:r>
          </a:p>
          <a:p>
            <a:r>
              <a:rPr lang="en-US" sz="1600" dirty="0"/>
              <a:t>Payment due – as per your LENDER schedule</a:t>
            </a:r>
            <a:endParaRPr lang="en-US" sz="1600" dirty="0">
              <a:cs typeface="Calibri"/>
            </a:endParaRPr>
          </a:p>
          <a:p>
            <a:r>
              <a:rPr lang="es-MX" sz="1600" dirty="0"/>
              <a:t>Request – </a:t>
            </a:r>
            <a:r>
              <a:rPr lang="es-MX" sz="1600" dirty="0" err="1"/>
              <a:t>through</a:t>
            </a:r>
            <a:r>
              <a:rPr lang="es-MX" sz="1600" dirty="0"/>
              <a:t> </a:t>
            </a:r>
            <a:r>
              <a:rPr lang="es-MX" sz="1600" dirty="0" err="1"/>
              <a:t>SaLLIE</a:t>
            </a:r>
            <a:r>
              <a:rPr lang="es-MX" sz="1600" dirty="0"/>
              <a:t> </a:t>
            </a:r>
            <a:r>
              <a:rPr lang="es-MX" sz="1600" dirty="0" err="1"/>
              <a:t>mAe</a:t>
            </a:r>
            <a:r>
              <a:rPr lang="es-MX" sz="1600" dirty="0"/>
              <a:t>, </a:t>
            </a:r>
            <a:r>
              <a:rPr lang="es-MX" sz="1600" dirty="0" err="1"/>
              <a:t>SoFi</a:t>
            </a:r>
            <a:r>
              <a:rPr lang="es-MX" sz="1600" dirty="0"/>
              <a:t>, College </a:t>
            </a:r>
            <a:r>
              <a:rPr lang="es-MX" sz="1600" dirty="0" err="1"/>
              <a:t>avenue</a:t>
            </a:r>
            <a:r>
              <a:rPr lang="es-MX" sz="1600" dirty="0"/>
              <a:t>, brazos, </a:t>
            </a:r>
            <a:r>
              <a:rPr lang="es-MX" sz="1600" dirty="0" err="1"/>
              <a:t>earnest</a:t>
            </a:r>
            <a:r>
              <a:rPr lang="es-MX" sz="1600" dirty="0"/>
              <a:t>, </a:t>
            </a:r>
            <a:r>
              <a:rPr lang="es-MX" sz="1600" dirty="0" err="1"/>
              <a:t>mpower</a:t>
            </a:r>
            <a:r>
              <a:rPr lang="es-MX" sz="1600" dirty="0"/>
              <a:t>, etc.</a:t>
            </a:r>
            <a:endParaRPr lang="es-MX" sz="1600" dirty="0">
              <a:cs typeface="Calibri"/>
            </a:endParaRPr>
          </a:p>
          <a:p>
            <a:r>
              <a:rPr lang="es-MX" sz="1600" dirty="0" err="1"/>
              <a:t>Requirement</a:t>
            </a:r>
            <a:r>
              <a:rPr lang="es-MX" sz="1600" dirty="0"/>
              <a:t> – a </a:t>
            </a:r>
            <a:r>
              <a:rPr lang="es-MX" sz="1600" dirty="0" err="1"/>
              <a:t>cosigner</a:t>
            </a:r>
            <a:r>
              <a:rPr lang="es-MX" sz="1600" dirty="0"/>
              <a:t> (</a:t>
            </a:r>
            <a:r>
              <a:rPr lang="es-MX" sz="1600" dirty="0" err="1"/>
              <a:t>most</a:t>
            </a:r>
            <a:r>
              <a:rPr lang="es-MX" sz="1600" dirty="0"/>
              <a:t> of </a:t>
            </a:r>
            <a:r>
              <a:rPr lang="es-MX" sz="1600" dirty="0" err="1"/>
              <a:t>them</a:t>
            </a:r>
            <a:r>
              <a:rPr lang="es-MX" sz="1600" dirty="0"/>
              <a:t>)</a:t>
            </a:r>
            <a:endParaRPr lang="es-MX" sz="1600" dirty="0">
              <a:cs typeface="Calibri"/>
            </a:endParaRPr>
          </a:p>
          <a:p>
            <a:r>
              <a:rPr lang="es-MX" sz="1600" dirty="0" err="1"/>
              <a:t>coverS</a:t>
            </a:r>
            <a:r>
              <a:rPr lang="es-MX" sz="1600" dirty="0"/>
              <a:t> – Student </a:t>
            </a:r>
            <a:r>
              <a:rPr lang="es-MX" sz="1600" dirty="0" err="1"/>
              <a:t>account</a:t>
            </a:r>
            <a:r>
              <a:rPr lang="es-MX" sz="1600" dirty="0"/>
              <a:t> balances, </a:t>
            </a:r>
            <a:r>
              <a:rPr lang="es-MX" sz="1600" dirty="0" err="1"/>
              <a:t>Institutional</a:t>
            </a:r>
            <a:r>
              <a:rPr lang="es-MX" sz="1600" dirty="0"/>
              <a:t> </a:t>
            </a:r>
            <a:r>
              <a:rPr lang="es-MX" sz="1600" dirty="0" err="1"/>
              <a:t>payment</a:t>
            </a:r>
            <a:r>
              <a:rPr lang="es-MX" sz="1600" dirty="0"/>
              <a:t> </a:t>
            </a:r>
            <a:r>
              <a:rPr lang="es-MX" sz="1600" dirty="0" err="1"/>
              <a:t>plans</a:t>
            </a:r>
            <a:r>
              <a:rPr lang="es-MX" sz="1600" dirty="0"/>
              <a:t> and </a:t>
            </a:r>
            <a:r>
              <a:rPr lang="es-MX" sz="1600" dirty="0" err="1"/>
              <a:t>emergency</a:t>
            </a:r>
            <a:r>
              <a:rPr lang="es-MX" sz="1600" dirty="0"/>
              <a:t> Tuition Loans</a:t>
            </a:r>
            <a:endParaRPr lang="es-MX" sz="1600" dirty="0">
              <a:cs typeface="Calibri"/>
            </a:endParaRPr>
          </a:p>
          <a:p>
            <a:r>
              <a:rPr lang="es-MX" sz="1600" dirty="0" err="1"/>
              <a:t>Credit</a:t>
            </a:r>
            <a:r>
              <a:rPr lang="es-MX" sz="1600" dirty="0"/>
              <a:t> – </a:t>
            </a:r>
            <a:r>
              <a:rPr lang="es-MX" sz="1600" dirty="0" err="1"/>
              <a:t>any</a:t>
            </a:r>
            <a:r>
              <a:rPr lang="es-MX" sz="1600" dirty="0"/>
              <a:t> </a:t>
            </a:r>
            <a:r>
              <a:rPr lang="es-MX" sz="1600" dirty="0" err="1"/>
              <a:t>left</a:t>
            </a:r>
            <a:r>
              <a:rPr lang="es-MX" sz="1600" dirty="0"/>
              <a:t> </a:t>
            </a:r>
            <a:r>
              <a:rPr lang="es-MX" sz="1600" dirty="0" err="1"/>
              <a:t>over</a:t>
            </a:r>
            <a:r>
              <a:rPr lang="es-MX" sz="1600" dirty="0"/>
              <a:t> </a:t>
            </a:r>
            <a:r>
              <a:rPr lang="es-MX" sz="1600" dirty="0" err="1"/>
              <a:t>money</a:t>
            </a:r>
            <a:r>
              <a:rPr lang="es-MX" sz="1600" dirty="0"/>
              <a:t> Will be </a:t>
            </a:r>
            <a:r>
              <a:rPr lang="es-MX" sz="1600" dirty="0" err="1"/>
              <a:t>DiSBursed</a:t>
            </a:r>
            <a:r>
              <a:rPr lang="es-MX" sz="1600" dirty="0"/>
              <a:t> </a:t>
            </a:r>
            <a:r>
              <a:rPr lang="es-MX" sz="1600" dirty="0" err="1"/>
              <a:t>to</a:t>
            </a:r>
            <a:r>
              <a:rPr lang="es-MX" sz="1600" dirty="0"/>
              <a:t> </a:t>
            </a:r>
            <a:r>
              <a:rPr lang="es-MX" sz="1600" dirty="0" err="1"/>
              <a:t>student</a:t>
            </a:r>
            <a:endParaRPr lang="es-MX" sz="1600" dirty="0"/>
          </a:p>
          <a:p>
            <a:r>
              <a:rPr lang="es-MX" sz="1600" dirty="0" err="1"/>
              <a:t>Contact</a:t>
            </a:r>
            <a:r>
              <a:rPr lang="es-MX" sz="1600" dirty="0"/>
              <a:t> office – </a:t>
            </a:r>
            <a:r>
              <a:rPr lang="es-MX" sz="1600" dirty="0">
                <a:hlinkClick r:id="rId3"/>
              </a:rPr>
              <a:t>finaid@utrgv.edu</a:t>
            </a:r>
            <a:endParaRPr lang="es-MX" sz="1600" dirty="0"/>
          </a:p>
          <a:p>
            <a:endParaRPr lang="es-MX" sz="1600" dirty="0"/>
          </a:p>
        </p:txBody>
      </p:sp>
      <p:pic>
        <p:nvPicPr>
          <p:cNvPr id="21" name="Picture 20">
            <a:extLst>
              <a:ext uri="{FF2B5EF4-FFF2-40B4-BE49-F238E27FC236}">
                <a16:creationId xmlns:a16="http://schemas.microsoft.com/office/drawing/2014/main" id="{2D4EBCC3-9396-D297-D9A7-A99BCD062704}"/>
              </a:ext>
            </a:extLst>
          </p:cNvPr>
          <p:cNvPicPr>
            <a:picLocks noChangeAspect="1"/>
          </p:cNvPicPr>
          <p:nvPr/>
        </p:nvPicPr>
        <p:blipFill>
          <a:blip r:embed="rId4"/>
          <a:stretch>
            <a:fillRect/>
          </a:stretch>
        </p:blipFill>
        <p:spPr>
          <a:xfrm>
            <a:off x="9176575" y="5822301"/>
            <a:ext cx="2083088" cy="505479"/>
          </a:xfrm>
          <a:prstGeom prst="rect">
            <a:avLst/>
          </a:prstGeom>
        </p:spPr>
      </p:pic>
    </p:spTree>
    <p:extLst>
      <p:ext uri="{BB962C8B-B14F-4D97-AF65-F5344CB8AC3E}">
        <p14:creationId xmlns:p14="http://schemas.microsoft.com/office/powerpoint/2010/main" val="2506200617"/>
      </p:ext>
    </p:extLst>
  </p:cSld>
  <p:clrMapOvr>
    <a:masterClrMapping/>
  </p:clrMapOvr>
  <mc:AlternateContent xmlns:mc="http://schemas.openxmlformats.org/markup-compatibility/2006" xmlns:p14="http://schemas.microsoft.com/office/powerpoint/2010/main">
    <mc:Choice Requires="p14">
      <p:transition spd="slow" p14:dur="2000" advTm="6697"/>
    </mc:Choice>
    <mc:Fallback xmlns="">
      <p:transition spd="slow" advTm="669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4669F-0BCE-78D6-94DE-25314DE2C085}"/>
              </a:ext>
            </a:extLst>
          </p:cNvPr>
          <p:cNvSpPr>
            <a:spLocks noGrp="1"/>
          </p:cNvSpPr>
          <p:nvPr>
            <p:ph type="title"/>
          </p:nvPr>
        </p:nvSpPr>
        <p:spPr>
          <a:xfrm>
            <a:off x="389299" y="267015"/>
            <a:ext cx="10891318" cy="1158140"/>
          </a:xfrm>
          <a:solidFill>
            <a:schemeClr val="accent2"/>
          </a:solidFill>
        </p:spPr>
        <p:txBody>
          <a:bodyPr/>
          <a:lstStyle/>
          <a:p>
            <a:pPr algn="ctr"/>
            <a:r>
              <a:rPr lang="en-US" dirty="0">
                <a:solidFill>
                  <a:schemeClr val="bg1"/>
                </a:solidFill>
              </a:rPr>
              <a:t>Eml – </a:t>
            </a:r>
            <a:r>
              <a:rPr lang="en-US" dirty="0" err="1">
                <a:solidFill>
                  <a:schemeClr val="bg1"/>
                </a:solidFill>
              </a:rPr>
              <a:t>wHAT</a:t>
            </a:r>
            <a:r>
              <a:rPr lang="en-US" dirty="0">
                <a:solidFill>
                  <a:schemeClr val="bg1"/>
                </a:solidFill>
              </a:rPr>
              <a:t> IT COVERS</a:t>
            </a:r>
            <a:endParaRPr lang="en-US" dirty="0">
              <a:solidFill>
                <a:schemeClr val="bg1"/>
              </a:solidFill>
              <a:ea typeface="Cambria"/>
            </a:endParaRPr>
          </a:p>
        </p:txBody>
      </p:sp>
      <p:sp>
        <p:nvSpPr>
          <p:cNvPr id="17" name="Text Placeholder 8">
            <a:extLst>
              <a:ext uri="{FF2B5EF4-FFF2-40B4-BE49-F238E27FC236}">
                <a16:creationId xmlns:a16="http://schemas.microsoft.com/office/drawing/2014/main" id="{BC6E5E4F-6431-E12D-0869-AF80BDB0E29A}"/>
              </a:ext>
            </a:extLst>
          </p:cNvPr>
          <p:cNvSpPr>
            <a:spLocks noGrp="1"/>
          </p:cNvSpPr>
          <p:nvPr>
            <p:ph type="body" idx="1"/>
          </p:nvPr>
        </p:nvSpPr>
        <p:spPr>
          <a:xfrm>
            <a:off x="506994" y="1712833"/>
            <a:ext cx="3956364" cy="448060"/>
          </a:xfrm>
        </p:spPr>
        <p:txBody>
          <a:bodyPr/>
          <a:lstStyle/>
          <a:p>
            <a:r>
              <a:rPr lang="en-US" sz="2400" err="1"/>
              <a:t>coverS</a:t>
            </a:r>
            <a:endParaRPr lang="es-MX" sz="2400" err="1"/>
          </a:p>
        </p:txBody>
      </p:sp>
      <p:sp>
        <p:nvSpPr>
          <p:cNvPr id="18" name="Content Placeholder 12">
            <a:extLst>
              <a:ext uri="{FF2B5EF4-FFF2-40B4-BE49-F238E27FC236}">
                <a16:creationId xmlns:a16="http://schemas.microsoft.com/office/drawing/2014/main" id="{2E89CEF9-6FBB-6742-5987-1D493288DCA8}"/>
              </a:ext>
            </a:extLst>
          </p:cNvPr>
          <p:cNvSpPr>
            <a:spLocks noGrp="1"/>
          </p:cNvSpPr>
          <p:nvPr>
            <p:ph sz="quarter" idx="13"/>
          </p:nvPr>
        </p:nvSpPr>
        <p:spPr>
          <a:xfrm>
            <a:off x="389299" y="2227152"/>
            <a:ext cx="4074059" cy="3331675"/>
          </a:xfrm>
        </p:spPr>
        <p:txBody>
          <a:bodyPr>
            <a:normAutofit fontScale="92500" lnSpcReduction="20000"/>
          </a:bodyPr>
          <a:lstStyle/>
          <a:p>
            <a:r>
              <a:rPr lang="en-US" sz="1600" dirty="0"/>
              <a:t>Tuition fee</a:t>
            </a:r>
          </a:p>
          <a:p>
            <a:r>
              <a:rPr lang="en-US" sz="1600" dirty="0"/>
              <a:t>Student service fee</a:t>
            </a:r>
          </a:p>
          <a:p>
            <a:r>
              <a:rPr lang="en-US" sz="1600" dirty="0"/>
              <a:t>University service fee</a:t>
            </a:r>
          </a:p>
          <a:p>
            <a:r>
              <a:rPr lang="en-US" sz="1600" dirty="0"/>
              <a:t>Medical service fee</a:t>
            </a:r>
          </a:p>
          <a:p>
            <a:r>
              <a:rPr lang="en-US" sz="1600" dirty="0"/>
              <a:t>Intercollegiate Athletic Fee</a:t>
            </a:r>
          </a:p>
          <a:p>
            <a:r>
              <a:rPr lang="en-US" sz="1600" dirty="0"/>
              <a:t>Recreation fee</a:t>
            </a:r>
          </a:p>
          <a:p>
            <a:r>
              <a:rPr lang="en-US" sz="1600" dirty="0"/>
              <a:t>Student union fee</a:t>
            </a:r>
          </a:p>
          <a:p>
            <a:r>
              <a:rPr lang="en-US" sz="1600" dirty="0"/>
              <a:t>Origination fee</a:t>
            </a:r>
          </a:p>
          <a:p>
            <a:r>
              <a:rPr lang="en-US" sz="1600" dirty="0"/>
              <a:t>Differential tuition &amp; lab fees</a:t>
            </a:r>
          </a:p>
          <a:p>
            <a:pPr marL="0" indent="0">
              <a:buNone/>
            </a:pPr>
            <a:endParaRPr lang="en-US" sz="1600" dirty="0"/>
          </a:p>
          <a:p>
            <a:pPr marL="457200" lvl="1" indent="0">
              <a:buNone/>
            </a:pPr>
            <a:endParaRPr lang="en-US" sz="1400" dirty="0"/>
          </a:p>
          <a:p>
            <a:pPr marL="0" indent="0">
              <a:buNone/>
            </a:pPr>
            <a:endParaRPr lang="es-MX" sz="1600" dirty="0"/>
          </a:p>
        </p:txBody>
      </p:sp>
      <p:sp>
        <p:nvSpPr>
          <p:cNvPr id="19" name="Text Placeholder 8">
            <a:extLst>
              <a:ext uri="{FF2B5EF4-FFF2-40B4-BE49-F238E27FC236}">
                <a16:creationId xmlns:a16="http://schemas.microsoft.com/office/drawing/2014/main" id="{9DDFB690-16AC-A27E-A47C-F8DFECFF32A1}"/>
              </a:ext>
            </a:extLst>
          </p:cNvPr>
          <p:cNvSpPr txBox="1">
            <a:spLocks/>
          </p:cNvSpPr>
          <p:nvPr/>
        </p:nvSpPr>
        <p:spPr>
          <a:xfrm>
            <a:off x="5772340" y="1712833"/>
            <a:ext cx="3469739" cy="448060"/>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chemeClr val="accent1"/>
              </a:buClr>
              <a:buSzPct val="160000"/>
              <a:buFont typeface="Arial" panose="020B0604020202020204" pitchFamily="34" charset="0"/>
              <a:buNone/>
              <a:defRPr sz="2600" b="0" kern="1200" cap="all" baseline="0">
                <a:solidFill>
                  <a:schemeClr val="accent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2000" b="1" kern="1200" cap="all" baseline="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800" b="1" kern="1200" cap="all" baseline="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600" b="1" kern="1200" cap="all" baseline="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600" b="1" kern="1200" cap="all" baseline="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600" b="1" kern="1200" cap="all" baseline="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600" b="1" kern="1200" cap="all" baseline="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600" b="1" kern="1200" cap="all"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600" b="1" kern="1200" cap="all" baseline="0">
                <a:solidFill>
                  <a:schemeClr val="tx1"/>
                </a:solidFill>
                <a:effectLst/>
                <a:latin typeface="+mn-lt"/>
                <a:ea typeface="+mn-ea"/>
                <a:cs typeface="+mn-cs"/>
              </a:defRPr>
            </a:lvl9pPr>
          </a:lstStyle>
          <a:p>
            <a:r>
              <a:rPr lang="en-US" sz="2400"/>
              <a:t>DOES Not cover</a:t>
            </a:r>
            <a:endParaRPr lang="es-MX" sz="2400"/>
          </a:p>
        </p:txBody>
      </p:sp>
      <p:sp>
        <p:nvSpPr>
          <p:cNvPr id="20" name="Content Placeholder 12">
            <a:extLst>
              <a:ext uri="{FF2B5EF4-FFF2-40B4-BE49-F238E27FC236}">
                <a16:creationId xmlns:a16="http://schemas.microsoft.com/office/drawing/2014/main" id="{5E94966A-988B-EF15-4FAA-DD8FF4E02CBC}"/>
              </a:ext>
            </a:extLst>
          </p:cNvPr>
          <p:cNvSpPr txBox="1">
            <a:spLocks/>
          </p:cNvSpPr>
          <p:nvPr/>
        </p:nvSpPr>
        <p:spPr>
          <a:xfrm>
            <a:off x="5531666" y="2227153"/>
            <a:ext cx="4825497" cy="3331674"/>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r>
              <a:rPr lang="en-US" sz="1600" dirty="0"/>
              <a:t>Orientation fees</a:t>
            </a:r>
          </a:p>
          <a:p>
            <a:r>
              <a:rPr lang="en-US" sz="1600" dirty="0"/>
              <a:t>Dorms and meals charges</a:t>
            </a:r>
          </a:p>
          <a:p>
            <a:r>
              <a:rPr lang="en-US" sz="1600" dirty="0"/>
              <a:t>Medical insurance charges</a:t>
            </a:r>
          </a:p>
          <a:p>
            <a:r>
              <a:rPr lang="en-US" sz="1600" dirty="0"/>
              <a:t>Late payment fees</a:t>
            </a:r>
          </a:p>
          <a:p>
            <a:r>
              <a:rPr lang="en-US" sz="1600" dirty="0"/>
              <a:t>Parking and citations</a:t>
            </a:r>
          </a:p>
          <a:p>
            <a:r>
              <a:rPr lang="en-US" sz="1600" dirty="0"/>
              <a:t>Clinic patient charges / Student health charges</a:t>
            </a:r>
          </a:p>
          <a:p>
            <a:r>
              <a:rPr lang="en-US" sz="1600" dirty="0"/>
              <a:t>Registration fees</a:t>
            </a:r>
          </a:p>
          <a:p>
            <a:r>
              <a:rPr lang="es-MX" sz="1600" dirty="0"/>
              <a:t>Personal expenses</a:t>
            </a:r>
          </a:p>
          <a:p>
            <a:endParaRPr lang="es-MX" sz="1600" dirty="0"/>
          </a:p>
        </p:txBody>
      </p:sp>
      <p:pic>
        <p:nvPicPr>
          <p:cNvPr id="21" name="Picture 20">
            <a:extLst>
              <a:ext uri="{FF2B5EF4-FFF2-40B4-BE49-F238E27FC236}">
                <a16:creationId xmlns:a16="http://schemas.microsoft.com/office/drawing/2014/main" id="{2D4EBCC3-9396-D297-D9A7-A99BCD062704}"/>
              </a:ext>
            </a:extLst>
          </p:cNvPr>
          <p:cNvPicPr>
            <a:picLocks noChangeAspect="1"/>
          </p:cNvPicPr>
          <p:nvPr/>
        </p:nvPicPr>
        <p:blipFill>
          <a:blip r:embed="rId3"/>
          <a:stretch>
            <a:fillRect/>
          </a:stretch>
        </p:blipFill>
        <p:spPr>
          <a:xfrm>
            <a:off x="9176575" y="5822301"/>
            <a:ext cx="2083088" cy="505479"/>
          </a:xfrm>
          <a:prstGeom prst="rect">
            <a:avLst/>
          </a:prstGeom>
        </p:spPr>
      </p:pic>
    </p:spTree>
    <p:extLst>
      <p:ext uri="{BB962C8B-B14F-4D97-AF65-F5344CB8AC3E}">
        <p14:creationId xmlns:p14="http://schemas.microsoft.com/office/powerpoint/2010/main" val="2508395760"/>
      </p:ext>
    </p:extLst>
  </p:cSld>
  <p:clrMapOvr>
    <a:masterClrMapping/>
  </p:clrMapOvr>
  <mc:AlternateContent xmlns:mc="http://schemas.openxmlformats.org/markup-compatibility/2006" xmlns:p14="http://schemas.microsoft.com/office/powerpoint/2010/main">
    <mc:Choice Requires="p14">
      <p:transition spd="slow" p14:dur="2000" advTm="6697"/>
    </mc:Choice>
    <mc:Fallback xmlns="">
      <p:transition spd="slow" advTm="669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4669F-0BCE-78D6-94DE-25314DE2C085}"/>
              </a:ext>
            </a:extLst>
          </p:cNvPr>
          <p:cNvSpPr>
            <a:spLocks noGrp="1"/>
          </p:cNvSpPr>
          <p:nvPr>
            <p:ph type="title"/>
          </p:nvPr>
        </p:nvSpPr>
        <p:spPr>
          <a:xfrm>
            <a:off x="244441" y="186680"/>
            <a:ext cx="11144818" cy="1053529"/>
          </a:xfrm>
          <a:solidFill>
            <a:schemeClr val="accent2"/>
          </a:solidFill>
        </p:spPr>
        <p:txBody>
          <a:bodyPr>
            <a:normAutofit/>
          </a:bodyPr>
          <a:lstStyle/>
          <a:p>
            <a:pPr algn="ctr"/>
            <a:r>
              <a:rPr lang="en-US">
                <a:solidFill>
                  <a:schemeClr val="bg1"/>
                </a:solidFill>
              </a:rPr>
              <a:t>How to make a payment?</a:t>
            </a:r>
          </a:p>
        </p:txBody>
      </p:sp>
      <p:pic>
        <p:nvPicPr>
          <p:cNvPr id="16" name="Picture 15">
            <a:extLst>
              <a:ext uri="{FF2B5EF4-FFF2-40B4-BE49-F238E27FC236}">
                <a16:creationId xmlns:a16="http://schemas.microsoft.com/office/drawing/2014/main" id="{9DA4B5DF-4F85-5EA3-CAA4-9D9D88542334}"/>
              </a:ext>
            </a:extLst>
          </p:cNvPr>
          <p:cNvPicPr>
            <a:picLocks noChangeAspect="1"/>
          </p:cNvPicPr>
          <p:nvPr/>
        </p:nvPicPr>
        <p:blipFill>
          <a:blip r:embed="rId3"/>
          <a:stretch>
            <a:fillRect/>
          </a:stretch>
        </p:blipFill>
        <p:spPr>
          <a:xfrm>
            <a:off x="9176575" y="5822301"/>
            <a:ext cx="2083088" cy="505479"/>
          </a:xfrm>
          <a:prstGeom prst="rect">
            <a:avLst/>
          </a:prstGeom>
        </p:spPr>
      </p:pic>
      <p:sp>
        <p:nvSpPr>
          <p:cNvPr id="4" name="Text Placeholder 8">
            <a:extLst>
              <a:ext uri="{FF2B5EF4-FFF2-40B4-BE49-F238E27FC236}">
                <a16:creationId xmlns:a16="http://schemas.microsoft.com/office/drawing/2014/main" id="{E5221876-18DA-B248-935E-0F9F5B28BAB3}"/>
              </a:ext>
            </a:extLst>
          </p:cNvPr>
          <p:cNvSpPr>
            <a:spLocks noGrp="1"/>
          </p:cNvSpPr>
          <p:nvPr>
            <p:ph type="body" idx="1"/>
          </p:nvPr>
        </p:nvSpPr>
        <p:spPr>
          <a:xfrm>
            <a:off x="727038" y="1740607"/>
            <a:ext cx="5088713" cy="416742"/>
          </a:xfrm>
        </p:spPr>
        <p:txBody>
          <a:bodyPr/>
          <a:lstStyle/>
          <a:p>
            <a:r>
              <a:rPr lang="en-US" sz="2400"/>
              <a:t>Student account </a:t>
            </a:r>
            <a:endParaRPr lang="es-MX" sz="2400"/>
          </a:p>
        </p:txBody>
      </p:sp>
      <p:sp>
        <p:nvSpPr>
          <p:cNvPr id="6" name="Text Placeholder 10">
            <a:extLst>
              <a:ext uri="{FF2B5EF4-FFF2-40B4-BE49-F238E27FC236}">
                <a16:creationId xmlns:a16="http://schemas.microsoft.com/office/drawing/2014/main" id="{BBEA5D14-021F-FE55-C3C3-C02EAFB1F9EB}"/>
              </a:ext>
            </a:extLst>
          </p:cNvPr>
          <p:cNvSpPr>
            <a:spLocks noGrp="1"/>
          </p:cNvSpPr>
          <p:nvPr>
            <p:ph type="body" sz="quarter" idx="3"/>
          </p:nvPr>
        </p:nvSpPr>
        <p:spPr>
          <a:xfrm>
            <a:off x="727038" y="2528702"/>
            <a:ext cx="5522039" cy="490086"/>
          </a:xfrm>
        </p:spPr>
        <p:txBody>
          <a:bodyPr/>
          <a:lstStyle/>
          <a:p>
            <a:r>
              <a:rPr lang="en-US"/>
              <a:t>Emergency Tuition loan account</a:t>
            </a:r>
            <a:endParaRPr lang="es-MX"/>
          </a:p>
        </p:txBody>
      </p:sp>
      <p:sp>
        <p:nvSpPr>
          <p:cNvPr id="9" name="Content Placeholder 8">
            <a:extLst>
              <a:ext uri="{FF2B5EF4-FFF2-40B4-BE49-F238E27FC236}">
                <a16:creationId xmlns:a16="http://schemas.microsoft.com/office/drawing/2014/main" id="{4351889F-CFE0-A846-E015-6DD13F61ABBF}"/>
              </a:ext>
            </a:extLst>
          </p:cNvPr>
          <p:cNvSpPr>
            <a:spLocks noGrp="1"/>
          </p:cNvSpPr>
          <p:nvPr>
            <p:ph sz="quarter" idx="13"/>
          </p:nvPr>
        </p:nvSpPr>
        <p:spPr>
          <a:xfrm>
            <a:off x="244441" y="2141206"/>
            <a:ext cx="5694628" cy="413704"/>
          </a:xfrm>
        </p:spPr>
        <p:txBody>
          <a:bodyPr>
            <a:normAutofit/>
          </a:bodyPr>
          <a:lstStyle/>
          <a:p>
            <a:r>
              <a:rPr lang="en-US" sz="1600" dirty="0"/>
              <a:t>Assist &gt; my finances &gt; make a payment &gt; Select term </a:t>
            </a:r>
            <a:endParaRPr lang="es-MX" sz="1600" dirty="0"/>
          </a:p>
        </p:txBody>
      </p:sp>
      <p:sp>
        <p:nvSpPr>
          <p:cNvPr id="11" name="Content Placeholder 10">
            <a:extLst>
              <a:ext uri="{FF2B5EF4-FFF2-40B4-BE49-F238E27FC236}">
                <a16:creationId xmlns:a16="http://schemas.microsoft.com/office/drawing/2014/main" id="{C6D210E8-ACEE-2337-D71F-C50F096F6556}"/>
              </a:ext>
            </a:extLst>
          </p:cNvPr>
          <p:cNvSpPr>
            <a:spLocks noGrp="1"/>
          </p:cNvSpPr>
          <p:nvPr>
            <p:ph sz="quarter" idx="14"/>
          </p:nvPr>
        </p:nvSpPr>
        <p:spPr>
          <a:xfrm>
            <a:off x="244441" y="3017729"/>
            <a:ext cx="5522039" cy="428113"/>
          </a:xfrm>
        </p:spPr>
        <p:txBody>
          <a:bodyPr>
            <a:normAutofit/>
          </a:bodyPr>
          <a:lstStyle/>
          <a:p>
            <a:r>
              <a:rPr lang="en-US" sz="1600"/>
              <a:t>Assist &gt; my finances &gt; pay emergency loan &gt; “pay bill”. </a:t>
            </a:r>
            <a:endParaRPr lang="es-MX" sz="1600"/>
          </a:p>
        </p:txBody>
      </p:sp>
      <p:sp>
        <p:nvSpPr>
          <p:cNvPr id="15" name="Text Placeholder 10">
            <a:extLst>
              <a:ext uri="{FF2B5EF4-FFF2-40B4-BE49-F238E27FC236}">
                <a16:creationId xmlns:a16="http://schemas.microsoft.com/office/drawing/2014/main" id="{950CAFAB-BDB5-E000-75F3-C601E194F6FB}"/>
              </a:ext>
            </a:extLst>
          </p:cNvPr>
          <p:cNvSpPr txBox="1">
            <a:spLocks/>
          </p:cNvSpPr>
          <p:nvPr/>
        </p:nvSpPr>
        <p:spPr>
          <a:xfrm>
            <a:off x="226335" y="3445842"/>
            <a:ext cx="5522039" cy="490086"/>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chemeClr val="accent1"/>
              </a:buClr>
              <a:buSzPct val="160000"/>
              <a:buFont typeface="Arial" panose="020B0604020202020204" pitchFamily="34" charset="0"/>
              <a:buNone/>
              <a:defRPr sz="2600" b="0" kern="1200" cap="all" baseline="0">
                <a:solidFill>
                  <a:schemeClr val="accent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2000" b="1" kern="1200" cap="all" baseline="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800" b="1" kern="1200" cap="all" baseline="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600" b="1" kern="1200" cap="all" baseline="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600" b="1" kern="1200" cap="all" baseline="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600" b="1" kern="1200" cap="all" baseline="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600" b="1" kern="1200" cap="all" baseline="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600" b="1" kern="1200" cap="all"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600" b="1" kern="1200" cap="all" baseline="0">
                <a:solidFill>
                  <a:schemeClr val="tx1"/>
                </a:solidFill>
                <a:effectLst/>
                <a:latin typeface="+mn-lt"/>
                <a:ea typeface="+mn-ea"/>
                <a:cs typeface="+mn-cs"/>
              </a:defRPr>
            </a:lvl9pPr>
          </a:lstStyle>
          <a:p>
            <a:r>
              <a:rPr lang="en-US"/>
              <a:t>in person - Bursars office</a:t>
            </a:r>
            <a:endParaRPr lang="es-MX"/>
          </a:p>
        </p:txBody>
      </p:sp>
      <p:sp>
        <p:nvSpPr>
          <p:cNvPr id="17" name="Content Placeholder 10">
            <a:extLst>
              <a:ext uri="{FF2B5EF4-FFF2-40B4-BE49-F238E27FC236}">
                <a16:creationId xmlns:a16="http://schemas.microsoft.com/office/drawing/2014/main" id="{26C51AE7-75A8-EE82-034A-98FF005419F6}"/>
              </a:ext>
            </a:extLst>
          </p:cNvPr>
          <p:cNvSpPr txBox="1">
            <a:spLocks/>
          </p:cNvSpPr>
          <p:nvPr/>
        </p:nvSpPr>
        <p:spPr>
          <a:xfrm>
            <a:off x="244441" y="3919728"/>
            <a:ext cx="6053908" cy="713335"/>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r>
              <a:rPr lang="en-US" sz="1600"/>
              <a:t>Student account – cash, money order, check, &amp; debit CARD</a:t>
            </a:r>
          </a:p>
          <a:p>
            <a:r>
              <a:rPr lang="en-US" sz="1600"/>
              <a:t>Emergency loan – cash, money order, &amp; check.</a:t>
            </a:r>
            <a:endParaRPr lang="es-MX" sz="1600"/>
          </a:p>
        </p:txBody>
      </p:sp>
      <p:sp>
        <p:nvSpPr>
          <p:cNvPr id="18" name="Text Placeholder 10">
            <a:extLst>
              <a:ext uri="{FF2B5EF4-FFF2-40B4-BE49-F238E27FC236}">
                <a16:creationId xmlns:a16="http://schemas.microsoft.com/office/drawing/2014/main" id="{5F9265E2-B386-C449-E337-D2E327584CC3}"/>
              </a:ext>
            </a:extLst>
          </p:cNvPr>
          <p:cNvSpPr txBox="1">
            <a:spLocks/>
          </p:cNvSpPr>
          <p:nvPr/>
        </p:nvSpPr>
        <p:spPr>
          <a:xfrm>
            <a:off x="244441" y="1263554"/>
            <a:ext cx="5522039" cy="490086"/>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chemeClr val="accent1"/>
              </a:buClr>
              <a:buSzPct val="160000"/>
              <a:buFont typeface="Arial" panose="020B0604020202020204" pitchFamily="34" charset="0"/>
              <a:buNone/>
              <a:defRPr sz="2600" b="0" kern="1200" cap="all" baseline="0">
                <a:solidFill>
                  <a:schemeClr val="accent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2000" b="1" kern="1200" cap="all" baseline="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800" b="1" kern="1200" cap="all" baseline="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600" b="1" kern="1200" cap="all" baseline="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600" b="1" kern="1200" cap="all" baseline="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600" b="1" kern="1200" cap="all" baseline="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600" b="1" kern="1200" cap="all" baseline="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600" b="1" kern="1200" cap="all"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600" b="1" kern="1200" cap="all" baseline="0">
                <a:solidFill>
                  <a:schemeClr val="tx1"/>
                </a:solidFill>
                <a:effectLst/>
                <a:latin typeface="+mn-lt"/>
                <a:ea typeface="+mn-ea"/>
                <a:cs typeface="+mn-cs"/>
              </a:defRPr>
            </a:lvl9pPr>
          </a:lstStyle>
          <a:p>
            <a:r>
              <a:rPr lang="en-US"/>
              <a:t>Online – ach or electronic check</a:t>
            </a:r>
            <a:endParaRPr lang="es-MX"/>
          </a:p>
        </p:txBody>
      </p:sp>
      <p:sp>
        <p:nvSpPr>
          <p:cNvPr id="19" name="TextBox 18">
            <a:extLst>
              <a:ext uri="{FF2B5EF4-FFF2-40B4-BE49-F238E27FC236}">
                <a16:creationId xmlns:a16="http://schemas.microsoft.com/office/drawing/2014/main" id="{A3FA177D-14FE-97B3-D213-7D299C61A4B5}"/>
              </a:ext>
            </a:extLst>
          </p:cNvPr>
          <p:cNvSpPr txBox="1"/>
          <p:nvPr/>
        </p:nvSpPr>
        <p:spPr>
          <a:xfrm>
            <a:off x="165979" y="4936566"/>
            <a:ext cx="7001321" cy="734945"/>
          </a:xfrm>
          <a:prstGeom prst="rect">
            <a:avLst/>
          </a:prstGeom>
          <a:noFill/>
        </p:spPr>
        <p:txBody>
          <a:bodyPr wrap="square" rtlCol="0">
            <a:spAutoFit/>
          </a:bodyPr>
          <a:lstStyle/>
          <a:p>
            <a:pPr algn="ctr" defTabSz="914400">
              <a:lnSpc>
                <a:spcPct val="120000"/>
              </a:lnSpc>
              <a:spcBef>
                <a:spcPts val="1000"/>
              </a:spcBef>
              <a:buClr>
                <a:schemeClr val="accent1"/>
              </a:buClr>
              <a:buSzPct val="160000"/>
            </a:pPr>
            <a:r>
              <a:rPr lang="en-US" cap="all" dirty="0"/>
              <a:t>Partial payments before due date are allowed without penalty</a:t>
            </a:r>
          </a:p>
          <a:p>
            <a:pPr algn="ctr" defTabSz="914400">
              <a:lnSpc>
                <a:spcPct val="120000"/>
              </a:lnSpc>
              <a:buClr>
                <a:schemeClr val="accent1"/>
              </a:buClr>
              <a:buSzPct val="160000"/>
            </a:pPr>
            <a:r>
              <a:rPr lang="en-US" i="1" cap="all" dirty="0"/>
              <a:t>Payments may take 24 – 48 hours to reflect on your bill</a:t>
            </a:r>
          </a:p>
        </p:txBody>
      </p:sp>
      <p:pic>
        <p:nvPicPr>
          <p:cNvPr id="5" name="Picture 4">
            <a:extLst>
              <a:ext uri="{FF2B5EF4-FFF2-40B4-BE49-F238E27FC236}">
                <a16:creationId xmlns:a16="http://schemas.microsoft.com/office/drawing/2014/main" id="{5592D74C-F446-7E90-11DC-5600341C0E5F}"/>
              </a:ext>
            </a:extLst>
          </p:cNvPr>
          <p:cNvPicPr>
            <a:picLocks noChangeAspect="1"/>
          </p:cNvPicPr>
          <p:nvPr/>
        </p:nvPicPr>
        <p:blipFill>
          <a:blip r:embed="rId4"/>
          <a:stretch>
            <a:fillRect/>
          </a:stretch>
        </p:blipFill>
        <p:spPr>
          <a:xfrm>
            <a:off x="6663350" y="1318391"/>
            <a:ext cx="4709739" cy="3710829"/>
          </a:xfrm>
          <a:prstGeom prst="rect">
            <a:avLst/>
          </a:prstGeom>
        </p:spPr>
      </p:pic>
    </p:spTree>
    <p:extLst>
      <p:ext uri="{BB962C8B-B14F-4D97-AF65-F5344CB8AC3E}">
        <p14:creationId xmlns:p14="http://schemas.microsoft.com/office/powerpoint/2010/main" val="1594577142"/>
      </p:ext>
    </p:extLst>
  </p:cSld>
  <p:clrMapOvr>
    <a:masterClrMapping/>
  </p:clrMapOvr>
  <mc:AlternateContent xmlns:mc="http://schemas.openxmlformats.org/markup-compatibility/2006" xmlns:p14="http://schemas.microsoft.com/office/powerpoint/2010/main">
    <mc:Choice Requires="p14">
      <p:transition spd="slow" p14:dur="2000" advTm="6697"/>
    </mc:Choice>
    <mc:Fallback xmlns="">
      <p:transition spd="slow" advTm="669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4669F-0BCE-78D6-94DE-25314DE2C085}"/>
              </a:ext>
            </a:extLst>
          </p:cNvPr>
          <p:cNvSpPr>
            <a:spLocks noGrp="1"/>
          </p:cNvSpPr>
          <p:nvPr>
            <p:ph type="title"/>
          </p:nvPr>
        </p:nvSpPr>
        <p:spPr>
          <a:xfrm>
            <a:off x="334979" y="78233"/>
            <a:ext cx="10838237" cy="1425155"/>
          </a:xfrm>
          <a:solidFill>
            <a:schemeClr val="accent2"/>
          </a:solidFill>
        </p:spPr>
        <p:txBody>
          <a:bodyPr>
            <a:normAutofit fontScale="90000"/>
          </a:bodyPr>
          <a:lstStyle/>
          <a:p>
            <a:pPr algn="ctr"/>
            <a:r>
              <a:rPr lang="en-US" dirty="0">
                <a:solidFill>
                  <a:schemeClr val="bg1"/>
                </a:solidFill>
              </a:rPr>
              <a:t>What happens if your eml is not paid in full by due date</a:t>
            </a:r>
          </a:p>
        </p:txBody>
      </p:sp>
      <p:pic>
        <p:nvPicPr>
          <p:cNvPr id="16" name="Picture 15">
            <a:extLst>
              <a:ext uri="{FF2B5EF4-FFF2-40B4-BE49-F238E27FC236}">
                <a16:creationId xmlns:a16="http://schemas.microsoft.com/office/drawing/2014/main" id="{9DA4B5DF-4F85-5EA3-CAA4-9D9D88542334}"/>
              </a:ext>
            </a:extLst>
          </p:cNvPr>
          <p:cNvPicPr>
            <a:picLocks noChangeAspect="1"/>
          </p:cNvPicPr>
          <p:nvPr/>
        </p:nvPicPr>
        <p:blipFill>
          <a:blip r:embed="rId3"/>
          <a:stretch>
            <a:fillRect/>
          </a:stretch>
        </p:blipFill>
        <p:spPr>
          <a:xfrm>
            <a:off x="9176575" y="5822301"/>
            <a:ext cx="2083088" cy="505479"/>
          </a:xfrm>
          <a:prstGeom prst="rect">
            <a:avLst/>
          </a:prstGeom>
        </p:spPr>
      </p:pic>
      <p:sp>
        <p:nvSpPr>
          <p:cNvPr id="4" name="Text Placeholder 8">
            <a:extLst>
              <a:ext uri="{FF2B5EF4-FFF2-40B4-BE49-F238E27FC236}">
                <a16:creationId xmlns:a16="http://schemas.microsoft.com/office/drawing/2014/main" id="{6C338103-CD0C-57FE-6784-CE7FD374DF8C}"/>
              </a:ext>
            </a:extLst>
          </p:cNvPr>
          <p:cNvSpPr>
            <a:spLocks noGrp="1"/>
          </p:cNvSpPr>
          <p:nvPr>
            <p:ph type="body" idx="1"/>
          </p:nvPr>
        </p:nvSpPr>
        <p:spPr>
          <a:xfrm>
            <a:off x="244445" y="1640897"/>
            <a:ext cx="5088713" cy="376911"/>
          </a:xfrm>
        </p:spPr>
        <p:txBody>
          <a:bodyPr/>
          <a:lstStyle/>
          <a:p>
            <a:r>
              <a:rPr lang="en-US" sz="1600" dirty="0"/>
              <a:t>Students are liable for up to 3 late payment fees</a:t>
            </a:r>
            <a:endParaRPr lang="es-MX" sz="1600" dirty="0"/>
          </a:p>
        </p:txBody>
      </p:sp>
      <p:sp>
        <p:nvSpPr>
          <p:cNvPr id="5" name="Content Placeholder 12">
            <a:extLst>
              <a:ext uri="{FF2B5EF4-FFF2-40B4-BE49-F238E27FC236}">
                <a16:creationId xmlns:a16="http://schemas.microsoft.com/office/drawing/2014/main" id="{760D6092-6A15-A48C-1B94-0FC83DDF3BC0}"/>
              </a:ext>
            </a:extLst>
          </p:cNvPr>
          <p:cNvSpPr>
            <a:spLocks noGrp="1"/>
          </p:cNvSpPr>
          <p:nvPr>
            <p:ph sz="quarter" idx="13"/>
          </p:nvPr>
        </p:nvSpPr>
        <p:spPr>
          <a:xfrm>
            <a:off x="244445" y="2028647"/>
            <a:ext cx="5531666" cy="1240847"/>
          </a:xfrm>
        </p:spPr>
        <p:txBody>
          <a:bodyPr>
            <a:normAutofit fontScale="85000" lnSpcReduction="10000"/>
          </a:bodyPr>
          <a:lstStyle/>
          <a:p>
            <a:r>
              <a:rPr lang="en-US" sz="1600" dirty="0"/>
              <a:t>1</a:t>
            </a:r>
            <a:r>
              <a:rPr lang="en-US" sz="1600" baseline="30000" dirty="0"/>
              <a:t>st</a:t>
            </a:r>
            <a:r>
              <a:rPr lang="en-US" sz="1600" dirty="0"/>
              <a:t> late payment fee – 1-3 days after emergency loan due date</a:t>
            </a:r>
          </a:p>
          <a:p>
            <a:r>
              <a:rPr lang="en-US" sz="1600" dirty="0"/>
              <a:t>2</a:t>
            </a:r>
            <a:r>
              <a:rPr lang="en-US" sz="1600" baseline="30000" dirty="0"/>
              <a:t>nd</a:t>
            </a:r>
            <a:r>
              <a:rPr lang="en-US" sz="1600" dirty="0"/>
              <a:t> late payment fee – 30 day past due</a:t>
            </a:r>
          </a:p>
          <a:p>
            <a:r>
              <a:rPr lang="en-US" sz="1600" dirty="0">
                <a:cs typeface="Calibri"/>
              </a:rPr>
              <a:t>3</a:t>
            </a:r>
            <a:r>
              <a:rPr lang="en-US" sz="1600" baseline="30000" dirty="0">
                <a:cs typeface="Calibri"/>
              </a:rPr>
              <a:t>rd</a:t>
            </a:r>
            <a:r>
              <a:rPr lang="en-US" sz="1600" dirty="0">
                <a:cs typeface="Calibri"/>
              </a:rPr>
              <a:t> late payment fee – 60 day past due</a:t>
            </a:r>
          </a:p>
          <a:p>
            <a:endParaRPr lang="en-US" dirty="0"/>
          </a:p>
          <a:p>
            <a:endParaRPr lang="es-MX" dirty="0"/>
          </a:p>
        </p:txBody>
      </p:sp>
      <p:sp>
        <p:nvSpPr>
          <p:cNvPr id="6" name="Text Placeholder 10">
            <a:extLst>
              <a:ext uri="{FF2B5EF4-FFF2-40B4-BE49-F238E27FC236}">
                <a16:creationId xmlns:a16="http://schemas.microsoft.com/office/drawing/2014/main" id="{64354019-251B-C37E-B3D2-AA51FFA7FFDF}"/>
              </a:ext>
            </a:extLst>
          </p:cNvPr>
          <p:cNvSpPr>
            <a:spLocks noGrp="1"/>
          </p:cNvSpPr>
          <p:nvPr>
            <p:ph type="body" sz="quarter" idx="3"/>
          </p:nvPr>
        </p:nvSpPr>
        <p:spPr>
          <a:xfrm>
            <a:off x="928536" y="3506384"/>
            <a:ext cx="8248039" cy="484359"/>
          </a:xfrm>
        </p:spPr>
        <p:txBody>
          <a:bodyPr/>
          <a:lstStyle/>
          <a:p>
            <a:r>
              <a:rPr lang="en-US" dirty="0"/>
              <a:t>Additional fees for accounts that remain unpaid</a:t>
            </a:r>
            <a:endParaRPr lang="es-MX" dirty="0"/>
          </a:p>
        </p:txBody>
      </p:sp>
      <p:sp>
        <p:nvSpPr>
          <p:cNvPr id="7" name="Content Placeholder 14">
            <a:extLst>
              <a:ext uri="{FF2B5EF4-FFF2-40B4-BE49-F238E27FC236}">
                <a16:creationId xmlns:a16="http://schemas.microsoft.com/office/drawing/2014/main" id="{0CA4F5FA-7D30-841B-A394-B3E168E4F43C}"/>
              </a:ext>
            </a:extLst>
          </p:cNvPr>
          <p:cNvSpPr>
            <a:spLocks noGrp="1"/>
          </p:cNvSpPr>
          <p:nvPr>
            <p:ph sz="quarter" idx="14"/>
          </p:nvPr>
        </p:nvSpPr>
        <p:spPr>
          <a:xfrm>
            <a:off x="928536" y="4020804"/>
            <a:ext cx="8604763" cy="877121"/>
          </a:xfrm>
        </p:spPr>
        <p:txBody>
          <a:bodyPr>
            <a:noAutofit/>
          </a:bodyPr>
          <a:lstStyle/>
          <a:p>
            <a:pPr algn="l" rtl="0" fontAlgn="base">
              <a:buFont typeface="Arial" panose="020B0604020202020204" pitchFamily="34" charset="0"/>
              <a:buChar char="•"/>
            </a:pPr>
            <a:r>
              <a:rPr lang="en-US" sz="1600" b="1" i="0" cap="all" dirty="0">
                <a:solidFill>
                  <a:srgbClr val="000000"/>
                </a:solidFill>
                <a:effectLst/>
                <a:latin typeface="Calibri" panose="020F0502020204030204" pitchFamily="34" charset="0"/>
              </a:rPr>
              <a:t>23% </a:t>
            </a:r>
            <a:r>
              <a:rPr lang="en-US" sz="1600" b="0" i="0" u="none" strike="noStrike" cap="all" dirty="0">
                <a:solidFill>
                  <a:srgbClr val="000000"/>
                </a:solidFill>
                <a:effectLst/>
                <a:latin typeface="Calibri" panose="020F0502020204030204" pitchFamily="34" charset="0"/>
              </a:rPr>
              <a:t>internal collection charge – </a:t>
            </a:r>
            <a:r>
              <a:rPr lang="en-US" sz="1600" dirty="0">
                <a:solidFill>
                  <a:srgbClr val="000000"/>
                </a:solidFill>
                <a:latin typeface="Calibri" panose="020F0502020204030204" pitchFamily="34" charset="0"/>
              </a:rPr>
              <a:t>90</a:t>
            </a:r>
            <a:r>
              <a:rPr lang="en-US" sz="1600" b="0" i="0" u="none" strike="noStrike" cap="all" dirty="0">
                <a:solidFill>
                  <a:srgbClr val="000000"/>
                </a:solidFill>
                <a:effectLst/>
                <a:latin typeface="Calibri" panose="020F0502020204030204" pitchFamily="34" charset="0"/>
              </a:rPr>
              <a:t> days past due </a:t>
            </a:r>
            <a:r>
              <a:rPr lang="en-US" sz="1600" b="0" i="0" dirty="0">
                <a:solidFill>
                  <a:srgbClr val="000000"/>
                </a:solidFill>
                <a:effectLst/>
                <a:latin typeface="Calibri" panose="020F0502020204030204" pitchFamily="34" charset="0"/>
              </a:rPr>
              <a:t>​</a:t>
            </a:r>
            <a:endParaRPr lang="en-US" sz="16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600" b="1" i="0" cap="all" dirty="0">
                <a:solidFill>
                  <a:srgbClr val="000000"/>
                </a:solidFill>
                <a:effectLst/>
                <a:latin typeface="Calibri" panose="020F0502020204030204" pitchFamily="34" charset="0"/>
              </a:rPr>
              <a:t>Up to 30% </a:t>
            </a:r>
            <a:r>
              <a:rPr lang="en-US" sz="1600" b="0" i="0" u="none" strike="noStrike" cap="all" dirty="0">
                <a:solidFill>
                  <a:srgbClr val="000000"/>
                </a:solidFill>
                <a:effectLst/>
                <a:latin typeface="Calibri" panose="020F0502020204030204" pitchFamily="34" charset="0"/>
              </a:rPr>
              <a:t>collection charge – accounts assigned to external collections</a:t>
            </a:r>
            <a:endParaRPr lang="en-US" sz="1600" b="0" i="0" dirty="0">
              <a:solidFill>
                <a:srgbClr val="000000"/>
              </a:solidFill>
              <a:effectLst/>
              <a:latin typeface="Arial" panose="020B0604020202020204" pitchFamily="34" charset="0"/>
            </a:endParaRPr>
          </a:p>
        </p:txBody>
      </p:sp>
      <p:sp>
        <p:nvSpPr>
          <p:cNvPr id="8" name="Text Placeholder 8">
            <a:extLst>
              <a:ext uri="{FF2B5EF4-FFF2-40B4-BE49-F238E27FC236}">
                <a16:creationId xmlns:a16="http://schemas.microsoft.com/office/drawing/2014/main" id="{5279CDFF-3DE3-D060-82DA-B249B0C90D87}"/>
              </a:ext>
            </a:extLst>
          </p:cNvPr>
          <p:cNvSpPr txBox="1">
            <a:spLocks/>
          </p:cNvSpPr>
          <p:nvPr/>
        </p:nvSpPr>
        <p:spPr>
          <a:xfrm>
            <a:off x="5877808" y="1640897"/>
            <a:ext cx="5088713" cy="376911"/>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chemeClr val="accent1"/>
              </a:buClr>
              <a:buSzPct val="160000"/>
              <a:buFont typeface="Arial" panose="020B0604020202020204" pitchFamily="34" charset="0"/>
              <a:buNone/>
              <a:defRPr sz="2600" b="0" kern="1200" cap="all" baseline="0">
                <a:solidFill>
                  <a:schemeClr val="accent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2000" b="1" kern="1200" cap="all" baseline="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800" b="1" kern="1200" cap="all" baseline="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600" b="1" kern="1200" cap="all" baseline="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600" b="1" kern="1200" cap="all" baseline="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600" b="1" kern="1200" cap="all" baseline="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600" b="1" kern="1200" cap="all" baseline="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600" b="1" kern="1200" cap="all"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600" b="1" kern="1200" cap="all" baseline="0">
                <a:solidFill>
                  <a:schemeClr val="tx1"/>
                </a:solidFill>
                <a:effectLst/>
                <a:latin typeface="+mn-lt"/>
                <a:ea typeface="+mn-ea"/>
                <a:cs typeface="+mn-cs"/>
              </a:defRPr>
            </a:lvl9pPr>
          </a:lstStyle>
          <a:p>
            <a:r>
              <a:rPr lang="en-US" sz="1600" dirty="0"/>
              <a:t>Balance thresholds for late payment fee</a:t>
            </a:r>
            <a:endParaRPr lang="es-MX" sz="1600" dirty="0"/>
          </a:p>
        </p:txBody>
      </p:sp>
      <p:sp>
        <p:nvSpPr>
          <p:cNvPr id="9" name="Content Placeholder 12">
            <a:extLst>
              <a:ext uri="{FF2B5EF4-FFF2-40B4-BE49-F238E27FC236}">
                <a16:creationId xmlns:a16="http://schemas.microsoft.com/office/drawing/2014/main" id="{FFCB8BD4-CD5B-6F7E-30A1-1EE3DC4CFBF1}"/>
              </a:ext>
            </a:extLst>
          </p:cNvPr>
          <p:cNvSpPr txBox="1">
            <a:spLocks/>
          </p:cNvSpPr>
          <p:nvPr/>
        </p:nvSpPr>
        <p:spPr>
          <a:xfrm>
            <a:off x="5877808" y="2110769"/>
            <a:ext cx="5611040" cy="1240847"/>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algn="l" rtl="0" fontAlgn="base">
              <a:buFont typeface="Arial" panose="020B0604020202020204" pitchFamily="34" charset="0"/>
              <a:buChar char="•"/>
            </a:pPr>
            <a:r>
              <a:rPr lang="en-US" sz="2100" b="0" i="0" u="none" strike="noStrike" cap="all" dirty="0">
                <a:solidFill>
                  <a:srgbClr val="000000"/>
                </a:solidFill>
                <a:effectLst/>
                <a:latin typeface="Calibri" panose="020F0502020204030204" pitchFamily="34" charset="0"/>
              </a:rPr>
              <a:t>Less than $500 - </a:t>
            </a:r>
            <a:r>
              <a:rPr lang="en-US" sz="2100" b="1" i="0" cap="all" dirty="0">
                <a:solidFill>
                  <a:srgbClr val="000000"/>
                </a:solidFill>
                <a:effectLst/>
                <a:latin typeface="Calibri" panose="020F0502020204030204" pitchFamily="34" charset="0"/>
              </a:rPr>
              <a:t>$10.00 </a:t>
            </a:r>
            <a:r>
              <a:rPr lang="en-US" sz="2100" b="0" i="0" u="none" strike="noStrike" cap="all" dirty="0">
                <a:solidFill>
                  <a:srgbClr val="000000"/>
                </a:solidFill>
                <a:effectLst/>
                <a:latin typeface="Calibri" panose="020F0502020204030204" pitchFamily="34" charset="0"/>
              </a:rPr>
              <a:t>Late payment Fee</a:t>
            </a:r>
            <a:r>
              <a:rPr lang="en-US" sz="2100" b="0" i="0" dirty="0">
                <a:solidFill>
                  <a:srgbClr val="000000"/>
                </a:solidFill>
                <a:effectLst/>
                <a:latin typeface="Calibri" panose="020F0502020204030204" pitchFamily="34" charset="0"/>
              </a:rPr>
              <a:t>​</a:t>
            </a:r>
            <a:endParaRPr lang="en-US" sz="21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100" b="0" i="0" u="none" strike="noStrike" cap="all" dirty="0">
                <a:solidFill>
                  <a:srgbClr val="000000"/>
                </a:solidFill>
                <a:effectLst/>
                <a:latin typeface="Calibri" panose="020F0502020204030204" pitchFamily="34" charset="0"/>
              </a:rPr>
              <a:t>between $500.00 and $1,000.00 -</a:t>
            </a:r>
            <a:r>
              <a:rPr lang="en-US" sz="2100" b="1" i="0" u="none" strike="noStrike" cap="all" dirty="0">
                <a:solidFill>
                  <a:srgbClr val="000000"/>
                </a:solidFill>
                <a:effectLst/>
                <a:latin typeface="Calibri" panose="020F0502020204030204" pitchFamily="34" charset="0"/>
              </a:rPr>
              <a:t> </a:t>
            </a:r>
            <a:r>
              <a:rPr lang="en-US" sz="2100" b="1" i="0" cap="all" dirty="0">
                <a:solidFill>
                  <a:srgbClr val="000000"/>
                </a:solidFill>
                <a:effectLst/>
                <a:latin typeface="Calibri" panose="020F0502020204030204" pitchFamily="34" charset="0"/>
              </a:rPr>
              <a:t>$20.00</a:t>
            </a:r>
            <a:r>
              <a:rPr lang="en-US" sz="2100" b="0" i="0" u="none" strike="noStrike" cap="all" dirty="0">
                <a:solidFill>
                  <a:srgbClr val="000000"/>
                </a:solidFill>
                <a:effectLst/>
                <a:latin typeface="Calibri" panose="020F0502020204030204" pitchFamily="34" charset="0"/>
              </a:rPr>
              <a:t> Late payment Fee</a:t>
            </a:r>
            <a:r>
              <a:rPr lang="en-US" sz="2100" b="0" i="0" dirty="0">
                <a:solidFill>
                  <a:srgbClr val="000000"/>
                </a:solidFill>
                <a:effectLst/>
                <a:latin typeface="Calibri" panose="020F0502020204030204" pitchFamily="34" charset="0"/>
              </a:rPr>
              <a:t>​</a:t>
            </a:r>
            <a:endParaRPr lang="en-US" sz="21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100" b="0" i="0" u="none" strike="noStrike" cap="all" dirty="0">
                <a:solidFill>
                  <a:srgbClr val="000000"/>
                </a:solidFill>
                <a:effectLst/>
                <a:latin typeface="Calibri" panose="020F0502020204030204" pitchFamily="34" charset="0"/>
              </a:rPr>
              <a:t>greater than $1,000.00 - </a:t>
            </a:r>
            <a:r>
              <a:rPr lang="en-US" sz="2100" b="1" i="0" cap="all" dirty="0">
                <a:solidFill>
                  <a:srgbClr val="000000"/>
                </a:solidFill>
                <a:effectLst/>
                <a:latin typeface="Calibri" panose="020F0502020204030204" pitchFamily="34" charset="0"/>
              </a:rPr>
              <a:t>$30.00 </a:t>
            </a:r>
            <a:r>
              <a:rPr lang="en-US" sz="2100" b="0" i="0" u="none" strike="noStrike" cap="all" dirty="0">
                <a:solidFill>
                  <a:srgbClr val="000000"/>
                </a:solidFill>
                <a:effectLst/>
                <a:latin typeface="Calibri" panose="020F0502020204030204" pitchFamily="34" charset="0"/>
              </a:rPr>
              <a:t>Late payment Fee</a:t>
            </a:r>
            <a:endParaRPr lang="en-US" sz="2100" b="0" i="0" dirty="0">
              <a:solidFill>
                <a:srgbClr val="000000"/>
              </a:solidFill>
              <a:effectLst/>
              <a:latin typeface="Arial" panose="020B0604020202020204" pitchFamily="34" charset="0"/>
            </a:endParaRPr>
          </a:p>
          <a:p>
            <a:endParaRPr lang="en-US" dirty="0"/>
          </a:p>
          <a:p>
            <a:endParaRPr lang="es-MX" dirty="0"/>
          </a:p>
        </p:txBody>
      </p:sp>
      <p:sp>
        <p:nvSpPr>
          <p:cNvPr id="11" name="TextBox 10">
            <a:extLst>
              <a:ext uri="{FF2B5EF4-FFF2-40B4-BE49-F238E27FC236}">
                <a16:creationId xmlns:a16="http://schemas.microsoft.com/office/drawing/2014/main" id="{7D06E5B8-EF91-0899-93AB-AC9C57FA70C1}"/>
              </a:ext>
            </a:extLst>
          </p:cNvPr>
          <p:cNvSpPr txBox="1"/>
          <p:nvPr/>
        </p:nvSpPr>
        <p:spPr>
          <a:xfrm>
            <a:off x="172016" y="5087824"/>
            <a:ext cx="11087647" cy="369332"/>
          </a:xfrm>
          <a:prstGeom prst="rect">
            <a:avLst/>
          </a:prstGeom>
          <a:noFill/>
        </p:spPr>
        <p:txBody>
          <a:bodyPr wrap="square">
            <a:spAutoFit/>
          </a:bodyPr>
          <a:lstStyle/>
          <a:p>
            <a:pPr algn="ctr"/>
            <a:r>
              <a:rPr lang="en-US" sz="1800" b="1" i="0" cap="all" dirty="0">
                <a:solidFill>
                  <a:srgbClr val="000000"/>
                </a:solidFill>
                <a:effectLst/>
                <a:latin typeface="Calibri" panose="020F0502020204030204" pitchFamily="34" charset="0"/>
              </a:rPr>
              <a:t>Students are responsible for all costs associated with the collection of their account </a:t>
            </a:r>
            <a:endParaRPr lang="en-US" dirty="0"/>
          </a:p>
        </p:txBody>
      </p:sp>
    </p:spTree>
    <p:extLst>
      <p:ext uri="{BB962C8B-B14F-4D97-AF65-F5344CB8AC3E}">
        <p14:creationId xmlns:p14="http://schemas.microsoft.com/office/powerpoint/2010/main" val="917670272"/>
      </p:ext>
    </p:extLst>
  </p:cSld>
  <p:clrMapOvr>
    <a:masterClrMapping/>
  </p:clrMapOvr>
  <mc:AlternateContent xmlns:mc="http://schemas.openxmlformats.org/markup-compatibility/2006" xmlns:p14="http://schemas.microsoft.com/office/powerpoint/2010/main">
    <mc:Choice Requires="p14">
      <p:transition spd="slow" p14:dur="2000" advTm="6697"/>
    </mc:Choice>
    <mc:Fallback xmlns="">
      <p:transition spd="slow" advTm="669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4669F-0BCE-78D6-94DE-25314DE2C085}"/>
              </a:ext>
            </a:extLst>
          </p:cNvPr>
          <p:cNvSpPr>
            <a:spLocks noGrp="1"/>
          </p:cNvSpPr>
          <p:nvPr>
            <p:ph type="title"/>
          </p:nvPr>
        </p:nvSpPr>
        <p:spPr>
          <a:xfrm>
            <a:off x="360636" y="143611"/>
            <a:ext cx="10838237" cy="1425155"/>
          </a:xfrm>
          <a:solidFill>
            <a:schemeClr val="accent2"/>
          </a:solidFill>
        </p:spPr>
        <p:txBody>
          <a:bodyPr>
            <a:normAutofit fontScale="90000"/>
          </a:bodyPr>
          <a:lstStyle/>
          <a:p>
            <a:pPr algn="ctr"/>
            <a:r>
              <a:rPr lang="en-US">
                <a:solidFill>
                  <a:schemeClr val="bg1"/>
                </a:solidFill>
              </a:rPr>
              <a:t>What happens if I drop/add</a:t>
            </a:r>
            <a:br>
              <a:rPr lang="en-US"/>
            </a:br>
            <a:r>
              <a:rPr lang="en-US">
                <a:solidFill>
                  <a:schemeClr val="bg1"/>
                </a:solidFill>
              </a:rPr>
              <a:t>my </a:t>
            </a:r>
            <a:r>
              <a:rPr lang="en-US" err="1">
                <a:solidFill>
                  <a:schemeClr val="bg1"/>
                </a:solidFill>
              </a:rPr>
              <a:t>courseS</a:t>
            </a:r>
            <a:endParaRPr lang="en-US" err="1">
              <a:solidFill>
                <a:schemeClr val="bg1"/>
              </a:solidFill>
              <a:ea typeface="Cambria"/>
            </a:endParaRPr>
          </a:p>
        </p:txBody>
      </p:sp>
      <p:sp>
        <p:nvSpPr>
          <p:cNvPr id="14" name="TextBox 13">
            <a:extLst>
              <a:ext uri="{FF2B5EF4-FFF2-40B4-BE49-F238E27FC236}">
                <a16:creationId xmlns:a16="http://schemas.microsoft.com/office/drawing/2014/main" id="{89E2980B-3C81-FBF5-1AAF-91B4CA60D9F0}"/>
              </a:ext>
            </a:extLst>
          </p:cNvPr>
          <p:cNvSpPr txBox="1"/>
          <p:nvPr/>
        </p:nvSpPr>
        <p:spPr>
          <a:xfrm>
            <a:off x="243692" y="1958777"/>
            <a:ext cx="10955181" cy="904863"/>
          </a:xfrm>
          <a:prstGeom prst="rect">
            <a:avLst/>
          </a:prstGeom>
          <a:noFill/>
        </p:spPr>
        <p:txBody>
          <a:bodyPr wrap="square" lIns="91440" tIns="45720" rIns="91440" bIns="45720" rtlCol="0" anchor="t">
            <a:spAutoFit/>
          </a:bodyPr>
          <a:lstStyle/>
          <a:p>
            <a:pPr marL="228600" indent="-228600" defTabSz="914400">
              <a:lnSpc>
                <a:spcPct val="120000"/>
              </a:lnSpc>
              <a:buClr>
                <a:schemeClr val="accent1"/>
              </a:buClr>
              <a:buSzPct val="160000"/>
              <a:buFont typeface="Arial" panose="020B0604020202020204" pitchFamily="34" charset="0"/>
              <a:buChar char="•"/>
            </a:pPr>
            <a:r>
              <a:rPr lang="en-US" sz="1500" cap="all" dirty="0"/>
              <a:t>The emergency tuition loan will automatically adjust to student bill increases or decreases until the 20</a:t>
            </a:r>
            <a:r>
              <a:rPr lang="en-US" sz="1500" cap="all" baseline="30000" dirty="0"/>
              <a:t>th</a:t>
            </a:r>
            <a:r>
              <a:rPr lang="en-US" sz="1500" cap="all" dirty="0"/>
              <a:t> day of class.</a:t>
            </a:r>
          </a:p>
          <a:p>
            <a:pPr marL="228600" indent="-228600" defTabSz="914400">
              <a:lnSpc>
                <a:spcPct val="120000"/>
              </a:lnSpc>
              <a:buClr>
                <a:schemeClr val="accent1"/>
              </a:buClr>
              <a:buSzPct val="160000"/>
              <a:buFont typeface="Arial" panose="020B0604020202020204" pitchFamily="34" charset="0"/>
              <a:buChar char="•"/>
            </a:pPr>
            <a:r>
              <a:rPr lang="en-US" sz="1500" cap="all" dirty="0"/>
              <a:t>Contact the </a:t>
            </a:r>
            <a:r>
              <a:rPr lang="en-US" sz="1500" cap="all" dirty="0">
                <a:hlinkClick r:id="rId3"/>
              </a:rPr>
              <a:t>loanoffice@utrgv.edu</a:t>
            </a:r>
            <a:r>
              <a:rPr lang="en-US" sz="1500" cap="all" dirty="0"/>
              <a:t> if you intend to pay a student balance and payment was transferred to eml. </a:t>
            </a:r>
            <a:endParaRPr lang="en-US" sz="1500" cap="all" dirty="0">
              <a:ea typeface="Calibri"/>
              <a:cs typeface="Calibri"/>
            </a:endParaRPr>
          </a:p>
        </p:txBody>
      </p:sp>
      <p:pic>
        <p:nvPicPr>
          <p:cNvPr id="16" name="Picture 15">
            <a:extLst>
              <a:ext uri="{FF2B5EF4-FFF2-40B4-BE49-F238E27FC236}">
                <a16:creationId xmlns:a16="http://schemas.microsoft.com/office/drawing/2014/main" id="{9DA4B5DF-4F85-5EA3-CAA4-9D9D88542334}"/>
              </a:ext>
            </a:extLst>
          </p:cNvPr>
          <p:cNvPicPr>
            <a:picLocks noChangeAspect="1"/>
          </p:cNvPicPr>
          <p:nvPr/>
        </p:nvPicPr>
        <p:blipFill>
          <a:blip r:embed="rId4"/>
          <a:stretch>
            <a:fillRect/>
          </a:stretch>
        </p:blipFill>
        <p:spPr>
          <a:xfrm>
            <a:off x="9176575" y="5822301"/>
            <a:ext cx="2083088" cy="505479"/>
          </a:xfrm>
          <a:prstGeom prst="rect">
            <a:avLst/>
          </a:prstGeom>
        </p:spPr>
      </p:pic>
      <p:sp>
        <p:nvSpPr>
          <p:cNvPr id="3" name="Text Placeholder 10">
            <a:extLst>
              <a:ext uri="{FF2B5EF4-FFF2-40B4-BE49-F238E27FC236}">
                <a16:creationId xmlns:a16="http://schemas.microsoft.com/office/drawing/2014/main" id="{20A89730-6A1D-77E8-6554-1C2185334DD2}"/>
              </a:ext>
            </a:extLst>
          </p:cNvPr>
          <p:cNvSpPr txBox="1">
            <a:spLocks/>
          </p:cNvSpPr>
          <p:nvPr/>
        </p:nvSpPr>
        <p:spPr>
          <a:xfrm>
            <a:off x="360636" y="1536480"/>
            <a:ext cx="2453489" cy="490086"/>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chemeClr val="accent1"/>
              </a:buClr>
              <a:buSzPct val="160000"/>
              <a:buFont typeface="Arial" panose="020B0604020202020204" pitchFamily="34" charset="0"/>
              <a:buNone/>
              <a:defRPr sz="2600" b="0" kern="1200" cap="all" baseline="0">
                <a:solidFill>
                  <a:schemeClr val="accent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2000" b="1" kern="1200" cap="all" baseline="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800" b="1" kern="1200" cap="all" baseline="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600" b="1" kern="1200" cap="all" baseline="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600" b="1" kern="1200" cap="all" baseline="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600" b="1" kern="1200" cap="all" baseline="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600" b="1" kern="1200" cap="all" baseline="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600" b="1" kern="1200" cap="all"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600" b="1" kern="1200" cap="all" baseline="0">
                <a:solidFill>
                  <a:schemeClr val="tx1"/>
                </a:solidFill>
                <a:effectLst/>
                <a:latin typeface="+mn-lt"/>
                <a:ea typeface="+mn-ea"/>
                <a:cs typeface="+mn-cs"/>
              </a:defRPr>
            </a:lvl9pPr>
          </a:lstStyle>
          <a:p>
            <a:r>
              <a:rPr lang="en-US" dirty="0"/>
              <a:t>Partial drops</a:t>
            </a:r>
            <a:endParaRPr lang="es-MX" dirty="0"/>
          </a:p>
        </p:txBody>
      </p:sp>
      <p:sp>
        <p:nvSpPr>
          <p:cNvPr id="4" name="Text Placeholder 10">
            <a:extLst>
              <a:ext uri="{FF2B5EF4-FFF2-40B4-BE49-F238E27FC236}">
                <a16:creationId xmlns:a16="http://schemas.microsoft.com/office/drawing/2014/main" id="{A32FC379-4078-04A3-BF73-5801C73D0953}"/>
              </a:ext>
            </a:extLst>
          </p:cNvPr>
          <p:cNvSpPr txBox="1">
            <a:spLocks/>
          </p:cNvSpPr>
          <p:nvPr/>
        </p:nvSpPr>
        <p:spPr>
          <a:xfrm>
            <a:off x="360636" y="3305837"/>
            <a:ext cx="4048402" cy="490086"/>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chemeClr val="accent1"/>
              </a:buClr>
              <a:buSzPct val="160000"/>
              <a:buFont typeface="Arial" panose="020B0604020202020204" pitchFamily="34" charset="0"/>
              <a:buNone/>
              <a:defRPr sz="2600" b="0" kern="1200" cap="all" baseline="0">
                <a:solidFill>
                  <a:schemeClr val="accent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2000" b="1" kern="1200" cap="all" baseline="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800" b="1" kern="1200" cap="all" baseline="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600" b="1" kern="1200" cap="all" baseline="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600" b="1" kern="1200" cap="all" baseline="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600" b="1" kern="1200" cap="all" baseline="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600" b="1" kern="1200" cap="all" baseline="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600" b="1" kern="1200" cap="all"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600" b="1" kern="1200" cap="all" baseline="0">
                <a:solidFill>
                  <a:schemeClr val="tx1"/>
                </a:solidFill>
                <a:effectLst/>
                <a:latin typeface="+mn-lt"/>
                <a:ea typeface="+mn-ea"/>
                <a:cs typeface="+mn-cs"/>
              </a:defRPr>
            </a:lvl9pPr>
          </a:lstStyle>
          <a:p>
            <a:r>
              <a:rPr lang="en-US" dirty="0"/>
              <a:t>Complete withdrawal</a:t>
            </a:r>
            <a:endParaRPr lang="es-MX" dirty="0"/>
          </a:p>
        </p:txBody>
      </p:sp>
      <p:sp>
        <p:nvSpPr>
          <p:cNvPr id="5" name="TextBox 4">
            <a:extLst>
              <a:ext uri="{FF2B5EF4-FFF2-40B4-BE49-F238E27FC236}">
                <a16:creationId xmlns:a16="http://schemas.microsoft.com/office/drawing/2014/main" id="{33DBE651-B20B-FADB-4869-F518B642A827}"/>
              </a:ext>
            </a:extLst>
          </p:cNvPr>
          <p:cNvSpPr txBox="1"/>
          <p:nvPr/>
        </p:nvSpPr>
        <p:spPr>
          <a:xfrm>
            <a:off x="360636" y="3773231"/>
            <a:ext cx="4282289" cy="791755"/>
          </a:xfrm>
          <a:prstGeom prst="rect">
            <a:avLst/>
          </a:prstGeom>
          <a:noFill/>
        </p:spPr>
        <p:txBody>
          <a:bodyPr wrap="square" rtlCol="0">
            <a:spAutoFit/>
          </a:bodyPr>
          <a:lstStyle/>
          <a:p>
            <a:pPr marL="228600" indent="-228600" defTabSz="914400">
              <a:lnSpc>
                <a:spcPct val="120000"/>
              </a:lnSpc>
              <a:spcBef>
                <a:spcPts val="1000"/>
              </a:spcBef>
              <a:buClr>
                <a:schemeClr val="accent1"/>
              </a:buClr>
              <a:buSzPct val="160000"/>
              <a:buFont typeface="Arial" panose="020B0604020202020204" pitchFamily="34" charset="0"/>
              <a:buChar char="•"/>
            </a:pPr>
            <a:r>
              <a:rPr lang="en-US" sz="1600" cap="all" dirty="0"/>
              <a:t>According to:</a:t>
            </a:r>
          </a:p>
          <a:p>
            <a:pPr defTabSz="914400">
              <a:lnSpc>
                <a:spcPct val="120000"/>
              </a:lnSpc>
              <a:spcBef>
                <a:spcPts val="1000"/>
              </a:spcBef>
              <a:buClr>
                <a:schemeClr val="accent1"/>
              </a:buClr>
              <a:buSzPct val="160000"/>
            </a:pPr>
            <a:r>
              <a:rPr lang="en-US" sz="1600" cap="all" dirty="0"/>
              <a:t>section 54.006, Texas Education code</a:t>
            </a:r>
          </a:p>
        </p:txBody>
      </p:sp>
      <p:pic>
        <p:nvPicPr>
          <p:cNvPr id="7" name="Picture 6">
            <a:extLst>
              <a:ext uri="{FF2B5EF4-FFF2-40B4-BE49-F238E27FC236}">
                <a16:creationId xmlns:a16="http://schemas.microsoft.com/office/drawing/2014/main" id="{DAB862F6-37D6-369A-94F3-C738066DE6E0}"/>
              </a:ext>
            </a:extLst>
          </p:cNvPr>
          <p:cNvPicPr>
            <a:picLocks noChangeAspect="1"/>
          </p:cNvPicPr>
          <p:nvPr/>
        </p:nvPicPr>
        <p:blipFill>
          <a:blip r:embed="rId5"/>
          <a:stretch>
            <a:fillRect/>
          </a:stretch>
        </p:blipFill>
        <p:spPr>
          <a:xfrm>
            <a:off x="5078157" y="2968180"/>
            <a:ext cx="5817682" cy="2551276"/>
          </a:xfrm>
          <a:prstGeom prst="rect">
            <a:avLst/>
          </a:prstGeom>
        </p:spPr>
      </p:pic>
      <p:sp>
        <p:nvSpPr>
          <p:cNvPr id="9" name="TextBox 8">
            <a:extLst>
              <a:ext uri="{FF2B5EF4-FFF2-40B4-BE49-F238E27FC236}">
                <a16:creationId xmlns:a16="http://schemas.microsoft.com/office/drawing/2014/main" id="{32A64A95-B230-6F21-9F93-38BD59CDAD5A}"/>
              </a:ext>
            </a:extLst>
          </p:cNvPr>
          <p:cNvSpPr txBox="1"/>
          <p:nvPr/>
        </p:nvSpPr>
        <p:spPr>
          <a:xfrm>
            <a:off x="877017" y="4950215"/>
            <a:ext cx="3414326" cy="369332"/>
          </a:xfrm>
          <a:prstGeom prst="rect">
            <a:avLst/>
          </a:prstGeom>
          <a:noFill/>
        </p:spPr>
        <p:txBody>
          <a:bodyPr wrap="square">
            <a:spAutoFit/>
          </a:bodyPr>
          <a:lstStyle/>
          <a:p>
            <a:r>
              <a:rPr lang="es-MX" err="1">
                <a:hlinkClick r:id="rId6"/>
              </a:rPr>
              <a:t>Dropping</a:t>
            </a:r>
            <a:r>
              <a:rPr lang="es-MX">
                <a:hlinkClick r:id="rId6"/>
              </a:rPr>
              <a:t>/</a:t>
            </a:r>
            <a:r>
              <a:rPr lang="es-MX" err="1">
                <a:hlinkClick r:id="rId6"/>
              </a:rPr>
              <a:t>Withdrawing</a:t>
            </a:r>
            <a:r>
              <a:rPr lang="es-MX">
                <a:hlinkClick r:id="rId6"/>
              </a:rPr>
              <a:t> | UTRGV</a:t>
            </a:r>
            <a:endParaRPr lang="es-MX"/>
          </a:p>
        </p:txBody>
      </p:sp>
      <p:sp>
        <p:nvSpPr>
          <p:cNvPr id="10" name="TextBox 9">
            <a:extLst>
              <a:ext uri="{FF2B5EF4-FFF2-40B4-BE49-F238E27FC236}">
                <a16:creationId xmlns:a16="http://schemas.microsoft.com/office/drawing/2014/main" id="{6493FF7E-FE6E-72CF-3D95-0F330BC967AD}"/>
              </a:ext>
            </a:extLst>
          </p:cNvPr>
          <p:cNvSpPr txBox="1"/>
          <p:nvPr/>
        </p:nvSpPr>
        <p:spPr>
          <a:xfrm>
            <a:off x="243692" y="4564986"/>
            <a:ext cx="4763293" cy="299184"/>
          </a:xfrm>
          <a:prstGeom prst="rect">
            <a:avLst/>
          </a:prstGeom>
          <a:noFill/>
        </p:spPr>
        <p:txBody>
          <a:bodyPr wrap="square" rtlCol="0">
            <a:spAutoFit/>
          </a:bodyPr>
          <a:lstStyle/>
          <a:p>
            <a:pPr defTabSz="914400">
              <a:lnSpc>
                <a:spcPct val="120000"/>
              </a:lnSpc>
              <a:spcBef>
                <a:spcPts val="1000"/>
              </a:spcBef>
              <a:buClr>
                <a:schemeClr val="accent1"/>
              </a:buClr>
              <a:buSzPct val="160000"/>
            </a:pPr>
            <a:r>
              <a:rPr lang="en-US" sz="1200" cap="all" dirty="0"/>
              <a:t>Visit the dropping/withdrawing website for more information</a:t>
            </a:r>
          </a:p>
        </p:txBody>
      </p:sp>
    </p:spTree>
    <p:extLst>
      <p:ext uri="{BB962C8B-B14F-4D97-AF65-F5344CB8AC3E}">
        <p14:creationId xmlns:p14="http://schemas.microsoft.com/office/powerpoint/2010/main" val="904653791"/>
      </p:ext>
    </p:extLst>
  </p:cSld>
  <p:clrMapOvr>
    <a:masterClrMapping/>
  </p:clrMapOvr>
  <mc:AlternateContent xmlns:mc="http://schemas.openxmlformats.org/markup-compatibility/2006" xmlns:p14="http://schemas.microsoft.com/office/powerpoint/2010/main">
    <mc:Choice Requires="p14">
      <p:transition spd="slow" p14:dur="2000" advTm="6697"/>
    </mc:Choice>
    <mc:Fallback xmlns="">
      <p:transition spd="slow" advTm="669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4669F-0BCE-78D6-94DE-25314DE2C085}"/>
              </a:ext>
            </a:extLst>
          </p:cNvPr>
          <p:cNvSpPr>
            <a:spLocks noGrp="1"/>
          </p:cNvSpPr>
          <p:nvPr>
            <p:ph type="title"/>
          </p:nvPr>
        </p:nvSpPr>
        <p:spPr>
          <a:xfrm>
            <a:off x="244441" y="186680"/>
            <a:ext cx="10941157" cy="1370516"/>
          </a:xfrm>
          <a:solidFill>
            <a:schemeClr val="accent2"/>
          </a:solidFill>
        </p:spPr>
        <p:txBody>
          <a:bodyPr>
            <a:normAutofit fontScale="90000"/>
          </a:bodyPr>
          <a:lstStyle/>
          <a:p>
            <a:pPr algn="ctr"/>
            <a:r>
              <a:rPr lang="en-US" dirty="0">
                <a:solidFill>
                  <a:schemeClr val="bg1"/>
                </a:solidFill>
              </a:rPr>
              <a:t>Consequences </a:t>
            </a:r>
            <a:br>
              <a:rPr lang="en-US" dirty="0">
                <a:solidFill>
                  <a:schemeClr val="bg1"/>
                </a:solidFill>
              </a:rPr>
            </a:br>
            <a:r>
              <a:rPr lang="en-US" dirty="0">
                <a:solidFill>
                  <a:schemeClr val="bg1"/>
                </a:solidFill>
              </a:rPr>
              <a:t>for outstanding accounts</a:t>
            </a:r>
          </a:p>
        </p:txBody>
      </p:sp>
      <p:pic>
        <p:nvPicPr>
          <p:cNvPr id="16" name="Picture 15">
            <a:extLst>
              <a:ext uri="{FF2B5EF4-FFF2-40B4-BE49-F238E27FC236}">
                <a16:creationId xmlns:a16="http://schemas.microsoft.com/office/drawing/2014/main" id="{9DA4B5DF-4F85-5EA3-CAA4-9D9D88542334}"/>
              </a:ext>
            </a:extLst>
          </p:cNvPr>
          <p:cNvPicPr>
            <a:picLocks noChangeAspect="1"/>
          </p:cNvPicPr>
          <p:nvPr/>
        </p:nvPicPr>
        <p:blipFill>
          <a:blip r:embed="rId3"/>
          <a:stretch>
            <a:fillRect/>
          </a:stretch>
        </p:blipFill>
        <p:spPr>
          <a:xfrm>
            <a:off x="9176575" y="5822301"/>
            <a:ext cx="2083088" cy="505479"/>
          </a:xfrm>
          <a:prstGeom prst="rect">
            <a:avLst/>
          </a:prstGeom>
        </p:spPr>
      </p:pic>
      <p:sp>
        <p:nvSpPr>
          <p:cNvPr id="22" name="TextBox 21">
            <a:extLst>
              <a:ext uri="{FF2B5EF4-FFF2-40B4-BE49-F238E27FC236}">
                <a16:creationId xmlns:a16="http://schemas.microsoft.com/office/drawing/2014/main" id="{8B596649-951E-D7DD-9971-0B3D12497D0C}"/>
              </a:ext>
            </a:extLst>
          </p:cNvPr>
          <p:cNvSpPr txBox="1"/>
          <p:nvPr/>
        </p:nvSpPr>
        <p:spPr>
          <a:xfrm>
            <a:off x="244441" y="1713640"/>
            <a:ext cx="10936395" cy="3728200"/>
          </a:xfrm>
          <a:prstGeom prst="rect">
            <a:avLst/>
          </a:prstGeom>
          <a:noFill/>
        </p:spPr>
        <p:txBody>
          <a:bodyPr wrap="square" lIns="91440" tIns="45720" rIns="91440" bIns="45720" rtlCol="0" anchor="t">
            <a:spAutoFit/>
          </a:bodyPr>
          <a:lstStyle/>
          <a:p>
            <a:pPr marL="228600" indent="-228600" defTabSz="914400">
              <a:lnSpc>
                <a:spcPct val="120000"/>
              </a:lnSpc>
              <a:spcBef>
                <a:spcPts val="1000"/>
              </a:spcBef>
              <a:buClr>
                <a:schemeClr val="accent1"/>
              </a:buClr>
              <a:buSzPct val="160000"/>
              <a:buFont typeface="Arial" panose="020B0604020202020204" pitchFamily="34" charset="0"/>
              <a:buChar char="•"/>
            </a:pPr>
            <a:r>
              <a:rPr lang="en-US" sz="1400" cap="all" dirty="0"/>
              <a:t>The utrgv financial hold will be placed to all emergency tuition loans in default and may Prevent students from:</a:t>
            </a:r>
          </a:p>
          <a:p>
            <a:pPr marL="685800" lvl="1" indent="-228600" defTabSz="914400">
              <a:lnSpc>
                <a:spcPct val="120000"/>
              </a:lnSpc>
              <a:buClr>
                <a:schemeClr val="accent1"/>
              </a:buClr>
              <a:buSzPct val="160000"/>
              <a:buFont typeface="Arial" panose="020B0604020202020204" pitchFamily="34" charset="0"/>
              <a:buChar char="•"/>
            </a:pPr>
            <a:r>
              <a:rPr lang="en-US" sz="1400" cap="all" dirty="0"/>
              <a:t>viewing grades </a:t>
            </a:r>
            <a:endParaRPr lang="en-US" sz="1400" cap="all" dirty="0">
              <a:cs typeface="Calibri"/>
            </a:endParaRPr>
          </a:p>
          <a:p>
            <a:pPr marL="685800" lvl="1" indent="-228600" defTabSz="914400">
              <a:lnSpc>
                <a:spcPct val="120000"/>
              </a:lnSpc>
              <a:buClr>
                <a:schemeClr val="accent1"/>
              </a:buClr>
              <a:buSzPct val="160000"/>
              <a:buFont typeface="Arial" panose="020B0604020202020204" pitchFamily="34" charset="0"/>
              <a:buChar char="•"/>
            </a:pPr>
            <a:r>
              <a:rPr lang="en-US" sz="1400" cap="all" dirty="0"/>
              <a:t>receiving diploma upon graduation</a:t>
            </a:r>
            <a:endParaRPr lang="en-US" sz="1400" cap="all" dirty="0">
              <a:cs typeface="Calibri"/>
            </a:endParaRPr>
          </a:p>
          <a:p>
            <a:pPr marL="685800" lvl="1" indent="-228600" defTabSz="914400">
              <a:lnSpc>
                <a:spcPct val="120000"/>
              </a:lnSpc>
              <a:buClr>
                <a:schemeClr val="accent1"/>
              </a:buClr>
              <a:buSzPct val="160000"/>
              <a:buFont typeface="Arial" panose="020B0604020202020204" pitchFamily="34" charset="0"/>
              <a:buChar char="•"/>
            </a:pPr>
            <a:r>
              <a:rPr lang="en-US" sz="1400" cap="all" dirty="0"/>
              <a:t>Requesting a new institutional loan (emergency tuition loan or institutional payment plan)</a:t>
            </a:r>
            <a:endParaRPr lang="en-US" sz="1400" cap="all" dirty="0">
              <a:cs typeface="Calibri"/>
            </a:endParaRPr>
          </a:p>
          <a:p>
            <a:pPr marL="228600" indent="-228600" defTabSz="914400">
              <a:lnSpc>
                <a:spcPct val="120000"/>
              </a:lnSpc>
              <a:spcBef>
                <a:spcPts val="1000"/>
              </a:spcBef>
              <a:buClr>
                <a:schemeClr val="accent1"/>
              </a:buClr>
              <a:buSzPct val="160000"/>
              <a:buFont typeface="Arial" panose="020B0604020202020204" pitchFamily="34" charset="0"/>
              <a:buChar char="•"/>
            </a:pPr>
            <a:r>
              <a:rPr lang="en-US" sz="1400" cap="all" dirty="0"/>
              <a:t>utrgv is a state agency, a state hold will be placed on delinquent accounts possible preventing:</a:t>
            </a:r>
            <a:endParaRPr lang="en-US" sz="1400" cap="all" dirty="0">
              <a:cs typeface="Calibri"/>
            </a:endParaRPr>
          </a:p>
          <a:p>
            <a:pPr marL="685800" lvl="1" indent="-228600" defTabSz="914400">
              <a:lnSpc>
                <a:spcPct val="120000"/>
              </a:lnSpc>
              <a:buClr>
                <a:schemeClr val="accent1"/>
              </a:buClr>
              <a:buSzPct val="160000"/>
              <a:buFont typeface="Arial" panose="020B0604020202020204" pitchFamily="34" charset="0"/>
              <a:buChar char="•"/>
            </a:pPr>
            <a:r>
              <a:rPr lang="en-US" sz="1400" cap="all" dirty="0"/>
              <a:t>Receiving financial aid refunds from other state institutions including other Texas universities</a:t>
            </a:r>
          </a:p>
          <a:p>
            <a:pPr marL="685800" lvl="1" indent="-228600" defTabSz="914400">
              <a:lnSpc>
                <a:spcPct val="120000"/>
              </a:lnSpc>
              <a:buClr>
                <a:schemeClr val="accent1"/>
              </a:buClr>
              <a:buSzPct val="160000"/>
              <a:buFont typeface="Arial" panose="020B0604020202020204" pitchFamily="34" charset="0"/>
              <a:buChar char="•"/>
            </a:pPr>
            <a:r>
              <a:rPr lang="en-US" sz="1400" cap="all" dirty="0"/>
              <a:t>Lottery ticket payment</a:t>
            </a:r>
            <a:endParaRPr lang="en-US" sz="1400" cap="all" dirty="0">
              <a:cs typeface="Calibri"/>
            </a:endParaRPr>
          </a:p>
          <a:p>
            <a:pPr marL="685800" lvl="1" indent="-228600" defTabSz="914400">
              <a:lnSpc>
                <a:spcPct val="120000"/>
              </a:lnSpc>
              <a:buClr>
                <a:schemeClr val="accent1"/>
              </a:buClr>
              <a:buSzPct val="160000"/>
              <a:buFont typeface="Arial" panose="020B0604020202020204" pitchFamily="34" charset="0"/>
              <a:buChar char="•"/>
            </a:pPr>
            <a:r>
              <a:rPr lang="en-US" sz="1400" cap="all" dirty="0"/>
              <a:t>State employment reimbursements or payroll checks</a:t>
            </a:r>
            <a:endParaRPr lang="en-US" sz="1400" cap="all" dirty="0">
              <a:cs typeface="Calibri"/>
            </a:endParaRPr>
          </a:p>
          <a:p>
            <a:pPr marL="685800" lvl="1" indent="-228600" defTabSz="914400">
              <a:lnSpc>
                <a:spcPct val="120000"/>
              </a:lnSpc>
              <a:buClr>
                <a:schemeClr val="accent1"/>
              </a:buClr>
              <a:buSzPct val="160000"/>
              <a:buFont typeface="Arial" panose="020B0604020202020204" pitchFamily="34" charset="0"/>
              <a:buChar char="•"/>
            </a:pPr>
            <a:r>
              <a:rPr lang="en-US" sz="1400" cap="all" dirty="0"/>
              <a:t>other miscellaneous source of payment handled by the state</a:t>
            </a:r>
            <a:endParaRPr lang="en-US" sz="1400" cap="all" dirty="0">
              <a:cs typeface="Calibri"/>
            </a:endParaRPr>
          </a:p>
          <a:p>
            <a:pPr marL="228600" indent="-228600" defTabSz="914400">
              <a:lnSpc>
                <a:spcPct val="120000"/>
              </a:lnSpc>
              <a:spcBef>
                <a:spcPts val="1000"/>
              </a:spcBef>
              <a:buClr>
                <a:schemeClr val="accent1"/>
              </a:buClr>
              <a:buSzPct val="160000"/>
              <a:buFont typeface="Arial" panose="020B0604020202020204" pitchFamily="34" charset="0"/>
              <a:buChar char="•"/>
            </a:pPr>
            <a:r>
              <a:rPr lang="en-US" sz="1400" cap="all" dirty="0"/>
              <a:t>Credit bureau reporting –  outstanding balances may be reported to the 3 major credit bureau agencies</a:t>
            </a:r>
            <a:endParaRPr lang="en-US" sz="1400" cap="all" dirty="0">
              <a:cs typeface="Calibri"/>
            </a:endParaRPr>
          </a:p>
          <a:p>
            <a:pPr marL="685800" lvl="1" indent="-228600" defTabSz="914400">
              <a:lnSpc>
                <a:spcPct val="120000"/>
              </a:lnSpc>
              <a:buClr>
                <a:schemeClr val="accent1"/>
              </a:buClr>
              <a:buSzPct val="160000"/>
              <a:buFont typeface="Arial" panose="020B0604020202020204" pitchFamily="34" charset="0"/>
              <a:buChar char="•"/>
            </a:pPr>
            <a:r>
              <a:rPr lang="en-US" sz="1400" cap="all" dirty="0"/>
              <a:t>Negatively impacts student credit score</a:t>
            </a:r>
          </a:p>
          <a:p>
            <a:pPr marL="685800" lvl="1" indent="-228600" defTabSz="914400">
              <a:lnSpc>
                <a:spcPct val="120000"/>
              </a:lnSpc>
              <a:buClr>
                <a:schemeClr val="accent1"/>
              </a:buClr>
              <a:buSzPct val="160000"/>
              <a:buFont typeface="Arial" panose="020B0604020202020204" pitchFamily="34" charset="0"/>
              <a:buChar char="•"/>
            </a:pPr>
            <a:r>
              <a:rPr lang="en-US" sz="1400" cap="all" dirty="0"/>
              <a:t>Affects real Estate purchase, personal loans, APPLYING FOR CREDIT CARDS, etc.</a:t>
            </a:r>
            <a:endParaRPr lang="en-US" sz="1400" cap="all" dirty="0">
              <a:cs typeface="Calibri"/>
            </a:endParaRPr>
          </a:p>
          <a:p>
            <a:endParaRPr lang="es-MX" dirty="0"/>
          </a:p>
        </p:txBody>
      </p:sp>
    </p:spTree>
    <p:extLst>
      <p:ext uri="{BB962C8B-B14F-4D97-AF65-F5344CB8AC3E}">
        <p14:creationId xmlns:p14="http://schemas.microsoft.com/office/powerpoint/2010/main" val="2277055539"/>
      </p:ext>
    </p:extLst>
  </p:cSld>
  <p:clrMapOvr>
    <a:masterClrMapping/>
  </p:clrMapOvr>
  <mc:AlternateContent xmlns:mc="http://schemas.openxmlformats.org/markup-compatibility/2006" xmlns:p14="http://schemas.microsoft.com/office/powerpoint/2010/main">
    <mc:Choice Requires="p14">
      <p:transition spd="slow" p14:dur="2000" advTm="6697"/>
    </mc:Choice>
    <mc:Fallback xmlns="">
      <p:transition spd="slow" advTm="6697"/>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EE8011"/>
      </a:accent1>
      <a:accent2>
        <a:srgbClr val="CEC079"/>
      </a:accent2>
      <a:accent3>
        <a:srgbClr val="93A569"/>
      </a:accent3>
      <a:accent4>
        <a:srgbClr val="69A58B"/>
      </a:accent4>
      <a:accent5>
        <a:srgbClr val="6DAABD"/>
      </a:accent5>
      <a:accent6>
        <a:srgbClr val="B24A4B"/>
      </a:accent6>
      <a:hlink>
        <a:srgbClr val="EE8E11"/>
      </a:hlink>
      <a:folHlink>
        <a:srgbClr val="BFAE7F"/>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686B1E04-F35C-4AB5-985D-0C358CA11055}"/>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1673</TotalTime>
  <Words>1392</Words>
  <Application>Microsoft Office PowerPoint</Application>
  <PresentationFormat>Widescreen</PresentationFormat>
  <Paragraphs>164</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Cambria</vt:lpstr>
      <vt:lpstr>WordVisi_MSFontService</vt:lpstr>
      <vt:lpstr>Main Event</vt:lpstr>
      <vt:lpstr>Emergency  Tuition Loan (EML)</vt:lpstr>
      <vt:lpstr>WHO CAN QUALIFY?</vt:lpstr>
      <vt:lpstr>Institutional Loans</vt:lpstr>
      <vt:lpstr>other Type of Loans</vt:lpstr>
      <vt:lpstr>Eml – wHAT IT COVERS</vt:lpstr>
      <vt:lpstr>How to make a payment?</vt:lpstr>
      <vt:lpstr>What happens if your eml is not paid in full by due date</vt:lpstr>
      <vt:lpstr>What happens if I drop/add my courseS</vt:lpstr>
      <vt:lpstr>Consequences  for outstanding accounts</vt:lpstr>
      <vt:lpstr>Can I request to extend my payment due date?</vt:lpstr>
      <vt:lpstr>PowerPoint Presentation</vt:lpstr>
      <vt:lpstr>PowerPoint Presentation</vt:lpstr>
      <vt:lpstr>PowerPoint Presentation</vt:lpstr>
      <vt:lpstr>PowerPoint Presentation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Claudia Frias</dc:creator>
  <cp:lastModifiedBy>Claudia Lozano</cp:lastModifiedBy>
  <cp:revision>13</cp:revision>
  <dcterms:created xsi:type="dcterms:W3CDTF">2022-11-16T01:02:40Z</dcterms:created>
  <dcterms:modified xsi:type="dcterms:W3CDTF">2025-01-08T15:22:40Z</dcterms:modified>
</cp:coreProperties>
</file>