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2"/>
  </p:notesMasterIdLst>
  <p:sldIdLst>
    <p:sldId id="256" r:id="rId2"/>
    <p:sldId id="257" r:id="rId3"/>
    <p:sldId id="282" r:id="rId4"/>
    <p:sldId id="283" r:id="rId5"/>
    <p:sldId id="290" r:id="rId6"/>
    <p:sldId id="284" r:id="rId7"/>
    <p:sldId id="285" r:id="rId8"/>
    <p:sldId id="286" r:id="rId9"/>
    <p:sldId id="296" r:id="rId10"/>
    <p:sldId id="288" r:id="rId11"/>
    <p:sldId id="289" r:id="rId12"/>
    <p:sldId id="292" r:id="rId13"/>
    <p:sldId id="293" r:id="rId14"/>
    <p:sldId id="294" r:id="rId15"/>
    <p:sldId id="295" r:id="rId16"/>
    <p:sldId id="269" r:id="rId17"/>
    <p:sldId id="272" r:id="rId18"/>
    <p:sldId id="259" r:id="rId19"/>
    <p:sldId id="258" r:id="rId20"/>
    <p:sldId id="271" r:id="rId21"/>
    <p:sldId id="260" r:id="rId22"/>
    <p:sldId id="262" r:id="rId23"/>
    <p:sldId id="263" r:id="rId24"/>
    <p:sldId id="273" r:id="rId25"/>
    <p:sldId id="267" r:id="rId26"/>
    <p:sldId id="264" r:id="rId27"/>
    <p:sldId id="265" r:id="rId28"/>
    <p:sldId id="266" r:id="rId29"/>
    <p:sldId id="270"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0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3" autoAdjust="0"/>
    <p:restoredTop sz="82460" autoAdjust="0"/>
  </p:normalViewPr>
  <p:slideViewPr>
    <p:cSldViewPr snapToGrid="0">
      <p:cViewPr varScale="1">
        <p:scale>
          <a:sx n="92" d="100"/>
          <a:sy n="92"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8DC36-507B-404D-ACB9-B66701F3D126}"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880CF-D370-4C10-8CC5-8F46651910F8}" type="slidenum">
              <a:rPr lang="en-US" smtClean="0"/>
              <a:t>‹#›</a:t>
            </a:fld>
            <a:endParaRPr lang="en-US"/>
          </a:p>
        </p:txBody>
      </p:sp>
    </p:spTree>
    <p:extLst>
      <p:ext uri="{BB962C8B-B14F-4D97-AF65-F5344CB8AC3E}">
        <p14:creationId xmlns:p14="http://schemas.microsoft.com/office/powerpoint/2010/main" val="350380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student’s view of the home page. It is user friendly and provides plenty of information to the student. On the left, there is an announcements pane that shows important information  on outstanding balances and how such balances generate holds that affect future registration. In addition, the left pane provides information for International Students regarding TransferMate (our new international payments processor). On the right, the student has profile options for the student to personalize their account. The middle of the page shows the student account information and provides payment plans and line-item information. </a:t>
            </a:r>
          </a:p>
          <a:p>
            <a:endParaRPr lang="en-US" sz="1200" dirty="0">
              <a:effectLst/>
              <a:latin typeface="+mn-lt"/>
              <a:ea typeface="+mn-ea"/>
              <a:cs typeface="+mn-cs"/>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student can see an option to sign up for direct deposits for refunds. This may create confusion since we are not processing refunds through TouchNet at this time.  A message on the home screen has been added to redirect the student to log in to Assist.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“To sign up for direct deposit, please go to Assist, and on Student Services, click on “My Finances” and select Direct Deposit”.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880CF-D370-4C10-8CC5-8F46651910F8}" type="slidenum">
              <a:rPr lang="en-US" smtClean="0"/>
              <a:t>16</a:t>
            </a:fld>
            <a:endParaRPr lang="en-US"/>
          </a:p>
        </p:txBody>
      </p:sp>
    </p:spTree>
    <p:extLst>
      <p:ext uri="{BB962C8B-B14F-4D97-AF65-F5344CB8AC3E}">
        <p14:creationId xmlns:p14="http://schemas.microsoft.com/office/powerpoint/2010/main" val="229621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“Line Items” that do not generate CCCF ( Bookstore charges, credit card chargebacks, parking tickets etc.)</a:t>
            </a:r>
          </a:p>
          <a:p>
            <a:r>
              <a:rPr lang="en-US" dirty="0"/>
              <a:t>“Line Items CC” are for those charges that will incur the CCCF ( Parking permits, graduation application fee, Installment Fee, Dorm Room charges, etc.)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“Other Fees” in Assist, line items will allow the student to apply payment to specific charge in Banner. These include parking permits, graduation application fees, and </a:t>
            </a:r>
            <a:r>
              <a:rPr lang="en-US" dirty="0">
                <a:highlight>
                  <a:srgbClr val="FFFF00"/>
                </a:highlight>
              </a:rPr>
              <a:t>other non-tuition fees.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CF880CF-D370-4C10-8CC5-8F46651910F8}" type="slidenum">
              <a:rPr lang="en-US" smtClean="0"/>
              <a:t>19</a:t>
            </a:fld>
            <a:endParaRPr lang="en-US"/>
          </a:p>
        </p:txBody>
      </p:sp>
    </p:spTree>
    <p:extLst>
      <p:ext uri="{BB962C8B-B14F-4D97-AF65-F5344CB8AC3E}">
        <p14:creationId xmlns:p14="http://schemas.microsoft.com/office/powerpoint/2010/main" val="325152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students who want to pay with a Debit card we </a:t>
            </a:r>
          </a:p>
        </p:txBody>
      </p:sp>
      <p:sp>
        <p:nvSpPr>
          <p:cNvPr id="4" name="Slide Number Placeholder 3"/>
          <p:cNvSpPr>
            <a:spLocks noGrp="1"/>
          </p:cNvSpPr>
          <p:nvPr>
            <p:ph type="sldNum" sz="quarter" idx="5"/>
          </p:nvPr>
        </p:nvSpPr>
        <p:spPr/>
        <p:txBody>
          <a:bodyPr/>
          <a:lstStyle/>
          <a:p>
            <a:fld id="{FCF880CF-D370-4C10-8CC5-8F46651910F8}" type="slidenum">
              <a:rPr lang="en-US" smtClean="0"/>
              <a:t>20</a:t>
            </a:fld>
            <a:endParaRPr lang="en-US"/>
          </a:p>
        </p:txBody>
      </p:sp>
    </p:spTree>
    <p:extLst>
      <p:ext uri="{BB962C8B-B14F-4D97-AF65-F5344CB8AC3E}">
        <p14:creationId xmlns:p14="http://schemas.microsoft.com/office/powerpoint/2010/main" val="323644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Scheduled payments were not enabled.</a:t>
            </a:r>
          </a:p>
          <a:p>
            <a:pPr marL="171450" indent="-171450">
              <a:buFontTx/>
              <a:buChar char="-"/>
            </a:pPr>
            <a:r>
              <a:rPr lang="en-US" dirty="0"/>
              <a:t>Students no longer have the option to add an authorized user for payments.</a:t>
            </a:r>
          </a:p>
        </p:txBody>
      </p:sp>
      <p:sp>
        <p:nvSpPr>
          <p:cNvPr id="4" name="Slide Number Placeholder 3"/>
          <p:cNvSpPr>
            <a:spLocks noGrp="1"/>
          </p:cNvSpPr>
          <p:nvPr>
            <p:ph type="sldNum" sz="quarter" idx="5"/>
          </p:nvPr>
        </p:nvSpPr>
        <p:spPr/>
        <p:txBody>
          <a:bodyPr/>
          <a:lstStyle/>
          <a:p>
            <a:fld id="{FCF880CF-D370-4C10-8CC5-8F46651910F8}" type="slidenum">
              <a:rPr lang="en-US" smtClean="0"/>
              <a:t>21</a:t>
            </a:fld>
            <a:endParaRPr lang="en-US"/>
          </a:p>
        </p:txBody>
      </p:sp>
    </p:spTree>
    <p:extLst>
      <p:ext uri="{BB962C8B-B14F-4D97-AF65-F5344CB8AC3E}">
        <p14:creationId xmlns:p14="http://schemas.microsoft.com/office/powerpoint/2010/main" val="165752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option to request the payment plan will go Offline when the enrollment window ends.</a:t>
            </a:r>
          </a:p>
        </p:txBody>
      </p:sp>
      <p:sp>
        <p:nvSpPr>
          <p:cNvPr id="4" name="Slide Number Placeholder 3"/>
          <p:cNvSpPr>
            <a:spLocks noGrp="1"/>
          </p:cNvSpPr>
          <p:nvPr>
            <p:ph type="sldNum" sz="quarter" idx="5"/>
          </p:nvPr>
        </p:nvSpPr>
        <p:spPr/>
        <p:txBody>
          <a:bodyPr/>
          <a:lstStyle/>
          <a:p>
            <a:fld id="{FCF880CF-D370-4C10-8CC5-8F46651910F8}" type="slidenum">
              <a:rPr lang="en-US" smtClean="0"/>
              <a:t>23</a:t>
            </a:fld>
            <a:endParaRPr lang="en-US"/>
          </a:p>
        </p:txBody>
      </p:sp>
    </p:spTree>
    <p:extLst>
      <p:ext uri="{BB962C8B-B14F-4D97-AF65-F5344CB8AC3E}">
        <p14:creationId xmlns:p14="http://schemas.microsoft.com/office/powerpoint/2010/main" val="124699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remind students to pay the 1</a:t>
            </a:r>
            <a:r>
              <a:rPr lang="en-US" baseline="30000" dirty="0"/>
              <a:t>st</a:t>
            </a:r>
            <a:r>
              <a:rPr lang="en-US" dirty="0"/>
              <a:t> Installment first and then proceed to make the payment towards the processing fee separate. This will allow for the fee to be allocated accordingly in Banner.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payments are processed towards Installment Plan or Tuition, payments should be paid as a “Term” and not as “Line Item”.</a:t>
            </a:r>
          </a:p>
          <a:p>
            <a:endParaRPr lang="en-US" dirty="0"/>
          </a:p>
        </p:txBody>
      </p:sp>
      <p:sp>
        <p:nvSpPr>
          <p:cNvPr id="4" name="Slide Number Placeholder 3"/>
          <p:cNvSpPr>
            <a:spLocks noGrp="1"/>
          </p:cNvSpPr>
          <p:nvPr>
            <p:ph type="sldNum" sz="quarter" idx="5"/>
          </p:nvPr>
        </p:nvSpPr>
        <p:spPr/>
        <p:txBody>
          <a:bodyPr/>
          <a:lstStyle/>
          <a:p>
            <a:fld id="{FCF880CF-D370-4C10-8CC5-8F46651910F8}" type="slidenum">
              <a:rPr lang="en-US" smtClean="0"/>
              <a:t>24</a:t>
            </a:fld>
            <a:endParaRPr lang="en-US"/>
          </a:p>
        </p:txBody>
      </p:sp>
    </p:spTree>
    <p:extLst>
      <p:ext uri="{BB962C8B-B14F-4D97-AF65-F5344CB8AC3E}">
        <p14:creationId xmlns:p14="http://schemas.microsoft.com/office/powerpoint/2010/main" val="37692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agreement is very detailed and provides plenty of information for the student to understand.</a:t>
            </a:r>
          </a:p>
          <a:p>
            <a:pPr marL="171450" indent="-171450">
              <a:buFontTx/>
              <a:buChar char="-"/>
            </a:pPr>
            <a:r>
              <a:rPr lang="en-US" dirty="0"/>
              <a:t>Mention the $30 processing fee</a:t>
            </a:r>
          </a:p>
          <a:p>
            <a:pPr marL="171450" indent="-171450">
              <a:buFontTx/>
              <a:buChar char="-"/>
            </a:pPr>
            <a:r>
              <a:rPr lang="en-US" dirty="0"/>
              <a:t>Gives Bursar Office information to cancel agreement</a:t>
            </a:r>
          </a:p>
          <a:p>
            <a:pPr marL="171450" indent="-171450">
              <a:buFontTx/>
              <a:buChar char="-"/>
            </a:pPr>
            <a:r>
              <a:rPr lang="en-US" dirty="0"/>
              <a:t>Student must be over 18 to enroll, </a:t>
            </a:r>
            <a:r>
              <a:rPr lang="en-US" b="1" dirty="0"/>
              <a:t>system still lets minors enroll so planning to add a hold</a:t>
            </a:r>
          </a:p>
          <a:p>
            <a:pPr marL="171450" indent="-171450">
              <a:buFontTx/>
              <a:buChar char="-"/>
            </a:pPr>
            <a:endParaRPr lang="en-US" b="1" dirty="0"/>
          </a:p>
          <a:p>
            <a:pPr marL="171450" indent="-171450">
              <a:buFontTx/>
              <a:buChar char="-"/>
            </a:pPr>
            <a:r>
              <a:rPr lang="en-US" b="1" dirty="0"/>
              <a:t>We decided not to enable authorized users in TouchNet since the payment plan agreement would generate under the guardian's name. </a:t>
            </a:r>
          </a:p>
        </p:txBody>
      </p:sp>
      <p:sp>
        <p:nvSpPr>
          <p:cNvPr id="4" name="Slide Number Placeholder 3"/>
          <p:cNvSpPr>
            <a:spLocks noGrp="1"/>
          </p:cNvSpPr>
          <p:nvPr>
            <p:ph type="sldNum" sz="quarter" idx="5"/>
          </p:nvPr>
        </p:nvSpPr>
        <p:spPr/>
        <p:txBody>
          <a:bodyPr/>
          <a:lstStyle/>
          <a:p>
            <a:fld id="{FCF880CF-D370-4C10-8CC5-8F46651910F8}" type="slidenum">
              <a:rPr lang="en-US" smtClean="0"/>
              <a:t>26</a:t>
            </a:fld>
            <a:endParaRPr lang="en-US"/>
          </a:p>
        </p:txBody>
      </p:sp>
    </p:spTree>
    <p:extLst>
      <p:ext uri="{BB962C8B-B14F-4D97-AF65-F5344CB8AC3E}">
        <p14:creationId xmlns:p14="http://schemas.microsoft.com/office/powerpoint/2010/main" val="161320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880CF-D370-4C10-8CC5-8F46651910F8}" type="slidenum">
              <a:rPr lang="en-US" smtClean="0"/>
              <a:t>29</a:t>
            </a:fld>
            <a:endParaRPr lang="en-US"/>
          </a:p>
        </p:txBody>
      </p:sp>
    </p:spTree>
    <p:extLst>
      <p:ext uri="{BB962C8B-B14F-4D97-AF65-F5344CB8AC3E}">
        <p14:creationId xmlns:p14="http://schemas.microsoft.com/office/powerpoint/2010/main" val="1149097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2241623-A064-4BED-B073-BA4D61433402}" type="datetime1">
              <a:rPr lang="en-US" smtClean="0"/>
              <a:t>3/8/2023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4230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916493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4408324-A84C-4A45-93B6-78D079CCE772}"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695890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4408324-A84C-4A45-93B6-78D079CCE772}"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900957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08324-A84C-4A45-93B6-78D079CCE772}"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88850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408324-A84C-4A45-93B6-78D079CCE772}" type="datetime1">
              <a:rPr lang="en-US" smtClean="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103986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408324-A84C-4A45-93B6-78D079CCE772}" type="datetime1">
              <a:rPr lang="en-US" smtClean="0"/>
              <a:t>3/8/2023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21737928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F86ED0C-1DA7-41F0-94CF-6218B1FEDFF1}"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11651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ECF02AB-6034-4B88-BC5A-7C17CB0EF809}"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53865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3E5F3-28EE-488F-BD53-B744C06C3DEC}"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920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EB70D-CD01-44DA-83B3-8FEB3383D307}" type="datetime1">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0867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58CFD-9357-46BE-A189-D637A67C8730}"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7088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4742EE-B331-4632-BD10-A82FED6B6FC0}" type="datetime1">
              <a:rPr lang="en-US" smtClean="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445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1BA835-D13F-49F4-8F11-5D576AC65FAD}" type="datetime1">
              <a:rPr lang="en-US" smtClean="0"/>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3558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3/8/2023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146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DD0D6-7A82-473E-879B-C6ECD6CCCFEC}"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8050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05E03-BC17-41A7-854C-DFAB672737DC}" type="datetime1">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674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4408324-A84C-4A45-93B6-78D079CCE772}" type="datetime1">
              <a:rPr lang="en-US" smtClean="0"/>
              <a:t>3/8/2023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009389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noreply@utrgv.edu" TargetMode="Externa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mailto:Bursaroffice@utrgv.edu"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A white surface with a 3D triangle texture">
            <a:extLst>
              <a:ext uri="{FF2B5EF4-FFF2-40B4-BE49-F238E27FC236}">
                <a16:creationId xmlns:a16="http://schemas.microsoft.com/office/drawing/2014/main" id="{AE83CF33-FE6A-4E3B-AAB0-580DCF07BBA6}"/>
              </a:ext>
            </a:extLst>
          </p:cNvPr>
          <p:cNvPicPr>
            <a:picLocks noChangeAspect="1"/>
          </p:cNvPicPr>
          <p:nvPr/>
        </p:nvPicPr>
        <p:blipFill rotWithShape="1">
          <a:blip r:embed="rId2"/>
          <a:srcRect r="25226"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 name="Title 1">
            <a:extLst>
              <a:ext uri="{FF2B5EF4-FFF2-40B4-BE49-F238E27FC236}">
                <a16:creationId xmlns:a16="http://schemas.microsoft.com/office/drawing/2014/main" id="{7E420151-C1DB-49DE-A850-0F409D97D580}"/>
              </a:ext>
            </a:extLst>
          </p:cNvPr>
          <p:cNvSpPr>
            <a:spLocks noGrp="1"/>
          </p:cNvSpPr>
          <p:nvPr>
            <p:ph type="ctrTitle"/>
          </p:nvPr>
        </p:nvSpPr>
        <p:spPr>
          <a:xfrm>
            <a:off x="832011" y="1346268"/>
            <a:ext cx="6547560" cy="3066706"/>
          </a:xfrm>
        </p:spPr>
        <p:txBody>
          <a:bodyPr anchor="b">
            <a:normAutofit/>
          </a:bodyPr>
          <a:lstStyle/>
          <a:p>
            <a:r>
              <a:rPr lang="en-US" sz="6000" dirty="0">
                <a:solidFill>
                  <a:schemeClr val="bg1"/>
                </a:solidFill>
              </a:rPr>
              <a:t>Touchnet Implementation</a:t>
            </a:r>
          </a:p>
        </p:txBody>
      </p:sp>
      <p:pic>
        <p:nvPicPr>
          <p:cNvPr id="5" name="Picture 4">
            <a:extLst>
              <a:ext uri="{FF2B5EF4-FFF2-40B4-BE49-F238E27FC236}">
                <a16:creationId xmlns:a16="http://schemas.microsoft.com/office/drawing/2014/main" id="{CF63256A-3061-4934-B17C-3995356D4C87}"/>
              </a:ext>
            </a:extLst>
          </p:cNvPr>
          <p:cNvPicPr>
            <a:picLocks noChangeAspect="1"/>
          </p:cNvPicPr>
          <p:nvPr/>
        </p:nvPicPr>
        <p:blipFill>
          <a:blip r:embed="rId3"/>
          <a:stretch>
            <a:fillRect/>
          </a:stretch>
        </p:blipFill>
        <p:spPr>
          <a:xfrm>
            <a:off x="7518884" y="459087"/>
            <a:ext cx="4162357" cy="1503743"/>
          </a:xfrm>
          <a:prstGeom prst="rect">
            <a:avLst/>
          </a:prstGeom>
        </p:spPr>
      </p:pic>
    </p:spTree>
    <p:extLst>
      <p:ext uri="{BB962C8B-B14F-4D97-AF65-F5344CB8AC3E}">
        <p14:creationId xmlns:p14="http://schemas.microsoft.com/office/powerpoint/2010/main" val="155044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F4C6-6CAC-4C37-80F9-6C9790036D8C}"/>
              </a:ext>
            </a:extLst>
          </p:cNvPr>
          <p:cNvSpPr>
            <a:spLocks noGrp="1"/>
          </p:cNvSpPr>
          <p:nvPr>
            <p:ph type="title"/>
          </p:nvPr>
        </p:nvSpPr>
        <p:spPr/>
        <p:txBody>
          <a:bodyPr/>
          <a:lstStyle/>
          <a:p>
            <a:r>
              <a:rPr lang="en-US" dirty="0"/>
              <a:t>Online Student Bill</a:t>
            </a:r>
          </a:p>
        </p:txBody>
      </p:sp>
      <p:sp>
        <p:nvSpPr>
          <p:cNvPr id="4" name="Text Placeholder 3">
            <a:extLst>
              <a:ext uri="{FF2B5EF4-FFF2-40B4-BE49-F238E27FC236}">
                <a16:creationId xmlns:a16="http://schemas.microsoft.com/office/drawing/2014/main" id="{81F476A5-1495-46EA-A9D1-5BD501434F4F}"/>
              </a:ext>
            </a:extLst>
          </p:cNvPr>
          <p:cNvSpPr>
            <a:spLocks noGrp="1"/>
          </p:cNvSpPr>
          <p:nvPr>
            <p:ph type="body" sz="half" idx="2"/>
          </p:nvPr>
        </p:nvSpPr>
        <p:spPr/>
        <p:txBody>
          <a:bodyPr/>
          <a:lstStyle/>
          <a:p>
            <a:r>
              <a:rPr lang="en-US" dirty="0">
                <a:solidFill>
                  <a:schemeClr val="bg1"/>
                </a:solidFill>
              </a:rPr>
              <a:t>Students can also access the payment portal through their Online Student Bill.</a:t>
            </a:r>
          </a:p>
        </p:txBody>
      </p:sp>
      <p:pic>
        <p:nvPicPr>
          <p:cNvPr id="10" name="Picture 9">
            <a:extLst>
              <a:ext uri="{FF2B5EF4-FFF2-40B4-BE49-F238E27FC236}">
                <a16:creationId xmlns:a16="http://schemas.microsoft.com/office/drawing/2014/main" id="{FC8347F1-D866-40C7-AE87-203391468D60}"/>
              </a:ext>
            </a:extLst>
          </p:cNvPr>
          <p:cNvPicPr>
            <a:picLocks noChangeAspect="1"/>
          </p:cNvPicPr>
          <p:nvPr/>
        </p:nvPicPr>
        <p:blipFill>
          <a:blip r:embed="rId2"/>
          <a:stretch>
            <a:fillRect/>
          </a:stretch>
        </p:blipFill>
        <p:spPr>
          <a:xfrm>
            <a:off x="5322653" y="1621568"/>
            <a:ext cx="6465377" cy="4108672"/>
          </a:xfrm>
          <a:prstGeom prst="rect">
            <a:avLst/>
          </a:prstGeom>
        </p:spPr>
      </p:pic>
      <p:cxnSp>
        <p:nvCxnSpPr>
          <p:cNvPr id="12" name="Straight Arrow Connector 11">
            <a:extLst>
              <a:ext uri="{FF2B5EF4-FFF2-40B4-BE49-F238E27FC236}">
                <a16:creationId xmlns:a16="http://schemas.microsoft.com/office/drawing/2014/main" id="{B937C060-7D00-48DA-BA86-919D7777DD29}"/>
              </a:ext>
            </a:extLst>
          </p:cNvPr>
          <p:cNvCxnSpPr>
            <a:cxnSpLocks/>
          </p:cNvCxnSpPr>
          <p:nvPr/>
        </p:nvCxnSpPr>
        <p:spPr>
          <a:xfrm>
            <a:off x="7152640" y="2021840"/>
            <a:ext cx="213360" cy="335280"/>
          </a:xfrm>
          <a:prstGeom prst="straightConnector1">
            <a:avLst/>
          </a:prstGeom>
          <a:ln>
            <a:solidFill>
              <a:schemeClr val="accent3">
                <a:lumMod val="75000"/>
              </a:schemeClr>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9834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FE35-027B-4832-8F27-5C5461651360}"/>
              </a:ext>
            </a:extLst>
          </p:cNvPr>
          <p:cNvSpPr>
            <a:spLocks noGrp="1"/>
          </p:cNvSpPr>
          <p:nvPr>
            <p:ph type="title"/>
          </p:nvPr>
        </p:nvSpPr>
        <p:spPr/>
        <p:txBody>
          <a:bodyPr/>
          <a:lstStyle/>
          <a:p>
            <a:r>
              <a:rPr lang="en-US" dirty="0"/>
              <a:t>Online Student Bill</a:t>
            </a:r>
          </a:p>
        </p:txBody>
      </p:sp>
      <p:sp>
        <p:nvSpPr>
          <p:cNvPr id="4" name="Text Placeholder 3">
            <a:extLst>
              <a:ext uri="{FF2B5EF4-FFF2-40B4-BE49-F238E27FC236}">
                <a16:creationId xmlns:a16="http://schemas.microsoft.com/office/drawing/2014/main" id="{0DB7F41E-BAE4-4CD2-A6B1-197A5EE7B832}"/>
              </a:ext>
            </a:extLst>
          </p:cNvPr>
          <p:cNvSpPr>
            <a:spLocks noGrp="1"/>
          </p:cNvSpPr>
          <p:nvPr>
            <p:ph type="body" sz="half" idx="2"/>
          </p:nvPr>
        </p:nvSpPr>
        <p:spPr/>
        <p:txBody>
          <a:bodyPr/>
          <a:lstStyle/>
          <a:p>
            <a:r>
              <a:rPr lang="en-US" dirty="0">
                <a:solidFill>
                  <a:schemeClr val="bg1"/>
                </a:solidFill>
              </a:rPr>
              <a:t>After scrolling selecting the term, scroll down to the bottom of the page and select the Pay Now button. This will lead students to the Make a Payment page.</a:t>
            </a:r>
          </a:p>
        </p:txBody>
      </p:sp>
      <p:pic>
        <p:nvPicPr>
          <p:cNvPr id="14" name="Picture 13">
            <a:extLst>
              <a:ext uri="{FF2B5EF4-FFF2-40B4-BE49-F238E27FC236}">
                <a16:creationId xmlns:a16="http://schemas.microsoft.com/office/drawing/2014/main" id="{F3A577E5-3492-408A-BC26-B31B6D7D45B1}"/>
              </a:ext>
            </a:extLst>
          </p:cNvPr>
          <p:cNvPicPr>
            <a:picLocks noChangeAspect="1"/>
          </p:cNvPicPr>
          <p:nvPr/>
        </p:nvPicPr>
        <p:blipFill>
          <a:blip r:embed="rId2"/>
          <a:stretch>
            <a:fillRect/>
          </a:stretch>
        </p:blipFill>
        <p:spPr>
          <a:xfrm>
            <a:off x="5024521" y="1284618"/>
            <a:ext cx="5902078" cy="1403323"/>
          </a:xfrm>
          <a:prstGeom prst="rect">
            <a:avLst/>
          </a:prstGeom>
        </p:spPr>
      </p:pic>
      <p:pic>
        <p:nvPicPr>
          <p:cNvPr id="16" name="Content Placeholder 15">
            <a:extLst>
              <a:ext uri="{FF2B5EF4-FFF2-40B4-BE49-F238E27FC236}">
                <a16:creationId xmlns:a16="http://schemas.microsoft.com/office/drawing/2014/main" id="{05778F1A-2E90-40BD-B59F-63F9BF50EB65}"/>
              </a:ext>
            </a:extLst>
          </p:cNvPr>
          <p:cNvPicPr>
            <a:picLocks noGrp="1" noChangeAspect="1"/>
          </p:cNvPicPr>
          <p:nvPr>
            <p:ph idx="1"/>
          </p:nvPr>
        </p:nvPicPr>
        <p:blipFill>
          <a:blip r:embed="rId3"/>
          <a:stretch>
            <a:fillRect/>
          </a:stretch>
        </p:blipFill>
        <p:spPr>
          <a:xfrm>
            <a:off x="6096000" y="1986280"/>
            <a:ext cx="4572000" cy="4572000"/>
          </a:xfrm>
        </p:spPr>
      </p:pic>
      <p:cxnSp>
        <p:nvCxnSpPr>
          <p:cNvPr id="18" name="Straight Arrow Connector 17">
            <a:extLst>
              <a:ext uri="{FF2B5EF4-FFF2-40B4-BE49-F238E27FC236}">
                <a16:creationId xmlns:a16="http://schemas.microsoft.com/office/drawing/2014/main" id="{29FAEB6C-A2C0-4E6B-9FF1-192A417A97CF}"/>
              </a:ext>
            </a:extLst>
          </p:cNvPr>
          <p:cNvCxnSpPr/>
          <p:nvPr/>
        </p:nvCxnSpPr>
        <p:spPr>
          <a:xfrm flipH="1">
            <a:off x="10535920" y="5140960"/>
            <a:ext cx="243840" cy="355600"/>
          </a:xfrm>
          <a:prstGeom prst="straightConnector1">
            <a:avLst/>
          </a:prstGeom>
          <a:ln>
            <a:solidFill>
              <a:schemeClr val="accent3">
                <a:lumMod val="75000"/>
              </a:schemeClr>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81497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DAED-D461-4AC8-B142-48AAA32B058E}"/>
              </a:ext>
            </a:extLst>
          </p:cNvPr>
          <p:cNvSpPr>
            <a:spLocks noGrp="1"/>
          </p:cNvSpPr>
          <p:nvPr>
            <p:ph type="title"/>
          </p:nvPr>
        </p:nvSpPr>
        <p:spPr>
          <a:xfrm>
            <a:off x="1154954" y="984018"/>
            <a:ext cx="2793158" cy="432955"/>
          </a:xfrm>
        </p:spPr>
        <p:txBody>
          <a:bodyPr/>
          <a:lstStyle/>
          <a:p>
            <a:r>
              <a:rPr lang="en-US" b="1" dirty="0">
                <a:solidFill>
                  <a:schemeClr val="bg1"/>
                </a:solidFill>
              </a:rPr>
              <a:t>Make a Payment</a:t>
            </a:r>
          </a:p>
        </p:txBody>
      </p:sp>
      <p:sp>
        <p:nvSpPr>
          <p:cNvPr id="4" name="Text Placeholder 3">
            <a:extLst>
              <a:ext uri="{FF2B5EF4-FFF2-40B4-BE49-F238E27FC236}">
                <a16:creationId xmlns:a16="http://schemas.microsoft.com/office/drawing/2014/main" id="{B64F8B3D-275A-4F6F-A2EF-822D56C06029}"/>
              </a:ext>
            </a:extLst>
          </p:cNvPr>
          <p:cNvSpPr>
            <a:spLocks noGrp="1"/>
          </p:cNvSpPr>
          <p:nvPr>
            <p:ph type="body" sz="half" idx="2"/>
          </p:nvPr>
        </p:nvSpPr>
        <p:spPr>
          <a:xfrm>
            <a:off x="1154954" y="1880756"/>
            <a:ext cx="2959846" cy="2927912"/>
          </a:xfrm>
        </p:spPr>
        <p:txBody>
          <a:bodyPr>
            <a:normAutofit/>
          </a:bodyPr>
          <a:lstStyle/>
          <a:p>
            <a:r>
              <a:rPr lang="en-US" sz="1800" dirty="0">
                <a:solidFill>
                  <a:schemeClr val="bg1"/>
                </a:solidFill>
              </a:rPr>
              <a:t>On the Make a Payment homepage, click on the Pay Now option. </a:t>
            </a:r>
          </a:p>
          <a:p>
            <a:r>
              <a:rPr lang="en-US" sz="1800" dirty="0">
                <a:solidFill>
                  <a:schemeClr val="bg1"/>
                </a:solidFill>
              </a:rPr>
              <a:t>The Pay </a:t>
            </a:r>
            <a:r>
              <a:rPr lang="en-US" sz="1600" dirty="0">
                <a:solidFill>
                  <a:schemeClr val="bg1"/>
                </a:solidFill>
              </a:rPr>
              <a:t>Now</a:t>
            </a:r>
            <a:r>
              <a:rPr lang="en-US" sz="1800" dirty="0">
                <a:solidFill>
                  <a:schemeClr val="bg1"/>
                </a:solidFill>
              </a:rPr>
              <a:t> button will redirect students to the TouchNet Student View Homepage. </a:t>
            </a:r>
          </a:p>
          <a:p>
            <a:endParaRPr lang="en-US" sz="1800" dirty="0">
              <a:solidFill>
                <a:schemeClr val="bg1"/>
              </a:solidFill>
            </a:endParaRPr>
          </a:p>
        </p:txBody>
      </p:sp>
      <p:pic>
        <p:nvPicPr>
          <p:cNvPr id="6" name="Picture 5">
            <a:extLst>
              <a:ext uri="{FF2B5EF4-FFF2-40B4-BE49-F238E27FC236}">
                <a16:creationId xmlns:a16="http://schemas.microsoft.com/office/drawing/2014/main" id="{928816D0-0E2F-4E39-8115-CA835D631825}"/>
              </a:ext>
            </a:extLst>
          </p:cNvPr>
          <p:cNvPicPr>
            <a:picLocks noChangeAspect="1"/>
          </p:cNvPicPr>
          <p:nvPr/>
        </p:nvPicPr>
        <p:blipFill>
          <a:blip r:embed="rId2"/>
          <a:stretch>
            <a:fillRect/>
          </a:stretch>
        </p:blipFill>
        <p:spPr>
          <a:xfrm>
            <a:off x="5035994" y="1339735"/>
            <a:ext cx="7062178" cy="3295304"/>
          </a:xfrm>
          <a:prstGeom prst="rect">
            <a:avLst/>
          </a:prstGeom>
        </p:spPr>
      </p:pic>
    </p:spTree>
    <p:extLst>
      <p:ext uri="{BB962C8B-B14F-4D97-AF65-F5344CB8AC3E}">
        <p14:creationId xmlns:p14="http://schemas.microsoft.com/office/powerpoint/2010/main" val="384764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A543AC-98C3-407B-BC40-F86D9420E3AC}"/>
              </a:ext>
            </a:extLst>
          </p:cNvPr>
          <p:cNvSpPr>
            <a:spLocks noGrp="1"/>
          </p:cNvSpPr>
          <p:nvPr>
            <p:ph type="title"/>
          </p:nvPr>
        </p:nvSpPr>
        <p:spPr/>
        <p:txBody>
          <a:bodyPr/>
          <a:lstStyle/>
          <a:p>
            <a:r>
              <a:rPr lang="en-US" sz="3600" dirty="0"/>
              <a:t>Pay now button will redirect you to the TouchNet Student View site.</a:t>
            </a:r>
          </a:p>
        </p:txBody>
      </p:sp>
      <p:sp>
        <p:nvSpPr>
          <p:cNvPr id="10" name="Text Placeholder 9">
            <a:extLst>
              <a:ext uri="{FF2B5EF4-FFF2-40B4-BE49-F238E27FC236}">
                <a16:creationId xmlns:a16="http://schemas.microsoft.com/office/drawing/2014/main" id="{DE681498-69BC-46AF-8AC1-D0C3753F9A07}"/>
              </a:ext>
            </a:extLst>
          </p:cNvPr>
          <p:cNvSpPr>
            <a:spLocks noGrp="1"/>
          </p:cNvSpPr>
          <p:nvPr>
            <p:ph type="body" sz="half" idx="2"/>
          </p:nvPr>
        </p:nvSpPr>
        <p:spPr>
          <a:xfrm>
            <a:off x="1154954" y="5029199"/>
            <a:ext cx="9360646" cy="758537"/>
          </a:xfrm>
        </p:spPr>
        <p:txBody>
          <a:bodyPr>
            <a:normAutofit/>
          </a:bodyPr>
          <a:lstStyle/>
          <a:p>
            <a:r>
              <a:rPr lang="en-US" sz="1800" dirty="0">
                <a:solidFill>
                  <a:schemeClr val="accent6">
                    <a:lumMod val="75000"/>
                  </a:schemeClr>
                </a:solidFill>
              </a:rPr>
              <a:t>You will need to click on the “Make a Payment” tab in Touchnet Student View site. </a:t>
            </a:r>
          </a:p>
        </p:txBody>
      </p:sp>
    </p:spTree>
    <p:extLst>
      <p:ext uri="{BB962C8B-B14F-4D97-AF65-F5344CB8AC3E}">
        <p14:creationId xmlns:p14="http://schemas.microsoft.com/office/powerpoint/2010/main" val="291929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8FF06E-23C6-406B-BAD7-466218A984AD}"/>
              </a:ext>
            </a:extLst>
          </p:cNvPr>
          <p:cNvPicPr>
            <a:picLocks noChangeAspect="1"/>
          </p:cNvPicPr>
          <p:nvPr/>
        </p:nvPicPr>
        <p:blipFill>
          <a:blip r:embed="rId2"/>
          <a:stretch>
            <a:fillRect/>
          </a:stretch>
        </p:blipFill>
        <p:spPr>
          <a:xfrm>
            <a:off x="498764" y="968180"/>
            <a:ext cx="9515994" cy="5199136"/>
          </a:xfrm>
          <a:prstGeom prst="rect">
            <a:avLst/>
          </a:prstGeom>
        </p:spPr>
      </p:pic>
      <p:sp>
        <p:nvSpPr>
          <p:cNvPr id="8" name="Text Placeholder 6">
            <a:extLst>
              <a:ext uri="{FF2B5EF4-FFF2-40B4-BE49-F238E27FC236}">
                <a16:creationId xmlns:a16="http://schemas.microsoft.com/office/drawing/2014/main" id="{467CEE74-76DA-40C0-A41B-4C3D6DD39967}"/>
              </a:ext>
            </a:extLst>
          </p:cNvPr>
          <p:cNvSpPr txBox="1">
            <a:spLocks/>
          </p:cNvSpPr>
          <p:nvPr/>
        </p:nvSpPr>
        <p:spPr>
          <a:xfrm>
            <a:off x="0" y="311434"/>
            <a:ext cx="3252355" cy="656746"/>
          </a:xfrm>
          <a:prstGeom prst="rect">
            <a:avLst/>
          </a:prstGeom>
        </p:spPr>
        <p:txBody>
          <a:bodyPr vert="horz" lIns="109728" tIns="109728" rIns="109728" bIns="9144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30000"/>
              </a:lnSpc>
              <a:spcBef>
                <a:spcPts val="930"/>
              </a:spcBef>
              <a:buNone/>
            </a:pPr>
            <a:r>
              <a:rPr lang="en-US" sz="2400" b="1" dirty="0">
                <a:solidFill>
                  <a:schemeClr val="accent6">
                    <a:lumMod val="75000"/>
                  </a:schemeClr>
                </a:solidFill>
              </a:rPr>
              <a:t>Make Payment</a:t>
            </a:r>
          </a:p>
        </p:txBody>
      </p:sp>
    </p:spTree>
    <p:extLst>
      <p:ext uri="{BB962C8B-B14F-4D97-AF65-F5344CB8AC3E}">
        <p14:creationId xmlns:p14="http://schemas.microsoft.com/office/powerpoint/2010/main" val="132436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E141BC-7F3A-48F7-A842-84B3E21C9109}"/>
              </a:ext>
            </a:extLst>
          </p:cNvPr>
          <p:cNvSpPr>
            <a:spLocks noGrp="1"/>
          </p:cNvSpPr>
          <p:nvPr>
            <p:ph type="ctrTitle"/>
          </p:nvPr>
        </p:nvSpPr>
        <p:spPr/>
        <p:txBody>
          <a:bodyPr/>
          <a:lstStyle/>
          <a:p>
            <a:r>
              <a:rPr lang="en-US" sz="5400" b="1" dirty="0">
                <a:solidFill>
                  <a:schemeClr val="bg1"/>
                </a:solidFill>
              </a:rPr>
              <a:t>TouchNet Homepage</a:t>
            </a:r>
            <a:endParaRPr lang="en-US" dirty="0"/>
          </a:p>
        </p:txBody>
      </p:sp>
    </p:spTree>
    <p:extLst>
      <p:ext uri="{BB962C8B-B14F-4D97-AF65-F5344CB8AC3E}">
        <p14:creationId xmlns:p14="http://schemas.microsoft.com/office/powerpoint/2010/main" val="56163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C340CBA-A05B-4A95-A09D-72D2F89AC3E0}"/>
              </a:ext>
            </a:extLst>
          </p:cNvPr>
          <p:cNvSpPr>
            <a:spLocks noGrp="1"/>
          </p:cNvSpPr>
          <p:nvPr>
            <p:ph type="body" sz="half" idx="2"/>
          </p:nvPr>
        </p:nvSpPr>
        <p:spPr>
          <a:xfrm>
            <a:off x="498764" y="705848"/>
            <a:ext cx="4083627" cy="656746"/>
          </a:xfrm>
        </p:spPr>
        <p:txBody>
          <a:bodyPr vert="horz" lIns="109728" tIns="109728" rIns="109728" bIns="91440" rtlCol="0" anchor="t">
            <a:normAutofit fontScale="92500"/>
          </a:bodyPr>
          <a:lstStyle/>
          <a:p>
            <a:pPr algn="ctr">
              <a:lnSpc>
                <a:spcPct val="130000"/>
              </a:lnSpc>
              <a:spcBef>
                <a:spcPts val="930"/>
              </a:spcBef>
            </a:pPr>
            <a:r>
              <a:rPr lang="en-US" sz="2400" b="1" dirty="0">
                <a:solidFill>
                  <a:schemeClr val="bg1"/>
                </a:solidFill>
              </a:rPr>
              <a:t>Homepage - Student View </a:t>
            </a:r>
          </a:p>
        </p:txBody>
      </p:sp>
      <p:pic>
        <p:nvPicPr>
          <p:cNvPr id="5" name="Picture 4">
            <a:extLst>
              <a:ext uri="{FF2B5EF4-FFF2-40B4-BE49-F238E27FC236}">
                <a16:creationId xmlns:a16="http://schemas.microsoft.com/office/drawing/2014/main" id="{B90F49E0-EDF6-35D4-E016-FC321FAD52AC}"/>
              </a:ext>
            </a:extLst>
          </p:cNvPr>
          <p:cNvPicPr>
            <a:picLocks noChangeAspect="1"/>
          </p:cNvPicPr>
          <p:nvPr/>
        </p:nvPicPr>
        <p:blipFill>
          <a:blip r:embed="rId3"/>
          <a:stretch>
            <a:fillRect/>
          </a:stretch>
        </p:blipFill>
        <p:spPr>
          <a:xfrm>
            <a:off x="1961688" y="1772181"/>
            <a:ext cx="9009524" cy="4247619"/>
          </a:xfrm>
          <a:prstGeom prst="rect">
            <a:avLst/>
          </a:prstGeom>
        </p:spPr>
      </p:pic>
    </p:spTree>
    <p:extLst>
      <p:ext uri="{BB962C8B-B14F-4D97-AF65-F5344CB8AC3E}">
        <p14:creationId xmlns:p14="http://schemas.microsoft.com/office/powerpoint/2010/main" val="2007139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61E4-C7BD-443B-A769-E65AB550A4DE}"/>
              </a:ext>
            </a:extLst>
          </p:cNvPr>
          <p:cNvSpPr>
            <a:spLocks noGrp="1"/>
          </p:cNvSpPr>
          <p:nvPr>
            <p:ph type="title"/>
          </p:nvPr>
        </p:nvSpPr>
        <p:spPr>
          <a:xfrm>
            <a:off x="1066901" y="1049481"/>
            <a:ext cx="2700072" cy="581891"/>
          </a:xfrm>
        </p:spPr>
        <p:txBody>
          <a:bodyPr vert="horz" lIns="109728" tIns="109728" rIns="109728" bIns="91440" rtlCol="0" anchor="b">
            <a:noAutofit/>
          </a:bodyPr>
          <a:lstStyle/>
          <a:p>
            <a:r>
              <a:rPr lang="en-US" sz="2800" b="1" dirty="0">
                <a:solidFill>
                  <a:schemeClr val="bg1"/>
                </a:solidFill>
              </a:rPr>
              <a:t>Student Profile</a:t>
            </a:r>
          </a:p>
        </p:txBody>
      </p:sp>
      <p:sp>
        <p:nvSpPr>
          <p:cNvPr id="6" name="Picture Placeholder 5">
            <a:extLst>
              <a:ext uri="{FF2B5EF4-FFF2-40B4-BE49-F238E27FC236}">
                <a16:creationId xmlns:a16="http://schemas.microsoft.com/office/drawing/2014/main" id="{6B62114E-05CB-4781-872B-9BA9CA294845}"/>
              </a:ext>
            </a:extLst>
          </p:cNvPr>
          <p:cNvSpPr>
            <a:spLocks noGrp="1"/>
          </p:cNvSpPr>
          <p:nvPr>
            <p:ph type="pic" idx="1"/>
          </p:nvPr>
        </p:nvSpPr>
        <p:spPr/>
      </p:sp>
      <p:pic>
        <p:nvPicPr>
          <p:cNvPr id="4" name="Picture 3">
            <a:extLst>
              <a:ext uri="{FF2B5EF4-FFF2-40B4-BE49-F238E27FC236}">
                <a16:creationId xmlns:a16="http://schemas.microsoft.com/office/drawing/2014/main" id="{F372D562-FA33-444A-A2D5-FEE1CC56B887}"/>
              </a:ext>
            </a:extLst>
          </p:cNvPr>
          <p:cNvPicPr>
            <a:picLocks noChangeAspect="1"/>
          </p:cNvPicPr>
          <p:nvPr/>
        </p:nvPicPr>
        <p:blipFill>
          <a:blip r:embed="rId2"/>
          <a:stretch>
            <a:fillRect/>
          </a:stretch>
        </p:blipFill>
        <p:spPr>
          <a:xfrm>
            <a:off x="6445170" y="477981"/>
            <a:ext cx="5426011" cy="2732809"/>
          </a:xfrm>
          <a:prstGeom prst="rect">
            <a:avLst/>
          </a:prstGeom>
        </p:spPr>
      </p:pic>
      <p:pic>
        <p:nvPicPr>
          <p:cNvPr id="8" name="Picture 7">
            <a:extLst>
              <a:ext uri="{FF2B5EF4-FFF2-40B4-BE49-F238E27FC236}">
                <a16:creationId xmlns:a16="http://schemas.microsoft.com/office/drawing/2014/main" id="{9EA63025-A7EE-4ADD-AAFF-C78631210A12}"/>
              </a:ext>
            </a:extLst>
          </p:cNvPr>
          <p:cNvPicPr>
            <a:picLocks noChangeAspect="1"/>
          </p:cNvPicPr>
          <p:nvPr/>
        </p:nvPicPr>
        <p:blipFill>
          <a:blip r:embed="rId3"/>
          <a:stretch>
            <a:fillRect/>
          </a:stretch>
        </p:blipFill>
        <p:spPr>
          <a:xfrm>
            <a:off x="6445170" y="3289285"/>
            <a:ext cx="4714666" cy="3205964"/>
          </a:xfrm>
          <a:prstGeom prst="rect">
            <a:avLst/>
          </a:prstGeom>
        </p:spPr>
      </p:pic>
      <p:sp>
        <p:nvSpPr>
          <p:cNvPr id="11" name="Text Placeholder 3">
            <a:extLst>
              <a:ext uri="{FF2B5EF4-FFF2-40B4-BE49-F238E27FC236}">
                <a16:creationId xmlns:a16="http://schemas.microsoft.com/office/drawing/2014/main" id="{52E3CC81-82DA-4514-B185-B9183F55D12B}"/>
              </a:ext>
            </a:extLst>
          </p:cNvPr>
          <p:cNvSpPr txBox="1">
            <a:spLocks/>
          </p:cNvSpPr>
          <p:nvPr/>
        </p:nvSpPr>
        <p:spPr>
          <a:xfrm>
            <a:off x="781334" y="2202873"/>
            <a:ext cx="3520502" cy="273280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a:solidFill>
                  <a:schemeClr val="bg1"/>
                </a:solidFill>
              </a:rPr>
              <a:t>On the Student Profile page, students can save payment methods to their profile and can add secondary contact information.</a:t>
            </a:r>
            <a:endParaRPr lang="en-US" sz="2000" dirty="0"/>
          </a:p>
        </p:txBody>
      </p:sp>
    </p:spTree>
    <p:extLst>
      <p:ext uri="{BB962C8B-B14F-4D97-AF65-F5344CB8AC3E}">
        <p14:creationId xmlns:p14="http://schemas.microsoft.com/office/powerpoint/2010/main" val="380326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531A-6307-4CAF-B33D-877E26199DA9}"/>
              </a:ext>
            </a:extLst>
          </p:cNvPr>
          <p:cNvSpPr>
            <a:spLocks noGrp="1"/>
          </p:cNvSpPr>
          <p:nvPr>
            <p:ph type="title"/>
          </p:nvPr>
        </p:nvSpPr>
        <p:spPr>
          <a:xfrm>
            <a:off x="941212" y="833121"/>
            <a:ext cx="3100851" cy="474518"/>
          </a:xfrm>
        </p:spPr>
        <p:txBody>
          <a:bodyPr vert="horz" lIns="109728" tIns="109728" rIns="109728" bIns="91440" rtlCol="0" anchor="b">
            <a:noAutofit/>
          </a:bodyPr>
          <a:lstStyle/>
          <a:p>
            <a:r>
              <a:rPr lang="en-US" b="1" dirty="0">
                <a:solidFill>
                  <a:schemeClr val="bg1"/>
                </a:solidFill>
              </a:rPr>
              <a:t>Account Activity</a:t>
            </a:r>
          </a:p>
        </p:txBody>
      </p:sp>
      <p:sp>
        <p:nvSpPr>
          <p:cNvPr id="3" name="Content Placeholder 2">
            <a:extLst>
              <a:ext uri="{FF2B5EF4-FFF2-40B4-BE49-F238E27FC236}">
                <a16:creationId xmlns:a16="http://schemas.microsoft.com/office/drawing/2014/main" id="{102EB0A9-9385-40EB-AAD8-C47FB5658FCA}"/>
              </a:ext>
            </a:extLst>
          </p:cNvPr>
          <p:cNvSpPr>
            <a:spLocks noGrp="1"/>
          </p:cNvSpPr>
          <p:nvPr>
            <p:ph idx="1"/>
          </p:nvPr>
        </p:nvSpPr>
        <p:spPr>
          <a:xfrm>
            <a:off x="533738" y="1402774"/>
            <a:ext cx="4048654" cy="4823834"/>
          </a:xfrm>
        </p:spPr>
        <p:txBody>
          <a:bodyPr vert="horz" lIns="109728" tIns="109728" rIns="109728" bIns="91440" rtlCol="0">
            <a:normAutofit/>
          </a:bodyPr>
          <a:lstStyle/>
          <a:p>
            <a:pPr marL="285750" indent="-285750">
              <a:lnSpc>
                <a:spcPct val="130000"/>
              </a:lnSpc>
              <a:buFont typeface="Arial" panose="020B0604020202020204" pitchFamily="34" charset="0"/>
              <a:buChar char="•"/>
            </a:pPr>
            <a:r>
              <a:rPr lang="en-US" sz="1200" dirty="0">
                <a:solidFill>
                  <a:schemeClr val="bg1"/>
                </a:solidFill>
              </a:rPr>
              <a:t>My Account Activity in TouchNet reflects the balances by line items, by line items with convenience fee, and by student account balances (Tuition and Mandatory Fees). Students can expand each balance by term. They can also expand each term to view tuition and fee descriptions. </a:t>
            </a:r>
          </a:p>
          <a:p>
            <a:pPr marL="285750" indent="-285750">
              <a:lnSpc>
                <a:spcPct val="130000"/>
              </a:lnSpc>
              <a:buFont typeface="Arial" panose="020B0604020202020204" pitchFamily="34" charset="0"/>
              <a:buChar char="•"/>
            </a:pPr>
            <a:r>
              <a:rPr lang="en-US" sz="1200" dirty="0">
                <a:solidFill>
                  <a:schemeClr val="bg1"/>
                </a:solidFill>
                <a:effectLst/>
                <a:latin typeface="Meiryo (Body)"/>
                <a:ea typeface="Calibri" panose="020F0502020204030204" pitchFamily="34" charset="0"/>
                <a:cs typeface="Times New Roman" panose="02020603050405020304" pitchFamily="18" charset="0"/>
              </a:rPr>
              <a:t>Students will be receiving email notifications from </a:t>
            </a:r>
            <a:r>
              <a:rPr lang="en-US" sz="1200" u="sng" dirty="0">
                <a:solidFill>
                  <a:schemeClr val="bg1"/>
                </a:solidFill>
                <a:effectLst/>
                <a:latin typeface="Meiryo (Body)"/>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noreply@utrgv.edu</a:t>
            </a:r>
            <a:r>
              <a:rPr lang="en-US" sz="1200" dirty="0">
                <a:solidFill>
                  <a:schemeClr val="bg1"/>
                </a:solidFill>
                <a:effectLst/>
                <a:latin typeface="Meiryo (Body)"/>
                <a:ea typeface="Calibri" panose="020F0502020204030204" pitchFamily="34" charset="0"/>
                <a:cs typeface="Times New Roman" panose="02020603050405020304" pitchFamily="18" charset="0"/>
              </a:rPr>
              <a:t>. Samples of notifications are payment confirmation, failed payment, payment plan enrollment, installment amount changes, payment plan installment reminder(s), late installment reminder(s), etc. </a:t>
            </a:r>
          </a:p>
          <a:p>
            <a:pPr marL="285750" indent="-285750">
              <a:lnSpc>
                <a:spcPct val="130000"/>
              </a:lnSpc>
              <a:buFont typeface="Arial" panose="020B0604020202020204" pitchFamily="34" charset="0"/>
              <a:buChar char="•"/>
            </a:pPr>
            <a:endParaRPr lang="en-US" sz="2000" dirty="0">
              <a:latin typeface="Meiryo (Body)"/>
            </a:endParaRPr>
          </a:p>
          <a:p>
            <a:pPr marL="285750" indent="-285750">
              <a:lnSpc>
                <a:spcPct val="130000"/>
              </a:lnSpc>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3B14220D-926E-46C7-AFA5-40FA1F32E468}"/>
              </a:ext>
            </a:extLst>
          </p:cNvPr>
          <p:cNvPicPr>
            <a:picLocks noChangeAspect="1"/>
          </p:cNvPicPr>
          <p:nvPr/>
        </p:nvPicPr>
        <p:blipFill>
          <a:blip r:embed="rId3"/>
          <a:stretch>
            <a:fillRect/>
          </a:stretch>
        </p:blipFill>
        <p:spPr>
          <a:xfrm>
            <a:off x="5470974" y="316337"/>
            <a:ext cx="4905987" cy="2587909"/>
          </a:xfrm>
          <a:prstGeom prst="rect">
            <a:avLst/>
          </a:prstGeom>
        </p:spPr>
      </p:pic>
      <p:pic>
        <p:nvPicPr>
          <p:cNvPr id="5" name="Picture 4">
            <a:extLst>
              <a:ext uri="{FF2B5EF4-FFF2-40B4-BE49-F238E27FC236}">
                <a16:creationId xmlns:a16="http://schemas.microsoft.com/office/drawing/2014/main" id="{06C2400A-B143-45D1-A28F-EA1D62F9FB1E}"/>
              </a:ext>
            </a:extLst>
          </p:cNvPr>
          <p:cNvPicPr>
            <a:picLocks noChangeAspect="1"/>
          </p:cNvPicPr>
          <p:nvPr/>
        </p:nvPicPr>
        <p:blipFill>
          <a:blip r:embed="rId4"/>
          <a:stretch>
            <a:fillRect/>
          </a:stretch>
        </p:blipFill>
        <p:spPr>
          <a:xfrm>
            <a:off x="5470974" y="2991675"/>
            <a:ext cx="4256491" cy="3234933"/>
          </a:xfrm>
          <a:prstGeom prst="rect">
            <a:avLst/>
          </a:prstGeom>
        </p:spPr>
      </p:pic>
    </p:spTree>
    <p:extLst>
      <p:ext uri="{BB962C8B-B14F-4D97-AF65-F5344CB8AC3E}">
        <p14:creationId xmlns:p14="http://schemas.microsoft.com/office/powerpoint/2010/main" val="381485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01BC-9DFE-484F-8118-40ECD938792B}"/>
              </a:ext>
            </a:extLst>
          </p:cNvPr>
          <p:cNvSpPr>
            <a:spLocks noGrp="1"/>
          </p:cNvSpPr>
          <p:nvPr>
            <p:ph type="title"/>
          </p:nvPr>
        </p:nvSpPr>
        <p:spPr>
          <a:xfrm>
            <a:off x="739319" y="654627"/>
            <a:ext cx="3458608" cy="895032"/>
          </a:xfrm>
        </p:spPr>
        <p:txBody>
          <a:bodyPr vert="horz" lIns="109728" tIns="109728" rIns="109728" bIns="91440" rtlCol="0" anchor="b">
            <a:noAutofit/>
          </a:bodyPr>
          <a:lstStyle/>
          <a:p>
            <a:r>
              <a:rPr lang="en-US" b="1" dirty="0">
                <a:solidFill>
                  <a:schemeClr val="bg1"/>
                </a:solidFill>
              </a:rPr>
              <a:t>Line-Item Option &amp; Real Time Payments</a:t>
            </a:r>
          </a:p>
        </p:txBody>
      </p:sp>
      <p:sp>
        <p:nvSpPr>
          <p:cNvPr id="4" name="Content Placeholder 3">
            <a:extLst>
              <a:ext uri="{FF2B5EF4-FFF2-40B4-BE49-F238E27FC236}">
                <a16:creationId xmlns:a16="http://schemas.microsoft.com/office/drawing/2014/main" id="{3D086EEF-956B-4C0B-A6B5-0A2F3B7F86E8}"/>
              </a:ext>
            </a:extLst>
          </p:cNvPr>
          <p:cNvSpPr>
            <a:spLocks noGrp="1"/>
          </p:cNvSpPr>
          <p:nvPr>
            <p:ph type="body" sz="half" idx="2"/>
          </p:nvPr>
        </p:nvSpPr>
        <p:spPr>
          <a:xfrm>
            <a:off x="739318" y="1549659"/>
            <a:ext cx="3718381" cy="3240550"/>
          </a:xfrm>
        </p:spPr>
        <p:txBody>
          <a:bodyPr vert="horz" lIns="109728" tIns="109728" rIns="109728" bIns="91440" rtlCol="0">
            <a:normAutofit fontScale="92500"/>
          </a:bodyPr>
          <a:lstStyle/>
          <a:p>
            <a:pPr marL="285750" indent="-285750">
              <a:buFont typeface="Arial" panose="020B0604020202020204" pitchFamily="34" charset="0"/>
              <a:buChar char="•"/>
            </a:pPr>
            <a:r>
              <a:rPr lang="en-US" dirty="0">
                <a:solidFill>
                  <a:schemeClr val="bg1"/>
                </a:solidFill>
              </a:rPr>
              <a:t>TouchNet will allow students to apply payments to specific charges in Banner: </a:t>
            </a:r>
          </a:p>
          <a:p>
            <a:pPr marL="285750" lvl="2" indent="-285750">
              <a:buFont typeface="Wingdings" panose="05000000000000000000" pitchFamily="2" charset="2"/>
              <a:buChar char="v"/>
            </a:pPr>
            <a:r>
              <a:rPr lang="en-US" sz="1300" dirty="0">
                <a:solidFill>
                  <a:schemeClr val="bg1"/>
                </a:solidFill>
              </a:rPr>
              <a:t>“Line Items”. Charges/fees listed here will not generate a credit card convenience fee (Ex. Bookstore charges, credit card chargebacks, parking tickets etc.)</a:t>
            </a:r>
          </a:p>
          <a:p>
            <a:pPr marL="285750" lvl="2" indent="-285750">
              <a:buFont typeface="Wingdings" panose="05000000000000000000" pitchFamily="2" charset="2"/>
              <a:buChar char="v"/>
            </a:pPr>
            <a:r>
              <a:rPr lang="en-US" sz="1300" dirty="0">
                <a:solidFill>
                  <a:schemeClr val="bg1"/>
                </a:solidFill>
              </a:rPr>
              <a:t>“Line Items CC”. Charges/fees listed here are subject to the Credit Card Convenience Fee (Ex. Parking permits, graduation application fee, Installment Fee, Dorm Room charges, etc.) </a:t>
            </a:r>
          </a:p>
          <a:p>
            <a:pPr marL="285750" indent="-285750">
              <a:buFont typeface="Arial" panose="020B0604020202020204" pitchFamily="34" charset="0"/>
              <a:buChar char="•"/>
            </a:pPr>
            <a:r>
              <a:rPr lang="en-US" dirty="0">
                <a:solidFill>
                  <a:schemeClr val="bg1"/>
                </a:solidFill>
              </a:rPr>
              <a:t>Online payments processed successfully through TouchNet will post to Banner in real-time.</a:t>
            </a:r>
          </a:p>
        </p:txBody>
      </p:sp>
      <p:pic>
        <p:nvPicPr>
          <p:cNvPr id="9" name="Content Placeholder 8">
            <a:extLst>
              <a:ext uri="{FF2B5EF4-FFF2-40B4-BE49-F238E27FC236}">
                <a16:creationId xmlns:a16="http://schemas.microsoft.com/office/drawing/2014/main" id="{5A7AA79C-7E70-B5CB-EBAC-E4942FD42A55}"/>
              </a:ext>
            </a:extLst>
          </p:cNvPr>
          <p:cNvPicPr>
            <a:picLocks noGrp="1" noChangeAspect="1"/>
          </p:cNvPicPr>
          <p:nvPr>
            <p:ph idx="1"/>
          </p:nvPr>
        </p:nvPicPr>
        <p:blipFill>
          <a:blip r:embed="rId3"/>
          <a:stretch>
            <a:fillRect/>
          </a:stretch>
        </p:blipFill>
        <p:spPr>
          <a:xfrm>
            <a:off x="5224491" y="654627"/>
            <a:ext cx="5491986" cy="5365173"/>
          </a:xfrm>
        </p:spPr>
      </p:pic>
    </p:spTree>
    <p:extLst>
      <p:ext uri="{BB962C8B-B14F-4D97-AF65-F5344CB8AC3E}">
        <p14:creationId xmlns:p14="http://schemas.microsoft.com/office/powerpoint/2010/main" val="84415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3349-A453-4264-AEFC-8B1659332A83}"/>
              </a:ext>
            </a:extLst>
          </p:cNvPr>
          <p:cNvSpPr>
            <a:spLocks noGrp="1"/>
          </p:cNvSpPr>
          <p:nvPr>
            <p:ph type="title"/>
          </p:nvPr>
        </p:nvSpPr>
        <p:spPr/>
        <p:txBody>
          <a:bodyPr/>
          <a:lstStyle/>
          <a:p>
            <a:r>
              <a:rPr lang="en-US" dirty="0">
                <a:solidFill>
                  <a:schemeClr val="bg1"/>
                </a:solidFill>
              </a:rPr>
              <a:t>Bill &amp; Payment</a:t>
            </a:r>
          </a:p>
        </p:txBody>
      </p:sp>
      <p:sp>
        <p:nvSpPr>
          <p:cNvPr id="3" name="Text Placeholder 2">
            <a:extLst>
              <a:ext uri="{FF2B5EF4-FFF2-40B4-BE49-F238E27FC236}">
                <a16:creationId xmlns:a16="http://schemas.microsoft.com/office/drawing/2014/main" id="{64DB954E-69A2-4D5B-B3B6-DA1201130437}"/>
              </a:ext>
            </a:extLst>
          </p:cNvPr>
          <p:cNvSpPr>
            <a:spLocks noGrp="1"/>
          </p:cNvSpPr>
          <p:nvPr>
            <p:ph type="body" idx="1"/>
          </p:nvPr>
        </p:nvSpPr>
        <p:spPr>
          <a:xfrm>
            <a:off x="6885169" y="3006564"/>
            <a:ext cx="2622514" cy="1625986"/>
          </a:xfrm>
        </p:spPr>
        <p:txBody>
          <a:bodyPr>
            <a:normAutofit/>
          </a:bodyPr>
          <a:lstStyle/>
          <a:p>
            <a:r>
              <a:rPr lang="en-US" sz="2800" dirty="0">
                <a:solidFill>
                  <a:schemeClr val="accent6">
                    <a:lumMod val="75000"/>
                  </a:schemeClr>
                </a:solidFill>
              </a:rPr>
              <a:t>Student View</a:t>
            </a:r>
          </a:p>
        </p:txBody>
      </p:sp>
    </p:spTree>
    <p:extLst>
      <p:ext uri="{BB962C8B-B14F-4D97-AF65-F5344CB8AC3E}">
        <p14:creationId xmlns:p14="http://schemas.microsoft.com/office/powerpoint/2010/main" val="35185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0196-D9CE-40AF-B0CD-F0073CB60B7B}"/>
              </a:ext>
            </a:extLst>
          </p:cNvPr>
          <p:cNvSpPr>
            <a:spLocks noGrp="1"/>
          </p:cNvSpPr>
          <p:nvPr>
            <p:ph type="title"/>
          </p:nvPr>
        </p:nvSpPr>
        <p:spPr>
          <a:xfrm>
            <a:off x="1072096" y="779318"/>
            <a:ext cx="2689681" cy="467591"/>
          </a:xfrm>
        </p:spPr>
        <p:txBody>
          <a:bodyPr vert="horz" lIns="109728" tIns="109728" rIns="109728" bIns="91440" rtlCol="0" anchor="b">
            <a:normAutofit fontScale="90000"/>
          </a:bodyPr>
          <a:lstStyle/>
          <a:p>
            <a:r>
              <a:rPr lang="en-US" sz="2400" b="1" dirty="0">
                <a:solidFill>
                  <a:schemeClr val="bg1"/>
                </a:solidFill>
              </a:rPr>
              <a:t>Payment Options</a:t>
            </a:r>
          </a:p>
        </p:txBody>
      </p:sp>
      <p:sp>
        <p:nvSpPr>
          <p:cNvPr id="4" name="Content Placeholder 3">
            <a:extLst>
              <a:ext uri="{FF2B5EF4-FFF2-40B4-BE49-F238E27FC236}">
                <a16:creationId xmlns:a16="http://schemas.microsoft.com/office/drawing/2014/main" id="{5663198B-B135-486B-96B5-211D00E36E2A}"/>
              </a:ext>
            </a:extLst>
          </p:cNvPr>
          <p:cNvSpPr>
            <a:spLocks noGrp="1"/>
          </p:cNvSpPr>
          <p:nvPr>
            <p:ph type="body" sz="half" idx="2"/>
          </p:nvPr>
        </p:nvSpPr>
        <p:spPr>
          <a:xfrm>
            <a:off x="966355" y="1361209"/>
            <a:ext cx="4201090" cy="4717473"/>
          </a:xfrm>
        </p:spPr>
        <p:txBody>
          <a:bodyPr vert="horz" lIns="109728" tIns="109728" rIns="109728" bIns="91440" rtlCol="0">
            <a:noAutofit/>
          </a:bodyPr>
          <a:lstStyle/>
          <a:p>
            <a:pPr marL="285750" indent="-285750">
              <a:lnSpc>
                <a:spcPct val="130000"/>
              </a:lnSpc>
              <a:buFont typeface="Arial" panose="020B0604020202020204" pitchFamily="34" charset="0"/>
              <a:buChar char="•"/>
            </a:pPr>
            <a:r>
              <a:rPr lang="en-US" sz="1200" dirty="0">
                <a:solidFill>
                  <a:schemeClr val="bg1"/>
                </a:solidFill>
              </a:rPr>
              <a:t>TouchNet offers students the following payment options: credit card &amp; electronic checks. *Debit cards can be used but will be processed as credit &amp; will incur a credit card convenience fee. Therefore, it is recommended for students that  pay with a debit card to select the use the electronic check payment option.</a:t>
            </a:r>
          </a:p>
          <a:p>
            <a:pPr marL="285750" indent="-285750">
              <a:lnSpc>
                <a:spcPct val="130000"/>
              </a:lnSpc>
              <a:buFont typeface="Arial" panose="020B0604020202020204" pitchFamily="34" charset="0"/>
              <a:buChar char="•"/>
            </a:pPr>
            <a:r>
              <a:rPr lang="en-US" sz="1200" dirty="0">
                <a:solidFill>
                  <a:schemeClr val="bg1"/>
                </a:solidFill>
              </a:rPr>
              <a:t>International wires are also accepted and must be processed through TransferMate.</a:t>
            </a:r>
          </a:p>
          <a:p>
            <a:pPr marL="285750" indent="-285750">
              <a:lnSpc>
                <a:spcPct val="130000"/>
              </a:lnSpc>
              <a:buFont typeface="Arial" panose="020B0604020202020204" pitchFamily="34" charset="0"/>
              <a:buChar char="•"/>
            </a:pPr>
            <a:r>
              <a:rPr lang="en-US" sz="1200" dirty="0">
                <a:solidFill>
                  <a:schemeClr val="bg1"/>
                </a:solidFill>
              </a:rPr>
              <a:t>If a student has a saved payment method, the system will automatically populate the ACH payment agreement. This option is available for  students that would like to pay with their checking account as an electronic check. </a:t>
            </a:r>
          </a:p>
          <a:p>
            <a:pPr marL="285750" indent="-285750">
              <a:lnSpc>
                <a:spcPct val="130000"/>
              </a:lnSpc>
              <a:buFont typeface="Arial" panose="020B0604020202020204" pitchFamily="34" charset="0"/>
              <a:buChar char="•"/>
            </a:pPr>
            <a:r>
              <a:rPr lang="en-US" sz="1200" dirty="0">
                <a:solidFill>
                  <a:schemeClr val="bg1"/>
                </a:solidFill>
              </a:rPr>
              <a:t>A convenience fee of </a:t>
            </a:r>
            <a:r>
              <a:rPr lang="en-US" sz="1200" b="1" dirty="0">
                <a:solidFill>
                  <a:schemeClr val="bg1"/>
                </a:solidFill>
              </a:rPr>
              <a:t>1.9%</a:t>
            </a:r>
            <a:r>
              <a:rPr lang="en-US" sz="1200" dirty="0">
                <a:solidFill>
                  <a:schemeClr val="bg1"/>
                </a:solidFill>
              </a:rPr>
              <a:t> is charged to all online credit card payments towards Tuition and Fees.</a:t>
            </a:r>
          </a:p>
        </p:txBody>
      </p:sp>
      <p:pic>
        <p:nvPicPr>
          <p:cNvPr id="8" name="Picture 7">
            <a:extLst>
              <a:ext uri="{FF2B5EF4-FFF2-40B4-BE49-F238E27FC236}">
                <a16:creationId xmlns:a16="http://schemas.microsoft.com/office/drawing/2014/main" id="{BE93AC43-1381-DD0B-0010-BF9C8F284382}"/>
              </a:ext>
            </a:extLst>
          </p:cNvPr>
          <p:cNvPicPr>
            <a:picLocks noChangeAspect="1"/>
          </p:cNvPicPr>
          <p:nvPr/>
        </p:nvPicPr>
        <p:blipFill>
          <a:blip r:embed="rId3"/>
          <a:stretch>
            <a:fillRect/>
          </a:stretch>
        </p:blipFill>
        <p:spPr>
          <a:xfrm>
            <a:off x="6132962" y="1080883"/>
            <a:ext cx="5453289" cy="4353562"/>
          </a:xfrm>
          <a:prstGeom prst="rect">
            <a:avLst/>
          </a:prstGeom>
        </p:spPr>
      </p:pic>
    </p:spTree>
    <p:extLst>
      <p:ext uri="{BB962C8B-B14F-4D97-AF65-F5344CB8AC3E}">
        <p14:creationId xmlns:p14="http://schemas.microsoft.com/office/powerpoint/2010/main" val="163593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5A7A-D9C2-400C-B7C3-C050FC368EB8}"/>
              </a:ext>
            </a:extLst>
          </p:cNvPr>
          <p:cNvSpPr>
            <a:spLocks noGrp="1"/>
          </p:cNvSpPr>
          <p:nvPr>
            <p:ph type="title"/>
          </p:nvPr>
        </p:nvSpPr>
        <p:spPr>
          <a:xfrm>
            <a:off x="1034092" y="1410719"/>
            <a:ext cx="3865134" cy="436418"/>
          </a:xfrm>
        </p:spPr>
        <p:txBody>
          <a:bodyPr vert="horz" lIns="109728" tIns="109728" rIns="109728" bIns="91440" rtlCol="0" anchor="b">
            <a:normAutofit fontScale="90000"/>
          </a:bodyPr>
          <a:lstStyle/>
          <a:p>
            <a:r>
              <a:rPr lang="en-US" sz="2400" b="1" dirty="0">
                <a:solidFill>
                  <a:schemeClr val="bg1"/>
                </a:solidFill>
              </a:rPr>
              <a:t>Payment History</a:t>
            </a:r>
          </a:p>
        </p:txBody>
      </p:sp>
      <p:sp>
        <p:nvSpPr>
          <p:cNvPr id="4" name="Content Placeholder 3">
            <a:extLst>
              <a:ext uri="{FF2B5EF4-FFF2-40B4-BE49-F238E27FC236}">
                <a16:creationId xmlns:a16="http://schemas.microsoft.com/office/drawing/2014/main" id="{BCEDFA50-FC01-40E4-B0FC-68DCADFE497B}"/>
              </a:ext>
            </a:extLst>
          </p:cNvPr>
          <p:cNvSpPr>
            <a:spLocks noGrp="1"/>
          </p:cNvSpPr>
          <p:nvPr>
            <p:ph type="body" sz="half" idx="2"/>
          </p:nvPr>
        </p:nvSpPr>
        <p:spPr>
          <a:xfrm>
            <a:off x="1149032" y="2483428"/>
            <a:ext cx="3635255" cy="3501736"/>
          </a:xfrm>
        </p:spPr>
        <p:txBody>
          <a:bodyPr vert="horz" lIns="109728" tIns="109728" rIns="109728" bIns="91440" rtlCol="0">
            <a:normAutofit/>
          </a:bodyPr>
          <a:lstStyle/>
          <a:p>
            <a:r>
              <a:rPr lang="en-US" sz="1600" dirty="0">
                <a:solidFill>
                  <a:schemeClr val="bg1"/>
                </a:solidFill>
              </a:rPr>
              <a:t>Students have the option to view their payment history for </a:t>
            </a:r>
            <a:r>
              <a:rPr lang="en-US" sz="1600" u="sng" dirty="0">
                <a:solidFill>
                  <a:schemeClr val="bg1"/>
                </a:solidFill>
              </a:rPr>
              <a:t>TouchNet payments only</a:t>
            </a:r>
            <a:r>
              <a:rPr lang="en-US" sz="1600" dirty="0">
                <a:solidFill>
                  <a:schemeClr val="bg1"/>
                </a:solidFill>
              </a:rPr>
              <a:t>. The student has the option to filter their history by line item or by student account, by payer and by payment type, and by date range.</a:t>
            </a:r>
          </a:p>
        </p:txBody>
      </p:sp>
      <p:pic>
        <p:nvPicPr>
          <p:cNvPr id="6" name="Picture 5">
            <a:extLst>
              <a:ext uri="{FF2B5EF4-FFF2-40B4-BE49-F238E27FC236}">
                <a16:creationId xmlns:a16="http://schemas.microsoft.com/office/drawing/2014/main" id="{E075B118-3014-7159-9D2F-CE947225D213}"/>
              </a:ext>
            </a:extLst>
          </p:cNvPr>
          <p:cNvPicPr>
            <a:picLocks noChangeAspect="1"/>
          </p:cNvPicPr>
          <p:nvPr/>
        </p:nvPicPr>
        <p:blipFill>
          <a:blip r:embed="rId3"/>
          <a:stretch>
            <a:fillRect/>
          </a:stretch>
        </p:blipFill>
        <p:spPr>
          <a:xfrm>
            <a:off x="6096000" y="2035396"/>
            <a:ext cx="5739245" cy="2644955"/>
          </a:xfrm>
          <a:prstGeom prst="rect">
            <a:avLst/>
          </a:prstGeom>
        </p:spPr>
      </p:pic>
    </p:spTree>
    <p:extLst>
      <p:ext uri="{BB962C8B-B14F-4D97-AF65-F5344CB8AC3E}">
        <p14:creationId xmlns:p14="http://schemas.microsoft.com/office/powerpoint/2010/main" val="400618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706E-5564-4B58-A050-0266B3544F81}"/>
              </a:ext>
            </a:extLst>
          </p:cNvPr>
          <p:cNvSpPr>
            <a:spLocks noGrp="1"/>
          </p:cNvSpPr>
          <p:nvPr>
            <p:ph type="title"/>
          </p:nvPr>
        </p:nvSpPr>
        <p:spPr/>
        <p:txBody>
          <a:bodyPr/>
          <a:lstStyle/>
          <a:p>
            <a:r>
              <a:rPr lang="en-US" b="1" dirty="0">
                <a:solidFill>
                  <a:schemeClr val="bg1"/>
                </a:solidFill>
              </a:rPr>
              <a:t>Payment Plan</a:t>
            </a:r>
          </a:p>
        </p:txBody>
      </p:sp>
      <p:sp>
        <p:nvSpPr>
          <p:cNvPr id="3" name="Text Placeholder 2">
            <a:extLst>
              <a:ext uri="{FF2B5EF4-FFF2-40B4-BE49-F238E27FC236}">
                <a16:creationId xmlns:a16="http://schemas.microsoft.com/office/drawing/2014/main" id="{80338798-E35B-4329-8809-F778E5B7B3BC}"/>
              </a:ext>
            </a:extLst>
          </p:cNvPr>
          <p:cNvSpPr>
            <a:spLocks noGrp="1"/>
          </p:cNvSpPr>
          <p:nvPr>
            <p:ph type="body" idx="1"/>
          </p:nvPr>
        </p:nvSpPr>
        <p:spPr/>
        <p:txBody>
          <a:bodyPr>
            <a:normAutofit/>
          </a:bodyPr>
          <a:lstStyle/>
          <a:p>
            <a:r>
              <a:rPr lang="en-US" dirty="0">
                <a:solidFill>
                  <a:schemeClr val="accent6">
                    <a:lumMod val="75000"/>
                  </a:schemeClr>
                </a:solidFill>
              </a:rPr>
              <a:t>Itemized Installment Plans</a:t>
            </a:r>
          </a:p>
        </p:txBody>
      </p:sp>
    </p:spTree>
    <p:extLst>
      <p:ext uri="{BB962C8B-B14F-4D97-AF65-F5344CB8AC3E}">
        <p14:creationId xmlns:p14="http://schemas.microsoft.com/office/powerpoint/2010/main" val="2557177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11C8-D67F-4C4B-8180-28588B906768}"/>
              </a:ext>
            </a:extLst>
          </p:cNvPr>
          <p:cNvSpPr>
            <a:spLocks noGrp="1"/>
          </p:cNvSpPr>
          <p:nvPr>
            <p:ph type="title"/>
          </p:nvPr>
        </p:nvSpPr>
        <p:spPr>
          <a:xfrm>
            <a:off x="1154954" y="1007919"/>
            <a:ext cx="3865134" cy="467591"/>
          </a:xfrm>
        </p:spPr>
        <p:txBody>
          <a:bodyPr vert="horz" lIns="109728" tIns="109728" rIns="109728" bIns="91440" rtlCol="0" anchor="b">
            <a:normAutofit fontScale="90000"/>
          </a:bodyPr>
          <a:lstStyle/>
          <a:p>
            <a:r>
              <a:rPr lang="en-US" sz="2400" b="1" dirty="0">
                <a:solidFill>
                  <a:schemeClr val="bg1"/>
                </a:solidFill>
              </a:rPr>
              <a:t>Itemized Payment Plan</a:t>
            </a:r>
          </a:p>
        </p:txBody>
      </p:sp>
      <p:sp>
        <p:nvSpPr>
          <p:cNvPr id="4" name="Content Placeholder 3">
            <a:extLst>
              <a:ext uri="{FF2B5EF4-FFF2-40B4-BE49-F238E27FC236}">
                <a16:creationId xmlns:a16="http://schemas.microsoft.com/office/drawing/2014/main" id="{E7E55FAA-CB80-4920-A610-6673737074CB}"/>
              </a:ext>
            </a:extLst>
          </p:cNvPr>
          <p:cNvSpPr>
            <a:spLocks noGrp="1"/>
          </p:cNvSpPr>
          <p:nvPr>
            <p:ph type="body" sz="half" idx="2"/>
          </p:nvPr>
        </p:nvSpPr>
        <p:spPr>
          <a:xfrm>
            <a:off x="1040654" y="2036618"/>
            <a:ext cx="3859212" cy="2642957"/>
          </a:xfrm>
        </p:spPr>
        <p:txBody>
          <a:bodyPr vert="horz" lIns="109728" tIns="109728" rIns="109728" bIns="91440" rtlCol="0">
            <a:normAutofit lnSpcReduction="10000"/>
          </a:bodyPr>
          <a:lstStyle/>
          <a:p>
            <a:pPr marL="285750" indent="-285750">
              <a:lnSpc>
                <a:spcPct val="130000"/>
              </a:lnSpc>
              <a:buFont typeface="Arial" panose="020B0604020202020204" pitchFamily="34" charset="0"/>
              <a:buChar char="•"/>
            </a:pPr>
            <a:r>
              <a:rPr lang="en-US" sz="1600" dirty="0">
                <a:solidFill>
                  <a:schemeClr val="bg1"/>
                </a:solidFill>
              </a:rPr>
              <a:t>Itemized payment plans can be created for Fall and Spring terms only. The plan consists of four payments; the first Installment will be paid by the term tuition due date and subsequent payments are due on the first business day of the month.</a:t>
            </a:r>
          </a:p>
          <a:p>
            <a:pPr>
              <a:lnSpc>
                <a:spcPct val="130000"/>
              </a:lnSpc>
            </a:pPr>
            <a:endParaRPr lang="en-US" sz="1400" dirty="0"/>
          </a:p>
        </p:txBody>
      </p:sp>
      <p:pic>
        <p:nvPicPr>
          <p:cNvPr id="5" name="Picture 4">
            <a:extLst>
              <a:ext uri="{FF2B5EF4-FFF2-40B4-BE49-F238E27FC236}">
                <a16:creationId xmlns:a16="http://schemas.microsoft.com/office/drawing/2014/main" id="{257A823A-79D0-6EBE-7324-E2670A35CAD7}"/>
              </a:ext>
            </a:extLst>
          </p:cNvPr>
          <p:cNvPicPr>
            <a:picLocks noChangeAspect="1"/>
          </p:cNvPicPr>
          <p:nvPr/>
        </p:nvPicPr>
        <p:blipFill>
          <a:blip r:embed="rId3"/>
          <a:stretch>
            <a:fillRect/>
          </a:stretch>
        </p:blipFill>
        <p:spPr>
          <a:xfrm>
            <a:off x="6096000" y="1475510"/>
            <a:ext cx="5727104" cy="4125190"/>
          </a:xfrm>
          <a:prstGeom prst="rect">
            <a:avLst/>
          </a:prstGeom>
        </p:spPr>
      </p:pic>
    </p:spTree>
    <p:extLst>
      <p:ext uri="{BB962C8B-B14F-4D97-AF65-F5344CB8AC3E}">
        <p14:creationId xmlns:p14="http://schemas.microsoft.com/office/powerpoint/2010/main" val="270988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B9DB-936D-4D33-A7D3-F6A3B2C79CB3}"/>
              </a:ext>
            </a:extLst>
          </p:cNvPr>
          <p:cNvSpPr>
            <a:spLocks noGrp="1"/>
          </p:cNvSpPr>
          <p:nvPr>
            <p:ph type="title"/>
          </p:nvPr>
        </p:nvSpPr>
        <p:spPr>
          <a:xfrm>
            <a:off x="1051046" y="1257299"/>
            <a:ext cx="3865134" cy="883227"/>
          </a:xfrm>
        </p:spPr>
        <p:txBody>
          <a:bodyPr vert="horz" lIns="109728" tIns="109728" rIns="109728" bIns="91440" rtlCol="0" anchor="b">
            <a:normAutofit fontScale="90000"/>
          </a:bodyPr>
          <a:lstStyle/>
          <a:p>
            <a:pPr>
              <a:lnSpc>
                <a:spcPct val="120000"/>
              </a:lnSpc>
            </a:pPr>
            <a:r>
              <a:rPr lang="en-US" sz="2400" b="1" dirty="0">
                <a:solidFill>
                  <a:schemeClr val="bg1"/>
                </a:solidFill>
              </a:rPr>
              <a:t>Installment Plan Processing &amp; Late Payment Fee</a:t>
            </a:r>
          </a:p>
        </p:txBody>
      </p:sp>
      <p:sp>
        <p:nvSpPr>
          <p:cNvPr id="4" name="Content Placeholder 3">
            <a:extLst>
              <a:ext uri="{FF2B5EF4-FFF2-40B4-BE49-F238E27FC236}">
                <a16:creationId xmlns:a16="http://schemas.microsoft.com/office/drawing/2014/main" id="{909E94D8-A85A-41B3-96C0-37BC6E6EE134}"/>
              </a:ext>
            </a:extLst>
          </p:cNvPr>
          <p:cNvSpPr>
            <a:spLocks noGrp="1"/>
          </p:cNvSpPr>
          <p:nvPr>
            <p:ph type="body" sz="half" idx="2"/>
          </p:nvPr>
        </p:nvSpPr>
        <p:spPr>
          <a:xfrm>
            <a:off x="1154954" y="2317173"/>
            <a:ext cx="3859212" cy="2712027"/>
          </a:xfrm>
        </p:spPr>
        <p:txBody>
          <a:bodyPr vert="horz" lIns="109728" tIns="109728" rIns="109728" bIns="91440" rtlCol="0">
            <a:normAutofit/>
          </a:bodyPr>
          <a:lstStyle/>
          <a:p>
            <a:pPr marL="285750" indent="-285750">
              <a:lnSpc>
                <a:spcPct val="130000"/>
              </a:lnSpc>
              <a:buFont typeface="Arial" panose="020B0604020202020204" pitchFamily="34" charset="0"/>
              <a:buChar char="•"/>
            </a:pPr>
            <a:r>
              <a:rPr lang="en-US" sz="1200" dirty="0">
                <a:solidFill>
                  <a:schemeClr val="bg1"/>
                </a:solidFill>
              </a:rPr>
              <a:t>The payment plan has a one time $30 processing fee. This is classified as a “Line-Item CC” and has been set as a post charge, meaning students can pay the fee later.</a:t>
            </a:r>
          </a:p>
          <a:p>
            <a:pPr marL="285750" indent="-285750">
              <a:lnSpc>
                <a:spcPct val="130000"/>
              </a:lnSpc>
              <a:buFont typeface="Arial" panose="020B0604020202020204" pitchFamily="34" charset="0"/>
              <a:buChar char="•"/>
            </a:pPr>
            <a:r>
              <a:rPr lang="en-US" sz="1200" dirty="0">
                <a:solidFill>
                  <a:schemeClr val="bg1"/>
                </a:solidFill>
              </a:rPr>
              <a:t>A late payment fee of $30 is imposed after 3 consecutive days of non-payment (including weekends) after the installment due date.</a:t>
            </a:r>
          </a:p>
          <a:p>
            <a:pPr marL="285750" indent="-285750">
              <a:lnSpc>
                <a:spcPct val="130000"/>
              </a:lnSpc>
              <a:buFont typeface="Arial" panose="020B0604020202020204" pitchFamily="34" charset="0"/>
              <a:buChar char="•"/>
            </a:pPr>
            <a:endParaRPr lang="en-US" sz="1400" dirty="0"/>
          </a:p>
          <a:p>
            <a:pPr marL="285750" indent="-285750" algn="ctr">
              <a:lnSpc>
                <a:spcPct val="130000"/>
              </a:lnSpc>
              <a:buFont typeface="Arial" panose="020B0604020202020204" pitchFamily="34" charset="0"/>
              <a:buChar char="•"/>
            </a:pPr>
            <a:endParaRPr lang="en-US" sz="1400" dirty="0"/>
          </a:p>
        </p:txBody>
      </p:sp>
      <p:pic>
        <p:nvPicPr>
          <p:cNvPr id="10" name="Picture 9">
            <a:extLst>
              <a:ext uri="{FF2B5EF4-FFF2-40B4-BE49-F238E27FC236}">
                <a16:creationId xmlns:a16="http://schemas.microsoft.com/office/drawing/2014/main" id="{591A0A5E-91CF-4D31-9B68-08D77913875E}"/>
              </a:ext>
            </a:extLst>
          </p:cNvPr>
          <p:cNvPicPr>
            <a:picLocks noChangeAspect="1"/>
          </p:cNvPicPr>
          <p:nvPr/>
        </p:nvPicPr>
        <p:blipFill>
          <a:blip r:embed="rId3"/>
          <a:stretch>
            <a:fillRect/>
          </a:stretch>
        </p:blipFill>
        <p:spPr>
          <a:xfrm>
            <a:off x="6161977" y="2224193"/>
            <a:ext cx="5728940" cy="2578022"/>
          </a:xfrm>
          <a:prstGeom prst="rect">
            <a:avLst/>
          </a:prstGeom>
        </p:spPr>
      </p:pic>
    </p:spTree>
    <p:extLst>
      <p:ext uri="{BB962C8B-B14F-4D97-AF65-F5344CB8AC3E}">
        <p14:creationId xmlns:p14="http://schemas.microsoft.com/office/powerpoint/2010/main" val="272190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59B4-2B78-4E10-A699-D548C77BE6C7}"/>
              </a:ext>
            </a:extLst>
          </p:cNvPr>
          <p:cNvSpPr>
            <a:spLocks noGrp="1"/>
          </p:cNvSpPr>
          <p:nvPr>
            <p:ph type="title"/>
          </p:nvPr>
        </p:nvSpPr>
        <p:spPr>
          <a:xfrm>
            <a:off x="1248472" y="997142"/>
            <a:ext cx="2232481" cy="696191"/>
          </a:xfrm>
        </p:spPr>
        <p:txBody>
          <a:bodyPr vert="horz" lIns="109728" tIns="109728" rIns="109728" bIns="91440" rtlCol="0" anchor="b">
            <a:normAutofit/>
          </a:bodyPr>
          <a:lstStyle/>
          <a:p>
            <a:r>
              <a:rPr lang="en-US" sz="2400" b="1" dirty="0">
                <a:solidFill>
                  <a:schemeClr val="bg1"/>
                </a:solidFill>
              </a:rPr>
              <a:t>To Qualify </a:t>
            </a:r>
          </a:p>
        </p:txBody>
      </p:sp>
      <p:sp>
        <p:nvSpPr>
          <p:cNvPr id="3" name="Content Placeholder 2">
            <a:extLst>
              <a:ext uri="{FF2B5EF4-FFF2-40B4-BE49-F238E27FC236}">
                <a16:creationId xmlns:a16="http://schemas.microsoft.com/office/drawing/2014/main" id="{E3F42F5F-EE6C-4C52-AA8C-1F54B312D977}"/>
              </a:ext>
            </a:extLst>
          </p:cNvPr>
          <p:cNvSpPr>
            <a:spLocks noGrp="1"/>
          </p:cNvSpPr>
          <p:nvPr>
            <p:ph type="body" sz="half" idx="2"/>
          </p:nvPr>
        </p:nvSpPr>
        <p:spPr>
          <a:xfrm>
            <a:off x="1154953" y="1776845"/>
            <a:ext cx="3926201" cy="4000500"/>
          </a:xfrm>
        </p:spPr>
        <p:txBody>
          <a:bodyPr vert="horz" lIns="109728" tIns="109728" rIns="109728" bIns="91440" rtlCol="0">
            <a:noAutofit/>
          </a:bodyPr>
          <a:lstStyle/>
          <a:p>
            <a:pPr marL="171450" indent="-171450">
              <a:lnSpc>
                <a:spcPct val="130000"/>
              </a:lnSpc>
              <a:buFont typeface="Arial" panose="020B0604020202020204" pitchFamily="34" charset="0"/>
              <a:buChar char="•"/>
            </a:pPr>
            <a:r>
              <a:rPr lang="en-US" sz="1200" dirty="0">
                <a:solidFill>
                  <a:schemeClr val="bg1"/>
                </a:solidFill>
              </a:rPr>
              <a:t>Must be registered for the current term.</a:t>
            </a:r>
          </a:p>
          <a:p>
            <a:pPr marL="171450" indent="-171450">
              <a:lnSpc>
                <a:spcPct val="130000"/>
              </a:lnSpc>
              <a:buFont typeface="Arial" panose="020B0604020202020204" pitchFamily="34" charset="0"/>
              <a:buChar char="•"/>
            </a:pPr>
            <a:r>
              <a:rPr lang="en-US" sz="1200" dirty="0">
                <a:solidFill>
                  <a:schemeClr val="bg1"/>
                </a:solidFill>
              </a:rPr>
              <a:t>Must be 18 years or older. *Minors must contact the Bursar’s Office directly as </a:t>
            </a:r>
            <a:r>
              <a:rPr lang="en-US" sz="1200" b="1" dirty="0">
                <a:solidFill>
                  <a:schemeClr val="bg1"/>
                </a:solidFill>
              </a:rPr>
              <a:t>DB </a:t>
            </a:r>
            <a:r>
              <a:rPr lang="en-US" sz="1200" dirty="0">
                <a:solidFill>
                  <a:schemeClr val="bg1"/>
                </a:solidFill>
              </a:rPr>
              <a:t>hold will be placed on their account and will prevent them from requesting the installment plan online. </a:t>
            </a:r>
          </a:p>
          <a:p>
            <a:pPr marL="171450" indent="-171450">
              <a:lnSpc>
                <a:spcPct val="130000"/>
              </a:lnSpc>
              <a:buFont typeface="Arial" panose="020B0604020202020204" pitchFamily="34" charset="0"/>
              <a:buChar char="•"/>
            </a:pPr>
            <a:r>
              <a:rPr lang="en-US" sz="1200" dirty="0">
                <a:solidFill>
                  <a:schemeClr val="bg1"/>
                </a:solidFill>
              </a:rPr>
              <a:t>Must not have prior term balances, including previous or active Emergency Loans.</a:t>
            </a:r>
          </a:p>
          <a:p>
            <a:pPr marL="171450" indent="-171450">
              <a:lnSpc>
                <a:spcPct val="130000"/>
              </a:lnSpc>
              <a:buFont typeface="Arial" panose="020B0604020202020204" pitchFamily="34" charset="0"/>
              <a:buChar char="•"/>
            </a:pPr>
            <a:r>
              <a:rPr lang="en-US" sz="1200" dirty="0">
                <a:solidFill>
                  <a:schemeClr val="bg1"/>
                </a:solidFill>
              </a:rPr>
              <a:t>Students pending the High Assurance Indicator will receive the </a:t>
            </a:r>
            <a:r>
              <a:rPr lang="en-US" sz="1200" b="1" dirty="0">
                <a:solidFill>
                  <a:schemeClr val="bg1"/>
                </a:solidFill>
              </a:rPr>
              <a:t>HA</a:t>
            </a:r>
            <a:r>
              <a:rPr lang="en-US" sz="1200" dirty="0">
                <a:solidFill>
                  <a:schemeClr val="bg1"/>
                </a:solidFill>
              </a:rPr>
              <a:t> hold that will prevent them from requesting the installment plan online. As soon as the two forms of ID’s have been verified and clearance has been provided, system will release their hold.</a:t>
            </a:r>
          </a:p>
        </p:txBody>
      </p:sp>
      <p:pic>
        <p:nvPicPr>
          <p:cNvPr id="8" name="Picture 7">
            <a:extLst>
              <a:ext uri="{FF2B5EF4-FFF2-40B4-BE49-F238E27FC236}">
                <a16:creationId xmlns:a16="http://schemas.microsoft.com/office/drawing/2014/main" id="{F7626407-BB78-4D85-B811-A6A5306985AF}"/>
              </a:ext>
            </a:extLst>
          </p:cNvPr>
          <p:cNvPicPr>
            <a:picLocks noChangeAspect="1"/>
          </p:cNvPicPr>
          <p:nvPr/>
        </p:nvPicPr>
        <p:blipFill>
          <a:blip r:embed="rId2"/>
          <a:stretch>
            <a:fillRect/>
          </a:stretch>
        </p:blipFill>
        <p:spPr>
          <a:xfrm>
            <a:off x="6096000" y="1693333"/>
            <a:ext cx="5685312" cy="3554076"/>
          </a:xfrm>
          <a:prstGeom prst="rect">
            <a:avLst/>
          </a:prstGeom>
        </p:spPr>
      </p:pic>
    </p:spTree>
    <p:extLst>
      <p:ext uri="{BB962C8B-B14F-4D97-AF65-F5344CB8AC3E}">
        <p14:creationId xmlns:p14="http://schemas.microsoft.com/office/powerpoint/2010/main" val="3957008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9352-AD27-44C3-B8F0-CB036CA8814F}"/>
              </a:ext>
            </a:extLst>
          </p:cNvPr>
          <p:cNvSpPr>
            <a:spLocks noGrp="1"/>
          </p:cNvSpPr>
          <p:nvPr>
            <p:ph type="title"/>
          </p:nvPr>
        </p:nvSpPr>
        <p:spPr>
          <a:xfrm>
            <a:off x="1238082" y="883227"/>
            <a:ext cx="2461081" cy="945573"/>
          </a:xfrm>
        </p:spPr>
        <p:txBody>
          <a:bodyPr vert="horz" lIns="109728" tIns="109728" rIns="109728" bIns="91440" rtlCol="0" anchor="b">
            <a:normAutofit/>
          </a:bodyPr>
          <a:lstStyle/>
          <a:p>
            <a:r>
              <a:rPr lang="en-US" sz="2400" b="1" dirty="0">
                <a:solidFill>
                  <a:schemeClr val="bg1"/>
                </a:solidFill>
              </a:rPr>
              <a:t>Payment Plan Agreement</a:t>
            </a:r>
          </a:p>
        </p:txBody>
      </p:sp>
      <p:sp>
        <p:nvSpPr>
          <p:cNvPr id="3" name="Content Placeholder 2">
            <a:extLst>
              <a:ext uri="{FF2B5EF4-FFF2-40B4-BE49-F238E27FC236}">
                <a16:creationId xmlns:a16="http://schemas.microsoft.com/office/drawing/2014/main" id="{98BAF965-15C7-46BB-B899-5921EEC1C274}"/>
              </a:ext>
            </a:extLst>
          </p:cNvPr>
          <p:cNvSpPr>
            <a:spLocks noGrp="1"/>
          </p:cNvSpPr>
          <p:nvPr>
            <p:ph type="body" sz="half" idx="2"/>
          </p:nvPr>
        </p:nvSpPr>
        <p:spPr>
          <a:xfrm>
            <a:off x="1154954" y="1963882"/>
            <a:ext cx="3859212" cy="3065318"/>
          </a:xfrm>
        </p:spPr>
        <p:txBody>
          <a:bodyPr vert="horz" lIns="109728" tIns="109728" rIns="109728" bIns="91440" rtlCol="0">
            <a:normAutofit/>
          </a:bodyPr>
          <a:lstStyle/>
          <a:p>
            <a:pPr>
              <a:lnSpc>
                <a:spcPct val="130000"/>
              </a:lnSpc>
            </a:pPr>
            <a:r>
              <a:rPr lang="en-US" sz="1200" dirty="0">
                <a:solidFill>
                  <a:schemeClr val="bg1"/>
                </a:solidFill>
              </a:rPr>
              <a:t>The agreement states the terms and conditions for the Installment Plan. The agreement discloses that the amounts may change depending on adjustments made to their account. It also explicitly states the $30 late fee and penalties for not adhering to the agreement. If a student wishes to cancel the plan, they must contact the Bursar Office directly (each situation will be reviewed on a case-to-case basis).</a:t>
            </a:r>
          </a:p>
        </p:txBody>
      </p:sp>
      <p:pic>
        <p:nvPicPr>
          <p:cNvPr id="6" name="Picture 5">
            <a:extLst>
              <a:ext uri="{FF2B5EF4-FFF2-40B4-BE49-F238E27FC236}">
                <a16:creationId xmlns:a16="http://schemas.microsoft.com/office/drawing/2014/main" id="{99CDC298-A05F-C00D-5F50-BB54B0E35BC0}"/>
              </a:ext>
            </a:extLst>
          </p:cNvPr>
          <p:cNvPicPr>
            <a:picLocks noChangeAspect="1"/>
          </p:cNvPicPr>
          <p:nvPr/>
        </p:nvPicPr>
        <p:blipFill>
          <a:blip r:embed="rId3"/>
          <a:stretch>
            <a:fillRect/>
          </a:stretch>
        </p:blipFill>
        <p:spPr>
          <a:xfrm>
            <a:off x="6096000" y="522020"/>
            <a:ext cx="5334000" cy="5390407"/>
          </a:xfrm>
          <a:prstGeom prst="rect">
            <a:avLst/>
          </a:prstGeom>
        </p:spPr>
      </p:pic>
    </p:spTree>
    <p:extLst>
      <p:ext uri="{BB962C8B-B14F-4D97-AF65-F5344CB8AC3E}">
        <p14:creationId xmlns:p14="http://schemas.microsoft.com/office/powerpoint/2010/main" val="49243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F577-C469-4FCB-8C67-507747B48918}"/>
              </a:ext>
            </a:extLst>
          </p:cNvPr>
          <p:cNvSpPr>
            <a:spLocks noGrp="1"/>
          </p:cNvSpPr>
          <p:nvPr>
            <p:ph type="title"/>
          </p:nvPr>
        </p:nvSpPr>
        <p:spPr>
          <a:xfrm>
            <a:off x="1149032" y="820882"/>
            <a:ext cx="3865134" cy="872836"/>
          </a:xfrm>
        </p:spPr>
        <p:txBody>
          <a:bodyPr vert="horz" lIns="109728" tIns="109728" rIns="109728" bIns="91440" rtlCol="0" anchor="b">
            <a:normAutofit fontScale="90000"/>
          </a:bodyPr>
          <a:lstStyle/>
          <a:p>
            <a:r>
              <a:rPr lang="en-US" sz="2400" b="1" dirty="0">
                <a:solidFill>
                  <a:schemeClr val="bg1"/>
                </a:solidFill>
              </a:rPr>
              <a:t>Payment Plan Description – Financial Aid</a:t>
            </a:r>
          </a:p>
        </p:txBody>
      </p:sp>
      <p:sp>
        <p:nvSpPr>
          <p:cNvPr id="3" name="Content Placeholder 2">
            <a:extLst>
              <a:ext uri="{FF2B5EF4-FFF2-40B4-BE49-F238E27FC236}">
                <a16:creationId xmlns:a16="http://schemas.microsoft.com/office/drawing/2014/main" id="{F328EB8A-7944-440E-8AD2-86A6092A1A39}"/>
              </a:ext>
            </a:extLst>
          </p:cNvPr>
          <p:cNvSpPr>
            <a:spLocks noGrp="1"/>
          </p:cNvSpPr>
          <p:nvPr>
            <p:ph type="body" sz="half" idx="2"/>
          </p:nvPr>
        </p:nvSpPr>
        <p:spPr>
          <a:xfrm>
            <a:off x="1154954" y="1693718"/>
            <a:ext cx="3859212" cy="3335482"/>
          </a:xfrm>
        </p:spPr>
        <p:txBody>
          <a:bodyPr vert="horz" lIns="109728" tIns="109728" rIns="109728" bIns="91440" rtlCol="0" anchor="t">
            <a:normAutofit/>
          </a:bodyPr>
          <a:lstStyle/>
          <a:p>
            <a:r>
              <a:rPr lang="en-US" dirty="0">
                <a:solidFill>
                  <a:schemeClr val="bg1"/>
                </a:solidFill>
              </a:rPr>
              <a:t>The Payment Plan is divided into four monthly payments.</a:t>
            </a:r>
          </a:p>
          <a:p>
            <a:pPr marL="285750" indent="-285750">
              <a:buFont typeface="Arial" panose="020B0604020202020204" pitchFamily="34" charset="0"/>
              <a:buChar char="•"/>
            </a:pPr>
            <a:r>
              <a:rPr lang="en-US" dirty="0">
                <a:solidFill>
                  <a:schemeClr val="bg1"/>
                </a:solidFill>
              </a:rPr>
              <a:t>If Financial Aid is applied to the account before the plan is requested, the plan is calculated for the remaining balance.</a:t>
            </a:r>
          </a:p>
          <a:p>
            <a:pPr marL="285750" indent="-285750">
              <a:buFont typeface="Arial" panose="020B0604020202020204" pitchFamily="34" charset="0"/>
              <a:buChar char="•"/>
            </a:pPr>
            <a:r>
              <a:rPr lang="en-US" dirty="0">
                <a:solidFill>
                  <a:schemeClr val="bg1"/>
                </a:solidFill>
              </a:rPr>
              <a:t>If Financial Aid is applied to the account after the plan is requested, the credits are applied towards future installments.</a:t>
            </a:r>
          </a:p>
        </p:txBody>
      </p:sp>
      <p:pic>
        <p:nvPicPr>
          <p:cNvPr id="12" name="Content Placeholder 5">
            <a:extLst>
              <a:ext uri="{FF2B5EF4-FFF2-40B4-BE49-F238E27FC236}">
                <a16:creationId xmlns:a16="http://schemas.microsoft.com/office/drawing/2014/main" id="{988C9CB5-DA14-4915-B735-C344D0A72BCC}"/>
              </a:ext>
            </a:extLst>
          </p:cNvPr>
          <p:cNvPicPr>
            <a:picLocks noChangeAspect="1"/>
          </p:cNvPicPr>
          <p:nvPr/>
        </p:nvPicPr>
        <p:blipFill>
          <a:blip r:embed="rId2"/>
          <a:stretch>
            <a:fillRect/>
          </a:stretch>
        </p:blipFill>
        <p:spPr bwMode="gray">
          <a:xfrm>
            <a:off x="6142075" y="2265035"/>
            <a:ext cx="5866550" cy="1890882"/>
          </a:xfrm>
          <a:prstGeom prst="rect">
            <a:avLst/>
          </a:prstGeom>
        </p:spPr>
      </p:pic>
    </p:spTree>
    <p:extLst>
      <p:ext uri="{BB962C8B-B14F-4D97-AF65-F5344CB8AC3E}">
        <p14:creationId xmlns:p14="http://schemas.microsoft.com/office/powerpoint/2010/main" val="403829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5B63-A2E4-4001-9F39-8CFA31860382}"/>
              </a:ext>
            </a:extLst>
          </p:cNvPr>
          <p:cNvSpPr>
            <a:spLocks noGrp="1"/>
          </p:cNvSpPr>
          <p:nvPr>
            <p:ph type="title"/>
          </p:nvPr>
        </p:nvSpPr>
        <p:spPr>
          <a:xfrm>
            <a:off x="1051046" y="768927"/>
            <a:ext cx="3865134" cy="966355"/>
          </a:xfrm>
        </p:spPr>
        <p:txBody>
          <a:bodyPr vert="horz" lIns="109728" tIns="109728" rIns="109728" bIns="91440" rtlCol="0" anchor="b">
            <a:normAutofit fontScale="90000"/>
          </a:bodyPr>
          <a:lstStyle/>
          <a:p>
            <a:pPr>
              <a:lnSpc>
                <a:spcPct val="120000"/>
              </a:lnSpc>
            </a:pPr>
            <a:r>
              <a:rPr lang="en-US" sz="2400" b="1" dirty="0">
                <a:solidFill>
                  <a:schemeClr val="bg1"/>
                </a:solidFill>
              </a:rPr>
              <a:t>Payment Plan Description - Adjustments</a:t>
            </a:r>
          </a:p>
        </p:txBody>
      </p:sp>
      <p:sp>
        <p:nvSpPr>
          <p:cNvPr id="4" name="Content Placeholder 3">
            <a:extLst>
              <a:ext uri="{FF2B5EF4-FFF2-40B4-BE49-F238E27FC236}">
                <a16:creationId xmlns:a16="http://schemas.microsoft.com/office/drawing/2014/main" id="{B5BEE848-AEAA-41C5-B520-B54CFC27EA4B}"/>
              </a:ext>
            </a:extLst>
          </p:cNvPr>
          <p:cNvSpPr>
            <a:spLocks noGrp="1"/>
          </p:cNvSpPr>
          <p:nvPr>
            <p:ph type="body" sz="half" idx="2"/>
          </p:nvPr>
        </p:nvSpPr>
        <p:spPr>
          <a:xfrm>
            <a:off x="1154954" y="1808018"/>
            <a:ext cx="3859212" cy="3221182"/>
          </a:xfrm>
        </p:spPr>
        <p:txBody>
          <a:bodyPr vert="horz" lIns="109728" tIns="109728" rIns="109728" bIns="91440" rtlCol="0">
            <a:normAutofit/>
          </a:bodyPr>
          <a:lstStyle/>
          <a:p>
            <a:pPr marL="285750" indent="-285750">
              <a:lnSpc>
                <a:spcPct val="130000"/>
              </a:lnSpc>
              <a:buFont typeface="Arial" panose="020B0604020202020204" pitchFamily="34" charset="0"/>
              <a:buChar char="•"/>
            </a:pPr>
            <a:r>
              <a:rPr lang="en-US" sz="1300" dirty="0">
                <a:solidFill>
                  <a:schemeClr val="bg1"/>
                </a:solidFill>
              </a:rPr>
              <a:t>If charges are added/dropped from the student account, the payment plan will recalculate with the new balance.</a:t>
            </a:r>
          </a:p>
          <a:p>
            <a:pPr marL="285750" indent="-285750">
              <a:lnSpc>
                <a:spcPct val="130000"/>
              </a:lnSpc>
              <a:buFont typeface="Arial" panose="020B0604020202020204" pitchFamily="34" charset="0"/>
              <a:buChar char="•"/>
            </a:pPr>
            <a:r>
              <a:rPr lang="en-US" sz="1300" dirty="0">
                <a:solidFill>
                  <a:schemeClr val="bg1"/>
                </a:solidFill>
              </a:rPr>
              <a:t>When Financial Aid is removed, the payment plan will recalculate the original balance. If a payment was made, it will be applied to the first installment.</a:t>
            </a:r>
          </a:p>
        </p:txBody>
      </p:sp>
      <p:pic>
        <p:nvPicPr>
          <p:cNvPr id="13" name="Content Placeholder 5">
            <a:extLst>
              <a:ext uri="{FF2B5EF4-FFF2-40B4-BE49-F238E27FC236}">
                <a16:creationId xmlns:a16="http://schemas.microsoft.com/office/drawing/2014/main" id="{41E98884-1E49-4E39-9E4B-6D87A6EF5387}"/>
              </a:ext>
            </a:extLst>
          </p:cNvPr>
          <p:cNvPicPr>
            <a:picLocks noChangeAspect="1"/>
          </p:cNvPicPr>
          <p:nvPr/>
        </p:nvPicPr>
        <p:blipFill>
          <a:blip r:embed="rId2"/>
          <a:stretch>
            <a:fillRect/>
          </a:stretch>
        </p:blipFill>
        <p:spPr>
          <a:xfrm>
            <a:off x="6005700" y="2402330"/>
            <a:ext cx="5947309" cy="1471959"/>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5389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3ADC-874C-4008-B23C-79D58FDBE400}"/>
              </a:ext>
            </a:extLst>
          </p:cNvPr>
          <p:cNvSpPr>
            <a:spLocks noGrp="1"/>
          </p:cNvSpPr>
          <p:nvPr>
            <p:ph type="title"/>
          </p:nvPr>
        </p:nvSpPr>
        <p:spPr>
          <a:xfrm>
            <a:off x="1154954" y="883227"/>
            <a:ext cx="2211700" cy="613064"/>
          </a:xfrm>
        </p:spPr>
        <p:txBody>
          <a:bodyPr vert="horz" lIns="109728" tIns="109728" rIns="109728" bIns="91440" rtlCol="0" anchor="b">
            <a:noAutofit/>
          </a:bodyPr>
          <a:lstStyle/>
          <a:p>
            <a:r>
              <a:rPr lang="en-US" sz="2400" b="1" dirty="0">
                <a:solidFill>
                  <a:schemeClr val="bg1"/>
                </a:solidFill>
              </a:rPr>
              <a:t>Payments</a:t>
            </a:r>
          </a:p>
        </p:txBody>
      </p:sp>
      <p:sp>
        <p:nvSpPr>
          <p:cNvPr id="3" name="Content Placeholder 2">
            <a:extLst>
              <a:ext uri="{FF2B5EF4-FFF2-40B4-BE49-F238E27FC236}">
                <a16:creationId xmlns:a16="http://schemas.microsoft.com/office/drawing/2014/main" id="{A46AA702-14E2-41C3-8572-54109EBC1EB3}"/>
              </a:ext>
            </a:extLst>
          </p:cNvPr>
          <p:cNvSpPr>
            <a:spLocks noGrp="1"/>
          </p:cNvSpPr>
          <p:nvPr>
            <p:ph type="body" sz="half" idx="2"/>
          </p:nvPr>
        </p:nvSpPr>
        <p:spPr>
          <a:xfrm>
            <a:off x="1154954" y="1714499"/>
            <a:ext cx="3791119" cy="2644849"/>
          </a:xfrm>
        </p:spPr>
        <p:txBody>
          <a:bodyPr vert="horz" lIns="109728" tIns="109728" rIns="109728" bIns="91440" rtlCol="0">
            <a:noAutofit/>
          </a:bodyPr>
          <a:lstStyle/>
          <a:p>
            <a:r>
              <a:rPr lang="en-US" sz="1800" dirty="0">
                <a:solidFill>
                  <a:schemeClr val="bg1"/>
                </a:solidFill>
              </a:rPr>
              <a:t>When enrolled in a payment plan and a student plans to make a general payment system should alert them that they currently have an active payment plan. </a:t>
            </a:r>
          </a:p>
        </p:txBody>
      </p:sp>
      <p:pic>
        <p:nvPicPr>
          <p:cNvPr id="5" name="Picture 4">
            <a:extLst>
              <a:ext uri="{FF2B5EF4-FFF2-40B4-BE49-F238E27FC236}">
                <a16:creationId xmlns:a16="http://schemas.microsoft.com/office/drawing/2014/main" id="{D8FE2359-33AB-4073-BC8D-CF3B2D4FA708}"/>
              </a:ext>
            </a:extLst>
          </p:cNvPr>
          <p:cNvPicPr>
            <a:picLocks noChangeAspect="1"/>
          </p:cNvPicPr>
          <p:nvPr/>
        </p:nvPicPr>
        <p:blipFill>
          <a:blip r:embed="rId3"/>
          <a:stretch>
            <a:fillRect/>
          </a:stretch>
        </p:blipFill>
        <p:spPr>
          <a:xfrm>
            <a:off x="6276109" y="2189380"/>
            <a:ext cx="5448300" cy="2724150"/>
          </a:xfrm>
          <a:prstGeom prst="rect">
            <a:avLst/>
          </a:prstGeom>
        </p:spPr>
      </p:pic>
    </p:spTree>
    <p:extLst>
      <p:ext uri="{BB962C8B-B14F-4D97-AF65-F5344CB8AC3E}">
        <p14:creationId xmlns:p14="http://schemas.microsoft.com/office/powerpoint/2010/main" val="375990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6550BF-E707-49EF-89B7-250734A2FE45}"/>
              </a:ext>
            </a:extLst>
          </p:cNvPr>
          <p:cNvPicPr>
            <a:picLocks noGrp="1" noChangeAspect="1"/>
          </p:cNvPicPr>
          <p:nvPr>
            <p:ph idx="1"/>
          </p:nvPr>
        </p:nvPicPr>
        <p:blipFill>
          <a:blip r:embed="rId2"/>
          <a:stretch>
            <a:fillRect/>
          </a:stretch>
        </p:blipFill>
        <p:spPr>
          <a:xfrm>
            <a:off x="4990791" y="1767344"/>
            <a:ext cx="6896598" cy="3169226"/>
          </a:xfrm>
        </p:spPr>
      </p:pic>
      <p:sp>
        <p:nvSpPr>
          <p:cNvPr id="4" name="Text Placeholder 3">
            <a:extLst>
              <a:ext uri="{FF2B5EF4-FFF2-40B4-BE49-F238E27FC236}">
                <a16:creationId xmlns:a16="http://schemas.microsoft.com/office/drawing/2014/main" id="{50694C80-A420-46A6-8412-BB65D28F241C}"/>
              </a:ext>
            </a:extLst>
          </p:cNvPr>
          <p:cNvSpPr>
            <a:spLocks noGrp="1"/>
          </p:cNvSpPr>
          <p:nvPr>
            <p:ph type="body" sz="half" idx="2"/>
          </p:nvPr>
        </p:nvSpPr>
        <p:spPr>
          <a:xfrm>
            <a:off x="836905" y="749292"/>
            <a:ext cx="2914213" cy="1018051"/>
          </a:xfrm>
        </p:spPr>
        <p:txBody>
          <a:bodyPr>
            <a:noAutofit/>
          </a:bodyPr>
          <a:lstStyle/>
          <a:p>
            <a:pPr>
              <a:lnSpc>
                <a:spcPct val="130000"/>
              </a:lnSpc>
              <a:spcBef>
                <a:spcPts val="930"/>
              </a:spcBef>
            </a:pPr>
            <a:r>
              <a:rPr lang="en-US" sz="2400" b="1" dirty="0">
                <a:solidFill>
                  <a:schemeClr val="bg1"/>
                </a:solidFill>
              </a:rPr>
              <a:t>Log in Process:</a:t>
            </a:r>
          </a:p>
        </p:txBody>
      </p:sp>
      <p:sp>
        <p:nvSpPr>
          <p:cNvPr id="10" name="Text Placeholder 3">
            <a:extLst>
              <a:ext uri="{FF2B5EF4-FFF2-40B4-BE49-F238E27FC236}">
                <a16:creationId xmlns:a16="http://schemas.microsoft.com/office/drawing/2014/main" id="{181A4D43-A64B-4C81-94C6-5D38F21934E1}"/>
              </a:ext>
            </a:extLst>
          </p:cNvPr>
          <p:cNvSpPr txBox="1">
            <a:spLocks/>
          </p:cNvSpPr>
          <p:nvPr/>
        </p:nvSpPr>
        <p:spPr>
          <a:xfrm>
            <a:off x="836905" y="2069570"/>
            <a:ext cx="3309068" cy="2564775"/>
          </a:xfrm>
          <a:prstGeom prst="rect">
            <a:avLst/>
          </a:prstGeom>
        </p:spPr>
        <p:txBody>
          <a:bodyPr vert="horz" lIns="109728" tIns="109728" rIns="109728" bIns="91440" rtlCol="0">
            <a:normAutofit/>
          </a:bodyPr>
          <a:lstStyle>
            <a:lvl1pPr marL="0" indent="0" algn="l" defTabSz="914400" rtl="0" eaLnBrk="1" latinLnBrk="0" hangingPunct="1">
              <a:lnSpc>
                <a:spcPct val="140000"/>
              </a:lnSpc>
              <a:spcBef>
                <a:spcPts val="1400"/>
              </a:spcBef>
              <a:buFont typeface="Corbel" panose="020B0503020204020204" pitchFamily="34" charset="0"/>
              <a:buNone/>
              <a:defRPr sz="1600" b="0" kern="1200" spc="150" baseline="0">
                <a:solidFill>
                  <a:schemeClr val="tx1">
                    <a:lumMod val="75000"/>
                    <a:lumOff val="25000"/>
                  </a:schemeClr>
                </a:solidFill>
                <a:latin typeface="+mn-lt"/>
                <a:ea typeface="+mn-ea"/>
                <a:cs typeface="+mn-cs"/>
              </a:defRPr>
            </a:lvl1pPr>
            <a:lvl2pPr marL="457200" indent="0" algn="l" defTabSz="914400" rtl="0" eaLnBrk="1" latinLnBrk="0" hangingPunct="1">
              <a:lnSpc>
                <a:spcPct val="140000"/>
              </a:lnSpc>
              <a:spcBef>
                <a:spcPts val="930"/>
              </a:spcBef>
              <a:buFont typeface="Corbel" panose="020B0503020204020204" pitchFamily="34" charset="0"/>
              <a:buNone/>
              <a:defRPr sz="1400" kern="1200" spc="150" baseline="0">
                <a:solidFill>
                  <a:schemeClr val="tx1">
                    <a:lumMod val="75000"/>
                    <a:lumOff val="25000"/>
                  </a:schemeClr>
                </a:solidFill>
                <a:latin typeface="+mn-lt"/>
                <a:ea typeface="+mn-ea"/>
                <a:cs typeface="+mn-cs"/>
              </a:defRPr>
            </a:lvl2pPr>
            <a:lvl3pPr marL="914400" indent="0" algn="l" defTabSz="914400" rtl="0" eaLnBrk="1" latinLnBrk="0" hangingPunct="1">
              <a:lnSpc>
                <a:spcPct val="140000"/>
              </a:lnSpc>
              <a:spcBef>
                <a:spcPts val="930"/>
              </a:spcBef>
              <a:buFont typeface="Corbel" panose="020B0503020204020204" pitchFamily="34" charset="0"/>
              <a:buNone/>
              <a:defRPr sz="1200" i="1" kern="1200" spc="150" baseline="0">
                <a:solidFill>
                  <a:schemeClr val="tx1">
                    <a:lumMod val="75000"/>
                    <a:lumOff val="25000"/>
                  </a:schemeClr>
                </a:solidFill>
                <a:latin typeface="+mn-lt"/>
                <a:ea typeface="+mn-ea"/>
                <a:cs typeface="+mn-cs"/>
              </a:defRPr>
            </a:lvl3pPr>
            <a:lvl4pPr marL="1371600" indent="0" algn="l" defTabSz="914400" rtl="0" eaLnBrk="1" latinLnBrk="0" hangingPunct="1">
              <a:lnSpc>
                <a:spcPct val="140000"/>
              </a:lnSpc>
              <a:spcBef>
                <a:spcPts val="930"/>
              </a:spcBef>
              <a:buFont typeface="Corbel" panose="020B0503020204020204" pitchFamily="34" charset="0"/>
              <a:buNone/>
              <a:defRPr sz="1000" kern="1200" spc="150" baseline="0">
                <a:solidFill>
                  <a:schemeClr val="tx1">
                    <a:lumMod val="75000"/>
                    <a:lumOff val="25000"/>
                  </a:schemeClr>
                </a:solidFill>
                <a:latin typeface="+mn-lt"/>
                <a:ea typeface="+mn-ea"/>
                <a:cs typeface="+mn-cs"/>
              </a:defRPr>
            </a:lvl4pPr>
            <a:lvl5pPr marL="1828800" indent="0" algn="l" defTabSz="914400" rtl="0" eaLnBrk="1" latinLnBrk="0" hangingPunct="1">
              <a:lnSpc>
                <a:spcPct val="140000"/>
              </a:lnSpc>
              <a:spcBef>
                <a:spcPts val="930"/>
              </a:spcBef>
              <a:buFont typeface="Corbel" panose="020B0503020204020204" pitchFamily="34" charset="0"/>
              <a:buNone/>
              <a:defRPr sz="1000" i="1" kern="1200" spc="150" baseline="0">
                <a:solidFill>
                  <a:schemeClr val="tx1">
                    <a:lumMod val="75000"/>
                    <a:lumOff val="2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000" kern="1200">
                <a:solidFill>
                  <a:schemeClr val="accent1">
                    <a:lumMod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000" i="1" kern="1200">
                <a:solidFill>
                  <a:schemeClr val="accent1">
                    <a:lumMod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000" kern="1200">
                <a:solidFill>
                  <a:schemeClr val="accent1">
                    <a:lumMod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000" i="1" kern="1200">
                <a:solidFill>
                  <a:schemeClr val="accent1">
                    <a:lumMod val="75000"/>
                  </a:schemeClr>
                </a:solidFill>
                <a:latin typeface="+mn-lt"/>
                <a:ea typeface="+mn-ea"/>
                <a:cs typeface="+mn-cs"/>
              </a:defRPr>
            </a:lvl9pPr>
          </a:lstStyle>
          <a:p>
            <a:pPr>
              <a:lnSpc>
                <a:spcPct val="130000"/>
              </a:lnSpc>
              <a:spcBef>
                <a:spcPts val="930"/>
              </a:spcBef>
            </a:pPr>
            <a:r>
              <a:rPr lang="en-US" dirty="0">
                <a:solidFill>
                  <a:schemeClr val="bg1"/>
                </a:solidFill>
              </a:rPr>
              <a:t>Login through my.utrgv.edu by entering in your UTRGV credentials.</a:t>
            </a:r>
          </a:p>
          <a:p>
            <a:pPr>
              <a:lnSpc>
                <a:spcPct val="130000"/>
              </a:lnSpc>
              <a:spcBef>
                <a:spcPts val="930"/>
              </a:spcBef>
            </a:pPr>
            <a:r>
              <a:rPr lang="en-US" dirty="0">
                <a:solidFill>
                  <a:schemeClr val="bg1"/>
                </a:solidFill>
              </a:rPr>
              <a:t>You will be prompted to myUTRGV homepage.</a:t>
            </a:r>
          </a:p>
        </p:txBody>
      </p:sp>
    </p:spTree>
    <p:extLst>
      <p:ext uri="{BB962C8B-B14F-4D97-AF65-F5344CB8AC3E}">
        <p14:creationId xmlns:p14="http://schemas.microsoft.com/office/powerpoint/2010/main" val="4024468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7568-9056-4001-8871-789625FFFB0B}"/>
              </a:ext>
            </a:extLst>
          </p:cNvPr>
          <p:cNvSpPr>
            <a:spLocks noGrp="1"/>
          </p:cNvSpPr>
          <p:nvPr>
            <p:ph type="title"/>
          </p:nvPr>
        </p:nvSpPr>
        <p:spPr>
          <a:xfrm>
            <a:off x="1154954" y="1423554"/>
            <a:ext cx="3865134" cy="841664"/>
          </a:xfrm>
        </p:spPr>
        <p:txBody>
          <a:bodyPr/>
          <a:lstStyle/>
          <a:p>
            <a:r>
              <a:rPr lang="en-US" dirty="0"/>
              <a:t>Questions ?</a:t>
            </a:r>
          </a:p>
        </p:txBody>
      </p:sp>
      <p:sp>
        <p:nvSpPr>
          <p:cNvPr id="4" name="Text Placeholder 3">
            <a:extLst>
              <a:ext uri="{FF2B5EF4-FFF2-40B4-BE49-F238E27FC236}">
                <a16:creationId xmlns:a16="http://schemas.microsoft.com/office/drawing/2014/main" id="{2E1DBC49-506A-4453-8DFC-558BA6668116}"/>
              </a:ext>
            </a:extLst>
          </p:cNvPr>
          <p:cNvSpPr>
            <a:spLocks noGrp="1"/>
          </p:cNvSpPr>
          <p:nvPr>
            <p:ph type="body" sz="half" idx="2"/>
          </p:nvPr>
        </p:nvSpPr>
        <p:spPr>
          <a:xfrm>
            <a:off x="1154954" y="2971800"/>
            <a:ext cx="3859212" cy="1371600"/>
          </a:xfrm>
        </p:spPr>
        <p:txBody>
          <a:bodyPr/>
          <a:lstStyle/>
          <a:p>
            <a:r>
              <a:rPr lang="en-US" sz="2000" dirty="0">
                <a:solidFill>
                  <a:schemeClr val="bg1"/>
                </a:solidFill>
              </a:rPr>
              <a:t>Contact</a:t>
            </a:r>
            <a:r>
              <a:rPr lang="en-US" dirty="0">
                <a:solidFill>
                  <a:schemeClr val="bg1"/>
                </a:solidFill>
              </a:rPr>
              <a:t> Bursar Office:</a:t>
            </a:r>
          </a:p>
          <a:p>
            <a:r>
              <a:rPr lang="en-US" dirty="0">
                <a:solidFill>
                  <a:schemeClr val="bg1"/>
                </a:solidFill>
              </a:rPr>
              <a:t>Email: </a:t>
            </a:r>
            <a:r>
              <a:rPr lang="en-US" dirty="0">
                <a:solidFill>
                  <a:schemeClr val="bg1"/>
                </a:solidFill>
                <a:hlinkClick r:id="rId2">
                  <a:extLst>
                    <a:ext uri="{A12FA001-AC4F-418D-AE19-62706E023703}">
                      <ahyp:hlinkClr xmlns:ahyp="http://schemas.microsoft.com/office/drawing/2018/hyperlinkcolor" val="tx"/>
                    </a:ext>
                  </a:extLst>
                </a:hlinkClick>
              </a:rPr>
              <a:t>Bursaroffice@utrgv.edu</a:t>
            </a:r>
            <a:endParaRPr lang="en-US" dirty="0">
              <a:solidFill>
                <a:schemeClr val="bg1"/>
              </a:solidFill>
            </a:endParaRPr>
          </a:p>
          <a:p>
            <a:r>
              <a:rPr lang="en-US" dirty="0">
                <a:solidFill>
                  <a:schemeClr val="bg1"/>
                </a:solidFill>
              </a:rPr>
              <a:t>Phone: 956-665-2718 or 956-882-7090</a:t>
            </a:r>
          </a:p>
        </p:txBody>
      </p:sp>
    </p:spTree>
    <p:extLst>
      <p:ext uri="{BB962C8B-B14F-4D97-AF65-F5344CB8AC3E}">
        <p14:creationId xmlns:p14="http://schemas.microsoft.com/office/powerpoint/2010/main" val="212493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591202F-81F8-4735-8D90-151B1BC501EF}"/>
              </a:ext>
            </a:extLst>
          </p:cNvPr>
          <p:cNvPicPr>
            <a:picLocks noGrp="1" noChangeAspect="1"/>
          </p:cNvPicPr>
          <p:nvPr>
            <p:ph idx="1"/>
          </p:nvPr>
        </p:nvPicPr>
        <p:blipFill>
          <a:blip r:embed="rId2"/>
          <a:stretch>
            <a:fillRect/>
          </a:stretch>
        </p:blipFill>
        <p:spPr>
          <a:xfrm>
            <a:off x="5147400" y="1423555"/>
            <a:ext cx="6293654" cy="4229100"/>
          </a:xfrm>
        </p:spPr>
      </p:pic>
      <p:sp>
        <p:nvSpPr>
          <p:cNvPr id="4" name="Text Placeholder 3">
            <a:extLst>
              <a:ext uri="{FF2B5EF4-FFF2-40B4-BE49-F238E27FC236}">
                <a16:creationId xmlns:a16="http://schemas.microsoft.com/office/drawing/2014/main" id="{3E157022-6CED-4389-9CA1-0EDF0D80329A}"/>
              </a:ext>
            </a:extLst>
          </p:cNvPr>
          <p:cNvSpPr>
            <a:spLocks noGrp="1"/>
          </p:cNvSpPr>
          <p:nvPr>
            <p:ph type="body" sz="half" idx="2"/>
          </p:nvPr>
        </p:nvSpPr>
        <p:spPr>
          <a:xfrm>
            <a:off x="1119724" y="2331650"/>
            <a:ext cx="2953511" cy="1689632"/>
          </a:xfrm>
        </p:spPr>
        <p:txBody>
          <a:bodyPr>
            <a:normAutofit/>
          </a:bodyPr>
          <a:lstStyle/>
          <a:p>
            <a:r>
              <a:rPr lang="en-US" sz="1600" dirty="0">
                <a:solidFill>
                  <a:schemeClr val="bg1"/>
                </a:solidFill>
              </a:rPr>
              <a:t>From the list of applications, click on ASSIST</a:t>
            </a:r>
            <a:r>
              <a:rPr lang="en-US" sz="2000" dirty="0">
                <a:solidFill>
                  <a:schemeClr val="bg1"/>
                </a:solidFill>
              </a:rPr>
              <a:t>. </a:t>
            </a:r>
          </a:p>
          <a:p>
            <a:r>
              <a:rPr lang="en-US" sz="1600" dirty="0">
                <a:solidFill>
                  <a:schemeClr val="bg1"/>
                </a:solidFill>
              </a:rPr>
              <a:t>You will be redirected to the Student Services homepage.</a:t>
            </a:r>
          </a:p>
        </p:txBody>
      </p:sp>
      <p:sp>
        <p:nvSpPr>
          <p:cNvPr id="12" name="Text Placeholder 3">
            <a:extLst>
              <a:ext uri="{FF2B5EF4-FFF2-40B4-BE49-F238E27FC236}">
                <a16:creationId xmlns:a16="http://schemas.microsoft.com/office/drawing/2014/main" id="{C6570FA6-2E57-40F9-98DA-F416453FA7E9}"/>
              </a:ext>
            </a:extLst>
          </p:cNvPr>
          <p:cNvSpPr txBox="1">
            <a:spLocks/>
          </p:cNvSpPr>
          <p:nvPr/>
        </p:nvSpPr>
        <p:spPr bwMode="gray">
          <a:xfrm>
            <a:off x="917200" y="1206492"/>
            <a:ext cx="3395027" cy="746999"/>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a:lnSpc>
                <a:spcPct val="130000"/>
              </a:lnSpc>
              <a:spcBef>
                <a:spcPts val="930"/>
              </a:spcBef>
            </a:pPr>
            <a:r>
              <a:rPr lang="en-US" sz="2400" b="1" dirty="0">
                <a:solidFill>
                  <a:schemeClr val="bg1"/>
                </a:solidFill>
              </a:rPr>
              <a:t>myUTRGV Homepage</a:t>
            </a:r>
          </a:p>
        </p:txBody>
      </p:sp>
    </p:spTree>
    <p:extLst>
      <p:ext uri="{BB962C8B-B14F-4D97-AF65-F5344CB8AC3E}">
        <p14:creationId xmlns:p14="http://schemas.microsoft.com/office/powerpoint/2010/main" val="424696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AE3D-D493-44C3-AE0B-7E8F2566CF4E}"/>
              </a:ext>
            </a:extLst>
          </p:cNvPr>
          <p:cNvSpPr>
            <a:spLocks noGrp="1"/>
          </p:cNvSpPr>
          <p:nvPr>
            <p:ph type="ctrTitle"/>
          </p:nvPr>
        </p:nvSpPr>
        <p:spPr>
          <a:xfrm>
            <a:off x="1134174" y="3002972"/>
            <a:ext cx="8825658" cy="1805581"/>
          </a:xfrm>
        </p:spPr>
        <p:txBody>
          <a:bodyPr/>
          <a:lstStyle/>
          <a:p>
            <a:r>
              <a:rPr lang="en-US" sz="4800" dirty="0"/>
              <a:t>Pay Now Option – Student Services</a:t>
            </a:r>
          </a:p>
        </p:txBody>
      </p:sp>
    </p:spTree>
    <p:extLst>
      <p:ext uri="{BB962C8B-B14F-4D97-AF65-F5344CB8AC3E}">
        <p14:creationId xmlns:p14="http://schemas.microsoft.com/office/powerpoint/2010/main" val="223206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1A26-B488-4E11-AFB4-7D63226B7431}"/>
              </a:ext>
            </a:extLst>
          </p:cNvPr>
          <p:cNvSpPr>
            <a:spLocks noGrp="1"/>
          </p:cNvSpPr>
          <p:nvPr>
            <p:ph type="title"/>
          </p:nvPr>
        </p:nvSpPr>
        <p:spPr>
          <a:xfrm>
            <a:off x="1154954" y="1179368"/>
            <a:ext cx="2793158" cy="536864"/>
          </a:xfrm>
        </p:spPr>
        <p:txBody>
          <a:bodyPr/>
          <a:lstStyle/>
          <a:p>
            <a:r>
              <a:rPr lang="en-US" b="1" dirty="0"/>
              <a:t>Student Services</a:t>
            </a:r>
          </a:p>
        </p:txBody>
      </p:sp>
      <p:pic>
        <p:nvPicPr>
          <p:cNvPr id="6" name="Content Placeholder 5">
            <a:extLst>
              <a:ext uri="{FF2B5EF4-FFF2-40B4-BE49-F238E27FC236}">
                <a16:creationId xmlns:a16="http://schemas.microsoft.com/office/drawing/2014/main" id="{E0E5414F-3508-44CA-97D3-86E60054490D}"/>
              </a:ext>
            </a:extLst>
          </p:cNvPr>
          <p:cNvPicPr>
            <a:picLocks noGrp="1" noChangeAspect="1"/>
          </p:cNvPicPr>
          <p:nvPr>
            <p:ph idx="1"/>
          </p:nvPr>
        </p:nvPicPr>
        <p:blipFill>
          <a:blip r:embed="rId2"/>
          <a:stretch>
            <a:fillRect/>
          </a:stretch>
        </p:blipFill>
        <p:spPr>
          <a:xfrm>
            <a:off x="5153890" y="1623983"/>
            <a:ext cx="6348846" cy="3997498"/>
          </a:xfrm>
        </p:spPr>
      </p:pic>
      <p:sp>
        <p:nvSpPr>
          <p:cNvPr id="4" name="Text Placeholder 3">
            <a:extLst>
              <a:ext uri="{FF2B5EF4-FFF2-40B4-BE49-F238E27FC236}">
                <a16:creationId xmlns:a16="http://schemas.microsoft.com/office/drawing/2014/main" id="{D92436B3-DEF7-47CA-B799-F55F8F0139D7}"/>
              </a:ext>
            </a:extLst>
          </p:cNvPr>
          <p:cNvSpPr>
            <a:spLocks noGrp="1"/>
          </p:cNvSpPr>
          <p:nvPr>
            <p:ph type="body" sz="half" idx="2"/>
          </p:nvPr>
        </p:nvSpPr>
        <p:spPr>
          <a:xfrm>
            <a:off x="1154954" y="2090189"/>
            <a:ext cx="2793158" cy="2895599"/>
          </a:xfrm>
        </p:spPr>
        <p:txBody>
          <a:bodyPr vert="horz" lIns="91440" tIns="45720" rIns="91440" bIns="45720" rtlCol="0" anchor="t">
            <a:normAutofit/>
          </a:bodyPr>
          <a:lstStyle/>
          <a:p>
            <a:r>
              <a:rPr lang="en-US" sz="1600" dirty="0">
                <a:solidFill>
                  <a:schemeClr val="bg1"/>
                </a:solidFill>
              </a:rPr>
              <a:t>Through the Student Services page, you will click on My Finances.</a:t>
            </a:r>
          </a:p>
          <a:p>
            <a:r>
              <a:rPr lang="en-US" sz="1600" dirty="0">
                <a:solidFill>
                  <a:schemeClr val="bg1"/>
                </a:solidFill>
              </a:rPr>
              <a:t>My Finances will provide the student account information and payment options. </a:t>
            </a:r>
            <a:endParaRPr lang="en-US" sz="1600" dirty="0"/>
          </a:p>
        </p:txBody>
      </p:sp>
    </p:spTree>
    <p:extLst>
      <p:ext uri="{BB962C8B-B14F-4D97-AF65-F5344CB8AC3E}">
        <p14:creationId xmlns:p14="http://schemas.microsoft.com/office/powerpoint/2010/main" val="83832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6160-D104-47D5-A116-4EEF78259A46}"/>
              </a:ext>
            </a:extLst>
          </p:cNvPr>
          <p:cNvSpPr>
            <a:spLocks noGrp="1"/>
          </p:cNvSpPr>
          <p:nvPr>
            <p:ph type="title"/>
          </p:nvPr>
        </p:nvSpPr>
        <p:spPr>
          <a:xfrm>
            <a:off x="1154954" y="976746"/>
            <a:ext cx="2793157" cy="519545"/>
          </a:xfrm>
        </p:spPr>
        <p:txBody>
          <a:bodyPr/>
          <a:lstStyle/>
          <a:p>
            <a:r>
              <a:rPr lang="en-US" b="1" dirty="0">
                <a:solidFill>
                  <a:schemeClr val="bg1"/>
                </a:solidFill>
              </a:rPr>
              <a:t>My Finances</a:t>
            </a:r>
          </a:p>
        </p:txBody>
      </p:sp>
      <p:pic>
        <p:nvPicPr>
          <p:cNvPr id="6" name="Content Placeholder 5">
            <a:extLst>
              <a:ext uri="{FF2B5EF4-FFF2-40B4-BE49-F238E27FC236}">
                <a16:creationId xmlns:a16="http://schemas.microsoft.com/office/drawing/2014/main" id="{66E0F87F-AFE0-4C1F-A7A7-F091EB9C255E}"/>
              </a:ext>
            </a:extLst>
          </p:cNvPr>
          <p:cNvPicPr>
            <a:picLocks noGrp="1" noChangeAspect="1"/>
          </p:cNvPicPr>
          <p:nvPr>
            <p:ph idx="1"/>
          </p:nvPr>
        </p:nvPicPr>
        <p:blipFill>
          <a:blip r:embed="rId2"/>
          <a:stretch>
            <a:fillRect/>
          </a:stretch>
        </p:blipFill>
        <p:spPr>
          <a:xfrm>
            <a:off x="5174673" y="1496291"/>
            <a:ext cx="6702480" cy="4169459"/>
          </a:xfrm>
        </p:spPr>
      </p:pic>
      <p:sp>
        <p:nvSpPr>
          <p:cNvPr id="4" name="Text Placeholder 3">
            <a:extLst>
              <a:ext uri="{FF2B5EF4-FFF2-40B4-BE49-F238E27FC236}">
                <a16:creationId xmlns:a16="http://schemas.microsoft.com/office/drawing/2014/main" id="{83481052-6A4E-4FA0-BDA4-32FF0C8C1161}"/>
              </a:ext>
            </a:extLst>
          </p:cNvPr>
          <p:cNvSpPr>
            <a:spLocks noGrp="1"/>
          </p:cNvSpPr>
          <p:nvPr>
            <p:ph type="body" sz="half" idx="2"/>
          </p:nvPr>
        </p:nvSpPr>
        <p:spPr>
          <a:xfrm>
            <a:off x="1154954" y="1981200"/>
            <a:ext cx="2793158" cy="2895599"/>
          </a:xfrm>
        </p:spPr>
        <p:txBody>
          <a:bodyPr/>
          <a:lstStyle/>
          <a:p>
            <a:r>
              <a:rPr lang="en-US" dirty="0">
                <a:solidFill>
                  <a:schemeClr val="bg1"/>
                </a:solidFill>
              </a:rPr>
              <a:t>On the My Finances homepage, click on Make a Payment.</a:t>
            </a:r>
          </a:p>
          <a:p>
            <a:r>
              <a:rPr lang="en-US" dirty="0">
                <a:solidFill>
                  <a:schemeClr val="bg1"/>
                </a:solidFill>
              </a:rPr>
              <a:t>The Make a Payment homepage will provide general payment information such as acceptable payment types, the credit card convenience fee and the Emergency Loan payments link.</a:t>
            </a:r>
          </a:p>
        </p:txBody>
      </p:sp>
    </p:spTree>
    <p:extLst>
      <p:ext uri="{BB962C8B-B14F-4D97-AF65-F5344CB8AC3E}">
        <p14:creationId xmlns:p14="http://schemas.microsoft.com/office/powerpoint/2010/main" val="187688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DAED-D461-4AC8-B142-48AAA32B058E}"/>
              </a:ext>
            </a:extLst>
          </p:cNvPr>
          <p:cNvSpPr>
            <a:spLocks noGrp="1"/>
          </p:cNvSpPr>
          <p:nvPr>
            <p:ph type="title"/>
          </p:nvPr>
        </p:nvSpPr>
        <p:spPr>
          <a:xfrm>
            <a:off x="1154954" y="984018"/>
            <a:ext cx="2793158" cy="432955"/>
          </a:xfrm>
        </p:spPr>
        <p:txBody>
          <a:bodyPr/>
          <a:lstStyle/>
          <a:p>
            <a:r>
              <a:rPr lang="en-US" b="1" dirty="0">
                <a:solidFill>
                  <a:schemeClr val="bg1"/>
                </a:solidFill>
              </a:rPr>
              <a:t>Make a Payment</a:t>
            </a:r>
          </a:p>
        </p:txBody>
      </p:sp>
      <p:sp>
        <p:nvSpPr>
          <p:cNvPr id="4" name="Text Placeholder 3">
            <a:extLst>
              <a:ext uri="{FF2B5EF4-FFF2-40B4-BE49-F238E27FC236}">
                <a16:creationId xmlns:a16="http://schemas.microsoft.com/office/drawing/2014/main" id="{B64F8B3D-275A-4F6F-A2EF-822D56C06029}"/>
              </a:ext>
            </a:extLst>
          </p:cNvPr>
          <p:cNvSpPr>
            <a:spLocks noGrp="1"/>
          </p:cNvSpPr>
          <p:nvPr>
            <p:ph type="body" sz="half" idx="2"/>
          </p:nvPr>
        </p:nvSpPr>
        <p:spPr>
          <a:xfrm>
            <a:off x="1154954" y="1880756"/>
            <a:ext cx="2959846" cy="2927912"/>
          </a:xfrm>
        </p:spPr>
        <p:txBody>
          <a:bodyPr>
            <a:normAutofit/>
          </a:bodyPr>
          <a:lstStyle/>
          <a:p>
            <a:r>
              <a:rPr lang="en-US" sz="1800" dirty="0">
                <a:solidFill>
                  <a:schemeClr val="bg1"/>
                </a:solidFill>
              </a:rPr>
              <a:t>On the Make a Payment homepage, click on the Pay Now option. </a:t>
            </a:r>
          </a:p>
          <a:p>
            <a:r>
              <a:rPr lang="en-US" sz="1800" dirty="0">
                <a:solidFill>
                  <a:schemeClr val="bg1"/>
                </a:solidFill>
              </a:rPr>
              <a:t>The Pay </a:t>
            </a:r>
            <a:r>
              <a:rPr lang="en-US" sz="1600" dirty="0">
                <a:solidFill>
                  <a:schemeClr val="bg1"/>
                </a:solidFill>
              </a:rPr>
              <a:t>Now</a:t>
            </a:r>
            <a:r>
              <a:rPr lang="en-US" sz="1800" dirty="0">
                <a:solidFill>
                  <a:schemeClr val="bg1"/>
                </a:solidFill>
              </a:rPr>
              <a:t> button will redirect students to the TouchNet Student View Homepage. </a:t>
            </a:r>
          </a:p>
          <a:p>
            <a:endParaRPr lang="en-US" sz="1800" dirty="0">
              <a:solidFill>
                <a:schemeClr val="bg1"/>
              </a:solidFill>
            </a:endParaRPr>
          </a:p>
        </p:txBody>
      </p:sp>
      <p:pic>
        <p:nvPicPr>
          <p:cNvPr id="6" name="Picture 5">
            <a:extLst>
              <a:ext uri="{FF2B5EF4-FFF2-40B4-BE49-F238E27FC236}">
                <a16:creationId xmlns:a16="http://schemas.microsoft.com/office/drawing/2014/main" id="{928816D0-0E2F-4E39-8115-CA835D631825}"/>
              </a:ext>
            </a:extLst>
          </p:cNvPr>
          <p:cNvPicPr>
            <a:picLocks noChangeAspect="1"/>
          </p:cNvPicPr>
          <p:nvPr/>
        </p:nvPicPr>
        <p:blipFill>
          <a:blip r:embed="rId2"/>
          <a:stretch>
            <a:fillRect/>
          </a:stretch>
        </p:blipFill>
        <p:spPr>
          <a:xfrm>
            <a:off x="5035994" y="1339735"/>
            <a:ext cx="7062178" cy="3295304"/>
          </a:xfrm>
          <a:prstGeom prst="rect">
            <a:avLst/>
          </a:prstGeom>
        </p:spPr>
      </p:pic>
    </p:spTree>
    <p:extLst>
      <p:ext uri="{BB962C8B-B14F-4D97-AF65-F5344CB8AC3E}">
        <p14:creationId xmlns:p14="http://schemas.microsoft.com/office/powerpoint/2010/main" val="36738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FAE3D-D493-44C3-AE0B-7E8F2566CF4E}"/>
              </a:ext>
            </a:extLst>
          </p:cNvPr>
          <p:cNvSpPr>
            <a:spLocks noGrp="1"/>
          </p:cNvSpPr>
          <p:nvPr>
            <p:ph type="ctrTitle"/>
          </p:nvPr>
        </p:nvSpPr>
        <p:spPr>
          <a:xfrm>
            <a:off x="1134174" y="3002972"/>
            <a:ext cx="8825658" cy="1805581"/>
          </a:xfrm>
        </p:spPr>
        <p:txBody>
          <a:bodyPr/>
          <a:lstStyle/>
          <a:p>
            <a:r>
              <a:rPr lang="en-US" sz="4800" dirty="0"/>
              <a:t>Pay Now Option – Online Student Bill</a:t>
            </a:r>
          </a:p>
        </p:txBody>
      </p:sp>
    </p:spTree>
    <p:extLst>
      <p:ext uri="{BB962C8B-B14F-4D97-AF65-F5344CB8AC3E}">
        <p14:creationId xmlns:p14="http://schemas.microsoft.com/office/powerpoint/2010/main" val="1704089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1478</TotalTime>
  <Words>1621</Words>
  <Application>Microsoft Office PowerPoint</Application>
  <PresentationFormat>Widescreen</PresentationFormat>
  <Paragraphs>106</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Corbel</vt:lpstr>
      <vt:lpstr>Meiryo (Body)</vt:lpstr>
      <vt:lpstr>Wingdings</vt:lpstr>
      <vt:lpstr>Wingdings 3</vt:lpstr>
      <vt:lpstr>Ion Boardroom</vt:lpstr>
      <vt:lpstr>Touchnet Implementation</vt:lpstr>
      <vt:lpstr>Bill &amp; Payment</vt:lpstr>
      <vt:lpstr>PowerPoint Presentation</vt:lpstr>
      <vt:lpstr>PowerPoint Presentation</vt:lpstr>
      <vt:lpstr>Pay Now Option – Student Services</vt:lpstr>
      <vt:lpstr>Student Services</vt:lpstr>
      <vt:lpstr>My Finances</vt:lpstr>
      <vt:lpstr>Make a Payment</vt:lpstr>
      <vt:lpstr>Pay Now Option – Online Student Bill</vt:lpstr>
      <vt:lpstr>Online Student Bill</vt:lpstr>
      <vt:lpstr>Online Student Bill</vt:lpstr>
      <vt:lpstr>Make a Payment</vt:lpstr>
      <vt:lpstr>Pay now button will redirect you to the TouchNet Student View site.</vt:lpstr>
      <vt:lpstr>PowerPoint Presentation</vt:lpstr>
      <vt:lpstr>TouchNet Homepage</vt:lpstr>
      <vt:lpstr>PowerPoint Presentation</vt:lpstr>
      <vt:lpstr>Student Profile</vt:lpstr>
      <vt:lpstr>Account Activity</vt:lpstr>
      <vt:lpstr>Line-Item Option &amp; Real Time Payments</vt:lpstr>
      <vt:lpstr>Payment Options</vt:lpstr>
      <vt:lpstr>Payment History</vt:lpstr>
      <vt:lpstr>Payment Plan</vt:lpstr>
      <vt:lpstr>Itemized Payment Plan</vt:lpstr>
      <vt:lpstr>Installment Plan Processing &amp; Late Payment Fee</vt:lpstr>
      <vt:lpstr>To Qualify </vt:lpstr>
      <vt:lpstr>Payment Plan Agreement</vt:lpstr>
      <vt:lpstr>Payment Plan Description – Financial Aid</vt:lpstr>
      <vt:lpstr>Payment Plan Description - Adjustments</vt:lpstr>
      <vt:lpstr>Payments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TouchNet Implementation</dc:title>
  <dc:creator>Samantha Guajardo</dc:creator>
  <cp:lastModifiedBy>Julio Cruz</cp:lastModifiedBy>
  <cp:revision>34</cp:revision>
  <dcterms:created xsi:type="dcterms:W3CDTF">2021-10-20T17:46:06Z</dcterms:created>
  <dcterms:modified xsi:type="dcterms:W3CDTF">2023-03-08T22:53:28Z</dcterms:modified>
</cp:coreProperties>
</file>