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drawings/drawing1.xml" ContentType="application/vnd.openxmlformats-officedocument.drawingml.chartshap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4"/>
  </p:sldMasterIdLst>
  <p:notesMasterIdLst>
    <p:notesMasterId r:id="rId6"/>
  </p:notesMasterIdLst>
  <p:handoutMasterIdLst>
    <p:handoutMasterId r:id="rId7"/>
  </p:handoutMasterIdLst>
  <p:sldIdLst>
    <p:sldId id="256" r:id="rId5"/>
  </p:sldIdLst>
  <p:sldSz cx="32918400" cy="43891200"/>
  <p:notesSz cx="6716713" cy="9239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87" userDrawn="1">
          <p15:clr>
            <a:srgbClr val="A4A3A4"/>
          </p15:clr>
        </p15:guide>
        <p15:guide id="2" pos="1814" userDrawn="1">
          <p15:clr>
            <a:srgbClr val="A4A3A4"/>
          </p15:clr>
        </p15:guide>
      </p15:sldGuideLst>
    </p:ext>
    <p:ext uri="{2D200454-40CA-4A62-9FC3-DE9A4176ACB9}">
      <p15:notesGuideLst xmlns:p15="http://schemas.microsoft.com/office/powerpoint/2012/main">
        <p15:guide id="1" orient="horz" pos="2910">
          <p15:clr>
            <a:srgbClr val="A4A3A4"/>
          </p15:clr>
        </p15:guide>
        <p15:guide id="2" pos="211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5123"/>
    <a:srgbClr val="B7D9FF"/>
    <a:srgbClr val="0056B8"/>
    <a:srgbClr val="4563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92D240-4E4C-4ACF-A3A6-2B6E825890A6}" v="1" dt="2022-04-27T19:03:34.8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98" autoAdjust="0"/>
    <p:restoredTop sz="89666" autoAdjust="0"/>
  </p:normalViewPr>
  <p:slideViewPr>
    <p:cSldViewPr>
      <p:cViewPr varScale="1">
        <p:scale>
          <a:sx n="15" d="100"/>
          <a:sy n="15" d="100"/>
        </p:scale>
        <p:origin x="1980" y="174"/>
      </p:cViewPr>
      <p:guideLst>
        <p:guide orient="horz" pos="7987"/>
        <p:guide pos="1814"/>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131387107282061E-2"/>
          <c:y val="3.0334364166104636E-2"/>
          <c:w val="0.90804407651611307"/>
          <c:h val="0.90427651564336864"/>
        </c:manualLayout>
      </c:layout>
      <c:barChart>
        <c:barDir val="col"/>
        <c:grouping val="clustered"/>
        <c:varyColors val="0"/>
        <c:ser>
          <c:idx val="0"/>
          <c:order val="0"/>
          <c:tx>
            <c:v>P#215-BMDM-MCP-1</c:v>
          </c:tx>
          <c:spPr>
            <a:solidFill>
              <a:srgbClr val="CC99FF"/>
            </a:solidFill>
            <a:ln w="57150">
              <a:solidFill>
                <a:srgbClr val="9900FF"/>
              </a:solidFill>
            </a:ln>
          </c:spPr>
          <c:invertIfNegative val="0"/>
          <c:dPt>
            <c:idx val="0"/>
            <c:invertIfNegative val="0"/>
            <c:bubble3D val="0"/>
            <c:extLst>
              <c:ext xmlns:c16="http://schemas.microsoft.com/office/drawing/2014/chart" uri="{C3380CC4-5D6E-409C-BE32-E72D297353CC}">
                <c16:uniqueId val="{00000000-250F-4CE9-9FA0-63C8BC8F1FE3}"/>
              </c:ext>
            </c:extLst>
          </c:dPt>
          <c:dPt>
            <c:idx val="1"/>
            <c:invertIfNegative val="0"/>
            <c:bubble3D val="0"/>
            <c:extLst>
              <c:ext xmlns:c16="http://schemas.microsoft.com/office/drawing/2014/chart" uri="{C3380CC4-5D6E-409C-BE32-E72D297353CC}">
                <c16:uniqueId val="{00000001-250F-4CE9-9FA0-63C8BC8F1FE3}"/>
              </c:ext>
            </c:extLst>
          </c:dPt>
          <c:dPt>
            <c:idx val="2"/>
            <c:invertIfNegative val="0"/>
            <c:bubble3D val="0"/>
            <c:extLst>
              <c:ext xmlns:c16="http://schemas.microsoft.com/office/drawing/2014/chart" uri="{C3380CC4-5D6E-409C-BE32-E72D297353CC}">
                <c16:uniqueId val="{00000002-250F-4CE9-9FA0-63C8BC8F1FE3}"/>
              </c:ext>
            </c:extLst>
          </c:dPt>
          <c:dPt>
            <c:idx val="3"/>
            <c:invertIfNegative val="0"/>
            <c:bubble3D val="0"/>
            <c:extLst>
              <c:ext xmlns:c16="http://schemas.microsoft.com/office/drawing/2014/chart" uri="{C3380CC4-5D6E-409C-BE32-E72D297353CC}">
                <c16:uniqueId val="{00000003-250F-4CE9-9FA0-63C8BC8F1FE3}"/>
              </c:ext>
            </c:extLst>
          </c:dPt>
          <c:dPt>
            <c:idx val="4"/>
            <c:invertIfNegative val="0"/>
            <c:bubble3D val="0"/>
            <c:extLst>
              <c:ext xmlns:c16="http://schemas.microsoft.com/office/drawing/2014/chart" uri="{C3380CC4-5D6E-409C-BE32-E72D297353CC}">
                <c16:uniqueId val="{00000004-250F-4CE9-9FA0-63C8BC8F1FE3}"/>
              </c:ext>
            </c:extLst>
          </c:dPt>
          <c:errBars>
            <c:errBarType val="both"/>
            <c:errValType val="cust"/>
            <c:noEndCap val="0"/>
            <c:plus>
              <c:numRef>
                <c:f>(Sheet1!$K$2,Sheet1!$K$6,Sheet1!$K$10,Sheet1!$K$14,Sheet1!$K$18,Sheet1!$K$22,Sheet1!$K$26,Sheet1!$K$30,Sheet1!$K$34,Sheet1!$K$38)</c:f>
                <c:numCache>
                  <c:formatCode>General</c:formatCode>
                  <c:ptCount val="5"/>
                  <c:pt idx="0">
                    <c:v>20.195000000000007</c:v>
                  </c:pt>
                  <c:pt idx="1">
                    <c:v>73.107500000000016</c:v>
                  </c:pt>
                  <c:pt idx="2">
                    <c:v>52.598000000000006</c:v>
                  </c:pt>
                  <c:pt idx="3">
                    <c:v>9.992999999999995</c:v>
                  </c:pt>
                  <c:pt idx="4">
                    <c:v>32.446999999999996</c:v>
                  </c:pt>
                </c:numCache>
              </c:numRef>
            </c:plus>
            <c:minus>
              <c:numRef>
                <c:f>(Sheet1!$K$2,Sheet1!$K$6,Sheet1!$K$10,Sheet1!$K$14,Sheet1!$K$18,Sheet1!$K$22,Sheet1!$K$26,Sheet1!$K$30,Sheet1!$K$34,Sheet1!$K$38)</c:f>
                <c:numCache>
                  <c:formatCode>General</c:formatCode>
                  <c:ptCount val="5"/>
                  <c:pt idx="0">
                    <c:v>20.195000000000007</c:v>
                  </c:pt>
                  <c:pt idx="1">
                    <c:v>73.107500000000016</c:v>
                  </c:pt>
                  <c:pt idx="2">
                    <c:v>52.598000000000006</c:v>
                  </c:pt>
                  <c:pt idx="3">
                    <c:v>9.992999999999995</c:v>
                  </c:pt>
                  <c:pt idx="4">
                    <c:v>32.446999999999996</c:v>
                  </c:pt>
                </c:numCache>
              </c:numRef>
            </c:minus>
            <c:spPr>
              <a:ln w="28575">
                <a:solidFill>
                  <a:schemeClr val="tx1"/>
                </a:solidFill>
              </a:ln>
            </c:spPr>
          </c:errBars>
          <c:cat>
            <c:strRef>
              <c:f>(Sheet1!$L$2,Sheet1!$L$6,Sheet1!$L$10,Sheet1!$L$14,Sheet1!$L$18,Sheet1!$L$22,Sheet1!$L$26,Sheet1!$L$30,Sheet1!$L$34,Sheet1!$L$38)</c:f>
              <c:strCache>
                <c:ptCount val="5"/>
                <c:pt idx="0">
                  <c:v>Veh</c:v>
                </c:pt>
                <c:pt idx="1">
                  <c:v>LPS</c:v>
                </c:pt>
                <c:pt idx="2">
                  <c:v>E1si+LPS</c:v>
                </c:pt>
                <c:pt idx="3">
                  <c:v>E2si+LPS</c:v>
                </c:pt>
                <c:pt idx="4">
                  <c:v>E1si+E2si+LPS</c:v>
                </c:pt>
              </c:strCache>
            </c:strRef>
          </c:cat>
          <c:val>
            <c:numRef>
              <c:f>(Sheet1!$I$2,Sheet1!$I$6,Sheet1!$I$10,Sheet1!$I$14,Sheet1!$I$18,Sheet1!$I$22,Sheet1!$I$26,Sheet1!$I$30,Sheet1!$I$34,Sheet1!$I$38)</c:f>
              <c:numCache>
                <c:formatCode>0.000</c:formatCode>
                <c:ptCount val="5"/>
                <c:pt idx="0">
                  <c:v>261.57900000000001</c:v>
                </c:pt>
                <c:pt idx="1">
                  <c:v>851.01050000000009</c:v>
                </c:pt>
                <c:pt idx="2">
                  <c:v>880.10899999999992</c:v>
                </c:pt>
                <c:pt idx="3">
                  <c:v>898.8130000000001</c:v>
                </c:pt>
                <c:pt idx="4">
                  <c:v>549.48400000000004</c:v>
                </c:pt>
              </c:numCache>
            </c:numRef>
          </c:val>
          <c:extLst>
            <c:ext xmlns:c16="http://schemas.microsoft.com/office/drawing/2014/chart" uri="{C3380CC4-5D6E-409C-BE32-E72D297353CC}">
              <c16:uniqueId val="{00000005-250F-4CE9-9FA0-63C8BC8F1FE3}"/>
            </c:ext>
          </c:extLst>
        </c:ser>
        <c:dLbls>
          <c:showLegendKey val="0"/>
          <c:showVal val="0"/>
          <c:showCatName val="0"/>
          <c:showSerName val="0"/>
          <c:showPercent val="0"/>
          <c:showBubbleSize val="0"/>
        </c:dLbls>
        <c:gapWidth val="150"/>
        <c:axId val="183688576"/>
        <c:axId val="183690368"/>
      </c:barChart>
      <c:catAx>
        <c:axId val="183688576"/>
        <c:scaling>
          <c:orientation val="minMax"/>
        </c:scaling>
        <c:delete val="0"/>
        <c:axPos val="b"/>
        <c:numFmt formatCode="General" sourceLinked="0"/>
        <c:majorTickMark val="out"/>
        <c:minorTickMark val="none"/>
        <c:tickLblPos val="nextTo"/>
        <c:spPr>
          <a:ln w="57150">
            <a:solidFill>
              <a:schemeClr val="tx1"/>
            </a:solidFill>
          </a:ln>
        </c:spPr>
        <c:txPr>
          <a:bodyPr/>
          <a:lstStyle/>
          <a:p>
            <a:pPr>
              <a:defRPr sz="2800" b="1">
                <a:solidFill>
                  <a:schemeClr val="tx1"/>
                </a:solidFill>
                <a:latin typeface="Arial" panose="020B0604020202020204" pitchFamily="34" charset="0"/>
                <a:cs typeface="Arial" panose="020B0604020202020204" pitchFamily="34" charset="0"/>
              </a:defRPr>
            </a:pPr>
            <a:endParaRPr lang="en-US"/>
          </a:p>
        </c:txPr>
        <c:crossAx val="183690368"/>
        <c:crosses val="autoZero"/>
        <c:auto val="1"/>
        <c:lblAlgn val="ctr"/>
        <c:lblOffset val="100"/>
        <c:noMultiLvlLbl val="0"/>
      </c:catAx>
      <c:valAx>
        <c:axId val="183690368"/>
        <c:scaling>
          <c:orientation val="minMax"/>
        </c:scaling>
        <c:delete val="0"/>
        <c:axPos val="l"/>
        <c:numFmt formatCode="0" sourceLinked="0"/>
        <c:majorTickMark val="out"/>
        <c:minorTickMark val="none"/>
        <c:tickLblPos val="nextTo"/>
        <c:spPr>
          <a:ln w="57150">
            <a:solidFill>
              <a:schemeClr val="tx1"/>
            </a:solidFill>
          </a:ln>
        </c:spPr>
        <c:txPr>
          <a:bodyPr/>
          <a:lstStyle/>
          <a:p>
            <a:pPr>
              <a:defRPr sz="2800" b="1">
                <a:latin typeface="Arial" panose="020B0604020202020204" pitchFamily="34" charset="0"/>
                <a:cs typeface="Arial" panose="020B0604020202020204" pitchFamily="34" charset="0"/>
              </a:defRPr>
            </a:pPr>
            <a:endParaRPr lang="en-US"/>
          </a:p>
        </c:txPr>
        <c:crossAx val="183688576"/>
        <c:crosses val="autoZero"/>
        <c:crossBetween val="between"/>
        <c:majorUnit val="200"/>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P#215-BMDM-TNFa</c:v>
          </c:tx>
          <c:spPr>
            <a:ln w="38100">
              <a:solidFill>
                <a:schemeClr val="accent5">
                  <a:lumMod val="50000"/>
                </a:schemeClr>
              </a:solidFill>
            </a:ln>
          </c:spPr>
          <c:invertIfNegative val="0"/>
          <c:errBars>
            <c:errBarType val="both"/>
            <c:errValType val="cust"/>
            <c:noEndCap val="0"/>
            <c:plus>
              <c:numRef>
                <c:f>(Sheet1!$M$2,Sheet1!$M$6,Sheet1!$M$10,Sheet1!$M$14,Sheet1!$M$18,Sheet1!$M$22)</c:f>
                <c:numCache>
                  <c:formatCode>General</c:formatCode>
                  <c:ptCount val="5"/>
                  <c:pt idx="0">
                    <c:v>0</c:v>
                  </c:pt>
                  <c:pt idx="1">
                    <c:v>18249.772999999997</c:v>
                  </c:pt>
                  <c:pt idx="2">
                    <c:v>1470.4975000000013</c:v>
                  </c:pt>
                  <c:pt idx="3">
                    <c:v>3610.2449999999972</c:v>
                  </c:pt>
                  <c:pt idx="4">
                    <c:v>0</c:v>
                  </c:pt>
                </c:numCache>
                <c:extLst/>
              </c:numRef>
            </c:plus>
            <c:minus>
              <c:numRef>
                <c:f>(Sheet1!$M$2,Sheet1!$M$6,Sheet1!$M$10,Sheet1!$M$14,Sheet1!$M$18,Sheet1!$M$22)</c:f>
                <c:numCache>
                  <c:formatCode>General</c:formatCode>
                  <c:ptCount val="5"/>
                  <c:pt idx="0">
                    <c:v>0</c:v>
                  </c:pt>
                  <c:pt idx="1">
                    <c:v>18249.772999999997</c:v>
                  </c:pt>
                  <c:pt idx="2">
                    <c:v>1470.4975000000013</c:v>
                  </c:pt>
                  <c:pt idx="3">
                    <c:v>3610.2449999999972</c:v>
                  </c:pt>
                  <c:pt idx="4">
                    <c:v>0</c:v>
                  </c:pt>
                </c:numCache>
                <c:extLst/>
              </c:numRef>
            </c:minus>
          </c:errBars>
          <c:cat>
            <c:strRef>
              <c:f>(Sheet1!$N$2,Sheet1!$N$6,Sheet1!$N$10,Sheet1!$N$14,Sheet1!$N$18,Sheet1!$N$22)</c:f>
              <c:strCache>
                <c:ptCount val="5"/>
                <c:pt idx="0">
                  <c:v>Control</c:v>
                </c:pt>
                <c:pt idx="1">
                  <c:v>LPS</c:v>
                </c:pt>
                <c:pt idx="2">
                  <c:v>E1si+LPS</c:v>
                </c:pt>
                <c:pt idx="3">
                  <c:v>E2si+LPS</c:v>
                </c:pt>
                <c:pt idx="4">
                  <c:v>E1si+E2si+LPS</c:v>
                </c:pt>
              </c:strCache>
              <c:extLst/>
            </c:strRef>
          </c:cat>
          <c:val>
            <c:numRef>
              <c:f>(Sheet1!$K$2,Sheet1!$K$6,Sheet1!$K$10,Sheet1!$K$14,Sheet1!$K$18,Sheet1!$K$22)</c:f>
              <c:numCache>
                <c:formatCode>General</c:formatCode>
                <c:ptCount val="5"/>
                <c:pt idx="0">
                  <c:v>0</c:v>
                </c:pt>
                <c:pt idx="1">
                  <c:v>106371.773</c:v>
                </c:pt>
                <c:pt idx="2">
                  <c:v>26533.7225</c:v>
                </c:pt>
                <c:pt idx="3">
                  <c:v>11690.18</c:v>
                </c:pt>
                <c:pt idx="4">
                  <c:v>0</c:v>
                </c:pt>
              </c:numCache>
              <c:extLst/>
            </c:numRef>
          </c:val>
          <c:extLst>
            <c:ext xmlns:c16="http://schemas.microsoft.com/office/drawing/2014/chart" uri="{C3380CC4-5D6E-409C-BE32-E72D297353CC}">
              <c16:uniqueId val="{00000000-FFB3-449D-AC60-A01D73181BC3}"/>
            </c:ext>
          </c:extLst>
        </c:ser>
        <c:dLbls>
          <c:showLegendKey val="0"/>
          <c:showVal val="0"/>
          <c:showCatName val="0"/>
          <c:showSerName val="0"/>
          <c:showPercent val="0"/>
          <c:showBubbleSize val="0"/>
        </c:dLbls>
        <c:gapWidth val="150"/>
        <c:axId val="183522432"/>
        <c:axId val="183523968"/>
      </c:barChart>
      <c:catAx>
        <c:axId val="183522432"/>
        <c:scaling>
          <c:orientation val="minMax"/>
        </c:scaling>
        <c:delete val="0"/>
        <c:axPos val="b"/>
        <c:numFmt formatCode="General" sourceLinked="0"/>
        <c:majorTickMark val="out"/>
        <c:minorTickMark val="none"/>
        <c:tickLblPos val="nextTo"/>
        <c:spPr>
          <a:ln w="57150">
            <a:solidFill>
              <a:schemeClr val="tx1"/>
            </a:solidFill>
          </a:ln>
        </c:spPr>
        <c:txPr>
          <a:bodyPr/>
          <a:lstStyle/>
          <a:p>
            <a:pPr>
              <a:defRPr sz="2600" b="1">
                <a:latin typeface="Arial" panose="020B0604020202020204" pitchFamily="34" charset="0"/>
                <a:cs typeface="Arial" panose="020B0604020202020204" pitchFamily="34" charset="0"/>
              </a:defRPr>
            </a:pPr>
            <a:endParaRPr lang="en-US"/>
          </a:p>
        </c:txPr>
        <c:crossAx val="183523968"/>
        <c:crosses val="autoZero"/>
        <c:auto val="1"/>
        <c:lblAlgn val="ctr"/>
        <c:lblOffset val="100"/>
        <c:noMultiLvlLbl val="0"/>
      </c:catAx>
      <c:valAx>
        <c:axId val="183523968"/>
        <c:scaling>
          <c:orientation val="minMax"/>
        </c:scaling>
        <c:delete val="0"/>
        <c:axPos val="l"/>
        <c:numFmt formatCode="General" sourceLinked="1"/>
        <c:majorTickMark val="out"/>
        <c:minorTickMark val="none"/>
        <c:tickLblPos val="nextTo"/>
        <c:spPr>
          <a:ln w="57150">
            <a:solidFill>
              <a:schemeClr val="tx1"/>
            </a:solidFill>
          </a:ln>
        </c:spPr>
        <c:txPr>
          <a:bodyPr/>
          <a:lstStyle/>
          <a:p>
            <a:pPr>
              <a:defRPr sz="2800" b="1">
                <a:latin typeface="Arial" panose="020B0604020202020204" pitchFamily="34" charset="0"/>
                <a:cs typeface="Arial" panose="020B0604020202020204" pitchFamily="34" charset="0"/>
              </a:defRPr>
            </a:pPr>
            <a:endParaRPr lang="en-US"/>
          </a:p>
        </c:txPr>
        <c:crossAx val="183522432"/>
        <c:crosses val="autoZero"/>
        <c:crossBetween val="between"/>
        <c:majorUnit val="35000"/>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7603032688653"/>
          <c:y val="3.2090154602306693E-2"/>
          <c:w val="0.88639077496034613"/>
          <c:h val="0.64895304776330021"/>
        </c:manualLayout>
      </c:layout>
      <c:barChart>
        <c:barDir val="col"/>
        <c:grouping val="clustered"/>
        <c:varyColors val="0"/>
        <c:ser>
          <c:idx val="0"/>
          <c:order val="0"/>
          <c:spPr>
            <a:solidFill>
              <a:srgbClr val="FFC000"/>
            </a:solidFill>
            <a:ln w="57150">
              <a:solidFill>
                <a:srgbClr val="FF9900"/>
              </a:solidFill>
            </a:ln>
            <a:effectLst/>
          </c:spPr>
          <c:invertIfNegative val="0"/>
          <c:errBars>
            <c:errBarType val="both"/>
            <c:errValType val="cust"/>
            <c:noEndCap val="0"/>
            <c:plus>
              <c:numRef>
                <c:f>(Sheet1!$I$2,Sheet1!$I$4,Sheet1!$I$6,Sheet1!$I$8,Sheet1!$I$10,Sheet1!$I$12,Sheet1!$I$14,Sheet1!$I$16,Sheet1!$I$18)</c:f>
                <c:numCache>
                  <c:formatCode>General</c:formatCode>
                  <c:ptCount val="5"/>
                  <c:pt idx="0">
                    <c:v>0</c:v>
                  </c:pt>
                  <c:pt idx="1">
                    <c:v>45.648500000000006</c:v>
                  </c:pt>
                  <c:pt idx="2">
                    <c:v>33.798999999999971</c:v>
                  </c:pt>
                  <c:pt idx="3">
                    <c:v>7.4554999999999714</c:v>
                  </c:pt>
                  <c:pt idx="4">
                    <c:v>1.1259999999999992</c:v>
                  </c:pt>
                </c:numCache>
              </c:numRef>
            </c:plus>
            <c:minus>
              <c:numRef>
                <c:f>(Sheet1!$I$2,Sheet1!$I$4,Sheet1!$I$6,Sheet1!$I$8,Sheet1!$I$10,Sheet1!$I$12,Sheet1!$I$14,Sheet1!$I$16,Sheet1!$I$18)</c:f>
                <c:numCache>
                  <c:formatCode>General</c:formatCode>
                  <c:ptCount val="5"/>
                  <c:pt idx="0">
                    <c:v>0</c:v>
                  </c:pt>
                  <c:pt idx="1">
                    <c:v>45.648500000000006</c:v>
                  </c:pt>
                  <c:pt idx="2">
                    <c:v>33.798999999999971</c:v>
                  </c:pt>
                  <c:pt idx="3">
                    <c:v>7.4554999999999714</c:v>
                  </c:pt>
                  <c:pt idx="4">
                    <c:v>1.1259999999999992</c:v>
                  </c:pt>
                </c:numCache>
              </c:numRef>
            </c:minus>
            <c:spPr>
              <a:noFill/>
              <a:ln w="9525" cap="flat" cmpd="sng" algn="ctr">
                <a:solidFill>
                  <a:schemeClr val="tx1">
                    <a:lumMod val="65000"/>
                    <a:lumOff val="35000"/>
                  </a:schemeClr>
                </a:solidFill>
                <a:round/>
              </a:ln>
              <a:effectLst/>
            </c:spPr>
          </c:errBars>
          <c:cat>
            <c:strRef>
              <c:f>(Sheet1!$A$2,Sheet1!$A$4,Sheet1!$A$6,Sheet1!$A$8,Sheet1!$A$10,Sheet1!$A$12,Sheet1!$A$14,Sheet1!$A$16,Sheet1!$A$18)</c:f>
              <c:strCache>
                <c:ptCount val="5"/>
                <c:pt idx="0">
                  <c:v>Control</c:v>
                </c:pt>
                <c:pt idx="1">
                  <c:v>LPS</c:v>
                </c:pt>
                <c:pt idx="2">
                  <c:v>E1si+LPS</c:v>
                </c:pt>
                <c:pt idx="3">
                  <c:v>E2si+LPS</c:v>
                </c:pt>
                <c:pt idx="4">
                  <c:v>E1si+E2si+LPS</c:v>
                </c:pt>
              </c:strCache>
            </c:strRef>
          </c:cat>
          <c:val>
            <c:numRef>
              <c:f>(Sheet1!$G$2,Sheet1!$G$4,Sheet1!$G$6,Sheet1!$G$8,Sheet1!$G$10,Sheet1!$G$12,Sheet1!$G$14,Sheet1!$G$16,Sheet1!$G$18)</c:f>
              <c:numCache>
                <c:formatCode>General</c:formatCode>
                <c:ptCount val="5"/>
                <c:pt idx="0">
                  <c:v>0</c:v>
                </c:pt>
                <c:pt idx="1">
                  <c:v>454.20650000000001</c:v>
                </c:pt>
                <c:pt idx="2">
                  <c:v>776.77300000000002</c:v>
                </c:pt>
                <c:pt idx="3">
                  <c:v>794.27649999999994</c:v>
                </c:pt>
                <c:pt idx="4">
                  <c:v>31.35</c:v>
                </c:pt>
              </c:numCache>
            </c:numRef>
          </c:val>
          <c:extLst>
            <c:ext xmlns:c16="http://schemas.microsoft.com/office/drawing/2014/chart" uri="{C3380CC4-5D6E-409C-BE32-E72D297353CC}">
              <c16:uniqueId val="{00000000-4655-482B-8D07-9FEC822604D1}"/>
            </c:ext>
          </c:extLst>
        </c:ser>
        <c:dLbls>
          <c:showLegendKey val="0"/>
          <c:showVal val="0"/>
          <c:showCatName val="0"/>
          <c:showSerName val="0"/>
          <c:showPercent val="0"/>
          <c:showBubbleSize val="0"/>
        </c:dLbls>
        <c:gapWidth val="219"/>
        <c:overlap val="-27"/>
        <c:axId val="185035392"/>
        <c:axId val="185037184"/>
      </c:barChart>
      <c:catAx>
        <c:axId val="185035392"/>
        <c:scaling>
          <c:orientation val="minMax"/>
        </c:scaling>
        <c:delete val="0"/>
        <c:axPos val="b"/>
        <c:numFmt formatCode="General" sourceLinked="1"/>
        <c:majorTickMark val="none"/>
        <c:minorTickMark val="none"/>
        <c:tickLblPos val="nextTo"/>
        <c:spPr>
          <a:noFill/>
          <a:ln w="57150" cap="flat" cmpd="sng" algn="ctr">
            <a:solidFill>
              <a:schemeClr val="tx1"/>
            </a:solidFill>
            <a:round/>
          </a:ln>
          <a:effectLst/>
        </c:spPr>
        <c:txPr>
          <a:bodyPr rot="-60000000" spcFirstLastPara="1" vertOverflow="ellipsis" vert="horz" wrap="square" anchor="ctr" anchorCtr="1"/>
          <a:lstStyle/>
          <a:p>
            <a:pPr>
              <a:defRPr sz="2800" b="1" i="0" u="none" strike="noStrike" kern="1200" baseline="0">
                <a:solidFill>
                  <a:schemeClr val="tx1"/>
                </a:solidFill>
                <a:latin typeface="+mn-lt"/>
                <a:ea typeface="+mn-ea"/>
                <a:cs typeface="+mn-cs"/>
              </a:defRPr>
            </a:pPr>
            <a:endParaRPr lang="en-US"/>
          </a:p>
        </c:txPr>
        <c:crossAx val="185037184"/>
        <c:crosses val="autoZero"/>
        <c:auto val="1"/>
        <c:lblAlgn val="ctr"/>
        <c:lblOffset val="100"/>
        <c:noMultiLvlLbl val="0"/>
      </c:catAx>
      <c:valAx>
        <c:axId val="185037184"/>
        <c:scaling>
          <c:orientation val="minMax"/>
        </c:scaling>
        <c:delete val="0"/>
        <c:axPos val="l"/>
        <c:numFmt formatCode="General" sourceLinked="1"/>
        <c:majorTickMark val="out"/>
        <c:minorTickMark val="none"/>
        <c:tickLblPos val="nextTo"/>
        <c:spPr>
          <a:noFill/>
          <a:ln w="57150">
            <a:solidFill>
              <a:schemeClr val="tx1"/>
            </a:solidFill>
          </a:ln>
          <a:effectLst/>
        </c:spPr>
        <c:txPr>
          <a:bodyPr rot="-60000000" spcFirstLastPara="1" vertOverflow="ellipsis" vert="horz" wrap="square" anchor="ctr" anchorCtr="1"/>
          <a:lstStyle/>
          <a:p>
            <a:pPr>
              <a:defRPr sz="2800" b="1" i="0" u="none" strike="noStrike" kern="1200" baseline="0">
                <a:solidFill>
                  <a:schemeClr val="tx1">
                    <a:lumMod val="65000"/>
                    <a:lumOff val="35000"/>
                  </a:schemeClr>
                </a:solidFill>
                <a:latin typeface="+mn-lt"/>
                <a:ea typeface="+mn-ea"/>
                <a:cs typeface="+mn-cs"/>
              </a:defRPr>
            </a:pPr>
            <a:endParaRPr lang="en-US"/>
          </a:p>
        </c:txPr>
        <c:crossAx val="185035392"/>
        <c:crosses val="autoZero"/>
        <c:crossBetween val="between"/>
        <c:majorUnit val="300"/>
      </c:valAx>
      <c:spPr>
        <a:noFill/>
        <a:ln>
          <a:noFill/>
        </a:ln>
        <a:effectLst/>
      </c:spPr>
    </c:plotArea>
    <c:plotVisOnly val="1"/>
    <c:dispBlanksAs val="gap"/>
    <c:showDLblsOverMax val="0"/>
  </c:chart>
  <c:spPr>
    <a:noFill/>
    <a:ln>
      <a:noFill/>
    </a:ln>
    <a:effectLst/>
  </c:spPr>
  <c:txPr>
    <a:bodyPr/>
    <a:lstStyle/>
    <a:p>
      <a:pPr>
        <a:defRPr sz="2800" b="1"/>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49958267499506"/>
          <c:y val="2.9023025868857296E-2"/>
          <c:w val="0.87272229485162645"/>
          <c:h val="0.62064310271395529"/>
        </c:manualLayout>
      </c:layout>
      <c:barChart>
        <c:barDir val="col"/>
        <c:grouping val="clustered"/>
        <c:varyColors val="0"/>
        <c:ser>
          <c:idx val="0"/>
          <c:order val="0"/>
          <c:tx>
            <c:v>P#215-BMDM-RANTES</c:v>
          </c:tx>
          <c:spPr>
            <a:solidFill>
              <a:srgbClr val="FFCC99"/>
            </a:solidFill>
            <a:ln w="57150">
              <a:solidFill>
                <a:srgbClr val="FF9900"/>
              </a:solidFill>
            </a:ln>
          </c:spPr>
          <c:invertIfNegative val="0"/>
          <c:dPt>
            <c:idx val="0"/>
            <c:invertIfNegative val="0"/>
            <c:bubble3D val="0"/>
            <c:extLst>
              <c:ext xmlns:c16="http://schemas.microsoft.com/office/drawing/2014/chart" uri="{C3380CC4-5D6E-409C-BE32-E72D297353CC}">
                <c16:uniqueId val="{00000000-CD14-4639-9512-DBDE49938294}"/>
              </c:ext>
            </c:extLst>
          </c:dPt>
          <c:dPt>
            <c:idx val="1"/>
            <c:invertIfNegative val="0"/>
            <c:bubble3D val="0"/>
            <c:extLst>
              <c:ext xmlns:c16="http://schemas.microsoft.com/office/drawing/2014/chart" uri="{C3380CC4-5D6E-409C-BE32-E72D297353CC}">
                <c16:uniqueId val="{00000001-CD14-4639-9512-DBDE49938294}"/>
              </c:ext>
            </c:extLst>
          </c:dPt>
          <c:dPt>
            <c:idx val="2"/>
            <c:invertIfNegative val="0"/>
            <c:bubble3D val="0"/>
            <c:extLst>
              <c:ext xmlns:c16="http://schemas.microsoft.com/office/drawing/2014/chart" uri="{C3380CC4-5D6E-409C-BE32-E72D297353CC}">
                <c16:uniqueId val="{00000002-CD14-4639-9512-DBDE49938294}"/>
              </c:ext>
            </c:extLst>
          </c:dPt>
          <c:dPt>
            <c:idx val="3"/>
            <c:invertIfNegative val="0"/>
            <c:bubble3D val="0"/>
            <c:extLst>
              <c:ext xmlns:c16="http://schemas.microsoft.com/office/drawing/2014/chart" uri="{C3380CC4-5D6E-409C-BE32-E72D297353CC}">
                <c16:uniqueId val="{00000003-CD14-4639-9512-DBDE49938294}"/>
              </c:ext>
            </c:extLst>
          </c:dPt>
          <c:dPt>
            <c:idx val="4"/>
            <c:invertIfNegative val="0"/>
            <c:bubble3D val="0"/>
            <c:extLst>
              <c:ext xmlns:c16="http://schemas.microsoft.com/office/drawing/2014/chart" uri="{C3380CC4-5D6E-409C-BE32-E72D297353CC}">
                <c16:uniqueId val="{00000004-CD14-4639-9512-DBDE49938294}"/>
              </c:ext>
            </c:extLst>
          </c:dPt>
          <c:errBars>
            <c:errBarType val="both"/>
            <c:errValType val="cust"/>
            <c:noEndCap val="0"/>
            <c:plus>
              <c:numRef>
                <c:f>(Sheet1!$M$2,Sheet1!$M$6,Sheet1!$M$10,Sheet1!$M$14,Sheet1!$M$18,Sheet1!$M$22,Sheet1!$M$26,Sheet1!$M$30,Sheet1!$M$34,Sheet1!$M$38)</c:f>
                <c:numCache>
                  <c:formatCode>General</c:formatCode>
                  <c:ptCount val="5"/>
                  <c:pt idx="0">
                    <c:v>124.85500000000008</c:v>
                  </c:pt>
                  <c:pt idx="1">
                    <c:v>1168.4889999999996</c:v>
                  </c:pt>
                  <c:pt idx="2">
                    <c:v>806.13399999999831</c:v>
                  </c:pt>
                  <c:pt idx="3">
                    <c:v>187.26549999999997</c:v>
                  </c:pt>
                  <c:pt idx="4">
                    <c:v>239.57899999999955</c:v>
                  </c:pt>
                </c:numCache>
              </c:numRef>
            </c:plus>
            <c:minus>
              <c:numRef>
                <c:f>(Sheet1!$M$2,Sheet1!$M$6,Sheet1!$M$10,Sheet1!$M$14,Sheet1!$M$18,Sheet1!$M$22,Sheet1!$M$26,Sheet1!$M$30,Sheet1!$M$34,Sheet1!$M$38)</c:f>
                <c:numCache>
                  <c:formatCode>General</c:formatCode>
                  <c:ptCount val="5"/>
                  <c:pt idx="0">
                    <c:v>124.85500000000008</c:v>
                  </c:pt>
                  <c:pt idx="1">
                    <c:v>1168.4889999999996</c:v>
                  </c:pt>
                  <c:pt idx="2">
                    <c:v>806.13399999999831</c:v>
                  </c:pt>
                  <c:pt idx="3">
                    <c:v>187.26549999999997</c:v>
                  </c:pt>
                  <c:pt idx="4">
                    <c:v>239.57899999999955</c:v>
                  </c:pt>
                </c:numCache>
              </c:numRef>
            </c:minus>
            <c:spPr>
              <a:ln w="15875"/>
            </c:spPr>
          </c:errBars>
          <c:cat>
            <c:strRef>
              <c:f>(Sheet1!$N$2,Sheet1!$N$6,Sheet1!$N$10,Sheet1!$N$14,Sheet1!$N$18,Sheet1!$N$22,Sheet1!$N$26,Sheet1!$N$30,Sheet1!$N$34,Sheet1!$N$38)</c:f>
              <c:strCache>
                <c:ptCount val="5"/>
                <c:pt idx="0">
                  <c:v>Control</c:v>
                </c:pt>
                <c:pt idx="1">
                  <c:v>LPS</c:v>
                </c:pt>
                <c:pt idx="2">
                  <c:v>E1si+LPS</c:v>
                </c:pt>
                <c:pt idx="3">
                  <c:v>E2si+LPS</c:v>
                </c:pt>
                <c:pt idx="4">
                  <c:v>E1si+E2si+LPS</c:v>
                </c:pt>
              </c:strCache>
            </c:strRef>
          </c:cat>
          <c:val>
            <c:numRef>
              <c:f>(Sheet1!$K$2,Sheet1!$K$6,Sheet1!$K$10,Sheet1!$K$14,Sheet1!$K$18,Sheet1!$K$22,Sheet1!$K$26,Sheet1!$K$30,Sheet1!$K$34,Sheet1!$K$38)</c:f>
              <c:numCache>
                <c:formatCode>0.000</c:formatCode>
                <c:ptCount val="5"/>
                <c:pt idx="0">
                  <c:v>700.01499999999999</c:v>
                </c:pt>
                <c:pt idx="1">
                  <c:v>11827.252</c:v>
                </c:pt>
                <c:pt idx="2">
                  <c:v>5937.5680000000002</c:v>
                </c:pt>
                <c:pt idx="3">
                  <c:v>7288.6244999999999</c:v>
                </c:pt>
                <c:pt idx="4">
                  <c:v>1540.3040000000001</c:v>
                </c:pt>
              </c:numCache>
            </c:numRef>
          </c:val>
          <c:extLst>
            <c:ext xmlns:c16="http://schemas.microsoft.com/office/drawing/2014/chart" uri="{C3380CC4-5D6E-409C-BE32-E72D297353CC}">
              <c16:uniqueId val="{00000005-CD14-4639-9512-DBDE49938294}"/>
            </c:ext>
          </c:extLst>
        </c:ser>
        <c:dLbls>
          <c:showLegendKey val="0"/>
          <c:showVal val="0"/>
          <c:showCatName val="0"/>
          <c:showSerName val="0"/>
          <c:showPercent val="0"/>
          <c:showBubbleSize val="0"/>
        </c:dLbls>
        <c:gapWidth val="150"/>
        <c:axId val="171303296"/>
        <c:axId val="171304832"/>
      </c:barChart>
      <c:catAx>
        <c:axId val="171303296"/>
        <c:scaling>
          <c:orientation val="minMax"/>
        </c:scaling>
        <c:delete val="0"/>
        <c:axPos val="b"/>
        <c:numFmt formatCode="General" sourceLinked="0"/>
        <c:majorTickMark val="out"/>
        <c:minorTickMark val="none"/>
        <c:tickLblPos val="nextTo"/>
        <c:spPr>
          <a:ln w="57150">
            <a:solidFill>
              <a:schemeClr val="tx1"/>
            </a:solidFill>
          </a:ln>
        </c:spPr>
        <c:txPr>
          <a:bodyPr/>
          <a:lstStyle/>
          <a:p>
            <a:pPr>
              <a:defRPr sz="2800"/>
            </a:pPr>
            <a:endParaRPr lang="en-US"/>
          </a:p>
        </c:txPr>
        <c:crossAx val="171304832"/>
        <c:crosses val="autoZero"/>
        <c:auto val="1"/>
        <c:lblAlgn val="ctr"/>
        <c:lblOffset val="100"/>
        <c:noMultiLvlLbl val="0"/>
      </c:catAx>
      <c:valAx>
        <c:axId val="171304832"/>
        <c:scaling>
          <c:orientation val="minMax"/>
          <c:max val="14000"/>
        </c:scaling>
        <c:delete val="0"/>
        <c:axPos val="l"/>
        <c:numFmt formatCode="0" sourceLinked="0"/>
        <c:majorTickMark val="out"/>
        <c:minorTickMark val="none"/>
        <c:tickLblPos val="nextTo"/>
        <c:spPr>
          <a:ln w="57150">
            <a:solidFill>
              <a:schemeClr val="tx1"/>
            </a:solidFill>
          </a:ln>
        </c:spPr>
        <c:txPr>
          <a:bodyPr/>
          <a:lstStyle/>
          <a:p>
            <a:pPr>
              <a:defRPr sz="2800" b="1"/>
            </a:pPr>
            <a:endParaRPr lang="en-US"/>
          </a:p>
        </c:txPr>
        <c:crossAx val="171303296"/>
        <c:crosses val="autoZero"/>
        <c:crossBetween val="between"/>
        <c:majorUnit val="3500"/>
        <c:minorUnit val="400"/>
      </c:valAx>
    </c:plotArea>
    <c:plotVisOnly val="1"/>
    <c:dispBlanksAs val="gap"/>
    <c:showDLblsOverMax val="0"/>
  </c:chart>
  <c:txPr>
    <a:bodyPr/>
    <a:lstStyle/>
    <a:p>
      <a:pPr>
        <a:defRPr sz="1200" b="1">
          <a:latin typeface="Arial" panose="020B0604020202020204" pitchFamily="34" charset="0"/>
          <a:cs typeface="Arial" panose="020B0604020202020204" pitchFamily="34" charset="0"/>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0.8995</cdr:x>
      <cdr:y>0.47919</cdr:y>
    </cdr:from>
    <cdr:to>
      <cdr:x>0.93407</cdr:x>
      <cdr:y>0.54664</cdr:y>
    </cdr:to>
    <cdr:sp macro="" textlink="">
      <cdr:nvSpPr>
        <cdr:cNvPr id="2" name="TextBox 170">
          <a:extLst xmlns:a="http://schemas.openxmlformats.org/drawingml/2006/main">
            <a:ext uri="{FF2B5EF4-FFF2-40B4-BE49-F238E27FC236}">
              <a16:creationId xmlns:a16="http://schemas.microsoft.com/office/drawing/2014/main" id="{B8A06613-3C0C-4A0D-A153-B216EB031437}"/>
            </a:ext>
          </a:extLst>
        </cdr:cNvPr>
        <cdr:cNvSpPr txBox="1">
          <a:spLocks xmlns:a="http://schemas.openxmlformats.org/drawingml/2006/main" noChangeArrowheads="1"/>
        </cdr:cNvSpPr>
      </cdr:nvSpPr>
      <cdr:spPr bwMode="auto">
        <a:xfrm xmlns:a="http://schemas.openxmlformats.org/drawingml/2006/main">
          <a:off x="9268203" y="3280008"/>
          <a:ext cx="356188" cy="461665"/>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a:spAutoFit/>
        </a:bodyPr>
        <a:lstStyle xmlns:a="http://schemas.openxmlformats.org/drawingml/2006/main">
          <a:defPPr>
            <a:defRPr lang="en-US"/>
          </a:defPPr>
          <a:lvl1pPr algn="l" rtl="0" eaLnBrk="0" fontAlgn="base" hangingPunct="0">
            <a:spcBef>
              <a:spcPct val="0"/>
            </a:spcBef>
            <a:spcAft>
              <a:spcPct val="0"/>
            </a:spcAft>
            <a:defRPr sz="83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83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83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83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8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8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8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8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8300" kern="1200">
              <a:solidFill>
                <a:schemeClr val="tx1"/>
              </a:solidFill>
              <a:latin typeface="Arial" panose="020B0604020202020204" pitchFamily="34" charset="0"/>
              <a:ea typeface="+mn-ea"/>
              <a:cs typeface="Arial" panose="020B0604020202020204" pitchFamily="34" charset="0"/>
            </a:defRPr>
          </a:lvl9pPr>
        </a:lstStyle>
        <a:p xmlns:a="http://schemas.openxmlformats.org/drawingml/2006/main">
          <a:pPr eaLnBrk="1" hangingPunct="1">
            <a:spcBef>
              <a:spcPct val="0"/>
            </a:spcBef>
            <a:buFontTx/>
            <a:buNone/>
          </a:pPr>
          <a:r>
            <a:rPr lang="en-US" altLang="en-US" sz="2400" b="1" dirty="0"/>
            <a: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6D31A26-3A70-FF4F-8CDF-351E9C9CB489}"/>
              </a:ext>
            </a:extLst>
          </p:cNvPr>
          <p:cNvSpPr>
            <a:spLocks noGrp="1"/>
          </p:cNvSpPr>
          <p:nvPr>
            <p:ph type="hdr" sz="quarter"/>
          </p:nvPr>
        </p:nvSpPr>
        <p:spPr>
          <a:xfrm>
            <a:off x="0" y="0"/>
            <a:ext cx="2909888" cy="463550"/>
          </a:xfrm>
          <a:prstGeom prst="rect">
            <a:avLst/>
          </a:prstGeom>
        </p:spPr>
        <p:txBody>
          <a:bodyPr vert="horz" lIns="91440" tIns="45720" rIns="91440" bIns="45720" rtlCol="0"/>
          <a:lstStyle>
            <a:lvl1pPr algn="l">
              <a:defRPr sz="1200">
                <a:latin typeface="Times New Roman" charset="0"/>
              </a:defRPr>
            </a:lvl1pPr>
          </a:lstStyle>
          <a:p>
            <a:pPr>
              <a:defRPr/>
            </a:pPr>
            <a:endParaRPr lang="en-US"/>
          </a:p>
        </p:txBody>
      </p:sp>
      <p:sp>
        <p:nvSpPr>
          <p:cNvPr id="3" name="Date Placeholder 2">
            <a:extLst>
              <a:ext uri="{FF2B5EF4-FFF2-40B4-BE49-F238E27FC236}">
                <a16:creationId xmlns:a16="http://schemas.microsoft.com/office/drawing/2014/main" id="{6538BD14-F005-9643-9D3A-4068CA77D900}"/>
              </a:ext>
            </a:extLst>
          </p:cNvPr>
          <p:cNvSpPr>
            <a:spLocks noGrp="1"/>
          </p:cNvSpPr>
          <p:nvPr>
            <p:ph type="dt" sz="quarter" idx="1"/>
          </p:nvPr>
        </p:nvSpPr>
        <p:spPr>
          <a:xfrm>
            <a:off x="3805238" y="0"/>
            <a:ext cx="2909887" cy="463550"/>
          </a:xfrm>
          <a:prstGeom prst="rect">
            <a:avLst/>
          </a:prstGeom>
        </p:spPr>
        <p:txBody>
          <a:bodyPr vert="horz" lIns="91440" tIns="45720" rIns="91440" bIns="45720" rtlCol="0"/>
          <a:lstStyle>
            <a:lvl1pPr algn="r">
              <a:defRPr sz="1200">
                <a:latin typeface="Times New Roman" charset="0"/>
              </a:defRPr>
            </a:lvl1pPr>
          </a:lstStyle>
          <a:p>
            <a:pPr>
              <a:defRPr/>
            </a:pPr>
            <a:fld id="{42EF8FB1-5C7C-44DE-B3D0-20C689E1B57C}" type="datetimeFigureOut">
              <a:rPr lang="en-US"/>
              <a:pPr>
                <a:defRPr/>
              </a:pPr>
              <a:t>7/28/2023</a:t>
            </a:fld>
            <a:endParaRPr lang="en-US"/>
          </a:p>
        </p:txBody>
      </p:sp>
      <p:sp>
        <p:nvSpPr>
          <p:cNvPr id="4" name="Footer Placeholder 3">
            <a:extLst>
              <a:ext uri="{FF2B5EF4-FFF2-40B4-BE49-F238E27FC236}">
                <a16:creationId xmlns:a16="http://schemas.microsoft.com/office/drawing/2014/main" id="{06CF7DD7-2F82-444A-8DB3-E4F72B3E0E03}"/>
              </a:ext>
            </a:extLst>
          </p:cNvPr>
          <p:cNvSpPr>
            <a:spLocks noGrp="1"/>
          </p:cNvSpPr>
          <p:nvPr>
            <p:ph type="ftr" sz="quarter" idx="2"/>
          </p:nvPr>
        </p:nvSpPr>
        <p:spPr>
          <a:xfrm>
            <a:off x="0" y="8775700"/>
            <a:ext cx="2909888" cy="463550"/>
          </a:xfrm>
          <a:prstGeom prst="rect">
            <a:avLst/>
          </a:prstGeom>
        </p:spPr>
        <p:txBody>
          <a:bodyPr vert="horz" lIns="91440" tIns="45720" rIns="91440" bIns="45720" rtlCol="0" anchor="b"/>
          <a:lstStyle>
            <a:lvl1pPr algn="l">
              <a:defRPr sz="1200">
                <a:latin typeface="Times New Roman" charset="0"/>
              </a:defRPr>
            </a:lvl1pPr>
          </a:lstStyle>
          <a:p>
            <a:pPr>
              <a:defRPr/>
            </a:pPr>
            <a:endParaRPr lang="en-US"/>
          </a:p>
        </p:txBody>
      </p:sp>
      <p:sp>
        <p:nvSpPr>
          <p:cNvPr id="5" name="Slide Number Placeholder 4">
            <a:extLst>
              <a:ext uri="{FF2B5EF4-FFF2-40B4-BE49-F238E27FC236}">
                <a16:creationId xmlns:a16="http://schemas.microsoft.com/office/drawing/2014/main" id="{39F70C32-2C9A-084D-BE68-9AED3E6A703F}"/>
              </a:ext>
            </a:extLst>
          </p:cNvPr>
          <p:cNvSpPr>
            <a:spLocks noGrp="1"/>
          </p:cNvSpPr>
          <p:nvPr>
            <p:ph type="sldNum" sz="quarter" idx="3"/>
          </p:nvPr>
        </p:nvSpPr>
        <p:spPr>
          <a:xfrm>
            <a:off x="3805238" y="8775700"/>
            <a:ext cx="2909887" cy="463550"/>
          </a:xfrm>
          <a:prstGeom prst="rect">
            <a:avLst/>
          </a:prstGeom>
        </p:spPr>
        <p:txBody>
          <a:bodyPr vert="horz" lIns="91440" tIns="45720" rIns="91440" bIns="45720" rtlCol="0" anchor="b"/>
          <a:lstStyle>
            <a:lvl1pPr algn="r">
              <a:defRPr sz="1200">
                <a:latin typeface="Times New Roman" charset="0"/>
              </a:defRPr>
            </a:lvl1pPr>
          </a:lstStyle>
          <a:p>
            <a:pPr>
              <a:defRPr/>
            </a:pPr>
            <a:fld id="{03066452-3052-43EC-991B-96C0E1D83B12}"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4A25E0B-B852-4D44-A197-8715D78DE09A}"/>
              </a:ext>
            </a:extLst>
          </p:cNvPr>
          <p:cNvSpPr>
            <a:spLocks noGrp="1" noChangeArrowheads="1"/>
          </p:cNvSpPr>
          <p:nvPr>
            <p:ph type="hdr" sz="quarter"/>
          </p:nvPr>
        </p:nvSpPr>
        <p:spPr bwMode="auto">
          <a:xfrm>
            <a:off x="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lvl1pPr>
              <a:defRPr sz="1200"/>
            </a:lvl1pPr>
          </a:lstStyle>
          <a:p>
            <a:pPr>
              <a:defRPr/>
            </a:pPr>
            <a:endParaRPr lang="en-US" altLang="en-US"/>
          </a:p>
        </p:txBody>
      </p:sp>
      <p:sp>
        <p:nvSpPr>
          <p:cNvPr id="4099" name="Rectangle 3">
            <a:extLst>
              <a:ext uri="{FF2B5EF4-FFF2-40B4-BE49-F238E27FC236}">
                <a16:creationId xmlns:a16="http://schemas.microsoft.com/office/drawing/2014/main" id="{A7B10855-F0C8-4342-9942-A0CFFDEA7386}"/>
              </a:ext>
            </a:extLst>
          </p:cNvPr>
          <p:cNvSpPr>
            <a:spLocks noGrp="1" noChangeArrowheads="1"/>
          </p:cNvSpPr>
          <p:nvPr>
            <p:ph type="dt" idx="1"/>
          </p:nvPr>
        </p:nvSpPr>
        <p:spPr bwMode="auto">
          <a:xfrm>
            <a:off x="381000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lvl1pPr algn="r">
              <a:defRPr sz="1200"/>
            </a:lvl1pPr>
          </a:lstStyle>
          <a:p>
            <a:pPr>
              <a:defRPr/>
            </a:pPr>
            <a:endParaRPr lang="en-US" altLang="en-US"/>
          </a:p>
        </p:txBody>
      </p:sp>
      <p:sp>
        <p:nvSpPr>
          <p:cNvPr id="1028" name="Rectangle 4">
            <a:extLst>
              <a:ext uri="{FF2B5EF4-FFF2-40B4-BE49-F238E27FC236}">
                <a16:creationId xmlns:a16="http://schemas.microsoft.com/office/drawing/2014/main" id="{C555D508-8712-944A-9466-4AFCB0A5B337}"/>
              </a:ext>
            </a:extLst>
          </p:cNvPr>
          <p:cNvSpPr>
            <a:spLocks noGrp="1" noRot="1" noChangeAspect="1" noChangeArrowheads="1" noTextEdit="1"/>
          </p:cNvSpPr>
          <p:nvPr>
            <p:ph type="sldImg" idx="2"/>
          </p:nvPr>
        </p:nvSpPr>
        <p:spPr bwMode="auto">
          <a:xfrm>
            <a:off x="2038350" y="685800"/>
            <a:ext cx="2628900" cy="35052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53640926-AAD7-44D8-BBD7-CCE9431645EC}">
              <a14:shadowObscured xmlns:a14="http://schemas.microsoft.com/office/drawing/2010/main" val="1"/>
            </a:ext>
            <a:ext uri="{FAA26D3D-D897-4be2-8F04-BA451C77F1D7}"/>
          </a:extLst>
        </p:spPr>
      </p:sp>
      <p:sp>
        <p:nvSpPr>
          <p:cNvPr id="4101" name="Rectangle 5">
            <a:extLst>
              <a:ext uri="{FF2B5EF4-FFF2-40B4-BE49-F238E27FC236}">
                <a16:creationId xmlns:a16="http://schemas.microsoft.com/office/drawing/2014/main" id="{C961E4DA-FC9C-2A40-8C92-3E8AD92CFF77}"/>
              </a:ext>
            </a:extLst>
          </p:cNvPr>
          <p:cNvSpPr>
            <a:spLocks noGrp="1" noChangeArrowheads="1"/>
          </p:cNvSpPr>
          <p:nvPr>
            <p:ph type="body" sz="quarter" idx="3"/>
          </p:nvPr>
        </p:nvSpPr>
        <p:spPr bwMode="auto">
          <a:xfrm>
            <a:off x="914400" y="4419600"/>
            <a:ext cx="4876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102" name="Rectangle 6">
            <a:extLst>
              <a:ext uri="{FF2B5EF4-FFF2-40B4-BE49-F238E27FC236}">
                <a16:creationId xmlns:a16="http://schemas.microsoft.com/office/drawing/2014/main" id="{8D2DB2EF-E166-884F-ACC2-B651B11450A2}"/>
              </a:ext>
            </a:extLst>
          </p:cNvPr>
          <p:cNvSpPr>
            <a:spLocks noGrp="1" noChangeArrowheads="1"/>
          </p:cNvSpPr>
          <p:nvPr>
            <p:ph type="ftr" sz="quarter" idx="4"/>
          </p:nvPr>
        </p:nvSpPr>
        <p:spPr bwMode="auto">
          <a:xfrm>
            <a:off x="0" y="8763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b" anchorCtr="0" compatLnSpc="1">
            <a:prstTxWarp prst="textNoShape">
              <a:avLst/>
            </a:prstTxWarp>
          </a:bodyPr>
          <a:lstStyle>
            <a:lvl1pPr>
              <a:defRPr sz="1200"/>
            </a:lvl1pPr>
          </a:lstStyle>
          <a:p>
            <a:pPr>
              <a:defRPr/>
            </a:pPr>
            <a:endParaRPr lang="en-US" altLang="en-US"/>
          </a:p>
        </p:txBody>
      </p:sp>
      <p:sp>
        <p:nvSpPr>
          <p:cNvPr id="4103" name="Rectangle 7">
            <a:extLst>
              <a:ext uri="{FF2B5EF4-FFF2-40B4-BE49-F238E27FC236}">
                <a16:creationId xmlns:a16="http://schemas.microsoft.com/office/drawing/2014/main" id="{2B51F7D0-DA52-5B4D-9D62-D9FFBDB8895B}"/>
              </a:ext>
            </a:extLst>
          </p:cNvPr>
          <p:cNvSpPr>
            <a:spLocks noGrp="1" noChangeArrowheads="1"/>
          </p:cNvSpPr>
          <p:nvPr>
            <p:ph type="sldNum" sz="quarter" idx="5"/>
          </p:nvPr>
        </p:nvSpPr>
        <p:spPr bwMode="auto">
          <a:xfrm>
            <a:off x="3810000" y="8763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b" anchorCtr="0" compatLnSpc="1">
            <a:prstTxWarp prst="textNoShape">
              <a:avLst/>
            </a:prstTxWarp>
          </a:bodyPr>
          <a:lstStyle>
            <a:lvl1pPr algn="r">
              <a:defRPr sz="1200"/>
            </a:lvl1pPr>
          </a:lstStyle>
          <a:p>
            <a:pPr>
              <a:defRPr/>
            </a:pPr>
            <a:fld id="{18934812-E720-43A2-B470-F6509378B1B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5AA9A3-6AC2-5A48-9CAF-49E1305B9F58}"/>
              </a:ext>
            </a:extLst>
          </p:cNvPr>
          <p:cNvSpPr>
            <a:spLocks noGrp="1" noRot="1" noChangeAspect="1"/>
          </p:cNvSpPr>
          <p:nvPr>
            <p:ph type="sldImg"/>
          </p:nvPr>
        </p:nvSpPr>
        <p:spPr>
          <a:xfrm>
            <a:off x="2038350" y="685800"/>
            <a:ext cx="2628900" cy="3505200"/>
          </a:xfrm>
        </p:spPr>
      </p:sp>
      <p:sp>
        <p:nvSpPr>
          <p:cNvPr id="6146" name="Notes Placeholder 2">
            <a:extLst>
              <a:ext uri="{FF2B5EF4-FFF2-40B4-BE49-F238E27FC236}">
                <a16:creationId xmlns:a16="http://schemas.microsoft.com/office/drawing/2014/main" id="{B43430BF-1C41-7F40-A616-4AF88E1353E3}"/>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tLang="en-US"/>
          </a:p>
        </p:txBody>
      </p:sp>
      <p:sp>
        <p:nvSpPr>
          <p:cNvPr id="6147" name="Slide Number Placeholder 3">
            <a:extLst>
              <a:ext uri="{FF2B5EF4-FFF2-40B4-BE49-F238E27FC236}">
                <a16:creationId xmlns:a16="http://schemas.microsoft.com/office/drawing/2014/main" id="{9A4C7F6A-97A5-E045-89C6-106B6607C643}"/>
              </a:ext>
            </a:extLst>
          </p:cNvPr>
          <p:cNvSpPr>
            <a:spLocks noGrp="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defRPr/>
            </a:pPr>
            <a:fld id="{3B69999E-DB4C-43EC-A00C-DC4A32A98C72}" type="slidenum">
              <a:rPr lang="en-US" altLang="en-US" sz="1200" smtClean="0"/>
              <a:pPr>
                <a:defRPr/>
              </a:pPr>
              <a:t>1</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7183123"/>
            <a:ext cx="27980640" cy="15280640"/>
          </a:xfrm>
        </p:spPr>
        <p:txBody>
          <a:bodyPr anchor="b"/>
          <a:lstStyle>
            <a:lvl1pPr algn="ctr">
              <a:defRPr sz="21600"/>
            </a:lvl1pPr>
          </a:lstStyle>
          <a:p>
            <a:r>
              <a:rPr lang="en-US"/>
              <a:t>Click to edit Master title style</a:t>
            </a:r>
            <a:endParaRPr lang="en-US" dirty="0"/>
          </a:p>
        </p:txBody>
      </p:sp>
      <p:sp>
        <p:nvSpPr>
          <p:cNvPr id="3" name="Subtitle 2"/>
          <p:cNvSpPr>
            <a:spLocks noGrp="1"/>
          </p:cNvSpPr>
          <p:nvPr>
            <p:ph type="subTitle" idx="1"/>
          </p:nvPr>
        </p:nvSpPr>
        <p:spPr>
          <a:xfrm>
            <a:off x="4114800" y="23053043"/>
            <a:ext cx="24688800" cy="10596877"/>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72088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72465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2336800"/>
            <a:ext cx="7098030" cy="3719576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63142" y="2336800"/>
            <a:ext cx="20882610" cy="37195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06536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61033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10942333"/>
            <a:ext cx="28392120" cy="18257517"/>
          </a:xfrm>
        </p:spPr>
        <p:txBody>
          <a:bodyPr anchor="b"/>
          <a:lstStyle>
            <a:lvl1pPr>
              <a:defRPr sz="21600"/>
            </a:lvl1pPr>
          </a:lstStyle>
          <a:p>
            <a:r>
              <a:rPr lang="en-US"/>
              <a:t>Click to edit Master title style</a:t>
            </a:r>
            <a:endParaRPr lang="en-US" dirty="0"/>
          </a:p>
        </p:txBody>
      </p:sp>
      <p:sp>
        <p:nvSpPr>
          <p:cNvPr id="3" name="Text Placeholder 2"/>
          <p:cNvSpPr>
            <a:spLocks noGrp="1"/>
          </p:cNvSpPr>
          <p:nvPr>
            <p:ph type="body" idx="1"/>
          </p:nvPr>
        </p:nvSpPr>
        <p:spPr>
          <a:xfrm>
            <a:off x="2245997" y="29372573"/>
            <a:ext cx="28392120" cy="9601197"/>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38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63140" y="11684000"/>
            <a:ext cx="13990320" cy="2784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664940" y="11684000"/>
            <a:ext cx="13990320" cy="2784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7/28/2023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32526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336810"/>
            <a:ext cx="28392120" cy="84836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67431" y="10759443"/>
            <a:ext cx="13926024"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2267431" y="16032480"/>
            <a:ext cx="13926024" cy="23581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664942" y="10759443"/>
            <a:ext cx="13994608"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16664942" y="16032480"/>
            <a:ext cx="13994608" cy="23581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7/28/2023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08287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7/28/2023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68478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7/28/2023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0712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Content Placeholder 2"/>
          <p:cNvSpPr>
            <a:spLocks noGrp="1"/>
          </p:cNvSpPr>
          <p:nvPr>
            <p:ph idx="1"/>
          </p:nvPr>
        </p:nvSpPr>
        <p:spPr>
          <a:xfrm>
            <a:off x="13994608" y="6319530"/>
            <a:ext cx="16664940" cy="311912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7/28/2023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0254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994608" y="6319530"/>
            <a:ext cx="16664940" cy="311912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7/28/2023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41119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2336810"/>
            <a:ext cx="28392120" cy="848360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63140" y="11684000"/>
            <a:ext cx="28392120" cy="27848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63140" y="40680650"/>
            <a:ext cx="7406640" cy="2336800"/>
          </a:xfrm>
          <a:prstGeom prst="rect">
            <a:avLst/>
          </a:prstGeom>
        </p:spPr>
        <p:txBody>
          <a:bodyPr vert="horz" lIns="91440" tIns="45720" rIns="91440" bIns="45720" rtlCol="0" anchor="ctr"/>
          <a:lstStyle>
            <a:lvl1pPr algn="l">
              <a:defRPr sz="4320">
                <a:solidFill>
                  <a:schemeClr val="tx1">
                    <a:tint val="75000"/>
                  </a:schemeClr>
                </a:solidFill>
              </a:defRPr>
            </a:lvl1pPr>
          </a:lstStyle>
          <a:p>
            <a:fld id="{C764DE79-268F-4C1A-8933-263129D2AF90}" type="datetimeFigureOut">
              <a:rPr lang="en-US" dirty="0"/>
              <a:t>7/28/2023</a:t>
            </a:fld>
            <a:endParaRPr lang="en-US" dirty="0"/>
          </a:p>
        </p:txBody>
      </p:sp>
      <p:sp>
        <p:nvSpPr>
          <p:cNvPr id="5" name="Footer Placeholder 4"/>
          <p:cNvSpPr>
            <a:spLocks noGrp="1"/>
          </p:cNvSpPr>
          <p:nvPr>
            <p:ph type="ftr" sz="quarter" idx="3"/>
          </p:nvPr>
        </p:nvSpPr>
        <p:spPr>
          <a:xfrm>
            <a:off x="10904220" y="40680650"/>
            <a:ext cx="11109960" cy="23368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248620" y="40680650"/>
            <a:ext cx="7406640" cy="2336800"/>
          </a:xfrm>
          <a:prstGeom prst="rect">
            <a:avLst/>
          </a:prstGeom>
        </p:spPr>
        <p:txBody>
          <a:bodyPr vert="horz" lIns="91440" tIns="45720" rIns="91440" bIns="45720" rtlCol="0" anchor="ctr"/>
          <a:lstStyle>
            <a:lvl1pPr algn="r">
              <a:defRPr sz="432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3986333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ara.reyna@utrgv.edu" TargetMode="External"/><Relationship Id="rId3" Type="http://schemas.openxmlformats.org/officeDocument/2006/relationships/image" Target="../media/image1.png"/><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146">
            <a:extLst>
              <a:ext uri="{FF2B5EF4-FFF2-40B4-BE49-F238E27FC236}">
                <a16:creationId xmlns:a16="http://schemas.microsoft.com/office/drawing/2014/main" id="{1C3FFD87-CCB8-432E-A0C2-7B9C1410C260}"/>
              </a:ext>
            </a:extLst>
          </p:cNvPr>
          <p:cNvSpPr txBox="1">
            <a:spLocks noChangeArrowheads="1"/>
          </p:cNvSpPr>
          <p:nvPr/>
        </p:nvSpPr>
        <p:spPr bwMode="auto">
          <a:xfrm>
            <a:off x="4609793" y="993840"/>
            <a:ext cx="23888006" cy="1172845"/>
          </a:xfrm>
          <a:prstGeom prst="rect">
            <a:avLst/>
          </a:prstGeom>
          <a:solidFill>
            <a:srgbClr val="B7D9FF"/>
          </a:solidFill>
          <a:ln w="9525">
            <a:noFill/>
            <a:miter lim="800000"/>
            <a:headEnd/>
            <a:tailEnd/>
          </a:ln>
        </p:spPr>
        <p:txBody>
          <a:bodyPr wrap="square" lIns="64225" tIns="32111" rIns="64225" bIns="32111">
            <a:spAutoFit/>
          </a:bodyPr>
          <a:lstStyle>
            <a:lvl1pPr defTabSz="714375">
              <a:defRPr sz="2400">
                <a:solidFill>
                  <a:schemeClr val="tx1"/>
                </a:solidFill>
                <a:latin typeface="Times New Roman" panose="02020603050405020304" pitchFamily="18" charset="0"/>
              </a:defRPr>
            </a:lvl1pPr>
            <a:lvl2pPr marL="742950" indent="-285750" defTabSz="714375">
              <a:defRPr sz="2400">
                <a:solidFill>
                  <a:schemeClr val="tx1"/>
                </a:solidFill>
                <a:latin typeface="Times New Roman" panose="02020603050405020304" pitchFamily="18" charset="0"/>
              </a:defRPr>
            </a:lvl2pPr>
            <a:lvl3pPr marL="1143000" indent="-228600" defTabSz="714375">
              <a:defRPr sz="2400">
                <a:solidFill>
                  <a:schemeClr val="tx1"/>
                </a:solidFill>
                <a:latin typeface="Times New Roman" panose="02020603050405020304" pitchFamily="18" charset="0"/>
              </a:defRPr>
            </a:lvl3pPr>
            <a:lvl4pPr marL="1600200" indent="-228600" defTabSz="714375">
              <a:defRPr sz="2400">
                <a:solidFill>
                  <a:schemeClr val="tx1"/>
                </a:solidFill>
                <a:latin typeface="Times New Roman" panose="02020603050405020304" pitchFamily="18" charset="0"/>
              </a:defRPr>
            </a:lvl4pPr>
            <a:lvl5pPr marL="2057400" indent="-228600" defTabSz="714375">
              <a:defRPr sz="2400">
                <a:solidFill>
                  <a:schemeClr val="tx1"/>
                </a:solidFill>
                <a:latin typeface="Times New Roman" panose="02020603050405020304" pitchFamily="18" charset="0"/>
              </a:defRPr>
            </a:lvl5pPr>
            <a:lvl6pPr marL="2514600" indent="-228600" defTabSz="7143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143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143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14375"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7200" b="1" dirty="0">
                <a:latin typeface="+mn-lt"/>
              </a:rPr>
              <a:t>Click here to insert abstract title</a:t>
            </a:r>
          </a:p>
        </p:txBody>
      </p:sp>
      <p:sp>
        <p:nvSpPr>
          <p:cNvPr id="2052" name="Text Box 148">
            <a:extLst>
              <a:ext uri="{FF2B5EF4-FFF2-40B4-BE49-F238E27FC236}">
                <a16:creationId xmlns:a16="http://schemas.microsoft.com/office/drawing/2014/main" id="{4E32ADBF-4DAD-C14A-905E-0AB4E8CA74AF}"/>
              </a:ext>
            </a:extLst>
          </p:cNvPr>
          <p:cNvSpPr txBox="1">
            <a:spLocks noChangeArrowheads="1"/>
          </p:cNvSpPr>
          <p:nvPr/>
        </p:nvSpPr>
        <p:spPr bwMode="auto">
          <a:xfrm>
            <a:off x="19855339" y="11795760"/>
            <a:ext cx="456806" cy="1142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lIns="226162" tIns="113081" rIns="226162" bIns="113081">
            <a:spAutoFit/>
          </a:bodyPr>
          <a:lstStyle>
            <a:lvl1pPr defTabSz="2513013">
              <a:defRPr sz="2400">
                <a:solidFill>
                  <a:schemeClr val="tx1"/>
                </a:solidFill>
                <a:latin typeface="Times New Roman" charset="0"/>
              </a:defRPr>
            </a:lvl1pPr>
            <a:lvl2pPr marL="742950" indent="-285750" defTabSz="2513013">
              <a:defRPr sz="2400">
                <a:solidFill>
                  <a:schemeClr val="tx1"/>
                </a:solidFill>
                <a:latin typeface="Times New Roman" charset="0"/>
              </a:defRPr>
            </a:lvl2pPr>
            <a:lvl3pPr marL="1143000" indent="-228600" defTabSz="2513013">
              <a:defRPr sz="2400">
                <a:solidFill>
                  <a:schemeClr val="tx1"/>
                </a:solidFill>
                <a:latin typeface="Times New Roman" charset="0"/>
              </a:defRPr>
            </a:lvl3pPr>
            <a:lvl4pPr marL="1600200" indent="-228600" defTabSz="2513013">
              <a:defRPr sz="2400">
                <a:solidFill>
                  <a:schemeClr val="tx1"/>
                </a:solidFill>
                <a:latin typeface="Times New Roman" charset="0"/>
              </a:defRPr>
            </a:lvl4pPr>
            <a:lvl5pPr marL="2057400" indent="-228600" defTabSz="2513013">
              <a:defRPr sz="2400">
                <a:solidFill>
                  <a:schemeClr val="tx1"/>
                </a:solidFill>
                <a:latin typeface="Times New Roman" charset="0"/>
              </a:defRPr>
            </a:lvl5pPr>
            <a:lvl6pPr marL="2514600" indent="-228600" defTabSz="2513013" eaLnBrk="0" fontAlgn="base" hangingPunct="0">
              <a:spcBef>
                <a:spcPct val="0"/>
              </a:spcBef>
              <a:spcAft>
                <a:spcPct val="0"/>
              </a:spcAft>
              <a:defRPr sz="2400">
                <a:solidFill>
                  <a:schemeClr val="tx1"/>
                </a:solidFill>
                <a:latin typeface="Times New Roman" charset="0"/>
              </a:defRPr>
            </a:lvl6pPr>
            <a:lvl7pPr marL="2971800" indent="-228600" defTabSz="2513013" eaLnBrk="0" fontAlgn="base" hangingPunct="0">
              <a:spcBef>
                <a:spcPct val="0"/>
              </a:spcBef>
              <a:spcAft>
                <a:spcPct val="0"/>
              </a:spcAft>
              <a:defRPr sz="2400">
                <a:solidFill>
                  <a:schemeClr val="tx1"/>
                </a:solidFill>
                <a:latin typeface="Times New Roman" charset="0"/>
              </a:defRPr>
            </a:lvl7pPr>
            <a:lvl8pPr marL="3429000" indent="-228600" defTabSz="2513013" eaLnBrk="0" fontAlgn="base" hangingPunct="0">
              <a:spcBef>
                <a:spcPct val="0"/>
              </a:spcBef>
              <a:spcAft>
                <a:spcPct val="0"/>
              </a:spcAft>
              <a:defRPr sz="2400">
                <a:solidFill>
                  <a:schemeClr val="tx1"/>
                </a:solidFill>
                <a:latin typeface="Times New Roman" charset="0"/>
              </a:defRPr>
            </a:lvl8pPr>
            <a:lvl9pPr marL="3886200" indent="-228600" defTabSz="2513013" eaLnBrk="0" fontAlgn="base" hangingPunct="0">
              <a:spcBef>
                <a:spcPct val="0"/>
              </a:spcBef>
              <a:spcAft>
                <a:spcPct val="0"/>
              </a:spcAft>
              <a:defRPr sz="2400">
                <a:solidFill>
                  <a:schemeClr val="tx1"/>
                </a:solidFill>
                <a:latin typeface="Times New Roman" charset="0"/>
              </a:defRPr>
            </a:lvl9pPr>
          </a:lstStyle>
          <a:p>
            <a:pPr>
              <a:defRPr/>
            </a:pPr>
            <a:endParaRPr lang="en-US" altLang="en-US" sz="5940"/>
          </a:p>
        </p:txBody>
      </p:sp>
      <p:sp>
        <p:nvSpPr>
          <p:cNvPr id="2219" name="Rectangle 171">
            <a:extLst>
              <a:ext uri="{FF2B5EF4-FFF2-40B4-BE49-F238E27FC236}">
                <a16:creationId xmlns:a16="http://schemas.microsoft.com/office/drawing/2014/main" id="{B779D0DE-A479-2B43-ACDE-97829791DBCF}"/>
              </a:ext>
            </a:extLst>
          </p:cNvPr>
          <p:cNvSpPr>
            <a:spLocks noChangeArrowheads="1"/>
          </p:cNvSpPr>
          <p:nvPr/>
        </p:nvSpPr>
        <p:spPr bwMode="auto">
          <a:xfrm>
            <a:off x="1288733" y="33479899"/>
            <a:ext cx="184731" cy="424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endParaRPr lang="en-US" altLang="en-US" sz="2160">
              <a:effectLst>
                <a:outerShdw blurRad="38100" dist="38100" dir="2700000" algn="tl">
                  <a:srgbClr val="C0C0C0"/>
                </a:outerShdw>
              </a:effectLst>
            </a:endParaRPr>
          </a:p>
        </p:txBody>
      </p:sp>
      <p:pic>
        <p:nvPicPr>
          <p:cNvPr id="3" name="Picture 2" descr="A close up of a logo&#10;&#10;Description automatically generated">
            <a:extLst>
              <a:ext uri="{FF2B5EF4-FFF2-40B4-BE49-F238E27FC236}">
                <a16:creationId xmlns:a16="http://schemas.microsoft.com/office/drawing/2014/main" id="{6B1668C4-99F6-4E3F-ADCA-93681C7C7C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5372"/>
            <a:ext cx="4609793" cy="3621024"/>
          </a:xfrm>
          <a:prstGeom prst="rect">
            <a:avLst/>
          </a:prstGeom>
        </p:spPr>
      </p:pic>
      <p:sp>
        <p:nvSpPr>
          <p:cNvPr id="26" name="Text Box 146">
            <a:extLst>
              <a:ext uri="{FF2B5EF4-FFF2-40B4-BE49-F238E27FC236}">
                <a16:creationId xmlns:a16="http://schemas.microsoft.com/office/drawing/2014/main" id="{0CD85BAE-5600-48CC-A82C-780537AD4278}"/>
              </a:ext>
            </a:extLst>
          </p:cNvPr>
          <p:cNvSpPr txBox="1">
            <a:spLocks noChangeArrowheads="1"/>
          </p:cNvSpPr>
          <p:nvPr/>
        </p:nvSpPr>
        <p:spPr bwMode="auto">
          <a:xfrm>
            <a:off x="4609793" y="2157548"/>
            <a:ext cx="23888005" cy="741958"/>
          </a:xfrm>
          <a:prstGeom prst="rect">
            <a:avLst/>
          </a:prstGeom>
          <a:solidFill>
            <a:srgbClr val="B7D9FF"/>
          </a:solidFill>
          <a:ln w="9525">
            <a:noFill/>
            <a:miter lim="800000"/>
            <a:headEnd/>
            <a:tailEnd/>
          </a:ln>
        </p:spPr>
        <p:txBody>
          <a:bodyPr wrap="square" lIns="64225" tIns="32111" rIns="64225" bIns="32111">
            <a:spAutoFit/>
          </a:bodyPr>
          <a:lstStyle>
            <a:lvl1pPr defTabSz="714375">
              <a:defRPr sz="2400">
                <a:solidFill>
                  <a:schemeClr val="tx1"/>
                </a:solidFill>
                <a:latin typeface="Times New Roman" panose="02020603050405020304" pitchFamily="18" charset="0"/>
              </a:defRPr>
            </a:lvl1pPr>
            <a:lvl2pPr marL="742950" indent="-285750" defTabSz="714375">
              <a:defRPr sz="2400">
                <a:solidFill>
                  <a:schemeClr val="tx1"/>
                </a:solidFill>
                <a:latin typeface="Times New Roman" panose="02020603050405020304" pitchFamily="18" charset="0"/>
              </a:defRPr>
            </a:lvl2pPr>
            <a:lvl3pPr marL="1143000" indent="-228600" defTabSz="714375">
              <a:defRPr sz="2400">
                <a:solidFill>
                  <a:schemeClr val="tx1"/>
                </a:solidFill>
                <a:latin typeface="Times New Roman" panose="02020603050405020304" pitchFamily="18" charset="0"/>
              </a:defRPr>
            </a:lvl3pPr>
            <a:lvl4pPr marL="1600200" indent="-228600" defTabSz="714375">
              <a:defRPr sz="2400">
                <a:solidFill>
                  <a:schemeClr val="tx1"/>
                </a:solidFill>
                <a:latin typeface="Times New Roman" panose="02020603050405020304" pitchFamily="18" charset="0"/>
              </a:defRPr>
            </a:lvl4pPr>
            <a:lvl5pPr marL="2057400" indent="-228600" defTabSz="714375">
              <a:defRPr sz="2400">
                <a:solidFill>
                  <a:schemeClr val="tx1"/>
                </a:solidFill>
                <a:latin typeface="Times New Roman" panose="02020603050405020304" pitchFamily="18" charset="0"/>
              </a:defRPr>
            </a:lvl5pPr>
            <a:lvl6pPr marL="2514600" indent="-228600" defTabSz="7143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143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143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14375"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400" dirty="0">
                <a:latin typeface="+mn-lt"/>
              </a:rPr>
              <a:t>Click here to insert authors’ names</a:t>
            </a:r>
          </a:p>
        </p:txBody>
      </p:sp>
      <p:sp>
        <p:nvSpPr>
          <p:cNvPr id="27" name="Text Box 146">
            <a:extLst>
              <a:ext uri="{FF2B5EF4-FFF2-40B4-BE49-F238E27FC236}">
                <a16:creationId xmlns:a16="http://schemas.microsoft.com/office/drawing/2014/main" id="{A9F5E567-9DA6-4356-8987-65A7087DA425}"/>
              </a:ext>
            </a:extLst>
          </p:cNvPr>
          <p:cNvSpPr txBox="1">
            <a:spLocks noChangeArrowheads="1"/>
          </p:cNvSpPr>
          <p:nvPr/>
        </p:nvSpPr>
        <p:spPr bwMode="auto">
          <a:xfrm>
            <a:off x="4609793" y="2895600"/>
            <a:ext cx="23888006" cy="741958"/>
          </a:xfrm>
          <a:prstGeom prst="rect">
            <a:avLst/>
          </a:prstGeom>
          <a:solidFill>
            <a:srgbClr val="B7D9FF"/>
          </a:solidFill>
          <a:ln w="9525">
            <a:noFill/>
            <a:miter lim="800000"/>
            <a:headEnd/>
            <a:tailEnd/>
          </a:ln>
        </p:spPr>
        <p:txBody>
          <a:bodyPr wrap="square" lIns="64225" tIns="32111" rIns="64225" bIns="32111">
            <a:spAutoFit/>
          </a:bodyPr>
          <a:lstStyle>
            <a:lvl1pPr defTabSz="714375">
              <a:defRPr sz="2400">
                <a:solidFill>
                  <a:schemeClr val="tx1"/>
                </a:solidFill>
                <a:latin typeface="Times New Roman" panose="02020603050405020304" pitchFamily="18" charset="0"/>
              </a:defRPr>
            </a:lvl1pPr>
            <a:lvl2pPr marL="742950" indent="-285750" defTabSz="714375">
              <a:defRPr sz="2400">
                <a:solidFill>
                  <a:schemeClr val="tx1"/>
                </a:solidFill>
                <a:latin typeface="Times New Roman" panose="02020603050405020304" pitchFamily="18" charset="0"/>
              </a:defRPr>
            </a:lvl2pPr>
            <a:lvl3pPr marL="1143000" indent="-228600" defTabSz="714375">
              <a:defRPr sz="2400">
                <a:solidFill>
                  <a:schemeClr val="tx1"/>
                </a:solidFill>
                <a:latin typeface="Times New Roman" panose="02020603050405020304" pitchFamily="18" charset="0"/>
              </a:defRPr>
            </a:lvl3pPr>
            <a:lvl4pPr marL="1600200" indent="-228600" defTabSz="714375">
              <a:defRPr sz="2400">
                <a:solidFill>
                  <a:schemeClr val="tx1"/>
                </a:solidFill>
                <a:latin typeface="Times New Roman" panose="02020603050405020304" pitchFamily="18" charset="0"/>
              </a:defRPr>
            </a:lvl4pPr>
            <a:lvl5pPr marL="2057400" indent="-228600" defTabSz="714375">
              <a:defRPr sz="2400">
                <a:solidFill>
                  <a:schemeClr val="tx1"/>
                </a:solidFill>
                <a:latin typeface="Times New Roman" panose="02020603050405020304" pitchFamily="18" charset="0"/>
              </a:defRPr>
            </a:lvl5pPr>
            <a:lvl6pPr marL="2514600" indent="-228600" defTabSz="7143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143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143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14375"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400" dirty="0">
                <a:latin typeface="+mn-lt"/>
              </a:rPr>
              <a:t>Click here to insert authors’ affiliations</a:t>
            </a:r>
          </a:p>
        </p:txBody>
      </p:sp>
      <p:sp>
        <p:nvSpPr>
          <p:cNvPr id="29" name="Text Box 34">
            <a:extLst>
              <a:ext uri="{FF2B5EF4-FFF2-40B4-BE49-F238E27FC236}">
                <a16:creationId xmlns:a16="http://schemas.microsoft.com/office/drawing/2014/main" id="{FDEAF984-06A7-4638-8E94-C02B3AF88246}"/>
              </a:ext>
            </a:extLst>
          </p:cNvPr>
          <p:cNvSpPr txBox="1">
            <a:spLocks noChangeArrowheads="1"/>
          </p:cNvSpPr>
          <p:nvPr/>
        </p:nvSpPr>
        <p:spPr bwMode="auto">
          <a:xfrm>
            <a:off x="933295" y="4572000"/>
            <a:ext cx="10981159" cy="685800"/>
          </a:xfrm>
          <a:prstGeom prst="rect">
            <a:avLst/>
          </a:prstGeom>
          <a:solidFill>
            <a:schemeClr val="bg1"/>
          </a:solidFill>
          <a:ln w="9525">
            <a:solidFill>
              <a:schemeClr val="bg1"/>
            </a:solidFill>
            <a:miter lim="800000"/>
            <a:headEnd/>
            <a:tailEnd/>
          </a:ln>
        </p:spPr>
        <p:txBody>
          <a:bodyPr lIns="96012" tIns="48006" rIns="96012" bIns="48006" anchor="ctr"/>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b="1" dirty="0">
                <a:latin typeface="+mn-lt"/>
              </a:rPr>
              <a:t>Abstract</a:t>
            </a:r>
          </a:p>
        </p:txBody>
      </p:sp>
      <p:sp>
        <p:nvSpPr>
          <p:cNvPr id="30" name="Text Box 38">
            <a:extLst>
              <a:ext uri="{FF2B5EF4-FFF2-40B4-BE49-F238E27FC236}">
                <a16:creationId xmlns:a16="http://schemas.microsoft.com/office/drawing/2014/main" id="{F6C6A956-E53D-46F9-85D0-3E1372FE8FDB}"/>
              </a:ext>
            </a:extLst>
          </p:cNvPr>
          <p:cNvSpPr txBox="1">
            <a:spLocks noChangeArrowheads="1"/>
          </p:cNvSpPr>
          <p:nvPr/>
        </p:nvSpPr>
        <p:spPr bwMode="auto">
          <a:xfrm>
            <a:off x="888076" y="5420970"/>
            <a:ext cx="11026379" cy="16525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60" tIns="48006" rIns="137160"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algn="just">
              <a:buNone/>
            </a:pPr>
            <a:r>
              <a:rPr lang="en-US" sz="3200" dirty="0">
                <a:latin typeface="+mn-lt"/>
              </a:rPr>
              <a:t>Low-grade chronic inflammation may be a factor in the development of insulin resistance. Studies suggest that chronic inflammation may be due in part to changes in composition and function of gut microflora, which provide an intestinal barrier preventing bacterial lipopolysaccharide (LPS) release. Animal and human studies demonstrate that obesity increases gut permeability leading to elevated plasma LPS levels resulting in inflammation and metabolic dysfunction. We hypothesized that insulin resistance could be produced by inflammatory factors secreted by macrophages when exposed to gut-released LPS. We examined the extracellular signal-regulated kinase (ERK) signaling pathway, which may be responsible for the macrophage inflammatory response. We examined whether inhibition of ERK activity blocked LPS-mediated responses in bone marrow derived macrophages (BMDM). To determine which ERK isoform is involved in the regulation of inflammatory factor production, we used siRNA to knockdown ERK1, ERK2, or both. BMDM were treated with LPS (100 ng/ml, 6hr).  LPS induced MCP-1, TNF-α, IFN-β, and RANTES production of 851 ± 73 pg/ml,106371±18250 pg/ml, 454 ± 46 pg/ml, and 11827 ± 1168 pg/ml respectively.  Knockdown of ERK1 decreased the release of TNF-α and RANTES to 26534 ± 1471 pg/ml and 5938 ± 806 pg/ml, respectively.  Knockdown of ERK2 decreased the release of TNF-α and RANTES to 11600 ± 3610 pg/ml and 7289 ± 265 pg/ml, respectively. Knockdown of either ERK1 or ERK2 did not decrease the release of MCP-1 and IFN-β.   However, double knockdown of ERK1 and ERK2 had the greatest inhibition of MCP-1, TNF-α, IFN-β, and RANTES release (549 ± 32 pg/ml, not detected 31 ± 1 pg/ml, and 1540 ± 240 pg/ml, respectively).  In summary, knockdown of both ERK isoforms is necessary to completely abrogate the LPS effect in macrophages.  We propose that ERK positively regulates LPS-mediated inflammatory responses and inhibition of ERK signaling may protect against development of insulin resistance.  </a:t>
            </a:r>
          </a:p>
        </p:txBody>
      </p:sp>
      <p:cxnSp>
        <p:nvCxnSpPr>
          <p:cNvPr id="31" name="Straight Connector 2050">
            <a:extLst>
              <a:ext uri="{FF2B5EF4-FFF2-40B4-BE49-F238E27FC236}">
                <a16:creationId xmlns:a16="http://schemas.microsoft.com/office/drawing/2014/main" id="{9736BC4D-0856-4701-AB78-370128AA135C}"/>
              </a:ext>
            </a:extLst>
          </p:cNvPr>
          <p:cNvCxnSpPr/>
          <p:nvPr/>
        </p:nvCxnSpPr>
        <p:spPr bwMode="auto">
          <a:xfrm flipV="1">
            <a:off x="908317" y="5292735"/>
            <a:ext cx="11006138" cy="16669"/>
          </a:xfrm>
          <a:prstGeom prst="line">
            <a:avLst/>
          </a:prstGeom>
          <a:solidFill>
            <a:schemeClr val="accent1"/>
          </a:solidFill>
          <a:ln w="152400" cap="flat" cmpd="sng" algn="ctr">
            <a:solidFill>
              <a:srgbClr val="F4512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 Box 272">
            <a:extLst>
              <a:ext uri="{FF2B5EF4-FFF2-40B4-BE49-F238E27FC236}">
                <a16:creationId xmlns:a16="http://schemas.microsoft.com/office/drawing/2014/main" id="{DB263E84-A608-417E-A858-27D5FDD60FE4}"/>
              </a:ext>
            </a:extLst>
          </p:cNvPr>
          <p:cNvSpPr txBox="1">
            <a:spLocks noChangeArrowheads="1"/>
          </p:cNvSpPr>
          <p:nvPr/>
        </p:nvSpPr>
        <p:spPr bwMode="auto">
          <a:xfrm>
            <a:off x="955871" y="21945600"/>
            <a:ext cx="10958583" cy="685800"/>
          </a:xfrm>
          <a:prstGeom prst="rect">
            <a:avLst/>
          </a:prstGeom>
          <a:solidFill>
            <a:schemeClr val="bg1"/>
          </a:solidFill>
          <a:ln w="9525">
            <a:solidFill>
              <a:schemeClr val="bg1"/>
            </a:solidFill>
            <a:miter lim="800000"/>
            <a:headEnd/>
            <a:tailEnd/>
          </a:ln>
        </p:spPr>
        <p:txBody>
          <a:bodyPr lIns="96012" tIns="48006" rIns="96012" bIns="48006" anchor="ctr"/>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b="1" dirty="0">
                <a:latin typeface="+mn-lt"/>
              </a:rPr>
              <a:t>Hypothesis</a:t>
            </a:r>
          </a:p>
        </p:txBody>
      </p:sp>
      <p:sp>
        <p:nvSpPr>
          <p:cNvPr id="33" name="Text Box 48">
            <a:extLst>
              <a:ext uri="{FF2B5EF4-FFF2-40B4-BE49-F238E27FC236}">
                <a16:creationId xmlns:a16="http://schemas.microsoft.com/office/drawing/2014/main" id="{72AA33EF-4717-4969-B86A-A2E1735E495E}"/>
              </a:ext>
            </a:extLst>
          </p:cNvPr>
          <p:cNvSpPr txBox="1">
            <a:spLocks noChangeArrowheads="1"/>
          </p:cNvSpPr>
          <p:nvPr/>
        </p:nvSpPr>
        <p:spPr bwMode="auto">
          <a:xfrm>
            <a:off x="888076" y="22820639"/>
            <a:ext cx="11119247" cy="1976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60" tIns="48006" rIns="137160"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3200" dirty="0">
                <a:latin typeface="+mn-lt"/>
              </a:rPr>
              <a:t>Our hypothesis is that insulin resistance could be produced by inflammatory factors secreted by macrophages when exposed to gut-released LPS. ERK1 and ERK2 positively regulate the immune responses mediated downstream of Toll-like Receptor 4 (TLR4). </a:t>
            </a:r>
            <a:endParaRPr lang="en-US" altLang="en-US" sz="3600" dirty="0"/>
          </a:p>
          <a:p>
            <a:pPr eaLnBrk="1" hangingPunct="1">
              <a:spcBef>
                <a:spcPct val="50000"/>
              </a:spcBef>
              <a:buFontTx/>
              <a:buNone/>
            </a:pPr>
            <a:endParaRPr lang="en-US" altLang="en-US" sz="3600" dirty="0"/>
          </a:p>
          <a:p>
            <a:pPr eaLnBrk="1" hangingPunct="1">
              <a:spcBef>
                <a:spcPct val="50000"/>
              </a:spcBef>
              <a:buFontTx/>
              <a:buNone/>
            </a:pPr>
            <a:endParaRPr lang="en-US" altLang="en-US" sz="3600" dirty="0"/>
          </a:p>
          <a:p>
            <a:pPr eaLnBrk="1" hangingPunct="1">
              <a:spcBef>
                <a:spcPct val="50000"/>
              </a:spcBef>
              <a:buFontTx/>
              <a:buNone/>
            </a:pPr>
            <a:endParaRPr lang="en-US" altLang="en-US" sz="3600" dirty="0"/>
          </a:p>
          <a:p>
            <a:pPr eaLnBrk="1" hangingPunct="1">
              <a:spcBef>
                <a:spcPct val="50000"/>
              </a:spcBef>
              <a:buFontTx/>
              <a:buNone/>
            </a:pPr>
            <a:endParaRPr lang="en-US" altLang="en-US" sz="3600" dirty="0"/>
          </a:p>
        </p:txBody>
      </p:sp>
      <p:cxnSp>
        <p:nvCxnSpPr>
          <p:cNvPr id="34" name="Straight Connector 2050">
            <a:extLst>
              <a:ext uri="{FF2B5EF4-FFF2-40B4-BE49-F238E27FC236}">
                <a16:creationId xmlns:a16="http://schemas.microsoft.com/office/drawing/2014/main" id="{6EE5005C-EA27-4BFE-A4A2-65CAB001525A}"/>
              </a:ext>
            </a:extLst>
          </p:cNvPr>
          <p:cNvCxnSpPr/>
          <p:nvPr/>
        </p:nvCxnSpPr>
        <p:spPr bwMode="auto">
          <a:xfrm flipV="1">
            <a:off x="933296" y="22715866"/>
            <a:ext cx="10981159" cy="16669"/>
          </a:xfrm>
          <a:prstGeom prst="line">
            <a:avLst/>
          </a:prstGeom>
          <a:solidFill>
            <a:schemeClr val="accent1"/>
          </a:solidFill>
          <a:ln w="152400" cap="flat" cmpd="sng" algn="ctr">
            <a:solidFill>
              <a:srgbClr val="F4512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Box 73">
            <a:extLst>
              <a:ext uri="{FF2B5EF4-FFF2-40B4-BE49-F238E27FC236}">
                <a16:creationId xmlns:a16="http://schemas.microsoft.com/office/drawing/2014/main" id="{A9705376-5C3E-45B2-8D63-ADED9D1EC59D}"/>
              </a:ext>
            </a:extLst>
          </p:cNvPr>
          <p:cNvSpPr txBox="1">
            <a:spLocks noChangeArrowheads="1"/>
          </p:cNvSpPr>
          <p:nvPr/>
        </p:nvSpPr>
        <p:spPr bwMode="auto">
          <a:xfrm>
            <a:off x="996422" y="37570320"/>
            <a:ext cx="11010901"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200" b="1" dirty="0">
                <a:latin typeface="+mn-lt"/>
              </a:rPr>
              <a:t>Figure 1.  ERK1 and ERK2 positive regulation of LPS-mediated immune responses</a:t>
            </a:r>
            <a:r>
              <a:rPr lang="en-US" altLang="en-US" sz="3200" dirty="0">
                <a:latin typeface="+mn-lt"/>
              </a:rPr>
              <a:t>.  Activation of TLR4 by LPS leads to the activation of the ERK1/2 module which regulates the production of MCP-1 and TNF-</a:t>
            </a:r>
            <a:r>
              <a:rPr lang="el-GR" altLang="en-US" sz="3200" dirty="0">
                <a:latin typeface="+mn-lt"/>
              </a:rPr>
              <a:t>α</a:t>
            </a:r>
            <a:r>
              <a:rPr lang="en-US" altLang="en-US" sz="3200" dirty="0">
                <a:latin typeface="+mn-lt"/>
              </a:rPr>
              <a:t>. </a:t>
            </a:r>
            <a:r>
              <a:rPr lang="en-US" altLang="en-US" sz="3200" dirty="0">
                <a:latin typeface="+mn-lt"/>
                <a:sym typeface="Symbol" panose="05050102010706020507" pitchFamily="18" charset="2"/>
              </a:rPr>
              <a:t>TLR4 is internalized to initiate a second signaling cascade leading to the production of  IFN-</a:t>
            </a:r>
            <a:r>
              <a:rPr lang="el-GR" altLang="en-US" sz="3200" dirty="0">
                <a:latin typeface="+mn-lt"/>
                <a:sym typeface="Symbol" panose="05050102010706020507" pitchFamily="18" charset="2"/>
              </a:rPr>
              <a:t>β</a:t>
            </a:r>
            <a:r>
              <a:rPr lang="en-US" altLang="en-US" sz="3200" dirty="0">
                <a:latin typeface="+mn-lt"/>
                <a:sym typeface="Symbol" panose="05050102010706020507" pitchFamily="18" charset="2"/>
              </a:rPr>
              <a:t> and RANTES which may also be regulated by the ERK1/2 module. Activation by LPS of both TLR4 pathways may lead to the development of insulin resistance. </a:t>
            </a:r>
            <a:endParaRPr lang="en-US" altLang="en-US" sz="3200" dirty="0">
              <a:latin typeface="+mn-lt"/>
            </a:endParaRPr>
          </a:p>
        </p:txBody>
      </p:sp>
      <p:grpSp>
        <p:nvGrpSpPr>
          <p:cNvPr id="36" name="Group 35">
            <a:extLst>
              <a:ext uri="{FF2B5EF4-FFF2-40B4-BE49-F238E27FC236}">
                <a16:creationId xmlns:a16="http://schemas.microsoft.com/office/drawing/2014/main" id="{4F3ACED9-6793-43CD-A5C4-8D95A4910F41}"/>
              </a:ext>
            </a:extLst>
          </p:cNvPr>
          <p:cNvGrpSpPr/>
          <p:nvPr/>
        </p:nvGrpSpPr>
        <p:grpSpPr>
          <a:xfrm>
            <a:off x="673892" y="25668962"/>
            <a:ext cx="12027622" cy="10787767"/>
            <a:chOff x="5388706" y="18361282"/>
            <a:chExt cx="10273569" cy="8200514"/>
          </a:xfrm>
        </p:grpSpPr>
        <p:grpSp>
          <p:nvGrpSpPr>
            <p:cNvPr id="37" name="Group 36">
              <a:extLst>
                <a:ext uri="{FF2B5EF4-FFF2-40B4-BE49-F238E27FC236}">
                  <a16:creationId xmlns:a16="http://schemas.microsoft.com/office/drawing/2014/main" id="{5D5FB2EE-D51C-42C6-8AE5-49A233110733}"/>
                </a:ext>
              </a:extLst>
            </p:cNvPr>
            <p:cNvGrpSpPr/>
            <p:nvPr/>
          </p:nvGrpSpPr>
          <p:grpSpPr>
            <a:xfrm>
              <a:off x="5388706" y="18361282"/>
              <a:ext cx="10273569" cy="8200514"/>
              <a:chOff x="5449087" y="18357660"/>
              <a:chExt cx="10273569" cy="8200514"/>
            </a:xfrm>
          </p:grpSpPr>
          <p:sp>
            <p:nvSpPr>
              <p:cNvPr id="39" name="TextBox 5">
                <a:extLst>
                  <a:ext uri="{FF2B5EF4-FFF2-40B4-BE49-F238E27FC236}">
                    <a16:creationId xmlns:a16="http://schemas.microsoft.com/office/drawing/2014/main" id="{E92AE60E-7520-440E-ADD9-B7A9E8817FB1}"/>
                  </a:ext>
                </a:extLst>
              </p:cNvPr>
              <p:cNvSpPr txBox="1">
                <a:spLocks noChangeArrowheads="1"/>
              </p:cNvSpPr>
              <p:nvPr/>
            </p:nvSpPr>
            <p:spPr bwMode="auto">
              <a:xfrm>
                <a:off x="8374759" y="18357660"/>
                <a:ext cx="1049136" cy="544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3600" b="1" dirty="0"/>
                  <a:t>LPS</a:t>
                </a:r>
              </a:p>
            </p:txBody>
          </p:sp>
          <p:sp>
            <p:nvSpPr>
              <p:cNvPr id="40" name="Freeform 11">
                <a:extLst>
                  <a:ext uri="{FF2B5EF4-FFF2-40B4-BE49-F238E27FC236}">
                    <a16:creationId xmlns:a16="http://schemas.microsoft.com/office/drawing/2014/main" id="{E7599809-782E-423F-8C36-B94C00610660}"/>
                  </a:ext>
                </a:extLst>
              </p:cNvPr>
              <p:cNvSpPr/>
              <p:nvPr/>
            </p:nvSpPr>
            <p:spPr>
              <a:xfrm>
                <a:off x="8403574" y="19465125"/>
                <a:ext cx="1626719" cy="43730"/>
              </a:xfrm>
              <a:custGeom>
                <a:avLst/>
                <a:gdLst>
                  <a:gd name="connsiteX0" fmla="*/ 819509 w 819509"/>
                  <a:gd name="connsiteY0" fmla="*/ 0 h 34506"/>
                  <a:gd name="connsiteX1" fmla="*/ 0 w 819509"/>
                  <a:gd name="connsiteY1" fmla="*/ 34506 h 34506"/>
                  <a:gd name="connsiteX2" fmla="*/ 0 w 819509"/>
                  <a:gd name="connsiteY2" fmla="*/ 34506 h 34506"/>
                  <a:gd name="connsiteX3" fmla="*/ 0 w 819509"/>
                  <a:gd name="connsiteY3" fmla="*/ 34506 h 34506"/>
                </a:gdLst>
                <a:ahLst/>
                <a:cxnLst>
                  <a:cxn ang="0">
                    <a:pos x="connsiteX0" y="connsiteY0"/>
                  </a:cxn>
                  <a:cxn ang="0">
                    <a:pos x="connsiteX1" y="connsiteY1"/>
                  </a:cxn>
                  <a:cxn ang="0">
                    <a:pos x="connsiteX2" y="connsiteY2"/>
                  </a:cxn>
                  <a:cxn ang="0">
                    <a:pos x="connsiteX3" y="connsiteY3"/>
                  </a:cxn>
                </a:cxnLst>
                <a:rect l="l" t="t" r="r" b="b"/>
                <a:pathLst>
                  <a:path w="819509" h="34506">
                    <a:moveTo>
                      <a:pt x="819509" y="0"/>
                    </a:moveTo>
                    <a:lnTo>
                      <a:pt x="0" y="34506"/>
                    </a:lnTo>
                    <a:lnTo>
                      <a:pt x="0" y="34506"/>
                    </a:lnTo>
                    <a:lnTo>
                      <a:pt x="0" y="34506"/>
                    </a:lnTo>
                  </a:path>
                </a:pathLst>
              </a:custGeom>
              <a:ln w="28575">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sz="3600" b="1" dirty="0">
                  <a:solidFill>
                    <a:schemeClr val="accent4">
                      <a:lumMod val="40000"/>
                      <a:lumOff val="60000"/>
                    </a:schemeClr>
                  </a:solidFill>
                </a:endParaRPr>
              </a:p>
            </p:txBody>
          </p:sp>
          <p:sp>
            <p:nvSpPr>
              <p:cNvPr id="41" name="Oval 40">
                <a:extLst>
                  <a:ext uri="{FF2B5EF4-FFF2-40B4-BE49-F238E27FC236}">
                    <a16:creationId xmlns:a16="http://schemas.microsoft.com/office/drawing/2014/main" id="{D1A07288-0C25-42E0-87B0-3F098C6859B9}"/>
                  </a:ext>
                </a:extLst>
              </p:cNvPr>
              <p:cNvSpPr/>
              <p:nvPr/>
            </p:nvSpPr>
            <p:spPr>
              <a:xfrm>
                <a:off x="9589811" y="19583472"/>
                <a:ext cx="444619" cy="300146"/>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b="1" dirty="0">
                  <a:solidFill>
                    <a:schemeClr val="accent4">
                      <a:lumMod val="40000"/>
                      <a:lumOff val="60000"/>
                    </a:schemeClr>
                  </a:solidFill>
                </a:endParaRPr>
              </a:p>
            </p:txBody>
          </p:sp>
          <p:sp>
            <p:nvSpPr>
              <p:cNvPr id="42" name="TextBox 11">
                <a:extLst>
                  <a:ext uri="{FF2B5EF4-FFF2-40B4-BE49-F238E27FC236}">
                    <a16:creationId xmlns:a16="http://schemas.microsoft.com/office/drawing/2014/main" id="{D100A00A-B57D-4E89-A1A5-128CDF789DC5}"/>
                  </a:ext>
                </a:extLst>
              </p:cNvPr>
              <p:cNvSpPr txBox="1">
                <a:spLocks noChangeArrowheads="1"/>
              </p:cNvSpPr>
              <p:nvPr/>
            </p:nvSpPr>
            <p:spPr bwMode="auto">
              <a:xfrm>
                <a:off x="8125930" y="19562835"/>
                <a:ext cx="1620941" cy="544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3600" b="1" dirty="0"/>
                  <a:t>MyD88</a:t>
                </a:r>
              </a:p>
            </p:txBody>
          </p:sp>
          <p:sp>
            <p:nvSpPr>
              <p:cNvPr id="43" name="TextBox 15">
                <a:extLst>
                  <a:ext uri="{FF2B5EF4-FFF2-40B4-BE49-F238E27FC236}">
                    <a16:creationId xmlns:a16="http://schemas.microsoft.com/office/drawing/2014/main" id="{973033D7-F4F2-434E-82C8-7971D88D9E03}"/>
                  </a:ext>
                </a:extLst>
              </p:cNvPr>
              <p:cNvSpPr txBox="1">
                <a:spLocks noChangeArrowheads="1"/>
              </p:cNvSpPr>
              <p:nvPr/>
            </p:nvSpPr>
            <p:spPr bwMode="auto">
              <a:xfrm>
                <a:off x="8411667" y="19012747"/>
                <a:ext cx="1297747" cy="544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3600" b="1" dirty="0"/>
                  <a:t>TLR4</a:t>
                </a:r>
              </a:p>
            </p:txBody>
          </p:sp>
          <p:sp>
            <p:nvSpPr>
              <p:cNvPr id="44" name="Freeform 20">
                <a:extLst>
                  <a:ext uri="{FF2B5EF4-FFF2-40B4-BE49-F238E27FC236}">
                    <a16:creationId xmlns:a16="http://schemas.microsoft.com/office/drawing/2014/main" id="{C388DCB6-4DD6-49FB-9480-4C73601B5C4A}"/>
                  </a:ext>
                </a:extLst>
              </p:cNvPr>
              <p:cNvSpPr/>
              <p:nvPr/>
            </p:nvSpPr>
            <p:spPr>
              <a:xfrm>
                <a:off x="9750296" y="19457173"/>
                <a:ext cx="4622456" cy="307527"/>
              </a:xfrm>
              <a:custGeom>
                <a:avLst/>
                <a:gdLst>
                  <a:gd name="connsiteX0" fmla="*/ 0 w 2373093"/>
                  <a:gd name="connsiteY0" fmla="*/ 68443 h 628453"/>
                  <a:gd name="connsiteX1" fmla="*/ 603849 w 2373093"/>
                  <a:gd name="connsiteY1" fmla="*/ 68443 h 628453"/>
                  <a:gd name="connsiteX2" fmla="*/ 810883 w 2373093"/>
                  <a:gd name="connsiteY2" fmla="*/ 534269 h 628453"/>
                  <a:gd name="connsiteX3" fmla="*/ 1578634 w 2373093"/>
                  <a:gd name="connsiteY3" fmla="*/ 586027 h 628453"/>
                  <a:gd name="connsiteX4" fmla="*/ 1742536 w 2373093"/>
                  <a:gd name="connsiteY4" fmla="*/ 42563 h 628453"/>
                  <a:gd name="connsiteX5" fmla="*/ 2320506 w 2373093"/>
                  <a:gd name="connsiteY5" fmla="*/ 33937 h 628453"/>
                  <a:gd name="connsiteX6" fmla="*/ 2346385 w 2373093"/>
                  <a:gd name="connsiteY6" fmla="*/ 25310 h 628453"/>
                  <a:gd name="connsiteX7" fmla="*/ 2346385 w 2373093"/>
                  <a:gd name="connsiteY7" fmla="*/ 25310 h 628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73093" h="628453">
                    <a:moveTo>
                      <a:pt x="0" y="68443"/>
                    </a:moveTo>
                    <a:cubicBezTo>
                      <a:pt x="234351" y="29624"/>
                      <a:pt x="468702" y="-9195"/>
                      <a:pt x="603849" y="68443"/>
                    </a:cubicBezTo>
                    <a:cubicBezTo>
                      <a:pt x="738996" y="146081"/>
                      <a:pt x="648419" y="448005"/>
                      <a:pt x="810883" y="534269"/>
                    </a:cubicBezTo>
                    <a:cubicBezTo>
                      <a:pt x="973347" y="620533"/>
                      <a:pt x="1423359" y="667978"/>
                      <a:pt x="1578634" y="586027"/>
                    </a:cubicBezTo>
                    <a:cubicBezTo>
                      <a:pt x="1733910" y="504076"/>
                      <a:pt x="1618891" y="134578"/>
                      <a:pt x="1742536" y="42563"/>
                    </a:cubicBezTo>
                    <a:cubicBezTo>
                      <a:pt x="1866181" y="-49452"/>
                      <a:pt x="2219865" y="36812"/>
                      <a:pt x="2320506" y="33937"/>
                    </a:cubicBezTo>
                    <a:cubicBezTo>
                      <a:pt x="2421147" y="31062"/>
                      <a:pt x="2346385" y="25310"/>
                      <a:pt x="2346385" y="25310"/>
                    </a:cubicBezTo>
                    <a:lnTo>
                      <a:pt x="2346385" y="25310"/>
                    </a:lnTo>
                  </a:path>
                </a:pathLst>
              </a:custGeom>
              <a:noFill/>
              <a:ln w="28575">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sz="3600" dirty="0">
                  <a:solidFill>
                    <a:schemeClr val="accent4">
                      <a:lumMod val="40000"/>
                      <a:lumOff val="60000"/>
                    </a:schemeClr>
                  </a:solidFill>
                </a:endParaRPr>
              </a:p>
            </p:txBody>
          </p:sp>
          <p:sp>
            <p:nvSpPr>
              <p:cNvPr id="45" name="Oval 44">
                <a:extLst>
                  <a:ext uri="{FF2B5EF4-FFF2-40B4-BE49-F238E27FC236}">
                    <a16:creationId xmlns:a16="http://schemas.microsoft.com/office/drawing/2014/main" id="{597F925B-9E7B-40D8-B8A8-BE36A74A54AD}"/>
                  </a:ext>
                </a:extLst>
              </p:cNvPr>
              <p:cNvSpPr/>
              <p:nvPr/>
            </p:nvSpPr>
            <p:spPr bwMode="auto">
              <a:xfrm>
                <a:off x="11007296" y="20813259"/>
                <a:ext cx="2488365" cy="1489314"/>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p>
            </p:txBody>
          </p:sp>
          <p:cxnSp>
            <p:nvCxnSpPr>
              <p:cNvPr id="46" name="Straight Arrow Connector 45">
                <a:extLst>
                  <a:ext uri="{FF2B5EF4-FFF2-40B4-BE49-F238E27FC236}">
                    <a16:creationId xmlns:a16="http://schemas.microsoft.com/office/drawing/2014/main" id="{32262C08-7DB4-431F-8522-C8A2F4741538}"/>
                  </a:ext>
                </a:extLst>
              </p:cNvPr>
              <p:cNvCxnSpPr>
                <a:cxnSpLocks/>
              </p:cNvCxnSpPr>
              <p:nvPr/>
            </p:nvCxnSpPr>
            <p:spPr bwMode="auto">
              <a:xfrm>
                <a:off x="12363997" y="20067691"/>
                <a:ext cx="0" cy="546704"/>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42D7949D-34A9-4AF0-9708-E57B58BB1F31}"/>
                  </a:ext>
                </a:extLst>
              </p:cNvPr>
              <p:cNvSpPr/>
              <p:nvPr/>
            </p:nvSpPr>
            <p:spPr bwMode="auto">
              <a:xfrm>
                <a:off x="13009069" y="22055267"/>
                <a:ext cx="447281" cy="240514"/>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p>
            </p:txBody>
          </p:sp>
          <p:sp>
            <p:nvSpPr>
              <p:cNvPr id="48" name="TextBox 30">
                <a:extLst>
                  <a:ext uri="{FF2B5EF4-FFF2-40B4-BE49-F238E27FC236}">
                    <a16:creationId xmlns:a16="http://schemas.microsoft.com/office/drawing/2014/main" id="{7170551F-36DD-45AF-9D82-BF52651B988B}"/>
                  </a:ext>
                </a:extLst>
              </p:cNvPr>
              <p:cNvSpPr txBox="1">
                <a:spLocks noChangeArrowheads="1"/>
              </p:cNvSpPr>
              <p:nvPr/>
            </p:nvSpPr>
            <p:spPr bwMode="auto">
              <a:xfrm>
                <a:off x="13241617" y="21904100"/>
                <a:ext cx="1173442" cy="544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3600" b="1" dirty="0"/>
                  <a:t>TRIF</a:t>
                </a:r>
              </a:p>
            </p:txBody>
          </p:sp>
          <p:cxnSp>
            <p:nvCxnSpPr>
              <p:cNvPr id="49" name="Straight Arrow Connector 48">
                <a:extLst>
                  <a:ext uri="{FF2B5EF4-FFF2-40B4-BE49-F238E27FC236}">
                    <a16:creationId xmlns:a16="http://schemas.microsoft.com/office/drawing/2014/main" id="{9CBB77F5-DB64-43FE-ABA0-2BB6965A6C15}"/>
                  </a:ext>
                </a:extLst>
              </p:cNvPr>
              <p:cNvCxnSpPr/>
              <p:nvPr/>
            </p:nvCxnSpPr>
            <p:spPr bwMode="auto">
              <a:xfrm>
                <a:off x="12735773" y="22332014"/>
                <a:ext cx="265719" cy="755223"/>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50" name="Oval 49">
                <a:extLst>
                  <a:ext uri="{FF2B5EF4-FFF2-40B4-BE49-F238E27FC236}">
                    <a16:creationId xmlns:a16="http://schemas.microsoft.com/office/drawing/2014/main" id="{F5590008-9F72-47EE-8F67-7AA098A6991B}"/>
                  </a:ext>
                </a:extLst>
              </p:cNvPr>
              <p:cNvSpPr/>
              <p:nvPr/>
            </p:nvSpPr>
            <p:spPr bwMode="auto">
              <a:xfrm>
                <a:off x="12153171" y="23293470"/>
                <a:ext cx="1711914" cy="520781"/>
              </a:xfrm>
              <a:prstGeom prst="ellipse">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3600" b="1" dirty="0">
                    <a:solidFill>
                      <a:schemeClr val="tx1"/>
                    </a:solidFill>
                    <a:latin typeface="Arial" panose="020B0604020202020204" pitchFamily="34" charset="0"/>
                    <a:cs typeface="Arial" panose="020B0604020202020204" pitchFamily="34" charset="0"/>
                  </a:rPr>
                  <a:t>IRF3</a:t>
                </a:r>
              </a:p>
            </p:txBody>
          </p:sp>
          <p:cxnSp>
            <p:nvCxnSpPr>
              <p:cNvPr id="51" name="Straight Arrow Connector 50">
                <a:extLst>
                  <a:ext uri="{FF2B5EF4-FFF2-40B4-BE49-F238E27FC236}">
                    <a16:creationId xmlns:a16="http://schemas.microsoft.com/office/drawing/2014/main" id="{D4EBE2BF-C45A-4FD2-BA3D-C7FBC21656E8}"/>
                  </a:ext>
                </a:extLst>
              </p:cNvPr>
              <p:cNvCxnSpPr>
                <a:cxnSpLocks/>
              </p:cNvCxnSpPr>
              <p:nvPr/>
            </p:nvCxnSpPr>
            <p:spPr bwMode="auto">
              <a:xfrm flipH="1">
                <a:off x="12535927" y="23841383"/>
                <a:ext cx="724479" cy="758026"/>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52" name="Text Box 80">
                <a:extLst>
                  <a:ext uri="{FF2B5EF4-FFF2-40B4-BE49-F238E27FC236}">
                    <a16:creationId xmlns:a16="http://schemas.microsoft.com/office/drawing/2014/main" id="{55DF69E2-C8B9-4DBA-B72D-C75A4F19F2A1}"/>
                  </a:ext>
                </a:extLst>
              </p:cNvPr>
              <p:cNvSpPr txBox="1">
                <a:spLocks noChangeArrowheads="1"/>
              </p:cNvSpPr>
              <p:nvPr/>
            </p:nvSpPr>
            <p:spPr bwMode="auto">
              <a:xfrm>
                <a:off x="6072114" y="18912672"/>
                <a:ext cx="2441353" cy="824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0"/>
                  </a:spcBef>
                  <a:buFontTx/>
                  <a:buNone/>
                </a:pPr>
                <a:r>
                  <a:rPr lang="en-US" altLang="en-US" sz="3600" b="1" dirty="0"/>
                  <a:t>Cell</a:t>
                </a:r>
              </a:p>
              <a:p>
                <a:pPr algn="ctr" eaLnBrk="1" hangingPunct="1">
                  <a:lnSpc>
                    <a:spcPct val="80000"/>
                  </a:lnSpc>
                  <a:spcBef>
                    <a:spcPct val="0"/>
                  </a:spcBef>
                  <a:buFontTx/>
                  <a:buNone/>
                </a:pPr>
                <a:r>
                  <a:rPr lang="en-US" altLang="en-US" sz="3600" b="1" dirty="0"/>
                  <a:t>membrane</a:t>
                </a:r>
              </a:p>
            </p:txBody>
          </p:sp>
          <p:sp>
            <p:nvSpPr>
              <p:cNvPr id="53" name="Rectangle 74">
                <a:extLst>
                  <a:ext uri="{FF2B5EF4-FFF2-40B4-BE49-F238E27FC236}">
                    <a16:creationId xmlns:a16="http://schemas.microsoft.com/office/drawing/2014/main" id="{62F82EA2-D60A-471A-B06F-F0F3E14CAA0C}"/>
                  </a:ext>
                </a:extLst>
              </p:cNvPr>
              <p:cNvSpPr>
                <a:spLocks noChangeArrowheads="1"/>
              </p:cNvSpPr>
              <p:nvPr/>
            </p:nvSpPr>
            <p:spPr bwMode="auto">
              <a:xfrm>
                <a:off x="7323254" y="24905693"/>
                <a:ext cx="798721" cy="188627"/>
              </a:xfrm>
              <a:prstGeom prst="rect">
                <a:avLst/>
              </a:prstGeom>
              <a:gradFill rotWithShape="1">
                <a:gsLst>
                  <a:gs pos="0">
                    <a:schemeClr val="hlink"/>
                  </a:gs>
                  <a:gs pos="100000">
                    <a:schemeClr val="hlink">
                      <a:gamma/>
                      <a:shade val="46275"/>
                      <a:invGamma/>
                    </a:schemeClr>
                  </a:gs>
                </a:gsLst>
                <a:lin ang="5400000" scaled="1"/>
              </a:gradFill>
              <a:ln w="9525">
                <a:noFill/>
                <a:miter lim="800000"/>
                <a:headEnd/>
                <a:tailEnd/>
              </a:ln>
              <a:effectLst/>
            </p:spPr>
            <p:txBody>
              <a:bodyPr wrap="none" anchor="ctr"/>
              <a:lstStyle/>
              <a:p>
                <a:pPr algn="ctr" eaLnBrk="1" hangingPunct="1">
                  <a:defRPr/>
                </a:pPr>
                <a:endParaRPr lang="en-US" sz="3600" dirty="0">
                  <a:solidFill>
                    <a:schemeClr val="bg1"/>
                  </a:solidFill>
                </a:endParaRPr>
              </a:p>
            </p:txBody>
          </p:sp>
          <p:sp>
            <p:nvSpPr>
              <p:cNvPr id="54" name="Rectangle 75">
                <a:extLst>
                  <a:ext uri="{FF2B5EF4-FFF2-40B4-BE49-F238E27FC236}">
                    <a16:creationId xmlns:a16="http://schemas.microsoft.com/office/drawing/2014/main" id="{90ED7878-7A7A-4B14-B6EF-49BEA0F2758A}"/>
                  </a:ext>
                </a:extLst>
              </p:cNvPr>
              <p:cNvSpPr>
                <a:spLocks noChangeArrowheads="1"/>
              </p:cNvSpPr>
              <p:nvPr/>
            </p:nvSpPr>
            <p:spPr bwMode="auto">
              <a:xfrm>
                <a:off x="7315200" y="24906994"/>
                <a:ext cx="798721" cy="187326"/>
              </a:xfrm>
              <a:prstGeom prst="rect">
                <a:avLst/>
              </a:prstGeom>
              <a:gradFill rotWithShape="1">
                <a:gsLst>
                  <a:gs pos="0">
                    <a:srgbClr val="664062"/>
                  </a:gs>
                  <a:gs pos="100000">
                    <a:srgbClr val="DD8BD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3600" dirty="0">
                  <a:solidFill>
                    <a:schemeClr val="bg1"/>
                  </a:solidFill>
                  <a:latin typeface="Comic Sans MS" panose="030F0702030302020204" pitchFamily="66" charset="0"/>
                </a:endParaRPr>
              </a:p>
            </p:txBody>
          </p:sp>
          <p:sp>
            <p:nvSpPr>
              <p:cNvPr id="55" name="Line 86">
                <a:extLst>
                  <a:ext uri="{FF2B5EF4-FFF2-40B4-BE49-F238E27FC236}">
                    <a16:creationId xmlns:a16="http://schemas.microsoft.com/office/drawing/2014/main" id="{68FC6989-0157-4124-A336-BCC90F03FC57}"/>
                  </a:ext>
                </a:extLst>
              </p:cNvPr>
              <p:cNvSpPr>
                <a:spLocks noChangeShapeType="1"/>
              </p:cNvSpPr>
              <p:nvPr/>
            </p:nvSpPr>
            <p:spPr bwMode="auto">
              <a:xfrm flipV="1">
                <a:off x="7582143" y="24704439"/>
                <a:ext cx="0" cy="194941"/>
              </a:xfrm>
              <a:prstGeom prst="line">
                <a:avLst/>
              </a:prstGeom>
              <a:noFill/>
              <a:ln w="57150">
                <a:solidFill>
                  <a:schemeClr val="accent1">
                    <a:lumMod val="50000"/>
                  </a:schemeClr>
                </a:solidFill>
                <a:round/>
                <a:headEnd/>
                <a:tailEnd/>
              </a:ln>
              <a:extLst>
                <a:ext uri="{909E8E84-426E-40DD-AFC4-6F175D3DCCD1}">
                  <a14:hiddenFill xmlns:a14="http://schemas.microsoft.com/office/drawing/2010/main">
                    <a:noFill/>
                  </a14:hiddenFill>
                </a:ext>
              </a:extLst>
            </p:spPr>
            <p:txBody>
              <a:bodyPr/>
              <a:lstStyle/>
              <a:p>
                <a:endParaRPr lang="en-US" sz="3600" dirty="0">
                  <a:solidFill>
                    <a:schemeClr val="bg1"/>
                  </a:solidFill>
                </a:endParaRPr>
              </a:p>
            </p:txBody>
          </p:sp>
          <p:sp>
            <p:nvSpPr>
              <p:cNvPr id="56" name="Line 87">
                <a:extLst>
                  <a:ext uri="{FF2B5EF4-FFF2-40B4-BE49-F238E27FC236}">
                    <a16:creationId xmlns:a16="http://schemas.microsoft.com/office/drawing/2014/main" id="{E7114717-9DD3-4694-B595-283E22D71BA7}"/>
                  </a:ext>
                </a:extLst>
              </p:cNvPr>
              <p:cNvSpPr>
                <a:spLocks noChangeShapeType="1"/>
              </p:cNvSpPr>
              <p:nvPr/>
            </p:nvSpPr>
            <p:spPr bwMode="auto">
              <a:xfrm>
                <a:off x="7582143" y="24704439"/>
                <a:ext cx="403054" cy="0"/>
              </a:xfrm>
              <a:prstGeom prst="line">
                <a:avLst/>
              </a:prstGeom>
              <a:noFill/>
              <a:ln w="57150">
                <a:solidFill>
                  <a:schemeClr val="accent1">
                    <a:lumMod val="50000"/>
                  </a:schemeClr>
                </a:solidFill>
                <a:round/>
                <a:headEnd/>
                <a:tailEnd type="triangle" w="med" len="med"/>
              </a:ln>
              <a:extLst>
                <a:ext uri="{909E8E84-426E-40DD-AFC4-6F175D3DCCD1}">
                  <a14:hiddenFill xmlns:a14="http://schemas.microsoft.com/office/drawing/2010/main">
                    <a:noFill/>
                  </a14:hiddenFill>
                </a:ext>
              </a:extLst>
            </p:spPr>
            <p:txBody>
              <a:bodyPr/>
              <a:lstStyle/>
              <a:p>
                <a:endParaRPr lang="en-US" sz="3600" dirty="0">
                  <a:solidFill>
                    <a:schemeClr val="bg1"/>
                  </a:solidFill>
                </a:endParaRPr>
              </a:p>
            </p:txBody>
          </p:sp>
          <p:sp>
            <p:nvSpPr>
              <p:cNvPr id="57" name="Text Box 103">
                <a:extLst>
                  <a:ext uri="{FF2B5EF4-FFF2-40B4-BE49-F238E27FC236}">
                    <a16:creationId xmlns:a16="http://schemas.microsoft.com/office/drawing/2014/main" id="{02B74C7F-30FC-4B41-868F-97B02CB00D63}"/>
                  </a:ext>
                </a:extLst>
              </p:cNvPr>
              <p:cNvSpPr txBox="1">
                <a:spLocks noChangeArrowheads="1"/>
              </p:cNvSpPr>
              <p:nvPr/>
            </p:nvSpPr>
            <p:spPr bwMode="auto">
              <a:xfrm>
                <a:off x="7670534" y="24449304"/>
                <a:ext cx="3261168" cy="450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0"/>
                  </a:spcBef>
                  <a:buFontTx/>
                  <a:buNone/>
                </a:pPr>
                <a:r>
                  <a:rPr lang="en-US" altLang="en-US" sz="3600" b="1" dirty="0"/>
                  <a:t>MCP-1,TNF-</a:t>
                </a:r>
                <a:r>
                  <a:rPr lang="el-GR" altLang="en-US" sz="3600" b="1" dirty="0"/>
                  <a:t>α</a:t>
                </a:r>
                <a:endParaRPr lang="en-US" altLang="en-US" sz="3600" b="1" dirty="0"/>
              </a:p>
            </p:txBody>
          </p:sp>
          <p:sp>
            <p:nvSpPr>
              <p:cNvPr id="58" name="Text Box 79">
                <a:extLst>
                  <a:ext uri="{FF2B5EF4-FFF2-40B4-BE49-F238E27FC236}">
                    <a16:creationId xmlns:a16="http://schemas.microsoft.com/office/drawing/2014/main" id="{76D1A33F-790A-4712-89BC-0212BA0E85AE}"/>
                  </a:ext>
                </a:extLst>
              </p:cNvPr>
              <p:cNvSpPr txBox="1">
                <a:spLocks noChangeArrowheads="1"/>
              </p:cNvSpPr>
              <p:nvPr/>
            </p:nvSpPr>
            <p:spPr bwMode="auto">
              <a:xfrm>
                <a:off x="5449087" y="23597046"/>
                <a:ext cx="2441353" cy="824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0"/>
                  </a:spcBef>
                  <a:buFontTx/>
                  <a:buNone/>
                </a:pPr>
                <a:r>
                  <a:rPr lang="en-US" altLang="en-US" sz="3600" b="1" dirty="0"/>
                  <a:t>Nuclear</a:t>
                </a:r>
              </a:p>
              <a:p>
                <a:pPr algn="ctr" eaLnBrk="1" hangingPunct="1">
                  <a:lnSpc>
                    <a:spcPct val="80000"/>
                  </a:lnSpc>
                  <a:spcBef>
                    <a:spcPct val="0"/>
                  </a:spcBef>
                  <a:buFontTx/>
                  <a:buNone/>
                </a:pPr>
                <a:r>
                  <a:rPr lang="en-US" altLang="en-US" sz="3600" b="1" dirty="0"/>
                  <a:t>membrane</a:t>
                </a:r>
              </a:p>
            </p:txBody>
          </p:sp>
          <p:cxnSp>
            <p:nvCxnSpPr>
              <p:cNvPr id="59" name="Straight Arrow Connector 58">
                <a:extLst>
                  <a:ext uri="{FF2B5EF4-FFF2-40B4-BE49-F238E27FC236}">
                    <a16:creationId xmlns:a16="http://schemas.microsoft.com/office/drawing/2014/main" id="{A9D00568-FBE1-4A31-939B-B759C7CE18FF}"/>
                  </a:ext>
                </a:extLst>
              </p:cNvPr>
              <p:cNvCxnSpPr>
                <a:cxnSpLocks/>
              </p:cNvCxnSpPr>
              <p:nvPr/>
            </p:nvCxnSpPr>
            <p:spPr bwMode="auto">
              <a:xfrm flipH="1">
                <a:off x="9132659" y="21964620"/>
                <a:ext cx="127653" cy="694311"/>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798DE03F-BD93-414B-A936-6317A95485F3}"/>
                  </a:ext>
                </a:extLst>
              </p:cNvPr>
              <p:cNvCxnSpPr>
                <a:cxnSpLocks/>
              </p:cNvCxnSpPr>
              <p:nvPr/>
            </p:nvCxnSpPr>
            <p:spPr bwMode="auto">
              <a:xfrm flipH="1">
                <a:off x="9238955" y="20237507"/>
                <a:ext cx="174493" cy="612365"/>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DABE6A4A-4BE1-4EF0-932F-70DA0C40AFF7}"/>
                  </a:ext>
                </a:extLst>
              </p:cNvPr>
              <p:cNvSpPr/>
              <p:nvPr/>
            </p:nvSpPr>
            <p:spPr bwMode="auto">
              <a:xfrm>
                <a:off x="8263780" y="22940238"/>
                <a:ext cx="1573359" cy="596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3600" b="1" dirty="0">
                    <a:solidFill>
                      <a:schemeClr val="bg1"/>
                    </a:solidFill>
                    <a:latin typeface="Arial" panose="020B0604020202020204" pitchFamily="34" charset="0"/>
                    <a:cs typeface="Arial" panose="020B0604020202020204" pitchFamily="34" charset="0"/>
                  </a:rPr>
                  <a:t>AP-1</a:t>
                </a:r>
              </a:p>
            </p:txBody>
          </p:sp>
          <p:cxnSp>
            <p:nvCxnSpPr>
              <p:cNvPr id="62" name="Straight Arrow Connector 61">
                <a:extLst>
                  <a:ext uri="{FF2B5EF4-FFF2-40B4-BE49-F238E27FC236}">
                    <a16:creationId xmlns:a16="http://schemas.microsoft.com/office/drawing/2014/main" id="{49D974E4-C7BB-459B-871C-1573E627367C}"/>
                  </a:ext>
                </a:extLst>
              </p:cNvPr>
              <p:cNvCxnSpPr>
                <a:cxnSpLocks/>
              </p:cNvCxnSpPr>
              <p:nvPr/>
            </p:nvCxnSpPr>
            <p:spPr bwMode="auto">
              <a:xfrm flipH="1">
                <a:off x="7759000" y="23701954"/>
                <a:ext cx="532070" cy="867489"/>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63" name="Rectangle 77">
                <a:extLst>
                  <a:ext uri="{FF2B5EF4-FFF2-40B4-BE49-F238E27FC236}">
                    <a16:creationId xmlns:a16="http://schemas.microsoft.com/office/drawing/2014/main" id="{113DD066-6277-4E3E-9D81-8FD958763B60}"/>
                  </a:ext>
                </a:extLst>
              </p:cNvPr>
              <p:cNvSpPr>
                <a:spLocks noChangeArrowheads="1"/>
              </p:cNvSpPr>
              <p:nvPr/>
            </p:nvSpPr>
            <p:spPr bwMode="auto">
              <a:xfrm>
                <a:off x="12027429" y="25080708"/>
                <a:ext cx="838837" cy="187595"/>
              </a:xfrm>
              <a:prstGeom prst="rect">
                <a:avLst/>
              </a:prstGeom>
              <a:gradFill rotWithShape="1">
                <a:gsLst>
                  <a:gs pos="0">
                    <a:srgbClr val="996633"/>
                  </a:gs>
                  <a:gs pos="50000">
                    <a:srgbClr val="472F18"/>
                  </a:gs>
                  <a:gs pos="100000">
                    <a:srgbClr val="99663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3600" dirty="0">
                  <a:latin typeface="Comic Sans MS" panose="030F0702030302020204" pitchFamily="66" charset="0"/>
                </a:endParaRPr>
              </a:p>
            </p:txBody>
          </p:sp>
          <p:sp>
            <p:nvSpPr>
              <p:cNvPr id="64" name="Rectangle 78">
                <a:extLst>
                  <a:ext uri="{FF2B5EF4-FFF2-40B4-BE49-F238E27FC236}">
                    <a16:creationId xmlns:a16="http://schemas.microsoft.com/office/drawing/2014/main" id="{F4AC10EC-8724-4759-BB42-BE97B9F64C73}"/>
                  </a:ext>
                </a:extLst>
              </p:cNvPr>
              <p:cNvSpPr>
                <a:spLocks noChangeArrowheads="1"/>
              </p:cNvSpPr>
              <p:nvPr/>
            </p:nvSpPr>
            <p:spPr bwMode="auto">
              <a:xfrm>
                <a:off x="12866266" y="25080708"/>
                <a:ext cx="838837" cy="187595"/>
              </a:xfrm>
              <a:prstGeom prst="rect">
                <a:avLst/>
              </a:prstGeom>
              <a:gradFill rotWithShape="1">
                <a:gsLst>
                  <a:gs pos="0">
                    <a:srgbClr val="765E5E"/>
                  </a:gs>
                  <a:gs pos="50000">
                    <a:srgbClr val="FFCCCC"/>
                  </a:gs>
                  <a:gs pos="100000">
                    <a:srgbClr val="765E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3600" dirty="0">
                  <a:latin typeface="Comic Sans MS" panose="030F0702030302020204" pitchFamily="66" charset="0"/>
                </a:endParaRPr>
              </a:p>
            </p:txBody>
          </p:sp>
          <p:sp>
            <p:nvSpPr>
              <p:cNvPr id="65" name="Line 101">
                <a:extLst>
                  <a:ext uri="{FF2B5EF4-FFF2-40B4-BE49-F238E27FC236}">
                    <a16:creationId xmlns:a16="http://schemas.microsoft.com/office/drawing/2014/main" id="{A1C74623-F0CC-4B62-96B6-6870F4602699}"/>
                  </a:ext>
                </a:extLst>
              </p:cNvPr>
              <p:cNvSpPr>
                <a:spLocks noChangeShapeType="1"/>
              </p:cNvSpPr>
              <p:nvPr/>
            </p:nvSpPr>
            <p:spPr bwMode="auto">
              <a:xfrm flipV="1">
                <a:off x="12271185" y="24871300"/>
                <a:ext cx="0" cy="195221"/>
              </a:xfrm>
              <a:prstGeom prst="line">
                <a:avLst/>
              </a:prstGeom>
              <a:noFill/>
              <a:ln w="57150">
                <a:solidFill>
                  <a:schemeClr val="accent1">
                    <a:lumMod val="50000"/>
                  </a:schemeClr>
                </a:solidFill>
                <a:round/>
                <a:headEnd/>
                <a:tailEnd/>
              </a:ln>
              <a:extLst>
                <a:ext uri="{909E8E84-426E-40DD-AFC4-6F175D3DCCD1}">
                  <a14:hiddenFill xmlns:a14="http://schemas.microsoft.com/office/drawing/2010/main">
                    <a:noFill/>
                  </a14:hiddenFill>
                </a:ext>
              </a:extLst>
            </p:spPr>
            <p:txBody>
              <a:bodyPr/>
              <a:lstStyle/>
              <a:p>
                <a:endParaRPr lang="en-US" sz="3600" dirty="0"/>
              </a:p>
            </p:txBody>
          </p:sp>
          <p:sp>
            <p:nvSpPr>
              <p:cNvPr id="66" name="Line 102">
                <a:extLst>
                  <a:ext uri="{FF2B5EF4-FFF2-40B4-BE49-F238E27FC236}">
                    <a16:creationId xmlns:a16="http://schemas.microsoft.com/office/drawing/2014/main" id="{20800B05-97A7-4119-8CA5-67F090C9D1D4}"/>
                  </a:ext>
                </a:extLst>
              </p:cNvPr>
              <p:cNvSpPr>
                <a:spLocks noChangeShapeType="1"/>
              </p:cNvSpPr>
              <p:nvPr/>
            </p:nvSpPr>
            <p:spPr bwMode="auto">
              <a:xfrm>
                <a:off x="12271185" y="24871300"/>
                <a:ext cx="423857" cy="0"/>
              </a:xfrm>
              <a:prstGeom prst="line">
                <a:avLst/>
              </a:prstGeom>
              <a:noFill/>
              <a:ln w="57150">
                <a:solidFill>
                  <a:schemeClr val="accent1">
                    <a:lumMod val="50000"/>
                  </a:schemeClr>
                </a:solidFill>
                <a:round/>
                <a:headEnd/>
                <a:tailEnd type="triangle" w="med" len="med"/>
              </a:ln>
              <a:extLst>
                <a:ext uri="{909E8E84-426E-40DD-AFC4-6F175D3DCCD1}">
                  <a14:hiddenFill xmlns:a14="http://schemas.microsoft.com/office/drawing/2010/main">
                    <a:noFill/>
                  </a14:hiddenFill>
                </a:ext>
              </a:extLst>
            </p:spPr>
            <p:txBody>
              <a:bodyPr/>
              <a:lstStyle/>
              <a:p>
                <a:endParaRPr lang="en-US" sz="3600" dirty="0"/>
              </a:p>
            </p:txBody>
          </p:sp>
          <p:sp>
            <p:nvSpPr>
              <p:cNvPr id="67" name="Text Box 103">
                <a:extLst>
                  <a:ext uri="{FF2B5EF4-FFF2-40B4-BE49-F238E27FC236}">
                    <a16:creationId xmlns:a16="http://schemas.microsoft.com/office/drawing/2014/main" id="{35659C36-18F0-4FE2-9641-5CBE63276675}"/>
                  </a:ext>
                </a:extLst>
              </p:cNvPr>
              <p:cNvSpPr txBox="1">
                <a:spLocks noChangeArrowheads="1"/>
              </p:cNvSpPr>
              <p:nvPr/>
            </p:nvSpPr>
            <p:spPr bwMode="auto">
              <a:xfrm>
                <a:off x="12447061" y="24323044"/>
                <a:ext cx="3275595" cy="1197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0"/>
                  </a:spcBef>
                  <a:buFontTx/>
                  <a:buNone/>
                </a:pPr>
                <a:r>
                  <a:rPr lang="en-US" altLang="en-US" sz="3600" b="1" dirty="0"/>
                  <a:t> </a:t>
                </a:r>
              </a:p>
              <a:p>
                <a:pPr algn="ctr" eaLnBrk="1" hangingPunct="1">
                  <a:lnSpc>
                    <a:spcPct val="80000"/>
                  </a:lnSpc>
                  <a:spcBef>
                    <a:spcPct val="0"/>
                  </a:spcBef>
                  <a:buFontTx/>
                  <a:buNone/>
                </a:pPr>
                <a:r>
                  <a:rPr lang="en-US" altLang="en-US" sz="3600" b="1" dirty="0"/>
                  <a:t>IFN-</a:t>
                </a:r>
                <a:r>
                  <a:rPr lang="en-US" altLang="en-US" sz="3600" b="1" dirty="0">
                    <a:sym typeface="Symbol" panose="05050102010706020507" pitchFamily="18" charset="2"/>
                  </a:rPr>
                  <a:t>, RANTES</a:t>
                </a:r>
                <a:endParaRPr lang="en-US" altLang="en-US" sz="3600" b="1" dirty="0"/>
              </a:p>
            </p:txBody>
          </p:sp>
          <p:grpSp>
            <p:nvGrpSpPr>
              <p:cNvPr id="68" name="Group 75">
                <a:extLst>
                  <a:ext uri="{FF2B5EF4-FFF2-40B4-BE49-F238E27FC236}">
                    <a16:creationId xmlns:a16="http://schemas.microsoft.com/office/drawing/2014/main" id="{B9B7417D-8C50-4E58-B385-C21A2A79A433}"/>
                  </a:ext>
                </a:extLst>
              </p:cNvPr>
              <p:cNvGrpSpPr>
                <a:grpSpLocks/>
              </p:cNvGrpSpPr>
              <p:nvPr/>
            </p:nvGrpSpPr>
            <p:grpSpPr bwMode="auto">
              <a:xfrm>
                <a:off x="8672724" y="21135733"/>
                <a:ext cx="1763304" cy="574414"/>
                <a:chOff x="5181600" y="3130550"/>
                <a:chExt cx="1050139" cy="458760"/>
              </a:xfrm>
            </p:grpSpPr>
            <p:sp>
              <p:nvSpPr>
                <p:cNvPr id="100" name="Oval 85">
                  <a:extLst>
                    <a:ext uri="{FF2B5EF4-FFF2-40B4-BE49-F238E27FC236}">
                      <a16:creationId xmlns:a16="http://schemas.microsoft.com/office/drawing/2014/main" id="{7D978DDA-401D-448C-8BC8-7C02381E9175}"/>
                    </a:ext>
                  </a:extLst>
                </p:cNvPr>
                <p:cNvSpPr>
                  <a:spLocks noChangeArrowheads="1"/>
                </p:cNvSpPr>
                <p:nvPr/>
              </p:nvSpPr>
              <p:spPr bwMode="auto">
                <a:xfrm>
                  <a:off x="5181600" y="3130550"/>
                  <a:ext cx="506413" cy="441325"/>
                </a:xfrm>
                <a:prstGeom prst="ellipse">
                  <a:avLst/>
                </a:prstGeom>
                <a:gradFill rotWithShape="1">
                  <a:gsLst>
                    <a:gs pos="0">
                      <a:srgbClr val="FF0000"/>
                    </a:gs>
                    <a:gs pos="50000">
                      <a:srgbClr val="FFA9A9"/>
                    </a:gs>
                    <a:gs pos="100000">
                      <a:srgbClr val="FF000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3600" dirty="0">
                    <a:solidFill>
                      <a:schemeClr val="accent4">
                        <a:lumMod val="40000"/>
                        <a:lumOff val="60000"/>
                      </a:schemeClr>
                    </a:solidFill>
                  </a:endParaRPr>
                </a:p>
              </p:txBody>
            </p:sp>
            <p:sp>
              <p:nvSpPr>
                <p:cNvPr id="101" name="Oval 86">
                  <a:extLst>
                    <a:ext uri="{FF2B5EF4-FFF2-40B4-BE49-F238E27FC236}">
                      <a16:creationId xmlns:a16="http://schemas.microsoft.com/office/drawing/2014/main" id="{7CADC855-D255-4BCD-AC68-269AE1CAA045}"/>
                    </a:ext>
                  </a:extLst>
                </p:cNvPr>
                <p:cNvSpPr>
                  <a:spLocks noChangeArrowheads="1"/>
                </p:cNvSpPr>
                <p:nvPr/>
              </p:nvSpPr>
              <p:spPr bwMode="auto">
                <a:xfrm>
                  <a:off x="5543550" y="3130550"/>
                  <a:ext cx="506413" cy="441325"/>
                </a:xfrm>
                <a:prstGeom prst="ellipse">
                  <a:avLst/>
                </a:prstGeom>
                <a:gradFill rotWithShape="1">
                  <a:gsLst>
                    <a:gs pos="0">
                      <a:srgbClr val="66FF33"/>
                    </a:gs>
                    <a:gs pos="50000">
                      <a:srgbClr val="CBFFBA"/>
                    </a:gs>
                    <a:gs pos="100000">
                      <a:srgbClr val="66FF33"/>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3600" dirty="0">
                    <a:solidFill>
                      <a:schemeClr val="accent4">
                        <a:lumMod val="40000"/>
                        <a:lumOff val="60000"/>
                      </a:schemeClr>
                    </a:solidFill>
                  </a:endParaRPr>
                </a:p>
              </p:txBody>
            </p:sp>
            <p:sp>
              <p:nvSpPr>
                <p:cNvPr id="102" name="Text Box 94">
                  <a:extLst>
                    <a:ext uri="{FF2B5EF4-FFF2-40B4-BE49-F238E27FC236}">
                      <a16:creationId xmlns:a16="http://schemas.microsoft.com/office/drawing/2014/main" id="{06FA182A-4591-450D-927F-59043A645CA5}"/>
                    </a:ext>
                  </a:extLst>
                </p:cNvPr>
                <p:cNvSpPr txBox="1">
                  <a:spLocks noChangeArrowheads="1"/>
                </p:cNvSpPr>
                <p:nvPr/>
              </p:nvSpPr>
              <p:spPr bwMode="auto">
                <a:xfrm>
                  <a:off x="5192355" y="3154643"/>
                  <a:ext cx="1039384" cy="434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dirty="0"/>
                    <a:t>ERK1/2</a:t>
                  </a:r>
                </a:p>
              </p:txBody>
            </p:sp>
          </p:grpSp>
          <p:sp>
            <p:nvSpPr>
              <p:cNvPr id="69" name="Oval 68">
                <a:extLst>
                  <a:ext uri="{FF2B5EF4-FFF2-40B4-BE49-F238E27FC236}">
                    <a16:creationId xmlns:a16="http://schemas.microsoft.com/office/drawing/2014/main" id="{BE3016AF-653D-4252-BABB-CCC3220D9EDB}"/>
                  </a:ext>
                </a:extLst>
              </p:cNvPr>
              <p:cNvSpPr/>
              <p:nvPr/>
            </p:nvSpPr>
            <p:spPr bwMode="auto">
              <a:xfrm>
                <a:off x="13635623" y="23396335"/>
                <a:ext cx="1725227" cy="520781"/>
              </a:xfrm>
              <a:prstGeom prst="ellipse">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3600" b="1" dirty="0">
                    <a:solidFill>
                      <a:schemeClr val="tx1"/>
                    </a:solidFill>
                    <a:latin typeface="Arial" panose="020B0604020202020204" pitchFamily="34" charset="0"/>
                    <a:cs typeface="Arial" panose="020B0604020202020204" pitchFamily="34" charset="0"/>
                  </a:rPr>
                  <a:t>IRF3</a:t>
                </a:r>
              </a:p>
            </p:txBody>
          </p:sp>
          <p:grpSp>
            <p:nvGrpSpPr>
              <p:cNvPr id="70" name="Group 69">
                <a:extLst>
                  <a:ext uri="{FF2B5EF4-FFF2-40B4-BE49-F238E27FC236}">
                    <a16:creationId xmlns:a16="http://schemas.microsoft.com/office/drawing/2014/main" id="{C6D89201-CEFB-4FDB-AD22-C99F39F5FFC0}"/>
                  </a:ext>
                </a:extLst>
              </p:cNvPr>
              <p:cNvGrpSpPr/>
              <p:nvPr/>
            </p:nvGrpSpPr>
            <p:grpSpPr>
              <a:xfrm>
                <a:off x="8937871" y="18403133"/>
                <a:ext cx="2028147" cy="1160461"/>
                <a:chOff x="5359129" y="2716276"/>
                <a:chExt cx="1209322" cy="926809"/>
              </a:xfrm>
            </p:grpSpPr>
            <p:sp>
              <p:nvSpPr>
                <p:cNvPr id="93" name="Block Arc 92">
                  <a:extLst>
                    <a:ext uri="{FF2B5EF4-FFF2-40B4-BE49-F238E27FC236}">
                      <a16:creationId xmlns:a16="http://schemas.microsoft.com/office/drawing/2014/main" id="{6B61FAB1-200F-4C49-A1DB-414B55A42AE7}"/>
                    </a:ext>
                  </a:extLst>
                </p:cNvPr>
                <p:cNvSpPr/>
                <p:nvPr/>
              </p:nvSpPr>
              <p:spPr bwMode="auto">
                <a:xfrm rot="15694677">
                  <a:off x="6119189" y="2679516"/>
                  <a:ext cx="374650" cy="523875"/>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grpSp>
              <p:nvGrpSpPr>
                <p:cNvPr id="94" name="Group 93">
                  <a:extLst>
                    <a:ext uri="{FF2B5EF4-FFF2-40B4-BE49-F238E27FC236}">
                      <a16:creationId xmlns:a16="http://schemas.microsoft.com/office/drawing/2014/main" id="{3A3DE1BB-6E7F-4042-821D-8732ED058FCC}"/>
                    </a:ext>
                  </a:extLst>
                </p:cNvPr>
                <p:cNvGrpSpPr/>
                <p:nvPr/>
              </p:nvGrpSpPr>
              <p:grpSpPr>
                <a:xfrm>
                  <a:off x="5359129" y="2716276"/>
                  <a:ext cx="897746" cy="926809"/>
                  <a:chOff x="5384425" y="2814002"/>
                  <a:chExt cx="897746" cy="674480"/>
                </a:xfrm>
              </p:grpSpPr>
              <p:sp>
                <p:nvSpPr>
                  <p:cNvPr id="95" name="Rounded Rectangle 3">
                    <a:extLst>
                      <a:ext uri="{FF2B5EF4-FFF2-40B4-BE49-F238E27FC236}">
                        <a16:creationId xmlns:a16="http://schemas.microsoft.com/office/drawing/2014/main" id="{840E3F2D-8BC8-4754-8FEE-6DB02F95ADE3}"/>
                      </a:ext>
                    </a:extLst>
                  </p:cNvPr>
                  <p:cNvSpPr/>
                  <p:nvPr/>
                </p:nvSpPr>
                <p:spPr bwMode="auto">
                  <a:xfrm>
                    <a:off x="5966400" y="2821660"/>
                    <a:ext cx="124566" cy="6668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96" name="Block Arc 95">
                    <a:extLst>
                      <a:ext uri="{FF2B5EF4-FFF2-40B4-BE49-F238E27FC236}">
                        <a16:creationId xmlns:a16="http://schemas.microsoft.com/office/drawing/2014/main" id="{989D22D9-FC42-4A03-9F69-D43B2E26B63E}"/>
                      </a:ext>
                    </a:extLst>
                  </p:cNvPr>
                  <p:cNvSpPr/>
                  <p:nvPr/>
                </p:nvSpPr>
                <p:spPr bwMode="auto">
                  <a:xfrm rot="5837994">
                    <a:off x="5458480" y="2739947"/>
                    <a:ext cx="333406" cy="481515"/>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97" name="Rounded Rectangle 9">
                    <a:extLst>
                      <a:ext uri="{FF2B5EF4-FFF2-40B4-BE49-F238E27FC236}">
                        <a16:creationId xmlns:a16="http://schemas.microsoft.com/office/drawing/2014/main" id="{9FE19CF5-8B2D-46DF-978D-6E6F6C37986E}"/>
                      </a:ext>
                    </a:extLst>
                  </p:cNvPr>
                  <p:cNvSpPr/>
                  <p:nvPr/>
                </p:nvSpPr>
                <p:spPr bwMode="auto">
                  <a:xfrm>
                    <a:off x="5805995" y="2821660"/>
                    <a:ext cx="125709" cy="6668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98" name="Oval 97">
                    <a:extLst>
                      <a:ext uri="{FF2B5EF4-FFF2-40B4-BE49-F238E27FC236}">
                        <a16:creationId xmlns:a16="http://schemas.microsoft.com/office/drawing/2014/main" id="{E24FEFF7-CEB2-4A96-A82E-9ED4B8D17B77}"/>
                      </a:ext>
                    </a:extLst>
                  </p:cNvPr>
                  <p:cNvSpPr/>
                  <p:nvPr/>
                </p:nvSpPr>
                <p:spPr bwMode="auto">
                  <a:xfrm>
                    <a:off x="5667997" y="2889199"/>
                    <a:ext cx="120650" cy="27305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p>
                </p:txBody>
              </p:sp>
              <p:sp>
                <p:nvSpPr>
                  <p:cNvPr id="99" name="Oval 98">
                    <a:extLst>
                      <a:ext uri="{FF2B5EF4-FFF2-40B4-BE49-F238E27FC236}">
                        <a16:creationId xmlns:a16="http://schemas.microsoft.com/office/drawing/2014/main" id="{B388FA6A-DFA6-4BA3-AE8D-84F353505DC7}"/>
                      </a:ext>
                    </a:extLst>
                  </p:cNvPr>
                  <p:cNvSpPr/>
                  <p:nvPr/>
                </p:nvSpPr>
                <p:spPr bwMode="auto">
                  <a:xfrm>
                    <a:off x="6161521" y="2843487"/>
                    <a:ext cx="120650" cy="27305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p>
                </p:txBody>
              </p:sp>
            </p:grpSp>
          </p:grpSp>
          <p:grpSp>
            <p:nvGrpSpPr>
              <p:cNvPr id="71" name="Group 70">
                <a:extLst>
                  <a:ext uri="{FF2B5EF4-FFF2-40B4-BE49-F238E27FC236}">
                    <a16:creationId xmlns:a16="http://schemas.microsoft.com/office/drawing/2014/main" id="{AAA5567D-88DC-493C-96CF-91AC8E9DE366}"/>
                  </a:ext>
                </a:extLst>
              </p:cNvPr>
              <p:cNvGrpSpPr/>
              <p:nvPr/>
            </p:nvGrpSpPr>
            <p:grpSpPr>
              <a:xfrm>
                <a:off x="11359828" y="18740914"/>
                <a:ext cx="2028147" cy="1160461"/>
                <a:chOff x="5359129" y="2716276"/>
                <a:chExt cx="1209322" cy="926809"/>
              </a:xfrm>
            </p:grpSpPr>
            <p:sp>
              <p:nvSpPr>
                <p:cNvPr id="86" name="Block Arc 85">
                  <a:extLst>
                    <a:ext uri="{FF2B5EF4-FFF2-40B4-BE49-F238E27FC236}">
                      <a16:creationId xmlns:a16="http://schemas.microsoft.com/office/drawing/2014/main" id="{C57F383F-C3D1-4D6D-9636-5C0D87A09B35}"/>
                    </a:ext>
                  </a:extLst>
                </p:cNvPr>
                <p:cNvSpPr/>
                <p:nvPr/>
              </p:nvSpPr>
              <p:spPr bwMode="auto">
                <a:xfrm rot="15694677">
                  <a:off x="6119189" y="2679516"/>
                  <a:ext cx="374650" cy="523875"/>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grpSp>
              <p:nvGrpSpPr>
                <p:cNvPr id="87" name="Group 86">
                  <a:extLst>
                    <a:ext uri="{FF2B5EF4-FFF2-40B4-BE49-F238E27FC236}">
                      <a16:creationId xmlns:a16="http://schemas.microsoft.com/office/drawing/2014/main" id="{388F212D-7F25-47B6-B5A7-B5B62528C67E}"/>
                    </a:ext>
                  </a:extLst>
                </p:cNvPr>
                <p:cNvGrpSpPr/>
                <p:nvPr/>
              </p:nvGrpSpPr>
              <p:grpSpPr>
                <a:xfrm>
                  <a:off x="5359129" y="2716276"/>
                  <a:ext cx="897746" cy="926809"/>
                  <a:chOff x="5384425" y="2814002"/>
                  <a:chExt cx="897746" cy="674480"/>
                </a:xfrm>
              </p:grpSpPr>
              <p:sp>
                <p:nvSpPr>
                  <p:cNvPr id="88" name="Rounded Rectangle 104">
                    <a:extLst>
                      <a:ext uri="{FF2B5EF4-FFF2-40B4-BE49-F238E27FC236}">
                        <a16:creationId xmlns:a16="http://schemas.microsoft.com/office/drawing/2014/main" id="{1AAAF310-22E1-481E-86B3-49569E0D96BA}"/>
                      </a:ext>
                    </a:extLst>
                  </p:cNvPr>
                  <p:cNvSpPr/>
                  <p:nvPr/>
                </p:nvSpPr>
                <p:spPr bwMode="auto">
                  <a:xfrm>
                    <a:off x="5966400" y="2821660"/>
                    <a:ext cx="124566" cy="6668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89" name="Block Arc 88">
                    <a:extLst>
                      <a:ext uri="{FF2B5EF4-FFF2-40B4-BE49-F238E27FC236}">
                        <a16:creationId xmlns:a16="http://schemas.microsoft.com/office/drawing/2014/main" id="{9B2A1A4B-79DE-47D9-9210-2D7768B6295B}"/>
                      </a:ext>
                    </a:extLst>
                  </p:cNvPr>
                  <p:cNvSpPr/>
                  <p:nvPr/>
                </p:nvSpPr>
                <p:spPr bwMode="auto">
                  <a:xfrm rot="5837994">
                    <a:off x="5458480" y="2739947"/>
                    <a:ext cx="333406" cy="481515"/>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90" name="Rounded Rectangle 106">
                    <a:extLst>
                      <a:ext uri="{FF2B5EF4-FFF2-40B4-BE49-F238E27FC236}">
                        <a16:creationId xmlns:a16="http://schemas.microsoft.com/office/drawing/2014/main" id="{2BBBD696-05D1-47D4-959D-AE6B62C7E241}"/>
                      </a:ext>
                    </a:extLst>
                  </p:cNvPr>
                  <p:cNvSpPr/>
                  <p:nvPr/>
                </p:nvSpPr>
                <p:spPr bwMode="auto">
                  <a:xfrm>
                    <a:off x="5805995" y="2821660"/>
                    <a:ext cx="125709" cy="6668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91" name="Oval 90">
                    <a:extLst>
                      <a:ext uri="{FF2B5EF4-FFF2-40B4-BE49-F238E27FC236}">
                        <a16:creationId xmlns:a16="http://schemas.microsoft.com/office/drawing/2014/main" id="{9FBE895B-35AD-45AC-995E-DC182BFC3EAD}"/>
                      </a:ext>
                    </a:extLst>
                  </p:cNvPr>
                  <p:cNvSpPr/>
                  <p:nvPr/>
                </p:nvSpPr>
                <p:spPr bwMode="auto">
                  <a:xfrm>
                    <a:off x="5667997" y="2889199"/>
                    <a:ext cx="120650" cy="27305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p>
                </p:txBody>
              </p:sp>
              <p:sp>
                <p:nvSpPr>
                  <p:cNvPr id="92" name="Oval 91">
                    <a:extLst>
                      <a:ext uri="{FF2B5EF4-FFF2-40B4-BE49-F238E27FC236}">
                        <a16:creationId xmlns:a16="http://schemas.microsoft.com/office/drawing/2014/main" id="{0C259319-4145-48F0-89BA-9333EF56D412}"/>
                      </a:ext>
                    </a:extLst>
                  </p:cNvPr>
                  <p:cNvSpPr/>
                  <p:nvPr/>
                </p:nvSpPr>
                <p:spPr bwMode="auto">
                  <a:xfrm>
                    <a:off x="6161521" y="2843487"/>
                    <a:ext cx="120650" cy="27305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p>
                </p:txBody>
              </p:sp>
            </p:grpSp>
          </p:grpSp>
          <p:sp>
            <p:nvSpPr>
              <p:cNvPr id="72" name="Block Arc 71">
                <a:extLst>
                  <a:ext uri="{FF2B5EF4-FFF2-40B4-BE49-F238E27FC236}">
                    <a16:creationId xmlns:a16="http://schemas.microsoft.com/office/drawing/2014/main" id="{50FEB814-8F91-40AB-BDCF-BBEF1EA690DF}"/>
                  </a:ext>
                </a:extLst>
              </p:cNvPr>
              <p:cNvSpPr/>
              <p:nvPr/>
            </p:nvSpPr>
            <p:spPr bwMode="auto">
              <a:xfrm rot="15694677">
                <a:off x="12800462" y="20932430"/>
                <a:ext cx="469101" cy="878588"/>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grpSp>
            <p:nvGrpSpPr>
              <p:cNvPr id="73" name="Group 72">
                <a:extLst>
                  <a:ext uri="{FF2B5EF4-FFF2-40B4-BE49-F238E27FC236}">
                    <a16:creationId xmlns:a16="http://schemas.microsoft.com/office/drawing/2014/main" id="{6A2465E8-1532-4C7F-8174-4EEF95922CA0}"/>
                  </a:ext>
                </a:extLst>
              </p:cNvPr>
              <p:cNvGrpSpPr/>
              <p:nvPr/>
            </p:nvGrpSpPr>
            <p:grpSpPr>
              <a:xfrm>
                <a:off x="11446158" y="21089778"/>
                <a:ext cx="1505605" cy="1160461"/>
                <a:chOff x="5384425" y="2814002"/>
                <a:chExt cx="897746" cy="674480"/>
              </a:xfrm>
            </p:grpSpPr>
            <p:sp>
              <p:nvSpPr>
                <p:cNvPr id="81" name="Rounded Rectangle 117">
                  <a:extLst>
                    <a:ext uri="{FF2B5EF4-FFF2-40B4-BE49-F238E27FC236}">
                      <a16:creationId xmlns:a16="http://schemas.microsoft.com/office/drawing/2014/main" id="{48C83CBD-6385-4A48-A268-24061ED36D99}"/>
                    </a:ext>
                  </a:extLst>
                </p:cNvPr>
                <p:cNvSpPr/>
                <p:nvPr/>
              </p:nvSpPr>
              <p:spPr bwMode="auto">
                <a:xfrm>
                  <a:off x="5966400" y="2821660"/>
                  <a:ext cx="124566" cy="6668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82" name="Block Arc 81">
                  <a:extLst>
                    <a:ext uri="{FF2B5EF4-FFF2-40B4-BE49-F238E27FC236}">
                      <a16:creationId xmlns:a16="http://schemas.microsoft.com/office/drawing/2014/main" id="{CFC882E6-97D9-44F2-BFDC-CE39B422A60F}"/>
                    </a:ext>
                  </a:extLst>
                </p:cNvPr>
                <p:cNvSpPr/>
                <p:nvPr/>
              </p:nvSpPr>
              <p:spPr bwMode="auto">
                <a:xfrm rot="5837994">
                  <a:off x="5458480" y="2739947"/>
                  <a:ext cx="333406" cy="481515"/>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83" name="Rounded Rectangle 119">
                  <a:extLst>
                    <a:ext uri="{FF2B5EF4-FFF2-40B4-BE49-F238E27FC236}">
                      <a16:creationId xmlns:a16="http://schemas.microsoft.com/office/drawing/2014/main" id="{4E453D87-4029-4438-B0B2-109F26722377}"/>
                    </a:ext>
                  </a:extLst>
                </p:cNvPr>
                <p:cNvSpPr/>
                <p:nvPr/>
              </p:nvSpPr>
              <p:spPr bwMode="auto">
                <a:xfrm>
                  <a:off x="5805995" y="2821660"/>
                  <a:ext cx="125709" cy="6668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solidFill>
                      <a:schemeClr val="accent4">
                        <a:lumMod val="40000"/>
                        <a:lumOff val="60000"/>
                      </a:schemeClr>
                    </a:solidFill>
                  </a:endParaRPr>
                </a:p>
              </p:txBody>
            </p:sp>
            <p:sp>
              <p:nvSpPr>
                <p:cNvPr id="84" name="Oval 83">
                  <a:extLst>
                    <a:ext uri="{FF2B5EF4-FFF2-40B4-BE49-F238E27FC236}">
                      <a16:creationId xmlns:a16="http://schemas.microsoft.com/office/drawing/2014/main" id="{6CDABED2-E5F1-4FFF-9FF3-A7BBC848B860}"/>
                    </a:ext>
                  </a:extLst>
                </p:cNvPr>
                <p:cNvSpPr/>
                <p:nvPr/>
              </p:nvSpPr>
              <p:spPr bwMode="auto">
                <a:xfrm>
                  <a:off x="5631925" y="2863233"/>
                  <a:ext cx="120650" cy="27305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p>
              </p:txBody>
            </p:sp>
            <p:sp>
              <p:nvSpPr>
                <p:cNvPr id="85" name="Oval 84">
                  <a:extLst>
                    <a:ext uri="{FF2B5EF4-FFF2-40B4-BE49-F238E27FC236}">
                      <a16:creationId xmlns:a16="http://schemas.microsoft.com/office/drawing/2014/main" id="{C0A8FCC8-A243-4436-BE4C-C6B0A30736A3}"/>
                    </a:ext>
                  </a:extLst>
                </p:cNvPr>
                <p:cNvSpPr/>
                <p:nvPr/>
              </p:nvSpPr>
              <p:spPr bwMode="auto">
                <a:xfrm>
                  <a:off x="6161521" y="2843487"/>
                  <a:ext cx="120650" cy="27305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dirty="0"/>
                </a:p>
              </p:txBody>
            </p:sp>
          </p:grpSp>
          <p:sp>
            <p:nvSpPr>
              <p:cNvPr id="74" name="Arc 125">
                <a:extLst>
                  <a:ext uri="{FF2B5EF4-FFF2-40B4-BE49-F238E27FC236}">
                    <a16:creationId xmlns:a16="http://schemas.microsoft.com/office/drawing/2014/main" id="{A7D717A1-197C-42F8-A47B-28E7475033BA}"/>
                  </a:ext>
                </a:extLst>
              </p:cNvPr>
              <p:cNvSpPr>
                <a:spLocks/>
              </p:cNvSpPr>
              <p:nvPr/>
            </p:nvSpPr>
            <p:spPr bwMode="auto">
              <a:xfrm rot="16200000">
                <a:off x="10893674" y="20205072"/>
                <a:ext cx="956101" cy="8401715"/>
              </a:xfrm>
              <a:custGeom>
                <a:avLst/>
                <a:gdLst>
                  <a:gd name="T0" fmla="*/ 2147483646 w 21600"/>
                  <a:gd name="T1" fmla="*/ 0 h 42260"/>
                  <a:gd name="T2" fmla="*/ 2147483646 w 21600"/>
                  <a:gd name="T3" fmla="*/ 2147483646 h 42260"/>
                  <a:gd name="T4" fmla="*/ 0 w 21600"/>
                  <a:gd name="T5" fmla="*/ 2147483646 h 42260"/>
                  <a:gd name="T6" fmla="*/ 0 60000 65536"/>
                  <a:gd name="T7" fmla="*/ 0 60000 65536"/>
                  <a:gd name="T8" fmla="*/ 0 60000 65536"/>
                  <a:gd name="T9" fmla="*/ 0 w 21600"/>
                  <a:gd name="T10" fmla="*/ 0 h 42260"/>
                  <a:gd name="T11" fmla="*/ 21600 w 21600"/>
                  <a:gd name="T12" fmla="*/ 42260 h 42260"/>
                </a:gdLst>
                <a:ahLst/>
                <a:cxnLst>
                  <a:cxn ang="T6">
                    <a:pos x="T0" y="T1"/>
                  </a:cxn>
                  <a:cxn ang="T7">
                    <a:pos x="T2" y="T3"/>
                  </a:cxn>
                  <a:cxn ang="T8">
                    <a:pos x="T4" y="T5"/>
                  </a:cxn>
                </a:cxnLst>
                <a:rect l="T9" t="T10" r="T11" b="T12"/>
                <a:pathLst>
                  <a:path w="21600" h="42260" fill="none" extrusionOk="0">
                    <a:moveTo>
                      <a:pt x="6296" y="0"/>
                    </a:moveTo>
                    <a:cubicBezTo>
                      <a:pt x="15387" y="2770"/>
                      <a:pt x="21600" y="11158"/>
                      <a:pt x="21600" y="20662"/>
                    </a:cubicBezTo>
                    <a:cubicBezTo>
                      <a:pt x="21600" y="32483"/>
                      <a:pt x="12096" y="42109"/>
                      <a:pt x="276" y="42260"/>
                    </a:cubicBezTo>
                  </a:path>
                  <a:path w="21600" h="42260" stroke="0" extrusionOk="0">
                    <a:moveTo>
                      <a:pt x="6296" y="0"/>
                    </a:moveTo>
                    <a:cubicBezTo>
                      <a:pt x="15387" y="2770"/>
                      <a:pt x="21600" y="11158"/>
                      <a:pt x="21600" y="20662"/>
                    </a:cubicBezTo>
                    <a:cubicBezTo>
                      <a:pt x="21600" y="32483"/>
                      <a:pt x="12096" y="42109"/>
                      <a:pt x="276" y="42260"/>
                    </a:cubicBezTo>
                    <a:lnTo>
                      <a:pt x="0" y="20662"/>
                    </a:lnTo>
                    <a:lnTo>
                      <a:pt x="6296" y="0"/>
                    </a:lnTo>
                    <a:close/>
                  </a:path>
                </a:pathLst>
              </a:custGeom>
              <a:noFill/>
              <a:ln w="57150">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3600" dirty="0"/>
              </a:p>
            </p:txBody>
          </p:sp>
          <p:cxnSp>
            <p:nvCxnSpPr>
              <p:cNvPr id="75" name="Straight Arrow Connector 74">
                <a:extLst>
                  <a:ext uri="{FF2B5EF4-FFF2-40B4-BE49-F238E27FC236}">
                    <a16:creationId xmlns:a16="http://schemas.microsoft.com/office/drawing/2014/main" id="{650A6955-266B-4552-9591-232B3E16A839}"/>
                  </a:ext>
                </a:extLst>
              </p:cNvPr>
              <p:cNvCxnSpPr>
                <a:cxnSpLocks/>
              </p:cNvCxnSpPr>
              <p:nvPr/>
            </p:nvCxnSpPr>
            <p:spPr bwMode="auto">
              <a:xfrm>
                <a:off x="10064878" y="21903600"/>
                <a:ext cx="930758" cy="292951"/>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76" name="Plus Sign 75">
                <a:extLst>
                  <a:ext uri="{FF2B5EF4-FFF2-40B4-BE49-F238E27FC236}">
                    <a16:creationId xmlns:a16="http://schemas.microsoft.com/office/drawing/2014/main" id="{FC36C228-9516-4F79-9909-2F8243829905}"/>
                  </a:ext>
                </a:extLst>
              </p:cNvPr>
              <p:cNvSpPr/>
              <p:nvPr/>
            </p:nvSpPr>
            <p:spPr bwMode="auto">
              <a:xfrm>
                <a:off x="10326964" y="21474661"/>
                <a:ext cx="442912" cy="447659"/>
              </a:xfrm>
              <a:prstGeom prst="mathPlus">
                <a:avLst/>
              </a:prstGeom>
              <a:solidFill>
                <a:schemeClr val="accent1">
                  <a:lumMod val="75000"/>
                </a:schemeClr>
              </a:solidFill>
              <a:ln w="9525" cap="flat" cmpd="sng" algn="ctr">
                <a:solidFill>
                  <a:schemeClr val="accent1">
                    <a:lumMod val="50000"/>
                  </a:schemeClr>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126425" eaLnBrk="1" hangingPunct="1"/>
                <a:endParaRPr lang="en-US" sz="3600" dirty="0">
                  <a:latin typeface="Arial" charset="0"/>
                  <a:cs typeface="Arial" charset="0"/>
                </a:endParaRPr>
              </a:p>
            </p:txBody>
          </p:sp>
          <p:sp>
            <p:nvSpPr>
              <p:cNvPr id="77" name="Plus Sign 76">
                <a:extLst>
                  <a:ext uri="{FF2B5EF4-FFF2-40B4-BE49-F238E27FC236}">
                    <a16:creationId xmlns:a16="http://schemas.microsoft.com/office/drawing/2014/main" id="{966F2AF0-88CE-4749-AEEA-7891A0CE2B1E}"/>
                  </a:ext>
                </a:extLst>
              </p:cNvPr>
              <p:cNvSpPr/>
              <p:nvPr/>
            </p:nvSpPr>
            <p:spPr bwMode="auto">
              <a:xfrm>
                <a:off x="8557444" y="21951299"/>
                <a:ext cx="442912" cy="447659"/>
              </a:xfrm>
              <a:prstGeom prst="mathPlus">
                <a:avLst/>
              </a:prstGeom>
              <a:solidFill>
                <a:schemeClr val="accent1">
                  <a:lumMod val="75000"/>
                </a:schemeClr>
              </a:solidFill>
              <a:ln w="9525" cap="flat" cmpd="sng" algn="ctr">
                <a:solidFill>
                  <a:schemeClr val="accent1">
                    <a:lumMod val="50000"/>
                  </a:schemeClr>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126425" eaLnBrk="1" hangingPunct="1"/>
                <a:endParaRPr lang="en-US" sz="3600" dirty="0">
                  <a:latin typeface="Arial" charset="0"/>
                  <a:cs typeface="Arial" charset="0"/>
                </a:endParaRPr>
              </a:p>
            </p:txBody>
          </p:sp>
          <p:sp>
            <p:nvSpPr>
              <p:cNvPr id="78" name="Rectangle 77">
                <a:extLst>
                  <a:ext uri="{FF2B5EF4-FFF2-40B4-BE49-F238E27FC236}">
                    <a16:creationId xmlns:a16="http://schemas.microsoft.com/office/drawing/2014/main" id="{B154565B-97AA-4E45-A5E8-F89DD15615D6}"/>
                  </a:ext>
                </a:extLst>
              </p:cNvPr>
              <p:cNvSpPr/>
              <p:nvPr/>
            </p:nvSpPr>
            <p:spPr bwMode="auto">
              <a:xfrm>
                <a:off x="9523051" y="25546936"/>
                <a:ext cx="2562227" cy="1011238"/>
              </a:xfrm>
              <a:prstGeom prst="rect">
                <a:avLst/>
              </a:prstGeom>
              <a:solidFill>
                <a:srgbClr val="CCFF99"/>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tx1"/>
                    </a:solidFill>
                  </a:rPr>
                  <a:t>insulin resistance</a:t>
                </a:r>
              </a:p>
            </p:txBody>
          </p:sp>
          <p:cxnSp>
            <p:nvCxnSpPr>
              <p:cNvPr id="79" name="Straight Arrow Connector 78">
                <a:extLst>
                  <a:ext uri="{FF2B5EF4-FFF2-40B4-BE49-F238E27FC236}">
                    <a16:creationId xmlns:a16="http://schemas.microsoft.com/office/drawing/2014/main" id="{F3E087B5-3F81-416B-80C1-407AA2C269E2}"/>
                  </a:ext>
                </a:extLst>
              </p:cNvPr>
              <p:cNvCxnSpPr>
                <a:cxnSpLocks/>
              </p:cNvCxnSpPr>
              <p:nvPr/>
            </p:nvCxnSpPr>
            <p:spPr bwMode="auto">
              <a:xfrm>
                <a:off x="10214867" y="24928616"/>
                <a:ext cx="555009" cy="411021"/>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5D2DF532-747B-4A5E-9A1C-95492E072FDF}"/>
                  </a:ext>
                </a:extLst>
              </p:cNvPr>
              <p:cNvCxnSpPr>
                <a:cxnSpLocks/>
              </p:cNvCxnSpPr>
              <p:nvPr/>
            </p:nvCxnSpPr>
            <p:spPr bwMode="auto">
              <a:xfrm flipH="1">
                <a:off x="12498446" y="25339637"/>
                <a:ext cx="1676818" cy="899268"/>
              </a:xfrm>
              <a:prstGeom prst="straightConnector1">
                <a:avLst/>
              </a:prstGeom>
              <a:ln w="571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38" name="Rectangle 75">
              <a:extLst>
                <a:ext uri="{FF2B5EF4-FFF2-40B4-BE49-F238E27FC236}">
                  <a16:creationId xmlns:a16="http://schemas.microsoft.com/office/drawing/2014/main" id="{AC321872-7DBE-408E-BF11-9441277202DB}"/>
                </a:ext>
              </a:extLst>
            </p:cNvPr>
            <p:cNvSpPr>
              <a:spLocks noChangeArrowheads="1"/>
            </p:cNvSpPr>
            <p:nvPr/>
          </p:nvSpPr>
          <p:spPr bwMode="auto">
            <a:xfrm>
              <a:off x="8077200" y="24891725"/>
              <a:ext cx="873123" cy="195221"/>
            </a:xfrm>
            <a:prstGeom prst="rect">
              <a:avLst/>
            </a:prstGeom>
            <a:solidFill>
              <a:schemeClr val="accent2">
                <a:lumMod val="40000"/>
                <a:lumOff val="60000"/>
              </a:schemeClr>
            </a:solidFill>
            <a:ln>
              <a:noFill/>
            </a:ln>
            <a:effectLst/>
            <a:scene3d>
              <a:camera prst="orthographicFront">
                <a:rot lat="0" lon="0" rev="0"/>
              </a:camera>
              <a:lightRig rig="contrasting" dir="t">
                <a:rot lat="0" lon="0" rev="7800000"/>
              </a:lightRig>
            </a:scene3d>
            <a:sp3d>
              <a:bevelT w="139700" h="139700"/>
            </a:sp3d>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3600" dirty="0">
                <a:solidFill>
                  <a:schemeClr val="bg1"/>
                </a:solidFill>
                <a:latin typeface="Comic Sans MS" panose="030F0702030302020204" pitchFamily="66" charset="0"/>
              </a:endParaRPr>
            </a:p>
          </p:txBody>
        </p:sp>
      </p:grpSp>
      <p:sp>
        <p:nvSpPr>
          <p:cNvPr id="103" name="Text Box 264">
            <a:extLst>
              <a:ext uri="{FF2B5EF4-FFF2-40B4-BE49-F238E27FC236}">
                <a16:creationId xmlns:a16="http://schemas.microsoft.com/office/drawing/2014/main" id="{25CB7273-0740-4BE5-9994-1BAAB6EB9EDE}"/>
              </a:ext>
            </a:extLst>
          </p:cNvPr>
          <p:cNvSpPr txBox="1">
            <a:spLocks noChangeArrowheads="1"/>
          </p:cNvSpPr>
          <p:nvPr/>
        </p:nvSpPr>
        <p:spPr bwMode="auto">
          <a:xfrm>
            <a:off x="12813397" y="4522411"/>
            <a:ext cx="19158630" cy="532232"/>
          </a:xfrm>
          <a:prstGeom prst="rect">
            <a:avLst/>
          </a:prstGeom>
          <a:solidFill>
            <a:schemeClr val="bg1"/>
          </a:solidFill>
          <a:ln w="9525">
            <a:solidFill>
              <a:schemeClr val="bg1"/>
            </a:solidFill>
            <a:miter lim="800000"/>
            <a:headEnd/>
            <a:tailEnd/>
          </a:ln>
        </p:spPr>
        <p:txBody>
          <a:bodyPr lIns="96012" tIns="48006" rIns="96012"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b="1" dirty="0">
                <a:latin typeface="+mn-lt"/>
              </a:rPr>
              <a:t>Methods</a:t>
            </a:r>
          </a:p>
        </p:txBody>
      </p:sp>
      <p:sp>
        <p:nvSpPr>
          <p:cNvPr id="104" name="Rectangle 7">
            <a:extLst>
              <a:ext uri="{FF2B5EF4-FFF2-40B4-BE49-F238E27FC236}">
                <a16:creationId xmlns:a16="http://schemas.microsoft.com/office/drawing/2014/main" id="{0436F288-AC17-44A8-AECE-9F05797E64CA}"/>
              </a:ext>
            </a:extLst>
          </p:cNvPr>
          <p:cNvSpPr>
            <a:spLocks noChangeArrowheads="1"/>
          </p:cNvSpPr>
          <p:nvPr/>
        </p:nvSpPr>
        <p:spPr bwMode="auto">
          <a:xfrm>
            <a:off x="12813397" y="5523044"/>
            <a:ext cx="19203852"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14600">
                <a:solidFill>
                  <a:schemeClr val="tx1"/>
                </a:solidFill>
                <a:latin typeface="Arial" panose="020B0604020202020204" pitchFamily="34" charset="0"/>
                <a:cs typeface="Arial" panose="020B0604020202020204" pitchFamily="34" charset="0"/>
              </a:defRPr>
            </a:lvl1pPr>
            <a:lvl2pPr marL="633413" indent="-176213">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lvl="1" algn="just" eaLnBrk="1" hangingPunct="1">
              <a:spcBef>
                <a:spcPct val="0"/>
              </a:spcBef>
              <a:buFontTx/>
              <a:buChar char="•"/>
            </a:pPr>
            <a:r>
              <a:rPr lang="en-US" altLang="en-US" sz="3200" dirty="0">
                <a:latin typeface="+mn-lt"/>
                <a:sym typeface="Symbol" panose="05050102010706020507" pitchFamily="18" charset="2"/>
              </a:rPr>
              <a:t>Bone marrow cells were isolated from femurs of 6 – 8 week-old male WT C57Bl/6J mice.  Cells were cultured in L929 conditioned medium for differentiation into macrophages.   By day 7, cells were 90% macrophages (bone marrow derived macrophages, BMDM) as determined by CD11b+ and F4/80+ via flow cytometry. </a:t>
            </a:r>
          </a:p>
          <a:p>
            <a:pPr marL="342884" lvl="1" indent="0" algn="just" eaLnBrk="1" hangingPunct="1">
              <a:spcBef>
                <a:spcPct val="0"/>
              </a:spcBef>
              <a:buNone/>
            </a:pPr>
            <a:endParaRPr lang="en-US" altLang="en-US" sz="3200" dirty="0">
              <a:latin typeface="+mn-lt"/>
              <a:sym typeface="Symbol" panose="05050102010706020507" pitchFamily="18" charset="2"/>
            </a:endParaRPr>
          </a:p>
          <a:p>
            <a:pPr lvl="1" algn="just" eaLnBrk="1" hangingPunct="1">
              <a:spcBef>
                <a:spcPct val="0"/>
              </a:spcBef>
              <a:buFont typeface="Arial" panose="020B0604020202020204" pitchFamily="34" charset="0"/>
              <a:buChar char="•"/>
            </a:pPr>
            <a:r>
              <a:rPr lang="en-US" altLang="en-US" sz="3200" dirty="0">
                <a:latin typeface="+mn-lt"/>
                <a:sym typeface="Symbol" panose="05050102010706020507" pitchFamily="18" charset="2"/>
              </a:rPr>
              <a:t> BMDM were transfected with a control siRNA, mouse ERK1 or ERK2 siRNA or both ERK1 and ERK2 siRNA using a Lipofectamine 3000 kit per manufacture’s instructions. Cells were lysed and analyzed by Western blotting 48 h after transfection.</a:t>
            </a:r>
          </a:p>
          <a:p>
            <a:pPr lvl="1" algn="just" eaLnBrk="1" hangingPunct="1">
              <a:spcBef>
                <a:spcPct val="0"/>
              </a:spcBef>
              <a:buFontTx/>
              <a:buChar char="•"/>
            </a:pPr>
            <a:endParaRPr lang="en-US" altLang="en-US" sz="3200" dirty="0">
              <a:latin typeface="+mn-lt"/>
              <a:sym typeface="Symbol" panose="05050102010706020507" pitchFamily="18" charset="2"/>
            </a:endParaRPr>
          </a:p>
          <a:p>
            <a:pPr lvl="1" algn="just" eaLnBrk="1" hangingPunct="1">
              <a:spcBef>
                <a:spcPct val="0"/>
              </a:spcBef>
              <a:buFontTx/>
              <a:buChar char="•"/>
            </a:pPr>
            <a:r>
              <a:rPr lang="en-US" altLang="en-US" sz="3200" dirty="0">
                <a:latin typeface="+mn-lt"/>
                <a:sym typeface="Symbol" panose="05050102010706020507" pitchFamily="18" charset="2"/>
              </a:rPr>
              <a:t>For quantification of MCP-1, TNF-</a:t>
            </a:r>
            <a:r>
              <a:rPr lang="el-GR" altLang="en-US" sz="3200" dirty="0">
                <a:latin typeface="+mn-lt"/>
                <a:sym typeface="Symbol" panose="05050102010706020507" pitchFamily="18" charset="2"/>
              </a:rPr>
              <a:t>α</a:t>
            </a:r>
            <a:r>
              <a:rPr lang="en-US" altLang="en-US" sz="3200" dirty="0">
                <a:latin typeface="+mn-lt"/>
                <a:sym typeface="Symbol" panose="05050102010706020507" pitchFamily="18" charset="2"/>
              </a:rPr>
              <a:t>, RANTES, and IFN-</a:t>
            </a:r>
            <a:r>
              <a:rPr lang="el-GR" altLang="en-US" sz="3200" dirty="0">
                <a:latin typeface="+mn-lt"/>
                <a:sym typeface="Symbol" panose="05050102010706020507" pitchFamily="18" charset="2"/>
              </a:rPr>
              <a:t>β</a:t>
            </a:r>
            <a:r>
              <a:rPr lang="en-US" altLang="en-US" sz="3200" dirty="0">
                <a:latin typeface="+mn-lt"/>
                <a:sym typeface="Symbol" panose="05050102010706020507" pitchFamily="18" charset="2"/>
              </a:rPr>
              <a:t> production, BMDM were treated with LPS (100 ng/ml, 6 h) . Supernatants were analyzed for cytokine and chemokine production by multiplex immunoassay.  </a:t>
            </a:r>
          </a:p>
          <a:p>
            <a:pPr lvl="1" algn="just" eaLnBrk="1" hangingPunct="1">
              <a:spcBef>
                <a:spcPct val="0"/>
              </a:spcBef>
              <a:buFontTx/>
              <a:buChar char="•"/>
            </a:pPr>
            <a:endParaRPr lang="en-US" altLang="en-US" sz="3200" dirty="0">
              <a:latin typeface="+mn-lt"/>
              <a:sym typeface="Symbol" panose="05050102010706020507" pitchFamily="18" charset="2"/>
            </a:endParaRPr>
          </a:p>
          <a:p>
            <a:pPr lvl="1" algn="just" eaLnBrk="1" hangingPunct="1">
              <a:spcBef>
                <a:spcPct val="0"/>
              </a:spcBef>
              <a:buFontTx/>
              <a:buChar char="•"/>
            </a:pPr>
            <a:r>
              <a:rPr lang="en-US" altLang="en-US" sz="3200" dirty="0">
                <a:latin typeface="+mn-lt"/>
                <a:sym typeface="Symbol" panose="05050102010706020507" pitchFamily="18" charset="2"/>
              </a:rPr>
              <a:t>Statistical analyses of data were performed using one-way ANOVA with multiple comparisons in GraphPad Prism 8 software.</a:t>
            </a:r>
          </a:p>
        </p:txBody>
      </p:sp>
      <p:cxnSp>
        <p:nvCxnSpPr>
          <p:cNvPr id="105" name="Straight Connector 104">
            <a:extLst>
              <a:ext uri="{FF2B5EF4-FFF2-40B4-BE49-F238E27FC236}">
                <a16:creationId xmlns:a16="http://schemas.microsoft.com/office/drawing/2014/main" id="{AD93BC35-BF9E-41D8-B5C9-36F4F2734EEF}"/>
              </a:ext>
            </a:extLst>
          </p:cNvPr>
          <p:cNvCxnSpPr/>
          <p:nvPr/>
        </p:nvCxnSpPr>
        <p:spPr bwMode="auto">
          <a:xfrm flipV="1">
            <a:off x="12826473" y="5210220"/>
            <a:ext cx="19158631" cy="87343"/>
          </a:xfrm>
          <a:prstGeom prst="line">
            <a:avLst/>
          </a:prstGeom>
          <a:solidFill>
            <a:schemeClr val="accent1"/>
          </a:solidFill>
          <a:ln w="152400" cap="flat" cmpd="sng" algn="ctr">
            <a:solidFill>
              <a:srgbClr val="F4512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6" name="Group 105">
            <a:extLst>
              <a:ext uri="{FF2B5EF4-FFF2-40B4-BE49-F238E27FC236}">
                <a16:creationId xmlns:a16="http://schemas.microsoft.com/office/drawing/2014/main" id="{8C166E84-A5A1-4226-B309-F4A9AC5E9CAD}"/>
              </a:ext>
            </a:extLst>
          </p:cNvPr>
          <p:cNvGrpSpPr/>
          <p:nvPr/>
        </p:nvGrpSpPr>
        <p:grpSpPr>
          <a:xfrm>
            <a:off x="12801600" y="12192000"/>
            <a:ext cx="19218881" cy="21945600"/>
            <a:chOff x="11355808" y="3475342"/>
            <a:chExt cx="21849128" cy="21945600"/>
          </a:xfrm>
        </p:grpSpPr>
        <p:sp>
          <p:nvSpPr>
            <p:cNvPr id="107" name="Text Box 35">
              <a:extLst>
                <a:ext uri="{FF2B5EF4-FFF2-40B4-BE49-F238E27FC236}">
                  <a16:creationId xmlns:a16="http://schemas.microsoft.com/office/drawing/2014/main" id="{5422D6FB-F55E-427F-9A14-10A0A612B216}"/>
                </a:ext>
              </a:extLst>
            </p:cNvPr>
            <p:cNvSpPr txBox="1">
              <a:spLocks noChangeArrowheads="1"/>
            </p:cNvSpPr>
            <p:nvPr/>
          </p:nvSpPr>
          <p:spPr bwMode="auto">
            <a:xfrm>
              <a:off x="11384085" y="3475342"/>
              <a:ext cx="21820851" cy="69889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6012" tIns="48006" rIns="96012"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b="1" dirty="0">
                  <a:latin typeface="+mn-lt"/>
                </a:rPr>
                <a:t>Results</a:t>
              </a:r>
            </a:p>
          </p:txBody>
        </p:sp>
        <p:cxnSp>
          <p:nvCxnSpPr>
            <p:cNvPr id="108" name="Straight Connector 107">
              <a:extLst>
                <a:ext uri="{FF2B5EF4-FFF2-40B4-BE49-F238E27FC236}">
                  <a16:creationId xmlns:a16="http://schemas.microsoft.com/office/drawing/2014/main" id="{20B0D6A4-2592-4EBA-B815-30A3061BEA83}"/>
                </a:ext>
              </a:extLst>
            </p:cNvPr>
            <p:cNvCxnSpPr/>
            <p:nvPr/>
          </p:nvCxnSpPr>
          <p:spPr bwMode="auto">
            <a:xfrm>
              <a:off x="11384085" y="4237691"/>
              <a:ext cx="21820851" cy="0"/>
            </a:xfrm>
            <a:prstGeom prst="line">
              <a:avLst/>
            </a:prstGeom>
            <a:solidFill>
              <a:schemeClr val="accent1"/>
            </a:solidFill>
            <a:ln w="152400" cap="flat" cmpd="sng" algn="ctr">
              <a:solidFill>
                <a:srgbClr val="F4512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9" name="Group 108">
              <a:extLst>
                <a:ext uri="{FF2B5EF4-FFF2-40B4-BE49-F238E27FC236}">
                  <a16:creationId xmlns:a16="http://schemas.microsoft.com/office/drawing/2014/main" id="{F6DF6287-E587-4E67-851F-0C32CBEF7E52}"/>
                </a:ext>
              </a:extLst>
            </p:cNvPr>
            <p:cNvGrpSpPr/>
            <p:nvPr/>
          </p:nvGrpSpPr>
          <p:grpSpPr>
            <a:xfrm>
              <a:off x="11355808" y="4616191"/>
              <a:ext cx="10966687" cy="10005949"/>
              <a:chOff x="15746921" y="4833455"/>
              <a:chExt cx="16102301" cy="14986310"/>
            </a:xfrm>
          </p:grpSpPr>
          <p:sp>
            <p:nvSpPr>
              <p:cNvPr id="141" name="TextBox 131">
                <a:extLst>
                  <a:ext uri="{FF2B5EF4-FFF2-40B4-BE49-F238E27FC236}">
                    <a16:creationId xmlns:a16="http://schemas.microsoft.com/office/drawing/2014/main" id="{3A2F18D8-AA52-44E5-8B1D-788420CF37EE}"/>
                  </a:ext>
                </a:extLst>
              </p:cNvPr>
              <p:cNvSpPr txBox="1">
                <a:spLocks noChangeArrowheads="1"/>
              </p:cNvSpPr>
              <p:nvPr/>
            </p:nvSpPr>
            <p:spPr bwMode="auto">
              <a:xfrm>
                <a:off x="18311823" y="14518619"/>
                <a:ext cx="13537399" cy="5301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300">
                    <a:solidFill>
                      <a:schemeClr val="tx1"/>
                    </a:solidFill>
                    <a:latin typeface="Arial" panose="020B0604020202020204" pitchFamily="34" charset="0"/>
                    <a:cs typeface="Arial" panose="020B0604020202020204" pitchFamily="34" charset="0"/>
                  </a:defRPr>
                </a:lvl1pPr>
                <a:lvl2pPr marL="742950" indent="-285750">
                  <a:defRPr sz="8300">
                    <a:solidFill>
                      <a:schemeClr val="tx1"/>
                    </a:solidFill>
                    <a:latin typeface="Arial" panose="020B0604020202020204" pitchFamily="34" charset="0"/>
                    <a:cs typeface="Arial" panose="020B0604020202020204" pitchFamily="34" charset="0"/>
                  </a:defRPr>
                </a:lvl2pPr>
                <a:lvl3pPr marL="1143000" indent="-228600">
                  <a:defRPr sz="8300">
                    <a:solidFill>
                      <a:schemeClr val="tx1"/>
                    </a:solidFill>
                    <a:latin typeface="Arial" panose="020B0604020202020204" pitchFamily="34" charset="0"/>
                    <a:cs typeface="Arial" panose="020B0604020202020204" pitchFamily="34" charset="0"/>
                  </a:defRPr>
                </a:lvl3pPr>
                <a:lvl4pPr marL="1600200" indent="-228600">
                  <a:defRPr sz="8300">
                    <a:solidFill>
                      <a:schemeClr val="tx1"/>
                    </a:solidFill>
                    <a:latin typeface="Arial" panose="020B0604020202020204" pitchFamily="34" charset="0"/>
                    <a:cs typeface="Arial" panose="020B0604020202020204" pitchFamily="34" charset="0"/>
                  </a:defRPr>
                </a:lvl4pPr>
                <a:lvl5pPr marL="2057400" indent="-228600">
                  <a:defRPr sz="83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9pPr>
              </a:lstStyle>
              <a:p>
                <a:r>
                  <a:rPr lang="en-US" altLang="en-US" sz="2800" b="1" dirty="0"/>
                  <a:t>Figure 2. ERK1 and ERK2 inhibition required for blocking MCP-1 production</a:t>
                </a:r>
                <a:r>
                  <a:rPr lang="en-US" altLang="en-US" sz="2800" b="1" dirty="0">
                    <a:sym typeface="Symbol" panose="05050102010706020507" pitchFamily="18" charset="2"/>
                  </a:rPr>
                  <a:t>.  </a:t>
                </a:r>
                <a:r>
                  <a:rPr lang="en-US" altLang="en-US" sz="2800" dirty="0">
                    <a:sym typeface="Symbol" panose="05050102010706020507" pitchFamily="18" charset="2"/>
                  </a:rPr>
                  <a:t>siRNA was used to knockdown ERK1 or/and ERK2</a:t>
                </a:r>
                <a:r>
                  <a:rPr lang="en-US" altLang="en-US" sz="2800" b="1" dirty="0">
                    <a:sym typeface="Symbol" panose="05050102010706020507" pitchFamily="18" charset="2"/>
                  </a:rPr>
                  <a:t>.  </a:t>
                </a:r>
                <a:r>
                  <a:rPr lang="en-US" altLang="en-US" sz="2800" dirty="0">
                    <a:sym typeface="Symbol" panose="05050102010706020507" pitchFamily="18" charset="2"/>
                  </a:rPr>
                  <a:t>B</a:t>
                </a:r>
                <a:r>
                  <a:rPr lang="en-US" altLang="en-US" sz="2800" dirty="0"/>
                  <a:t>MDM were treated with LPS (100 ng/ml) for 6 hr.  Supernatants were collected and analyzed MCP-1 via multiplex immunoassay</a:t>
                </a:r>
                <a:r>
                  <a:rPr lang="en-US" altLang="en-US" sz="2800" dirty="0">
                    <a:sym typeface="Symbol" panose="05050102010706020507" pitchFamily="18" charset="2"/>
                  </a:rPr>
                  <a:t>. Data are expressed as ± SEM. *, p&lt;0.05 vs. Control; </a:t>
                </a:r>
                <a:r>
                  <a:rPr lang="en-US" altLang="en-US" sz="2800" b="1" dirty="0">
                    <a:sym typeface="Symbol" panose="05050102010706020507" pitchFamily="18" charset="2"/>
                  </a:rPr>
                  <a:t>#</a:t>
                </a:r>
                <a:r>
                  <a:rPr lang="en-US" altLang="en-US" sz="2800" dirty="0">
                    <a:sym typeface="Symbol" panose="05050102010706020507" pitchFamily="18" charset="2"/>
                  </a:rPr>
                  <a:t>, p&lt;0.05 vs. LPS.</a:t>
                </a:r>
                <a:endParaRPr lang="en-US" altLang="en-US" sz="2800" b="1" dirty="0"/>
              </a:p>
            </p:txBody>
          </p:sp>
          <p:grpSp>
            <p:nvGrpSpPr>
              <p:cNvPr id="142" name="Group 141">
                <a:extLst>
                  <a:ext uri="{FF2B5EF4-FFF2-40B4-BE49-F238E27FC236}">
                    <a16:creationId xmlns:a16="http://schemas.microsoft.com/office/drawing/2014/main" id="{E4C66473-F537-4E0F-8F06-4306223EDB7E}"/>
                  </a:ext>
                </a:extLst>
              </p:cNvPr>
              <p:cNvGrpSpPr/>
              <p:nvPr/>
            </p:nvGrpSpPr>
            <p:grpSpPr>
              <a:xfrm>
                <a:off x="15746921" y="4833455"/>
                <a:ext cx="14648316" cy="9617096"/>
                <a:chOff x="15746921" y="4833455"/>
                <a:chExt cx="14648316" cy="9617096"/>
              </a:xfrm>
            </p:grpSpPr>
            <p:grpSp>
              <p:nvGrpSpPr>
                <p:cNvPr id="143" name="Group 142">
                  <a:extLst>
                    <a:ext uri="{FF2B5EF4-FFF2-40B4-BE49-F238E27FC236}">
                      <a16:creationId xmlns:a16="http://schemas.microsoft.com/office/drawing/2014/main" id="{8102EB2B-9C2E-4023-82FD-7E8DB137B252}"/>
                    </a:ext>
                  </a:extLst>
                </p:cNvPr>
                <p:cNvGrpSpPr/>
                <p:nvPr/>
              </p:nvGrpSpPr>
              <p:grpSpPr>
                <a:xfrm>
                  <a:off x="15746921" y="4833455"/>
                  <a:ext cx="14648316" cy="9617096"/>
                  <a:chOff x="16108884" y="5568304"/>
                  <a:chExt cx="14571115" cy="9959345"/>
                </a:xfrm>
              </p:grpSpPr>
              <p:grpSp>
                <p:nvGrpSpPr>
                  <p:cNvPr id="145" name="Group 144">
                    <a:extLst>
                      <a:ext uri="{FF2B5EF4-FFF2-40B4-BE49-F238E27FC236}">
                        <a16:creationId xmlns:a16="http://schemas.microsoft.com/office/drawing/2014/main" id="{0CDF45FB-6B40-418E-ADE3-8BEB1FD72FE6}"/>
                      </a:ext>
                    </a:extLst>
                  </p:cNvPr>
                  <p:cNvGrpSpPr/>
                  <p:nvPr/>
                </p:nvGrpSpPr>
                <p:grpSpPr>
                  <a:xfrm>
                    <a:off x="16108884" y="5568304"/>
                    <a:ext cx="14571115" cy="9959345"/>
                    <a:chOff x="16745276" y="5609892"/>
                    <a:chExt cx="14049568" cy="10706911"/>
                  </a:xfrm>
                </p:grpSpPr>
                <p:graphicFrame>
                  <p:nvGraphicFramePr>
                    <p:cNvPr id="148" name="Chart 147">
                      <a:extLst>
                        <a:ext uri="{FF2B5EF4-FFF2-40B4-BE49-F238E27FC236}">
                          <a16:creationId xmlns:a16="http://schemas.microsoft.com/office/drawing/2014/main" id="{6ED8780B-CF56-446F-A167-9967869A9EA0}"/>
                        </a:ext>
                      </a:extLst>
                    </p:cNvPr>
                    <p:cNvGraphicFramePr>
                      <a:graphicFrameLocks/>
                    </p:cNvGraphicFramePr>
                    <p:nvPr>
                      <p:extLst>
                        <p:ext uri="{D42A27DB-BD31-4B8C-83A1-F6EECF244321}">
                          <p14:modId xmlns:p14="http://schemas.microsoft.com/office/powerpoint/2010/main" val="2427042476"/>
                        </p:ext>
                      </p:extLst>
                    </p:nvPr>
                  </p:nvGraphicFramePr>
                  <p:xfrm>
                    <a:off x="17633439" y="6652493"/>
                    <a:ext cx="13161405" cy="9664310"/>
                  </p:xfrm>
                  <a:graphic>
                    <a:graphicData uri="http://schemas.openxmlformats.org/drawingml/2006/chart">
                      <c:chart xmlns:c="http://schemas.openxmlformats.org/drawingml/2006/chart" xmlns:r="http://schemas.openxmlformats.org/officeDocument/2006/relationships" r:id="rId4"/>
                    </a:graphicData>
                  </a:graphic>
                </p:graphicFrame>
                <p:sp>
                  <p:nvSpPr>
                    <p:cNvPr id="149" name="TextBox 184">
                      <a:extLst>
                        <a:ext uri="{FF2B5EF4-FFF2-40B4-BE49-F238E27FC236}">
                          <a16:creationId xmlns:a16="http://schemas.microsoft.com/office/drawing/2014/main" id="{BDBABFAE-ECB9-4A12-ABC2-9D73E14B2107}"/>
                        </a:ext>
                      </a:extLst>
                    </p:cNvPr>
                    <p:cNvSpPr txBox="1">
                      <a:spLocks noChangeArrowheads="1"/>
                    </p:cNvSpPr>
                    <p:nvPr/>
                  </p:nvSpPr>
                  <p:spPr bwMode="auto">
                    <a:xfrm rot="16200000">
                      <a:off x="16161857" y="8529477"/>
                      <a:ext cx="1903676" cy="73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800" b="1" dirty="0"/>
                        <a:t>pg/ml</a:t>
                      </a:r>
                    </a:p>
                  </p:txBody>
                </p:sp>
                <p:sp>
                  <p:nvSpPr>
                    <p:cNvPr id="150" name="TextBox 219">
                      <a:extLst>
                        <a:ext uri="{FF2B5EF4-FFF2-40B4-BE49-F238E27FC236}">
                          <a16:creationId xmlns:a16="http://schemas.microsoft.com/office/drawing/2014/main" id="{AD293AA6-DCDD-4F39-B091-1381A96A7F4F}"/>
                        </a:ext>
                      </a:extLst>
                    </p:cNvPr>
                    <p:cNvSpPr txBox="1">
                      <a:spLocks noChangeArrowheads="1"/>
                    </p:cNvSpPr>
                    <p:nvPr/>
                  </p:nvSpPr>
                  <p:spPr bwMode="auto">
                    <a:xfrm>
                      <a:off x="19274613" y="5609892"/>
                      <a:ext cx="1760260" cy="769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MCP-1</a:t>
                      </a:r>
                    </a:p>
                  </p:txBody>
                </p:sp>
              </p:grpSp>
              <p:sp>
                <p:nvSpPr>
                  <p:cNvPr id="146" name="TextBox 244">
                    <a:extLst>
                      <a:ext uri="{FF2B5EF4-FFF2-40B4-BE49-F238E27FC236}">
                        <a16:creationId xmlns:a16="http://schemas.microsoft.com/office/drawing/2014/main" id="{CD638F1F-59C9-4961-A885-A765B0F73D5E}"/>
                      </a:ext>
                    </a:extLst>
                  </p:cNvPr>
                  <p:cNvSpPr txBox="1">
                    <a:spLocks noChangeArrowheads="1"/>
                  </p:cNvSpPr>
                  <p:nvPr/>
                </p:nvSpPr>
                <p:spPr bwMode="auto">
                  <a:xfrm>
                    <a:off x="21802428" y="6064722"/>
                    <a:ext cx="531937" cy="1002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dirty="0"/>
                      <a:t>*</a:t>
                    </a:r>
                  </a:p>
                </p:txBody>
              </p:sp>
              <p:sp>
                <p:nvSpPr>
                  <p:cNvPr id="147" name="TextBox 170">
                    <a:extLst>
                      <a:ext uri="{FF2B5EF4-FFF2-40B4-BE49-F238E27FC236}">
                        <a16:creationId xmlns:a16="http://schemas.microsoft.com/office/drawing/2014/main" id="{5849E8D2-8709-448D-8EE6-E99374468E55}"/>
                      </a:ext>
                    </a:extLst>
                  </p:cNvPr>
                  <p:cNvSpPr txBox="1">
                    <a:spLocks noChangeArrowheads="1"/>
                  </p:cNvSpPr>
                  <p:nvPr/>
                </p:nvSpPr>
                <p:spPr bwMode="auto">
                  <a:xfrm>
                    <a:off x="28951414" y="7853039"/>
                    <a:ext cx="520232" cy="716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a:t>
                    </a:r>
                  </a:p>
                </p:txBody>
              </p:sp>
            </p:grpSp>
            <p:sp>
              <p:nvSpPr>
                <p:cNvPr id="144" name="Rectangle 143">
                  <a:extLst>
                    <a:ext uri="{FF2B5EF4-FFF2-40B4-BE49-F238E27FC236}">
                      <a16:creationId xmlns:a16="http://schemas.microsoft.com/office/drawing/2014/main" id="{05DBEF0F-7C6F-4FA1-AE89-E369719D8A6B}"/>
                    </a:ext>
                  </a:extLst>
                </p:cNvPr>
                <p:cNvSpPr/>
                <p:nvPr/>
              </p:nvSpPr>
              <p:spPr bwMode="auto">
                <a:xfrm>
                  <a:off x="18384050" y="13167652"/>
                  <a:ext cx="990600" cy="51333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126425" eaLnBrk="1" hangingPunct="1"/>
                  <a:endParaRPr lang="en-US" sz="6225" dirty="0">
                    <a:latin typeface="Arial" charset="0"/>
                    <a:cs typeface="Arial" charset="0"/>
                  </a:endParaRPr>
                </a:p>
              </p:txBody>
            </p:sp>
          </p:grpSp>
        </p:grpSp>
        <p:grpSp>
          <p:nvGrpSpPr>
            <p:cNvPr id="110" name="Group 109">
              <a:extLst>
                <a:ext uri="{FF2B5EF4-FFF2-40B4-BE49-F238E27FC236}">
                  <a16:creationId xmlns:a16="http://schemas.microsoft.com/office/drawing/2014/main" id="{84A17121-EE0B-4203-947F-E51D00A3825A}"/>
                </a:ext>
              </a:extLst>
            </p:cNvPr>
            <p:cNvGrpSpPr/>
            <p:nvPr/>
          </p:nvGrpSpPr>
          <p:grpSpPr>
            <a:xfrm>
              <a:off x="21786093" y="4617626"/>
              <a:ext cx="11182692" cy="9387517"/>
              <a:chOff x="15393590" y="15643379"/>
              <a:chExt cx="16402492" cy="12088968"/>
            </a:xfrm>
          </p:grpSpPr>
          <p:graphicFrame>
            <p:nvGraphicFramePr>
              <p:cNvPr id="132" name="Chart 131">
                <a:extLst>
                  <a:ext uri="{FF2B5EF4-FFF2-40B4-BE49-F238E27FC236}">
                    <a16:creationId xmlns:a16="http://schemas.microsoft.com/office/drawing/2014/main" id="{510435AA-3604-4044-B516-7D10B485EB38}"/>
                  </a:ext>
                </a:extLst>
              </p:cNvPr>
              <p:cNvGraphicFramePr>
                <a:graphicFrameLocks/>
              </p:cNvGraphicFramePr>
              <p:nvPr>
                <p:extLst>
                  <p:ext uri="{D42A27DB-BD31-4B8C-83A1-F6EECF244321}">
                    <p14:modId xmlns:p14="http://schemas.microsoft.com/office/powerpoint/2010/main" val="4142920260"/>
                  </p:ext>
                </p:extLst>
              </p:nvPr>
            </p:nvGraphicFramePr>
            <p:xfrm>
              <a:off x="16275466" y="16354183"/>
              <a:ext cx="13955854" cy="7614742"/>
            </p:xfrm>
            <a:graphic>
              <a:graphicData uri="http://schemas.openxmlformats.org/drawingml/2006/chart">
                <c:chart xmlns:c="http://schemas.openxmlformats.org/drawingml/2006/chart" xmlns:r="http://schemas.openxmlformats.org/officeDocument/2006/relationships" r:id="rId5"/>
              </a:graphicData>
            </a:graphic>
          </p:graphicFrame>
          <p:sp>
            <p:nvSpPr>
              <p:cNvPr id="133" name="TextBox 244">
                <a:extLst>
                  <a:ext uri="{FF2B5EF4-FFF2-40B4-BE49-F238E27FC236}">
                    <a16:creationId xmlns:a16="http://schemas.microsoft.com/office/drawing/2014/main" id="{482BC9ED-10E9-44FE-9722-B76D03C5DA9A}"/>
                  </a:ext>
                </a:extLst>
              </p:cNvPr>
              <p:cNvSpPr txBox="1">
                <a:spLocks noChangeArrowheads="1"/>
              </p:cNvSpPr>
              <p:nvPr/>
            </p:nvSpPr>
            <p:spPr bwMode="auto">
              <a:xfrm>
                <a:off x="21570139" y="16248860"/>
                <a:ext cx="534202" cy="832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dirty="0"/>
                  <a:t>*</a:t>
                </a:r>
              </a:p>
            </p:txBody>
          </p:sp>
          <p:sp>
            <p:nvSpPr>
              <p:cNvPr id="134" name="TextBox 170">
                <a:extLst>
                  <a:ext uri="{FF2B5EF4-FFF2-40B4-BE49-F238E27FC236}">
                    <a16:creationId xmlns:a16="http://schemas.microsoft.com/office/drawing/2014/main" id="{177C17D0-EDAD-4E62-BE8D-725AE48280BA}"/>
                  </a:ext>
                </a:extLst>
              </p:cNvPr>
              <p:cNvSpPr txBox="1">
                <a:spLocks noChangeArrowheads="1"/>
              </p:cNvSpPr>
              <p:nvPr/>
            </p:nvSpPr>
            <p:spPr bwMode="auto">
              <a:xfrm>
                <a:off x="23909238" y="18745362"/>
                <a:ext cx="178741" cy="594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a:t>
                </a:r>
              </a:p>
            </p:txBody>
          </p:sp>
          <p:sp>
            <p:nvSpPr>
              <p:cNvPr id="135" name="TextBox 170">
                <a:extLst>
                  <a:ext uri="{FF2B5EF4-FFF2-40B4-BE49-F238E27FC236}">
                    <a16:creationId xmlns:a16="http://schemas.microsoft.com/office/drawing/2014/main" id="{F5443AAB-E986-4E65-A0AF-7C59DFED1CE3}"/>
                  </a:ext>
                </a:extLst>
              </p:cNvPr>
              <p:cNvSpPr txBox="1">
                <a:spLocks noChangeArrowheads="1"/>
              </p:cNvSpPr>
              <p:nvPr/>
            </p:nvSpPr>
            <p:spPr bwMode="auto">
              <a:xfrm>
                <a:off x="26268339" y="19080778"/>
                <a:ext cx="178741" cy="594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a:t>
                </a:r>
              </a:p>
            </p:txBody>
          </p:sp>
          <p:sp>
            <p:nvSpPr>
              <p:cNvPr id="136" name="TextBox 170">
                <a:extLst>
                  <a:ext uri="{FF2B5EF4-FFF2-40B4-BE49-F238E27FC236}">
                    <a16:creationId xmlns:a16="http://schemas.microsoft.com/office/drawing/2014/main" id="{D267983C-29B9-46CD-A693-2DF38A774825}"/>
                  </a:ext>
                </a:extLst>
              </p:cNvPr>
              <p:cNvSpPr txBox="1">
                <a:spLocks noChangeArrowheads="1"/>
              </p:cNvSpPr>
              <p:nvPr/>
            </p:nvSpPr>
            <p:spPr bwMode="auto">
              <a:xfrm>
                <a:off x="28358569" y="19473877"/>
                <a:ext cx="924510" cy="594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ND</a:t>
                </a:r>
              </a:p>
            </p:txBody>
          </p:sp>
          <p:sp>
            <p:nvSpPr>
              <p:cNvPr id="137" name="TextBox 170">
                <a:extLst>
                  <a:ext uri="{FF2B5EF4-FFF2-40B4-BE49-F238E27FC236}">
                    <a16:creationId xmlns:a16="http://schemas.microsoft.com/office/drawing/2014/main" id="{22216607-F9EA-48A4-A06E-30840310F214}"/>
                  </a:ext>
                </a:extLst>
              </p:cNvPr>
              <p:cNvSpPr txBox="1">
                <a:spLocks noChangeArrowheads="1"/>
              </p:cNvSpPr>
              <p:nvPr/>
            </p:nvSpPr>
            <p:spPr bwMode="auto">
              <a:xfrm>
                <a:off x="18856992" y="19359538"/>
                <a:ext cx="924510" cy="594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ND</a:t>
                </a:r>
              </a:p>
            </p:txBody>
          </p:sp>
          <p:sp>
            <p:nvSpPr>
              <p:cNvPr id="138" name="TextBox 219">
                <a:extLst>
                  <a:ext uri="{FF2B5EF4-FFF2-40B4-BE49-F238E27FC236}">
                    <a16:creationId xmlns:a16="http://schemas.microsoft.com/office/drawing/2014/main" id="{982DA775-7883-4986-BB26-34B3A93E46AE}"/>
                  </a:ext>
                </a:extLst>
              </p:cNvPr>
              <p:cNvSpPr txBox="1">
                <a:spLocks noChangeArrowheads="1"/>
              </p:cNvSpPr>
              <p:nvPr/>
            </p:nvSpPr>
            <p:spPr bwMode="auto">
              <a:xfrm>
                <a:off x="18843112" y="15643379"/>
                <a:ext cx="1833381" cy="594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TNF-</a:t>
                </a:r>
                <a:r>
                  <a:rPr lang="el-GR" altLang="en-US" sz="2400" b="1" dirty="0"/>
                  <a:t>α</a:t>
                </a:r>
                <a:endParaRPr lang="en-US" altLang="en-US" sz="2400" b="1" dirty="0"/>
              </a:p>
            </p:txBody>
          </p:sp>
          <p:sp>
            <p:nvSpPr>
              <p:cNvPr id="139" name="TextBox 184">
                <a:extLst>
                  <a:ext uri="{FF2B5EF4-FFF2-40B4-BE49-F238E27FC236}">
                    <a16:creationId xmlns:a16="http://schemas.microsoft.com/office/drawing/2014/main" id="{32E337D0-8B98-458E-AC48-D662CD71EC7C}"/>
                  </a:ext>
                </a:extLst>
              </p:cNvPr>
              <p:cNvSpPr txBox="1">
                <a:spLocks noChangeArrowheads="1"/>
              </p:cNvSpPr>
              <p:nvPr/>
            </p:nvSpPr>
            <p:spPr bwMode="auto">
              <a:xfrm rot="16200000">
                <a:off x="15042215" y="17923799"/>
                <a:ext cx="1470195" cy="767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800" b="1" dirty="0"/>
                  <a:t>pg/ml</a:t>
                </a:r>
              </a:p>
            </p:txBody>
          </p:sp>
          <p:sp>
            <p:nvSpPr>
              <p:cNvPr id="140" name="TextBox 131">
                <a:extLst>
                  <a:ext uri="{FF2B5EF4-FFF2-40B4-BE49-F238E27FC236}">
                    <a16:creationId xmlns:a16="http://schemas.microsoft.com/office/drawing/2014/main" id="{69B51E89-B504-4ECC-B71A-1A8DD4A459F5}"/>
                  </a:ext>
                </a:extLst>
              </p:cNvPr>
              <p:cNvSpPr txBox="1">
                <a:spLocks noChangeArrowheads="1"/>
              </p:cNvSpPr>
              <p:nvPr/>
            </p:nvSpPr>
            <p:spPr bwMode="auto">
              <a:xfrm>
                <a:off x="17840230" y="23729257"/>
                <a:ext cx="13955852" cy="4003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300">
                    <a:solidFill>
                      <a:schemeClr val="tx1"/>
                    </a:solidFill>
                    <a:latin typeface="Arial" panose="020B0604020202020204" pitchFamily="34" charset="0"/>
                    <a:cs typeface="Arial" panose="020B0604020202020204" pitchFamily="34" charset="0"/>
                  </a:defRPr>
                </a:lvl1pPr>
                <a:lvl2pPr marL="742950" indent="-285750">
                  <a:defRPr sz="8300">
                    <a:solidFill>
                      <a:schemeClr val="tx1"/>
                    </a:solidFill>
                    <a:latin typeface="Arial" panose="020B0604020202020204" pitchFamily="34" charset="0"/>
                    <a:cs typeface="Arial" panose="020B0604020202020204" pitchFamily="34" charset="0"/>
                  </a:defRPr>
                </a:lvl2pPr>
                <a:lvl3pPr marL="1143000" indent="-228600">
                  <a:defRPr sz="8300">
                    <a:solidFill>
                      <a:schemeClr val="tx1"/>
                    </a:solidFill>
                    <a:latin typeface="Arial" panose="020B0604020202020204" pitchFamily="34" charset="0"/>
                    <a:cs typeface="Arial" panose="020B0604020202020204" pitchFamily="34" charset="0"/>
                  </a:defRPr>
                </a:lvl3pPr>
                <a:lvl4pPr marL="1600200" indent="-228600">
                  <a:defRPr sz="8300">
                    <a:solidFill>
                      <a:schemeClr val="tx1"/>
                    </a:solidFill>
                    <a:latin typeface="Arial" panose="020B0604020202020204" pitchFamily="34" charset="0"/>
                    <a:cs typeface="Arial" panose="020B0604020202020204" pitchFamily="34" charset="0"/>
                  </a:defRPr>
                </a:lvl4pPr>
                <a:lvl5pPr marL="2057400" indent="-228600">
                  <a:defRPr sz="83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9pPr>
              </a:lstStyle>
              <a:p>
                <a:r>
                  <a:rPr lang="en-US" altLang="en-US" sz="2800" b="1" dirty="0"/>
                  <a:t>Figure 3. ERK1 or ERK2 inhibition block TNF-</a:t>
                </a:r>
                <a:r>
                  <a:rPr lang="el-GR" altLang="en-US" sz="2800" b="1" dirty="0"/>
                  <a:t>α</a:t>
                </a:r>
                <a:r>
                  <a:rPr lang="en-US" altLang="en-US" sz="2800" b="1" dirty="0"/>
                  <a:t> production</a:t>
                </a:r>
                <a:r>
                  <a:rPr lang="en-US" altLang="en-US" sz="2800" b="1" dirty="0">
                    <a:sym typeface="Symbol" panose="05050102010706020507" pitchFamily="18" charset="2"/>
                  </a:rPr>
                  <a:t>.  </a:t>
                </a:r>
                <a:r>
                  <a:rPr lang="en-US" altLang="en-US" sz="2800" dirty="0">
                    <a:sym typeface="Symbol" panose="05050102010706020507" pitchFamily="18" charset="2"/>
                  </a:rPr>
                  <a:t>siRNA was used to knockdown ERK1 or/and ERK2</a:t>
                </a:r>
                <a:r>
                  <a:rPr lang="en-US" altLang="en-US" sz="2800" b="1" dirty="0">
                    <a:sym typeface="Symbol" panose="05050102010706020507" pitchFamily="18" charset="2"/>
                  </a:rPr>
                  <a:t>.  </a:t>
                </a:r>
                <a:r>
                  <a:rPr lang="en-US" altLang="en-US" sz="2800" dirty="0">
                    <a:sym typeface="Symbol" panose="05050102010706020507" pitchFamily="18" charset="2"/>
                  </a:rPr>
                  <a:t>B</a:t>
                </a:r>
                <a:r>
                  <a:rPr lang="en-US" altLang="en-US" sz="2800" dirty="0"/>
                  <a:t>MDM were treated with LPS (100 ng/ml) for 6 hr.  Supernatants were collected and analyzed TNF-</a:t>
                </a:r>
                <a:r>
                  <a:rPr lang="el-GR" altLang="en-US" sz="2800" dirty="0"/>
                  <a:t>α</a:t>
                </a:r>
                <a:r>
                  <a:rPr lang="en-US" altLang="en-US" sz="2800" dirty="0"/>
                  <a:t> via multiplex immunoassay</a:t>
                </a:r>
                <a:r>
                  <a:rPr lang="en-US" altLang="en-US" sz="2800" dirty="0">
                    <a:sym typeface="Symbol" panose="05050102010706020507" pitchFamily="18" charset="2"/>
                  </a:rPr>
                  <a:t>. Data are expressed as ± SEM. *, p&lt;0.05 vs. Control; </a:t>
                </a:r>
                <a:r>
                  <a:rPr lang="en-US" altLang="en-US" sz="2800" b="1" dirty="0">
                    <a:sym typeface="Symbol" panose="05050102010706020507" pitchFamily="18" charset="2"/>
                  </a:rPr>
                  <a:t>#</a:t>
                </a:r>
                <a:r>
                  <a:rPr lang="en-US" altLang="en-US" sz="2800" dirty="0">
                    <a:sym typeface="Symbol" panose="05050102010706020507" pitchFamily="18" charset="2"/>
                  </a:rPr>
                  <a:t>, p&lt;0.05 vs. LPS. ND: not detected.</a:t>
                </a:r>
                <a:endParaRPr lang="en-US" altLang="en-US" sz="2800" b="1" dirty="0"/>
              </a:p>
            </p:txBody>
          </p:sp>
        </p:grpSp>
        <p:sp>
          <p:nvSpPr>
            <p:cNvPr id="111" name="Rectangle 110">
              <a:extLst>
                <a:ext uri="{FF2B5EF4-FFF2-40B4-BE49-F238E27FC236}">
                  <a16:creationId xmlns:a16="http://schemas.microsoft.com/office/drawing/2014/main" id="{ECC56DA4-1AEC-431C-B46B-25EA5A34D346}"/>
                </a:ext>
              </a:extLst>
            </p:cNvPr>
            <p:cNvSpPr/>
            <p:nvPr/>
          </p:nvSpPr>
          <p:spPr bwMode="auto">
            <a:xfrm>
              <a:off x="13124986" y="8863995"/>
              <a:ext cx="1372008" cy="58978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126425" eaLnBrk="1" hangingPunct="1"/>
              <a:endParaRPr lang="en-US" sz="6225" dirty="0">
                <a:latin typeface="Arial" charset="0"/>
                <a:cs typeface="Arial" charset="0"/>
              </a:endParaRPr>
            </a:p>
          </p:txBody>
        </p:sp>
        <p:sp>
          <p:nvSpPr>
            <p:cNvPr id="112" name="TextBox 111">
              <a:extLst>
                <a:ext uri="{FF2B5EF4-FFF2-40B4-BE49-F238E27FC236}">
                  <a16:creationId xmlns:a16="http://schemas.microsoft.com/office/drawing/2014/main" id="{AF800545-1600-43F1-B04B-7FDB0236D25A}"/>
                </a:ext>
              </a:extLst>
            </p:cNvPr>
            <p:cNvSpPr txBox="1"/>
            <p:nvPr/>
          </p:nvSpPr>
          <p:spPr>
            <a:xfrm rot="19268410" flipH="1">
              <a:off x="12670596" y="8822703"/>
              <a:ext cx="1719210" cy="523220"/>
            </a:xfrm>
            <a:prstGeom prst="rect">
              <a:avLst/>
            </a:prstGeom>
            <a:noFill/>
          </p:spPr>
          <p:txBody>
            <a:bodyPr wrap="square" rtlCol="0">
              <a:spAutoFit/>
            </a:bodyPr>
            <a:lstStyle/>
            <a:p>
              <a:r>
                <a:rPr lang="en-US" sz="2800" b="1" dirty="0"/>
                <a:t>Control</a:t>
              </a:r>
            </a:p>
          </p:txBody>
        </p:sp>
        <p:grpSp>
          <p:nvGrpSpPr>
            <p:cNvPr id="113" name="Group 112">
              <a:extLst>
                <a:ext uri="{FF2B5EF4-FFF2-40B4-BE49-F238E27FC236}">
                  <a16:creationId xmlns:a16="http://schemas.microsoft.com/office/drawing/2014/main" id="{7D94341D-49D9-4ED7-9665-9BA1FA96C8EB}"/>
                </a:ext>
              </a:extLst>
            </p:cNvPr>
            <p:cNvGrpSpPr/>
            <p:nvPr/>
          </p:nvGrpSpPr>
          <p:grpSpPr>
            <a:xfrm>
              <a:off x="11385761" y="14625736"/>
              <a:ext cx="10936736" cy="10795206"/>
              <a:chOff x="16384548" y="23079588"/>
              <a:chExt cx="13549566" cy="10899023"/>
            </a:xfrm>
          </p:grpSpPr>
          <p:grpSp>
            <p:nvGrpSpPr>
              <p:cNvPr id="122" name="Group 121">
                <a:extLst>
                  <a:ext uri="{FF2B5EF4-FFF2-40B4-BE49-F238E27FC236}">
                    <a16:creationId xmlns:a16="http://schemas.microsoft.com/office/drawing/2014/main" id="{DCD3A641-E2DA-477D-8F47-DCA221D37C77}"/>
                  </a:ext>
                </a:extLst>
              </p:cNvPr>
              <p:cNvGrpSpPr/>
              <p:nvPr/>
            </p:nvGrpSpPr>
            <p:grpSpPr>
              <a:xfrm>
                <a:off x="16384548" y="23079588"/>
                <a:ext cx="13549566" cy="7431332"/>
                <a:chOff x="16384548" y="23275447"/>
                <a:chExt cx="13549566" cy="7431332"/>
              </a:xfrm>
            </p:grpSpPr>
            <p:graphicFrame>
              <p:nvGraphicFramePr>
                <p:cNvPr id="126" name="Chart 125">
                  <a:extLst>
                    <a:ext uri="{FF2B5EF4-FFF2-40B4-BE49-F238E27FC236}">
                      <a16:creationId xmlns:a16="http://schemas.microsoft.com/office/drawing/2014/main" id="{4BF49D5C-1D28-4FCD-A737-2AA5997A813D}"/>
                    </a:ext>
                  </a:extLst>
                </p:cNvPr>
                <p:cNvGraphicFramePr>
                  <a:graphicFrameLocks/>
                </p:cNvGraphicFramePr>
                <p:nvPr>
                  <p:extLst>
                    <p:ext uri="{D42A27DB-BD31-4B8C-83A1-F6EECF244321}">
                      <p14:modId xmlns:p14="http://schemas.microsoft.com/office/powerpoint/2010/main" val="3950356548"/>
                    </p:ext>
                  </p:extLst>
                </p:nvPr>
              </p:nvGraphicFramePr>
              <p:xfrm>
                <a:off x="16927762" y="23275447"/>
                <a:ext cx="13006352" cy="7431332"/>
              </p:xfrm>
              <a:graphic>
                <a:graphicData uri="http://schemas.openxmlformats.org/drawingml/2006/chart">
                  <c:chart xmlns:c="http://schemas.openxmlformats.org/drawingml/2006/chart" xmlns:r="http://schemas.openxmlformats.org/officeDocument/2006/relationships" r:id="rId6"/>
                </a:graphicData>
              </a:graphic>
            </p:graphicFrame>
            <p:sp>
              <p:nvSpPr>
                <p:cNvPr id="127" name="TextBox 184">
                  <a:extLst>
                    <a:ext uri="{FF2B5EF4-FFF2-40B4-BE49-F238E27FC236}">
                      <a16:creationId xmlns:a16="http://schemas.microsoft.com/office/drawing/2014/main" id="{930406CD-E2F6-4CA8-ADB5-3F273CD2A8CB}"/>
                    </a:ext>
                  </a:extLst>
                </p:cNvPr>
                <p:cNvSpPr txBox="1">
                  <a:spLocks noChangeArrowheads="1"/>
                </p:cNvSpPr>
                <p:nvPr/>
              </p:nvSpPr>
              <p:spPr bwMode="auto">
                <a:xfrm rot="16200000">
                  <a:off x="16132339" y="25376528"/>
                  <a:ext cx="1152638" cy="648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800" b="1" dirty="0"/>
                    <a:t>pg/ml</a:t>
                  </a:r>
                </a:p>
              </p:txBody>
            </p:sp>
            <p:sp>
              <p:nvSpPr>
                <p:cNvPr id="128" name="TextBox 219">
                  <a:extLst>
                    <a:ext uri="{FF2B5EF4-FFF2-40B4-BE49-F238E27FC236}">
                      <a16:creationId xmlns:a16="http://schemas.microsoft.com/office/drawing/2014/main" id="{318D1CBB-23DA-4EC8-A6E8-AD149A9A5CFA}"/>
                    </a:ext>
                  </a:extLst>
                </p:cNvPr>
                <p:cNvSpPr txBox="1">
                  <a:spLocks noChangeArrowheads="1"/>
                </p:cNvSpPr>
                <p:nvPr/>
              </p:nvSpPr>
              <p:spPr bwMode="auto">
                <a:xfrm>
                  <a:off x="18415970" y="23478000"/>
                  <a:ext cx="1469361" cy="52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800" b="1" dirty="0"/>
                    <a:t>IFN-</a:t>
                  </a:r>
                  <a:r>
                    <a:rPr lang="el-GR" altLang="en-US" sz="2800" b="1" dirty="0"/>
                    <a:t>β</a:t>
                  </a:r>
                  <a:endParaRPr lang="en-US" altLang="en-US" sz="2800" b="1" dirty="0"/>
                </a:p>
              </p:txBody>
            </p:sp>
            <p:sp>
              <p:nvSpPr>
                <p:cNvPr id="129" name="TextBox 170">
                  <a:extLst>
                    <a:ext uri="{FF2B5EF4-FFF2-40B4-BE49-F238E27FC236}">
                      <a16:creationId xmlns:a16="http://schemas.microsoft.com/office/drawing/2014/main" id="{9A007529-03B7-49A3-9B2F-48B6B021CDDD}"/>
                    </a:ext>
                  </a:extLst>
                </p:cNvPr>
                <p:cNvSpPr txBox="1">
                  <a:spLocks noChangeArrowheads="1"/>
                </p:cNvSpPr>
                <p:nvPr/>
              </p:nvSpPr>
              <p:spPr bwMode="auto">
                <a:xfrm>
                  <a:off x="19248896" y="27221243"/>
                  <a:ext cx="780882" cy="466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ND</a:t>
                  </a:r>
                </a:p>
              </p:txBody>
            </p:sp>
            <p:sp>
              <p:nvSpPr>
                <p:cNvPr id="130" name="TextBox 244">
                  <a:extLst>
                    <a:ext uri="{FF2B5EF4-FFF2-40B4-BE49-F238E27FC236}">
                      <a16:creationId xmlns:a16="http://schemas.microsoft.com/office/drawing/2014/main" id="{304A625A-8EAE-40E5-BD89-916A01587537}"/>
                    </a:ext>
                  </a:extLst>
                </p:cNvPr>
                <p:cNvSpPr txBox="1">
                  <a:spLocks noChangeArrowheads="1"/>
                </p:cNvSpPr>
                <p:nvPr/>
              </p:nvSpPr>
              <p:spPr bwMode="auto">
                <a:xfrm>
                  <a:off x="21402554" y="25071112"/>
                  <a:ext cx="451211" cy="652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dirty="0"/>
                    <a:t>*</a:t>
                  </a:r>
                </a:p>
              </p:txBody>
            </p:sp>
            <p:sp>
              <p:nvSpPr>
                <p:cNvPr id="131" name="TextBox 170">
                  <a:extLst>
                    <a:ext uri="{FF2B5EF4-FFF2-40B4-BE49-F238E27FC236}">
                      <a16:creationId xmlns:a16="http://schemas.microsoft.com/office/drawing/2014/main" id="{A8FD424F-A0ED-4E14-8854-1048BE4A7CD0}"/>
                    </a:ext>
                  </a:extLst>
                </p:cNvPr>
                <p:cNvSpPr txBox="1">
                  <a:spLocks noChangeArrowheads="1"/>
                </p:cNvSpPr>
                <p:nvPr/>
              </p:nvSpPr>
              <p:spPr bwMode="auto">
                <a:xfrm>
                  <a:off x="28304102" y="27454295"/>
                  <a:ext cx="166571" cy="466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a:t>
                  </a:r>
                </a:p>
              </p:txBody>
            </p:sp>
          </p:grpSp>
          <p:sp>
            <p:nvSpPr>
              <p:cNvPr id="123" name="TextBox 131">
                <a:extLst>
                  <a:ext uri="{FF2B5EF4-FFF2-40B4-BE49-F238E27FC236}">
                    <a16:creationId xmlns:a16="http://schemas.microsoft.com/office/drawing/2014/main" id="{57C3C5A0-7BE6-4B39-9656-CB7A2981CAFE}"/>
                  </a:ext>
                </a:extLst>
              </p:cNvPr>
              <p:cNvSpPr txBox="1">
                <a:spLocks noChangeArrowheads="1"/>
              </p:cNvSpPr>
              <p:nvPr/>
            </p:nvSpPr>
            <p:spPr bwMode="auto">
              <a:xfrm>
                <a:off x="17873772" y="30405143"/>
                <a:ext cx="11573610" cy="3573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300">
                    <a:solidFill>
                      <a:schemeClr val="tx1"/>
                    </a:solidFill>
                    <a:latin typeface="Arial" panose="020B0604020202020204" pitchFamily="34" charset="0"/>
                    <a:cs typeface="Arial" panose="020B0604020202020204" pitchFamily="34" charset="0"/>
                  </a:defRPr>
                </a:lvl1pPr>
                <a:lvl2pPr marL="742950" indent="-285750">
                  <a:defRPr sz="8300">
                    <a:solidFill>
                      <a:schemeClr val="tx1"/>
                    </a:solidFill>
                    <a:latin typeface="Arial" panose="020B0604020202020204" pitchFamily="34" charset="0"/>
                    <a:cs typeface="Arial" panose="020B0604020202020204" pitchFamily="34" charset="0"/>
                  </a:defRPr>
                </a:lvl2pPr>
                <a:lvl3pPr marL="1143000" indent="-228600">
                  <a:defRPr sz="8300">
                    <a:solidFill>
                      <a:schemeClr val="tx1"/>
                    </a:solidFill>
                    <a:latin typeface="Arial" panose="020B0604020202020204" pitchFamily="34" charset="0"/>
                    <a:cs typeface="Arial" panose="020B0604020202020204" pitchFamily="34" charset="0"/>
                  </a:defRPr>
                </a:lvl3pPr>
                <a:lvl4pPr marL="1600200" indent="-228600">
                  <a:defRPr sz="8300">
                    <a:solidFill>
                      <a:schemeClr val="tx1"/>
                    </a:solidFill>
                    <a:latin typeface="Arial" panose="020B0604020202020204" pitchFamily="34" charset="0"/>
                    <a:cs typeface="Arial" panose="020B0604020202020204" pitchFamily="34" charset="0"/>
                  </a:defRPr>
                </a:lvl4pPr>
                <a:lvl5pPr marL="2057400" indent="-228600">
                  <a:defRPr sz="83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9pPr>
              </a:lstStyle>
              <a:p>
                <a:r>
                  <a:rPr lang="en-US" altLang="en-US" sz="2800" b="1" dirty="0"/>
                  <a:t>Figure 4. ERK1 and ERK2 inhibition required for blocking IFN-</a:t>
                </a:r>
                <a:r>
                  <a:rPr lang="el-GR" altLang="en-US" sz="2800" b="1" dirty="0"/>
                  <a:t>β</a:t>
                </a:r>
                <a:r>
                  <a:rPr lang="en-US" altLang="en-US" sz="2800" b="1" dirty="0"/>
                  <a:t> production.</a:t>
                </a:r>
                <a:r>
                  <a:rPr lang="en-US" altLang="en-US" sz="2800" b="1" dirty="0">
                    <a:sym typeface="Symbol" panose="05050102010706020507" pitchFamily="18" charset="2"/>
                  </a:rPr>
                  <a:t>  </a:t>
                </a:r>
                <a:r>
                  <a:rPr lang="en-US" altLang="en-US" sz="2800" dirty="0">
                    <a:sym typeface="Symbol" panose="05050102010706020507" pitchFamily="18" charset="2"/>
                  </a:rPr>
                  <a:t>siRNA was used to knockdown ERK1 or/and ERK2</a:t>
                </a:r>
                <a:r>
                  <a:rPr lang="en-US" altLang="en-US" sz="2800" b="1" dirty="0">
                    <a:sym typeface="Symbol" panose="05050102010706020507" pitchFamily="18" charset="2"/>
                  </a:rPr>
                  <a:t>.  </a:t>
                </a:r>
                <a:r>
                  <a:rPr lang="en-US" altLang="en-US" sz="2800" dirty="0">
                    <a:sym typeface="Symbol" panose="05050102010706020507" pitchFamily="18" charset="2"/>
                  </a:rPr>
                  <a:t>B</a:t>
                </a:r>
                <a:r>
                  <a:rPr lang="en-US" altLang="en-US" sz="2800" dirty="0"/>
                  <a:t>MDM were treated with LPS (100 ng/ml) for 6 hr.  Supernatants were collected and analyzed IFN-</a:t>
                </a:r>
                <a:r>
                  <a:rPr lang="el-GR" altLang="en-US" sz="2800" dirty="0"/>
                  <a:t>β</a:t>
                </a:r>
                <a:r>
                  <a:rPr lang="en-US" altLang="en-US" sz="2800" dirty="0"/>
                  <a:t> via multiplex immunoassay</a:t>
                </a:r>
                <a:r>
                  <a:rPr lang="en-US" altLang="en-US" sz="2800" dirty="0">
                    <a:sym typeface="Symbol" panose="05050102010706020507" pitchFamily="18" charset="2"/>
                  </a:rPr>
                  <a:t>. Data are expressed as ± SEM. *, p&lt;0.05 vs. Control; </a:t>
                </a:r>
                <a:r>
                  <a:rPr lang="en-US" altLang="en-US" sz="2800" b="1" dirty="0">
                    <a:sym typeface="Symbol" panose="05050102010706020507" pitchFamily="18" charset="2"/>
                  </a:rPr>
                  <a:t>#</a:t>
                </a:r>
                <a:r>
                  <a:rPr lang="en-US" altLang="en-US" sz="2800" dirty="0">
                    <a:sym typeface="Symbol" panose="05050102010706020507" pitchFamily="18" charset="2"/>
                  </a:rPr>
                  <a:t>, p&lt;0.05 vs. LPS. ND: not detected.</a:t>
                </a:r>
                <a:endParaRPr lang="en-US" altLang="en-US" sz="2800" b="1" dirty="0"/>
              </a:p>
            </p:txBody>
          </p:sp>
          <p:sp>
            <p:nvSpPr>
              <p:cNvPr id="124" name="TextBox 170">
                <a:extLst>
                  <a:ext uri="{FF2B5EF4-FFF2-40B4-BE49-F238E27FC236}">
                    <a16:creationId xmlns:a16="http://schemas.microsoft.com/office/drawing/2014/main" id="{F347FC89-0EF3-4A3E-9DCE-01E0F48DCB95}"/>
                  </a:ext>
                </a:extLst>
              </p:cNvPr>
              <p:cNvSpPr txBox="1">
                <a:spLocks noChangeArrowheads="1"/>
              </p:cNvSpPr>
              <p:nvPr/>
            </p:nvSpPr>
            <p:spPr bwMode="auto">
              <a:xfrm>
                <a:off x="26025765" y="23178235"/>
                <a:ext cx="166571" cy="466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a:t>
                </a:r>
              </a:p>
            </p:txBody>
          </p:sp>
          <p:sp>
            <p:nvSpPr>
              <p:cNvPr id="125" name="TextBox 170">
                <a:extLst>
                  <a:ext uri="{FF2B5EF4-FFF2-40B4-BE49-F238E27FC236}">
                    <a16:creationId xmlns:a16="http://schemas.microsoft.com/office/drawing/2014/main" id="{9B47FB84-E25B-4077-8F65-ED8C6298D191}"/>
                  </a:ext>
                </a:extLst>
              </p:cNvPr>
              <p:cNvSpPr txBox="1">
                <a:spLocks noChangeArrowheads="1"/>
              </p:cNvSpPr>
              <p:nvPr/>
            </p:nvSpPr>
            <p:spPr bwMode="auto">
              <a:xfrm>
                <a:off x="23762231" y="23222322"/>
                <a:ext cx="166571" cy="466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a:t>
                </a:r>
              </a:p>
            </p:txBody>
          </p:sp>
        </p:grpSp>
        <p:grpSp>
          <p:nvGrpSpPr>
            <p:cNvPr id="114" name="Group 113">
              <a:extLst>
                <a:ext uri="{FF2B5EF4-FFF2-40B4-BE49-F238E27FC236}">
                  <a16:creationId xmlns:a16="http://schemas.microsoft.com/office/drawing/2014/main" id="{ABEF5307-2F3B-4939-A633-B92FB9CE69A5}"/>
                </a:ext>
              </a:extLst>
            </p:cNvPr>
            <p:cNvGrpSpPr/>
            <p:nvPr/>
          </p:nvGrpSpPr>
          <p:grpSpPr>
            <a:xfrm>
              <a:off x="22322494" y="14922073"/>
              <a:ext cx="10453008" cy="10076639"/>
              <a:chOff x="37110038" y="17547141"/>
              <a:chExt cx="8304480" cy="7324844"/>
            </a:xfrm>
          </p:grpSpPr>
          <p:graphicFrame>
            <p:nvGraphicFramePr>
              <p:cNvPr id="116" name="Chart 115">
                <a:extLst>
                  <a:ext uri="{FF2B5EF4-FFF2-40B4-BE49-F238E27FC236}">
                    <a16:creationId xmlns:a16="http://schemas.microsoft.com/office/drawing/2014/main" id="{A359A6AA-2753-428E-8DFB-F3316F1EC745}"/>
                  </a:ext>
                </a:extLst>
              </p:cNvPr>
              <p:cNvGraphicFramePr>
                <a:graphicFrameLocks/>
              </p:cNvGraphicFramePr>
              <p:nvPr>
                <p:extLst>
                  <p:ext uri="{D42A27DB-BD31-4B8C-83A1-F6EECF244321}">
                    <p14:modId xmlns:p14="http://schemas.microsoft.com/office/powerpoint/2010/main" val="1927414377"/>
                  </p:ext>
                </p:extLst>
              </p:nvPr>
            </p:nvGraphicFramePr>
            <p:xfrm>
              <a:off x="37110038" y="17667348"/>
              <a:ext cx="7873162" cy="5014862"/>
            </p:xfrm>
            <a:graphic>
              <a:graphicData uri="http://schemas.openxmlformats.org/drawingml/2006/chart">
                <c:chart xmlns:c="http://schemas.openxmlformats.org/drawingml/2006/chart" xmlns:r="http://schemas.openxmlformats.org/officeDocument/2006/relationships" r:id="rId7"/>
              </a:graphicData>
            </a:graphic>
          </p:graphicFrame>
          <p:sp>
            <p:nvSpPr>
              <p:cNvPr id="117" name="TextBox 131">
                <a:extLst>
                  <a:ext uri="{FF2B5EF4-FFF2-40B4-BE49-F238E27FC236}">
                    <a16:creationId xmlns:a16="http://schemas.microsoft.com/office/drawing/2014/main" id="{C42B856D-5BF5-49C2-A047-2190A984B009}"/>
                  </a:ext>
                </a:extLst>
              </p:cNvPr>
              <p:cNvSpPr txBox="1">
                <a:spLocks noChangeArrowheads="1"/>
              </p:cNvSpPr>
              <p:nvPr/>
            </p:nvSpPr>
            <p:spPr bwMode="auto">
              <a:xfrm>
                <a:off x="37724709" y="22612343"/>
                <a:ext cx="7689809" cy="2259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300">
                    <a:solidFill>
                      <a:schemeClr val="tx1"/>
                    </a:solidFill>
                    <a:latin typeface="Arial" panose="020B0604020202020204" pitchFamily="34" charset="0"/>
                    <a:cs typeface="Arial" panose="020B0604020202020204" pitchFamily="34" charset="0"/>
                  </a:defRPr>
                </a:lvl1pPr>
                <a:lvl2pPr marL="742950" indent="-285750">
                  <a:defRPr sz="8300">
                    <a:solidFill>
                      <a:schemeClr val="tx1"/>
                    </a:solidFill>
                    <a:latin typeface="Arial" panose="020B0604020202020204" pitchFamily="34" charset="0"/>
                    <a:cs typeface="Arial" panose="020B0604020202020204" pitchFamily="34" charset="0"/>
                  </a:defRPr>
                </a:lvl2pPr>
                <a:lvl3pPr marL="1143000" indent="-228600">
                  <a:defRPr sz="8300">
                    <a:solidFill>
                      <a:schemeClr val="tx1"/>
                    </a:solidFill>
                    <a:latin typeface="Arial" panose="020B0604020202020204" pitchFamily="34" charset="0"/>
                    <a:cs typeface="Arial" panose="020B0604020202020204" pitchFamily="34" charset="0"/>
                  </a:defRPr>
                </a:lvl3pPr>
                <a:lvl4pPr marL="1600200" indent="-228600">
                  <a:defRPr sz="8300">
                    <a:solidFill>
                      <a:schemeClr val="tx1"/>
                    </a:solidFill>
                    <a:latin typeface="Arial" panose="020B0604020202020204" pitchFamily="34" charset="0"/>
                    <a:cs typeface="Arial" panose="020B0604020202020204" pitchFamily="34" charset="0"/>
                  </a:defRPr>
                </a:lvl4pPr>
                <a:lvl5pPr marL="2057400" indent="-228600">
                  <a:defRPr sz="83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300">
                    <a:solidFill>
                      <a:schemeClr val="tx1"/>
                    </a:solidFill>
                    <a:latin typeface="Arial" panose="020B0604020202020204" pitchFamily="34" charset="0"/>
                    <a:cs typeface="Arial" panose="020B0604020202020204" pitchFamily="34" charset="0"/>
                  </a:defRPr>
                </a:lvl9pPr>
              </a:lstStyle>
              <a:p>
                <a:r>
                  <a:rPr lang="en-US" altLang="en-US" sz="2800" b="1" dirty="0"/>
                  <a:t>Figure 5. ERK1 or ERK2 inhibition block RANTES production</a:t>
                </a:r>
                <a:r>
                  <a:rPr lang="en-US" altLang="en-US" sz="2800" b="1" dirty="0">
                    <a:sym typeface="Symbol" panose="05050102010706020507" pitchFamily="18" charset="2"/>
                  </a:rPr>
                  <a:t>.  </a:t>
                </a:r>
                <a:r>
                  <a:rPr lang="en-US" altLang="en-US" sz="2800" dirty="0">
                    <a:sym typeface="Symbol" panose="05050102010706020507" pitchFamily="18" charset="2"/>
                  </a:rPr>
                  <a:t>siRNA was used to knockdown ERK1 or/and ERK2</a:t>
                </a:r>
                <a:r>
                  <a:rPr lang="en-US" altLang="en-US" sz="2800" b="1" dirty="0">
                    <a:sym typeface="Symbol" panose="05050102010706020507" pitchFamily="18" charset="2"/>
                  </a:rPr>
                  <a:t>.  </a:t>
                </a:r>
                <a:r>
                  <a:rPr lang="en-US" altLang="en-US" sz="2800" dirty="0">
                    <a:sym typeface="Symbol" panose="05050102010706020507" pitchFamily="18" charset="2"/>
                  </a:rPr>
                  <a:t>B</a:t>
                </a:r>
                <a:r>
                  <a:rPr lang="en-US" altLang="en-US" sz="2800" dirty="0"/>
                  <a:t>MDM were treated with LPS (100 ng/ml) for 6 hr.  Supernatants were collected and analyzed RANTES via multiplex immunoassay</a:t>
                </a:r>
                <a:r>
                  <a:rPr lang="en-US" altLang="en-US" sz="2800" dirty="0">
                    <a:sym typeface="Symbol" panose="05050102010706020507" pitchFamily="18" charset="2"/>
                  </a:rPr>
                  <a:t>. Data are expressed as ± SEM. *, p&lt;0.05 vs. Control; </a:t>
                </a:r>
                <a:r>
                  <a:rPr lang="en-US" altLang="en-US" sz="2800" b="1" dirty="0">
                    <a:sym typeface="Symbol" panose="05050102010706020507" pitchFamily="18" charset="2"/>
                  </a:rPr>
                  <a:t>#</a:t>
                </a:r>
                <a:r>
                  <a:rPr lang="en-US" altLang="en-US" sz="2800" dirty="0">
                    <a:sym typeface="Symbol" panose="05050102010706020507" pitchFamily="18" charset="2"/>
                  </a:rPr>
                  <a:t>, p&lt;0.05 vs. LPS.</a:t>
                </a:r>
                <a:endParaRPr lang="en-US" altLang="en-US" sz="2800" b="1" dirty="0"/>
              </a:p>
            </p:txBody>
          </p:sp>
          <p:sp>
            <p:nvSpPr>
              <p:cNvPr id="118" name="TextBox 170">
                <a:extLst>
                  <a:ext uri="{FF2B5EF4-FFF2-40B4-BE49-F238E27FC236}">
                    <a16:creationId xmlns:a16="http://schemas.microsoft.com/office/drawing/2014/main" id="{52D3903C-AA78-468B-9849-30A0BB9CCBFD}"/>
                  </a:ext>
                </a:extLst>
              </p:cNvPr>
              <p:cNvSpPr txBox="1">
                <a:spLocks noChangeArrowheads="1"/>
              </p:cNvSpPr>
              <p:nvPr/>
            </p:nvSpPr>
            <p:spPr bwMode="auto">
              <a:xfrm>
                <a:off x="42704999" y="18799637"/>
                <a:ext cx="282977" cy="335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a:t>
                </a:r>
              </a:p>
            </p:txBody>
          </p:sp>
          <p:sp>
            <p:nvSpPr>
              <p:cNvPr id="119" name="TextBox 170">
                <a:extLst>
                  <a:ext uri="{FF2B5EF4-FFF2-40B4-BE49-F238E27FC236}">
                    <a16:creationId xmlns:a16="http://schemas.microsoft.com/office/drawing/2014/main" id="{27C6E6B0-967A-4E15-B839-C40F6C8B3D2E}"/>
                  </a:ext>
                </a:extLst>
              </p:cNvPr>
              <p:cNvSpPr txBox="1">
                <a:spLocks noChangeArrowheads="1"/>
              </p:cNvSpPr>
              <p:nvPr/>
            </p:nvSpPr>
            <p:spPr bwMode="auto">
              <a:xfrm>
                <a:off x="41296269" y="18973981"/>
                <a:ext cx="282977" cy="335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t>#</a:t>
                </a:r>
              </a:p>
            </p:txBody>
          </p:sp>
          <p:sp>
            <p:nvSpPr>
              <p:cNvPr id="120" name="TextBox 244">
                <a:extLst>
                  <a:ext uri="{FF2B5EF4-FFF2-40B4-BE49-F238E27FC236}">
                    <a16:creationId xmlns:a16="http://schemas.microsoft.com/office/drawing/2014/main" id="{C008CF8B-6BD7-4C69-8BE9-EB562422D6C2}"/>
                  </a:ext>
                </a:extLst>
              </p:cNvPr>
              <p:cNvSpPr txBox="1">
                <a:spLocks noChangeArrowheads="1"/>
              </p:cNvSpPr>
              <p:nvPr/>
            </p:nvSpPr>
            <p:spPr bwMode="auto">
              <a:xfrm>
                <a:off x="40029332" y="17607618"/>
                <a:ext cx="289343" cy="469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dirty="0"/>
                  <a:t>*</a:t>
                </a:r>
              </a:p>
            </p:txBody>
          </p:sp>
          <p:sp>
            <p:nvSpPr>
              <p:cNvPr id="121" name="TextBox 219">
                <a:extLst>
                  <a:ext uri="{FF2B5EF4-FFF2-40B4-BE49-F238E27FC236}">
                    <a16:creationId xmlns:a16="http://schemas.microsoft.com/office/drawing/2014/main" id="{45F04074-810A-4855-BDAE-20B4770C1B15}"/>
                  </a:ext>
                </a:extLst>
              </p:cNvPr>
              <p:cNvSpPr txBox="1">
                <a:spLocks noChangeArrowheads="1"/>
              </p:cNvSpPr>
              <p:nvPr/>
            </p:nvSpPr>
            <p:spPr bwMode="auto">
              <a:xfrm>
                <a:off x="38345944" y="17547141"/>
                <a:ext cx="1405686" cy="380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800" b="1" dirty="0"/>
                  <a:t>RANTES</a:t>
                </a:r>
              </a:p>
            </p:txBody>
          </p:sp>
        </p:grpSp>
        <p:sp>
          <p:nvSpPr>
            <p:cNvPr id="115" name="TextBox 184">
              <a:extLst>
                <a:ext uri="{FF2B5EF4-FFF2-40B4-BE49-F238E27FC236}">
                  <a16:creationId xmlns:a16="http://schemas.microsoft.com/office/drawing/2014/main" id="{8B64D8F8-FEE4-4110-A587-4A28AC67D37E}"/>
                </a:ext>
              </a:extLst>
            </p:cNvPr>
            <p:cNvSpPr txBox="1">
              <a:spLocks noChangeArrowheads="1"/>
            </p:cNvSpPr>
            <p:nvPr/>
          </p:nvSpPr>
          <p:spPr bwMode="auto">
            <a:xfrm rot="16200000">
              <a:off x="21421588" y="16695495"/>
              <a:ext cx="11416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800" b="1" dirty="0"/>
                <a:t>pg/ml</a:t>
              </a:r>
            </a:p>
          </p:txBody>
        </p:sp>
      </p:grpSp>
      <p:sp>
        <p:nvSpPr>
          <p:cNvPr id="153" name="Text Box 35">
            <a:extLst>
              <a:ext uri="{FF2B5EF4-FFF2-40B4-BE49-F238E27FC236}">
                <a16:creationId xmlns:a16="http://schemas.microsoft.com/office/drawing/2014/main" id="{87C3E0D9-E007-4186-83FA-1593581B7245}"/>
              </a:ext>
            </a:extLst>
          </p:cNvPr>
          <p:cNvSpPr txBox="1">
            <a:spLocks noChangeArrowheads="1"/>
          </p:cNvSpPr>
          <p:nvPr/>
        </p:nvSpPr>
        <p:spPr bwMode="auto">
          <a:xfrm>
            <a:off x="12719951" y="34442399"/>
            <a:ext cx="19201691" cy="5692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6012" tIns="48006" rIns="96012"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b="1" dirty="0">
                <a:latin typeface="+mn-lt"/>
              </a:rPr>
              <a:t>Conclusions</a:t>
            </a:r>
          </a:p>
        </p:txBody>
      </p:sp>
      <p:sp>
        <p:nvSpPr>
          <p:cNvPr id="154" name="TextBox 167">
            <a:extLst>
              <a:ext uri="{FF2B5EF4-FFF2-40B4-BE49-F238E27FC236}">
                <a16:creationId xmlns:a16="http://schemas.microsoft.com/office/drawing/2014/main" id="{93CD6619-F2CA-4715-9439-913722BCB6D6}"/>
              </a:ext>
            </a:extLst>
          </p:cNvPr>
          <p:cNvSpPr txBox="1">
            <a:spLocks noChangeArrowheads="1"/>
          </p:cNvSpPr>
          <p:nvPr/>
        </p:nvSpPr>
        <p:spPr bwMode="auto">
          <a:xfrm>
            <a:off x="12710165" y="35356800"/>
            <a:ext cx="19201691"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3200" dirty="0">
                <a:latin typeface="+mn-lt"/>
                <a:sym typeface="Symbol" panose="05050102010706020507" pitchFamily="18" charset="2"/>
              </a:rPr>
              <a:t> Our findings show that k</a:t>
            </a:r>
            <a:r>
              <a:rPr lang="en-US" altLang="en-US" sz="3200" dirty="0">
                <a:latin typeface="+mn-lt"/>
                <a:cs typeface="Times New Roman" panose="02020603050405020304" pitchFamily="18" charset="0"/>
              </a:rPr>
              <a:t>nockdown of ERK1 or ERK2 or both blocked LPS-mediated cytokine and chemokine production in macrophages. ERK1 and ERK2 positively regulate the production of MCP-1, TNF-</a:t>
            </a:r>
            <a:r>
              <a:rPr lang="el-GR" altLang="en-US" sz="3200" dirty="0">
                <a:latin typeface="+mn-lt"/>
                <a:cs typeface="Times New Roman" panose="02020603050405020304" pitchFamily="18" charset="0"/>
              </a:rPr>
              <a:t>α</a:t>
            </a:r>
            <a:r>
              <a:rPr lang="en-US" altLang="en-US" sz="3200" dirty="0">
                <a:latin typeface="+mn-lt"/>
                <a:cs typeface="Times New Roman" panose="02020603050405020304" pitchFamily="18" charset="0"/>
              </a:rPr>
              <a:t>, IFN-</a:t>
            </a:r>
            <a:r>
              <a:rPr lang="el-GR" altLang="en-US" sz="3200" dirty="0">
                <a:latin typeface="+mn-lt"/>
                <a:cs typeface="Times New Roman" panose="02020603050405020304" pitchFamily="18" charset="0"/>
              </a:rPr>
              <a:t>β</a:t>
            </a:r>
            <a:r>
              <a:rPr lang="en-US" altLang="en-US" sz="3200" dirty="0">
                <a:latin typeface="+mn-lt"/>
                <a:cs typeface="Times New Roman" panose="02020603050405020304" pitchFamily="18" charset="0"/>
              </a:rPr>
              <a:t>, and RANTES. Our results suggest a new role for macrophage ERK1 and ERK2 in regulating LPS-induced immune responses. </a:t>
            </a:r>
            <a:r>
              <a:rPr lang="en-US" altLang="en-US" sz="3200" dirty="0">
                <a:latin typeface="+mn-lt"/>
              </a:rPr>
              <a:t>Our studies contribute new knowledge in understanding the macrophage ERK signaling mechanisms associated with the development and progression of chronic inflammatory diseases such as insulin resistance. </a:t>
            </a:r>
            <a:endParaRPr lang="en-US" altLang="en-US" sz="3200" dirty="0">
              <a:latin typeface="+mn-lt"/>
              <a:sym typeface="Symbol" panose="05050102010706020507" pitchFamily="18" charset="2"/>
            </a:endParaRPr>
          </a:p>
        </p:txBody>
      </p:sp>
      <p:cxnSp>
        <p:nvCxnSpPr>
          <p:cNvPr id="155" name="Straight Connector 154">
            <a:extLst>
              <a:ext uri="{FF2B5EF4-FFF2-40B4-BE49-F238E27FC236}">
                <a16:creationId xmlns:a16="http://schemas.microsoft.com/office/drawing/2014/main" id="{6F907947-B412-4EE9-9577-883CC8F37DF1}"/>
              </a:ext>
            </a:extLst>
          </p:cNvPr>
          <p:cNvCxnSpPr/>
          <p:nvPr/>
        </p:nvCxnSpPr>
        <p:spPr bwMode="auto">
          <a:xfrm flipV="1">
            <a:off x="12826473" y="35198879"/>
            <a:ext cx="19203852" cy="5328"/>
          </a:xfrm>
          <a:prstGeom prst="line">
            <a:avLst/>
          </a:prstGeom>
          <a:solidFill>
            <a:schemeClr val="accent1"/>
          </a:solidFill>
          <a:ln w="152400" cap="flat" cmpd="sng" algn="ctr">
            <a:solidFill>
              <a:srgbClr val="F4512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7" name="Text Box 35">
            <a:extLst>
              <a:ext uri="{FF2B5EF4-FFF2-40B4-BE49-F238E27FC236}">
                <a16:creationId xmlns:a16="http://schemas.microsoft.com/office/drawing/2014/main" id="{BF4204AD-B853-41F9-BB7C-D4EBA08DC3B8}"/>
              </a:ext>
            </a:extLst>
          </p:cNvPr>
          <p:cNvSpPr txBox="1">
            <a:spLocks noChangeArrowheads="1"/>
          </p:cNvSpPr>
          <p:nvPr/>
        </p:nvSpPr>
        <p:spPr bwMode="auto">
          <a:xfrm>
            <a:off x="22783800" y="42579357"/>
            <a:ext cx="8982260" cy="13880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6012" tIns="48006" rIns="96012"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3200" b="1" dirty="0">
                <a:latin typeface="+mn-lt"/>
              </a:rPr>
              <a:t>Corresponding author:</a:t>
            </a:r>
            <a:br>
              <a:rPr lang="en-US" altLang="en-US" sz="3200" b="1" dirty="0">
                <a:latin typeface="+mn-lt"/>
              </a:rPr>
            </a:br>
            <a:r>
              <a:rPr lang="en-US" altLang="en-US" sz="3200" b="1" dirty="0">
                <a:latin typeface="+mn-lt"/>
                <a:hlinkClick r:id="rId8"/>
              </a:rPr>
              <a:t>email address@utrgv.edu</a:t>
            </a:r>
            <a:endParaRPr lang="en-US" altLang="en-US" sz="3200" b="1" dirty="0">
              <a:latin typeface="+mn-lt"/>
            </a:endParaRPr>
          </a:p>
          <a:p>
            <a:pPr eaLnBrk="1" hangingPunct="1">
              <a:spcBef>
                <a:spcPct val="50000"/>
              </a:spcBef>
              <a:buFontTx/>
              <a:buNone/>
            </a:pPr>
            <a:endParaRPr lang="en-US" altLang="en-US" sz="3200" b="1" dirty="0"/>
          </a:p>
        </p:txBody>
      </p:sp>
      <p:sp>
        <p:nvSpPr>
          <p:cNvPr id="158" name="Text Box 35">
            <a:extLst>
              <a:ext uri="{FF2B5EF4-FFF2-40B4-BE49-F238E27FC236}">
                <a16:creationId xmlns:a16="http://schemas.microsoft.com/office/drawing/2014/main" id="{9EF751F4-001E-4F84-81C2-636C9EE47671}"/>
              </a:ext>
            </a:extLst>
          </p:cNvPr>
          <p:cNvSpPr txBox="1">
            <a:spLocks noChangeArrowheads="1"/>
          </p:cNvSpPr>
          <p:nvPr/>
        </p:nvSpPr>
        <p:spPr bwMode="auto">
          <a:xfrm>
            <a:off x="12749922" y="41605200"/>
            <a:ext cx="19161934" cy="73104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6012" tIns="48006" rIns="96012"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b="1" dirty="0">
                <a:latin typeface="+mn-lt"/>
              </a:rPr>
              <a:t>Acknowledgements</a:t>
            </a:r>
          </a:p>
        </p:txBody>
      </p:sp>
      <p:sp>
        <p:nvSpPr>
          <p:cNvPr id="159" name="Text Box 48">
            <a:extLst>
              <a:ext uri="{FF2B5EF4-FFF2-40B4-BE49-F238E27FC236}">
                <a16:creationId xmlns:a16="http://schemas.microsoft.com/office/drawing/2014/main" id="{DFDFEC2A-36A0-400C-A754-754BF19AD172}"/>
              </a:ext>
            </a:extLst>
          </p:cNvPr>
          <p:cNvSpPr txBox="1">
            <a:spLocks noChangeArrowheads="1"/>
          </p:cNvSpPr>
          <p:nvPr/>
        </p:nvSpPr>
        <p:spPr bwMode="auto">
          <a:xfrm>
            <a:off x="12701514" y="42565326"/>
            <a:ext cx="9500830" cy="652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60" tIns="48006" rIns="137160"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3200" dirty="0">
                <a:latin typeface="+mn-lt"/>
              </a:rPr>
              <a:t>This project is supported by…..</a:t>
            </a:r>
          </a:p>
        </p:txBody>
      </p:sp>
      <p:cxnSp>
        <p:nvCxnSpPr>
          <p:cNvPr id="160" name="Straight Connector 159">
            <a:extLst>
              <a:ext uri="{FF2B5EF4-FFF2-40B4-BE49-F238E27FC236}">
                <a16:creationId xmlns:a16="http://schemas.microsoft.com/office/drawing/2014/main" id="{8892137C-43FB-42F7-83A7-6BED2CF5E62C}"/>
              </a:ext>
            </a:extLst>
          </p:cNvPr>
          <p:cNvCxnSpPr/>
          <p:nvPr/>
        </p:nvCxnSpPr>
        <p:spPr bwMode="auto">
          <a:xfrm>
            <a:off x="12795978" y="42383084"/>
            <a:ext cx="19234347" cy="0"/>
          </a:xfrm>
          <a:prstGeom prst="line">
            <a:avLst/>
          </a:prstGeom>
          <a:solidFill>
            <a:schemeClr val="accent1"/>
          </a:solidFill>
          <a:ln w="152400" cap="flat" cmpd="sng" algn="ctr">
            <a:solidFill>
              <a:srgbClr val="F4512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1" name="Text Box 35">
            <a:extLst>
              <a:ext uri="{FF2B5EF4-FFF2-40B4-BE49-F238E27FC236}">
                <a16:creationId xmlns:a16="http://schemas.microsoft.com/office/drawing/2014/main" id="{276F2886-B7C8-4F79-8028-1B8D58CFFB1F}"/>
              </a:ext>
            </a:extLst>
          </p:cNvPr>
          <p:cNvSpPr txBox="1">
            <a:spLocks noChangeArrowheads="1"/>
          </p:cNvSpPr>
          <p:nvPr/>
        </p:nvSpPr>
        <p:spPr bwMode="auto">
          <a:xfrm>
            <a:off x="12752354" y="38023800"/>
            <a:ext cx="19169288" cy="65718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6012" tIns="48006" rIns="96012" bIns="48006"/>
          <a:lstStyle>
            <a:lvl1pPr defTabSz="4168775">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68775">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defTabSz="4168775">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68775">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68775"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b="1" dirty="0">
                <a:latin typeface="+mn-lt"/>
              </a:rPr>
              <a:t>Future Studies</a:t>
            </a:r>
          </a:p>
        </p:txBody>
      </p:sp>
      <p:cxnSp>
        <p:nvCxnSpPr>
          <p:cNvPr id="162" name="Straight Connector 161">
            <a:extLst>
              <a:ext uri="{FF2B5EF4-FFF2-40B4-BE49-F238E27FC236}">
                <a16:creationId xmlns:a16="http://schemas.microsoft.com/office/drawing/2014/main" id="{9F0A4454-1A27-42AC-9C58-0C2C25C5D789}"/>
              </a:ext>
            </a:extLst>
          </p:cNvPr>
          <p:cNvCxnSpPr/>
          <p:nvPr/>
        </p:nvCxnSpPr>
        <p:spPr bwMode="auto">
          <a:xfrm>
            <a:off x="12814760" y="38739311"/>
            <a:ext cx="19201691" cy="56319"/>
          </a:xfrm>
          <a:prstGeom prst="line">
            <a:avLst/>
          </a:prstGeom>
          <a:solidFill>
            <a:schemeClr val="accent1"/>
          </a:solidFill>
          <a:ln w="152400" cap="flat" cmpd="sng" algn="ctr">
            <a:solidFill>
              <a:srgbClr val="F45123"/>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3" name="Rectangle 7">
            <a:extLst>
              <a:ext uri="{FF2B5EF4-FFF2-40B4-BE49-F238E27FC236}">
                <a16:creationId xmlns:a16="http://schemas.microsoft.com/office/drawing/2014/main" id="{55FB3120-F245-4D0C-8E4B-C0DC277CF84B}"/>
              </a:ext>
            </a:extLst>
          </p:cNvPr>
          <p:cNvSpPr>
            <a:spLocks noChangeArrowheads="1"/>
          </p:cNvSpPr>
          <p:nvPr/>
        </p:nvSpPr>
        <p:spPr bwMode="auto">
          <a:xfrm>
            <a:off x="12749922" y="38993202"/>
            <a:ext cx="19463742"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14600">
                <a:solidFill>
                  <a:schemeClr val="tx1"/>
                </a:solidFill>
                <a:latin typeface="Arial" panose="020B0604020202020204" pitchFamily="34" charset="0"/>
                <a:cs typeface="Arial" panose="020B0604020202020204" pitchFamily="34" charset="0"/>
              </a:defRPr>
            </a:lvl1pPr>
            <a:lvl2pPr marL="633413" indent="-176213">
              <a:spcBef>
                <a:spcPct val="20000"/>
              </a:spcBef>
              <a:buChar char="–"/>
              <a:defRPr sz="127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109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lvl="1" eaLnBrk="1" hangingPunct="1">
              <a:spcBef>
                <a:spcPct val="0"/>
              </a:spcBef>
              <a:buFontTx/>
              <a:buChar char="•"/>
            </a:pPr>
            <a:r>
              <a:rPr lang="en-US" altLang="en-US" sz="3200" dirty="0">
                <a:latin typeface="+mn-lt"/>
                <a:sym typeface="Symbol" panose="05050102010706020507" pitchFamily="18" charset="2"/>
              </a:rPr>
              <a:t>Macrophage specific ERK1 or ERK2 knockout mouse models will be generated. </a:t>
            </a:r>
          </a:p>
          <a:p>
            <a:pPr lvl="1" eaLnBrk="1" hangingPunct="1">
              <a:spcBef>
                <a:spcPct val="0"/>
              </a:spcBef>
              <a:buFontTx/>
              <a:buChar char="•"/>
            </a:pPr>
            <a:r>
              <a:rPr lang="en-US" altLang="en-US" sz="3200" dirty="0">
                <a:latin typeface="+mn-lt"/>
                <a:sym typeface="Symbol" panose="05050102010706020507" pitchFamily="18" charset="2"/>
              </a:rPr>
              <a:t> The approach of Cre-LoxP will be used to excise the exons for genes encoding ERK1 (</a:t>
            </a:r>
            <a:r>
              <a:rPr lang="en-US" altLang="en-US" sz="3200" i="1" dirty="0">
                <a:latin typeface="+mn-lt"/>
                <a:sym typeface="Symbol" panose="05050102010706020507" pitchFamily="18" charset="2"/>
              </a:rPr>
              <a:t>mapk3</a:t>
            </a:r>
            <a:r>
              <a:rPr lang="en-US" altLang="en-US" sz="3200" dirty="0">
                <a:latin typeface="+mn-lt"/>
                <a:sym typeface="Symbol" panose="05050102010706020507" pitchFamily="18" charset="2"/>
              </a:rPr>
              <a:t>) or ERK2 (</a:t>
            </a:r>
            <a:r>
              <a:rPr lang="en-US" altLang="en-US" sz="3200" i="1" dirty="0">
                <a:latin typeface="+mn-lt"/>
                <a:sym typeface="Symbol" panose="05050102010706020507" pitchFamily="18" charset="2"/>
              </a:rPr>
              <a:t>mapk1</a:t>
            </a:r>
            <a:r>
              <a:rPr lang="en-US" altLang="en-US" sz="3200" dirty="0">
                <a:latin typeface="+mn-lt"/>
                <a:sym typeface="Symbol" panose="05050102010706020507" pitchFamily="18" charset="2"/>
              </a:rPr>
              <a:t>).</a:t>
            </a:r>
          </a:p>
          <a:p>
            <a:pPr lvl="1" eaLnBrk="1" hangingPunct="1">
              <a:spcBef>
                <a:spcPct val="0"/>
              </a:spcBef>
              <a:buFontTx/>
              <a:buChar char="•"/>
            </a:pPr>
            <a:r>
              <a:rPr lang="en-US" altLang="en-US" sz="3200" dirty="0">
                <a:latin typeface="+mn-lt"/>
                <a:sym typeface="Symbol" panose="05050102010706020507" pitchFamily="18" charset="2"/>
              </a:rPr>
              <a:t>The mouse models will undergo a high fat diet to induce insulin resistance and type 2 diabetes.</a:t>
            </a:r>
          </a:p>
          <a:p>
            <a:pPr lvl="1" eaLnBrk="1" hangingPunct="1">
              <a:spcBef>
                <a:spcPct val="0"/>
              </a:spcBef>
              <a:buFontTx/>
              <a:buChar char="•"/>
            </a:pPr>
            <a:r>
              <a:rPr lang="en-US" altLang="en-US" sz="3200" dirty="0">
                <a:latin typeface="+mn-lt"/>
                <a:sym typeface="Symbol" panose="05050102010706020507" pitchFamily="18" charset="2"/>
              </a:rPr>
              <a:t>We will assess the role of macrophage ERK signaling deficiency in skeletal muscle inflammation and insulin resistance.  </a:t>
            </a:r>
          </a:p>
        </p:txBody>
      </p:sp>
      <p:sp>
        <p:nvSpPr>
          <p:cNvPr id="11" name="TextBox 10">
            <a:extLst>
              <a:ext uri="{FF2B5EF4-FFF2-40B4-BE49-F238E27FC236}">
                <a16:creationId xmlns:a16="http://schemas.microsoft.com/office/drawing/2014/main" id="{14F0BE0D-647E-43D8-9B26-CB294A08F7E3}"/>
              </a:ext>
            </a:extLst>
          </p:cNvPr>
          <p:cNvSpPr txBox="1"/>
          <p:nvPr/>
        </p:nvSpPr>
        <p:spPr>
          <a:xfrm>
            <a:off x="28897306" y="964267"/>
            <a:ext cx="3611536" cy="2800767"/>
          </a:xfrm>
          <a:prstGeom prst="rect">
            <a:avLst/>
          </a:prstGeom>
          <a:noFill/>
          <a:ln>
            <a:solidFill>
              <a:schemeClr val="tx1"/>
            </a:solidFill>
          </a:ln>
        </p:spPr>
        <p:txBody>
          <a:bodyPr wrap="square" rtlCol="0">
            <a:spAutoFit/>
          </a:bodyPr>
          <a:lstStyle/>
          <a:p>
            <a:pPr algn="ctr"/>
            <a:r>
              <a:rPr lang="en-US" sz="4400" dirty="0"/>
              <a:t>Insert secondary logo here, if needed.</a:t>
            </a:r>
          </a:p>
        </p:txBody>
      </p:sp>
      <p:sp>
        <p:nvSpPr>
          <p:cNvPr id="22" name="TextBox 21">
            <a:extLst>
              <a:ext uri="{FF2B5EF4-FFF2-40B4-BE49-F238E27FC236}">
                <a16:creationId xmlns:a16="http://schemas.microsoft.com/office/drawing/2014/main" id="{63E312B4-4A71-4605-AE6F-A6D7CB21967B}"/>
              </a:ext>
            </a:extLst>
          </p:cNvPr>
          <p:cNvSpPr txBox="1"/>
          <p:nvPr/>
        </p:nvSpPr>
        <p:spPr>
          <a:xfrm>
            <a:off x="-7675940" y="635372"/>
            <a:ext cx="7122120" cy="18281928"/>
          </a:xfrm>
          <a:prstGeom prst="rect">
            <a:avLst/>
          </a:prstGeom>
          <a:solidFill>
            <a:srgbClr val="FFFF00"/>
          </a:solidFill>
        </p:spPr>
        <p:txBody>
          <a:bodyPr wrap="square" rtlCol="0">
            <a:spAutoFit/>
          </a:bodyPr>
          <a:lstStyle/>
          <a:p>
            <a:r>
              <a:rPr lang="en-US" sz="3600" b="1" dirty="0">
                <a:solidFill>
                  <a:srgbClr val="C00000"/>
                </a:solidFill>
              </a:rPr>
              <a:t>POSTER FORMATTING TIPS:</a:t>
            </a:r>
          </a:p>
          <a:p>
            <a:endParaRPr lang="en-US" sz="4000" dirty="0"/>
          </a:p>
          <a:p>
            <a:r>
              <a:rPr lang="en-US" sz="3200" i="1" dirty="0"/>
              <a:t>*This note will not be printed with your poster*</a:t>
            </a:r>
          </a:p>
          <a:p>
            <a:endParaRPr lang="en-US" sz="3200" i="1" dirty="0"/>
          </a:p>
          <a:p>
            <a:r>
              <a:rPr lang="en-US" sz="3200" b="1" dirty="0"/>
              <a:t>1) Poster Size: </a:t>
            </a:r>
            <a:r>
              <a:rPr lang="en-US" sz="3200" dirty="0"/>
              <a:t>The dimensions of this poster template are 36 in width x 48 in height.</a:t>
            </a:r>
          </a:p>
          <a:p>
            <a:endParaRPr lang="en-US" sz="3200" dirty="0"/>
          </a:p>
          <a:p>
            <a:r>
              <a:rPr lang="en-US" sz="3200" b="1" dirty="0"/>
              <a:t>2) Logos</a:t>
            </a:r>
            <a:r>
              <a:rPr lang="en-US" sz="3200" dirty="0"/>
              <a:t>: Logos should reflect the affiliation(s) of the authors, so you  may need to change the logos in this template. Right-click on the logo, select Change Picture, and choose the logo you wish to replace it with.</a:t>
            </a:r>
          </a:p>
          <a:p>
            <a:endParaRPr lang="en-US" sz="3200" dirty="0"/>
          </a:p>
          <a:p>
            <a:r>
              <a:rPr lang="en-US" sz="3200" b="1" dirty="0"/>
              <a:t>3) Image Quality: </a:t>
            </a:r>
            <a:r>
              <a:rPr lang="en-US" sz="3200" dirty="0"/>
              <a:t>When inserting a logo, image, or figure into the poster, it is recommended that you view the poster at 100% to ensure that images are not pixelated or unreadable when the poster is printed at full-size. Use the slider bar in the lower right corner to adjust the size and preview your poster at full-size.</a:t>
            </a:r>
          </a:p>
          <a:p>
            <a:endParaRPr lang="en-US" sz="3200" dirty="0"/>
          </a:p>
          <a:p>
            <a:r>
              <a:rPr lang="en-US" sz="3200" b="1" dirty="0"/>
              <a:t>4) Using Gridlines</a:t>
            </a:r>
            <a:r>
              <a:rPr lang="en-US" sz="3200" dirty="0"/>
              <a:t>: Gridlines are helpful for aligning images and text boxes. Gridlines will not appear in the printed poster.  To turn gridlines on/off, go to the View tab and click the checkbox for Gridlines.</a:t>
            </a:r>
          </a:p>
          <a:p>
            <a:endParaRPr lang="en-US" sz="3200" dirty="0"/>
          </a:p>
          <a:p>
            <a:r>
              <a:rPr lang="en-US" sz="3200" b="1" dirty="0"/>
              <a:t>5) Colors: </a:t>
            </a:r>
            <a:r>
              <a:rPr lang="en-US" sz="3200" dirty="0"/>
              <a:t>A white background is preferred to conserve ink. Colorful logos, lines, textboxes, and images are okay.</a:t>
            </a:r>
            <a:endParaRPr lang="en-US" sz="4000" dirty="0"/>
          </a:p>
          <a:p>
            <a:endParaRPr lang="en-US" dirty="0"/>
          </a:p>
        </p:txBody>
      </p:sp>
    </p:spTree>
  </p:cSld>
  <p:clrMapOvr>
    <a:masterClrMapping/>
  </p:clrMapOvr>
</p:sld>
</file>

<file path=ppt/theme/theme1.xml><?xml version="1.0" encoding="utf-8"?>
<a:theme xmlns:a="http://schemas.openxmlformats.org/drawingml/2006/main" name="Default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43BC253EBEB7408676266AD9B8BB33" ma:contentTypeVersion="9" ma:contentTypeDescription="Create a new document." ma:contentTypeScope="" ma:versionID="2a17602dfe20f7654b127cf77768672f">
  <xsd:schema xmlns:xsd="http://www.w3.org/2001/XMLSchema" xmlns:xs="http://www.w3.org/2001/XMLSchema" xmlns:p="http://schemas.microsoft.com/office/2006/metadata/properties" xmlns:ns2="4d31be7a-68fa-4661-9359-1d9cd3ee8d44" xmlns:ns3="f0e712b4-39b0-4675-8a27-fb797dde9eea" targetNamespace="http://schemas.microsoft.com/office/2006/metadata/properties" ma:root="true" ma:fieldsID="b2c7ba6974514750213fbe85a5691116" ns2:_="" ns3:_="">
    <xsd:import namespace="4d31be7a-68fa-4661-9359-1d9cd3ee8d44"/>
    <xsd:import namespace="f0e712b4-39b0-4675-8a27-fb797dde9ee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31be7a-68fa-4661-9359-1d9cd3ee8d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0e712b4-39b0-4675-8a27-fb797dde9eea"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536B9F-BB14-4E12-87AE-1C7800A548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31be7a-68fa-4661-9359-1d9cd3ee8d44"/>
    <ds:schemaRef ds:uri="f0e712b4-39b0-4675-8a27-fb797dde9e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2557D94-0FAB-4910-AE9A-C6C2CC31710A}">
  <ds:schemaRefs>
    <ds:schemaRef ds:uri="4d31be7a-68fa-4661-9359-1d9cd3ee8d44"/>
    <ds:schemaRef ds:uri="http://schemas.openxmlformats.org/package/2006/metadata/core-properties"/>
    <ds:schemaRef ds:uri="http://purl.org/dc/elements/1.1/"/>
    <ds:schemaRef ds:uri="http://schemas.microsoft.com/office/infopath/2007/PartnerControls"/>
    <ds:schemaRef ds:uri="f0e712b4-39b0-4675-8a27-fb797dde9eea"/>
    <ds:schemaRef ds:uri="http://schemas.microsoft.com/office/2006/metadata/properties"/>
    <ds:schemaRef ds:uri="http://purl.org/dc/terms/"/>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1005861A-F065-4683-B60A-DAACC5B8AC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170</TotalTime>
  <Words>1432</Words>
  <Application>Microsoft Office PowerPoint</Application>
  <PresentationFormat>Custom</PresentationFormat>
  <Paragraphs>89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Comic Sans MS</vt:lpstr>
      <vt:lpstr>Times New Roman</vt:lpstr>
      <vt:lpstr>Default Design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dc:description>Call if we can help   800-590-7850_x000d_
_x000d_
(c) copyright  MegaPrint Inc. 2001</dc:description>
  <cp:lastModifiedBy>Jorge Teniente</cp:lastModifiedBy>
  <cp:revision>10</cp:revision>
  <cp:lastPrinted>2000-08-03T00:31:24Z</cp:lastPrinted>
  <dcterms:created xsi:type="dcterms:W3CDTF">2019-02-11T15:51:41Z</dcterms:created>
  <dcterms:modified xsi:type="dcterms:W3CDTF">2023-07-28T16:27:00Z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0x0101006443BC253EBEB7408676266AD9B8BB33</vt:lpwstr>
  </property>
</Properties>
</file>