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460" r:id="rId5"/>
    <p:sldId id="435" r:id="rId6"/>
    <p:sldId id="463" r:id="rId7"/>
    <p:sldId id="471" r:id="rId8"/>
    <p:sldId id="464" r:id="rId9"/>
    <p:sldId id="465" r:id="rId10"/>
    <p:sldId id="467" r:id="rId11"/>
    <p:sldId id="468" r:id="rId12"/>
    <p:sldId id="470" r:id="rId13"/>
    <p:sldId id="458" r:id="rId14"/>
    <p:sldId id="437" r:id="rId15"/>
    <p:sldId id="43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12" autoAdjust="0"/>
    <p:restoredTop sz="69185" autoAdjust="0"/>
  </p:normalViewPr>
  <p:slideViewPr>
    <p:cSldViewPr snapToGrid="0">
      <p:cViewPr varScale="1">
        <p:scale>
          <a:sx n="73" d="100"/>
          <a:sy n="73" d="100"/>
        </p:scale>
        <p:origin x="321" y="4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98" d="100"/>
          <a:sy n="198" d="100"/>
        </p:scale>
        <p:origin x="415" y="8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dace Robledo" userId="302512dc-700b-43d8-a37e-0e54a01c7877" providerId="ADAL" clId="{E873816F-3727-4966-A635-B40E6D8A82D2}"/>
    <pc:docChg chg="delSld modSld">
      <pc:chgData name="Candace Robledo" userId="302512dc-700b-43d8-a37e-0e54a01c7877" providerId="ADAL" clId="{E873816F-3727-4966-A635-B40E6D8A82D2}" dt="2025-10-29T20:33:19.494" v="190" actId="20577"/>
      <pc:docMkLst>
        <pc:docMk/>
      </pc:docMkLst>
      <pc:sldChg chg="del">
        <pc:chgData name="Candace Robledo" userId="302512dc-700b-43d8-a37e-0e54a01c7877" providerId="ADAL" clId="{E873816F-3727-4966-A635-B40E6D8A82D2}" dt="2025-10-29T20:31:40.468" v="18" actId="47"/>
        <pc:sldMkLst>
          <pc:docMk/>
          <pc:sldMk cId="2777213147" sldId="275"/>
        </pc:sldMkLst>
      </pc:sldChg>
      <pc:sldChg chg="del">
        <pc:chgData name="Candace Robledo" userId="302512dc-700b-43d8-a37e-0e54a01c7877" providerId="ADAL" clId="{E873816F-3727-4966-A635-B40E6D8A82D2}" dt="2025-10-29T20:31:40.902" v="19" actId="47"/>
        <pc:sldMkLst>
          <pc:docMk/>
          <pc:sldMk cId="1944024177" sldId="276"/>
        </pc:sldMkLst>
      </pc:sldChg>
      <pc:sldChg chg="del">
        <pc:chgData name="Candace Robledo" userId="302512dc-700b-43d8-a37e-0e54a01c7877" providerId="ADAL" clId="{E873816F-3727-4966-A635-B40E6D8A82D2}" dt="2025-10-29T20:31:38.056" v="14" actId="47"/>
        <pc:sldMkLst>
          <pc:docMk/>
          <pc:sldMk cId="3646913362" sldId="298"/>
        </pc:sldMkLst>
      </pc:sldChg>
      <pc:sldChg chg="del">
        <pc:chgData name="Candace Robledo" userId="302512dc-700b-43d8-a37e-0e54a01c7877" providerId="ADAL" clId="{E873816F-3727-4966-A635-B40E6D8A82D2}" dt="2025-10-29T20:31:38.642" v="15" actId="47"/>
        <pc:sldMkLst>
          <pc:docMk/>
          <pc:sldMk cId="2503900603" sldId="428"/>
        </pc:sldMkLst>
      </pc:sldChg>
      <pc:sldChg chg="del">
        <pc:chgData name="Candace Robledo" userId="302512dc-700b-43d8-a37e-0e54a01c7877" providerId="ADAL" clId="{E873816F-3727-4966-A635-B40E6D8A82D2}" dt="2025-10-29T20:31:40.001" v="17" actId="47"/>
        <pc:sldMkLst>
          <pc:docMk/>
          <pc:sldMk cId="4140823137" sldId="429"/>
        </pc:sldMkLst>
      </pc:sldChg>
      <pc:sldChg chg="del">
        <pc:chgData name="Candace Robledo" userId="302512dc-700b-43d8-a37e-0e54a01c7877" providerId="ADAL" clId="{E873816F-3727-4966-A635-B40E6D8A82D2}" dt="2025-10-29T20:31:39.099" v="16" actId="47"/>
        <pc:sldMkLst>
          <pc:docMk/>
          <pc:sldMk cId="1642718906" sldId="439"/>
        </pc:sldMkLst>
      </pc:sldChg>
      <pc:sldChg chg="del">
        <pc:chgData name="Candace Robledo" userId="302512dc-700b-43d8-a37e-0e54a01c7877" providerId="ADAL" clId="{E873816F-3727-4966-A635-B40E6D8A82D2}" dt="2025-10-29T20:31:33.095" v="2" actId="47"/>
        <pc:sldMkLst>
          <pc:docMk/>
          <pc:sldMk cId="2753974038" sldId="440"/>
        </pc:sldMkLst>
      </pc:sldChg>
      <pc:sldChg chg="del">
        <pc:chgData name="Candace Robledo" userId="302512dc-700b-43d8-a37e-0e54a01c7877" providerId="ADAL" clId="{E873816F-3727-4966-A635-B40E6D8A82D2}" dt="2025-10-29T20:31:30.985" v="0" actId="47"/>
        <pc:sldMkLst>
          <pc:docMk/>
          <pc:sldMk cId="2137169748" sldId="441"/>
        </pc:sldMkLst>
      </pc:sldChg>
      <pc:sldChg chg="del">
        <pc:chgData name="Candace Robledo" userId="302512dc-700b-43d8-a37e-0e54a01c7877" providerId="ADAL" clId="{E873816F-3727-4966-A635-B40E6D8A82D2}" dt="2025-10-29T20:31:34.775" v="6" actId="47"/>
        <pc:sldMkLst>
          <pc:docMk/>
          <pc:sldMk cId="3492532902" sldId="442"/>
        </pc:sldMkLst>
      </pc:sldChg>
      <pc:sldChg chg="del">
        <pc:chgData name="Candace Robledo" userId="302512dc-700b-43d8-a37e-0e54a01c7877" providerId="ADAL" clId="{E873816F-3727-4966-A635-B40E6D8A82D2}" dt="2025-10-29T20:31:35.814" v="9" actId="47"/>
        <pc:sldMkLst>
          <pc:docMk/>
          <pc:sldMk cId="1912205665" sldId="443"/>
        </pc:sldMkLst>
      </pc:sldChg>
      <pc:sldChg chg="del">
        <pc:chgData name="Candace Robledo" userId="302512dc-700b-43d8-a37e-0e54a01c7877" providerId="ADAL" clId="{E873816F-3727-4966-A635-B40E6D8A82D2}" dt="2025-10-29T20:31:36.620" v="11" actId="47"/>
        <pc:sldMkLst>
          <pc:docMk/>
          <pc:sldMk cId="1201496669" sldId="444"/>
        </pc:sldMkLst>
      </pc:sldChg>
      <pc:sldChg chg="del">
        <pc:chgData name="Candace Robledo" userId="302512dc-700b-43d8-a37e-0e54a01c7877" providerId="ADAL" clId="{E873816F-3727-4966-A635-B40E6D8A82D2}" dt="2025-10-29T20:31:37.134" v="12" actId="47"/>
        <pc:sldMkLst>
          <pc:docMk/>
          <pc:sldMk cId="2973584331" sldId="445"/>
        </pc:sldMkLst>
      </pc:sldChg>
      <pc:sldChg chg="del">
        <pc:chgData name="Candace Robledo" userId="302512dc-700b-43d8-a37e-0e54a01c7877" providerId="ADAL" clId="{E873816F-3727-4966-A635-B40E6D8A82D2}" dt="2025-10-29T20:31:37.614" v="13" actId="47"/>
        <pc:sldMkLst>
          <pc:docMk/>
          <pc:sldMk cId="4126181716" sldId="446"/>
        </pc:sldMkLst>
      </pc:sldChg>
      <pc:sldChg chg="del">
        <pc:chgData name="Candace Robledo" userId="302512dc-700b-43d8-a37e-0e54a01c7877" providerId="ADAL" clId="{E873816F-3727-4966-A635-B40E6D8A82D2}" dt="2025-10-29T20:31:36.209" v="10" actId="47"/>
        <pc:sldMkLst>
          <pc:docMk/>
          <pc:sldMk cId="1731185823" sldId="453"/>
        </pc:sldMkLst>
      </pc:sldChg>
      <pc:sldChg chg="del">
        <pc:chgData name="Candace Robledo" userId="302512dc-700b-43d8-a37e-0e54a01c7877" providerId="ADAL" clId="{E873816F-3727-4966-A635-B40E6D8A82D2}" dt="2025-10-29T20:31:34.428" v="5" actId="47"/>
        <pc:sldMkLst>
          <pc:docMk/>
          <pc:sldMk cId="2536053653" sldId="454"/>
        </pc:sldMkLst>
      </pc:sldChg>
      <pc:sldChg chg="del">
        <pc:chgData name="Candace Robledo" userId="302512dc-700b-43d8-a37e-0e54a01c7877" providerId="ADAL" clId="{E873816F-3727-4966-A635-B40E6D8A82D2}" dt="2025-10-29T20:31:33.736" v="3" actId="47"/>
        <pc:sldMkLst>
          <pc:docMk/>
          <pc:sldMk cId="4064674480" sldId="455"/>
        </pc:sldMkLst>
      </pc:sldChg>
      <pc:sldChg chg="del">
        <pc:chgData name="Candace Robledo" userId="302512dc-700b-43d8-a37e-0e54a01c7877" providerId="ADAL" clId="{E873816F-3727-4966-A635-B40E6D8A82D2}" dt="2025-10-29T20:31:35.089" v="7" actId="47"/>
        <pc:sldMkLst>
          <pc:docMk/>
          <pc:sldMk cId="2156367051" sldId="456"/>
        </pc:sldMkLst>
      </pc:sldChg>
      <pc:sldChg chg="del">
        <pc:chgData name="Candace Robledo" userId="302512dc-700b-43d8-a37e-0e54a01c7877" providerId="ADAL" clId="{E873816F-3727-4966-A635-B40E6D8A82D2}" dt="2025-10-29T20:31:35.419" v="8" actId="47"/>
        <pc:sldMkLst>
          <pc:docMk/>
          <pc:sldMk cId="4160762018" sldId="457"/>
        </pc:sldMkLst>
      </pc:sldChg>
      <pc:sldChg chg="del">
        <pc:chgData name="Candace Robledo" userId="302512dc-700b-43d8-a37e-0e54a01c7877" providerId="ADAL" clId="{E873816F-3727-4966-A635-B40E6D8A82D2}" dt="2025-10-29T20:31:31.864" v="1" actId="47"/>
        <pc:sldMkLst>
          <pc:docMk/>
          <pc:sldMk cId="561461135" sldId="461"/>
        </pc:sldMkLst>
      </pc:sldChg>
      <pc:sldChg chg="del">
        <pc:chgData name="Candace Robledo" userId="302512dc-700b-43d8-a37e-0e54a01c7877" providerId="ADAL" clId="{E873816F-3727-4966-A635-B40E6D8A82D2}" dt="2025-10-29T20:31:34.112" v="4" actId="47"/>
        <pc:sldMkLst>
          <pc:docMk/>
          <pc:sldMk cId="415906406" sldId="462"/>
        </pc:sldMkLst>
      </pc:sldChg>
      <pc:sldChg chg="modNotesTx">
        <pc:chgData name="Candace Robledo" userId="302512dc-700b-43d8-a37e-0e54a01c7877" providerId="ADAL" clId="{E873816F-3727-4966-A635-B40E6D8A82D2}" dt="2025-10-29T20:31:53.584" v="30" actId="20577"/>
        <pc:sldMkLst>
          <pc:docMk/>
          <pc:sldMk cId="1630065493" sldId="463"/>
        </pc:sldMkLst>
      </pc:sldChg>
      <pc:sldChg chg="modNotesTx">
        <pc:chgData name="Candace Robledo" userId="302512dc-700b-43d8-a37e-0e54a01c7877" providerId="ADAL" clId="{E873816F-3727-4966-A635-B40E6D8A82D2}" dt="2025-10-29T20:32:17.112" v="62" actId="20577"/>
        <pc:sldMkLst>
          <pc:docMk/>
          <pc:sldMk cId="1286896927" sldId="464"/>
        </pc:sldMkLst>
      </pc:sldChg>
      <pc:sldChg chg="modNotesTx">
        <pc:chgData name="Candace Robledo" userId="302512dc-700b-43d8-a37e-0e54a01c7877" providerId="ADAL" clId="{E873816F-3727-4966-A635-B40E6D8A82D2}" dt="2025-10-29T20:32:53.347" v="176" actId="20577"/>
        <pc:sldMkLst>
          <pc:docMk/>
          <pc:sldMk cId="3009123179" sldId="465"/>
        </pc:sldMkLst>
      </pc:sldChg>
      <pc:sldChg chg="modNotesTx">
        <pc:chgData name="Candace Robledo" userId="302512dc-700b-43d8-a37e-0e54a01c7877" providerId="ADAL" clId="{E873816F-3727-4966-A635-B40E6D8A82D2}" dt="2025-10-29T20:33:19.494" v="190" actId="20577"/>
        <pc:sldMkLst>
          <pc:docMk/>
          <pc:sldMk cId="2332623610" sldId="468"/>
        </pc:sldMkLst>
      </pc:sldChg>
      <pc:sldChg chg="del">
        <pc:chgData name="Candace Robledo" userId="302512dc-700b-43d8-a37e-0e54a01c7877" providerId="ADAL" clId="{E873816F-3727-4966-A635-B40E6D8A82D2}" dt="2025-10-29T20:33:10.673" v="177" actId="47"/>
        <pc:sldMkLst>
          <pc:docMk/>
          <pc:sldMk cId="370319884" sldId="469"/>
        </pc:sldMkLst>
      </pc:sldChg>
      <pc:sldChg chg="modNotesTx">
        <pc:chgData name="Candace Robledo" userId="302512dc-700b-43d8-a37e-0e54a01c7877" providerId="ADAL" clId="{E873816F-3727-4966-A635-B40E6D8A82D2}" dt="2025-10-29T20:32:02.839" v="44" actId="20577"/>
        <pc:sldMkLst>
          <pc:docMk/>
          <pc:sldMk cId="2414903108" sldId="471"/>
        </pc:sldMkLst>
      </pc:sldChg>
      <pc:sldChg chg="del">
        <pc:chgData name="Candace Robledo" userId="302512dc-700b-43d8-a37e-0e54a01c7877" providerId="ADAL" clId="{E873816F-3727-4966-A635-B40E6D8A82D2}" dt="2025-10-29T20:32:10.875" v="45" actId="47"/>
        <pc:sldMkLst>
          <pc:docMk/>
          <pc:sldMk cId="818082642" sldId="47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FD950-FD67-47C9-8B5A-1E48A8B0A97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78303F-8446-4F53-8786-D9168D3CD6A1}">
      <dgm:prSet/>
      <dgm:spPr/>
      <dgm:t>
        <a:bodyPr/>
        <a:lstStyle/>
        <a:p>
          <a:pPr>
            <a:lnSpc>
              <a:spcPct val="100000"/>
            </a:lnSpc>
          </a:pPr>
          <a:r>
            <a:rPr lang="en-US" b="0">
              <a:latin typeface="Arial" panose="020B0604020202020204" pitchFamily="34" charset="0"/>
              <a:cs typeface="Arial" panose="020B0604020202020204" pitchFamily="34" charset="0"/>
            </a:rPr>
            <a:t>Designing and evaluating  a promotora-led approach to increase psychological flexibility among women who are pregnant or within two years of delivery in community settings. </a:t>
          </a:r>
        </a:p>
      </dgm:t>
    </dgm:pt>
    <dgm:pt modelId="{4D27F30D-F5AA-4B9B-9E16-C023C93B5D59}" type="parTrans" cxnId="{0883B7D9-4245-4724-AD88-A0D06B2B0CAF}">
      <dgm:prSet/>
      <dgm:spPr/>
      <dgm:t>
        <a:bodyPr/>
        <a:lstStyle/>
        <a:p>
          <a:endParaRPr lang="en-US"/>
        </a:p>
      </dgm:t>
    </dgm:pt>
    <dgm:pt modelId="{C12BCE28-1364-4AF1-8A4D-C684207F2291}" type="sibTrans" cxnId="{0883B7D9-4245-4724-AD88-A0D06B2B0CAF}">
      <dgm:prSet/>
      <dgm:spPr/>
      <dgm:t>
        <a:bodyPr/>
        <a:lstStyle/>
        <a:p>
          <a:endParaRPr lang="en-US"/>
        </a:p>
      </dgm:t>
    </dgm:pt>
    <dgm:pt modelId="{63699691-9511-4409-B93E-3376368BBC02}">
      <dgm:prSet/>
      <dgm:spPr/>
      <dgm:t>
        <a:bodyPr/>
        <a:lstStyle/>
        <a:p>
          <a:pPr>
            <a:lnSpc>
              <a:spcPct val="100000"/>
            </a:lnSpc>
          </a:pPr>
          <a:r>
            <a:rPr lang="en-US" b="0">
              <a:latin typeface="Arial" panose="020B0604020202020204" pitchFamily="34" charset="0"/>
              <a:cs typeface="Arial" panose="020B0604020202020204" pitchFamily="34" charset="0"/>
            </a:rPr>
            <a:t>Promotoras(es) are best for this work because they are peers, trusted messengers, have cultural insight and possess the knowledge and tools to effectively link women to needed resources.</a:t>
          </a:r>
        </a:p>
      </dgm:t>
    </dgm:pt>
    <dgm:pt modelId="{C860A663-313F-4CD3-A610-744C7A8E9C83}" type="parTrans" cxnId="{D25EE871-EEC6-4FF8-BE7A-99373AB88E0A}">
      <dgm:prSet/>
      <dgm:spPr/>
      <dgm:t>
        <a:bodyPr/>
        <a:lstStyle/>
        <a:p>
          <a:endParaRPr lang="en-US"/>
        </a:p>
      </dgm:t>
    </dgm:pt>
    <dgm:pt modelId="{466DFA29-2C5F-48B1-9DF8-9B7844D1809A}" type="sibTrans" cxnId="{D25EE871-EEC6-4FF8-BE7A-99373AB88E0A}">
      <dgm:prSet/>
      <dgm:spPr/>
      <dgm:t>
        <a:bodyPr/>
        <a:lstStyle/>
        <a:p>
          <a:endParaRPr lang="en-US"/>
        </a:p>
      </dgm:t>
    </dgm:pt>
    <dgm:pt modelId="{1CC79D84-2D3A-4628-A1D4-65323E963505}">
      <dgm:prSet/>
      <dgm:spPr/>
      <dgm:t>
        <a:bodyPr/>
        <a:lstStyle/>
        <a:p>
          <a:pPr>
            <a:lnSpc>
              <a:spcPct val="100000"/>
            </a:lnSpc>
          </a:pPr>
          <a:r>
            <a:rPr lang="en-US" b="0">
              <a:latin typeface="Arial" panose="020B0604020202020204" pitchFamily="34" charset="0"/>
              <a:cs typeface="Arial" panose="020B0604020202020204" pitchFamily="34" charset="0"/>
            </a:rPr>
            <a:t>Psychological Flexibility is the superpower of mental health and well-being. It is a factor we can change to decrease a woman’s risk of depression and anxiety, improve her quality of life and lessen the impact of trauma experienced during childbirth and after delivery.</a:t>
          </a:r>
        </a:p>
      </dgm:t>
    </dgm:pt>
    <dgm:pt modelId="{D33AC21C-1610-4F35-A22D-0666A32DB9FA}" type="parTrans" cxnId="{5DB1708A-CBD7-4425-923D-10DD65286BD1}">
      <dgm:prSet/>
      <dgm:spPr/>
      <dgm:t>
        <a:bodyPr/>
        <a:lstStyle/>
        <a:p>
          <a:endParaRPr lang="en-US"/>
        </a:p>
      </dgm:t>
    </dgm:pt>
    <dgm:pt modelId="{8303EE0E-2E09-4312-9EB2-6820F7AEF78C}" type="sibTrans" cxnId="{5DB1708A-CBD7-4425-923D-10DD65286BD1}">
      <dgm:prSet/>
      <dgm:spPr/>
      <dgm:t>
        <a:bodyPr/>
        <a:lstStyle/>
        <a:p>
          <a:endParaRPr lang="en-US"/>
        </a:p>
      </dgm:t>
    </dgm:pt>
    <dgm:pt modelId="{289CA663-8D42-42E8-B0B3-64CCE37C9789}" type="pres">
      <dgm:prSet presAssocID="{C33FD950-FD67-47C9-8B5A-1E48A8B0A976}" presName="root" presStyleCnt="0">
        <dgm:presLayoutVars>
          <dgm:dir/>
          <dgm:resizeHandles val="exact"/>
        </dgm:presLayoutVars>
      </dgm:prSet>
      <dgm:spPr/>
    </dgm:pt>
    <dgm:pt modelId="{EFF1FC22-9B4B-4999-89C8-F3D042EE69E5}" type="pres">
      <dgm:prSet presAssocID="{8678303F-8446-4F53-8786-D9168D3CD6A1}" presName="compNode" presStyleCnt="0"/>
      <dgm:spPr/>
    </dgm:pt>
    <dgm:pt modelId="{4492C5C2-FAAA-41C3-854F-120D7F3C7F70}" type="pres">
      <dgm:prSet presAssocID="{8678303F-8446-4F53-8786-D9168D3CD6A1}" presName="bgRect" presStyleLbl="bgShp" presStyleIdx="0" presStyleCnt="3"/>
      <dgm:spPr/>
    </dgm:pt>
    <dgm:pt modelId="{D4598157-53E4-4244-95D2-6B552B3F8640}" type="pres">
      <dgm:prSet presAssocID="{8678303F-8446-4F53-8786-D9168D3CD6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ield Tick with solid fill"/>
        </a:ext>
      </dgm:extLst>
    </dgm:pt>
    <dgm:pt modelId="{34C81401-0252-47DB-9310-B6AD735A06DE}" type="pres">
      <dgm:prSet presAssocID="{8678303F-8446-4F53-8786-D9168D3CD6A1}" presName="spaceRect" presStyleCnt="0"/>
      <dgm:spPr/>
    </dgm:pt>
    <dgm:pt modelId="{35E3AE3E-338E-427A-903D-6E47D77A980B}" type="pres">
      <dgm:prSet presAssocID="{8678303F-8446-4F53-8786-D9168D3CD6A1}" presName="parTx" presStyleLbl="revTx" presStyleIdx="0" presStyleCnt="3">
        <dgm:presLayoutVars>
          <dgm:chMax val="0"/>
          <dgm:chPref val="0"/>
        </dgm:presLayoutVars>
      </dgm:prSet>
      <dgm:spPr/>
    </dgm:pt>
    <dgm:pt modelId="{0BFE5310-420C-4CF4-8A1D-7B09C7065F9F}" type="pres">
      <dgm:prSet presAssocID="{C12BCE28-1364-4AF1-8A4D-C684207F2291}" presName="sibTrans" presStyleCnt="0"/>
      <dgm:spPr/>
    </dgm:pt>
    <dgm:pt modelId="{C550062F-ACD4-4A01-96D7-C2C351143C30}" type="pres">
      <dgm:prSet presAssocID="{63699691-9511-4409-B93E-3376368BBC02}" presName="compNode" presStyleCnt="0"/>
      <dgm:spPr/>
    </dgm:pt>
    <dgm:pt modelId="{EA362DD1-C04F-4E3D-A6ED-755D8743BEB8}" type="pres">
      <dgm:prSet presAssocID="{63699691-9511-4409-B93E-3376368BBC02}" presName="bgRect" presStyleLbl="bgShp" presStyleIdx="1" presStyleCnt="3"/>
      <dgm:spPr/>
    </dgm:pt>
    <dgm:pt modelId="{C7CE73C9-7BBD-4D64-9954-D396A01C0B57}" type="pres">
      <dgm:prSet presAssocID="{63699691-9511-4409-B93E-3376368BBC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CF2C8AB2-41D3-49D0-BDD5-D9D21170E44E}" type="pres">
      <dgm:prSet presAssocID="{63699691-9511-4409-B93E-3376368BBC02}" presName="spaceRect" presStyleCnt="0"/>
      <dgm:spPr/>
    </dgm:pt>
    <dgm:pt modelId="{17F54632-5679-469D-9EA9-46F5F36648AB}" type="pres">
      <dgm:prSet presAssocID="{63699691-9511-4409-B93E-3376368BBC02}" presName="parTx" presStyleLbl="revTx" presStyleIdx="1" presStyleCnt="3">
        <dgm:presLayoutVars>
          <dgm:chMax val="0"/>
          <dgm:chPref val="0"/>
        </dgm:presLayoutVars>
      </dgm:prSet>
      <dgm:spPr/>
    </dgm:pt>
    <dgm:pt modelId="{91013A8C-6243-49DC-811F-90196B101DDF}" type="pres">
      <dgm:prSet presAssocID="{466DFA29-2C5F-48B1-9DF8-9B7844D1809A}" presName="sibTrans" presStyleCnt="0"/>
      <dgm:spPr/>
    </dgm:pt>
    <dgm:pt modelId="{3D5CCCB8-9490-411C-B087-B6AFE0A37998}" type="pres">
      <dgm:prSet presAssocID="{1CC79D84-2D3A-4628-A1D4-65323E963505}" presName="compNode" presStyleCnt="0"/>
      <dgm:spPr/>
    </dgm:pt>
    <dgm:pt modelId="{994C71C5-F2AF-4F11-BAE3-0406038E958C}" type="pres">
      <dgm:prSet presAssocID="{1CC79D84-2D3A-4628-A1D4-65323E963505}" presName="bgRect" presStyleLbl="bgShp" presStyleIdx="2" presStyleCnt="3"/>
      <dgm:spPr/>
    </dgm:pt>
    <dgm:pt modelId="{8C042359-3B86-4BF2-BD3E-5B74CD874AFB}" type="pres">
      <dgm:prSet presAssocID="{1CC79D84-2D3A-4628-A1D4-65323E9635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ro Female with solid fill"/>
        </a:ext>
      </dgm:extLst>
    </dgm:pt>
    <dgm:pt modelId="{D801CF13-BF55-48CC-9BEE-11A08DD8D518}" type="pres">
      <dgm:prSet presAssocID="{1CC79D84-2D3A-4628-A1D4-65323E963505}" presName="spaceRect" presStyleCnt="0"/>
      <dgm:spPr/>
    </dgm:pt>
    <dgm:pt modelId="{B55B1115-C2EE-4F8B-8E73-789FDDFD5D6C}" type="pres">
      <dgm:prSet presAssocID="{1CC79D84-2D3A-4628-A1D4-65323E963505}" presName="parTx" presStyleLbl="revTx" presStyleIdx="2" presStyleCnt="3">
        <dgm:presLayoutVars>
          <dgm:chMax val="0"/>
          <dgm:chPref val="0"/>
        </dgm:presLayoutVars>
      </dgm:prSet>
      <dgm:spPr/>
    </dgm:pt>
  </dgm:ptLst>
  <dgm:cxnLst>
    <dgm:cxn modelId="{4DDB836B-F6D2-4106-BD5F-B95F38D4C3AF}" type="presOf" srcId="{8678303F-8446-4F53-8786-D9168D3CD6A1}" destId="{35E3AE3E-338E-427A-903D-6E47D77A980B}" srcOrd="0" destOrd="0" presId="urn:microsoft.com/office/officeart/2018/2/layout/IconVerticalSolidList"/>
    <dgm:cxn modelId="{D25EE871-EEC6-4FF8-BE7A-99373AB88E0A}" srcId="{C33FD950-FD67-47C9-8B5A-1E48A8B0A976}" destId="{63699691-9511-4409-B93E-3376368BBC02}" srcOrd="1" destOrd="0" parTransId="{C860A663-313F-4CD3-A610-744C7A8E9C83}" sibTransId="{466DFA29-2C5F-48B1-9DF8-9B7844D1809A}"/>
    <dgm:cxn modelId="{0BEA437A-030C-4787-A22D-EB4CB533FBC9}" type="presOf" srcId="{1CC79D84-2D3A-4628-A1D4-65323E963505}" destId="{B55B1115-C2EE-4F8B-8E73-789FDDFD5D6C}" srcOrd="0" destOrd="0" presId="urn:microsoft.com/office/officeart/2018/2/layout/IconVerticalSolidList"/>
    <dgm:cxn modelId="{5DB1708A-CBD7-4425-923D-10DD65286BD1}" srcId="{C33FD950-FD67-47C9-8B5A-1E48A8B0A976}" destId="{1CC79D84-2D3A-4628-A1D4-65323E963505}" srcOrd="2" destOrd="0" parTransId="{D33AC21C-1610-4F35-A22D-0666A32DB9FA}" sibTransId="{8303EE0E-2E09-4312-9EB2-6820F7AEF78C}"/>
    <dgm:cxn modelId="{892EA4AF-9542-4F72-8DA9-D482765E2B0C}" type="presOf" srcId="{63699691-9511-4409-B93E-3376368BBC02}" destId="{17F54632-5679-469D-9EA9-46F5F36648AB}" srcOrd="0" destOrd="0" presId="urn:microsoft.com/office/officeart/2018/2/layout/IconVerticalSolidList"/>
    <dgm:cxn modelId="{0883B7D9-4245-4724-AD88-A0D06B2B0CAF}" srcId="{C33FD950-FD67-47C9-8B5A-1E48A8B0A976}" destId="{8678303F-8446-4F53-8786-D9168D3CD6A1}" srcOrd="0" destOrd="0" parTransId="{4D27F30D-F5AA-4B9B-9E16-C023C93B5D59}" sibTransId="{C12BCE28-1364-4AF1-8A4D-C684207F2291}"/>
    <dgm:cxn modelId="{584132DB-B944-46EB-BCC1-522EED41CD10}" type="presOf" srcId="{C33FD950-FD67-47C9-8B5A-1E48A8B0A976}" destId="{289CA663-8D42-42E8-B0B3-64CCE37C9789}" srcOrd="0" destOrd="0" presId="urn:microsoft.com/office/officeart/2018/2/layout/IconVerticalSolidList"/>
    <dgm:cxn modelId="{6FD3867F-8882-4710-B786-6232F8EA3B78}" type="presParOf" srcId="{289CA663-8D42-42E8-B0B3-64CCE37C9789}" destId="{EFF1FC22-9B4B-4999-89C8-F3D042EE69E5}" srcOrd="0" destOrd="0" presId="urn:microsoft.com/office/officeart/2018/2/layout/IconVerticalSolidList"/>
    <dgm:cxn modelId="{328F3444-B9B3-49DE-A1FE-5E4B057CE2F5}" type="presParOf" srcId="{EFF1FC22-9B4B-4999-89C8-F3D042EE69E5}" destId="{4492C5C2-FAAA-41C3-854F-120D7F3C7F70}" srcOrd="0" destOrd="0" presId="urn:microsoft.com/office/officeart/2018/2/layout/IconVerticalSolidList"/>
    <dgm:cxn modelId="{A3643369-CCA9-4D5D-8934-2E88A8805414}" type="presParOf" srcId="{EFF1FC22-9B4B-4999-89C8-F3D042EE69E5}" destId="{D4598157-53E4-4244-95D2-6B552B3F8640}" srcOrd="1" destOrd="0" presId="urn:microsoft.com/office/officeart/2018/2/layout/IconVerticalSolidList"/>
    <dgm:cxn modelId="{4A00A9DF-4224-42F0-B7D9-8943742919A4}" type="presParOf" srcId="{EFF1FC22-9B4B-4999-89C8-F3D042EE69E5}" destId="{34C81401-0252-47DB-9310-B6AD735A06DE}" srcOrd="2" destOrd="0" presId="urn:microsoft.com/office/officeart/2018/2/layout/IconVerticalSolidList"/>
    <dgm:cxn modelId="{F83F48DC-C0DA-4A6C-A58E-1A61A4E97980}" type="presParOf" srcId="{EFF1FC22-9B4B-4999-89C8-F3D042EE69E5}" destId="{35E3AE3E-338E-427A-903D-6E47D77A980B}" srcOrd="3" destOrd="0" presId="urn:microsoft.com/office/officeart/2018/2/layout/IconVerticalSolidList"/>
    <dgm:cxn modelId="{7C77AB6E-7A53-49C6-93A6-22EECB05B7EB}" type="presParOf" srcId="{289CA663-8D42-42E8-B0B3-64CCE37C9789}" destId="{0BFE5310-420C-4CF4-8A1D-7B09C7065F9F}" srcOrd="1" destOrd="0" presId="urn:microsoft.com/office/officeart/2018/2/layout/IconVerticalSolidList"/>
    <dgm:cxn modelId="{9896F282-F2D1-4B7E-8B7D-D60BDF70C779}" type="presParOf" srcId="{289CA663-8D42-42E8-B0B3-64CCE37C9789}" destId="{C550062F-ACD4-4A01-96D7-C2C351143C30}" srcOrd="2" destOrd="0" presId="urn:microsoft.com/office/officeart/2018/2/layout/IconVerticalSolidList"/>
    <dgm:cxn modelId="{1DED5CF2-A097-4347-A762-F2BC70ECCC8D}" type="presParOf" srcId="{C550062F-ACD4-4A01-96D7-C2C351143C30}" destId="{EA362DD1-C04F-4E3D-A6ED-755D8743BEB8}" srcOrd="0" destOrd="0" presId="urn:microsoft.com/office/officeart/2018/2/layout/IconVerticalSolidList"/>
    <dgm:cxn modelId="{8490A6A1-93E6-4651-9DB7-27BA26C83919}" type="presParOf" srcId="{C550062F-ACD4-4A01-96D7-C2C351143C30}" destId="{C7CE73C9-7BBD-4D64-9954-D396A01C0B57}" srcOrd="1" destOrd="0" presId="urn:microsoft.com/office/officeart/2018/2/layout/IconVerticalSolidList"/>
    <dgm:cxn modelId="{F6038F33-89E0-4E82-AEC8-AA90292DD6BF}" type="presParOf" srcId="{C550062F-ACD4-4A01-96D7-C2C351143C30}" destId="{CF2C8AB2-41D3-49D0-BDD5-D9D21170E44E}" srcOrd="2" destOrd="0" presId="urn:microsoft.com/office/officeart/2018/2/layout/IconVerticalSolidList"/>
    <dgm:cxn modelId="{1412F977-8226-4D76-B3FB-FF6930FFE515}" type="presParOf" srcId="{C550062F-ACD4-4A01-96D7-C2C351143C30}" destId="{17F54632-5679-469D-9EA9-46F5F36648AB}" srcOrd="3" destOrd="0" presId="urn:microsoft.com/office/officeart/2018/2/layout/IconVerticalSolidList"/>
    <dgm:cxn modelId="{9FA76665-58AE-40C2-AB72-23AC80B78EF5}" type="presParOf" srcId="{289CA663-8D42-42E8-B0B3-64CCE37C9789}" destId="{91013A8C-6243-49DC-811F-90196B101DDF}" srcOrd="3" destOrd="0" presId="urn:microsoft.com/office/officeart/2018/2/layout/IconVerticalSolidList"/>
    <dgm:cxn modelId="{E8EB8592-FC22-4A04-B668-3DE6B811196B}" type="presParOf" srcId="{289CA663-8D42-42E8-B0B3-64CCE37C9789}" destId="{3D5CCCB8-9490-411C-B087-B6AFE0A37998}" srcOrd="4" destOrd="0" presId="urn:microsoft.com/office/officeart/2018/2/layout/IconVerticalSolidList"/>
    <dgm:cxn modelId="{737BB61D-5C21-4D2A-9777-A07BA5DB8F0F}" type="presParOf" srcId="{3D5CCCB8-9490-411C-B087-B6AFE0A37998}" destId="{994C71C5-F2AF-4F11-BAE3-0406038E958C}" srcOrd="0" destOrd="0" presId="urn:microsoft.com/office/officeart/2018/2/layout/IconVerticalSolidList"/>
    <dgm:cxn modelId="{5CC472C3-A489-43FA-A86B-B3DBB8CB074D}" type="presParOf" srcId="{3D5CCCB8-9490-411C-B087-B6AFE0A37998}" destId="{8C042359-3B86-4BF2-BD3E-5B74CD874AFB}" srcOrd="1" destOrd="0" presId="urn:microsoft.com/office/officeart/2018/2/layout/IconVerticalSolidList"/>
    <dgm:cxn modelId="{3B497004-3F2B-4C56-956C-20D7027D3C62}" type="presParOf" srcId="{3D5CCCB8-9490-411C-B087-B6AFE0A37998}" destId="{D801CF13-BF55-48CC-9BEE-11A08DD8D518}" srcOrd="2" destOrd="0" presId="urn:microsoft.com/office/officeart/2018/2/layout/IconVerticalSolidList"/>
    <dgm:cxn modelId="{6666C04B-20ED-4AAA-81ED-D7C449F0C336}" type="presParOf" srcId="{3D5CCCB8-9490-411C-B087-B6AFE0A37998}" destId="{B55B1115-C2EE-4F8B-8E73-789FDDFD5D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3FD950-FD67-47C9-8B5A-1E48A8B0A97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78303F-8446-4F53-8786-D9168D3CD6A1}">
      <dgm:prSet/>
      <dgm:spPr/>
      <dgm:t>
        <a:bodyPr/>
        <a:lstStyle/>
        <a:p>
          <a:pPr>
            <a:lnSpc>
              <a:spcPct val="100000"/>
            </a:lnSpc>
          </a:pPr>
          <a:r>
            <a:rPr lang="en-US" b="0" dirty="0">
              <a:latin typeface="Arial" panose="020B0604020202020204" pitchFamily="34" charset="0"/>
              <a:cs typeface="Arial" panose="020B0604020202020204" pitchFamily="34" charset="0"/>
            </a:rPr>
            <a:t>Collecting and archiving birth stories or oral accounts of a person’s labor and delivery experience. Women living in the Rio Grande Valley detail the events, emotions and decisions made through the process.</a:t>
          </a:r>
        </a:p>
      </dgm:t>
    </dgm:pt>
    <dgm:pt modelId="{4D27F30D-F5AA-4B9B-9E16-C023C93B5D59}" type="parTrans" cxnId="{0883B7D9-4245-4724-AD88-A0D06B2B0CAF}">
      <dgm:prSet/>
      <dgm:spPr/>
      <dgm:t>
        <a:bodyPr/>
        <a:lstStyle/>
        <a:p>
          <a:endParaRPr lang="en-US"/>
        </a:p>
      </dgm:t>
    </dgm:pt>
    <dgm:pt modelId="{C12BCE28-1364-4AF1-8A4D-C684207F2291}" type="sibTrans" cxnId="{0883B7D9-4245-4724-AD88-A0D06B2B0CAF}">
      <dgm:prSet/>
      <dgm:spPr/>
      <dgm:t>
        <a:bodyPr/>
        <a:lstStyle/>
        <a:p>
          <a:endParaRPr lang="en-US"/>
        </a:p>
      </dgm:t>
    </dgm:pt>
    <dgm:pt modelId="{63699691-9511-4409-B93E-3376368BBC02}">
      <dgm:prSet/>
      <dgm:spPr/>
      <dgm:t>
        <a:bodyPr/>
        <a:lstStyle/>
        <a:p>
          <a:pPr>
            <a:lnSpc>
              <a:spcPct val="100000"/>
            </a:lnSpc>
          </a:pPr>
          <a:r>
            <a:rPr lang="en-US" b="0" dirty="0">
              <a:latin typeface="Arial" panose="020B0604020202020204" pitchFamily="34" charset="0"/>
              <a:cs typeface="Arial" panose="020B0604020202020204" pitchFamily="34" charset="0"/>
            </a:rPr>
            <a:t>Analyses of these data can tell us about factors that lead to or prevent adverse maternal health outcomes and help us identify gaps in services or resources that support mom and baby.</a:t>
          </a:r>
        </a:p>
      </dgm:t>
    </dgm:pt>
    <dgm:pt modelId="{C860A663-313F-4CD3-A610-744C7A8E9C83}" type="parTrans" cxnId="{D25EE871-EEC6-4FF8-BE7A-99373AB88E0A}">
      <dgm:prSet/>
      <dgm:spPr/>
      <dgm:t>
        <a:bodyPr/>
        <a:lstStyle/>
        <a:p>
          <a:endParaRPr lang="en-US"/>
        </a:p>
      </dgm:t>
    </dgm:pt>
    <dgm:pt modelId="{466DFA29-2C5F-48B1-9DF8-9B7844D1809A}" type="sibTrans" cxnId="{D25EE871-EEC6-4FF8-BE7A-99373AB88E0A}">
      <dgm:prSet/>
      <dgm:spPr/>
      <dgm:t>
        <a:bodyPr/>
        <a:lstStyle/>
        <a:p>
          <a:endParaRPr lang="en-US"/>
        </a:p>
      </dgm:t>
    </dgm:pt>
    <dgm:pt modelId="{1CC79D84-2D3A-4628-A1D4-65323E963505}">
      <dgm:prSet/>
      <dgm:spPr/>
      <dgm:t>
        <a:bodyPr/>
        <a:lstStyle/>
        <a:p>
          <a:pPr>
            <a:lnSpc>
              <a:spcPct val="100000"/>
            </a:lnSpc>
          </a:pPr>
          <a:r>
            <a:rPr lang="en-US" b="0" dirty="0">
              <a:latin typeface="Arial" panose="020B0604020202020204" pitchFamily="34" charset="0"/>
              <a:cs typeface="Arial" panose="020B0604020202020204" pitchFamily="34" charset="0"/>
            </a:rPr>
            <a:t>This type of research goes beyond the data and can help us improve patient-centered care, inform healthcare practices and policies. It provides valuable insights that can help promote positive outcomes and reduce maternal health disparities. </a:t>
          </a:r>
        </a:p>
      </dgm:t>
    </dgm:pt>
    <dgm:pt modelId="{D33AC21C-1610-4F35-A22D-0666A32DB9FA}" type="parTrans" cxnId="{5DB1708A-CBD7-4425-923D-10DD65286BD1}">
      <dgm:prSet/>
      <dgm:spPr/>
      <dgm:t>
        <a:bodyPr/>
        <a:lstStyle/>
        <a:p>
          <a:endParaRPr lang="en-US"/>
        </a:p>
      </dgm:t>
    </dgm:pt>
    <dgm:pt modelId="{8303EE0E-2E09-4312-9EB2-6820F7AEF78C}" type="sibTrans" cxnId="{5DB1708A-CBD7-4425-923D-10DD65286BD1}">
      <dgm:prSet/>
      <dgm:spPr/>
      <dgm:t>
        <a:bodyPr/>
        <a:lstStyle/>
        <a:p>
          <a:endParaRPr lang="en-US"/>
        </a:p>
      </dgm:t>
    </dgm:pt>
    <dgm:pt modelId="{289CA663-8D42-42E8-B0B3-64CCE37C9789}" type="pres">
      <dgm:prSet presAssocID="{C33FD950-FD67-47C9-8B5A-1E48A8B0A976}" presName="root" presStyleCnt="0">
        <dgm:presLayoutVars>
          <dgm:dir/>
          <dgm:resizeHandles val="exact"/>
        </dgm:presLayoutVars>
      </dgm:prSet>
      <dgm:spPr/>
    </dgm:pt>
    <dgm:pt modelId="{EFF1FC22-9B4B-4999-89C8-F3D042EE69E5}" type="pres">
      <dgm:prSet presAssocID="{8678303F-8446-4F53-8786-D9168D3CD6A1}" presName="compNode" presStyleCnt="0"/>
      <dgm:spPr/>
    </dgm:pt>
    <dgm:pt modelId="{4492C5C2-FAAA-41C3-854F-120D7F3C7F70}" type="pres">
      <dgm:prSet presAssocID="{8678303F-8446-4F53-8786-D9168D3CD6A1}" presName="bgRect" presStyleLbl="bgShp" presStyleIdx="0" presStyleCnt="3"/>
      <dgm:spPr/>
    </dgm:pt>
    <dgm:pt modelId="{D4598157-53E4-4244-95D2-6B552B3F8640}" type="pres">
      <dgm:prSet presAssocID="{8678303F-8446-4F53-8786-D9168D3CD6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ield Tick with solid fill"/>
        </a:ext>
      </dgm:extLst>
    </dgm:pt>
    <dgm:pt modelId="{34C81401-0252-47DB-9310-B6AD735A06DE}" type="pres">
      <dgm:prSet presAssocID="{8678303F-8446-4F53-8786-D9168D3CD6A1}" presName="spaceRect" presStyleCnt="0"/>
      <dgm:spPr/>
    </dgm:pt>
    <dgm:pt modelId="{35E3AE3E-338E-427A-903D-6E47D77A980B}" type="pres">
      <dgm:prSet presAssocID="{8678303F-8446-4F53-8786-D9168D3CD6A1}" presName="parTx" presStyleLbl="revTx" presStyleIdx="0" presStyleCnt="3">
        <dgm:presLayoutVars>
          <dgm:chMax val="0"/>
          <dgm:chPref val="0"/>
        </dgm:presLayoutVars>
      </dgm:prSet>
      <dgm:spPr/>
    </dgm:pt>
    <dgm:pt modelId="{0BFE5310-420C-4CF4-8A1D-7B09C7065F9F}" type="pres">
      <dgm:prSet presAssocID="{C12BCE28-1364-4AF1-8A4D-C684207F2291}" presName="sibTrans" presStyleCnt="0"/>
      <dgm:spPr/>
    </dgm:pt>
    <dgm:pt modelId="{C550062F-ACD4-4A01-96D7-C2C351143C30}" type="pres">
      <dgm:prSet presAssocID="{63699691-9511-4409-B93E-3376368BBC02}" presName="compNode" presStyleCnt="0"/>
      <dgm:spPr/>
    </dgm:pt>
    <dgm:pt modelId="{EA362DD1-C04F-4E3D-A6ED-755D8743BEB8}" type="pres">
      <dgm:prSet presAssocID="{63699691-9511-4409-B93E-3376368BBC02}" presName="bgRect" presStyleLbl="bgShp" presStyleIdx="1" presStyleCnt="3"/>
      <dgm:spPr/>
    </dgm:pt>
    <dgm:pt modelId="{C7CE73C9-7BBD-4D64-9954-D396A01C0B57}" type="pres">
      <dgm:prSet presAssocID="{63699691-9511-4409-B93E-3376368BBC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CF2C8AB2-41D3-49D0-BDD5-D9D21170E44E}" type="pres">
      <dgm:prSet presAssocID="{63699691-9511-4409-B93E-3376368BBC02}" presName="spaceRect" presStyleCnt="0"/>
      <dgm:spPr/>
    </dgm:pt>
    <dgm:pt modelId="{17F54632-5679-469D-9EA9-46F5F36648AB}" type="pres">
      <dgm:prSet presAssocID="{63699691-9511-4409-B93E-3376368BBC02}" presName="parTx" presStyleLbl="revTx" presStyleIdx="1" presStyleCnt="3">
        <dgm:presLayoutVars>
          <dgm:chMax val="0"/>
          <dgm:chPref val="0"/>
        </dgm:presLayoutVars>
      </dgm:prSet>
      <dgm:spPr/>
    </dgm:pt>
    <dgm:pt modelId="{91013A8C-6243-49DC-811F-90196B101DDF}" type="pres">
      <dgm:prSet presAssocID="{466DFA29-2C5F-48B1-9DF8-9B7844D1809A}" presName="sibTrans" presStyleCnt="0"/>
      <dgm:spPr/>
    </dgm:pt>
    <dgm:pt modelId="{3D5CCCB8-9490-411C-B087-B6AFE0A37998}" type="pres">
      <dgm:prSet presAssocID="{1CC79D84-2D3A-4628-A1D4-65323E963505}" presName="compNode" presStyleCnt="0"/>
      <dgm:spPr/>
    </dgm:pt>
    <dgm:pt modelId="{994C71C5-F2AF-4F11-BAE3-0406038E958C}" type="pres">
      <dgm:prSet presAssocID="{1CC79D84-2D3A-4628-A1D4-65323E963505}" presName="bgRect" presStyleLbl="bgShp" presStyleIdx="2" presStyleCnt="3"/>
      <dgm:spPr/>
    </dgm:pt>
    <dgm:pt modelId="{8C042359-3B86-4BF2-BD3E-5B74CD874AFB}" type="pres">
      <dgm:prSet presAssocID="{1CC79D84-2D3A-4628-A1D4-65323E9635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ro Female with solid fill"/>
        </a:ext>
      </dgm:extLst>
    </dgm:pt>
    <dgm:pt modelId="{D801CF13-BF55-48CC-9BEE-11A08DD8D518}" type="pres">
      <dgm:prSet presAssocID="{1CC79D84-2D3A-4628-A1D4-65323E963505}" presName="spaceRect" presStyleCnt="0"/>
      <dgm:spPr/>
    </dgm:pt>
    <dgm:pt modelId="{B55B1115-C2EE-4F8B-8E73-789FDDFD5D6C}" type="pres">
      <dgm:prSet presAssocID="{1CC79D84-2D3A-4628-A1D4-65323E963505}" presName="parTx" presStyleLbl="revTx" presStyleIdx="2" presStyleCnt="3">
        <dgm:presLayoutVars>
          <dgm:chMax val="0"/>
          <dgm:chPref val="0"/>
        </dgm:presLayoutVars>
      </dgm:prSet>
      <dgm:spPr/>
    </dgm:pt>
  </dgm:ptLst>
  <dgm:cxnLst>
    <dgm:cxn modelId="{4DDB836B-F6D2-4106-BD5F-B95F38D4C3AF}" type="presOf" srcId="{8678303F-8446-4F53-8786-D9168D3CD6A1}" destId="{35E3AE3E-338E-427A-903D-6E47D77A980B}" srcOrd="0" destOrd="0" presId="urn:microsoft.com/office/officeart/2018/2/layout/IconVerticalSolidList"/>
    <dgm:cxn modelId="{D25EE871-EEC6-4FF8-BE7A-99373AB88E0A}" srcId="{C33FD950-FD67-47C9-8B5A-1E48A8B0A976}" destId="{63699691-9511-4409-B93E-3376368BBC02}" srcOrd="1" destOrd="0" parTransId="{C860A663-313F-4CD3-A610-744C7A8E9C83}" sibTransId="{466DFA29-2C5F-48B1-9DF8-9B7844D1809A}"/>
    <dgm:cxn modelId="{0BEA437A-030C-4787-A22D-EB4CB533FBC9}" type="presOf" srcId="{1CC79D84-2D3A-4628-A1D4-65323E963505}" destId="{B55B1115-C2EE-4F8B-8E73-789FDDFD5D6C}" srcOrd="0" destOrd="0" presId="urn:microsoft.com/office/officeart/2018/2/layout/IconVerticalSolidList"/>
    <dgm:cxn modelId="{5DB1708A-CBD7-4425-923D-10DD65286BD1}" srcId="{C33FD950-FD67-47C9-8B5A-1E48A8B0A976}" destId="{1CC79D84-2D3A-4628-A1D4-65323E963505}" srcOrd="2" destOrd="0" parTransId="{D33AC21C-1610-4F35-A22D-0666A32DB9FA}" sibTransId="{8303EE0E-2E09-4312-9EB2-6820F7AEF78C}"/>
    <dgm:cxn modelId="{892EA4AF-9542-4F72-8DA9-D482765E2B0C}" type="presOf" srcId="{63699691-9511-4409-B93E-3376368BBC02}" destId="{17F54632-5679-469D-9EA9-46F5F36648AB}" srcOrd="0" destOrd="0" presId="urn:microsoft.com/office/officeart/2018/2/layout/IconVerticalSolidList"/>
    <dgm:cxn modelId="{0883B7D9-4245-4724-AD88-A0D06B2B0CAF}" srcId="{C33FD950-FD67-47C9-8B5A-1E48A8B0A976}" destId="{8678303F-8446-4F53-8786-D9168D3CD6A1}" srcOrd="0" destOrd="0" parTransId="{4D27F30D-F5AA-4B9B-9E16-C023C93B5D59}" sibTransId="{C12BCE28-1364-4AF1-8A4D-C684207F2291}"/>
    <dgm:cxn modelId="{584132DB-B944-46EB-BCC1-522EED41CD10}" type="presOf" srcId="{C33FD950-FD67-47C9-8B5A-1E48A8B0A976}" destId="{289CA663-8D42-42E8-B0B3-64CCE37C9789}" srcOrd="0" destOrd="0" presId="urn:microsoft.com/office/officeart/2018/2/layout/IconVerticalSolidList"/>
    <dgm:cxn modelId="{6FD3867F-8882-4710-B786-6232F8EA3B78}" type="presParOf" srcId="{289CA663-8D42-42E8-B0B3-64CCE37C9789}" destId="{EFF1FC22-9B4B-4999-89C8-F3D042EE69E5}" srcOrd="0" destOrd="0" presId="urn:microsoft.com/office/officeart/2018/2/layout/IconVerticalSolidList"/>
    <dgm:cxn modelId="{328F3444-B9B3-49DE-A1FE-5E4B057CE2F5}" type="presParOf" srcId="{EFF1FC22-9B4B-4999-89C8-F3D042EE69E5}" destId="{4492C5C2-FAAA-41C3-854F-120D7F3C7F70}" srcOrd="0" destOrd="0" presId="urn:microsoft.com/office/officeart/2018/2/layout/IconVerticalSolidList"/>
    <dgm:cxn modelId="{A3643369-CCA9-4D5D-8934-2E88A8805414}" type="presParOf" srcId="{EFF1FC22-9B4B-4999-89C8-F3D042EE69E5}" destId="{D4598157-53E4-4244-95D2-6B552B3F8640}" srcOrd="1" destOrd="0" presId="urn:microsoft.com/office/officeart/2018/2/layout/IconVerticalSolidList"/>
    <dgm:cxn modelId="{4A00A9DF-4224-42F0-B7D9-8943742919A4}" type="presParOf" srcId="{EFF1FC22-9B4B-4999-89C8-F3D042EE69E5}" destId="{34C81401-0252-47DB-9310-B6AD735A06DE}" srcOrd="2" destOrd="0" presId="urn:microsoft.com/office/officeart/2018/2/layout/IconVerticalSolidList"/>
    <dgm:cxn modelId="{F83F48DC-C0DA-4A6C-A58E-1A61A4E97980}" type="presParOf" srcId="{EFF1FC22-9B4B-4999-89C8-F3D042EE69E5}" destId="{35E3AE3E-338E-427A-903D-6E47D77A980B}" srcOrd="3" destOrd="0" presId="urn:microsoft.com/office/officeart/2018/2/layout/IconVerticalSolidList"/>
    <dgm:cxn modelId="{7C77AB6E-7A53-49C6-93A6-22EECB05B7EB}" type="presParOf" srcId="{289CA663-8D42-42E8-B0B3-64CCE37C9789}" destId="{0BFE5310-420C-4CF4-8A1D-7B09C7065F9F}" srcOrd="1" destOrd="0" presId="urn:microsoft.com/office/officeart/2018/2/layout/IconVerticalSolidList"/>
    <dgm:cxn modelId="{9896F282-F2D1-4B7E-8B7D-D60BDF70C779}" type="presParOf" srcId="{289CA663-8D42-42E8-B0B3-64CCE37C9789}" destId="{C550062F-ACD4-4A01-96D7-C2C351143C30}" srcOrd="2" destOrd="0" presId="urn:microsoft.com/office/officeart/2018/2/layout/IconVerticalSolidList"/>
    <dgm:cxn modelId="{1DED5CF2-A097-4347-A762-F2BC70ECCC8D}" type="presParOf" srcId="{C550062F-ACD4-4A01-96D7-C2C351143C30}" destId="{EA362DD1-C04F-4E3D-A6ED-755D8743BEB8}" srcOrd="0" destOrd="0" presId="urn:microsoft.com/office/officeart/2018/2/layout/IconVerticalSolidList"/>
    <dgm:cxn modelId="{8490A6A1-93E6-4651-9DB7-27BA26C83919}" type="presParOf" srcId="{C550062F-ACD4-4A01-96D7-C2C351143C30}" destId="{C7CE73C9-7BBD-4D64-9954-D396A01C0B57}" srcOrd="1" destOrd="0" presId="urn:microsoft.com/office/officeart/2018/2/layout/IconVerticalSolidList"/>
    <dgm:cxn modelId="{F6038F33-89E0-4E82-AEC8-AA90292DD6BF}" type="presParOf" srcId="{C550062F-ACD4-4A01-96D7-C2C351143C30}" destId="{CF2C8AB2-41D3-49D0-BDD5-D9D21170E44E}" srcOrd="2" destOrd="0" presId="urn:microsoft.com/office/officeart/2018/2/layout/IconVerticalSolidList"/>
    <dgm:cxn modelId="{1412F977-8226-4D76-B3FB-FF6930FFE515}" type="presParOf" srcId="{C550062F-ACD4-4A01-96D7-C2C351143C30}" destId="{17F54632-5679-469D-9EA9-46F5F36648AB}" srcOrd="3" destOrd="0" presId="urn:microsoft.com/office/officeart/2018/2/layout/IconVerticalSolidList"/>
    <dgm:cxn modelId="{9FA76665-58AE-40C2-AB72-23AC80B78EF5}" type="presParOf" srcId="{289CA663-8D42-42E8-B0B3-64CCE37C9789}" destId="{91013A8C-6243-49DC-811F-90196B101DDF}" srcOrd="3" destOrd="0" presId="urn:microsoft.com/office/officeart/2018/2/layout/IconVerticalSolidList"/>
    <dgm:cxn modelId="{E8EB8592-FC22-4A04-B668-3DE6B811196B}" type="presParOf" srcId="{289CA663-8D42-42E8-B0B3-64CCE37C9789}" destId="{3D5CCCB8-9490-411C-B087-B6AFE0A37998}" srcOrd="4" destOrd="0" presId="urn:microsoft.com/office/officeart/2018/2/layout/IconVerticalSolidList"/>
    <dgm:cxn modelId="{737BB61D-5C21-4D2A-9777-A07BA5DB8F0F}" type="presParOf" srcId="{3D5CCCB8-9490-411C-B087-B6AFE0A37998}" destId="{994C71C5-F2AF-4F11-BAE3-0406038E958C}" srcOrd="0" destOrd="0" presId="urn:microsoft.com/office/officeart/2018/2/layout/IconVerticalSolidList"/>
    <dgm:cxn modelId="{5CC472C3-A489-43FA-A86B-B3DBB8CB074D}" type="presParOf" srcId="{3D5CCCB8-9490-411C-B087-B6AFE0A37998}" destId="{8C042359-3B86-4BF2-BD3E-5B74CD874AFB}" srcOrd="1" destOrd="0" presId="urn:microsoft.com/office/officeart/2018/2/layout/IconVerticalSolidList"/>
    <dgm:cxn modelId="{3B497004-3F2B-4C56-956C-20D7027D3C62}" type="presParOf" srcId="{3D5CCCB8-9490-411C-B087-B6AFE0A37998}" destId="{D801CF13-BF55-48CC-9BEE-11A08DD8D518}" srcOrd="2" destOrd="0" presId="urn:microsoft.com/office/officeart/2018/2/layout/IconVerticalSolidList"/>
    <dgm:cxn modelId="{6666C04B-20ED-4AAA-81ED-D7C449F0C336}" type="presParOf" srcId="{3D5CCCB8-9490-411C-B087-B6AFE0A37998}" destId="{B55B1115-C2EE-4F8B-8E73-789FDDFD5D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3FD950-FD67-47C9-8B5A-1E48A8B0A97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78303F-8446-4F53-8786-D9168D3CD6A1}">
      <dgm:prSet/>
      <dgm:spPr/>
      <dgm:t>
        <a:bodyPr/>
        <a:lstStyle/>
        <a:p>
          <a:pPr>
            <a:lnSpc>
              <a:spcPct val="100000"/>
            </a:lnSpc>
          </a:pPr>
          <a:r>
            <a:rPr lang="en-US" b="0" dirty="0">
              <a:latin typeface="Arial" panose="020B0604020202020204" pitchFamily="34" charset="0"/>
              <a:cs typeface="Arial" panose="020B0604020202020204" pitchFamily="34" charset="0"/>
            </a:rPr>
            <a:t>Describe environmental hazards present in RGV region and examine the effect of environmental hazards inside the home, outside the home, and heat stress on general health in the region.</a:t>
          </a:r>
        </a:p>
      </dgm:t>
    </dgm:pt>
    <dgm:pt modelId="{4D27F30D-F5AA-4B9B-9E16-C023C93B5D59}" type="parTrans" cxnId="{0883B7D9-4245-4724-AD88-A0D06B2B0CAF}">
      <dgm:prSet/>
      <dgm:spPr/>
      <dgm:t>
        <a:bodyPr/>
        <a:lstStyle/>
        <a:p>
          <a:endParaRPr lang="en-US"/>
        </a:p>
      </dgm:t>
    </dgm:pt>
    <dgm:pt modelId="{C12BCE28-1364-4AF1-8A4D-C684207F2291}" type="sibTrans" cxnId="{0883B7D9-4245-4724-AD88-A0D06B2B0CAF}">
      <dgm:prSet/>
      <dgm:spPr/>
      <dgm:t>
        <a:bodyPr/>
        <a:lstStyle/>
        <a:p>
          <a:endParaRPr lang="en-US"/>
        </a:p>
      </dgm:t>
    </dgm:pt>
    <dgm:pt modelId="{63699691-9511-4409-B93E-3376368BBC02}">
      <dgm:prSet/>
      <dgm:spPr/>
      <dgm:t>
        <a:bodyPr/>
        <a:lstStyle/>
        <a:p>
          <a:pPr>
            <a:lnSpc>
              <a:spcPct val="100000"/>
            </a:lnSpc>
          </a:pPr>
          <a:r>
            <a:rPr lang="en-US" b="0" dirty="0">
              <a:latin typeface="Arial" panose="020B0604020202020204" pitchFamily="34" charset="0"/>
              <a:cs typeface="Arial" panose="020B0604020202020204" pitchFamily="34" charset="0"/>
            </a:rPr>
            <a:t>Analyses of these data can tell us about environmental factors present that are known to adversely impact maternal and child health.</a:t>
          </a:r>
        </a:p>
      </dgm:t>
    </dgm:pt>
    <dgm:pt modelId="{C860A663-313F-4CD3-A610-744C7A8E9C83}" type="parTrans" cxnId="{D25EE871-EEC6-4FF8-BE7A-99373AB88E0A}">
      <dgm:prSet/>
      <dgm:spPr/>
      <dgm:t>
        <a:bodyPr/>
        <a:lstStyle/>
        <a:p>
          <a:endParaRPr lang="en-US"/>
        </a:p>
      </dgm:t>
    </dgm:pt>
    <dgm:pt modelId="{466DFA29-2C5F-48B1-9DF8-9B7844D1809A}" type="sibTrans" cxnId="{D25EE871-EEC6-4FF8-BE7A-99373AB88E0A}">
      <dgm:prSet/>
      <dgm:spPr/>
      <dgm:t>
        <a:bodyPr/>
        <a:lstStyle/>
        <a:p>
          <a:endParaRPr lang="en-US"/>
        </a:p>
      </dgm:t>
    </dgm:pt>
    <dgm:pt modelId="{1CC79D84-2D3A-4628-A1D4-65323E963505}">
      <dgm:prSet/>
      <dgm:spPr/>
      <dgm:t>
        <a:bodyPr/>
        <a:lstStyle/>
        <a:p>
          <a:pPr>
            <a:lnSpc>
              <a:spcPct val="100000"/>
            </a:lnSpc>
          </a:pPr>
          <a:r>
            <a:rPr lang="en-US" b="0" dirty="0">
              <a:latin typeface="Arial" panose="020B0604020202020204" pitchFamily="34" charset="0"/>
              <a:cs typeface="Arial" panose="020B0604020202020204" pitchFamily="34" charset="0"/>
            </a:rPr>
            <a:t>This type of research can help us identify opportunities to improve maternal and child health in the region by addressing environmental factors.</a:t>
          </a:r>
        </a:p>
      </dgm:t>
    </dgm:pt>
    <dgm:pt modelId="{D33AC21C-1610-4F35-A22D-0666A32DB9FA}" type="parTrans" cxnId="{5DB1708A-CBD7-4425-923D-10DD65286BD1}">
      <dgm:prSet/>
      <dgm:spPr/>
      <dgm:t>
        <a:bodyPr/>
        <a:lstStyle/>
        <a:p>
          <a:endParaRPr lang="en-US"/>
        </a:p>
      </dgm:t>
    </dgm:pt>
    <dgm:pt modelId="{8303EE0E-2E09-4312-9EB2-6820F7AEF78C}" type="sibTrans" cxnId="{5DB1708A-CBD7-4425-923D-10DD65286BD1}">
      <dgm:prSet/>
      <dgm:spPr/>
      <dgm:t>
        <a:bodyPr/>
        <a:lstStyle/>
        <a:p>
          <a:endParaRPr lang="en-US"/>
        </a:p>
      </dgm:t>
    </dgm:pt>
    <dgm:pt modelId="{289CA663-8D42-42E8-B0B3-64CCE37C9789}" type="pres">
      <dgm:prSet presAssocID="{C33FD950-FD67-47C9-8B5A-1E48A8B0A976}" presName="root" presStyleCnt="0">
        <dgm:presLayoutVars>
          <dgm:dir/>
          <dgm:resizeHandles val="exact"/>
        </dgm:presLayoutVars>
      </dgm:prSet>
      <dgm:spPr/>
    </dgm:pt>
    <dgm:pt modelId="{EFF1FC22-9B4B-4999-89C8-F3D042EE69E5}" type="pres">
      <dgm:prSet presAssocID="{8678303F-8446-4F53-8786-D9168D3CD6A1}" presName="compNode" presStyleCnt="0"/>
      <dgm:spPr/>
    </dgm:pt>
    <dgm:pt modelId="{4492C5C2-FAAA-41C3-854F-120D7F3C7F70}" type="pres">
      <dgm:prSet presAssocID="{8678303F-8446-4F53-8786-D9168D3CD6A1}" presName="bgRect" presStyleLbl="bgShp" presStyleIdx="0" presStyleCnt="3"/>
      <dgm:spPr/>
    </dgm:pt>
    <dgm:pt modelId="{D4598157-53E4-4244-95D2-6B552B3F8640}" type="pres">
      <dgm:prSet presAssocID="{8678303F-8446-4F53-8786-D9168D3CD6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ield Tick with solid fill"/>
        </a:ext>
      </dgm:extLst>
    </dgm:pt>
    <dgm:pt modelId="{34C81401-0252-47DB-9310-B6AD735A06DE}" type="pres">
      <dgm:prSet presAssocID="{8678303F-8446-4F53-8786-D9168D3CD6A1}" presName="spaceRect" presStyleCnt="0"/>
      <dgm:spPr/>
    </dgm:pt>
    <dgm:pt modelId="{35E3AE3E-338E-427A-903D-6E47D77A980B}" type="pres">
      <dgm:prSet presAssocID="{8678303F-8446-4F53-8786-D9168D3CD6A1}" presName="parTx" presStyleLbl="revTx" presStyleIdx="0" presStyleCnt="3">
        <dgm:presLayoutVars>
          <dgm:chMax val="0"/>
          <dgm:chPref val="0"/>
        </dgm:presLayoutVars>
      </dgm:prSet>
      <dgm:spPr/>
    </dgm:pt>
    <dgm:pt modelId="{0BFE5310-420C-4CF4-8A1D-7B09C7065F9F}" type="pres">
      <dgm:prSet presAssocID="{C12BCE28-1364-4AF1-8A4D-C684207F2291}" presName="sibTrans" presStyleCnt="0"/>
      <dgm:spPr/>
    </dgm:pt>
    <dgm:pt modelId="{C550062F-ACD4-4A01-96D7-C2C351143C30}" type="pres">
      <dgm:prSet presAssocID="{63699691-9511-4409-B93E-3376368BBC02}" presName="compNode" presStyleCnt="0"/>
      <dgm:spPr/>
    </dgm:pt>
    <dgm:pt modelId="{EA362DD1-C04F-4E3D-A6ED-755D8743BEB8}" type="pres">
      <dgm:prSet presAssocID="{63699691-9511-4409-B93E-3376368BBC02}" presName="bgRect" presStyleLbl="bgShp" presStyleIdx="1" presStyleCnt="3"/>
      <dgm:spPr/>
    </dgm:pt>
    <dgm:pt modelId="{C7CE73C9-7BBD-4D64-9954-D396A01C0B57}" type="pres">
      <dgm:prSet presAssocID="{63699691-9511-4409-B93E-3376368BBC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CF2C8AB2-41D3-49D0-BDD5-D9D21170E44E}" type="pres">
      <dgm:prSet presAssocID="{63699691-9511-4409-B93E-3376368BBC02}" presName="spaceRect" presStyleCnt="0"/>
      <dgm:spPr/>
    </dgm:pt>
    <dgm:pt modelId="{17F54632-5679-469D-9EA9-46F5F36648AB}" type="pres">
      <dgm:prSet presAssocID="{63699691-9511-4409-B93E-3376368BBC02}" presName="parTx" presStyleLbl="revTx" presStyleIdx="1" presStyleCnt="3">
        <dgm:presLayoutVars>
          <dgm:chMax val="0"/>
          <dgm:chPref val="0"/>
        </dgm:presLayoutVars>
      </dgm:prSet>
      <dgm:spPr/>
    </dgm:pt>
    <dgm:pt modelId="{91013A8C-6243-49DC-811F-90196B101DDF}" type="pres">
      <dgm:prSet presAssocID="{466DFA29-2C5F-48B1-9DF8-9B7844D1809A}" presName="sibTrans" presStyleCnt="0"/>
      <dgm:spPr/>
    </dgm:pt>
    <dgm:pt modelId="{3D5CCCB8-9490-411C-B087-B6AFE0A37998}" type="pres">
      <dgm:prSet presAssocID="{1CC79D84-2D3A-4628-A1D4-65323E963505}" presName="compNode" presStyleCnt="0"/>
      <dgm:spPr/>
    </dgm:pt>
    <dgm:pt modelId="{994C71C5-F2AF-4F11-BAE3-0406038E958C}" type="pres">
      <dgm:prSet presAssocID="{1CC79D84-2D3A-4628-A1D4-65323E963505}" presName="bgRect" presStyleLbl="bgShp" presStyleIdx="2" presStyleCnt="3"/>
      <dgm:spPr/>
    </dgm:pt>
    <dgm:pt modelId="{8C042359-3B86-4BF2-BD3E-5B74CD874AFB}" type="pres">
      <dgm:prSet presAssocID="{1CC79D84-2D3A-4628-A1D4-65323E9635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ro Female with solid fill"/>
        </a:ext>
      </dgm:extLst>
    </dgm:pt>
    <dgm:pt modelId="{D801CF13-BF55-48CC-9BEE-11A08DD8D518}" type="pres">
      <dgm:prSet presAssocID="{1CC79D84-2D3A-4628-A1D4-65323E963505}" presName="spaceRect" presStyleCnt="0"/>
      <dgm:spPr/>
    </dgm:pt>
    <dgm:pt modelId="{B55B1115-C2EE-4F8B-8E73-789FDDFD5D6C}" type="pres">
      <dgm:prSet presAssocID="{1CC79D84-2D3A-4628-A1D4-65323E963505}" presName="parTx" presStyleLbl="revTx" presStyleIdx="2" presStyleCnt="3">
        <dgm:presLayoutVars>
          <dgm:chMax val="0"/>
          <dgm:chPref val="0"/>
        </dgm:presLayoutVars>
      </dgm:prSet>
      <dgm:spPr/>
    </dgm:pt>
  </dgm:ptLst>
  <dgm:cxnLst>
    <dgm:cxn modelId="{4DDB836B-F6D2-4106-BD5F-B95F38D4C3AF}" type="presOf" srcId="{8678303F-8446-4F53-8786-D9168D3CD6A1}" destId="{35E3AE3E-338E-427A-903D-6E47D77A980B}" srcOrd="0" destOrd="0" presId="urn:microsoft.com/office/officeart/2018/2/layout/IconVerticalSolidList"/>
    <dgm:cxn modelId="{D25EE871-EEC6-4FF8-BE7A-99373AB88E0A}" srcId="{C33FD950-FD67-47C9-8B5A-1E48A8B0A976}" destId="{63699691-9511-4409-B93E-3376368BBC02}" srcOrd="1" destOrd="0" parTransId="{C860A663-313F-4CD3-A610-744C7A8E9C83}" sibTransId="{466DFA29-2C5F-48B1-9DF8-9B7844D1809A}"/>
    <dgm:cxn modelId="{0BEA437A-030C-4787-A22D-EB4CB533FBC9}" type="presOf" srcId="{1CC79D84-2D3A-4628-A1D4-65323E963505}" destId="{B55B1115-C2EE-4F8B-8E73-789FDDFD5D6C}" srcOrd="0" destOrd="0" presId="urn:microsoft.com/office/officeart/2018/2/layout/IconVerticalSolidList"/>
    <dgm:cxn modelId="{5DB1708A-CBD7-4425-923D-10DD65286BD1}" srcId="{C33FD950-FD67-47C9-8B5A-1E48A8B0A976}" destId="{1CC79D84-2D3A-4628-A1D4-65323E963505}" srcOrd="2" destOrd="0" parTransId="{D33AC21C-1610-4F35-A22D-0666A32DB9FA}" sibTransId="{8303EE0E-2E09-4312-9EB2-6820F7AEF78C}"/>
    <dgm:cxn modelId="{892EA4AF-9542-4F72-8DA9-D482765E2B0C}" type="presOf" srcId="{63699691-9511-4409-B93E-3376368BBC02}" destId="{17F54632-5679-469D-9EA9-46F5F36648AB}" srcOrd="0" destOrd="0" presId="urn:microsoft.com/office/officeart/2018/2/layout/IconVerticalSolidList"/>
    <dgm:cxn modelId="{0883B7D9-4245-4724-AD88-A0D06B2B0CAF}" srcId="{C33FD950-FD67-47C9-8B5A-1E48A8B0A976}" destId="{8678303F-8446-4F53-8786-D9168D3CD6A1}" srcOrd="0" destOrd="0" parTransId="{4D27F30D-F5AA-4B9B-9E16-C023C93B5D59}" sibTransId="{C12BCE28-1364-4AF1-8A4D-C684207F2291}"/>
    <dgm:cxn modelId="{584132DB-B944-46EB-BCC1-522EED41CD10}" type="presOf" srcId="{C33FD950-FD67-47C9-8B5A-1E48A8B0A976}" destId="{289CA663-8D42-42E8-B0B3-64CCE37C9789}" srcOrd="0" destOrd="0" presId="urn:microsoft.com/office/officeart/2018/2/layout/IconVerticalSolidList"/>
    <dgm:cxn modelId="{6FD3867F-8882-4710-B786-6232F8EA3B78}" type="presParOf" srcId="{289CA663-8D42-42E8-B0B3-64CCE37C9789}" destId="{EFF1FC22-9B4B-4999-89C8-F3D042EE69E5}" srcOrd="0" destOrd="0" presId="urn:microsoft.com/office/officeart/2018/2/layout/IconVerticalSolidList"/>
    <dgm:cxn modelId="{328F3444-B9B3-49DE-A1FE-5E4B057CE2F5}" type="presParOf" srcId="{EFF1FC22-9B4B-4999-89C8-F3D042EE69E5}" destId="{4492C5C2-FAAA-41C3-854F-120D7F3C7F70}" srcOrd="0" destOrd="0" presId="urn:microsoft.com/office/officeart/2018/2/layout/IconVerticalSolidList"/>
    <dgm:cxn modelId="{A3643369-CCA9-4D5D-8934-2E88A8805414}" type="presParOf" srcId="{EFF1FC22-9B4B-4999-89C8-F3D042EE69E5}" destId="{D4598157-53E4-4244-95D2-6B552B3F8640}" srcOrd="1" destOrd="0" presId="urn:microsoft.com/office/officeart/2018/2/layout/IconVerticalSolidList"/>
    <dgm:cxn modelId="{4A00A9DF-4224-42F0-B7D9-8943742919A4}" type="presParOf" srcId="{EFF1FC22-9B4B-4999-89C8-F3D042EE69E5}" destId="{34C81401-0252-47DB-9310-B6AD735A06DE}" srcOrd="2" destOrd="0" presId="urn:microsoft.com/office/officeart/2018/2/layout/IconVerticalSolidList"/>
    <dgm:cxn modelId="{F83F48DC-C0DA-4A6C-A58E-1A61A4E97980}" type="presParOf" srcId="{EFF1FC22-9B4B-4999-89C8-F3D042EE69E5}" destId="{35E3AE3E-338E-427A-903D-6E47D77A980B}" srcOrd="3" destOrd="0" presId="urn:microsoft.com/office/officeart/2018/2/layout/IconVerticalSolidList"/>
    <dgm:cxn modelId="{7C77AB6E-7A53-49C6-93A6-22EECB05B7EB}" type="presParOf" srcId="{289CA663-8D42-42E8-B0B3-64CCE37C9789}" destId="{0BFE5310-420C-4CF4-8A1D-7B09C7065F9F}" srcOrd="1" destOrd="0" presId="urn:microsoft.com/office/officeart/2018/2/layout/IconVerticalSolidList"/>
    <dgm:cxn modelId="{9896F282-F2D1-4B7E-8B7D-D60BDF70C779}" type="presParOf" srcId="{289CA663-8D42-42E8-B0B3-64CCE37C9789}" destId="{C550062F-ACD4-4A01-96D7-C2C351143C30}" srcOrd="2" destOrd="0" presId="urn:microsoft.com/office/officeart/2018/2/layout/IconVerticalSolidList"/>
    <dgm:cxn modelId="{1DED5CF2-A097-4347-A762-F2BC70ECCC8D}" type="presParOf" srcId="{C550062F-ACD4-4A01-96D7-C2C351143C30}" destId="{EA362DD1-C04F-4E3D-A6ED-755D8743BEB8}" srcOrd="0" destOrd="0" presId="urn:microsoft.com/office/officeart/2018/2/layout/IconVerticalSolidList"/>
    <dgm:cxn modelId="{8490A6A1-93E6-4651-9DB7-27BA26C83919}" type="presParOf" srcId="{C550062F-ACD4-4A01-96D7-C2C351143C30}" destId="{C7CE73C9-7BBD-4D64-9954-D396A01C0B57}" srcOrd="1" destOrd="0" presId="urn:microsoft.com/office/officeart/2018/2/layout/IconVerticalSolidList"/>
    <dgm:cxn modelId="{F6038F33-89E0-4E82-AEC8-AA90292DD6BF}" type="presParOf" srcId="{C550062F-ACD4-4A01-96D7-C2C351143C30}" destId="{CF2C8AB2-41D3-49D0-BDD5-D9D21170E44E}" srcOrd="2" destOrd="0" presId="urn:microsoft.com/office/officeart/2018/2/layout/IconVerticalSolidList"/>
    <dgm:cxn modelId="{1412F977-8226-4D76-B3FB-FF6930FFE515}" type="presParOf" srcId="{C550062F-ACD4-4A01-96D7-C2C351143C30}" destId="{17F54632-5679-469D-9EA9-46F5F36648AB}" srcOrd="3" destOrd="0" presId="urn:microsoft.com/office/officeart/2018/2/layout/IconVerticalSolidList"/>
    <dgm:cxn modelId="{9FA76665-58AE-40C2-AB72-23AC80B78EF5}" type="presParOf" srcId="{289CA663-8D42-42E8-B0B3-64CCE37C9789}" destId="{91013A8C-6243-49DC-811F-90196B101DDF}" srcOrd="3" destOrd="0" presId="urn:microsoft.com/office/officeart/2018/2/layout/IconVerticalSolidList"/>
    <dgm:cxn modelId="{E8EB8592-FC22-4A04-B668-3DE6B811196B}" type="presParOf" srcId="{289CA663-8D42-42E8-B0B3-64CCE37C9789}" destId="{3D5CCCB8-9490-411C-B087-B6AFE0A37998}" srcOrd="4" destOrd="0" presId="urn:microsoft.com/office/officeart/2018/2/layout/IconVerticalSolidList"/>
    <dgm:cxn modelId="{737BB61D-5C21-4D2A-9777-A07BA5DB8F0F}" type="presParOf" srcId="{3D5CCCB8-9490-411C-B087-B6AFE0A37998}" destId="{994C71C5-F2AF-4F11-BAE3-0406038E958C}" srcOrd="0" destOrd="0" presId="urn:microsoft.com/office/officeart/2018/2/layout/IconVerticalSolidList"/>
    <dgm:cxn modelId="{5CC472C3-A489-43FA-A86B-B3DBB8CB074D}" type="presParOf" srcId="{3D5CCCB8-9490-411C-B087-B6AFE0A37998}" destId="{8C042359-3B86-4BF2-BD3E-5B74CD874AFB}" srcOrd="1" destOrd="0" presId="urn:microsoft.com/office/officeart/2018/2/layout/IconVerticalSolidList"/>
    <dgm:cxn modelId="{3B497004-3F2B-4C56-956C-20D7027D3C62}" type="presParOf" srcId="{3D5CCCB8-9490-411C-B087-B6AFE0A37998}" destId="{D801CF13-BF55-48CC-9BEE-11A08DD8D518}" srcOrd="2" destOrd="0" presId="urn:microsoft.com/office/officeart/2018/2/layout/IconVerticalSolidList"/>
    <dgm:cxn modelId="{6666C04B-20ED-4AAA-81ED-D7C449F0C336}" type="presParOf" srcId="{3D5CCCB8-9490-411C-B087-B6AFE0A37998}" destId="{B55B1115-C2EE-4F8B-8E73-789FDDFD5D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3FD950-FD67-47C9-8B5A-1E48A8B0A97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78303F-8446-4F53-8786-D9168D3CD6A1}">
      <dgm:prSet/>
      <dgm:spPr/>
      <dgm:t>
        <a:bodyPr/>
        <a:lstStyle/>
        <a:p>
          <a:pPr>
            <a:lnSpc>
              <a:spcPct val="100000"/>
            </a:lnSpc>
          </a:pPr>
          <a:r>
            <a:rPr lang="en-US" b="0" dirty="0">
              <a:latin typeface="Arial" panose="020B0604020202020204" pitchFamily="34" charset="0"/>
              <a:cs typeface="Arial" panose="020B0604020202020204" pitchFamily="34" charset="0"/>
            </a:rPr>
            <a:t>Preliminary results from a rapid environmental health assessment (n=331) conducted in our region, where most respondents were female (77%) and between the ages of 18-39 (52%), showed frequent self-reported environmental hazards in homes and neighborhoods</a:t>
          </a:r>
        </a:p>
      </dgm:t>
    </dgm:pt>
    <dgm:pt modelId="{4D27F30D-F5AA-4B9B-9E16-C023C93B5D59}" type="parTrans" cxnId="{0883B7D9-4245-4724-AD88-A0D06B2B0CAF}">
      <dgm:prSet/>
      <dgm:spPr/>
      <dgm:t>
        <a:bodyPr/>
        <a:lstStyle/>
        <a:p>
          <a:endParaRPr lang="en-US"/>
        </a:p>
      </dgm:t>
    </dgm:pt>
    <dgm:pt modelId="{C12BCE28-1364-4AF1-8A4D-C684207F2291}" type="sibTrans" cxnId="{0883B7D9-4245-4724-AD88-A0D06B2B0CAF}">
      <dgm:prSet/>
      <dgm:spPr/>
      <dgm:t>
        <a:bodyPr/>
        <a:lstStyle/>
        <a:p>
          <a:endParaRPr lang="en-US"/>
        </a:p>
      </dgm:t>
    </dgm:pt>
    <dgm:pt modelId="{63699691-9511-4409-B93E-3376368BBC02}">
      <dgm:prSet/>
      <dgm:spPr/>
      <dgm:t>
        <a:bodyPr/>
        <a:lstStyle/>
        <a:p>
          <a:pPr>
            <a:lnSpc>
              <a:spcPct val="100000"/>
            </a:lnSpc>
          </a:pPr>
          <a:r>
            <a:rPr lang="en-US" b="0" dirty="0">
              <a:latin typeface="Arial" panose="020B0604020202020204" pitchFamily="34" charset="0"/>
              <a:cs typeface="Arial" panose="020B0604020202020204" pitchFamily="34" charset="0"/>
            </a:rPr>
            <a:t>Create institutional capacity to conduct proteomic and metabolomic analyses on human breastmilk samples to support future studies regionally and across the MHRC that aim to examine how environmental factors work synergistically to impact maternal health</a:t>
          </a:r>
        </a:p>
      </dgm:t>
    </dgm:pt>
    <dgm:pt modelId="{C860A663-313F-4CD3-A610-744C7A8E9C83}" type="parTrans" cxnId="{D25EE871-EEC6-4FF8-BE7A-99373AB88E0A}">
      <dgm:prSet/>
      <dgm:spPr/>
      <dgm:t>
        <a:bodyPr/>
        <a:lstStyle/>
        <a:p>
          <a:endParaRPr lang="en-US"/>
        </a:p>
      </dgm:t>
    </dgm:pt>
    <dgm:pt modelId="{466DFA29-2C5F-48B1-9DF8-9B7844D1809A}" type="sibTrans" cxnId="{D25EE871-EEC6-4FF8-BE7A-99373AB88E0A}">
      <dgm:prSet/>
      <dgm:spPr/>
      <dgm:t>
        <a:bodyPr/>
        <a:lstStyle/>
        <a:p>
          <a:endParaRPr lang="en-US"/>
        </a:p>
      </dgm:t>
    </dgm:pt>
    <dgm:pt modelId="{1CC79D84-2D3A-4628-A1D4-65323E963505}">
      <dgm:prSet/>
      <dgm:spPr/>
      <dgm:t>
        <a:bodyPr/>
        <a:lstStyle/>
        <a:p>
          <a:pPr>
            <a:lnSpc>
              <a:spcPct val="100000"/>
            </a:lnSpc>
          </a:pPr>
          <a:r>
            <a:rPr lang="en-US" b="0" dirty="0">
              <a:latin typeface="Arial" panose="020B0604020202020204" pitchFamily="34" charset="0"/>
              <a:cs typeface="Arial" panose="020B0604020202020204" pitchFamily="34" charset="0"/>
            </a:rPr>
            <a:t>This research  will generate research hypotheses of the associations between components of breastmilk (e.g. environmental toxicants) and maternal and child health outcomes. </a:t>
          </a:r>
        </a:p>
      </dgm:t>
    </dgm:pt>
    <dgm:pt modelId="{D33AC21C-1610-4F35-A22D-0666A32DB9FA}" type="parTrans" cxnId="{5DB1708A-CBD7-4425-923D-10DD65286BD1}">
      <dgm:prSet/>
      <dgm:spPr/>
      <dgm:t>
        <a:bodyPr/>
        <a:lstStyle/>
        <a:p>
          <a:endParaRPr lang="en-US"/>
        </a:p>
      </dgm:t>
    </dgm:pt>
    <dgm:pt modelId="{8303EE0E-2E09-4312-9EB2-6820F7AEF78C}" type="sibTrans" cxnId="{5DB1708A-CBD7-4425-923D-10DD65286BD1}">
      <dgm:prSet/>
      <dgm:spPr/>
      <dgm:t>
        <a:bodyPr/>
        <a:lstStyle/>
        <a:p>
          <a:endParaRPr lang="en-US"/>
        </a:p>
      </dgm:t>
    </dgm:pt>
    <dgm:pt modelId="{289CA663-8D42-42E8-B0B3-64CCE37C9789}" type="pres">
      <dgm:prSet presAssocID="{C33FD950-FD67-47C9-8B5A-1E48A8B0A976}" presName="root" presStyleCnt="0">
        <dgm:presLayoutVars>
          <dgm:dir/>
          <dgm:resizeHandles val="exact"/>
        </dgm:presLayoutVars>
      </dgm:prSet>
      <dgm:spPr/>
    </dgm:pt>
    <dgm:pt modelId="{EFF1FC22-9B4B-4999-89C8-F3D042EE69E5}" type="pres">
      <dgm:prSet presAssocID="{8678303F-8446-4F53-8786-D9168D3CD6A1}" presName="compNode" presStyleCnt="0"/>
      <dgm:spPr/>
    </dgm:pt>
    <dgm:pt modelId="{4492C5C2-FAAA-41C3-854F-120D7F3C7F70}" type="pres">
      <dgm:prSet presAssocID="{8678303F-8446-4F53-8786-D9168D3CD6A1}" presName="bgRect" presStyleLbl="bgShp" presStyleIdx="0" presStyleCnt="3"/>
      <dgm:spPr/>
    </dgm:pt>
    <dgm:pt modelId="{D4598157-53E4-4244-95D2-6B552B3F8640}" type="pres">
      <dgm:prSet presAssocID="{8678303F-8446-4F53-8786-D9168D3CD6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ield Tick with solid fill"/>
        </a:ext>
      </dgm:extLst>
    </dgm:pt>
    <dgm:pt modelId="{34C81401-0252-47DB-9310-B6AD735A06DE}" type="pres">
      <dgm:prSet presAssocID="{8678303F-8446-4F53-8786-D9168D3CD6A1}" presName="spaceRect" presStyleCnt="0"/>
      <dgm:spPr/>
    </dgm:pt>
    <dgm:pt modelId="{35E3AE3E-338E-427A-903D-6E47D77A980B}" type="pres">
      <dgm:prSet presAssocID="{8678303F-8446-4F53-8786-D9168D3CD6A1}" presName="parTx" presStyleLbl="revTx" presStyleIdx="0" presStyleCnt="3">
        <dgm:presLayoutVars>
          <dgm:chMax val="0"/>
          <dgm:chPref val="0"/>
        </dgm:presLayoutVars>
      </dgm:prSet>
      <dgm:spPr/>
    </dgm:pt>
    <dgm:pt modelId="{0BFE5310-420C-4CF4-8A1D-7B09C7065F9F}" type="pres">
      <dgm:prSet presAssocID="{C12BCE28-1364-4AF1-8A4D-C684207F2291}" presName="sibTrans" presStyleCnt="0"/>
      <dgm:spPr/>
    </dgm:pt>
    <dgm:pt modelId="{C550062F-ACD4-4A01-96D7-C2C351143C30}" type="pres">
      <dgm:prSet presAssocID="{63699691-9511-4409-B93E-3376368BBC02}" presName="compNode" presStyleCnt="0"/>
      <dgm:spPr/>
    </dgm:pt>
    <dgm:pt modelId="{EA362DD1-C04F-4E3D-A6ED-755D8743BEB8}" type="pres">
      <dgm:prSet presAssocID="{63699691-9511-4409-B93E-3376368BBC02}" presName="bgRect" presStyleLbl="bgShp" presStyleIdx="1" presStyleCnt="3"/>
      <dgm:spPr/>
    </dgm:pt>
    <dgm:pt modelId="{C7CE73C9-7BBD-4D64-9954-D396A01C0B57}" type="pres">
      <dgm:prSet presAssocID="{63699691-9511-4409-B93E-3376368BBC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CF2C8AB2-41D3-49D0-BDD5-D9D21170E44E}" type="pres">
      <dgm:prSet presAssocID="{63699691-9511-4409-B93E-3376368BBC02}" presName="spaceRect" presStyleCnt="0"/>
      <dgm:spPr/>
    </dgm:pt>
    <dgm:pt modelId="{17F54632-5679-469D-9EA9-46F5F36648AB}" type="pres">
      <dgm:prSet presAssocID="{63699691-9511-4409-B93E-3376368BBC02}" presName="parTx" presStyleLbl="revTx" presStyleIdx="1" presStyleCnt="3">
        <dgm:presLayoutVars>
          <dgm:chMax val="0"/>
          <dgm:chPref val="0"/>
        </dgm:presLayoutVars>
      </dgm:prSet>
      <dgm:spPr/>
    </dgm:pt>
    <dgm:pt modelId="{91013A8C-6243-49DC-811F-90196B101DDF}" type="pres">
      <dgm:prSet presAssocID="{466DFA29-2C5F-48B1-9DF8-9B7844D1809A}" presName="sibTrans" presStyleCnt="0"/>
      <dgm:spPr/>
    </dgm:pt>
    <dgm:pt modelId="{3D5CCCB8-9490-411C-B087-B6AFE0A37998}" type="pres">
      <dgm:prSet presAssocID="{1CC79D84-2D3A-4628-A1D4-65323E963505}" presName="compNode" presStyleCnt="0"/>
      <dgm:spPr/>
    </dgm:pt>
    <dgm:pt modelId="{994C71C5-F2AF-4F11-BAE3-0406038E958C}" type="pres">
      <dgm:prSet presAssocID="{1CC79D84-2D3A-4628-A1D4-65323E963505}" presName="bgRect" presStyleLbl="bgShp" presStyleIdx="2" presStyleCnt="3"/>
      <dgm:spPr/>
    </dgm:pt>
    <dgm:pt modelId="{8C042359-3B86-4BF2-BD3E-5B74CD874AFB}" type="pres">
      <dgm:prSet presAssocID="{1CC79D84-2D3A-4628-A1D4-65323E9635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ro Female with solid fill"/>
        </a:ext>
      </dgm:extLst>
    </dgm:pt>
    <dgm:pt modelId="{D801CF13-BF55-48CC-9BEE-11A08DD8D518}" type="pres">
      <dgm:prSet presAssocID="{1CC79D84-2D3A-4628-A1D4-65323E963505}" presName="spaceRect" presStyleCnt="0"/>
      <dgm:spPr/>
    </dgm:pt>
    <dgm:pt modelId="{B55B1115-C2EE-4F8B-8E73-789FDDFD5D6C}" type="pres">
      <dgm:prSet presAssocID="{1CC79D84-2D3A-4628-A1D4-65323E963505}" presName="parTx" presStyleLbl="revTx" presStyleIdx="2" presStyleCnt="3">
        <dgm:presLayoutVars>
          <dgm:chMax val="0"/>
          <dgm:chPref val="0"/>
        </dgm:presLayoutVars>
      </dgm:prSet>
      <dgm:spPr/>
    </dgm:pt>
  </dgm:ptLst>
  <dgm:cxnLst>
    <dgm:cxn modelId="{4DDB836B-F6D2-4106-BD5F-B95F38D4C3AF}" type="presOf" srcId="{8678303F-8446-4F53-8786-D9168D3CD6A1}" destId="{35E3AE3E-338E-427A-903D-6E47D77A980B}" srcOrd="0" destOrd="0" presId="urn:microsoft.com/office/officeart/2018/2/layout/IconVerticalSolidList"/>
    <dgm:cxn modelId="{D25EE871-EEC6-4FF8-BE7A-99373AB88E0A}" srcId="{C33FD950-FD67-47C9-8B5A-1E48A8B0A976}" destId="{63699691-9511-4409-B93E-3376368BBC02}" srcOrd="1" destOrd="0" parTransId="{C860A663-313F-4CD3-A610-744C7A8E9C83}" sibTransId="{466DFA29-2C5F-48B1-9DF8-9B7844D1809A}"/>
    <dgm:cxn modelId="{0BEA437A-030C-4787-A22D-EB4CB533FBC9}" type="presOf" srcId="{1CC79D84-2D3A-4628-A1D4-65323E963505}" destId="{B55B1115-C2EE-4F8B-8E73-789FDDFD5D6C}" srcOrd="0" destOrd="0" presId="urn:microsoft.com/office/officeart/2018/2/layout/IconVerticalSolidList"/>
    <dgm:cxn modelId="{5DB1708A-CBD7-4425-923D-10DD65286BD1}" srcId="{C33FD950-FD67-47C9-8B5A-1E48A8B0A976}" destId="{1CC79D84-2D3A-4628-A1D4-65323E963505}" srcOrd="2" destOrd="0" parTransId="{D33AC21C-1610-4F35-A22D-0666A32DB9FA}" sibTransId="{8303EE0E-2E09-4312-9EB2-6820F7AEF78C}"/>
    <dgm:cxn modelId="{892EA4AF-9542-4F72-8DA9-D482765E2B0C}" type="presOf" srcId="{63699691-9511-4409-B93E-3376368BBC02}" destId="{17F54632-5679-469D-9EA9-46F5F36648AB}" srcOrd="0" destOrd="0" presId="urn:microsoft.com/office/officeart/2018/2/layout/IconVerticalSolidList"/>
    <dgm:cxn modelId="{0883B7D9-4245-4724-AD88-A0D06B2B0CAF}" srcId="{C33FD950-FD67-47C9-8B5A-1E48A8B0A976}" destId="{8678303F-8446-4F53-8786-D9168D3CD6A1}" srcOrd="0" destOrd="0" parTransId="{4D27F30D-F5AA-4B9B-9E16-C023C93B5D59}" sibTransId="{C12BCE28-1364-4AF1-8A4D-C684207F2291}"/>
    <dgm:cxn modelId="{584132DB-B944-46EB-BCC1-522EED41CD10}" type="presOf" srcId="{C33FD950-FD67-47C9-8B5A-1E48A8B0A976}" destId="{289CA663-8D42-42E8-B0B3-64CCE37C9789}" srcOrd="0" destOrd="0" presId="urn:microsoft.com/office/officeart/2018/2/layout/IconVerticalSolidList"/>
    <dgm:cxn modelId="{6FD3867F-8882-4710-B786-6232F8EA3B78}" type="presParOf" srcId="{289CA663-8D42-42E8-B0B3-64CCE37C9789}" destId="{EFF1FC22-9B4B-4999-89C8-F3D042EE69E5}" srcOrd="0" destOrd="0" presId="urn:microsoft.com/office/officeart/2018/2/layout/IconVerticalSolidList"/>
    <dgm:cxn modelId="{328F3444-B9B3-49DE-A1FE-5E4B057CE2F5}" type="presParOf" srcId="{EFF1FC22-9B4B-4999-89C8-F3D042EE69E5}" destId="{4492C5C2-FAAA-41C3-854F-120D7F3C7F70}" srcOrd="0" destOrd="0" presId="urn:microsoft.com/office/officeart/2018/2/layout/IconVerticalSolidList"/>
    <dgm:cxn modelId="{A3643369-CCA9-4D5D-8934-2E88A8805414}" type="presParOf" srcId="{EFF1FC22-9B4B-4999-89C8-F3D042EE69E5}" destId="{D4598157-53E4-4244-95D2-6B552B3F8640}" srcOrd="1" destOrd="0" presId="urn:microsoft.com/office/officeart/2018/2/layout/IconVerticalSolidList"/>
    <dgm:cxn modelId="{4A00A9DF-4224-42F0-B7D9-8943742919A4}" type="presParOf" srcId="{EFF1FC22-9B4B-4999-89C8-F3D042EE69E5}" destId="{34C81401-0252-47DB-9310-B6AD735A06DE}" srcOrd="2" destOrd="0" presId="urn:microsoft.com/office/officeart/2018/2/layout/IconVerticalSolidList"/>
    <dgm:cxn modelId="{F83F48DC-C0DA-4A6C-A58E-1A61A4E97980}" type="presParOf" srcId="{EFF1FC22-9B4B-4999-89C8-F3D042EE69E5}" destId="{35E3AE3E-338E-427A-903D-6E47D77A980B}" srcOrd="3" destOrd="0" presId="urn:microsoft.com/office/officeart/2018/2/layout/IconVerticalSolidList"/>
    <dgm:cxn modelId="{7C77AB6E-7A53-49C6-93A6-22EECB05B7EB}" type="presParOf" srcId="{289CA663-8D42-42E8-B0B3-64CCE37C9789}" destId="{0BFE5310-420C-4CF4-8A1D-7B09C7065F9F}" srcOrd="1" destOrd="0" presId="urn:microsoft.com/office/officeart/2018/2/layout/IconVerticalSolidList"/>
    <dgm:cxn modelId="{9896F282-F2D1-4B7E-8B7D-D60BDF70C779}" type="presParOf" srcId="{289CA663-8D42-42E8-B0B3-64CCE37C9789}" destId="{C550062F-ACD4-4A01-96D7-C2C351143C30}" srcOrd="2" destOrd="0" presId="urn:microsoft.com/office/officeart/2018/2/layout/IconVerticalSolidList"/>
    <dgm:cxn modelId="{1DED5CF2-A097-4347-A762-F2BC70ECCC8D}" type="presParOf" srcId="{C550062F-ACD4-4A01-96D7-C2C351143C30}" destId="{EA362DD1-C04F-4E3D-A6ED-755D8743BEB8}" srcOrd="0" destOrd="0" presId="urn:microsoft.com/office/officeart/2018/2/layout/IconVerticalSolidList"/>
    <dgm:cxn modelId="{8490A6A1-93E6-4651-9DB7-27BA26C83919}" type="presParOf" srcId="{C550062F-ACD4-4A01-96D7-C2C351143C30}" destId="{C7CE73C9-7BBD-4D64-9954-D396A01C0B57}" srcOrd="1" destOrd="0" presId="urn:microsoft.com/office/officeart/2018/2/layout/IconVerticalSolidList"/>
    <dgm:cxn modelId="{F6038F33-89E0-4E82-AEC8-AA90292DD6BF}" type="presParOf" srcId="{C550062F-ACD4-4A01-96D7-C2C351143C30}" destId="{CF2C8AB2-41D3-49D0-BDD5-D9D21170E44E}" srcOrd="2" destOrd="0" presId="urn:microsoft.com/office/officeart/2018/2/layout/IconVerticalSolidList"/>
    <dgm:cxn modelId="{1412F977-8226-4D76-B3FB-FF6930FFE515}" type="presParOf" srcId="{C550062F-ACD4-4A01-96D7-C2C351143C30}" destId="{17F54632-5679-469D-9EA9-46F5F36648AB}" srcOrd="3" destOrd="0" presId="urn:microsoft.com/office/officeart/2018/2/layout/IconVerticalSolidList"/>
    <dgm:cxn modelId="{9FA76665-58AE-40C2-AB72-23AC80B78EF5}" type="presParOf" srcId="{289CA663-8D42-42E8-B0B3-64CCE37C9789}" destId="{91013A8C-6243-49DC-811F-90196B101DDF}" srcOrd="3" destOrd="0" presId="urn:microsoft.com/office/officeart/2018/2/layout/IconVerticalSolidList"/>
    <dgm:cxn modelId="{E8EB8592-FC22-4A04-B668-3DE6B811196B}" type="presParOf" srcId="{289CA663-8D42-42E8-B0B3-64CCE37C9789}" destId="{3D5CCCB8-9490-411C-B087-B6AFE0A37998}" srcOrd="4" destOrd="0" presId="urn:microsoft.com/office/officeart/2018/2/layout/IconVerticalSolidList"/>
    <dgm:cxn modelId="{737BB61D-5C21-4D2A-9777-A07BA5DB8F0F}" type="presParOf" srcId="{3D5CCCB8-9490-411C-B087-B6AFE0A37998}" destId="{994C71C5-F2AF-4F11-BAE3-0406038E958C}" srcOrd="0" destOrd="0" presId="urn:microsoft.com/office/officeart/2018/2/layout/IconVerticalSolidList"/>
    <dgm:cxn modelId="{5CC472C3-A489-43FA-A86B-B3DBB8CB074D}" type="presParOf" srcId="{3D5CCCB8-9490-411C-B087-B6AFE0A37998}" destId="{8C042359-3B86-4BF2-BD3E-5B74CD874AFB}" srcOrd="1" destOrd="0" presId="urn:microsoft.com/office/officeart/2018/2/layout/IconVerticalSolidList"/>
    <dgm:cxn modelId="{3B497004-3F2B-4C56-956C-20D7027D3C62}" type="presParOf" srcId="{3D5CCCB8-9490-411C-B087-B6AFE0A37998}" destId="{D801CF13-BF55-48CC-9BEE-11A08DD8D518}" srcOrd="2" destOrd="0" presId="urn:microsoft.com/office/officeart/2018/2/layout/IconVerticalSolidList"/>
    <dgm:cxn modelId="{6666C04B-20ED-4AAA-81ED-D7C449F0C336}" type="presParOf" srcId="{3D5CCCB8-9490-411C-B087-B6AFE0A37998}" destId="{B55B1115-C2EE-4F8B-8E73-789FDDFD5D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3FD950-FD67-47C9-8B5A-1E48A8B0A97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78303F-8446-4F53-8786-D9168D3CD6A1}">
      <dgm:prSet/>
      <dgm:spPr/>
      <dgm:t>
        <a:bodyPr/>
        <a:lstStyle/>
        <a:p>
          <a:pPr>
            <a:lnSpc>
              <a:spcPct val="100000"/>
            </a:lnSpc>
          </a:pPr>
          <a:r>
            <a:rPr lang="en-US" b="0" dirty="0">
              <a:latin typeface="Arial" panose="020B0604020202020204" pitchFamily="34" charset="0"/>
              <a:cs typeface="Arial" panose="020B0604020202020204" pitchFamily="34" charset="0"/>
            </a:rPr>
            <a:t>CEAL  is a research network that works with communities to identify promising engagement and outreach practices that communicate trustworthy, science-based information to communities experiencing differences in health outcomes.</a:t>
          </a:r>
        </a:p>
      </dgm:t>
    </dgm:pt>
    <dgm:pt modelId="{4D27F30D-F5AA-4B9B-9E16-C023C93B5D59}" type="parTrans" cxnId="{0883B7D9-4245-4724-AD88-A0D06B2B0CAF}">
      <dgm:prSet/>
      <dgm:spPr/>
      <dgm:t>
        <a:bodyPr/>
        <a:lstStyle/>
        <a:p>
          <a:endParaRPr lang="en-US"/>
        </a:p>
      </dgm:t>
    </dgm:pt>
    <dgm:pt modelId="{C12BCE28-1364-4AF1-8A4D-C684207F2291}" type="sibTrans" cxnId="{0883B7D9-4245-4724-AD88-A0D06B2B0CAF}">
      <dgm:prSet/>
      <dgm:spPr/>
      <dgm:t>
        <a:bodyPr/>
        <a:lstStyle/>
        <a:p>
          <a:endParaRPr lang="en-US"/>
        </a:p>
      </dgm:t>
    </dgm:pt>
    <dgm:pt modelId="{63699691-9511-4409-B93E-3376368BBC02}">
      <dgm:prSet/>
      <dgm:spPr/>
      <dgm:t>
        <a:bodyPr/>
        <a:lstStyle/>
        <a:p>
          <a:pPr>
            <a:lnSpc>
              <a:spcPct val="100000"/>
            </a:lnSpc>
          </a:pPr>
          <a:r>
            <a:rPr lang="en-US" b="0" dirty="0">
              <a:latin typeface="Arial" panose="020B0604020202020204" pitchFamily="34" charset="0"/>
              <a:cs typeface="Arial" panose="020B0604020202020204" pitchFamily="34" charset="0"/>
            </a:rPr>
            <a:t>Conversations Advancing Resilience and Empowerment (CARE) Intervention addresses inaccurate health related information to promote the adoption of healthy behaviors across four key topics: self-monitoring blood pressure, nutrition, physical activity and well-being.</a:t>
          </a:r>
        </a:p>
      </dgm:t>
    </dgm:pt>
    <dgm:pt modelId="{C860A663-313F-4CD3-A610-744C7A8E9C83}" type="parTrans" cxnId="{D25EE871-EEC6-4FF8-BE7A-99373AB88E0A}">
      <dgm:prSet/>
      <dgm:spPr/>
      <dgm:t>
        <a:bodyPr/>
        <a:lstStyle/>
        <a:p>
          <a:endParaRPr lang="en-US"/>
        </a:p>
      </dgm:t>
    </dgm:pt>
    <dgm:pt modelId="{466DFA29-2C5F-48B1-9DF8-9B7844D1809A}" type="sibTrans" cxnId="{D25EE871-EEC6-4FF8-BE7A-99373AB88E0A}">
      <dgm:prSet/>
      <dgm:spPr/>
      <dgm:t>
        <a:bodyPr/>
        <a:lstStyle/>
        <a:p>
          <a:endParaRPr lang="en-US"/>
        </a:p>
      </dgm:t>
    </dgm:pt>
    <dgm:pt modelId="{1CC79D84-2D3A-4628-A1D4-65323E963505}">
      <dgm:prSet/>
      <dgm:spPr/>
      <dgm:t>
        <a:bodyPr/>
        <a:lstStyle/>
        <a:p>
          <a:pPr>
            <a:lnSpc>
              <a:spcPct val="100000"/>
            </a:lnSpc>
          </a:pPr>
          <a:r>
            <a:rPr lang="en-US" b="0" dirty="0">
              <a:latin typeface="Arial" panose="020B0604020202020204" pitchFamily="34" charset="0"/>
              <a:cs typeface="Arial" panose="020B0604020202020204" pitchFamily="34" charset="0"/>
            </a:rPr>
            <a:t>This research will provide evidence-based information to address the high burden of chronic disease among women of reproductive age</a:t>
          </a:r>
        </a:p>
      </dgm:t>
    </dgm:pt>
    <dgm:pt modelId="{D33AC21C-1610-4F35-A22D-0666A32DB9FA}" type="parTrans" cxnId="{5DB1708A-CBD7-4425-923D-10DD65286BD1}">
      <dgm:prSet/>
      <dgm:spPr/>
      <dgm:t>
        <a:bodyPr/>
        <a:lstStyle/>
        <a:p>
          <a:endParaRPr lang="en-US"/>
        </a:p>
      </dgm:t>
    </dgm:pt>
    <dgm:pt modelId="{8303EE0E-2E09-4312-9EB2-6820F7AEF78C}" type="sibTrans" cxnId="{5DB1708A-CBD7-4425-923D-10DD65286BD1}">
      <dgm:prSet/>
      <dgm:spPr/>
      <dgm:t>
        <a:bodyPr/>
        <a:lstStyle/>
        <a:p>
          <a:endParaRPr lang="en-US"/>
        </a:p>
      </dgm:t>
    </dgm:pt>
    <dgm:pt modelId="{289CA663-8D42-42E8-B0B3-64CCE37C9789}" type="pres">
      <dgm:prSet presAssocID="{C33FD950-FD67-47C9-8B5A-1E48A8B0A976}" presName="root" presStyleCnt="0">
        <dgm:presLayoutVars>
          <dgm:dir/>
          <dgm:resizeHandles val="exact"/>
        </dgm:presLayoutVars>
      </dgm:prSet>
      <dgm:spPr/>
    </dgm:pt>
    <dgm:pt modelId="{EFF1FC22-9B4B-4999-89C8-F3D042EE69E5}" type="pres">
      <dgm:prSet presAssocID="{8678303F-8446-4F53-8786-D9168D3CD6A1}" presName="compNode" presStyleCnt="0"/>
      <dgm:spPr/>
    </dgm:pt>
    <dgm:pt modelId="{4492C5C2-FAAA-41C3-854F-120D7F3C7F70}" type="pres">
      <dgm:prSet presAssocID="{8678303F-8446-4F53-8786-D9168D3CD6A1}" presName="bgRect" presStyleLbl="bgShp" presStyleIdx="0" presStyleCnt="3"/>
      <dgm:spPr/>
    </dgm:pt>
    <dgm:pt modelId="{D4598157-53E4-4244-95D2-6B552B3F8640}" type="pres">
      <dgm:prSet presAssocID="{8678303F-8446-4F53-8786-D9168D3CD6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ield Tick with solid fill"/>
        </a:ext>
      </dgm:extLst>
    </dgm:pt>
    <dgm:pt modelId="{34C81401-0252-47DB-9310-B6AD735A06DE}" type="pres">
      <dgm:prSet presAssocID="{8678303F-8446-4F53-8786-D9168D3CD6A1}" presName="spaceRect" presStyleCnt="0"/>
      <dgm:spPr/>
    </dgm:pt>
    <dgm:pt modelId="{35E3AE3E-338E-427A-903D-6E47D77A980B}" type="pres">
      <dgm:prSet presAssocID="{8678303F-8446-4F53-8786-D9168D3CD6A1}" presName="parTx" presStyleLbl="revTx" presStyleIdx="0" presStyleCnt="3">
        <dgm:presLayoutVars>
          <dgm:chMax val="0"/>
          <dgm:chPref val="0"/>
        </dgm:presLayoutVars>
      </dgm:prSet>
      <dgm:spPr/>
    </dgm:pt>
    <dgm:pt modelId="{0BFE5310-420C-4CF4-8A1D-7B09C7065F9F}" type="pres">
      <dgm:prSet presAssocID="{C12BCE28-1364-4AF1-8A4D-C684207F2291}" presName="sibTrans" presStyleCnt="0"/>
      <dgm:spPr/>
    </dgm:pt>
    <dgm:pt modelId="{C550062F-ACD4-4A01-96D7-C2C351143C30}" type="pres">
      <dgm:prSet presAssocID="{63699691-9511-4409-B93E-3376368BBC02}" presName="compNode" presStyleCnt="0"/>
      <dgm:spPr/>
    </dgm:pt>
    <dgm:pt modelId="{EA362DD1-C04F-4E3D-A6ED-755D8743BEB8}" type="pres">
      <dgm:prSet presAssocID="{63699691-9511-4409-B93E-3376368BBC02}" presName="bgRect" presStyleLbl="bgShp" presStyleIdx="1" presStyleCnt="3"/>
      <dgm:spPr/>
    </dgm:pt>
    <dgm:pt modelId="{C7CE73C9-7BBD-4D64-9954-D396A01C0B57}" type="pres">
      <dgm:prSet presAssocID="{63699691-9511-4409-B93E-3376368BBC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CF2C8AB2-41D3-49D0-BDD5-D9D21170E44E}" type="pres">
      <dgm:prSet presAssocID="{63699691-9511-4409-B93E-3376368BBC02}" presName="spaceRect" presStyleCnt="0"/>
      <dgm:spPr/>
    </dgm:pt>
    <dgm:pt modelId="{17F54632-5679-469D-9EA9-46F5F36648AB}" type="pres">
      <dgm:prSet presAssocID="{63699691-9511-4409-B93E-3376368BBC02}" presName="parTx" presStyleLbl="revTx" presStyleIdx="1" presStyleCnt="3">
        <dgm:presLayoutVars>
          <dgm:chMax val="0"/>
          <dgm:chPref val="0"/>
        </dgm:presLayoutVars>
      </dgm:prSet>
      <dgm:spPr/>
    </dgm:pt>
    <dgm:pt modelId="{91013A8C-6243-49DC-811F-90196B101DDF}" type="pres">
      <dgm:prSet presAssocID="{466DFA29-2C5F-48B1-9DF8-9B7844D1809A}" presName="sibTrans" presStyleCnt="0"/>
      <dgm:spPr/>
    </dgm:pt>
    <dgm:pt modelId="{3D5CCCB8-9490-411C-B087-B6AFE0A37998}" type="pres">
      <dgm:prSet presAssocID="{1CC79D84-2D3A-4628-A1D4-65323E963505}" presName="compNode" presStyleCnt="0"/>
      <dgm:spPr/>
    </dgm:pt>
    <dgm:pt modelId="{994C71C5-F2AF-4F11-BAE3-0406038E958C}" type="pres">
      <dgm:prSet presAssocID="{1CC79D84-2D3A-4628-A1D4-65323E963505}" presName="bgRect" presStyleLbl="bgShp" presStyleIdx="2" presStyleCnt="3"/>
      <dgm:spPr/>
    </dgm:pt>
    <dgm:pt modelId="{8C042359-3B86-4BF2-BD3E-5B74CD874AFB}" type="pres">
      <dgm:prSet presAssocID="{1CC79D84-2D3A-4628-A1D4-65323E9635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ro Female with solid fill"/>
        </a:ext>
      </dgm:extLst>
    </dgm:pt>
    <dgm:pt modelId="{D801CF13-BF55-48CC-9BEE-11A08DD8D518}" type="pres">
      <dgm:prSet presAssocID="{1CC79D84-2D3A-4628-A1D4-65323E963505}" presName="spaceRect" presStyleCnt="0"/>
      <dgm:spPr/>
    </dgm:pt>
    <dgm:pt modelId="{B55B1115-C2EE-4F8B-8E73-789FDDFD5D6C}" type="pres">
      <dgm:prSet presAssocID="{1CC79D84-2D3A-4628-A1D4-65323E963505}" presName="parTx" presStyleLbl="revTx" presStyleIdx="2" presStyleCnt="3">
        <dgm:presLayoutVars>
          <dgm:chMax val="0"/>
          <dgm:chPref val="0"/>
        </dgm:presLayoutVars>
      </dgm:prSet>
      <dgm:spPr/>
    </dgm:pt>
  </dgm:ptLst>
  <dgm:cxnLst>
    <dgm:cxn modelId="{4DDB836B-F6D2-4106-BD5F-B95F38D4C3AF}" type="presOf" srcId="{8678303F-8446-4F53-8786-D9168D3CD6A1}" destId="{35E3AE3E-338E-427A-903D-6E47D77A980B}" srcOrd="0" destOrd="0" presId="urn:microsoft.com/office/officeart/2018/2/layout/IconVerticalSolidList"/>
    <dgm:cxn modelId="{D25EE871-EEC6-4FF8-BE7A-99373AB88E0A}" srcId="{C33FD950-FD67-47C9-8B5A-1E48A8B0A976}" destId="{63699691-9511-4409-B93E-3376368BBC02}" srcOrd="1" destOrd="0" parTransId="{C860A663-313F-4CD3-A610-744C7A8E9C83}" sibTransId="{466DFA29-2C5F-48B1-9DF8-9B7844D1809A}"/>
    <dgm:cxn modelId="{0BEA437A-030C-4787-A22D-EB4CB533FBC9}" type="presOf" srcId="{1CC79D84-2D3A-4628-A1D4-65323E963505}" destId="{B55B1115-C2EE-4F8B-8E73-789FDDFD5D6C}" srcOrd="0" destOrd="0" presId="urn:microsoft.com/office/officeart/2018/2/layout/IconVerticalSolidList"/>
    <dgm:cxn modelId="{5DB1708A-CBD7-4425-923D-10DD65286BD1}" srcId="{C33FD950-FD67-47C9-8B5A-1E48A8B0A976}" destId="{1CC79D84-2D3A-4628-A1D4-65323E963505}" srcOrd="2" destOrd="0" parTransId="{D33AC21C-1610-4F35-A22D-0666A32DB9FA}" sibTransId="{8303EE0E-2E09-4312-9EB2-6820F7AEF78C}"/>
    <dgm:cxn modelId="{892EA4AF-9542-4F72-8DA9-D482765E2B0C}" type="presOf" srcId="{63699691-9511-4409-B93E-3376368BBC02}" destId="{17F54632-5679-469D-9EA9-46F5F36648AB}" srcOrd="0" destOrd="0" presId="urn:microsoft.com/office/officeart/2018/2/layout/IconVerticalSolidList"/>
    <dgm:cxn modelId="{0883B7D9-4245-4724-AD88-A0D06B2B0CAF}" srcId="{C33FD950-FD67-47C9-8B5A-1E48A8B0A976}" destId="{8678303F-8446-4F53-8786-D9168D3CD6A1}" srcOrd="0" destOrd="0" parTransId="{4D27F30D-F5AA-4B9B-9E16-C023C93B5D59}" sibTransId="{C12BCE28-1364-4AF1-8A4D-C684207F2291}"/>
    <dgm:cxn modelId="{584132DB-B944-46EB-BCC1-522EED41CD10}" type="presOf" srcId="{C33FD950-FD67-47C9-8B5A-1E48A8B0A976}" destId="{289CA663-8D42-42E8-B0B3-64CCE37C9789}" srcOrd="0" destOrd="0" presId="urn:microsoft.com/office/officeart/2018/2/layout/IconVerticalSolidList"/>
    <dgm:cxn modelId="{6FD3867F-8882-4710-B786-6232F8EA3B78}" type="presParOf" srcId="{289CA663-8D42-42E8-B0B3-64CCE37C9789}" destId="{EFF1FC22-9B4B-4999-89C8-F3D042EE69E5}" srcOrd="0" destOrd="0" presId="urn:microsoft.com/office/officeart/2018/2/layout/IconVerticalSolidList"/>
    <dgm:cxn modelId="{328F3444-B9B3-49DE-A1FE-5E4B057CE2F5}" type="presParOf" srcId="{EFF1FC22-9B4B-4999-89C8-F3D042EE69E5}" destId="{4492C5C2-FAAA-41C3-854F-120D7F3C7F70}" srcOrd="0" destOrd="0" presId="urn:microsoft.com/office/officeart/2018/2/layout/IconVerticalSolidList"/>
    <dgm:cxn modelId="{A3643369-CCA9-4D5D-8934-2E88A8805414}" type="presParOf" srcId="{EFF1FC22-9B4B-4999-89C8-F3D042EE69E5}" destId="{D4598157-53E4-4244-95D2-6B552B3F8640}" srcOrd="1" destOrd="0" presId="urn:microsoft.com/office/officeart/2018/2/layout/IconVerticalSolidList"/>
    <dgm:cxn modelId="{4A00A9DF-4224-42F0-B7D9-8943742919A4}" type="presParOf" srcId="{EFF1FC22-9B4B-4999-89C8-F3D042EE69E5}" destId="{34C81401-0252-47DB-9310-B6AD735A06DE}" srcOrd="2" destOrd="0" presId="urn:microsoft.com/office/officeart/2018/2/layout/IconVerticalSolidList"/>
    <dgm:cxn modelId="{F83F48DC-C0DA-4A6C-A58E-1A61A4E97980}" type="presParOf" srcId="{EFF1FC22-9B4B-4999-89C8-F3D042EE69E5}" destId="{35E3AE3E-338E-427A-903D-6E47D77A980B}" srcOrd="3" destOrd="0" presId="urn:microsoft.com/office/officeart/2018/2/layout/IconVerticalSolidList"/>
    <dgm:cxn modelId="{7C77AB6E-7A53-49C6-93A6-22EECB05B7EB}" type="presParOf" srcId="{289CA663-8D42-42E8-B0B3-64CCE37C9789}" destId="{0BFE5310-420C-4CF4-8A1D-7B09C7065F9F}" srcOrd="1" destOrd="0" presId="urn:microsoft.com/office/officeart/2018/2/layout/IconVerticalSolidList"/>
    <dgm:cxn modelId="{9896F282-F2D1-4B7E-8B7D-D60BDF70C779}" type="presParOf" srcId="{289CA663-8D42-42E8-B0B3-64CCE37C9789}" destId="{C550062F-ACD4-4A01-96D7-C2C351143C30}" srcOrd="2" destOrd="0" presId="urn:microsoft.com/office/officeart/2018/2/layout/IconVerticalSolidList"/>
    <dgm:cxn modelId="{1DED5CF2-A097-4347-A762-F2BC70ECCC8D}" type="presParOf" srcId="{C550062F-ACD4-4A01-96D7-C2C351143C30}" destId="{EA362DD1-C04F-4E3D-A6ED-755D8743BEB8}" srcOrd="0" destOrd="0" presId="urn:microsoft.com/office/officeart/2018/2/layout/IconVerticalSolidList"/>
    <dgm:cxn modelId="{8490A6A1-93E6-4651-9DB7-27BA26C83919}" type="presParOf" srcId="{C550062F-ACD4-4A01-96D7-C2C351143C30}" destId="{C7CE73C9-7BBD-4D64-9954-D396A01C0B57}" srcOrd="1" destOrd="0" presId="urn:microsoft.com/office/officeart/2018/2/layout/IconVerticalSolidList"/>
    <dgm:cxn modelId="{F6038F33-89E0-4E82-AEC8-AA90292DD6BF}" type="presParOf" srcId="{C550062F-ACD4-4A01-96D7-C2C351143C30}" destId="{CF2C8AB2-41D3-49D0-BDD5-D9D21170E44E}" srcOrd="2" destOrd="0" presId="urn:microsoft.com/office/officeart/2018/2/layout/IconVerticalSolidList"/>
    <dgm:cxn modelId="{1412F977-8226-4D76-B3FB-FF6930FFE515}" type="presParOf" srcId="{C550062F-ACD4-4A01-96D7-C2C351143C30}" destId="{17F54632-5679-469D-9EA9-46F5F36648AB}" srcOrd="3" destOrd="0" presId="urn:microsoft.com/office/officeart/2018/2/layout/IconVerticalSolidList"/>
    <dgm:cxn modelId="{9FA76665-58AE-40C2-AB72-23AC80B78EF5}" type="presParOf" srcId="{289CA663-8D42-42E8-B0B3-64CCE37C9789}" destId="{91013A8C-6243-49DC-811F-90196B101DDF}" srcOrd="3" destOrd="0" presId="urn:microsoft.com/office/officeart/2018/2/layout/IconVerticalSolidList"/>
    <dgm:cxn modelId="{E8EB8592-FC22-4A04-B668-3DE6B811196B}" type="presParOf" srcId="{289CA663-8D42-42E8-B0B3-64CCE37C9789}" destId="{3D5CCCB8-9490-411C-B087-B6AFE0A37998}" srcOrd="4" destOrd="0" presId="urn:microsoft.com/office/officeart/2018/2/layout/IconVerticalSolidList"/>
    <dgm:cxn modelId="{737BB61D-5C21-4D2A-9777-A07BA5DB8F0F}" type="presParOf" srcId="{3D5CCCB8-9490-411C-B087-B6AFE0A37998}" destId="{994C71C5-F2AF-4F11-BAE3-0406038E958C}" srcOrd="0" destOrd="0" presId="urn:microsoft.com/office/officeart/2018/2/layout/IconVerticalSolidList"/>
    <dgm:cxn modelId="{5CC472C3-A489-43FA-A86B-B3DBB8CB074D}" type="presParOf" srcId="{3D5CCCB8-9490-411C-B087-B6AFE0A37998}" destId="{8C042359-3B86-4BF2-BD3E-5B74CD874AFB}" srcOrd="1" destOrd="0" presId="urn:microsoft.com/office/officeart/2018/2/layout/IconVerticalSolidList"/>
    <dgm:cxn modelId="{3B497004-3F2B-4C56-956C-20D7027D3C62}" type="presParOf" srcId="{3D5CCCB8-9490-411C-B087-B6AFE0A37998}" destId="{D801CF13-BF55-48CC-9BEE-11A08DD8D518}" srcOrd="2" destOrd="0" presId="urn:microsoft.com/office/officeart/2018/2/layout/IconVerticalSolidList"/>
    <dgm:cxn modelId="{6666C04B-20ED-4AAA-81ED-D7C449F0C336}" type="presParOf" srcId="{3D5CCCB8-9490-411C-B087-B6AFE0A37998}" destId="{B55B1115-C2EE-4F8B-8E73-789FDDFD5D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3FD950-FD67-47C9-8B5A-1E48A8B0A97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78303F-8446-4F53-8786-D9168D3CD6A1}">
      <dgm:prSet/>
      <dgm:spPr/>
      <dgm:t>
        <a:bodyPr/>
        <a:lstStyle/>
        <a:p>
          <a:pPr>
            <a:lnSpc>
              <a:spcPct val="100000"/>
            </a:lnSpc>
          </a:pPr>
          <a:r>
            <a:rPr lang="en-US" b="0" dirty="0">
              <a:latin typeface="Arial" panose="020B0604020202020204" pitchFamily="34" charset="0"/>
              <a:cs typeface="Arial" panose="020B0604020202020204" pitchFamily="34" charset="0"/>
            </a:rPr>
            <a:t>The maternal health research center is training the next generation of maternal health researchers through a unique collaboration between our institute and Morgan State University.</a:t>
          </a:r>
        </a:p>
      </dgm:t>
    </dgm:pt>
    <dgm:pt modelId="{4D27F30D-F5AA-4B9B-9E16-C023C93B5D59}" type="parTrans" cxnId="{0883B7D9-4245-4724-AD88-A0D06B2B0CAF}">
      <dgm:prSet/>
      <dgm:spPr/>
      <dgm:t>
        <a:bodyPr/>
        <a:lstStyle/>
        <a:p>
          <a:endParaRPr lang="en-US"/>
        </a:p>
      </dgm:t>
    </dgm:pt>
    <dgm:pt modelId="{C12BCE28-1364-4AF1-8A4D-C684207F2291}" type="sibTrans" cxnId="{0883B7D9-4245-4724-AD88-A0D06B2B0CAF}">
      <dgm:prSet/>
      <dgm:spPr/>
      <dgm:t>
        <a:bodyPr/>
        <a:lstStyle/>
        <a:p>
          <a:endParaRPr lang="en-US"/>
        </a:p>
      </dgm:t>
    </dgm:pt>
    <dgm:pt modelId="{63699691-9511-4409-B93E-3376368BBC02}">
      <dgm:prSet/>
      <dgm:spPr/>
      <dgm:t>
        <a:bodyPr/>
        <a:lstStyle/>
        <a:p>
          <a:pPr>
            <a:lnSpc>
              <a:spcPct val="100000"/>
            </a:lnSpc>
          </a:pPr>
          <a:r>
            <a:rPr lang="en-US" b="0" dirty="0">
              <a:latin typeface="Arial" panose="020B0604020202020204" pitchFamily="34" charset="0"/>
              <a:cs typeface="Arial" panose="020B0604020202020204" pitchFamily="34" charset="0"/>
            </a:rPr>
            <a:t>Our fellows are studying how childhood maltreatment or unfair treatment in pregnancy increases posttraumatic stress responses and the relationship between parental self-efficacy and perceived stress among parents with children with autism. </a:t>
          </a:r>
        </a:p>
      </dgm:t>
    </dgm:pt>
    <dgm:pt modelId="{C860A663-313F-4CD3-A610-744C7A8E9C83}" type="parTrans" cxnId="{D25EE871-EEC6-4FF8-BE7A-99373AB88E0A}">
      <dgm:prSet/>
      <dgm:spPr/>
      <dgm:t>
        <a:bodyPr/>
        <a:lstStyle/>
        <a:p>
          <a:endParaRPr lang="en-US"/>
        </a:p>
      </dgm:t>
    </dgm:pt>
    <dgm:pt modelId="{466DFA29-2C5F-48B1-9DF8-9B7844D1809A}" type="sibTrans" cxnId="{D25EE871-EEC6-4FF8-BE7A-99373AB88E0A}">
      <dgm:prSet/>
      <dgm:spPr/>
      <dgm:t>
        <a:bodyPr/>
        <a:lstStyle/>
        <a:p>
          <a:endParaRPr lang="en-US"/>
        </a:p>
      </dgm:t>
    </dgm:pt>
    <dgm:pt modelId="{1CC79D84-2D3A-4628-A1D4-65323E963505}">
      <dgm:prSet/>
      <dgm:spPr/>
      <dgm:t>
        <a:bodyPr/>
        <a:lstStyle/>
        <a:p>
          <a:pPr>
            <a:lnSpc>
              <a:spcPct val="100000"/>
            </a:lnSpc>
          </a:pPr>
          <a:r>
            <a:rPr lang="en-US" b="0" dirty="0">
              <a:latin typeface="Arial" panose="020B0604020202020204" pitchFamily="34" charset="0"/>
              <a:cs typeface="Arial" panose="020B0604020202020204" pitchFamily="34" charset="0"/>
            </a:rPr>
            <a:t>This research will provide evidence-based information to design and evaluate interventions that can support parents of children with developmental delays living in under resourced areas as well as prevent violence and victimization among adolescents and emerging adults.</a:t>
          </a:r>
        </a:p>
      </dgm:t>
    </dgm:pt>
    <dgm:pt modelId="{D33AC21C-1610-4F35-A22D-0666A32DB9FA}" type="parTrans" cxnId="{5DB1708A-CBD7-4425-923D-10DD65286BD1}">
      <dgm:prSet/>
      <dgm:spPr/>
      <dgm:t>
        <a:bodyPr/>
        <a:lstStyle/>
        <a:p>
          <a:endParaRPr lang="en-US"/>
        </a:p>
      </dgm:t>
    </dgm:pt>
    <dgm:pt modelId="{8303EE0E-2E09-4312-9EB2-6820F7AEF78C}" type="sibTrans" cxnId="{5DB1708A-CBD7-4425-923D-10DD65286BD1}">
      <dgm:prSet/>
      <dgm:spPr/>
      <dgm:t>
        <a:bodyPr/>
        <a:lstStyle/>
        <a:p>
          <a:endParaRPr lang="en-US"/>
        </a:p>
      </dgm:t>
    </dgm:pt>
    <dgm:pt modelId="{289CA663-8D42-42E8-B0B3-64CCE37C9789}" type="pres">
      <dgm:prSet presAssocID="{C33FD950-FD67-47C9-8B5A-1E48A8B0A976}" presName="root" presStyleCnt="0">
        <dgm:presLayoutVars>
          <dgm:dir/>
          <dgm:resizeHandles val="exact"/>
        </dgm:presLayoutVars>
      </dgm:prSet>
      <dgm:spPr/>
    </dgm:pt>
    <dgm:pt modelId="{EFF1FC22-9B4B-4999-89C8-F3D042EE69E5}" type="pres">
      <dgm:prSet presAssocID="{8678303F-8446-4F53-8786-D9168D3CD6A1}" presName="compNode" presStyleCnt="0"/>
      <dgm:spPr/>
    </dgm:pt>
    <dgm:pt modelId="{4492C5C2-FAAA-41C3-854F-120D7F3C7F70}" type="pres">
      <dgm:prSet presAssocID="{8678303F-8446-4F53-8786-D9168D3CD6A1}" presName="bgRect" presStyleLbl="bgShp" presStyleIdx="0" presStyleCnt="3"/>
      <dgm:spPr/>
    </dgm:pt>
    <dgm:pt modelId="{D4598157-53E4-4244-95D2-6B552B3F8640}" type="pres">
      <dgm:prSet presAssocID="{8678303F-8446-4F53-8786-D9168D3CD6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ield Tick with solid fill"/>
        </a:ext>
      </dgm:extLst>
    </dgm:pt>
    <dgm:pt modelId="{34C81401-0252-47DB-9310-B6AD735A06DE}" type="pres">
      <dgm:prSet presAssocID="{8678303F-8446-4F53-8786-D9168D3CD6A1}" presName="spaceRect" presStyleCnt="0"/>
      <dgm:spPr/>
    </dgm:pt>
    <dgm:pt modelId="{35E3AE3E-338E-427A-903D-6E47D77A980B}" type="pres">
      <dgm:prSet presAssocID="{8678303F-8446-4F53-8786-D9168D3CD6A1}" presName="parTx" presStyleLbl="revTx" presStyleIdx="0" presStyleCnt="3">
        <dgm:presLayoutVars>
          <dgm:chMax val="0"/>
          <dgm:chPref val="0"/>
        </dgm:presLayoutVars>
      </dgm:prSet>
      <dgm:spPr/>
    </dgm:pt>
    <dgm:pt modelId="{0BFE5310-420C-4CF4-8A1D-7B09C7065F9F}" type="pres">
      <dgm:prSet presAssocID="{C12BCE28-1364-4AF1-8A4D-C684207F2291}" presName="sibTrans" presStyleCnt="0"/>
      <dgm:spPr/>
    </dgm:pt>
    <dgm:pt modelId="{C550062F-ACD4-4A01-96D7-C2C351143C30}" type="pres">
      <dgm:prSet presAssocID="{63699691-9511-4409-B93E-3376368BBC02}" presName="compNode" presStyleCnt="0"/>
      <dgm:spPr/>
    </dgm:pt>
    <dgm:pt modelId="{EA362DD1-C04F-4E3D-A6ED-755D8743BEB8}" type="pres">
      <dgm:prSet presAssocID="{63699691-9511-4409-B93E-3376368BBC02}" presName="bgRect" presStyleLbl="bgShp" presStyleIdx="1" presStyleCnt="3"/>
      <dgm:spPr/>
    </dgm:pt>
    <dgm:pt modelId="{C7CE73C9-7BBD-4D64-9954-D396A01C0B57}" type="pres">
      <dgm:prSet presAssocID="{63699691-9511-4409-B93E-3376368BBC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CF2C8AB2-41D3-49D0-BDD5-D9D21170E44E}" type="pres">
      <dgm:prSet presAssocID="{63699691-9511-4409-B93E-3376368BBC02}" presName="spaceRect" presStyleCnt="0"/>
      <dgm:spPr/>
    </dgm:pt>
    <dgm:pt modelId="{17F54632-5679-469D-9EA9-46F5F36648AB}" type="pres">
      <dgm:prSet presAssocID="{63699691-9511-4409-B93E-3376368BBC02}" presName="parTx" presStyleLbl="revTx" presStyleIdx="1" presStyleCnt="3">
        <dgm:presLayoutVars>
          <dgm:chMax val="0"/>
          <dgm:chPref val="0"/>
        </dgm:presLayoutVars>
      </dgm:prSet>
      <dgm:spPr/>
    </dgm:pt>
    <dgm:pt modelId="{91013A8C-6243-49DC-811F-90196B101DDF}" type="pres">
      <dgm:prSet presAssocID="{466DFA29-2C5F-48B1-9DF8-9B7844D1809A}" presName="sibTrans" presStyleCnt="0"/>
      <dgm:spPr/>
    </dgm:pt>
    <dgm:pt modelId="{3D5CCCB8-9490-411C-B087-B6AFE0A37998}" type="pres">
      <dgm:prSet presAssocID="{1CC79D84-2D3A-4628-A1D4-65323E963505}" presName="compNode" presStyleCnt="0"/>
      <dgm:spPr/>
    </dgm:pt>
    <dgm:pt modelId="{994C71C5-F2AF-4F11-BAE3-0406038E958C}" type="pres">
      <dgm:prSet presAssocID="{1CC79D84-2D3A-4628-A1D4-65323E963505}" presName="bgRect" presStyleLbl="bgShp" presStyleIdx="2" presStyleCnt="3"/>
      <dgm:spPr/>
    </dgm:pt>
    <dgm:pt modelId="{8C042359-3B86-4BF2-BD3E-5B74CD874AFB}" type="pres">
      <dgm:prSet presAssocID="{1CC79D84-2D3A-4628-A1D4-65323E9635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ro Female with solid fill"/>
        </a:ext>
      </dgm:extLst>
    </dgm:pt>
    <dgm:pt modelId="{D801CF13-BF55-48CC-9BEE-11A08DD8D518}" type="pres">
      <dgm:prSet presAssocID="{1CC79D84-2D3A-4628-A1D4-65323E963505}" presName="spaceRect" presStyleCnt="0"/>
      <dgm:spPr/>
    </dgm:pt>
    <dgm:pt modelId="{B55B1115-C2EE-4F8B-8E73-789FDDFD5D6C}" type="pres">
      <dgm:prSet presAssocID="{1CC79D84-2D3A-4628-A1D4-65323E963505}" presName="parTx" presStyleLbl="revTx" presStyleIdx="2" presStyleCnt="3">
        <dgm:presLayoutVars>
          <dgm:chMax val="0"/>
          <dgm:chPref val="0"/>
        </dgm:presLayoutVars>
      </dgm:prSet>
      <dgm:spPr/>
    </dgm:pt>
  </dgm:ptLst>
  <dgm:cxnLst>
    <dgm:cxn modelId="{4DDB836B-F6D2-4106-BD5F-B95F38D4C3AF}" type="presOf" srcId="{8678303F-8446-4F53-8786-D9168D3CD6A1}" destId="{35E3AE3E-338E-427A-903D-6E47D77A980B}" srcOrd="0" destOrd="0" presId="urn:microsoft.com/office/officeart/2018/2/layout/IconVerticalSolidList"/>
    <dgm:cxn modelId="{D25EE871-EEC6-4FF8-BE7A-99373AB88E0A}" srcId="{C33FD950-FD67-47C9-8B5A-1E48A8B0A976}" destId="{63699691-9511-4409-B93E-3376368BBC02}" srcOrd="1" destOrd="0" parTransId="{C860A663-313F-4CD3-A610-744C7A8E9C83}" sibTransId="{466DFA29-2C5F-48B1-9DF8-9B7844D1809A}"/>
    <dgm:cxn modelId="{0BEA437A-030C-4787-A22D-EB4CB533FBC9}" type="presOf" srcId="{1CC79D84-2D3A-4628-A1D4-65323E963505}" destId="{B55B1115-C2EE-4F8B-8E73-789FDDFD5D6C}" srcOrd="0" destOrd="0" presId="urn:microsoft.com/office/officeart/2018/2/layout/IconVerticalSolidList"/>
    <dgm:cxn modelId="{5DB1708A-CBD7-4425-923D-10DD65286BD1}" srcId="{C33FD950-FD67-47C9-8B5A-1E48A8B0A976}" destId="{1CC79D84-2D3A-4628-A1D4-65323E963505}" srcOrd="2" destOrd="0" parTransId="{D33AC21C-1610-4F35-A22D-0666A32DB9FA}" sibTransId="{8303EE0E-2E09-4312-9EB2-6820F7AEF78C}"/>
    <dgm:cxn modelId="{892EA4AF-9542-4F72-8DA9-D482765E2B0C}" type="presOf" srcId="{63699691-9511-4409-B93E-3376368BBC02}" destId="{17F54632-5679-469D-9EA9-46F5F36648AB}" srcOrd="0" destOrd="0" presId="urn:microsoft.com/office/officeart/2018/2/layout/IconVerticalSolidList"/>
    <dgm:cxn modelId="{0883B7D9-4245-4724-AD88-A0D06B2B0CAF}" srcId="{C33FD950-FD67-47C9-8B5A-1E48A8B0A976}" destId="{8678303F-8446-4F53-8786-D9168D3CD6A1}" srcOrd="0" destOrd="0" parTransId="{4D27F30D-F5AA-4B9B-9E16-C023C93B5D59}" sibTransId="{C12BCE28-1364-4AF1-8A4D-C684207F2291}"/>
    <dgm:cxn modelId="{584132DB-B944-46EB-BCC1-522EED41CD10}" type="presOf" srcId="{C33FD950-FD67-47C9-8B5A-1E48A8B0A976}" destId="{289CA663-8D42-42E8-B0B3-64CCE37C9789}" srcOrd="0" destOrd="0" presId="urn:microsoft.com/office/officeart/2018/2/layout/IconVerticalSolidList"/>
    <dgm:cxn modelId="{6FD3867F-8882-4710-B786-6232F8EA3B78}" type="presParOf" srcId="{289CA663-8D42-42E8-B0B3-64CCE37C9789}" destId="{EFF1FC22-9B4B-4999-89C8-F3D042EE69E5}" srcOrd="0" destOrd="0" presId="urn:microsoft.com/office/officeart/2018/2/layout/IconVerticalSolidList"/>
    <dgm:cxn modelId="{328F3444-B9B3-49DE-A1FE-5E4B057CE2F5}" type="presParOf" srcId="{EFF1FC22-9B4B-4999-89C8-F3D042EE69E5}" destId="{4492C5C2-FAAA-41C3-854F-120D7F3C7F70}" srcOrd="0" destOrd="0" presId="urn:microsoft.com/office/officeart/2018/2/layout/IconVerticalSolidList"/>
    <dgm:cxn modelId="{A3643369-CCA9-4D5D-8934-2E88A8805414}" type="presParOf" srcId="{EFF1FC22-9B4B-4999-89C8-F3D042EE69E5}" destId="{D4598157-53E4-4244-95D2-6B552B3F8640}" srcOrd="1" destOrd="0" presId="urn:microsoft.com/office/officeart/2018/2/layout/IconVerticalSolidList"/>
    <dgm:cxn modelId="{4A00A9DF-4224-42F0-B7D9-8943742919A4}" type="presParOf" srcId="{EFF1FC22-9B4B-4999-89C8-F3D042EE69E5}" destId="{34C81401-0252-47DB-9310-B6AD735A06DE}" srcOrd="2" destOrd="0" presId="urn:microsoft.com/office/officeart/2018/2/layout/IconVerticalSolidList"/>
    <dgm:cxn modelId="{F83F48DC-C0DA-4A6C-A58E-1A61A4E97980}" type="presParOf" srcId="{EFF1FC22-9B4B-4999-89C8-F3D042EE69E5}" destId="{35E3AE3E-338E-427A-903D-6E47D77A980B}" srcOrd="3" destOrd="0" presId="urn:microsoft.com/office/officeart/2018/2/layout/IconVerticalSolidList"/>
    <dgm:cxn modelId="{7C77AB6E-7A53-49C6-93A6-22EECB05B7EB}" type="presParOf" srcId="{289CA663-8D42-42E8-B0B3-64CCE37C9789}" destId="{0BFE5310-420C-4CF4-8A1D-7B09C7065F9F}" srcOrd="1" destOrd="0" presId="urn:microsoft.com/office/officeart/2018/2/layout/IconVerticalSolidList"/>
    <dgm:cxn modelId="{9896F282-F2D1-4B7E-8B7D-D60BDF70C779}" type="presParOf" srcId="{289CA663-8D42-42E8-B0B3-64CCE37C9789}" destId="{C550062F-ACD4-4A01-96D7-C2C351143C30}" srcOrd="2" destOrd="0" presId="urn:microsoft.com/office/officeart/2018/2/layout/IconVerticalSolidList"/>
    <dgm:cxn modelId="{1DED5CF2-A097-4347-A762-F2BC70ECCC8D}" type="presParOf" srcId="{C550062F-ACD4-4A01-96D7-C2C351143C30}" destId="{EA362DD1-C04F-4E3D-A6ED-755D8743BEB8}" srcOrd="0" destOrd="0" presId="urn:microsoft.com/office/officeart/2018/2/layout/IconVerticalSolidList"/>
    <dgm:cxn modelId="{8490A6A1-93E6-4651-9DB7-27BA26C83919}" type="presParOf" srcId="{C550062F-ACD4-4A01-96D7-C2C351143C30}" destId="{C7CE73C9-7BBD-4D64-9954-D396A01C0B57}" srcOrd="1" destOrd="0" presId="urn:microsoft.com/office/officeart/2018/2/layout/IconVerticalSolidList"/>
    <dgm:cxn modelId="{F6038F33-89E0-4E82-AEC8-AA90292DD6BF}" type="presParOf" srcId="{C550062F-ACD4-4A01-96D7-C2C351143C30}" destId="{CF2C8AB2-41D3-49D0-BDD5-D9D21170E44E}" srcOrd="2" destOrd="0" presId="urn:microsoft.com/office/officeart/2018/2/layout/IconVerticalSolidList"/>
    <dgm:cxn modelId="{1412F977-8226-4D76-B3FB-FF6930FFE515}" type="presParOf" srcId="{C550062F-ACD4-4A01-96D7-C2C351143C30}" destId="{17F54632-5679-469D-9EA9-46F5F36648AB}" srcOrd="3" destOrd="0" presId="urn:microsoft.com/office/officeart/2018/2/layout/IconVerticalSolidList"/>
    <dgm:cxn modelId="{9FA76665-58AE-40C2-AB72-23AC80B78EF5}" type="presParOf" srcId="{289CA663-8D42-42E8-B0B3-64CCE37C9789}" destId="{91013A8C-6243-49DC-811F-90196B101DDF}" srcOrd="3" destOrd="0" presId="urn:microsoft.com/office/officeart/2018/2/layout/IconVerticalSolidList"/>
    <dgm:cxn modelId="{E8EB8592-FC22-4A04-B668-3DE6B811196B}" type="presParOf" srcId="{289CA663-8D42-42E8-B0B3-64CCE37C9789}" destId="{3D5CCCB8-9490-411C-B087-B6AFE0A37998}" srcOrd="4" destOrd="0" presId="urn:microsoft.com/office/officeart/2018/2/layout/IconVerticalSolidList"/>
    <dgm:cxn modelId="{737BB61D-5C21-4D2A-9777-A07BA5DB8F0F}" type="presParOf" srcId="{3D5CCCB8-9490-411C-B087-B6AFE0A37998}" destId="{994C71C5-F2AF-4F11-BAE3-0406038E958C}" srcOrd="0" destOrd="0" presId="urn:microsoft.com/office/officeart/2018/2/layout/IconVerticalSolidList"/>
    <dgm:cxn modelId="{5CC472C3-A489-43FA-A86B-B3DBB8CB074D}" type="presParOf" srcId="{3D5CCCB8-9490-411C-B087-B6AFE0A37998}" destId="{8C042359-3B86-4BF2-BD3E-5B74CD874AFB}" srcOrd="1" destOrd="0" presId="urn:microsoft.com/office/officeart/2018/2/layout/IconVerticalSolidList"/>
    <dgm:cxn modelId="{3B497004-3F2B-4C56-956C-20D7027D3C62}" type="presParOf" srcId="{3D5CCCB8-9490-411C-B087-B6AFE0A37998}" destId="{D801CF13-BF55-48CC-9BEE-11A08DD8D518}" srcOrd="2" destOrd="0" presId="urn:microsoft.com/office/officeart/2018/2/layout/IconVerticalSolidList"/>
    <dgm:cxn modelId="{6666C04B-20ED-4AAA-81ED-D7C449F0C336}" type="presParOf" srcId="{3D5CCCB8-9490-411C-B087-B6AFE0A37998}" destId="{B55B1115-C2EE-4F8B-8E73-789FDDFD5D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3FD950-FD67-47C9-8B5A-1E48A8B0A97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78303F-8446-4F53-8786-D9168D3CD6A1}">
      <dgm:prSet/>
      <dgm:spPr/>
      <dgm:t>
        <a:bodyPr/>
        <a:lstStyle/>
        <a:p>
          <a:pPr>
            <a:lnSpc>
              <a:spcPct val="100000"/>
            </a:lnSpc>
          </a:pPr>
          <a:r>
            <a:rPr lang="en-US" b="0" dirty="0">
              <a:latin typeface="Arial" panose="020B0604020202020204" pitchFamily="34" charset="0"/>
              <a:cs typeface="Arial" panose="020B0604020202020204" pitchFamily="34" charset="0"/>
            </a:rPr>
            <a:t>Provider and community education and outreach program to address rising rates of congenital syphilis in our region. </a:t>
          </a:r>
        </a:p>
      </dgm:t>
    </dgm:pt>
    <dgm:pt modelId="{4D27F30D-F5AA-4B9B-9E16-C023C93B5D59}" type="parTrans" cxnId="{0883B7D9-4245-4724-AD88-A0D06B2B0CAF}">
      <dgm:prSet/>
      <dgm:spPr/>
      <dgm:t>
        <a:bodyPr/>
        <a:lstStyle/>
        <a:p>
          <a:endParaRPr lang="en-US"/>
        </a:p>
      </dgm:t>
    </dgm:pt>
    <dgm:pt modelId="{C12BCE28-1364-4AF1-8A4D-C684207F2291}" type="sibTrans" cxnId="{0883B7D9-4245-4724-AD88-A0D06B2B0CAF}">
      <dgm:prSet/>
      <dgm:spPr/>
      <dgm:t>
        <a:bodyPr/>
        <a:lstStyle/>
        <a:p>
          <a:endParaRPr lang="en-US"/>
        </a:p>
      </dgm:t>
    </dgm:pt>
    <dgm:pt modelId="{63699691-9511-4409-B93E-3376368BBC02}">
      <dgm:prSet/>
      <dgm:spPr/>
      <dgm:t>
        <a:bodyPr/>
        <a:lstStyle/>
        <a:p>
          <a:pPr>
            <a:lnSpc>
              <a:spcPct val="100000"/>
            </a:lnSpc>
          </a:pPr>
          <a:r>
            <a:rPr lang="en-US" b="0" dirty="0">
              <a:latin typeface="Arial" panose="020B0604020202020204" pitchFamily="34" charset="0"/>
              <a:cs typeface="Arial" panose="020B0604020202020204" pitchFamily="34" charset="0"/>
            </a:rPr>
            <a:t>We provide continuing medical education for providers and train CHWs </a:t>
          </a:r>
          <a:r>
            <a:rPr lang="en-US" b="0">
              <a:latin typeface="Arial" panose="020B0604020202020204" pitchFamily="34" charset="0"/>
              <a:cs typeface="Arial" panose="020B0604020202020204" pitchFamily="34" charset="0"/>
            </a:rPr>
            <a:t>to educate community </a:t>
          </a:r>
          <a:r>
            <a:rPr lang="en-US" b="0" dirty="0">
              <a:latin typeface="Arial" panose="020B0604020202020204" pitchFamily="34" charset="0"/>
              <a:cs typeface="Arial" panose="020B0604020202020204" pitchFamily="34" charset="0"/>
            </a:rPr>
            <a:t>members about STI prevention, testing and treatment. We have UTHealth Connect on social media and formed regional task force in partnership with DSHS Region 11</a:t>
          </a:r>
        </a:p>
      </dgm:t>
    </dgm:pt>
    <dgm:pt modelId="{C860A663-313F-4CD3-A610-744C7A8E9C83}" type="parTrans" cxnId="{D25EE871-EEC6-4FF8-BE7A-99373AB88E0A}">
      <dgm:prSet/>
      <dgm:spPr/>
      <dgm:t>
        <a:bodyPr/>
        <a:lstStyle/>
        <a:p>
          <a:endParaRPr lang="en-US"/>
        </a:p>
      </dgm:t>
    </dgm:pt>
    <dgm:pt modelId="{466DFA29-2C5F-48B1-9DF8-9B7844D1809A}" type="sibTrans" cxnId="{D25EE871-EEC6-4FF8-BE7A-99373AB88E0A}">
      <dgm:prSet/>
      <dgm:spPr/>
      <dgm:t>
        <a:bodyPr/>
        <a:lstStyle/>
        <a:p>
          <a:endParaRPr lang="en-US"/>
        </a:p>
      </dgm:t>
    </dgm:pt>
    <dgm:pt modelId="{1CC79D84-2D3A-4628-A1D4-65323E963505}">
      <dgm:prSet/>
      <dgm:spPr/>
      <dgm:t>
        <a:bodyPr/>
        <a:lstStyle/>
        <a:p>
          <a:pPr>
            <a:lnSpc>
              <a:spcPct val="100000"/>
            </a:lnSpc>
          </a:pPr>
          <a:r>
            <a:rPr lang="en-US" b="0" dirty="0">
              <a:latin typeface="Arial" panose="020B0604020202020204" pitchFamily="34" charset="0"/>
              <a:cs typeface="Arial" panose="020B0604020202020204" pitchFamily="34" charset="0"/>
            </a:rPr>
            <a:t>This work is helping to increase awareness of the importance of sexual reproductive health among both men and women living in our region and the impact it can have on health across the lifecourse and on infant health.</a:t>
          </a:r>
        </a:p>
      </dgm:t>
    </dgm:pt>
    <dgm:pt modelId="{D33AC21C-1610-4F35-A22D-0666A32DB9FA}" type="parTrans" cxnId="{5DB1708A-CBD7-4425-923D-10DD65286BD1}">
      <dgm:prSet/>
      <dgm:spPr/>
      <dgm:t>
        <a:bodyPr/>
        <a:lstStyle/>
        <a:p>
          <a:endParaRPr lang="en-US"/>
        </a:p>
      </dgm:t>
    </dgm:pt>
    <dgm:pt modelId="{8303EE0E-2E09-4312-9EB2-6820F7AEF78C}" type="sibTrans" cxnId="{5DB1708A-CBD7-4425-923D-10DD65286BD1}">
      <dgm:prSet/>
      <dgm:spPr/>
      <dgm:t>
        <a:bodyPr/>
        <a:lstStyle/>
        <a:p>
          <a:endParaRPr lang="en-US"/>
        </a:p>
      </dgm:t>
    </dgm:pt>
    <dgm:pt modelId="{289CA663-8D42-42E8-B0B3-64CCE37C9789}" type="pres">
      <dgm:prSet presAssocID="{C33FD950-FD67-47C9-8B5A-1E48A8B0A976}" presName="root" presStyleCnt="0">
        <dgm:presLayoutVars>
          <dgm:dir/>
          <dgm:resizeHandles val="exact"/>
        </dgm:presLayoutVars>
      </dgm:prSet>
      <dgm:spPr/>
    </dgm:pt>
    <dgm:pt modelId="{EFF1FC22-9B4B-4999-89C8-F3D042EE69E5}" type="pres">
      <dgm:prSet presAssocID="{8678303F-8446-4F53-8786-D9168D3CD6A1}" presName="compNode" presStyleCnt="0"/>
      <dgm:spPr/>
    </dgm:pt>
    <dgm:pt modelId="{4492C5C2-FAAA-41C3-854F-120D7F3C7F70}" type="pres">
      <dgm:prSet presAssocID="{8678303F-8446-4F53-8786-D9168D3CD6A1}" presName="bgRect" presStyleLbl="bgShp" presStyleIdx="0" presStyleCnt="3"/>
      <dgm:spPr/>
    </dgm:pt>
    <dgm:pt modelId="{D4598157-53E4-4244-95D2-6B552B3F8640}" type="pres">
      <dgm:prSet presAssocID="{8678303F-8446-4F53-8786-D9168D3CD6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ield Tick with solid fill"/>
        </a:ext>
      </dgm:extLst>
    </dgm:pt>
    <dgm:pt modelId="{34C81401-0252-47DB-9310-B6AD735A06DE}" type="pres">
      <dgm:prSet presAssocID="{8678303F-8446-4F53-8786-D9168D3CD6A1}" presName="spaceRect" presStyleCnt="0"/>
      <dgm:spPr/>
    </dgm:pt>
    <dgm:pt modelId="{35E3AE3E-338E-427A-903D-6E47D77A980B}" type="pres">
      <dgm:prSet presAssocID="{8678303F-8446-4F53-8786-D9168D3CD6A1}" presName="parTx" presStyleLbl="revTx" presStyleIdx="0" presStyleCnt="3">
        <dgm:presLayoutVars>
          <dgm:chMax val="0"/>
          <dgm:chPref val="0"/>
        </dgm:presLayoutVars>
      </dgm:prSet>
      <dgm:spPr/>
    </dgm:pt>
    <dgm:pt modelId="{0BFE5310-420C-4CF4-8A1D-7B09C7065F9F}" type="pres">
      <dgm:prSet presAssocID="{C12BCE28-1364-4AF1-8A4D-C684207F2291}" presName="sibTrans" presStyleCnt="0"/>
      <dgm:spPr/>
    </dgm:pt>
    <dgm:pt modelId="{C550062F-ACD4-4A01-96D7-C2C351143C30}" type="pres">
      <dgm:prSet presAssocID="{63699691-9511-4409-B93E-3376368BBC02}" presName="compNode" presStyleCnt="0"/>
      <dgm:spPr/>
    </dgm:pt>
    <dgm:pt modelId="{EA362DD1-C04F-4E3D-A6ED-755D8743BEB8}" type="pres">
      <dgm:prSet presAssocID="{63699691-9511-4409-B93E-3376368BBC02}" presName="bgRect" presStyleLbl="bgShp" presStyleIdx="1" presStyleCnt="3"/>
      <dgm:spPr/>
    </dgm:pt>
    <dgm:pt modelId="{C7CE73C9-7BBD-4D64-9954-D396A01C0B57}" type="pres">
      <dgm:prSet presAssocID="{63699691-9511-4409-B93E-3376368BBC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CF2C8AB2-41D3-49D0-BDD5-D9D21170E44E}" type="pres">
      <dgm:prSet presAssocID="{63699691-9511-4409-B93E-3376368BBC02}" presName="spaceRect" presStyleCnt="0"/>
      <dgm:spPr/>
    </dgm:pt>
    <dgm:pt modelId="{17F54632-5679-469D-9EA9-46F5F36648AB}" type="pres">
      <dgm:prSet presAssocID="{63699691-9511-4409-B93E-3376368BBC02}" presName="parTx" presStyleLbl="revTx" presStyleIdx="1" presStyleCnt="3">
        <dgm:presLayoutVars>
          <dgm:chMax val="0"/>
          <dgm:chPref val="0"/>
        </dgm:presLayoutVars>
      </dgm:prSet>
      <dgm:spPr/>
    </dgm:pt>
    <dgm:pt modelId="{91013A8C-6243-49DC-811F-90196B101DDF}" type="pres">
      <dgm:prSet presAssocID="{466DFA29-2C5F-48B1-9DF8-9B7844D1809A}" presName="sibTrans" presStyleCnt="0"/>
      <dgm:spPr/>
    </dgm:pt>
    <dgm:pt modelId="{3D5CCCB8-9490-411C-B087-B6AFE0A37998}" type="pres">
      <dgm:prSet presAssocID="{1CC79D84-2D3A-4628-A1D4-65323E963505}" presName="compNode" presStyleCnt="0"/>
      <dgm:spPr/>
    </dgm:pt>
    <dgm:pt modelId="{994C71C5-F2AF-4F11-BAE3-0406038E958C}" type="pres">
      <dgm:prSet presAssocID="{1CC79D84-2D3A-4628-A1D4-65323E963505}" presName="bgRect" presStyleLbl="bgShp" presStyleIdx="2" presStyleCnt="3"/>
      <dgm:spPr/>
    </dgm:pt>
    <dgm:pt modelId="{8C042359-3B86-4BF2-BD3E-5B74CD874AFB}" type="pres">
      <dgm:prSet presAssocID="{1CC79D84-2D3A-4628-A1D4-65323E9635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ro Female with solid fill"/>
        </a:ext>
      </dgm:extLst>
    </dgm:pt>
    <dgm:pt modelId="{D801CF13-BF55-48CC-9BEE-11A08DD8D518}" type="pres">
      <dgm:prSet presAssocID="{1CC79D84-2D3A-4628-A1D4-65323E963505}" presName="spaceRect" presStyleCnt="0"/>
      <dgm:spPr/>
    </dgm:pt>
    <dgm:pt modelId="{B55B1115-C2EE-4F8B-8E73-789FDDFD5D6C}" type="pres">
      <dgm:prSet presAssocID="{1CC79D84-2D3A-4628-A1D4-65323E963505}" presName="parTx" presStyleLbl="revTx" presStyleIdx="2" presStyleCnt="3">
        <dgm:presLayoutVars>
          <dgm:chMax val="0"/>
          <dgm:chPref val="0"/>
        </dgm:presLayoutVars>
      </dgm:prSet>
      <dgm:spPr/>
    </dgm:pt>
  </dgm:ptLst>
  <dgm:cxnLst>
    <dgm:cxn modelId="{4DDB836B-F6D2-4106-BD5F-B95F38D4C3AF}" type="presOf" srcId="{8678303F-8446-4F53-8786-D9168D3CD6A1}" destId="{35E3AE3E-338E-427A-903D-6E47D77A980B}" srcOrd="0" destOrd="0" presId="urn:microsoft.com/office/officeart/2018/2/layout/IconVerticalSolidList"/>
    <dgm:cxn modelId="{D25EE871-EEC6-4FF8-BE7A-99373AB88E0A}" srcId="{C33FD950-FD67-47C9-8B5A-1E48A8B0A976}" destId="{63699691-9511-4409-B93E-3376368BBC02}" srcOrd="1" destOrd="0" parTransId="{C860A663-313F-4CD3-A610-744C7A8E9C83}" sibTransId="{466DFA29-2C5F-48B1-9DF8-9B7844D1809A}"/>
    <dgm:cxn modelId="{0BEA437A-030C-4787-A22D-EB4CB533FBC9}" type="presOf" srcId="{1CC79D84-2D3A-4628-A1D4-65323E963505}" destId="{B55B1115-C2EE-4F8B-8E73-789FDDFD5D6C}" srcOrd="0" destOrd="0" presId="urn:microsoft.com/office/officeart/2018/2/layout/IconVerticalSolidList"/>
    <dgm:cxn modelId="{5DB1708A-CBD7-4425-923D-10DD65286BD1}" srcId="{C33FD950-FD67-47C9-8B5A-1E48A8B0A976}" destId="{1CC79D84-2D3A-4628-A1D4-65323E963505}" srcOrd="2" destOrd="0" parTransId="{D33AC21C-1610-4F35-A22D-0666A32DB9FA}" sibTransId="{8303EE0E-2E09-4312-9EB2-6820F7AEF78C}"/>
    <dgm:cxn modelId="{892EA4AF-9542-4F72-8DA9-D482765E2B0C}" type="presOf" srcId="{63699691-9511-4409-B93E-3376368BBC02}" destId="{17F54632-5679-469D-9EA9-46F5F36648AB}" srcOrd="0" destOrd="0" presId="urn:microsoft.com/office/officeart/2018/2/layout/IconVerticalSolidList"/>
    <dgm:cxn modelId="{0883B7D9-4245-4724-AD88-A0D06B2B0CAF}" srcId="{C33FD950-FD67-47C9-8B5A-1E48A8B0A976}" destId="{8678303F-8446-4F53-8786-D9168D3CD6A1}" srcOrd="0" destOrd="0" parTransId="{4D27F30D-F5AA-4B9B-9E16-C023C93B5D59}" sibTransId="{C12BCE28-1364-4AF1-8A4D-C684207F2291}"/>
    <dgm:cxn modelId="{584132DB-B944-46EB-BCC1-522EED41CD10}" type="presOf" srcId="{C33FD950-FD67-47C9-8B5A-1E48A8B0A976}" destId="{289CA663-8D42-42E8-B0B3-64CCE37C9789}" srcOrd="0" destOrd="0" presId="urn:microsoft.com/office/officeart/2018/2/layout/IconVerticalSolidList"/>
    <dgm:cxn modelId="{6FD3867F-8882-4710-B786-6232F8EA3B78}" type="presParOf" srcId="{289CA663-8D42-42E8-B0B3-64CCE37C9789}" destId="{EFF1FC22-9B4B-4999-89C8-F3D042EE69E5}" srcOrd="0" destOrd="0" presId="urn:microsoft.com/office/officeart/2018/2/layout/IconVerticalSolidList"/>
    <dgm:cxn modelId="{328F3444-B9B3-49DE-A1FE-5E4B057CE2F5}" type="presParOf" srcId="{EFF1FC22-9B4B-4999-89C8-F3D042EE69E5}" destId="{4492C5C2-FAAA-41C3-854F-120D7F3C7F70}" srcOrd="0" destOrd="0" presId="urn:microsoft.com/office/officeart/2018/2/layout/IconVerticalSolidList"/>
    <dgm:cxn modelId="{A3643369-CCA9-4D5D-8934-2E88A8805414}" type="presParOf" srcId="{EFF1FC22-9B4B-4999-89C8-F3D042EE69E5}" destId="{D4598157-53E4-4244-95D2-6B552B3F8640}" srcOrd="1" destOrd="0" presId="urn:microsoft.com/office/officeart/2018/2/layout/IconVerticalSolidList"/>
    <dgm:cxn modelId="{4A00A9DF-4224-42F0-B7D9-8943742919A4}" type="presParOf" srcId="{EFF1FC22-9B4B-4999-89C8-F3D042EE69E5}" destId="{34C81401-0252-47DB-9310-B6AD735A06DE}" srcOrd="2" destOrd="0" presId="urn:microsoft.com/office/officeart/2018/2/layout/IconVerticalSolidList"/>
    <dgm:cxn modelId="{F83F48DC-C0DA-4A6C-A58E-1A61A4E97980}" type="presParOf" srcId="{EFF1FC22-9B4B-4999-89C8-F3D042EE69E5}" destId="{35E3AE3E-338E-427A-903D-6E47D77A980B}" srcOrd="3" destOrd="0" presId="urn:microsoft.com/office/officeart/2018/2/layout/IconVerticalSolidList"/>
    <dgm:cxn modelId="{7C77AB6E-7A53-49C6-93A6-22EECB05B7EB}" type="presParOf" srcId="{289CA663-8D42-42E8-B0B3-64CCE37C9789}" destId="{0BFE5310-420C-4CF4-8A1D-7B09C7065F9F}" srcOrd="1" destOrd="0" presId="urn:microsoft.com/office/officeart/2018/2/layout/IconVerticalSolidList"/>
    <dgm:cxn modelId="{9896F282-F2D1-4B7E-8B7D-D60BDF70C779}" type="presParOf" srcId="{289CA663-8D42-42E8-B0B3-64CCE37C9789}" destId="{C550062F-ACD4-4A01-96D7-C2C351143C30}" srcOrd="2" destOrd="0" presId="urn:microsoft.com/office/officeart/2018/2/layout/IconVerticalSolidList"/>
    <dgm:cxn modelId="{1DED5CF2-A097-4347-A762-F2BC70ECCC8D}" type="presParOf" srcId="{C550062F-ACD4-4A01-96D7-C2C351143C30}" destId="{EA362DD1-C04F-4E3D-A6ED-755D8743BEB8}" srcOrd="0" destOrd="0" presId="urn:microsoft.com/office/officeart/2018/2/layout/IconVerticalSolidList"/>
    <dgm:cxn modelId="{8490A6A1-93E6-4651-9DB7-27BA26C83919}" type="presParOf" srcId="{C550062F-ACD4-4A01-96D7-C2C351143C30}" destId="{C7CE73C9-7BBD-4D64-9954-D396A01C0B57}" srcOrd="1" destOrd="0" presId="urn:microsoft.com/office/officeart/2018/2/layout/IconVerticalSolidList"/>
    <dgm:cxn modelId="{F6038F33-89E0-4E82-AEC8-AA90292DD6BF}" type="presParOf" srcId="{C550062F-ACD4-4A01-96D7-C2C351143C30}" destId="{CF2C8AB2-41D3-49D0-BDD5-D9D21170E44E}" srcOrd="2" destOrd="0" presId="urn:microsoft.com/office/officeart/2018/2/layout/IconVerticalSolidList"/>
    <dgm:cxn modelId="{1412F977-8226-4D76-B3FB-FF6930FFE515}" type="presParOf" srcId="{C550062F-ACD4-4A01-96D7-C2C351143C30}" destId="{17F54632-5679-469D-9EA9-46F5F36648AB}" srcOrd="3" destOrd="0" presId="urn:microsoft.com/office/officeart/2018/2/layout/IconVerticalSolidList"/>
    <dgm:cxn modelId="{9FA76665-58AE-40C2-AB72-23AC80B78EF5}" type="presParOf" srcId="{289CA663-8D42-42E8-B0B3-64CCE37C9789}" destId="{91013A8C-6243-49DC-811F-90196B101DDF}" srcOrd="3" destOrd="0" presId="urn:microsoft.com/office/officeart/2018/2/layout/IconVerticalSolidList"/>
    <dgm:cxn modelId="{E8EB8592-FC22-4A04-B668-3DE6B811196B}" type="presParOf" srcId="{289CA663-8D42-42E8-B0B3-64CCE37C9789}" destId="{3D5CCCB8-9490-411C-B087-B6AFE0A37998}" srcOrd="4" destOrd="0" presId="urn:microsoft.com/office/officeart/2018/2/layout/IconVerticalSolidList"/>
    <dgm:cxn modelId="{737BB61D-5C21-4D2A-9777-A07BA5DB8F0F}" type="presParOf" srcId="{3D5CCCB8-9490-411C-B087-B6AFE0A37998}" destId="{994C71C5-F2AF-4F11-BAE3-0406038E958C}" srcOrd="0" destOrd="0" presId="urn:microsoft.com/office/officeart/2018/2/layout/IconVerticalSolidList"/>
    <dgm:cxn modelId="{5CC472C3-A489-43FA-A86B-B3DBB8CB074D}" type="presParOf" srcId="{3D5CCCB8-9490-411C-B087-B6AFE0A37998}" destId="{8C042359-3B86-4BF2-BD3E-5B74CD874AFB}" srcOrd="1" destOrd="0" presId="urn:microsoft.com/office/officeart/2018/2/layout/IconVerticalSolidList"/>
    <dgm:cxn modelId="{3B497004-3F2B-4C56-956C-20D7027D3C62}" type="presParOf" srcId="{3D5CCCB8-9490-411C-B087-B6AFE0A37998}" destId="{D801CF13-BF55-48CC-9BEE-11A08DD8D518}" srcOrd="2" destOrd="0" presId="urn:microsoft.com/office/officeart/2018/2/layout/IconVerticalSolidList"/>
    <dgm:cxn modelId="{6666C04B-20ED-4AAA-81ED-D7C449F0C336}" type="presParOf" srcId="{3D5CCCB8-9490-411C-B087-B6AFE0A37998}" destId="{B55B1115-C2EE-4F8B-8E73-789FDDFD5D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2C5C2-FAAA-41C3-854F-120D7F3C7F70}">
      <dsp:nvSpPr>
        <dsp:cNvPr id="0" name=""/>
        <dsp:cNvSpPr/>
      </dsp:nvSpPr>
      <dsp:spPr>
        <a:xfrm>
          <a:off x="0" y="491"/>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98157-53E4-4244-95D2-6B552B3F8640}">
      <dsp:nvSpPr>
        <dsp:cNvPr id="0" name=""/>
        <dsp:cNvSpPr/>
      </dsp:nvSpPr>
      <dsp:spPr>
        <a:xfrm>
          <a:off x="347593" y="259031"/>
          <a:ext cx="631988" cy="631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E3AE3E-338E-427A-903D-6E47D77A980B}">
      <dsp:nvSpPr>
        <dsp:cNvPr id="0" name=""/>
        <dsp:cNvSpPr/>
      </dsp:nvSpPr>
      <dsp:spPr>
        <a:xfrm>
          <a:off x="1327175" y="491"/>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a:latin typeface="Arial" panose="020B0604020202020204" pitchFamily="34" charset="0"/>
              <a:cs typeface="Arial" panose="020B0604020202020204" pitchFamily="34" charset="0"/>
            </a:rPr>
            <a:t>Designing and evaluating  a promotora-led approach to increase psychological flexibility among women who are pregnant or within two years of delivery in community settings. </a:t>
          </a:r>
        </a:p>
      </dsp:txBody>
      <dsp:txXfrm>
        <a:off x="1327175" y="491"/>
        <a:ext cx="8731224" cy="1149069"/>
      </dsp:txXfrm>
    </dsp:sp>
    <dsp:sp modelId="{EA362DD1-C04F-4E3D-A6ED-755D8743BEB8}">
      <dsp:nvSpPr>
        <dsp:cNvPr id="0" name=""/>
        <dsp:cNvSpPr/>
      </dsp:nvSpPr>
      <dsp:spPr>
        <a:xfrm>
          <a:off x="0" y="1436827"/>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E73C9-7BBD-4D64-9954-D396A01C0B57}">
      <dsp:nvSpPr>
        <dsp:cNvPr id="0" name=""/>
        <dsp:cNvSpPr/>
      </dsp:nvSpPr>
      <dsp:spPr>
        <a:xfrm>
          <a:off x="347593" y="1695368"/>
          <a:ext cx="631988" cy="631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F54632-5679-469D-9EA9-46F5F36648AB}">
      <dsp:nvSpPr>
        <dsp:cNvPr id="0" name=""/>
        <dsp:cNvSpPr/>
      </dsp:nvSpPr>
      <dsp:spPr>
        <a:xfrm>
          <a:off x="1327175" y="1436827"/>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a:latin typeface="Arial" panose="020B0604020202020204" pitchFamily="34" charset="0"/>
              <a:cs typeface="Arial" panose="020B0604020202020204" pitchFamily="34" charset="0"/>
            </a:rPr>
            <a:t>Promotoras(es) are best for this work because they are peers, trusted messengers, have cultural insight and possess the knowledge and tools to effectively link women to needed resources.</a:t>
          </a:r>
        </a:p>
      </dsp:txBody>
      <dsp:txXfrm>
        <a:off x="1327175" y="1436827"/>
        <a:ext cx="8731224" cy="1149069"/>
      </dsp:txXfrm>
    </dsp:sp>
    <dsp:sp modelId="{994C71C5-F2AF-4F11-BAE3-0406038E958C}">
      <dsp:nvSpPr>
        <dsp:cNvPr id="0" name=""/>
        <dsp:cNvSpPr/>
      </dsp:nvSpPr>
      <dsp:spPr>
        <a:xfrm>
          <a:off x="0" y="2873164"/>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42359-3B86-4BF2-BD3E-5B74CD874AFB}">
      <dsp:nvSpPr>
        <dsp:cNvPr id="0" name=""/>
        <dsp:cNvSpPr/>
      </dsp:nvSpPr>
      <dsp:spPr>
        <a:xfrm>
          <a:off x="347593" y="3131705"/>
          <a:ext cx="631988" cy="631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B1115-C2EE-4F8B-8E73-789FDDFD5D6C}">
      <dsp:nvSpPr>
        <dsp:cNvPr id="0" name=""/>
        <dsp:cNvSpPr/>
      </dsp:nvSpPr>
      <dsp:spPr>
        <a:xfrm>
          <a:off x="1327175" y="2873164"/>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a:latin typeface="Arial" panose="020B0604020202020204" pitchFamily="34" charset="0"/>
              <a:cs typeface="Arial" panose="020B0604020202020204" pitchFamily="34" charset="0"/>
            </a:rPr>
            <a:t>Psychological Flexibility is the superpower of mental health and well-being. It is a factor we can change to decrease a woman’s risk of depression and anxiety, improve her quality of life and lessen the impact of trauma experienced during childbirth and after delivery.</a:t>
          </a:r>
        </a:p>
      </dsp:txBody>
      <dsp:txXfrm>
        <a:off x="1327175" y="2873164"/>
        <a:ext cx="8731224" cy="11490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2C5C2-FAAA-41C3-854F-120D7F3C7F70}">
      <dsp:nvSpPr>
        <dsp:cNvPr id="0" name=""/>
        <dsp:cNvSpPr/>
      </dsp:nvSpPr>
      <dsp:spPr>
        <a:xfrm>
          <a:off x="0" y="491"/>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98157-53E4-4244-95D2-6B552B3F8640}">
      <dsp:nvSpPr>
        <dsp:cNvPr id="0" name=""/>
        <dsp:cNvSpPr/>
      </dsp:nvSpPr>
      <dsp:spPr>
        <a:xfrm>
          <a:off x="347593" y="259031"/>
          <a:ext cx="631988" cy="631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E3AE3E-338E-427A-903D-6E47D77A980B}">
      <dsp:nvSpPr>
        <dsp:cNvPr id="0" name=""/>
        <dsp:cNvSpPr/>
      </dsp:nvSpPr>
      <dsp:spPr>
        <a:xfrm>
          <a:off x="1327175" y="491"/>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55650">
            <a:lnSpc>
              <a:spcPct val="100000"/>
            </a:lnSpc>
            <a:spcBef>
              <a:spcPct val="0"/>
            </a:spcBef>
            <a:spcAft>
              <a:spcPct val="35000"/>
            </a:spcAft>
            <a:buNone/>
          </a:pPr>
          <a:r>
            <a:rPr lang="en-US" sz="1700" b="0" kern="1200" dirty="0">
              <a:latin typeface="Arial" panose="020B0604020202020204" pitchFamily="34" charset="0"/>
              <a:cs typeface="Arial" panose="020B0604020202020204" pitchFamily="34" charset="0"/>
            </a:rPr>
            <a:t>Collecting and archiving birth stories or oral accounts of a person’s labor and delivery experience. Women living in the Rio Grande Valley detail the events, emotions and decisions made through the process.</a:t>
          </a:r>
        </a:p>
      </dsp:txBody>
      <dsp:txXfrm>
        <a:off x="1327175" y="491"/>
        <a:ext cx="8731224" cy="1149069"/>
      </dsp:txXfrm>
    </dsp:sp>
    <dsp:sp modelId="{EA362DD1-C04F-4E3D-A6ED-755D8743BEB8}">
      <dsp:nvSpPr>
        <dsp:cNvPr id="0" name=""/>
        <dsp:cNvSpPr/>
      </dsp:nvSpPr>
      <dsp:spPr>
        <a:xfrm>
          <a:off x="0" y="1436827"/>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E73C9-7BBD-4D64-9954-D396A01C0B57}">
      <dsp:nvSpPr>
        <dsp:cNvPr id="0" name=""/>
        <dsp:cNvSpPr/>
      </dsp:nvSpPr>
      <dsp:spPr>
        <a:xfrm>
          <a:off x="347593" y="1695368"/>
          <a:ext cx="631988" cy="631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F54632-5679-469D-9EA9-46F5F36648AB}">
      <dsp:nvSpPr>
        <dsp:cNvPr id="0" name=""/>
        <dsp:cNvSpPr/>
      </dsp:nvSpPr>
      <dsp:spPr>
        <a:xfrm>
          <a:off x="1327175" y="1436827"/>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55650">
            <a:lnSpc>
              <a:spcPct val="100000"/>
            </a:lnSpc>
            <a:spcBef>
              <a:spcPct val="0"/>
            </a:spcBef>
            <a:spcAft>
              <a:spcPct val="35000"/>
            </a:spcAft>
            <a:buNone/>
          </a:pPr>
          <a:r>
            <a:rPr lang="en-US" sz="1700" b="0" kern="1200" dirty="0">
              <a:latin typeface="Arial" panose="020B0604020202020204" pitchFamily="34" charset="0"/>
              <a:cs typeface="Arial" panose="020B0604020202020204" pitchFamily="34" charset="0"/>
            </a:rPr>
            <a:t>Analyses of these data can tell us about factors that lead to or prevent adverse maternal health outcomes and help us identify gaps in services or resources that support mom and baby.</a:t>
          </a:r>
        </a:p>
      </dsp:txBody>
      <dsp:txXfrm>
        <a:off x="1327175" y="1436827"/>
        <a:ext cx="8731224" cy="1149069"/>
      </dsp:txXfrm>
    </dsp:sp>
    <dsp:sp modelId="{994C71C5-F2AF-4F11-BAE3-0406038E958C}">
      <dsp:nvSpPr>
        <dsp:cNvPr id="0" name=""/>
        <dsp:cNvSpPr/>
      </dsp:nvSpPr>
      <dsp:spPr>
        <a:xfrm>
          <a:off x="0" y="2873164"/>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42359-3B86-4BF2-BD3E-5B74CD874AFB}">
      <dsp:nvSpPr>
        <dsp:cNvPr id="0" name=""/>
        <dsp:cNvSpPr/>
      </dsp:nvSpPr>
      <dsp:spPr>
        <a:xfrm>
          <a:off x="347593" y="3131705"/>
          <a:ext cx="631988" cy="631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B1115-C2EE-4F8B-8E73-789FDDFD5D6C}">
      <dsp:nvSpPr>
        <dsp:cNvPr id="0" name=""/>
        <dsp:cNvSpPr/>
      </dsp:nvSpPr>
      <dsp:spPr>
        <a:xfrm>
          <a:off x="1327175" y="2873164"/>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55650">
            <a:lnSpc>
              <a:spcPct val="100000"/>
            </a:lnSpc>
            <a:spcBef>
              <a:spcPct val="0"/>
            </a:spcBef>
            <a:spcAft>
              <a:spcPct val="35000"/>
            </a:spcAft>
            <a:buNone/>
          </a:pPr>
          <a:r>
            <a:rPr lang="en-US" sz="1700" b="0" kern="1200" dirty="0">
              <a:latin typeface="Arial" panose="020B0604020202020204" pitchFamily="34" charset="0"/>
              <a:cs typeface="Arial" panose="020B0604020202020204" pitchFamily="34" charset="0"/>
            </a:rPr>
            <a:t>This type of research goes beyond the data and can help us improve patient-centered care, inform healthcare practices and policies. It provides valuable insights that can help promote positive outcomes and reduce maternal health disparities. </a:t>
          </a:r>
        </a:p>
      </dsp:txBody>
      <dsp:txXfrm>
        <a:off x="1327175" y="2873164"/>
        <a:ext cx="8731224" cy="11490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2C5C2-FAAA-41C3-854F-120D7F3C7F70}">
      <dsp:nvSpPr>
        <dsp:cNvPr id="0" name=""/>
        <dsp:cNvSpPr/>
      </dsp:nvSpPr>
      <dsp:spPr>
        <a:xfrm>
          <a:off x="0" y="491"/>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98157-53E4-4244-95D2-6B552B3F8640}">
      <dsp:nvSpPr>
        <dsp:cNvPr id="0" name=""/>
        <dsp:cNvSpPr/>
      </dsp:nvSpPr>
      <dsp:spPr>
        <a:xfrm>
          <a:off x="347593" y="259031"/>
          <a:ext cx="631988" cy="631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E3AE3E-338E-427A-903D-6E47D77A980B}">
      <dsp:nvSpPr>
        <dsp:cNvPr id="0" name=""/>
        <dsp:cNvSpPr/>
      </dsp:nvSpPr>
      <dsp:spPr>
        <a:xfrm>
          <a:off x="1327175" y="491"/>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889000">
            <a:lnSpc>
              <a:spcPct val="100000"/>
            </a:lnSpc>
            <a:spcBef>
              <a:spcPct val="0"/>
            </a:spcBef>
            <a:spcAft>
              <a:spcPct val="35000"/>
            </a:spcAft>
            <a:buNone/>
          </a:pPr>
          <a:r>
            <a:rPr lang="en-US" sz="2000" b="0" kern="1200" dirty="0">
              <a:latin typeface="Arial" panose="020B0604020202020204" pitchFamily="34" charset="0"/>
              <a:cs typeface="Arial" panose="020B0604020202020204" pitchFamily="34" charset="0"/>
            </a:rPr>
            <a:t>Describe environmental hazards present in RGV region and examine the effect of environmental hazards inside the home, outside the home, and heat stress on general health in the region.</a:t>
          </a:r>
        </a:p>
      </dsp:txBody>
      <dsp:txXfrm>
        <a:off x="1327175" y="491"/>
        <a:ext cx="8731224" cy="1149069"/>
      </dsp:txXfrm>
    </dsp:sp>
    <dsp:sp modelId="{EA362DD1-C04F-4E3D-A6ED-755D8743BEB8}">
      <dsp:nvSpPr>
        <dsp:cNvPr id="0" name=""/>
        <dsp:cNvSpPr/>
      </dsp:nvSpPr>
      <dsp:spPr>
        <a:xfrm>
          <a:off x="0" y="1436827"/>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E73C9-7BBD-4D64-9954-D396A01C0B57}">
      <dsp:nvSpPr>
        <dsp:cNvPr id="0" name=""/>
        <dsp:cNvSpPr/>
      </dsp:nvSpPr>
      <dsp:spPr>
        <a:xfrm>
          <a:off x="347593" y="1695368"/>
          <a:ext cx="631988" cy="631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F54632-5679-469D-9EA9-46F5F36648AB}">
      <dsp:nvSpPr>
        <dsp:cNvPr id="0" name=""/>
        <dsp:cNvSpPr/>
      </dsp:nvSpPr>
      <dsp:spPr>
        <a:xfrm>
          <a:off x="1327175" y="1436827"/>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889000">
            <a:lnSpc>
              <a:spcPct val="100000"/>
            </a:lnSpc>
            <a:spcBef>
              <a:spcPct val="0"/>
            </a:spcBef>
            <a:spcAft>
              <a:spcPct val="35000"/>
            </a:spcAft>
            <a:buNone/>
          </a:pPr>
          <a:r>
            <a:rPr lang="en-US" sz="2000" b="0" kern="1200" dirty="0">
              <a:latin typeface="Arial" panose="020B0604020202020204" pitchFamily="34" charset="0"/>
              <a:cs typeface="Arial" panose="020B0604020202020204" pitchFamily="34" charset="0"/>
            </a:rPr>
            <a:t>Analyses of these data can tell us about environmental factors present that are known to adversely impact maternal and child health.</a:t>
          </a:r>
        </a:p>
      </dsp:txBody>
      <dsp:txXfrm>
        <a:off x="1327175" y="1436827"/>
        <a:ext cx="8731224" cy="1149069"/>
      </dsp:txXfrm>
    </dsp:sp>
    <dsp:sp modelId="{994C71C5-F2AF-4F11-BAE3-0406038E958C}">
      <dsp:nvSpPr>
        <dsp:cNvPr id="0" name=""/>
        <dsp:cNvSpPr/>
      </dsp:nvSpPr>
      <dsp:spPr>
        <a:xfrm>
          <a:off x="0" y="2873164"/>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42359-3B86-4BF2-BD3E-5B74CD874AFB}">
      <dsp:nvSpPr>
        <dsp:cNvPr id="0" name=""/>
        <dsp:cNvSpPr/>
      </dsp:nvSpPr>
      <dsp:spPr>
        <a:xfrm>
          <a:off x="347593" y="3131705"/>
          <a:ext cx="631988" cy="631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B1115-C2EE-4F8B-8E73-789FDDFD5D6C}">
      <dsp:nvSpPr>
        <dsp:cNvPr id="0" name=""/>
        <dsp:cNvSpPr/>
      </dsp:nvSpPr>
      <dsp:spPr>
        <a:xfrm>
          <a:off x="1327175" y="2873164"/>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889000">
            <a:lnSpc>
              <a:spcPct val="100000"/>
            </a:lnSpc>
            <a:spcBef>
              <a:spcPct val="0"/>
            </a:spcBef>
            <a:spcAft>
              <a:spcPct val="35000"/>
            </a:spcAft>
            <a:buNone/>
          </a:pPr>
          <a:r>
            <a:rPr lang="en-US" sz="2000" b="0" kern="1200" dirty="0">
              <a:latin typeface="Arial" panose="020B0604020202020204" pitchFamily="34" charset="0"/>
              <a:cs typeface="Arial" panose="020B0604020202020204" pitchFamily="34" charset="0"/>
            </a:rPr>
            <a:t>This type of research can help us identify opportunities to improve maternal and child health in the region by addressing environmental factors.</a:t>
          </a:r>
        </a:p>
      </dsp:txBody>
      <dsp:txXfrm>
        <a:off x="1327175" y="2873164"/>
        <a:ext cx="8731224" cy="11490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2C5C2-FAAA-41C3-854F-120D7F3C7F70}">
      <dsp:nvSpPr>
        <dsp:cNvPr id="0" name=""/>
        <dsp:cNvSpPr/>
      </dsp:nvSpPr>
      <dsp:spPr>
        <a:xfrm>
          <a:off x="0" y="491"/>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98157-53E4-4244-95D2-6B552B3F8640}">
      <dsp:nvSpPr>
        <dsp:cNvPr id="0" name=""/>
        <dsp:cNvSpPr/>
      </dsp:nvSpPr>
      <dsp:spPr>
        <a:xfrm>
          <a:off x="347593" y="259031"/>
          <a:ext cx="631988" cy="631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E3AE3E-338E-427A-903D-6E47D77A980B}">
      <dsp:nvSpPr>
        <dsp:cNvPr id="0" name=""/>
        <dsp:cNvSpPr/>
      </dsp:nvSpPr>
      <dsp:spPr>
        <a:xfrm>
          <a:off x="1327175" y="491"/>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Preliminary results from a rapid environmental health assessment (n=331) conducted in our region, where most respondents were female (77%) and between the ages of 18-39 (52%), showed frequent self-reported environmental hazards in homes and neighborhoods</a:t>
          </a:r>
        </a:p>
      </dsp:txBody>
      <dsp:txXfrm>
        <a:off x="1327175" y="491"/>
        <a:ext cx="8731224" cy="1149069"/>
      </dsp:txXfrm>
    </dsp:sp>
    <dsp:sp modelId="{EA362DD1-C04F-4E3D-A6ED-755D8743BEB8}">
      <dsp:nvSpPr>
        <dsp:cNvPr id="0" name=""/>
        <dsp:cNvSpPr/>
      </dsp:nvSpPr>
      <dsp:spPr>
        <a:xfrm>
          <a:off x="0" y="1436827"/>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E73C9-7BBD-4D64-9954-D396A01C0B57}">
      <dsp:nvSpPr>
        <dsp:cNvPr id="0" name=""/>
        <dsp:cNvSpPr/>
      </dsp:nvSpPr>
      <dsp:spPr>
        <a:xfrm>
          <a:off x="347593" y="1695368"/>
          <a:ext cx="631988" cy="631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F54632-5679-469D-9EA9-46F5F36648AB}">
      <dsp:nvSpPr>
        <dsp:cNvPr id="0" name=""/>
        <dsp:cNvSpPr/>
      </dsp:nvSpPr>
      <dsp:spPr>
        <a:xfrm>
          <a:off x="1327175" y="1436827"/>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Create institutional capacity to conduct proteomic and metabolomic analyses on human breastmilk samples to support future studies regionally and across the MHRC that aim to examine how environmental factors work synergistically to impact maternal health</a:t>
          </a:r>
        </a:p>
      </dsp:txBody>
      <dsp:txXfrm>
        <a:off x="1327175" y="1436827"/>
        <a:ext cx="8731224" cy="1149069"/>
      </dsp:txXfrm>
    </dsp:sp>
    <dsp:sp modelId="{994C71C5-F2AF-4F11-BAE3-0406038E958C}">
      <dsp:nvSpPr>
        <dsp:cNvPr id="0" name=""/>
        <dsp:cNvSpPr/>
      </dsp:nvSpPr>
      <dsp:spPr>
        <a:xfrm>
          <a:off x="0" y="2873164"/>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42359-3B86-4BF2-BD3E-5B74CD874AFB}">
      <dsp:nvSpPr>
        <dsp:cNvPr id="0" name=""/>
        <dsp:cNvSpPr/>
      </dsp:nvSpPr>
      <dsp:spPr>
        <a:xfrm>
          <a:off x="347593" y="3131705"/>
          <a:ext cx="631988" cy="631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B1115-C2EE-4F8B-8E73-789FDDFD5D6C}">
      <dsp:nvSpPr>
        <dsp:cNvPr id="0" name=""/>
        <dsp:cNvSpPr/>
      </dsp:nvSpPr>
      <dsp:spPr>
        <a:xfrm>
          <a:off x="1327175" y="2873164"/>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This research  will generate research hypotheses of the associations between components of breastmilk (e.g. environmental toxicants) and maternal and child health outcomes. </a:t>
          </a:r>
        </a:p>
      </dsp:txBody>
      <dsp:txXfrm>
        <a:off x="1327175" y="2873164"/>
        <a:ext cx="8731224" cy="11490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2C5C2-FAAA-41C3-854F-120D7F3C7F70}">
      <dsp:nvSpPr>
        <dsp:cNvPr id="0" name=""/>
        <dsp:cNvSpPr/>
      </dsp:nvSpPr>
      <dsp:spPr>
        <a:xfrm>
          <a:off x="0" y="491"/>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98157-53E4-4244-95D2-6B552B3F8640}">
      <dsp:nvSpPr>
        <dsp:cNvPr id="0" name=""/>
        <dsp:cNvSpPr/>
      </dsp:nvSpPr>
      <dsp:spPr>
        <a:xfrm>
          <a:off x="347593" y="259031"/>
          <a:ext cx="631988" cy="631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E3AE3E-338E-427A-903D-6E47D77A980B}">
      <dsp:nvSpPr>
        <dsp:cNvPr id="0" name=""/>
        <dsp:cNvSpPr/>
      </dsp:nvSpPr>
      <dsp:spPr>
        <a:xfrm>
          <a:off x="1327175" y="491"/>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CEAL  is a research network that works with communities to identify promising engagement and outreach practices that communicate trustworthy, science-based information to communities experiencing differences in health outcomes.</a:t>
          </a:r>
        </a:p>
      </dsp:txBody>
      <dsp:txXfrm>
        <a:off x="1327175" y="491"/>
        <a:ext cx="8731224" cy="1149069"/>
      </dsp:txXfrm>
    </dsp:sp>
    <dsp:sp modelId="{EA362DD1-C04F-4E3D-A6ED-755D8743BEB8}">
      <dsp:nvSpPr>
        <dsp:cNvPr id="0" name=""/>
        <dsp:cNvSpPr/>
      </dsp:nvSpPr>
      <dsp:spPr>
        <a:xfrm>
          <a:off x="0" y="1436827"/>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E73C9-7BBD-4D64-9954-D396A01C0B57}">
      <dsp:nvSpPr>
        <dsp:cNvPr id="0" name=""/>
        <dsp:cNvSpPr/>
      </dsp:nvSpPr>
      <dsp:spPr>
        <a:xfrm>
          <a:off x="347593" y="1695368"/>
          <a:ext cx="631988" cy="631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F54632-5679-469D-9EA9-46F5F36648AB}">
      <dsp:nvSpPr>
        <dsp:cNvPr id="0" name=""/>
        <dsp:cNvSpPr/>
      </dsp:nvSpPr>
      <dsp:spPr>
        <a:xfrm>
          <a:off x="1327175" y="1436827"/>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Conversations Advancing Resilience and Empowerment (CARE) Intervention addresses inaccurate health related information to promote the adoption of healthy behaviors across four key topics: self-monitoring blood pressure, nutrition, physical activity and well-being.</a:t>
          </a:r>
        </a:p>
      </dsp:txBody>
      <dsp:txXfrm>
        <a:off x="1327175" y="1436827"/>
        <a:ext cx="8731224" cy="1149069"/>
      </dsp:txXfrm>
    </dsp:sp>
    <dsp:sp modelId="{994C71C5-F2AF-4F11-BAE3-0406038E958C}">
      <dsp:nvSpPr>
        <dsp:cNvPr id="0" name=""/>
        <dsp:cNvSpPr/>
      </dsp:nvSpPr>
      <dsp:spPr>
        <a:xfrm>
          <a:off x="0" y="2873164"/>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42359-3B86-4BF2-BD3E-5B74CD874AFB}">
      <dsp:nvSpPr>
        <dsp:cNvPr id="0" name=""/>
        <dsp:cNvSpPr/>
      </dsp:nvSpPr>
      <dsp:spPr>
        <a:xfrm>
          <a:off x="347593" y="3131705"/>
          <a:ext cx="631988" cy="631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B1115-C2EE-4F8B-8E73-789FDDFD5D6C}">
      <dsp:nvSpPr>
        <dsp:cNvPr id="0" name=""/>
        <dsp:cNvSpPr/>
      </dsp:nvSpPr>
      <dsp:spPr>
        <a:xfrm>
          <a:off x="1327175" y="2873164"/>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This research will provide evidence-based information to address the high burden of chronic disease among women of reproductive age</a:t>
          </a:r>
        </a:p>
      </dsp:txBody>
      <dsp:txXfrm>
        <a:off x="1327175" y="2873164"/>
        <a:ext cx="8731224" cy="11490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2C5C2-FAAA-41C3-854F-120D7F3C7F70}">
      <dsp:nvSpPr>
        <dsp:cNvPr id="0" name=""/>
        <dsp:cNvSpPr/>
      </dsp:nvSpPr>
      <dsp:spPr>
        <a:xfrm>
          <a:off x="0" y="491"/>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98157-53E4-4244-95D2-6B552B3F8640}">
      <dsp:nvSpPr>
        <dsp:cNvPr id="0" name=""/>
        <dsp:cNvSpPr/>
      </dsp:nvSpPr>
      <dsp:spPr>
        <a:xfrm>
          <a:off x="347593" y="259031"/>
          <a:ext cx="631988" cy="631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E3AE3E-338E-427A-903D-6E47D77A980B}">
      <dsp:nvSpPr>
        <dsp:cNvPr id="0" name=""/>
        <dsp:cNvSpPr/>
      </dsp:nvSpPr>
      <dsp:spPr>
        <a:xfrm>
          <a:off x="1327175" y="491"/>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The maternal health research center is training the next generation of maternal health researchers through a unique collaboration between our institute and Morgan State University.</a:t>
          </a:r>
        </a:p>
      </dsp:txBody>
      <dsp:txXfrm>
        <a:off x="1327175" y="491"/>
        <a:ext cx="8731224" cy="1149069"/>
      </dsp:txXfrm>
    </dsp:sp>
    <dsp:sp modelId="{EA362DD1-C04F-4E3D-A6ED-755D8743BEB8}">
      <dsp:nvSpPr>
        <dsp:cNvPr id="0" name=""/>
        <dsp:cNvSpPr/>
      </dsp:nvSpPr>
      <dsp:spPr>
        <a:xfrm>
          <a:off x="0" y="1436827"/>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E73C9-7BBD-4D64-9954-D396A01C0B57}">
      <dsp:nvSpPr>
        <dsp:cNvPr id="0" name=""/>
        <dsp:cNvSpPr/>
      </dsp:nvSpPr>
      <dsp:spPr>
        <a:xfrm>
          <a:off x="347593" y="1695368"/>
          <a:ext cx="631988" cy="631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F54632-5679-469D-9EA9-46F5F36648AB}">
      <dsp:nvSpPr>
        <dsp:cNvPr id="0" name=""/>
        <dsp:cNvSpPr/>
      </dsp:nvSpPr>
      <dsp:spPr>
        <a:xfrm>
          <a:off x="1327175" y="1436827"/>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Our fellows are studying how childhood maltreatment or unfair treatment in pregnancy increases posttraumatic stress responses and the relationship between parental self-efficacy and perceived stress among parents with children with autism. </a:t>
          </a:r>
        </a:p>
      </dsp:txBody>
      <dsp:txXfrm>
        <a:off x="1327175" y="1436827"/>
        <a:ext cx="8731224" cy="1149069"/>
      </dsp:txXfrm>
    </dsp:sp>
    <dsp:sp modelId="{994C71C5-F2AF-4F11-BAE3-0406038E958C}">
      <dsp:nvSpPr>
        <dsp:cNvPr id="0" name=""/>
        <dsp:cNvSpPr/>
      </dsp:nvSpPr>
      <dsp:spPr>
        <a:xfrm>
          <a:off x="0" y="2873164"/>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42359-3B86-4BF2-BD3E-5B74CD874AFB}">
      <dsp:nvSpPr>
        <dsp:cNvPr id="0" name=""/>
        <dsp:cNvSpPr/>
      </dsp:nvSpPr>
      <dsp:spPr>
        <a:xfrm>
          <a:off x="347593" y="3131705"/>
          <a:ext cx="631988" cy="631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B1115-C2EE-4F8B-8E73-789FDDFD5D6C}">
      <dsp:nvSpPr>
        <dsp:cNvPr id="0" name=""/>
        <dsp:cNvSpPr/>
      </dsp:nvSpPr>
      <dsp:spPr>
        <a:xfrm>
          <a:off x="1327175" y="2873164"/>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This research will provide evidence-based information to design and evaluate interventions that can support parents of children with developmental delays living in under resourced areas as well as prevent violence and victimization among adolescents and emerging adults.</a:t>
          </a:r>
        </a:p>
      </dsp:txBody>
      <dsp:txXfrm>
        <a:off x="1327175" y="2873164"/>
        <a:ext cx="8731224" cy="11490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2C5C2-FAAA-41C3-854F-120D7F3C7F70}">
      <dsp:nvSpPr>
        <dsp:cNvPr id="0" name=""/>
        <dsp:cNvSpPr/>
      </dsp:nvSpPr>
      <dsp:spPr>
        <a:xfrm>
          <a:off x="0" y="491"/>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98157-53E4-4244-95D2-6B552B3F8640}">
      <dsp:nvSpPr>
        <dsp:cNvPr id="0" name=""/>
        <dsp:cNvSpPr/>
      </dsp:nvSpPr>
      <dsp:spPr>
        <a:xfrm>
          <a:off x="347593" y="259031"/>
          <a:ext cx="631988" cy="631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E3AE3E-338E-427A-903D-6E47D77A980B}">
      <dsp:nvSpPr>
        <dsp:cNvPr id="0" name=""/>
        <dsp:cNvSpPr/>
      </dsp:nvSpPr>
      <dsp:spPr>
        <a:xfrm>
          <a:off x="1327175" y="491"/>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Provider and community education and outreach program to address rising rates of congenital syphilis in our region. </a:t>
          </a:r>
        </a:p>
      </dsp:txBody>
      <dsp:txXfrm>
        <a:off x="1327175" y="491"/>
        <a:ext cx="8731224" cy="1149069"/>
      </dsp:txXfrm>
    </dsp:sp>
    <dsp:sp modelId="{EA362DD1-C04F-4E3D-A6ED-755D8743BEB8}">
      <dsp:nvSpPr>
        <dsp:cNvPr id="0" name=""/>
        <dsp:cNvSpPr/>
      </dsp:nvSpPr>
      <dsp:spPr>
        <a:xfrm>
          <a:off x="0" y="1436827"/>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E73C9-7BBD-4D64-9954-D396A01C0B57}">
      <dsp:nvSpPr>
        <dsp:cNvPr id="0" name=""/>
        <dsp:cNvSpPr/>
      </dsp:nvSpPr>
      <dsp:spPr>
        <a:xfrm>
          <a:off x="347593" y="1695368"/>
          <a:ext cx="631988" cy="631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F54632-5679-469D-9EA9-46F5F36648AB}">
      <dsp:nvSpPr>
        <dsp:cNvPr id="0" name=""/>
        <dsp:cNvSpPr/>
      </dsp:nvSpPr>
      <dsp:spPr>
        <a:xfrm>
          <a:off x="1327175" y="1436827"/>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We provide continuing medical education for providers and train CHWs </a:t>
          </a:r>
          <a:r>
            <a:rPr lang="en-US" sz="1600" b="0" kern="1200">
              <a:latin typeface="Arial" panose="020B0604020202020204" pitchFamily="34" charset="0"/>
              <a:cs typeface="Arial" panose="020B0604020202020204" pitchFamily="34" charset="0"/>
            </a:rPr>
            <a:t>to educate community </a:t>
          </a:r>
          <a:r>
            <a:rPr lang="en-US" sz="1600" b="0" kern="1200" dirty="0">
              <a:latin typeface="Arial" panose="020B0604020202020204" pitchFamily="34" charset="0"/>
              <a:cs typeface="Arial" panose="020B0604020202020204" pitchFamily="34" charset="0"/>
            </a:rPr>
            <a:t>members about STI prevention, testing and treatment. We have UTHealth Connect on social media and formed regional task force in partnership with DSHS Region 11</a:t>
          </a:r>
        </a:p>
      </dsp:txBody>
      <dsp:txXfrm>
        <a:off x="1327175" y="1436827"/>
        <a:ext cx="8731224" cy="1149069"/>
      </dsp:txXfrm>
    </dsp:sp>
    <dsp:sp modelId="{994C71C5-F2AF-4F11-BAE3-0406038E958C}">
      <dsp:nvSpPr>
        <dsp:cNvPr id="0" name=""/>
        <dsp:cNvSpPr/>
      </dsp:nvSpPr>
      <dsp:spPr>
        <a:xfrm>
          <a:off x="0" y="2873164"/>
          <a:ext cx="10058399"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42359-3B86-4BF2-BD3E-5B74CD874AFB}">
      <dsp:nvSpPr>
        <dsp:cNvPr id="0" name=""/>
        <dsp:cNvSpPr/>
      </dsp:nvSpPr>
      <dsp:spPr>
        <a:xfrm>
          <a:off x="347593" y="3131705"/>
          <a:ext cx="631988" cy="631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B1115-C2EE-4F8B-8E73-789FDDFD5D6C}">
      <dsp:nvSpPr>
        <dsp:cNvPr id="0" name=""/>
        <dsp:cNvSpPr/>
      </dsp:nvSpPr>
      <dsp:spPr>
        <a:xfrm>
          <a:off x="1327175" y="2873164"/>
          <a:ext cx="8731224"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rial" panose="020B0604020202020204" pitchFamily="34" charset="0"/>
              <a:cs typeface="Arial" panose="020B0604020202020204" pitchFamily="34" charset="0"/>
            </a:rPr>
            <a:t>This work is helping to increase awareness of the importance of sexual reproductive health among both men and women living in our region and the impact it can have on health across the lifecourse and on infant health.</a:t>
          </a:r>
        </a:p>
      </dsp:txBody>
      <dsp:txXfrm>
        <a:off x="1327175" y="2873164"/>
        <a:ext cx="8731224" cy="114906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2D7AB-3867-443F-BB29-9DD137C7EBFF}"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CAC16-97E2-4F2D-84FD-B7A0C9276654}" type="slidenum">
              <a:rPr lang="en-US" smtClean="0"/>
              <a:t>‹#›</a:t>
            </a:fld>
            <a:endParaRPr lang="en-US"/>
          </a:p>
        </p:txBody>
      </p:sp>
    </p:spTree>
    <p:extLst>
      <p:ext uri="{BB962C8B-B14F-4D97-AF65-F5344CB8AC3E}">
        <p14:creationId xmlns:p14="http://schemas.microsoft.com/office/powerpoint/2010/main" val="352884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 this picture. It reminds me about science that says that communities where a </a:t>
            </a:r>
            <a:r>
              <a:rPr lang="en-US" b="1" dirty="0"/>
              <a:t>lot of Hispanics live have better pregnancy outcomes </a:t>
            </a:r>
            <a:r>
              <a:rPr lang="en-US" dirty="0"/>
              <a:t>like lower infant deaths and bigger babies at birth. It also reminds me that </a:t>
            </a:r>
            <a:r>
              <a:rPr lang="en-US" b="1" dirty="0"/>
              <a:t>being Hispanic, bicultural and bilingual </a:t>
            </a:r>
            <a:r>
              <a:rPr lang="en-US" dirty="0"/>
              <a:t>means </a:t>
            </a:r>
            <a:r>
              <a:rPr lang="en-US" b="1" dirty="0"/>
              <a:t>better child social and cognitive development and access to high quality parenting</a:t>
            </a:r>
            <a:r>
              <a:rPr lang="en-US" dirty="0"/>
              <a:t>. And did you know that in </a:t>
            </a:r>
            <a:r>
              <a:rPr lang="en-US" b="1" dirty="0"/>
              <a:t>challenging times</a:t>
            </a:r>
            <a:r>
              <a:rPr lang="en-US" dirty="0"/>
              <a:t>, if we were to pick up the phone and call our moms that </a:t>
            </a:r>
            <a:r>
              <a:rPr lang="en-US" b="1" dirty="0"/>
              <a:t>62% of us will find reassurance and connection</a:t>
            </a:r>
            <a:r>
              <a:rPr lang="en-US" dirty="0"/>
              <a:t>? It’s beautiful! </a:t>
            </a:r>
          </a:p>
          <a:p>
            <a:endParaRPr lang="en-US" dirty="0"/>
          </a:p>
          <a:p>
            <a:r>
              <a:rPr lang="en-US" dirty="0"/>
              <a:t>At the same time, there is a lot we need to do to improve the health and well-being of Hispanic women, especially here in the Rio Grande Valley. And I’m here to talk to you about a new initiative that has been funded by the federal government for us to do that through research. </a:t>
            </a:r>
          </a:p>
          <a:p>
            <a:endParaRPr lang="en-US" dirty="0"/>
          </a:p>
        </p:txBody>
      </p:sp>
      <p:sp>
        <p:nvSpPr>
          <p:cNvPr id="4" name="Slide Number Placeholder 3"/>
          <p:cNvSpPr>
            <a:spLocks noGrp="1"/>
          </p:cNvSpPr>
          <p:nvPr>
            <p:ph type="sldNum" sz="quarter" idx="5"/>
          </p:nvPr>
        </p:nvSpPr>
        <p:spPr/>
        <p:txBody>
          <a:bodyPr/>
          <a:lstStyle/>
          <a:p>
            <a:fld id="{1D6CAC16-97E2-4F2D-84FD-B7A0C9276654}" type="slidenum">
              <a:rPr lang="en-US" smtClean="0"/>
              <a:t>1</a:t>
            </a:fld>
            <a:endParaRPr lang="en-US"/>
          </a:p>
        </p:txBody>
      </p:sp>
    </p:spTree>
    <p:extLst>
      <p:ext uri="{BB962C8B-B14F-4D97-AF65-F5344CB8AC3E}">
        <p14:creationId xmlns:p14="http://schemas.microsoft.com/office/powerpoint/2010/main" val="273091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CAC16-97E2-4F2D-84FD-B7A0C9276654}" type="slidenum">
              <a:rPr lang="en-US" smtClean="0"/>
              <a:t>10</a:t>
            </a:fld>
            <a:endParaRPr lang="en-US"/>
          </a:p>
        </p:txBody>
      </p:sp>
    </p:spTree>
    <p:extLst>
      <p:ext uri="{BB962C8B-B14F-4D97-AF65-F5344CB8AC3E}">
        <p14:creationId xmlns:p14="http://schemas.microsoft.com/office/powerpoint/2010/main" val="273091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Deepu George</a:t>
            </a:r>
          </a:p>
        </p:txBody>
      </p:sp>
      <p:sp>
        <p:nvSpPr>
          <p:cNvPr id="4" name="Slide Number Placeholder 3"/>
          <p:cNvSpPr>
            <a:spLocks noGrp="1"/>
          </p:cNvSpPr>
          <p:nvPr>
            <p:ph type="sldNum" sz="quarter" idx="5"/>
          </p:nvPr>
        </p:nvSpPr>
        <p:spPr/>
        <p:txBody>
          <a:bodyPr/>
          <a:lstStyle/>
          <a:p>
            <a:fld id="{1D6CAC16-97E2-4F2D-84FD-B7A0C9276654}" type="slidenum">
              <a:rPr lang="en-US" smtClean="0"/>
              <a:t>2</a:t>
            </a:fld>
            <a:endParaRPr lang="en-US"/>
          </a:p>
        </p:txBody>
      </p:sp>
    </p:spTree>
    <p:extLst>
      <p:ext uri="{BB962C8B-B14F-4D97-AF65-F5344CB8AC3E}">
        <p14:creationId xmlns:p14="http://schemas.microsoft.com/office/powerpoint/2010/main" val="259614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A9738-C63C-D0B2-62B5-FDE95CD56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E1A6B-8654-D1E0-E527-A6B7B07E8C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292A6-5AEE-A2E4-9708-D26C957AFBBF}"/>
              </a:ext>
            </a:extLst>
          </p:cNvPr>
          <p:cNvSpPr>
            <a:spLocks noGrp="1"/>
          </p:cNvSpPr>
          <p:nvPr>
            <p:ph type="body" idx="1"/>
          </p:nvPr>
        </p:nvSpPr>
        <p:spPr/>
        <p:txBody>
          <a:bodyPr/>
          <a:lstStyle/>
          <a:p>
            <a:r>
              <a:rPr lang="en-US" dirty="0"/>
              <a:t>Milena Melo</a:t>
            </a:r>
          </a:p>
        </p:txBody>
      </p:sp>
      <p:sp>
        <p:nvSpPr>
          <p:cNvPr id="4" name="Slide Number Placeholder 3">
            <a:extLst>
              <a:ext uri="{FF2B5EF4-FFF2-40B4-BE49-F238E27FC236}">
                <a16:creationId xmlns:a16="http://schemas.microsoft.com/office/drawing/2014/main" id="{7236EE15-3F53-6B1C-676B-4C1D5F2D9A7C}"/>
              </a:ext>
            </a:extLst>
          </p:cNvPr>
          <p:cNvSpPr>
            <a:spLocks noGrp="1"/>
          </p:cNvSpPr>
          <p:nvPr>
            <p:ph type="sldNum" sz="quarter" idx="5"/>
          </p:nvPr>
        </p:nvSpPr>
        <p:spPr/>
        <p:txBody>
          <a:bodyPr/>
          <a:lstStyle/>
          <a:p>
            <a:fld id="{1D6CAC16-97E2-4F2D-84FD-B7A0C9276654}" type="slidenum">
              <a:rPr lang="en-US" smtClean="0"/>
              <a:t>3</a:t>
            </a:fld>
            <a:endParaRPr lang="en-US"/>
          </a:p>
        </p:txBody>
      </p:sp>
    </p:spTree>
    <p:extLst>
      <p:ext uri="{BB962C8B-B14F-4D97-AF65-F5344CB8AC3E}">
        <p14:creationId xmlns:p14="http://schemas.microsoft.com/office/powerpoint/2010/main" val="101220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6C9B2-ADA0-A881-96C6-05B099662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353DD-6C49-CB16-3EB0-3DAEA5FCB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FB20C-997D-CA7F-9338-2AF425534DEF}"/>
              </a:ext>
            </a:extLst>
          </p:cNvPr>
          <p:cNvSpPr>
            <a:spLocks noGrp="1"/>
          </p:cNvSpPr>
          <p:nvPr>
            <p:ph type="body" idx="1"/>
          </p:nvPr>
        </p:nvSpPr>
        <p:spPr/>
        <p:txBody>
          <a:bodyPr/>
          <a:lstStyle/>
          <a:p>
            <a:r>
              <a:rPr lang="en-US" dirty="0"/>
              <a:t>Choh, Urbina</a:t>
            </a:r>
          </a:p>
        </p:txBody>
      </p:sp>
      <p:sp>
        <p:nvSpPr>
          <p:cNvPr id="4" name="Slide Number Placeholder 3">
            <a:extLst>
              <a:ext uri="{FF2B5EF4-FFF2-40B4-BE49-F238E27FC236}">
                <a16:creationId xmlns:a16="http://schemas.microsoft.com/office/drawing/2014/main" id="{F25C90FF-D108-DC43-8D8E-5DD71198CB81}"/>
              </a:ext>
            </a:extLst>
          </p:cNvPr>
          <p:cNvSpPr>
            <a:spLocks noGrp="1"/>
          </p:cNvSpPr>
          <p:nvPr>
            <p:ph type="sldNum" sz="quarter" idx="5"/>
          </p:nvPr>
        </p:nvSpPr>
        <p:spPr/>
        <p:txBody>
          <a:bodyPr/>
          <a:lstStyle/>
          <a:p>
            <a:fld id="{1D6CAC16-97E2-4F2D-84FD-B7A0C9276654}" type="slidenum">
              <a:rPr lang="en-US" smtClean="0"/>
              <a:t>4</a:t>
            </a:fld>
            <a:endParaRPr lang="en-US"/>
          </a:p>
        </p:txBody>
      </p:sp>
    </p:spTree>
    <p:extLst>
      <p:ext uri="{BB962C8B-B14F-4D97-AF65-F5344CB8AC3E}">
        <p14:creationId xmlns:p14="http://schemas.microsoft.com/office/powerpoint/2010/main" val="170241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503A7-56F1-CAFF-C11F-A04BC4DF9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32EB0-4905-42BE-ED9A-402D47994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75C1D-FAE4-3F9C-D5FF-864CFB94297D}"/>
              </a:ext>
            </a:extLst>
          </p:cNvPr>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r>
              <a:rPr lang="en-US" dirty="0"/>
              <a:t>Jacob Galan</a:t>
            </a:r>
          </a:p>
        </p:txBody>
      </p:sp>
      <p:sp>
        <p:nvSpPr>
          <p:cNvPr id="4" name="Slide Number Placeholder 3">
            <a:extLst>
              <a:ext uri="{FF2B5EF4-FFF2-40B4-BE49-F238E27FC236}">
                <a16:creationId xmlns:a16="http://schemas.microsoft.com/office/drawing/2014/main" id="{C7C7DE23-AC3E-D42D-0986-B78DBF4D10F2}"/>
              </a:ext>
            </a:extLst>
          </p:cNvPr>
          <p:cNvSpPr>
            <a:spLocks noGrp="1"/>
          </p:cNvSpPr>
          <p:nvPr>
            <p:ph type="sldNum" sz="quarter" idx="5"/>
          </p:nvPr>
        </p:nvSpPr>
        <p:spPr/>
        <p:txBody>
          <a:bodyPr/>
          <a:lstStyle/>
          <a:p>
            <a:fld id="{1D6CAC16-97E2-4F2D-84FD-B7A0C9276654}" type="slidenum">
              <a:rPr lang="en-US" smtClean="0"/>
              <a:t>5</a:t>
            </a:fld>
            <a:endParaRPr lang="en-US"/>
          </a:p>
        </p:txBody>
      </p:sp>
    </p:spTree>
    <p:extLst>
      <p:ext uri="{BB962C8B-B14F-4D97-AF65-F5344CB8AC3E}">
        <p14:creationId xmlns:p14="http://schemas.microsoft.com/office/powerpoint/2010/main" val="53975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18E7A-9B4C-2503-048C-C864DEACF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F6134-3744-5724-2CB4-5027AC97F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D7BDC-FD37-23B7-1D8A-62FC8D3714D1}"/>
              </a:ext>
            </a:extLst>
          </p:cNvPr>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r>
              <a:rPr lang="en-US" dirty="0"/>
              <a:t>Luis Torres-Hostos</a:t>
            </a:r>
          </a:p>
          <a:p>
            <a:pPr marL="0" marR="0" lvl="0" indent="0">
              <a:spcBef>
                <a:spcPts val="0"/>
              </a:spcBef>
              <a:spcAft>
                <a:spcPts val="0"/>
              </a:spcAft>
              <a:buSzPts val="1000"/>
              <a:buFont typeface="Symbol" panose="05050102010706020507" pitchFamily="18" charset="2"/>
              <a:buNone/>
              <a:tabLst>
                <a:tab pos="457200" algn="l"/>
              </a:tabLst>
            </a:pPr>
            <a:r>
              <a:rPr lang="en-US" dirty="0"/>
              <a:t>Leticia Villareal-Sosa</a:t>
            </a:r>
          </a:p>
          <a:p>
            <a:pPr marL="0" marR="0" lvl="0" indent="0">
              <a:spcBef>
                <a:spcPts val="0"/>
              </a:spcBef>
              <a:spcAft>
                <a:spcPts val="0"/>
              </a:spcAft>
              <a:buSzPts val="1000"/>
              <a:buFont typeface="Symbol" panose="05050102010706020507" pitchFamily="18" charset="2"/>
              <a:buNone/>
              <a:tabLst>
                <a:tab pos="457200" algn="l"/>
              </a:tabLst>
            </a:pPr>
            <a:r>
              <a:rPr lang="en-US" dirty="0"/>
              <a:t>Rebecca Cole</a:t>
            </a:r>
          </a:p>
        </p:txBody>
      </p:sp>
      <p:sp>
        <p:nvSpPr>
          <p:cNvPr id="4" name="Slide Number Placeholder 3">
            <a:extLst>
              <a:ext uri="{FF2B5EF4-FFF2-40B4-BE49-F238E27FC236}">
                <a16:creationId xmlns:a16="http://schemas.microsoft.com/office/drawing/2014/main" id="{EF531F26-0253-94B4-B53A-4B5B8E9E5252}"/>
              </a:ext>
            </a:extLst>
          </p:cNvPr>
          <p:cNvSpPr>
            <a:spLocks noGrp="1"/>
          </p:cNvSpPr>
          <p:nvPr>
            <p:ph type="sldNum" sz="quarter" idx="5"/>
          </p:nvPr>
        </p:nvSpPr>
        <p:spPr/>
        <p:txBody>
          <a:bodyPr/>
          <a:lstStyle/>
          <a:p>
            <a:fld id="{1D6CAC16-97E2-4F2D-84FD-B7A0C9276654}" type="slidenum">
              <a:rPr lang="en-US" smtClean="0"/>
              <a:t>6</a:t>
            </a:fld>
            <a:endParaRPr lang="en-US"/>
          </a:p>
        </p:txBody>
      </p:sp>
    </p:spTree>
    <p:extLst>
      <p:ext uri="{BB962C8B-B14F-4D97-AF65-F5344CB8AC3E}">
        <p14:creationId xmlns:p14="http://schemas.microsoft.com/office/powerpoint/2010/main" val="367125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C508B-D880-6D1B-B18B-540774CC3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78AD3-A725-BC50-B8C4-F3D7C627D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3D767-0B74-2EFC-ADB8-A53FD647816B}"/>
              </a:ext>
            </a:extLst>
          </p:cNvPr>
          <p:cNvSpPr>
            <a:spLocks noGrp="1"/>
          </p:cNvSpPr>
          <p:nvPr>
            <p:ph type="body" idx="1"/>
          </p:nvPr>
        </p:nvSpPr>
        <p:spPr/>
        <p:txBody>
          <a:bodyPr/>
          <a:lstStyle/>
          <a:p>
            <a:r>
              <a:rPr lang="en-US" dirty="0"/>
              <a:t>Dr. Cecilia Montiel-Nava + Geohanna Noel</a:t>
            </a:r>
          </a:p>
          <a:p>
            <a:r>
              <a:rPr lang="en-US" dirty="0"/>
              <a:t>Dr. Ruby Charak + Maria Isabel Ramos</a:t>
            </a:r>
          </a:p>
          <a:p>
            <a:pPr marL="0" marR="0" lvl="0" indent="0">
              <a:spcBef>
                <a:spcPts val="0"/>
              </a:spcBef>
              <a:spcAft>
                <a:spcPts val="0"/>
              </a:spcAft>
              <a:buSzPts val="1000"/>
              <a:buFont typeface="Symbol" panose="05050102010706020507" pitchFamily="18" charset="2"/>
              <a:buNone/>
              <a:tabLst>
                <a:tab pos="457200" algn="l"/>
              </a:tabLst>
            </a:pPr>
            <a:endParaRPr lang="en-US" dirty="0"/>
          </a:p>
        </p:txBody>
      </p:sp>
      <p:sp>
        <p:nvSpPr>
          <p:cNvPr id="4" name="Slide Number Placeholder 3">
            <a:extLst>
              <a:ext uri="{FF2B5EF4-FFF2-40B4-BE49-F238E27FC236}">
                <a16:creationId xmlns:a16="http://schemas.microsoft.com/office/drawing/2014/main" id="{8EBB7A07-0177-8C5E-F6AD-9B7958A9FF00}"/>
              </a:ext>
            </a:extLst>
          </p:cNvPr>
          <p:cNvSpPr>
            <a:spLocks noGrp="1"/>
          </p:cNvSpPr>
          <p:nvPr>
            <p:ph type="sldNum" sz="quarter" idx="5"/>
          </p:nvPr>
        </p:nvSpPr>
        <p:spPr/>
        <p:txBody>
          <a:bodyPr/>
          <a:lstStyle/>
          <a:p>
            <a:fld id="{1D6CAC16-97E2-4F2D-84FD-B7A0C9276654}" type="slidenum">
              <a:rPr lang="en-US" smtClean="0"/>
              <a:t>7</a:t>
            </a:fld>
            <a:endParaRPr lang="en-US"/>
          </a:p>
        </p:txBody>
      </p:sp>
    </p:spTree>
    <p:extLst>
      <p:ext uri="{BB962C8B-B14F-4D97-AF65-F5344CB8AC3E}">
        <p14:creationId xmlns:p14="http://schemas.microsoft.com/office/powerpoint/2010/main" val="2096206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D43C3-4FC6-5657-4295-A0AB3D017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849A6-CE25-5DD8-F0C4-3143D5535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60A68C-B13C-3D50-D8F9-1879ECBACA9C}"/>
              </a:ext>
            </a:extLst>
          </p:cNvPr>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r>
              <a:rPr lang="en-US"/>
              <a:t>Cliff Clark</a:t>
            </a:r>
            <a:endParaRPr lang="en-US" dirty="0"/>
          </a:p>
        </p:txBody>
      </p:sp>
      <p:sp>
        <p:nvSpPr>
          <p:cNvPr id="4" name="Slide Number Placeholder 3">
            <a:extLst>
              <a:ext uri="{FF2B5EF4-FFF2-40B4-BE49-F238E27FC236}">
                <a16:creationId xmlns:a16="http://schemas.microsoft.com/office/drawing/2014/main" id="{80F7C64C-C6AD-EA5F-4698-77992CB9F25D}"/>
              </a:ext>
            </a:extLst>
          </p:cNvPr>
          <p:cNvSpPr>
            <a:spLocks noGrp="1"/>
          </p:cNvSpPr>
          <p:nvPr>
            <p:ph type="sldNum" sz="quarter" idx="5"/>
          </p:nvPr>
        </p:nvSpPr>
        <p:spPr/>
        <p:txBody>
          <a:bodyPr/>
          <a:lstStyle/>
          <a:p>
            <a:fld id="{1D6CAC16-97E2-4F2D-84FD-B7A0C9276654}" type="slidenum">
              <a:rPr lang="en-US" smtClean="0"/>
              <a:t>8</a:t>
            </a:fld>
            <a:endParaRPr lang="en-US"/>
          </a:p>
        </p:txBody>
      </p:sp>
    </p:spTree>
    <p:extLst>
      <p:ext uri="{BB962C8B-B14F-4D97-AF65-F5344CB8AC3E}">
        <p14:creationId xmlns:p14="http://schemas.microsoft.com/office/powerpoint/2010/main" val="4003852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62EE5-7B58-912A-2D94-DA73FE07A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57469-52B8-606F-0D29-476ABD55F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EABC2-45AC-3AC7-F436-1FAF6393879B}"/>
              </a:ext>
            </a:extLst>
          </p:cNvPr>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endParaRPr lang="en-US" dirty="0"/>
          </a:p>
        </p:txBody>
      </p:sp>
      <p:sp>
        <p:nvSpPr>
          <p:cNvPr id="4" name="Slide Number Placeholder 3">
            <a:extLst>
              <a:ext uri="{FF2B5EF4-FFF2-40B4-BE49-F238E27FC236}">
                <a16:creationId xmlns:a16="http://schemas.microsoft.com/office/drawing/2014/main" id="{AD6C56D5-0158-BC99-A8D5-3DE36D9DD242}"/>
              </a:ext>
            </a:extLst>
          </p:cNvPr>
          <p:cNvSpPr>
            <a:spLocks noGrp="1"/>
          </p:cNvSpPr>
          <p:nvPr>
            <p:ph type="sldNum" sz="quarter" idx="5"/>
          </p:nvPr>
        </p:nvSpPr>
        <p:spPr/>
        <p:txBody>
          <a:bodyPr/>
          <a:lstStyle/>
          <a:p>
            <a:fld id="{1D6CAC16-97E2-4F2D-84FD-B7A0C9276654}" type="slidenum">
              <a:rPr lang="en-US" smtClean="0"/>
              <a:t>9</a:t>
            </a:fld>
            <a:endParaRPr lang="en-US"/>
          </a:p>
        </p:txBody>
      </p:sp>
    </p:spTree>
    <p:extLst>
      <p:ext uri="{BB962C8B-B14F-4D97-AF65-F5344CB8AC3E}">
        <p14:creationId xmlns:p14="http://schemas.microsoft.com/office/powerpoint/2010/main" val="231267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b="1" spc="-50" baseline="0">
                <a:solidFill>
                  <a:schemeClr val="accent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6198371" cy="1143000"/>
          </a:xfrm>
        </p:spPr>
        <p:txBody>
          <a:bodyPr lIns="91440" rIns="91440">
            <a:normAutofit/>
          </a:bodyPr>
          <a:lstStyle>
            <a:lvl1pPr marL="0" indent="0" algn="l">
              <a:buNone/>
              <a:defRPr sz="2400" cap="all" spc="200" baseline="0">
                <a:solidFill>
                  <a:schemeClr val="tx2"/>
                </a:solidFill>
                <a:latin typeface="Source Sans Pro Semibold" panose="020B0603030403020204" pitchFamily="34" charset="0"/>
                <a:ea typeface="Source Sans Pro Semibold" panose="020B0603030403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6AFA65-7176-40CA-BBA5-C94FB196E071}" type="datetimeFigureOut">
              <a:rPr lang="en-US" smtClean="0"/>
              <a:t>10/29/2025</a:t>
            </a:fld>
            <a:endParaRPr lang="en-US"/>
          </a:p>
        </p:txBody>
      </p:sp>
      <p:sp>
        <p:nvSpPr>
          <p:cNvPr id="6" name="Slide Number Placeholder 5"/>
          <p:cNvSpPr>
            <a:spLocks noGrp="1"/>
          </p:cNvSpPr>
          <p:nvPr>
            <p:ph type="sldNum" sz="quarter" idx="12"/>
          </p:nvPr>
        </p:nvSpPr>
        <p:spPr/>
        <p:txBody>
          <a:bodyPr/>
          <a:lstStyle/>
          <a:p>
            <a:fld id="{6181F726-7F65-40B5-954C-1EA23066BB3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236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AFA65-7176-40CA-BBA5-C94FB196E071}" type="datetimeFigureOut">
              <a:rPr lang="en-US" smtClean="0"/>
              <a:t>10/29/2025</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274210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AFA65-7176-40CA-BBA5-C94FB196E071}" type="datetimeFigureOut">
              <a:rPr lang="en-US" smtClean="0"/>
              <a:t>10/29/2025</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3048395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AFA65-7176-40CA-BBA5-C94FB196E071}" type="datetimeFigureOut">
              <a:rPr lang="en-US" smtClean="0"/>
              <a:t>10/29/2025</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3633527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vert="horz" lIns="91440" tIns="45720" rIns="91440" bIns="45720" rtlCol="0">
            <a:normAutofit/>
          </a:bodyPr>
          <a:lstStyle>
            <a:lvl1pPr>
              <a:defRPr lang="en-US" sz="2400" cap="all" spc="200" baseline="0" smtClean="0">
                <a:solidFill>
                  <a:schemeClr val="tx2"/>
                </a:solidFill>
                <a:latin typeface="Source Sans Pro Semibold" panose="020B0603030403020204" pitchFamily="34" charset="0"/>
                <a:ea typeface="Source Sans Pro Semibold" panose="020B0603030403020204" pitchFamily="34" charset="0"/>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4D6AFA65-7176-40CA-BBA5-C94FB196E071}" type="datetimeFigureOut">
              <a:rPr lang="en-US" smtClean="0"/>
              <a:t>10/29/2025</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181F726-7F65-40B5-954C-1EA23066BB3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55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6AFA65-7176-40CA-BBA5-C94FB196E071}" type="datetimeFigureOut">
              <a:rPr lang="en-US" smtClean="0"/>
              <a:t>10/29/2025</a:t>
            </a:fld>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277313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latin typeface="Source Sans Pro Semibold" panose="020B0603030403020204" pitchFamily="34" charset="0"/>
                <a:ea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latin typeface="Source Sans Pro Semibold" panose="020B0603030403020204" pitchFamily="34" charset="0"/>
                <a:ea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6AFA65-7176-40CA-BBA5-C94FB196E071}" type="datetimeFigureOut">
              <a:rPr lang="en-US" smtClean="0"/>
              <a:t>10/29/2025</a:t>
            </a:fld>
            <a:endParaRPr lang="en-US"/>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3569158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6AFA65-7176-40CA-BBA5-C94FB196E071}" type="datetimeFigureOut">
              <a:rPr lang="en-US" smtClean="0"/>
              <a:t>10/29/2025</a:t>
            </a:fld>
            <a:endParaRPr lang="en-US"/>
          </a:p>
        </p:txBody>
      </p:sp>
      <p:sp>
        <p:nvSpPr>
          <p:cNvPr id="5" name="Slide Number Placeholder 4"/>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30339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4D6AFA65-7176-40CA-BBA5-C94FB196E071}" type="datetimeFigureOut">
              <a:rPr lang="en-US" smtClean="0"/>
              <a:t>10/29/2025</a:t>
            </a:fld>
            <a:endParaRPr lang="en-US"/>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1332605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D6AFA65-7176-40CA-BBA5-C94FB196E071}" type="datetimeFigureOut">
              <a:rPr lang="en-US" smtClean="0"/>
              <a:t>10/29/2025</a:t>
            </a:fld>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181F726-7F65-40B5-954C-1EA23066BB35}" type="slidenum">
              <a:rPr lang="en-US" smtClean="0"/>
              <a:t>‹#›</a:t>
            </a:fld>
            <a:endParaRPr lang="en-US"/>
          </a:p>
        </p:txBody>
      </p:sp>
    </p:spTree>
    <p:extLst>
      <p:ext uri="{BB962C8B-B14F-4D97-AF65-F5344CB8AC3E}">
        <p14:creationId xmlns:p14="http://schemas.microsoft.com/office/powerpoint/2010/main" val="1564038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6AFA65-7176-40CA-BBA5-C94FB196E071}" type="datetimeFigureOut">
              <a:rPr lang="en-US" smtClean="0"/>
              <a:t>10/29/2025</a:t>
            </a:fld>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181F726-7F65-40B5-954C-1EA23066BB35}" type="slidenum">
              <a:rPr lang="en-US" smtClean="0"/>
              <a:t>‹#›</a:t>
            </a:fld>
            <a:endParaRPr lang="en-US"/>
          </a:p>
        </p:txBody>
      </p:sp>
      <p:sp>
        <p:nvSpPr>
          <p:cNvPr id="14" name="Picture Placeholder 13"/>
          <p:cNvSpPr>
            <a:spLocks noGrp="1"/>
          </p:cNvSpPr>
          <p:nvPr>
            <p:ph type="pic" sz="quarter" idx="13"/>
          </p:nvPr>
        </p:nvSpPr>
        <p:spPr>
          <a:xfrm>
            <a:off x="0" y="0"/>
            <a:ext cx="12192000" cy="4914900"/>
          </a:xfrm>
          <a:blipFill dpi="0" rotWithShape="1">
            <a:blip r:embed="rId2"/>
            <a:srcRect/>
            <a:stretch>
              <a:fillRect t="-66000"/>
            </a:stretch>
          </a:blipFill>
        </p:spPr>
        <p:txBody>
          <a:bodyPr/>
          <a:lstStyle/>
          <a:p>
            <a:endParaRPr lang="en-US"/>
          </a:p>
        </p:txBody>
      </p:sp>
    </p:spTree>
    <p:extLst>
      <p:ext uri="{BB962C8B-B14F-4D97-AF65-F5344CB8AC3E}">
        <p14:creationId xmlns:p14="http://schemas.microsoft.com/office/powerpoint/2010/main" val="3367257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D6AFA65-7176-40CA-BBA5-C94FB196E071}" type="datetimeFigureOut">
              <a:rPr lang="en-US" smtClean="0"/>
              <a:t>10/29/2025</a:t>
            </a:fld>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181F726-7F65-40B5-954C-1EA23066BB3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034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accent2"/>
          </a:solidFill>
          <a:effectLst>
            <a:outerShdw blurRad="38100" dist="38100" dir="2700000" algn="tl">
              <a:srgbClr val="000000">
                <a:alpha val="43137"/>
              </a:srgbClr>
            </a:outerShdw>
          </a:effectLst>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07/s10995-014-1503-2" TargetMode="External"/><Relationship Id="rId2" Type="http://schemas.openxmlformats.org/officeDocument/2006/relationships/hyperlink" Target="https://mvi.surgoventures.org/" TargetMode="External"/><Relationship Id="rId1" Type="http://schemas.openxmlformats.org/officeDocument/2006/relationships/slideLayout" Target="../slideLayouts/slideLayout2.xml"/><Relationship Id="rId4" Type="http://schemas.openxmlformats.org/officeDocument/2006/relationships/hyperlink" Target="http://dx.doi.org/10.5888/pcd10.13001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4.jpeg"/><Relationship Id="rId4" Type="http://schemas.openxmlformats.org/officeDocument/2006/relationships/diagramLayout" Target="../diagrams/layout3.xm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image" Target="../media/image19.jpeg"/><Relationship Id="rId5" Type="http://schemas.openxmlformats.org/officeDocument/2006/relationships/diagramQuickStyle" Target="../diagrams/quickStyle5.xml"/><Relationship Id="rId10" Type="http://schemas.openxmlformats.org/officeDocument/2006/relationships/image" Target="../media/image18.jpeg"/><Relationship Id="rId4" Type="http://schemas.openxmlformats.org/officeDocument/2006/relationships/diagramLayout" Target="../diagrams/layout5.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image" Target="../media/image23.jpeg"/><Relationship Id="rId5" Type="http://schemas.openxmlformats.org/officeDocument/2006/relationships/diagramQuickStyle" Target="../diagrams/quickStyle6.xml"/><Relationship Id="rId10" Type="http://schemas.openxmlformats.org/officeDocument/2006/relationships/image" Target="../media/image22.jpeg"/><Relationship Id="rId4" Type="http://schemas.openxmlformats.org/officeDocument/2006/relationships/diagramLayout" Target="../diagrams/layout6.xm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8.em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a child smiling&#10;&#10;Description automatically generated">
            <a:extLst>
              <a:ext uri="{FF2B5EF4-FFF2-40B4-BE49-F238E27FC236}">
                <a16:creationId xmlns:a16="http://schemas.microsoft.com/office/drawing/2014/main" id="{AE1CC80F-19B8-FBAF-24E6-B06885EE8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560" b="25045"/>
          <a:stretch/>
        </p:blipFill>
        <p:spPr>
          <a:xfrm>
            <a:off x="-32" y="10"/>
            <a:ext cx="12192031" cy="4915066"/>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0E0C956E-54AA-939A-754B-C41322673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713" y="4393279"/>
            <a:ext cx="6500551" cy="3250277"/>
          </a:xfrm>
          <a:prstGeom prst="rect">
            <a:avLst/>
          </a:prstGeom>
        </p:spPr>
      </p:pic>
    </p:spTree>
    <p:extLst>
      <p:ext uri="{BB962C8B-B14F-4D97-AF65-F5344CB8AC3E}">
        <p14:creationId xmlns:p14="http://schemas.microsoft.com/office/powerpoint/2010/main" val="3606393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a child smiling&#10;&#10;Description automatically generated">
            <a:extLst>
              <a:ext uri="{FF2B5EF4-FFF2-40B4-BE49-F238E27FC236}">
                <a16:creationId xmlns:a16="http://schemas.microsoft.com/office/drawing/2014/main" id="{AE1CC80F-19B8-FBAF-24E6-B06885EE8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560" b="25045"/>
          <a:stretch/>
        </p:blipFill>
        <p:spPr>
          <a:xfrm>
            <a:off x="-32" y="10"/>
            <a:ext cx="12192031" cy="4915066"/>
          </a:xfrm>
          <a:prstGeom prst="rect">
            <a:avLst/>
          </a:prstGeom>
        </p:spPr>
      </p:pic>
      <p:sp>
        <p:nvSpPr>
          <p:cNvPr id="13" name="TextBox 12">
            <a:extLst>
              <a:ext uri="{FF2B5EF4-FFF2-40B4-BE49-F238E27FC236}">
                <a16:creationId xmlns:a16="http://schemas.microsoft.com/office/drawing/2014/main" id="{1C7A1111-B31E-8F54-5880-1C538CEA3DC2}"/>
              </a:ext>
            </a:extLst>
          </p:cNvPr>
          <p:cNvSpPr txBox="1"/>
          <p:nvPr/>
        </p:nvSpPr>
        <p:spPr>
          <a:xfrm>
            <a:off x="928800" y="5464800"/>
            <a:ext cx="10663199" cy="707886"/>
          </a:xfrm>
          <a:prstGeom prst="rect">
            <a:avLst/>
          </a:prstGeom>
          <a:noFill/>
        </p:spPr>
        <p:txBody>
          <a:bodyPr wrap="square" rtlCol="0">
            <a:spAutoFit/>
          </a:bodyPr>
          <a:lstStyle/>
          <a:p>
            <a:pPr algn="ctr"/>
            <a:r>
              <a:rPr lang="en-US" sz="4000" b="1">
                <a:solidFill>
                  <a:schemeClr val="bg1"/>
                </a:solidFill>
              </a:rPr>
              <a:t>Questions?</a:t>
            </a:r>
            <a:endParaRPr lang="en-US" sz="4000" b="1" dirty="0">
              <a:solidFill>
                <a:schemeClr val="bg1"/>
              </a:solidFill>
            </a:endParaRPr>
          </a:p>
        </p:txBody>
      </p:sp>
    </p:spTree>
    <p:extLst>
      <p:ext uri="{BB962C8B-B14F-4D97-AF65-F5344CB8AC3E}">
        <p14:creationId xmlns:p14="http://schemas.microsoft.com/office/powerpoint/2010/main" val="766827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41185C-0419-74CF-27A6-25CA7C9CBDD9}"/>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DCCB2E7C-5976-CA92-D235-729BEAA54FAF}"/>
              </a:ext>
            </a:extLst>
          </p:cNvPr>
          <p:cNvSpPr>
            <a:spLocks noGrp="1"/>
          </p:cNvSpPr>
          <p:nvPr>
            <p:ph idx="1"/>
          </p:nvPr>
        </p:nvSpPr>
        <p:spPr/>
        <p:txBody>
          <a:bodyPr>
            <a:normAutofit fontScale="92500" lnSpcReduction="20000"/>
          </a:bodyPr>
          <a:lstStyle/>
          <a:p>
            <a:pPr>
              <a:lnSpc>
                <a:spcPct val="120000"/>
              </a:lnSpc>
              <a:spcBef>
                <a:spcPts val="0"/>
              </a:spcBef>
            </a:pPr>
            <a:r>
              <a:rPr lang="en-US" dirty="0"/>
              <a:t>The U.S. Maternal Vulnerability Index. </a:t>
            </a:r>
            <a:r>
              <a:rPr lang="en-US" dirty="0" err="1"/>
              <a:t>Surgo</a:t>
            </a:r>
            <a:r>
              <a:rPr lang="en-US" dirty="0"/>
              <a:t> Ventures. </a:t>
            </a:r>
            <a:r>
              <a:rPr lang="en-US" dirty="0">
                <a:hlinkClick r:id="rId2"/>
              </a:rPr>
              <a:t>https://mvi.surgoventures.org</a:t>
            </a:r>
            <a:r>
              <a:rPr lang="en-US" dirty="0"/>
              <a:t>.</a:t>
            </a:r>
          </a:p>
          <a:p>
            <a:pPr>
              <a:lnSpc>
                <a:spcPct val="120000"/>
              </a:lnSpc>
              <a:spcBef>
                <a:spcPts val="0"/>
              </a:spcBef>
            </a:pPr>
            <a:endParaRPr lang="en-US" dirty="0"/>
          </a:p>
          <a:p>
            <a:pPr>
              <a:lnSpc>
                <a:spcPct val="120000"/>
              </a:lnSpc>
              <a:spcBef>
                <a:spcPts val="0"/>
              </a:spcBef>
            </a:pPr>
            <a:r>
              <a:rPr lang="en-US" dirty="0"/>
              <a:t>McDonald, J.A., </a:t>
            </a:r>
            <a:r>
              <a:rPr lang="en-US" dirty="0" err="1"/>
              <a:t>Mojarro</a:t>
            </a:r>
            <a:r>
              <a:rPr lang="en-US" dirty="0"/>
              <a:t>, O., Sutton, P.D. et al. Adolescent Births in the Border Region: A Descriptive Analysis Based on US Hispanic and Mexican Birth Certificates. </a:t>
            </a:r>
            <a:r>
              <a:rPr lang="en-US" dirty="0" err="1"/>
              <a:t>Matern</a:t>
            </a:r>
            <a:r>
              <a:rPr lang="en-US" dirty="0"/>
              <a:t> Child Health J 19, 128–135 (2015). </a:t>
            </a:r>
            <a:r>
              <a:rPr lang="en-US" dirty="0">
                <a:hlinkClick r:id="rId3"/>
              </a:rPr>
              <a:t>https://doi.org/10.1007/s10995-014-1503-2</a:t>
            </a:r>
            <a:endParaRPr lang="en-US" dirty="0"/>
          </a:p>
          <a:p>
            <a:pPr>
              <a:lnSpc>
                <a:spcPct val="120000"/>
              </a:lnSpc>
              <a:spcBef>
                <a:spcPts val="0"/>
              </a:spcBef>
            </a:pPr>
            <a:endParaRPr lang="en-US" dirty="0"/>
          </a:p>
          <a:p>
            <a:pPr>
              <a:lnSpc>
                <a:spcPct val="120000"/>
              </a:lnSpc>
              <a:spcBef>
                <a:spcPts val="0"/>
              </a:spcBef>
            </a:pPr>
            <a:r>
              <a:rPr lang="en-US" dirty="0"/>
              <a:t>Khan D, Hamilton B, </a:t>
            </a:r>
            <a:r>
              <a:rPr lang="en-US" dirty="0" err="1"/>
              <a:t>Rossen</a:t>
            </a:r>
            <a:r>
              <a:rPr lang="en-US" dirty="0"/>
              <a:t> LM, He Y, Wei R, Dienes E. Teen birth rates for age group 15–19 in the United States by county, 2003–2020. National Center for Health Statistics. 2022.</a:t>
            </a:r>
          </a:p>
          <a:p>
            <a:pPr>
              <a:lnSpc>
                <a:spcPct val="120000"/>
              </a:lnSpc>
              <a:spcBef>
                <a:spcPts val="0"/>
              </a:spcBef>
            </a:pPr>
            <a:endParaRPr lang="en-US" dirty="0"/>
          </a:p>
          <a:p>
            <a:pPr>
              <a:lnSpc>
                <a:spcPct val="120000"/>
              </a:lnSpc>
              <a:spcBef>
                <a:spcPts val="0"/>
              </a:spcBef>
            </a:pPr>
            <a:r>
              <a:rPr lang="en-US" dirty="0"/>
              <a:t>McDonald JA, </a:t>
            </a:r>
            <a:r>
              <a:rPr lang="en-US" dirty="0" err="1"/>
              <a:t>Mojarro</a:t>
            </a:r>
            <a:r>
              <a:rPr lang="en-US" dirty="0"/>
              <a:t> O, Sutton PD, Ventura SJ. A Binational Overview of Reproductive Health Outcomes Among US Hispanic and Mexican Women in the Border Region. Prev Chronic Dis 2013;10:130019. DOI: </a:t>
            </a:r>
            <a:r>
              <a:rPr lang="en-US" dirty="0">
                <a:hlinkClick r:id="rId4"/>
              </a:rPr>
              <a:t>http://dx.doi.org/10.5888/pcd10.130019</a:t>
            </a:r>
            <a:r>
              <a:rPr lang="en-US" dirty="0"/>
              <a:t>.</a:t>
            </a:r>
          </a:p>
        </p:txBody>
      </p:sp>
    </p:spTree>
    <p:extLst>
      <p:ext uri="{BB962C8B-B14F-4D97-AF65-F5344CB8AC3E}">
        <p14:creationId xmlns:p14="http://schemas.microsoft.com/office/powerpoint/2010/main" val="45795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41185C-0419-74CF-27A6-25CA7C9CBDD9}"/>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DCCB2E7C-5976-CA92-D235-729BEAA54FAF}"/>
              </a:ext>
            </a:extLst>
          </p:cNvPr>
          <p:cNvSpPr>
            <a:spLocks noGrp="1"/>
          </p:cNvSpPr>
          <p:nvPr>
            <p:ph idx="1"/>
          </p:nvPr>
        </p:nvSpPr>
        <p:spPr/>
        <p:txBody>
          <a:bodyPr>
            <a:normAutofit fontScale="92500" lnSpcReduction="20000"/>
          </a:bodyPr>
          <a:lstStyle/>
          <a:p>
            <a:pPr>
              <a:lnSpc>
                <a:spcPct val="120000"/>
              </a:lnSpc>
              <a:spcBef>
                <a:spcPts val="0"/>
              </a:spcBef>
            </a:pPr>
            <a:endParaRPr lang="en-US" dirty="0"/>
          </a:p>
          <a:p>
            <a:pPr>
              <a:lnSpc>
                <a:spcPct val="120000"/>
              </a:lnSpc>
              <a:spcBef>
                <a:spcPts val="0"/>
              </a:spcBef>
            </a:pPr>
            <a:r>
              <a:rPr lang="en-US" dirty="0"/>
              <a:t>Khan SS, Vaughan AS, Harrington K, et al. US County–Level Variation in Preterm Birth Rates, 2007-2019. JAMA </a:t>
            </a:r>
            <a:r>
              <a:rPr lang="en-US" dirty="0" err="1"/>
              <a:t>Netw</a:t>
            </a:r>
            <a:r>
              <a:rPr lang="en-US" dirty="0"/>
              <a:t> Open. 2023;6(12):e2346864. doi:10.1001/jamanetworkopen.2023.46864</a:t>
            </a:r>
          </a:p>
          <a:p>
            <a:pPr>
              <a:lnSpc>
                <a:spcPct val="120000"/>
              </a:lnSpc>
              <a:spcBef>
                <a:spcPts val="0"/>
              </a:spcBef>
            </a:pPr>
            <a:endParaRPr lang="en-US" dirty="0"/>
          </a:p>
          <a:p>
            <a:pPr>
              <a:lnSpc>
                <a:spcPct val="120000"/>
              </a:lnSpc>
              <a:spcBef>
                <a:spcPts val="0"/>
              </a:spcBef>
            </a:pPr>
            <a:r>
              <a:rPr lang="en-US" dirty="0"/>
              <a:t>Regional Analysis of Maternal and Infant Health in Texas - Updated 6/6/18</a:t>
            </a:r>
          </a:p>
          <a:p>
            <a:pPr>
              <a:lnSpc>
                <a:spcPct val="120000"/>
              </a:lnSpc>
              <a:spcBef>
                <a:spcPts val="0"/>
              </a:spcBef>
            </a:pPr>
            <a:endParaRPr lang="en-US" dirty="0"/>
          </a:p>
          <a:p>
            <a:pPr>
              <a:lnSpc>
                <a:spcPct val="120000"/>
              </a:lnSpc>
              <a:spcBef>
                <a:spcPts val="0"/>
              </a:spcBef>
            </a:pPr>
            <a:r>
              <a:rPr lang="en-US" dirty="0" err="1"/>
              <a:t>MacDorman</a:t>
            </a:r>
            <a:r>
              <a:rPr lang="en-US" dirty="0"/>
              <a:t> MF, </a:t>
            </a:r>
            <a:r>
              <a:rPr lang="en-US" dirty="0" err="1"/>
              <a:t>Declercq</a:t>
            </a:r>
            <a:r>
              <a:rPr lang="en-US" dirty="0"/>
              <a:t> E, Thoma ME. Trends in Texas maternal mortality by maternal age, race/ethnicity, and cause of death, 2006-2015. Birth. 2018 Jun;45(2):169-177. </a:t>
            </a:r>
            <a:r>
              <a:rPr lang="en-US" dirty="0" err="1"/>
              <a:t>doi</a:t>
            </a:r>
            <a:r>
              <a:rPr lang="en-US" dirty="0"/>
              <a:t>: 10.1111/birt.12330. </a:t>
            </a:r>
            <a:r>
              <a:rPr lang="en-US" dirty="0" err="1"/>
              <a:t>Epub</a:t>
            </a:r>
            <a:r>
              <a:rPr lang="en-US" dirty="0"/>
              <a:t> 2018 Jan 4. PMID: 29314209; PMCID: PMC5980674.</a:t>
            </a:r>
          </a:p>
          <a:p>
            <a:pPr>
              <a:lnSpc>
                <a:spcPct val="120000"/>
              </a:lnSpc>
              <a:spcBef>
                <a:spcPts val="0"/>
              </a:spcBef>
            </a:pPr>
            <a:endParaRPr lang="en-US" dirty="0"/>
          </a:p>
          <a:p>
            <a:pPr>
              <a:lnSpc>
                <a:spcPct val="120000"/>
              </a:lnSpc>
              <a:spcBef>
                <a:spcPts val="0"/>
              </a:spcBef>
            </a:pPr>
            <a:r>
              <a:rPr lang="en-US" dirty="0"/>
              <a:t>Texas Maternal Mortality and Morbidity Review Committee and Department of State Health Services Joint Biennial Report 2022 </a:t>
            </a:r>
          </a:p>
        </p:txBody>
      </p:sp>
    </p:spTree>
    <p:extLst>
      <p:ext uri="{BB962C8B-B14F-4D97-AF65-F5344CB8AC3E}">
        <p14:creationId xmlns:p14="http://schemas.microsoft.com/office/powerpoint/2010/main" val="799754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C943C-F668-877C-CECB-1251516DB524}"/>
              </a:ext>
            </a:extLst>
          </p:cNvPr>
          <p:cNvSpPr>
            <a:spLocks noGrp="1"/>
          </p:cNvSpPr>
          <p:nvPr>
            <p:ph type="title"/>
          </p:nvPr>
        </p:nvSpPr>
        <p:spPr/>
        <p:txBody>
          <a:bodyPr anchor="ctr">
            <a:normAutofit/>
          </a:bodyPr>
          <a:lstStyle/>
          <a:p>
            <a:pPr algn="ctr"/>
            <a:r>
              <a:rPr lang="en-US" sz="4400" dirty="0"/>
              <a:t>      Mindful Mother Intervention</a:t>
            </a:r>
          </a:p>
        </p:txBody>
      </p:sp>
      <p:graphicFrame>
        <p:nvGraphicFramePr>
          <p:cNvPr id="9" name="Content Placeholder 2">
            <a:extLst>
              <a:ext uri="{FF2B5EF4-FFF2-40B4-BE49-F238E27FC236}">
                <a16:creationId xmlns:a16="http://schemas.microsoft.com/office/drawing/2014/main" id="{3593B360-6F1E-164E-C06A-2594E1607680}"/>
              </a:ext>
            </a:extLst>
          </p:cNvPr>
          <p:cNvGraphicFramePr>
            <a:graphicFrameLocks noGrp="1"/>
          </p:cNvGraphicFramePr>
          <p:nvPr>
            <p:ph sz="half" idx="1"/>
          </p:nvPr>
        </p:nvGraphicFramePr>
        <p:xfrm>
          <a:off x="1096962"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Deepu George">
            <a:extLst>
              <a:ext uri="{FF2B5EF4-FFF2-40B4-BE49-F238E27FC236}">
                <a16:creationId xmlns:a16="http://schemas.microsoft.com/office/drawing/2014/main" id="{0C8928E5-C6E9-B760-FF09-ADA701DCD6C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026"/>
          <a:stretch>
            <a:fillRect/>
          </a:stretch>
        </p:blipFill>
        <p:spPr bwMode="auto">
          <a:xfrm>
            <a:off x="1205890" y="84408"/>
            <a:ext cx="1173452"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354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703D3-B1EF-7A13-314E-9D2F99123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1B00A-024F-4A1F-58F2-086834A4EE16}"/>
              </a:ext>
            </a:extLst>
          </p:cNvPr>
          <p:cNvSpPr>
            <a:spLocks noGrp="1"/>
          </p:cNvSpPr>
          <p:nvPr>
            <p:ph type="title"/>
          </p:nvPr>
        </p:nvSpPr>
        <p:spPr/>
        <p:txBody>
          <a:bodyPr anchor="ctr">
            <a:normAutofit/>
          </a:bodyPr>
          <a:lstStyle/>
          <a:p>
            <a:pPr algn="ctr"/>
            <a:r>
              <a:rPr lang="en-US" sz="4400" dirty="0"/>
              <a:t>      Birth Stories Archive</a:t>
            </a:r>
          </a:p>
        </p:txBody>
      </p:sp>
      <p:graphicFrame>
        <p:nvGraphicFramePr>
          <p:cNvPr id="9" name="Content Placeholder 2">
            <a:extLst>
              <a:ext uri="{FF2B5EF4-FFF2-40B4-BE49-F238E27FC236}">
                <a16:creationId xmlns:a16="http://schemas.microsoft.com/office/drawing/2014/main" id="{4BD64BED-A791-433F-47F8-960273BD07D7}"/>
              </a:ext>
            </a:extLst>
          </p:cNvPr>
          <p:cNvGraphicFramePr>
            <a:graphicFrameLocks noGrp="1"/>
          </p:cNvGraphicFramePr>
          <p:nvPr>
            <p:ph sz="half" idx="1"/>
          </p:nvPr>
        </p:nvGraphicFramePr>
        <p:xfrm>
          <a:off x="1096962"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4" name="Picture 6" descr="Milena Melo | Scholars Strategy Network">
            <a:extLst>
              <a:ext uri="{FF2B5EF4-FFF2-40B4-BE49-F238E27FC236}">
                <a16:creationId xmlns:a16="http://schemas.microsoft.com/office/drawing/2014/main" id="{10DC6B8D-EA16-007B-5A8E-419720E074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6784" y="82621"/>
            <a:ext cx="128016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65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C8AC8-9E11-8474-24E0-B4608104D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4C0473-8E6D-E981-886F-1020A6543203}"/>
              </a:ext>
            </a:extLst>
          </p:cNvPr>
          <p:cNvSpPr>
            <a:spLocks noGrp="1"/>
          </p:cNvSpPr>
          <p:nvPr>
            <p:ph type="title"/>
          </p:nvPr>
        </p:nvSpPr>
        <p:spPr/>
        <p:txBody>
          <a:bodyPr anchor="ctr">
            <a:normAutofit/>
          </a:bodyPr>
          <a:lstStyle/>
          <a:p>
            <a:pPr algn="ctr"/>
            <a:r>
              <a:rPr lang="en-US" sz="4400" dirty="0"/>
              <a:t>      Environmental Hazards in </a:t>
            </a:r>
            <a:br>
              <a:rPr lang="en-US" sz="4400" dirty="0"/>
            </a:br>
            <a:r>
              <a:rPr lang="en-US" sz="4400" dirty="0"/>
              <a:t>Border Region</a:t>
            </a:r>
          </a:p>
        </p:txBody>
      </p:sp>
      <p:graphicFrame>
        <p:nvGraphicFramePr>
          <p:cNvPr id="9" name="Content Placeholder 2">
            <a:extLst>
              <a:ext uri="{FF2B5EF4-FFF2-40B4-BE49-F238E27FC236}">
                <a16:creationId xmlns:a16="http://schemas.microsoft.com/office/drawing/2014/main" id="{863AA3C7-AB16-45C0-87D6-941FD2D8C741}"/>
              </a:ext>
            </a:extLst>
          </p:cNvPr>
          <p:cNvGraphicFramePr>
            <a:graphicFrameLocks noGrp="1"/>
          </p:cNvGraphicFramePr>
          <p:nvPr>
            <p:ph sz="half" idx="1"/>
            <p:extLst>
              <p:ext uri="{D42A27DB-BD31-4B8C-83A1-F6EECF244321}">
                <p14:modId xmlns:p14="http://schemas.microsoft.com/office/powerpoint/2010/main" val="682468746"/>
              </p:ext>
            </p:extLst>
          </p:nvPr>
        </p:nvGraphicFramePr>
        <p:xfrm>
          <a:off x="1096962"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Audrey Choh - Faculty - UTHealth ...">
            <a:extLst>
              <a:ext uri="{FF2B5EF4-FFF2-40B4-BE49-F238E27FC236}">
                <a16:creationId xmlns:a16="http://schemas.microsoft.com/office/drawing/2014/main" id="{4313FE6F-4EB7-3EBB-4746-BB09FF7398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6962" y="355086"/>
            <a:ext cx="941962" cy="13137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0A9752-DE7E-1845-361A-01DE273CC1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9920"/>
          <a:stretch/>
        </p:blipFill>
        <p:spPr>
          <a:xfrm>
            <a:off x="10002529" y="177700"/>
            <a:ext cx="1971970" cy="533611"/>
          </a:xfrm>
          <a:prstGeom prst="rect">
            <a:avLst/>
          </a:prstGeom>
        </p:spPr>
      </p:pic>
      <p:pic>
        <p:nvPicPr>
          <p:cNvPr id="1028" name="Picture 4" descr="📢 *Join Us for the Translational Research Seminar Series!* 🗓️ **Friday,  March 28, 2025** | 🕛 12:00 PM – 1:00 PM 📍 **Room 1.207, Biomedical  Research and Health Building** (UTRGV Brownsville Campus)">
            <a:extLst>
              <a:ext uri="{FF2B5EF4-FFF2-40B4-BE49-F238E27FC236}">
                <a16:creationId xmlns:a16="http://schemas.microsoft.com/office/drawing/2014/main" id="{A034FE7A-A52B-399A-109F-A9F40A2AE37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9214" r="23744" b="30216"/>
          <a:stretch>
            <a:fillRect/>
          </a:stretch>
        </p:blipFill>
        <p:spPr bwMode="auto">
          <a:xfrm>
            <a:off x="2038925" y="355086"/>
            <a:ext cx="885658" cy="131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903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BE3BB-AE2A-060F-B360-2DC283348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A5E79-A4BC-097A-C5F1-D82DA32530CB}"/>
              </a:ext>
            </a:extLst>
          </p:cNvPr>
          <p:cNvSpPr>
            <a:spLocks noGrp="1"/>
          </p:cNvSpPr>
          <p:nvPr>
            <p:ph type="title"/>
          </p:nvPr>
        </p:nvSpPr>
        <p:spPr/>
        <p:txBody>
          <a:bodyPr anchor="ctr">
            <a:normAutofit/>
          </a:bodyPr>
          <a:lstStyle/>
          <a:p>
            <a:pPr algn="ctr"/>
            <a:r>
              <a:rPr lang="en-US" sz="4400" dirty="0"/>
              <a:t>         Human Breastmilk Exposome</a:t>
            </a:r>
          </a:p>
        </p:txBody>
      </p:sp>
      <p:graphicFrame>
        <p:nvGraphicFramePr>
          <p:cNvPr id="9" name="Content Placeholder 2">
            <a:extLst>
              <a:ext uri="{FF2B5EF4-FFF2-40B4-BE49-F238E27FC236}">
                <a16:creationId xmlns:a16="http://schemas.microsoft.com/office/drawing/2014/main" id="{19B252E0-E8D1-0418-877A-8DED1848DCB1}"/>
              </a:ext>
            </a:extLst>
          </p:cNvPr>
          <p:cNvGraphicFramePr>
            <a:graphicFrameLocks noGrp="1"/>
          </p:cNvGraphicFramePr>
          <p:nvPr>
            <p:ph sz="half" idx="1"/>
          </p:nvPr>
        </p:nvGraphicFramePr>
        <p:xfrm>
          <a:off x="1096962"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a:extLst>
              <a:ext uri="{FF2B5EF4-FFF2-40B4-BE49-F238E27FC236}">
                <a16:creationId xmlns:a16="http://schemas.microsoft.com/office/drawing/2014/main" id="{DE222248-371C-7132-6543-8FD01F0CC6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6784" y="82621"/>
            <a:ext cx="1098042"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9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17E4D-687E-1CCD-A9C0-E98DC2212C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B6CA0-0CE6-3F63-0855-B66F29AFF343}"/>
              </a:ext>
            </a:extLst>
          </p:cNvPr>
          <p:cNvSpPr>
            <a:spLocks noGrp="1"/>
          </p:cNvSpPr>
          <p:nvPr>
            <p:ph type="title"/>
          </p:nvPr>
        </p:nvSpPr>
        <p:spPr/>
        <p:txBody>
          <a:bodyPr anchor="ctr">
            <a:normAutofit/>
          </a:bodyPr>
          <a:lstStyle/>
          <a:p>
            <a:pPr algn="ctr"/>
            <a:r>
              <a:rPr lang="en-US" sz="4400" dirty="0"/>
              <a:t>               </a:t>
            </a:r>
            <a:r>
              <a:rPr lang="en-US" sz="4200" dirty="0"/>
              <a:t>Community Engagement Alliance</a:t>
            </a:r>
          </a:p>
        </p:txBody>
      </p:sp>
      <p:graphicFrame>
        <p:nvGraphicFramePr>
          <p:cNvPr id="9" name="Content Placeholder 2">
            <a:extLst>
              <a:ext uri="{FF2B5EF4-FFF2-40B4-BE49-F238E27FC236}">
                <a16:creationId xmlns:a16="http://schemas.microsoft.com/office/drawing/2014/main" id="{E1652D6F-4670-2904-5E69-A6D248D79B67}"/>
              </a:ext>
            </a:extLst>
          </p:cNvPr>
          <p:cNvGraphicFramePr>
            <a:graphicFrameLocks noGrp="1"/>
          </p:cNvGraphicFramePr>
          <p:nvPr>
            <p:ph sz="half" idx="1"/>
          </p:nvPr>
        </p:nvGraphicFramePr>
        <p:xfrm>
          <a:off x="1096962"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B1A206D4-7380-3DE1-DFAF-BF454B521E30}"/>
              </a:ext>
            </a:extLst>
          </p:cNvPr>
          <p:cNvGrpSpPr/>
          <p:nvPr/>
        </p:nvGrpSpPr>
        <p:grpSpPr>
          <a:xfrm>
            <a:off x="1096962" y="54777"/>
            <a:ext cx="1791341" cy="1682583"/>
            <a:chOff x="1711514" y="441639"/>
            <a:chExt cx="5558257" cy="5545825"/>
          </a:xfrm>
        </p:grpSpPr>
        <p:pic>
          <p:nvPicPr>
            <p:cNvPr id="4" name="Picture 6" descr="UTRGV School of Social Work">
              <a:extLst>
                <a:ext uri="{FF2B5EF4-FFF2-40B4-BE49-F238E27FC236}">
                  <a16:creationId xmlns:a16="http://schemas.microsoft.com/office/drawing/2014/main" id="{20B02A63-AC27-267F-5468-B58E01ED52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711514" y="441640"/>
              <a:ext cx="2797697" cy="27852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459AFB4-6442-4A84-F3E1-D02CFC0C8E24}"/>
                </a:ext>
              </a:extLst>
            </p:cNvPr>
            <p:cNvPicPr>
              <a:picLocks noChangeAspect="1"/>
            </p:cNvPicPr>
            <p:nvPr/>
          </p:nvPicPr>
          <p:blipFill>
            <a:blip r:embed="rId9"/>
            <a:stretch>
              <a:fillRect/>
            </a:stretch>
          </p:blipFill>
          <p:spPr>
            <a:xfrm>
              <a:off x="4489995" y="441639"/>
              <a:ext cx="2779776" cy="2779776"/>
            </a:xfrm>
            <a:prstGeom prst="rect">
              <a:avLst/>
            </a:prstGeom>
          </p:spPr>
        </p:pic>
        <p:pic>
          <p:nvPicPr>
            <p:cNvPr id="6" name="Picture 2" descr="work professor joins cohort of HACU Fellows">
              <a:extLst>
                <a:ext uri="{FF2B5EF4-FFF2-40B4-BE49-F238E27FC236}">
                  <a16:creationId xmlns:a16="http://schemas.microsoft.com/office/drawing/2014/main" id="{0FD6A7DC-BD7A-85F0-D6F2-3868B44301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711514" y="3226904"/>
              <a:ext cx="2797697" cy="27605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becca Cole - School of Social Work ...">
              <a:extLst>
                <a:ext uri="{FF2B5EF4-FFF2-40B4-BE49-F238E27FC236}">
                  <a16:creationId xmlns:a16="http://schemas.microsoft.com/office/drawing/2014/main" id="{8CD5D505-7788-0FA2-53E9-E3B72BB6CEA3}"/>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509211" y="3226904"/>
              <a:ext cx="2760560" cy="27605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912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B3EEC-8742-EB1F-392D-7F595AA5D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729240-C0EE-B27D-9A41-E0C7CE329EB9}"/>
              </a:ext>
            </a:extLst>
          </p:cNvPr>
          <p:cNvSpPr>
            <a:spLocks noGrp="1"/>
          </p:cNvSpPr>
          <p:nvPr>
            <p:ph type="title"/>
          </p:nvPr>
        </p:nvSpPr>
        <p:spPr/>
        <p:txBody>
          <a:bodyPr anchor="ctr">
            <a:normAutofit/>
          </a:bodyPr>
          <a:lstStyle/>
          <a:p>
            <a:pPr algn="ctr"/>
            <a:r>
              <a:rPr lang="en-US" sz="4400" dirty="0"/>
              <a:t>               </a:t>
            </a:r>
            <a:r>
              <a:rPr lang="en-US" sz="4200" dirty="0"/>
              <a:t>Psychological Sciences Research</a:t>
            </a:r>
          </a:p>
        </p:txBody>
      </p:sp>
      <p:graphicFrame>
        <p:nvGraphicFramePr>
          <p:cNvPr id="9" name="Content Placeholder 2">
            <a:extLst>
              <a:ext uri="{FF2B5EF4-FFF2-40B4-BE49-F238E27FC236}">
                <a16:creationId xmlns:a16="http://schemas.microsoft.com/office/drawing/2014/main" id="{2C5FE840-D2AD-0AD2-43C9-DC7F08142A4B}"/>
              </a:ext>
            </a:extLst>
          </p:cNvPr>
          <p:cNvGraphicFramePr>
            <a:graphicFrameLocks noGrp="1"/>
          </p:cNvGraphicFramePr>
          <p:nvPr>
            <p:ph sz="half" idx="1"/>
          </p:nvPr>
        </p:nvGraphicFramePr>
        <p:xfrm>
          <a:off x="1096962"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F28868C5-C42A-00F2-44D6-8BA76FFCCD0E}"/>
              </a:ext>
            </a:extLst>
          </p:cNvPr>
          <p:cNvGrpSpPr/>
          <p:nvPr/>
        </p:nvGrpSpPr>
        <p:grpSpPr>
          <a:xfrm>
            <a:off x="1212111" y="82007"/>
            <a:ext cx="1562986" cy="1559660"/>
            <a:chOff x="2250829" y="290749"/>
            <a:chExt cx="4178105" cy="4455062"/>
          </a:xfrm>
        </p:grpSpPr>
        <p:grpSp>
          <p:nvGrpSpPr>
            <p:cNvPr id="14" name="Group 13">
              <a:extLst>
                <a:ext uri="{FF2B5EF4-FFF2-40B4-BE49-F238E27FC236}">
                  <a16:creationId xmlns:a16="http://schemas.microsoft.com/office/drawing/2014/main" id="{C3D6E1A0-BA46-4F92-B35E-2E3A7DC8ADE3}"/>
                </a:ext>
              </a:extLst>
            </p:cNvPr>
            <p:cNvGrpSpPr/>
            <p:nvPr/>
          </p:nvGrpSpPr>
          <p:grpSpPr>
            <a:xfrm>
              <a:off x="2250829" y="290749"/>
              <a:ext cx="4178105" cy="2316770"/>
              <a:chOff x="2250829" y="1641084"/>
              <a:chExt cx="4178105" cy="2316770"/>
            </a:xfrm>
          </p:grpSpPr>
          <p:pic>
            <p:nvPicPr>
              <p:cNvPr id="17" name="Picture 4" descr="Staff | UTRGV">
                <a:extLst>
                  <a:ext uri="{FF2B5EF4-FFF2-40B4-BE49-F238E27FC236}">
                    <a16:creationId xmlns:a16="http://schemas.microsoft.com/office/drawing/2014/main" id="{5E9D2F71-8DAC-8D0A-3504-D352D16B11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50829" y="164108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UTRGV Department of Psychological ...">
                <a:extLst>
                  <a:ext uri="{FF2B5EF4-FFF2-40B4-BE49-F238E27FC236}">
                    <a16:creationId xmlns:a16="http://schemas.microsoft.com/office/drawing/2014/main" id="{0F6F3F77-7CA8-A263-7BC8-004C9AAA955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405" t="21429" r="19704" b="18636"/>
              <a:stretch>
                <a:fillRect/>
              </a:stretch>
            </p:blipFill>
            <p:spPr bwMode="auto">
              <a:xfrm>
                <a:off x="2250829" y="3178731"/>
                <a:ext cx="2143125" cy="7742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Research Team | UTRGV">
                <a:extLst>
                  <a:ext uri="{FF2B5EF4-FFF2-40B4-BE49-F238E27FC236}">
                    <a16:creationId xmlns:a16="http://schemas.microsoft.com/office/drawing/2014/main" id="{051B7425-4ABA-071F-3CCD-F27A09DB76F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19050" r="-2653"/>
              <a:stretch>
                <a:fillRect/>
              </a:stretch>
            </p:blipFill>
            <p:spPr bwMode="auto">
              <a:xfrm>
                <a:off x="4394137" y="1641084"/>
                <a:ext cx="2034797" cy="231677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8" descr="Staff | UTRGV">
              <a:extLst>
                <a:ext uri="{FF2B5EF4-FFF2-40B4-BE49-F238E27FC236}">
                  <a16:creationId xmlns:a16="http://schemas.microsoft.com/office/drawing/2014/main" id="{6B052FD1-B8FE-09CC-B030-7D94781774B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50829" y="260268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Ruby Charak, PhD - Associate Professor ...">
              <a:extLst>
                <a:ext uri="{FF2B5EF4-FFF2-40B4-BE49-F238E27FC236}">
                  <a16:creationId xmlns:a16="http://schemas.microsoft.com/office/drawing/2014/main" id="{BFB80B38-7D3F-09A2-8969-D222872917A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054"/>
            <a:stretch>
              <a:fillRect/>
            </a:stretch>
          </p:blipFill>
          <p:spPr bwMode="auto">
            <a:xfrm>
              <a:off x="4393954" y="2602685"/>
              <a:ext cx="2034796" cy="2143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52025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8CD76-FD46-3B95-84A8-68844EBC3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0D135-4DC2-B021-62E8-FD28C94A8603}"/>
              </a:ext>
            </a:extLst>
          </p:cNvPr>
          <p:cNvSpPr>
            <a:spLocks noGrp="1"/>
          </p:cNvSpPr>
          <p:nvPr>
            <p:ph type="title"/>
          </p:nvPr>
        </p:nvSpPr>
        <p:spPr/>
        <p:txBody>
          <a:bodyPr anchor="ctr">
            <a:normAutofit/>
          </a:bodyPr>
          <a:lstStyle/>
          <a:p>
            <a:pPr algn="ctr"/>
            <a:r>
              <a:rPr lang="en-US" sz="4400" dirty="0"/>
              <a:t>         Preventing Congenital Syphilis</a:t>
            </a:r>
          </a:p>
        </p:txBody>
      </p:sp>
      <p:graphicFrame>
        <p:nvGraphicFramePr>
          <p:cNvPr id="9" name="Content Placeholder 2">
            <a:extLst>
              <a:ext uri="{FF2B5EF4-FFF2-40B4-BE49-F238E27FC236}">
                <a16:creationId xmlns:a16="http://schemas.microsoft.com/office/drawing/2014/main" id="{34D9F256-7EE4-3DDB-8E53-F781CE9C2B31}"/>
              </a:ext>
            </a:extLst>
          </p:cNvPr>
          <p:cNvGraphicFramePr>
            <a:graphicFrameLocks noGrp="1"/>
          </p:cNvGraphicFramePr>
          <p:nvPr>
            <p:ph sz="half" idx="1"/>
          </p:nvPr>
        </p:nvGraphicFramePr>
        <p:xfrm>
          <a:off x="1096962"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Loren Cliff Clark">
            <a:extLst>
              <a:ext uri="{FF2B5EF4-FFF2-40B4-BE49-F238E27FC236}">
                <a16:creationId xmlns:a16="http://schemas.microsoft.com/office/drawing/2014/main" id="{B2CB5E5C-4BD8-BAD6-A5CB-3111984CA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897" y="95823"/>
            <a:ext cx="106486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623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A4136-5BBF-68A5-51AF-F7CF01B47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6579FB-6187-85EB-7592-D986AD690E00}"/>
              </a:ext>
            </a:extLst>
          </p:cNvPr>
          <p:cNvSpPr>
            <a:spLocks noGrp="1"/>
          </p:cNvSpPr>
          <p:nvPr>
            <p:ph type="title"/>
          </p:nvPr>
        </p:nvSpPr>
        <p:spPr/>
        <p:txBody>
          <a:bodyPr anchor="ctr">
            <a:normAutofit/>
          </a:bodyPr>
          <a:lstStyle/>
          <a:p>
            <a:pPr algn="ctr"/>
            <a:r>
              <a:rPr lang="en-US" sz="4400" dirty="0"/>
              <a:t>         Preventing Congenital Syphilis</a:t>
            </a:r>
          </a:p>
        </p:txBody>
      </p:sp>
      <p:pic>
        <p:nvPicPr>
          <p:cNvPr id="6" name="Picture 5" descr="A person with long hair smiling&#10;&#10;AI-generated content may be incorrect.">
            <a:extLst>
              <a:ext uri="{FF2B5EF4-FFF2-40B4-BE49-F238E27FC236}">
                <a16:creationId xmlns:a16="http://schemas.microsoft.com/office/drawing/2014/main" id="{551158EC-6C8E-F0A3-2C30-717DFAE01F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6916" y="286603"/>
            <a:ext cx="926353" cy="1389530"/>
          </a:xfrm>
          <a:prstGeom prst="rect">
            <a:avLst/>
          </a:prstGeom>
        </p:spPr>
      </p:pic>
      <p:pic>
        <p:nvPicPr>
          <p:cNvPr id="10" name="1017.mov">
            <a:hlinkClick r:id="" action="ppaction://media"/>
            <a:extLst>
              <a:ext uri="{FF2B5EF4-FFF2-40B4-BE49-F238E27FC236}">
                <a16:creationId xmlns:a16="http://schemas.microsoft.com/office/drawing/2014/main" id="{CCE8F7A7-6140-C071-B6D9-013507AE5C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3808" y="2019138"/>
            <a:ext cx="6549755" cy="3684237"/>
          </a:xfrm>
          <a:prstGeom prst="rect">
            <a:avLst/>
          </a:prstGeom>
        </p:spPr>
      </p:pic>
      <p:pic>
        <p:nvPicPr>
          <p:cNvPr id="12" name="Picture 11">
            <a:extLst>
              <a:ext uri="{FF2B5EF4-FFF2-40B4-BE49-F238E27FC236}">
                <a16:creationId xmlns:a16="http://schemas.microsoft.com/office/drawing/2014/main" id="{50E9D953-49A1-3920-4C50-5C4EBA2E4622}"/>
              </a:ext>
            </a:extLst>
          </p:cNvPr>
          <p:cNvPicPr>
            <a:picLocks noChangeAspect="1"/>
          </p:cNvPicPr>
          <p:nvPr/>
        </p:nvPicPr>
        <p:blipFill>
          <a:blip r:embed="rId7"/>
          <a:stretch>
            <a:fillRect/>
          </a:stretch>
        </p:blipFill>
        <p:spPr>
          <a:xfrm>
            <a:off x="8077212" y="1869306"/>
            <a:ext cx="3078468" cy="3983899"/>
          </a:xfrm>
          <a:prstGeom prst="rect">
            <a:avLst/>
          </a:prstGeom>
        </p:spPr>
      </p:pic>
    </p:spTree>
    <p:extLst>
      <p:ext uri="{BB962C8B-B14F-4D97-AF65-F5344CB8AC3E}">
        <p14:creationId xmlns:p14="http://schemas.microsoft.com/office/powerpoint/2010/main" val="146411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Retrospect">
  <a:themeElements>
    <a:clrScheme name="Custom 1">
      <a:dk1>
        <a:srgbClr val="000000"/>
      </a:dk1>
      <a:lt1>
        <a:sysClr val="window" lastClr="FFFFFF"/>
      </a:lt1>
      <a:dk2>
        <a:srgbClr val="646469"/>
      </a:dk2>
      <a:lt2>
        <a:srgbClr val="7FC2D7"/>
      </a:lt2>
      <a:accent1>
        <a:srgbClr val="F05023"/>
      </a:accent1>
      <a:accent2>
        <a:srgbClr val="04173C"/>
      </a:accent2>
      <a:accent3>
        <a:srgbClr val="FFC000"/>
      </a:accent3>
      <a:accent4>
        <a:srgbClr val="1773B1"/>
      </a:accent4>
      <a:accent5>
        <a:srgbClr val="016A3A"/>
      </a:accent5>
      <a:accent6>
        <a:srgbClr val="00B050"/>
      </a:accent6>
      <a:hlink>
        <a:srgbClr val="F05023"/>
      </a:hlink>
      <a:folHlink>
        <a:srgbClr val="8C8C8C"/>
      </a:folHlink>
    </a:clrScheme>
    <a:fontScheme name="Custom 1">
      <a:majorFont>
        <a:latin typeface="Source Serif Pro Black"/>
        <a:ea typeface=""/>
        <a:cs typeface=""/>
      </a:majorFont>
      <a:minorFont>
        <a:latin typeface="Source Sans Pro ExtraLight"/>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b xmlns="97342861-2e5a-442a-b08f-941b2ef48fa7" xsi:nil="true"/>
    <Project xmlns="97342861-2e5a-442a-b08f-941b2ef48fa7">General Information</Project>
    <Audience xmlns="97342861-2e5a-442a-b08f-941b2ef48fa7">ES&amp;L Team</Audience>
    <Button_x0020__x002d__x0020_Request_x0020_Review xmlns="97342861-2e5a-442a-b08f-941b2ef48fa7">
      <Url xsi:nil="true"/>
      <Description xsi:nil="true"/>
    </Button_x0020__x002d__x0020_Request_x0020_Review>
    <Purpose xmlns="97342861-2e5a-442a-b08f-941b2ef48fa7" xsi:nil="true"/>
    <Assigned_x0020_To0 xmlns="97342861-2e5a-442a-b08f-941b2ef48fa7">
      <UserInfo>
        <DisplayName/>
        <AccountId xsi:nil="true"/>
        <AccountType/>
      </UserInfo>
    </Assigned_x0020_To0>
    <Publish_x0020_Date xmlns="97342861-2e5a-442a-b08f-941b2ef48fa7" xsi:nil="true"/>
    <Status xmlns="97342861-2e5a-442a-b08f-941b2ef48fa7">Development Not Started</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E95E2E7B5C6D499E69274860B92225" ma:contentTypeVersion="16" ma:contentTypeDescription="Create a new document." ma:contentTypeScope="" ma:versionID="02b1ccd0f35cb63605d6d2c827336af6">
  <xsd:schema xmlns:xsd="http://www.w3.org/2001/XMLSchema" xmlns:xs="http://www.w3.org/2001/XMLSchema" xmlns:p="http://schemas.microsoft.com/office/2006/metadata/properties" xmlns:ns2="97342861-2e5a-442a-b08f-941b2ef48fa7" xmlns:ns3="dbbd2d06-cba3-467a-b832-54219c7514d3" targetNamespace="http://schemas.microsoft.com/office/2006/metadata/properties" ma:root="true" ma:fieldsID="33bcbaddf735b911880ada8a97e426bc" ns2:_="" ns3:_="">
    <xsd:import namespace="97342861-2e5a-442a-b08f-941b2ef48fa7"/>
    <xsd:import namespace="dbbd2d06-cba3-467a-b832-54219c7514d3"/>
    <xsd:element name="properties">
      <xsd:complexType>
        <xsd:sequence>
          <xsd:element name="documentManagement">
            <xsd:complexType>
              <xsd:all>
                <xsd:element ref="ns2:Audience" minOccurs="0"/>
                <xsd:element ref="ns2:Tab" minOccurs="0"/>
                <xsd:element ref="ns2:Publish_x0020_Date" minOccurs="0"/>
                <xsd:element ref="ns2:Purpose" minOccurs="0"/>
                <xsd:element ref="ns2:Status" minOccurs="0"/>
                <xsd:element ref="ns3:SharedWithUsers" minOccurs="0"/>
                <xsd:element ref="ns3:SharedWithDetails" minOccurs="0"/>
                <xsd:element ref="ns2:Assigned_x0020_To0" minOccurs="0"/>
                <xsd:element ref="ns2:Button_x0020__x002d__x0020_Request_x0020_Review" minOccurs="0"/>
                <xsd:element ref="ns3:LastSharedByUser" minOccurs="0"/>
                <xsd:element ref="ns3:LastSharedByTime" minOccurs="0"/>
                <xsd:element ref="ns2:Project" minOccurs="0"/>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342861-2e5a-442a-b08f-941b2ef48fa7" elementFormDefault="qualified">
    <xsd:import namespace="http://schemas.microsoft.com/office/2006/documentManagement/types"/>
    <xsd:import namespace="http://schemas.microsoft.com/office/infopath/2007/PartnerControls"/>
    <xsd:element name="Audience" ma:index="8" nillable="true" ma:displayName="Audience" ma:default="ES&amp;L Team" ma:format="Dropdown" ma:internalName="Audience">
      <xsd:simpleType>
        <xsd:restriction base="dms:Choice">
          <xsd:enumeration value="Students"/>
          <xsd:enumeration value="Faculty"/>
          <xsd:enumeration value="All UTRGV"/>
          <xsd:enumeration value="Community Partners"/>
          <xsd:enumeration value="Public"/>
          <xsd:enumeration value="ES&amp;L Team"/>
        </xsd:restriction>
      </xsd:simpleType>
    </xsd:element>
    <xsd:element name="Tab" ma:index="9" nillable="true" ma:displayName="Tab" ma:format="Dropdown" ma:internalName="Tab">
      <xsd:simpleType>
        <xsd:restriction base="dms:Choice">
          <xsd:enumeration value="About"/>
          <xsd:enumeration value="Engaged Scholar Symposium"/>
          <xsd:enumeration value="Service Learning"/>
          <xsd:enumeration value="Undergrad Research"/>
          <xsd:enumeration value="Other Experiential Learning"/>
          <xsd:enumeration value="For Faculty"/>
          <xsd:enumeration value="Free-Standing Page"/>
          <xsd:enumeration value="Not for Publishing"/>
        </xsd:restriction>
      </xsd:simpleType>
    </xsd:element>
    <xsd:element name="Publish_x0020_Date" ma:index="10" nillable="true" ma:displayName="Publish Date" ma:description="Goal Date for Publishing Content" ma:format="DateOnly" ma:internalName="Publish_x0020_Date">
      <xsd:simpleType>
        <xsd:restriction base="dms:DateTime"/>
      </xsd:simpleType>
    </xsd:element>
    <xsd:element name="Purpose" ma:index="11" nillable="true" ma:displayName="Purpose" ma:description="Type of post" ma:format="Dropdown" ma:internalName="Purpose">
      <xsd:simpleType>
        <xsd:restriction base="dms:Choice">
          <xsd:enumeration value="Inform"/>
          <xsd:enumeration value="Event"/>
          <xsd:enumeration value="Tutorial"/>
          <xsd:enumeration value="Referral"/>
          <xsd:enumeration value="Website Development"/>
        </xsd:restriction>
      </xsd:simpleType>
    </xsd:element>
    <xsd:element name="Status" ma:index="12" nillable="true" ma:displayName="Status" ma:default="Development Not Started" ma:format="Dropdown" ma:internalName="Status">
      <xsd:simpleType>
        <xsd:restriction base="dms:Choice">
          <xsd:enumeration value="Development Not Started"/>
          <xsd:enumeration value="Development In Progress"/>
          <xsd:enumeration value="Development Completed"/>
          <xsd:enumeration value="Review &amp; Revision"/>
          <xsd:enumeration value="Ready to be Posted"/>
          <xsd:enumeration value="Published"/>
          <xsd:enumeration value="Un-Published"/>
        </xsd:restriction>
      </xsd:simpleType>
    </xsd:element>
    <xsd:element name="Assigned_x0020_To0" ma:index="15" nillable="true" ma:displayName="Assigned To" ma:description="Staff Member Assigned to modify/review document." ma:list="UserInfo" ma:SharePointGroup="0" ma:internalName="Assigned_x0020_To0"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utton_x0020__x002d__x0020_Request_x0020_Review" ma:index="16" nillable="true" ma:displayName="Button - Request Review" ma:internalName="Button_x0020__x002d__x0020_Request_x0020_Review">
      <xsd:complexType>
        <xsd:complexContent>
          <xsd:extension base="dms:URL">
            <xsd:sequence>
              <xsd:element name="Url" type="dms:ValidUrl" minOccurs="0" nillable="true"/>
              <xsd:element name="Description" type="xsd:string" nillable="true"/>
            </xsd:sequence>
          </xsd:extension>
        </xsd:complexContent>
      </xsd:complexType>
    </xsd:element>
    <xsd:element name="Project" ma:index="19" nillable="true" ma:displayName="Project" ma:default="General Information" ma:format="Dropdown" ma:internalName="Project">
      <xsd:simpleType>
        <xsd:restriction base="dms:Choice">
          <xsd:enumeration value="General Information"/>
          <xsd:enumeration value="Service Learning"/>
          <xsd:enumeration value="Research"/>
          <xsd:enumeration value="Creative Works"/>
          <xsd:enumeration value="Internships"/>
          <xsd:enumeration value="Other Experiential Learning Activity"/>
          <xsd:enumeration value="Engaged Scholar Symposium"/>
        </xsd:restriction>
      </xsd:simpleType>
    </xsd:element>
    <xsd:element name="MediaServiceMetadata" ma:index="20" nillable="true" ma:displayName="MediaServiceMetadata" ma:description="" ma:hidden="true" ma:internalName="MediaServiceMetadata" ma:readOnly="true">
      <xsd:simpleType>
        <xsd:restriction base="dms:Note"/>
      </xsd:simpleType>
    </xsd:element>
    <xsd:element name="MediaServiceFastMetadata" ma:index="21" nillable="true" ma:displayName="MediaServiceFastMetadata" ma:description="" ma:hidden="true" ma:internalName="MediaServiceFastMetadata" ma:readOnly="true">
      <xsd:simpleType>
        <xsd:restriction base="dms:Note"/>
      </xsd:simpleType>
    </xsd:element>
    <xsd:element name="MediaServiceDateTaken" ma:index="22" nillable="true" ma:displayName="MediaServiceDateTaken" ma:descriptio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bd2d06-cba3-467a-b832-54219c7514d3"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LastSharedByUser" ma:index="17" nillable="true" ma:displayName="Last Shared By User" ma:description="" ma:internalName="LastSharedByUser" ma:readOnly="true">
      <xsd:simpleType>
        <xsd:restriction base="dms:Note">
          <xsd:maxLength value="255"/>
        </xsd:restriction>
      </xsd:simpleType>
    </xsd:element>
    <xsd:element name="LastSharedByTime" ma:index="18"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DF924C-FF0E-46D2-BF11-BEE1C6A88E91}">
  <ds:schemaRefs>
    <ds:schemaRef ds:uri="http://schemas.microsoft.com/sharepoint/v3/contenttype/forms"/>
  </ds:schemaRefs>
</ds:datastoreItem>
</file>

<file path=customXml/itemProps2.xml><?xml version="1.0" encoding="utf-8"?>
<ds:datastoreItem xmlns:ds="http://schemas.openxmlformats.org/officeDocument/2006/customXml" ds:itemID="{B176E06D-B65C-4874-AA26-6D53DF8519B7}">
  <ds:schemaRefs>
    <ds:schemaRef ds:uri="http://schemas.microsoft.com/office/2006/documentManagement/types"/>
    <ds:schemaRef ds:uri="http://purl.org/dc/term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dbbd2d06-cba3-467a-b832-54219c7514d3"/>
    <ds:schemaRef ds:uri="97342861-2e5a-442a-b08f-941b2ef48fa7"/>
    <ds:schemaRef ds:uri="http://www.w3.org/XML/1998/namespace"/>
  </ds:schemaRefs>
</ds:datastoreItem>
</file>

<file path=customXml/itemProps3.xml><?xml version="1.0" encoding="utf-8"?>
<ds:datastoreItem xmlns:ds="http://schemas.openxmlformats.org/officeDocument/2006/customXml" ds:itemID="{C429F212-FCE2-4F22-ACB8-426F6BD60E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342861-2e5a-442a-b08f-941b2ef48fa7"/>
    <ds:schemaRef ds:uri="dbbd2d06-cba3-467a-b832-54219c7514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3755</TotalTime>
  <Words>1202</Words>
  <Application>Microsoft Office PowerPoint</Application>
  <PresentationFormat>Widescreen</PresentationFormat>
  <Paragraphs>70</Paragraphs>
  <Slides>12</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Source Sans Pro ExtraLight</vt:lpstr>
      <vt:lpstr>Source Sans Pro Semibold</vt:lpstr>
      <vt:lpstr>Source Serif Pro Black</vt:lpstr>
      <vt:lpstr>Symbol</vt:lpstr>
      <vt:lpstr>Retrospect</vt:lpstr>
      <vt:lpstr>PowerPoint Presentation</vt:lpstr>
      <vt:lpstr>      Mindful Mother Intervention</vt:lpstr>
      <vt:lpstr>      Birth Stories Archive</vt:lpstr>
      <vt:lpstr>      Environmental Hazards in  Border Region</vt:lpstr>
      <vt:lpstr>         Human Breastmilk Exposome</vt:lpstr>
      <vt:lpstr>               Community Engagement Alliance</vt:lpstr>
      <vt:lpstr>               Psychological Sciences Research</vt:lpstr>
      <vt:lpstr>         Preventing Congenital Syphilis</vt:lpstr>
      <vt:lpstr>         Preventing Congenital Syphilis</vt:lpstr>
      <vt:lpstr>PowerPoint Presentation</vt:lpstr>
      <vt:lpstr>References</vt:lpstr>
      <vt:lpstr>References</vt:lpstr>
    </vt:vector>
  </TitlesOfParts>
  <Company>UTRGV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Stegall</dc:creator>
  <cp:lastModifiedBy>Candace Robledo</cp:lastModifiedBy>
  <cp:revision>14</cp:revision>
  <dcterms:created xsi:type="dcterms:W3CDTF">2017-08-09T20:48:54Z</dcterms:created>
  <dcterms:modified xsi:type="dcterms:W3CDTF">2025-10-29T20:33:22Z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0x01010074E95E2E7B5C6D499E69274860B92225</vt:lpwstr>
  </property>
</Properties>
</file>