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4"/>
  </p:notesMasterIdLst>
  <p:sldIdLst>
    <p:sldId id="256" r:id="rId5"/>
    <p:sldId id="304" r:id="rId6"/>
    <p:sldId id="307" r:id="rId7"/>
    <p:sldId id="260" r:id="rId8"/>
    <p:sldId id="259" r:id="rId9"/>
    <p:sldId id="302" r:id="rId10"/>
    <p:sldId id="265" r:id="rId11"/>
    <p:sldId id="318" r:id="rId12"/>
    <p:sldId id="261" r:id="rId13"/>
    <p:sldId id="266" r:id="rId14"/>
    <p:sldId id="264" r:id="rId15"/>
    <p:sldId id="263" r:id="rId16"/>
    <p:sldId id="267" r:id="rId17"/>
    <p:sldId id="268" r:id="rId18"/>
    <p:sldId id="319" r:id="rId19"/>
    <p:sldId id="269" r:id="rId20"/>
    <p:sldId id="309" r:id="rId21"/>
    <p:sldId id="310" r:id="rId22"/>
    <p:sldId id="320" r:id="rId23"/>
    <p:sldId id="332" r:id="rId24"/>
    <p:sldId id="321" r:id="rId25"/>
    <p:sldId id="322" r:id="rId26"/>
    <p:sldId id="323" r:id="rId27"/>
    <p:sldId id="324" r:id="rId28"/>
    <p:sldId id="325" r:id="rId29"/>
    <p:sldId id="326" r:id="rId30"/>
    <p:sldId id="327" r:id="rId31"/>
    <p:sldId id="328" r:id="rId32"/>
    <p:sldId id="329" r:id="rId33"/>
    <p:sldId id="330" r:id="rId34"/>
    <p:sldId id="331" r:id="rId35"/>
    <p:sldId id="282" r:id="rId36"/>
    <p:sldId id="283" r:id="rId37"/>
    <p:sldId id="284" r:id="rId38"/>
    <p:sldId id="285" r:id="rId39"/>
    <p:sldId id="286" r:id="rId40"/>
    <p:sldId id="287" r:id="rId41"/>
    <p:sldId id="288" r:id="rId42"/>
    <p:sldId id="289" r:id="rId43"/>
    <p:sldId id="291" r:id="rId44"/>
    <p:sldId id="290" r:id="rId45"/>
    <p:sldId id="311" r:id="rId46"/>
    <p:sldId id="316" r:id="rId47"/>
    <p:sldId id="312" r:id="rId48"/>
    <p:sldId id="313" r:id="rId49"/>
    <p:sldId id="314" r:id="rId50"/>
    <p:sldId id="315" r:id="rId51"/>
    <p:sldId id="308" r:id="rId52"/>
    <p:sldId id="293" r:id="rId53"/>
    <p:sldId id="294" r:id="rId54"/>
    <p:sldId id="295" r:id="rId55"/>
    <p:sldId id="296" r:id="rId56"/>
    <p:sldId id="297" r:id="rId57"/>
    <p:sldId id="317" r:id="rId58"/>
    <p:sldId id="298" r:id="rId59"/>
    <p:sldId id="299" r:id="rId60"/>
    <p:sldId id="300" r:id="rId61"/>
    <p:sldId id="301" r:id="rId62"/>
    <p:sldId id="30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F8412F-4C3A-E0B5-1D64-1A45E14E3A69}" name="Amy Mutore" initials="AM" userId="S::amy.mutore@utrgv.edu::2d60e856-c44a-43c2-a534-f69ccf23c154" providerId="AD"/>
  <p188:author id="{0693287F-B90A-6BB9-4B4D-B06AFBE363CD}" name="Mirayda Torres-Avila" initials="MT" userId="S::mirayda.torresavila@utrgv.edu::fe8721a1-1e8e-42e2-86ac-f3debd9d5ba1" providerId="AD"/>
  <p188:author id="{0B4E60E7-1FB7-355C-7D36-4C8B34A4A0D7}" name="Monica Barrera" initials="MB" userId="S::monica.barrera01@utrgv.edu::5128a512-c385-4b6b-8f17-c3f4919617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74ACB-6646-4854-9F47-C5B7E1B4FA6F}"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BAE34-B6D8-4833-92A0-0039A12AA3DE}" type="slidenum">
              <a:rPr lang="en-US" smtClean="0"/>
              <a:t>‹#›</a:t>
            </a:fld>
            <a:endParaRPr lang="en-US"/>
          </a:p>
        </p:txBody>
      </p:sp>
    </p:spTree>
    <p:extLst>
      <p:ext uri="{BB962C8B-B14F-4D97-AF65-F5344CB8AC3E}">
        <p14:creationId xmlns:p14="http://schemas.microsoft.com/office/powerpoint/2010/main" val="351981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A9E52B-990C-4D40-BF54-237D6AB08E3D}" type="slidenum">
              <a:rPr lang="en-US" smtClean="0"/>
              <a:t>59</a:t>
            </a:fld>
            <a:endParaRPr lang="en-US"/>
          </a:p>
        </p:txBody>
      </p:sp>
    </p:spTree>
    <p:extLst>
      <p:ext uri="{BB962C8B-B14F-4D97-AF65-F5344CB8AC3E}">
        <p14:creationId xmlns:p14="http://schemas.microsoft.com/office/powerpoint/2010/main" val="3724057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accent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100051" y="4455620"/>
            <a:ext cx="6198371" cy="1143000"/>
          </a:xfrm>
        </p:spPr>
        <p:txBody>
          <a:bodyPr lIns="91440" rIns="91440">
            <a:normAutofit/>
          </a:bodyPr>
          <a:lstStyle>
            <a:lvl1pPr marL="0" indent="0" algn="l">
              <a:buNone/>
              <a:defRPr sz="2400" cap="all" spc="200" baseline="0">
                <a:solidFill>
                  <a:schemeClr val="tx2"/>
                </a:solidFill>
                <a:latin typeface="Source Sans Pro Semibold" panose="020B0603030403020204" pitchFamily="34" charset="0"/>
                <a:ea typeface="Source Sans Pro Semibold" panose="020B0603030403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6158" y="4603447"/>
            <a:ext cx="3457019" cy="731951"/>
          </a:xfrm>
          <a:prstGeom prst="rect">
            <a:avLst/>
          </a:prstGeom>
        </p:spPr>
      </p:pic>
    </p:spTree>
    <p:extLst>
      <p:ext uri="{BB962C8B-B14F-4D97-AF65-F5344CB8AC3E}">
        <p14:creationId xmlns:p14="http://schemas.microsoft.com/office/powerpoint/2010/main" val="190523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421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4839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63352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vert="horz" lIns="91440" tIns="45720" rIns="91440" bIns="45720" rtlCol="0">
            <a:normAutofit/>
          </a:bodyPr>
          <a:lstStyle>
            <a:lvl1pPr>
              <a:defRPr lang="en-US" sz="2400" cap="all" spc="200" baseline="0" smtClean="0">
                <a:solidFill>
                  <a:schemeClr val="tx2"/>
                </a:solidFill>
                <a:latin typeface="Source Sans Pro Semibold" panose="020B0603030403020204" pitchFamily="34" charset="0"/>
                <a:ea typeface="Source Sans Pro Semibold" panose="020B0603030403020204" pitchFamily="34" charset="0"/>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731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6AFA65-7176-40CA-BBA5-C94FB196E071}" type="datetimeFigureOut">
              <a:rPr lang="en-US" smtClean="0"/>
              <a:t>8/5/2024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56915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6AFA65-7176-40CA-BBA5-C94FB196E071}" type="datetimeFigureOut">
              <a:rPr lang="en-US" smtClean="0"/>
              <a:t>8/5/2024</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339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6AFA65-7176-40CA-BBA5-C94FB196E071}" type="datetimeFigureOut">
              <a:rPr lang="en-US" smtClean="0"/>
              <a:t>8/5/2024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13326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81F726-7F65-40B5-954C-1EA23066BB35}" type="slidenum">
              <a:rPr lang="en-US" smtClean="0"/>
              <a:t>‹#›</a:t>
            </a:fld>
            <a:endParaRPr lang="en-US"/>
          </a:p>
        </p:txBody>
      </p:sp>
    </p:spTree>
    <p:extLst>
      <p:ext uri="{BB962C8B-B14F-4D97-AF65-F5344CB8AC3E}">
        <p14:creationId xmlns:p14="http://schemas.microsoft.com/office/powerpoint/2010/main" val="156403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
        <p:nvSpPr>
          <p:cNvPr id="14" name="Picture Placeholder 13"/>
          <p:cNvSpPr>
            <a:spLocks noGrp="1"/>
          </p:cNvSpPr>
          <p:nvPr>
            <p:ph type="pic" sz="quarter" idx="13"/>
          </p:nvPr>
        </p:nvSpPr>
        <p:spPr>
          <a:xfrm>
            <a:off x="0" y="0"/>
            <a:ext cx="12192000" cy="4914900"/>
          </a:xfrm>
          <a:blipFill dpi="0" rotWithShape="1">
            <a:blip r:embed="rId2"/>
            <a:srcRect/>
            <a:stretch>
              <a:fillRect t="-66000"/>
            </a:stretch>
          </a:blipFill>
        </p:spPr>
        <p:txBody>
          <a:bodyPr/>
          <a:lstStyle/>
          <a:p>
            <a:endParaRPr lang="en-US"/>
          </a:p>
        </p:txBody>
      </p:sp>
    </p:spTree>
    <p:extLst>
      <p:ext uri="{BB962C8B-B14F-4D97-AF65-F5344CB8AC3E}">
        <p14:creationId xmlns:p14="http://schemas.microsoft.com/office/powerpoint/2010/main" val="336725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6AFA65-7176-40CA-BBA5-C94FB196E071}" type="datetimeFigureOut">
              <a:rPr lang="en-US" smtClean="0"/>
              <a:t>8/5/2024</a:t>
            </a:fld>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81F726-7F65-40B5-954C-1EA23066BB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74048" y="6460710"/>
            <a:ext cx="1240758" cy="337380"/>
          </a:xfrm>
          <a:prstGeom prst="rect">
            <a:avLst/>
          </a:prstGeom>
        </p:spPr>
      </p:pic>
    </p:spTree>
    <p:extLst>
      <p:ext uri="{BB962C8B-B14F-4D97-AF65-F5344CB8AC3E}">
        <p14:creationId xmlns:p14="http://schemas.microsoft.com/office/powerpoint/2010/main" val="327303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lar.utrgv.edu/tickatlab/default.aspx"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nadia.garzaderamirez@utrgv.edu" TargetMode="External"/><Relationship Id="rId4" Type="http://schemas.openxmlformats.org/officeDocument/2006/relationships/hyperlink" Target="mailto:amy.mutore@utrgv.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trgv.edu/research/_files/documents/research/submitting-your-access-request-for-ticklab.pdf" TargetMode="External"/><Relationship Id="rId2" Type="http://schemas.openxmlformats.org/officeDocument/2006/relationships/hyperlink" Target="http://C:/Users/zpo685/OneDrive%20-%20The%20University%20of%20Texas-Rio%20Grande%20Valley/IACUC/Steps%20to%20Request%20Tick@Lab%20Account.pdf" TargetMode="External"/><Relationship Id="rId1" Type="http://schemas.openxmlformats.org/officeDocument/2006/relationships/slideLayout" Target="../slideLayouts/slideLayout2.xml"/><Relationship Id="rId6" Type="http://schemas.openxmlformats.org/officeDocument/2006/relationships/hyperlink" Target="mailto:monica.barrera01@utrgv.edu" TargetMode="External"/><Relationship Id="rId5" Type="http://schemas.openxmlformats.org/officeDocument/2006/relationships/hyperlink" Target="mailto:amy.mutore@utrgv.edu" TargetMode="External"/><Relationship Id="rId4" Type="http://schemas.openxmlformats.org/officeDocument/2006/relationships/hyperlink" Target="mailto:ibc@utrgv.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4-year (De Novo) Protocol Submission</a:t>
            </a:r>
          </a:p>
        </p:txBody>
      </p:sp>
      <p:sp>
        <p:nvSpPr>
          <p:cNvPr id="3" name="Subtitle 2"/>
          <p:cNvSpPr>
            <a:spLocks noGrp="1"/>
          </p:cNvSpPr>
          <p:nvPr>
            <p:ph type="subTitle" idx="1"/>
          </p:nvPr>
        </p:nvSpPr>
        <p:spPr/>
        <p:txBody>
          <a:bodyPr/>
          <a:lstStyle/>
          <a:p>
            <a:r>
              <a:rPr lang="en-US"/>
              <a:t>IBC </a:t>
            </a:r>
            <a:r>
              <a:rPr lang="en-US" err="1"/>
              <a:t>Tick@Lab</a:t>
            </a:r>
            <a:endParaRPr lang="en-US"/>
          </a:p>
        </p:txBody>
      </p:sp>
    </p:spTree>
    <p:extLst>
      <p:ext uri="{BB962C8B-B14F-4D97-AF65-F5344CB8AC3E}">
        <p14:creationId xmlns:p14="http://schemas.microsoft.com/office/powerpoint/2010/main" val="217092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824345-717A-7CE7-8B8F-F207BAF61585}"/>
              </a:ext>
            </a:extLst>
          </p:cNvPr>
          <p:cNvPicPr>
            <a:picLocks noChangeAspect="1"/>
          </p:cNvPicPr>
          <p:nvPr/>
        </p:nvPicPr>
        <p:blipFill>
          <a:blip r:embed="rId2"/>
          <a:stretch>
            <a:fillRect/>
          </a:stretch>
        </p:blipFill>
        <p:spPr>
          <a:xfrm>
            <a:off x="943025" y="338764"/>
            <a:ext cx="10165728" cy="5681036"/>
          </a:xfrm>
          <a:prstGeom prst="rect">
            <a:avLst/>
          </a:prstGeom>
        </p:spPr>
      </p:pic>
      <p:sp>
        <p:nvSpPr>
          <p:cNvPr id="3" name="Arrow: Down 2">
            <a:extLst>
              <a:ext uri="{FF2B5EF4-FFF2-40B4-BE49-F238E27FC236}">
                <a16:creationId xmlns:a16="http://schemas.microsoft.com/office/drawing/2014/main" id="{0476CBC5-0589-0E69-18C6-465EB128CA00}"/>
              </a:ext>
            </a:extLst>
          </p:cNvPr>
          <p:cNvSpPr/>
          <p:nvPr/>
        </p:nvSpPr>
        <p:spPr>
          <a:xfrm rot="16200000" flipV="1">
            <a:off x="3423623" y="5655154"/>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51F4D9D-20D9-EE99-898E-C201F5F3212F}"/>
              </a:ext>
            </a:extLst>
          </p:cNvPr>
          <p:cNvSpPr/>
          <p:nvPr/>
        </p:nvSpPr>
        <p:spPr>
          <a:xfrm>
            <a:off x="1957561" y="5788931"/>
            <a:ext cx="1303710" cy="2403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87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CAB39A-32E0-2635-5BC2-BA4C2B181981}"/>
              </a:ext>
            </a:extLst>
          </p:cNvPr>
          <p:cNvPicPr>
            <a:picLocks noChangeAspect="1"/>
          </p:cNvPicPr>
          <p:nvPr/>
        </p:nvPicPr>
        <p:blipFill rotWithShape="1">
          <a:blip r:embed="rId2"/>
          <a:srcRect r="8949"/>
          <a:stretch/>
        </p:blipFill>
        <p:spPr>
          <a:xfrm>
            <a:off x="3627404" y="790113"/>
            <a:ext cx="7957955" cy="4790618"/>
          </a:xfrm>
          <a:prstGeom prst="rect">
            <a:avLst/>
          </a:prstGeom>
        </p:spPr>
      </p:pic>
      <p:sp>
        <p:nvSpPr>
          <p:cNvPr id="4" name="Arrow: Down 3">
            <a:extLst>
              <a:ext uri="{FF2B5EF4-FFF2-40B4-BE49-F238E27FC236}">
                <a16:creationId xmlns:a16="http://schemas.microsoft.com/office/drawing/2014/main" id="{9369B28C-81BC-4CB6-D97E-394929FD6048}"/>
              </a:ext>
            </a:extLst>
          </p:cNvPr>
          <p:cNvSpPr/>
          <p:nvPr/>
        </p:nvSpPr>
        <p:spPr>
          <a:xfrm rot="-10800000" flipV="1">
            <a:off x="4564157" y="1561205"/>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E37B7514-CE04-493F-9BBC-8F55516E4B80}"/>
              </a:ext>
            </a:extLst>
          </p:cNvPr>
          <p:cNvSpPr/>
          <p:nvPr/>
        </p:nvSpPr>
        <p:spPr>
          <a:xfrm rot="5400000" flipV="1">
            <a:off x="3661853" y="5068926"/>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65266B42-DA1A-0002-281E-B30253C3FA5C}"/>
              </a:ext>
            </a:extLst>
          </p:cNvPr>
          <p:cNvSpPr txBox="1">
            <a:spLocks/>
          </p:cNvSpPr>
          <p:nvPr/>
        </p:nvSpPr>
        <p:spPr>
          <a:xfrm>
            <a:off x="1" y="1300665"/>
            <a:ext cx="3627404" cy="181539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048" lvl="2" indent="0">
              <a:buNone/>
            </a:pPr>
            <a:r>
              <a:rPr lang="en-US" sz="2000" b="1"/>
              <a:t>The duplicated file will then appear under the “In Progress” option in “My Filter Sets.”</a:t>
            </a:r>
          </a:p>
          <a:p>
            <a:pPr marL="384048" lvl="2" indent="0">
              <a:buFont typeface="Calibri" pitchFamily="34" charset="0"/>
              <a:buNone/>
            </a:pPr>
            <a:endParaRPr lang="en-US"/>
          </a:p>
        </p:txBody>
      </p:sp>
    </p:spTree>
    <p:extLst>
      <p:ext uri="{BB962C8B-B14F-4D97-AF65-F5344CB8AC3E}">
        <p14:creationId xmlns:p14="http://schemas.microsoft.com/office/powerpoint/2010/main" val="267961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3D961B9-0AF5-C7C5-66E6-97C4F04B20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880"/>
          <a:stretch/>
        </p:blipFill>
        <p:spPr bwMode="auto">
          <a:xfrm>
            <a:off x="4512254" y="727969"/>
            <a:ext cx="7126371" cy="43531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AB6D4DE-A35D-7750-EAFF-BD7059D5F2E6}"/>
              </a:ext>
            </a:extLst>
          </p:cNvPr>
          <p:cNvSpPr/>
          <p:nvPr/>
        </p:nvSpPr>
        <p:spPr>
          <a:xfrm>
            <a:off x="4512254" y="1695635"/>
            <a:ext cx="1471296" cy="338549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EC04DC-F958-F3D0-6648-739004E6D74B}"/>
              </a:ext>
            </a:extLst>
          </p:cNvPr>
          <p:cNvSpPr txBox="1">
            <a:spLocks/>
          </p:cNvSpPr>
          <p:nvPr/>
        </p:nvSpPr>
        <p:spPr>
          <a:xfrm>
            <a:off x="696687" y="1001486"/>
            <a:ext cx="3627404" cy="4353157"/>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66420" lvl="2"/>
            <a:r>
              <a:rPr lang="en-US" sz="2000" b="1"/>
              <a:t>Review your duplicated protocol by going through each tab to ensure all the information was copied.</a:t>
            </a:r>
            <a:endParaRPr lang="en-US"/>
          </a:p>
          <a:p>
            <a:pPr marL="566420" lvl="2"/>
            <a:endParaRPr lang="en-US" sz="2000" b="1">
              <a:ea typeface="Source Sans Pro ExtraLight"/>
            </a:endParaRPr>
          </a:p>
          <a:p>
            <a:pPr marL="566420" lvl="2"/>
            <a:r>
              <a:rPr lang="en-US" sz="2000" b="1"/>
              <a:t>If any additions/changes need to be made, they can be made in this submission.</a:t>
            </a:r>
            <a:endParaRPr lang="en-US" sz="2000" b="1">
              <a:ea typeface="Source Sans Pro ExtraLight"/>
            </a:endParaRPr>
          </a:p>
          <a:p>
            <a:pPr marL="749300" lvl="3"/>
            <a:r>
              <a:rPr lang="en-US" sz="2000" b="1"/>
              <a:t>i.e. if you’ll be using less animals this time around, change the number of animals for this submission.</a:t>
            </a:r>
            <a:endParaRPr lang="en-US" sz="2000" b="1">
              <a:ea typeface="Source Sans Pro ExtraLight"/>
            </a:endParaRPr>
          </a:p>
          <a:p>
            <a:pPr marL="383540" lvl="2" indent="0">
              <a:buFont typeface="Calibri" pitchFamily="34" charset="0"/>
              <a:buNone/>
            </a:pPr>
            <a:endParaRPr lang="en-US">
              <a:ea typeface="Source Sans Pro ExtraLight"/>
            </a:endParaRPr>
          </a:p>
        </p:txBody>
      </p:sp>
    </p:spTree>
    <p:extLst>
      <p:ext uri="{BB962C8B-B14F-4D97-AF65-F5344CB8AC3E}">
        <p14:creationId xmlns:p14="http://schemas.microsoft.com/office/powerpoint/2010/main" val="306443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8910-E0D8-7A1C-9106-8140B497D09D}"/>
              </a:ext>
            </a:extLst>
          </p:cNvPr>
          <p:cNvSpPr>
            <a:spLocks noGrp="1"/>
          </p:cNvSpPr>
          <p:nvPr>
            <p:ph type="title"/>
          </p:nvPr>
        </p:nvSpPr>
        <p:spPr/>
        <p:txBody>
          <a:bodyPr/>
          <a:lstStyle/>
          <a:p>
            <a:r>
              <a:rPr lang="en-US"/>
              <a:t>ALWAYS SAVE YOUR WORK!</a:t>
            </a:r>
          </a:p>
        </p:txBody>
      </p:sp>
      <p:pic>
        <p:nvPicPr>
          <p:cNvPr id="3" name="Picture 2">
            <a:extLst>
              <a:ext uri="{FF2B5EF4-FFF2-40B4-BE49-F238E27FC236}">
                <a16:creationId xmlns:a16="http://schemas.microsoft.com/office/drawing/2014/main" id="{1DE8E3F7-2EEB-09F5-113C-FEBA86965B9D}"/>
              </a:ext>
            </a:extLst>
          </p:cNvPr>
          <p:cNvPicPr>
            <a:picLocks noChangeAspect="1"/>
          </p:cNvPicPr>
          <p:nvPr/>
        </p:nvPicPr>
        <p:blipFill>
          <a:blip r:embed="rId2"/>
          <a:stretch>
            <a:fillRect/>
          </a:stretch>
        </p:blipFill>
        <p:spPr>
          <a:xfrm>
            <a:off x="3735960" y="1973356"/>
            <a:ext cx="7613905" cy="4157083"/>
          </a:xfrm>
          <a:prstGeom prst="rect">
            <a:avLst/>
          </a:prstGeom>
        </p:spPr>
      </p:pic>
      <p:sp>
        <p:nvSpPr>
          <p:cNvPr id="4" name="TextBox 3">
            <a:extLst>
              <a:ext uri="{FF2B5EF4-FFF2-40B4-BE49-F238E27FC236}">
                <a16:creationId xmlns:a16="http://schemas.microsoft.com/office/drawing/2014/main" id="{532BFAC3-B602-5190-0A10-B2CE8F36B2E8}"/>
              </a:ext>
            </a:extLst>
          </p:cNvPr>
          <p:cNvSpPr txBox="1"/>
          <p:nvPr/>
        </p:nvSpPr>
        <p:spPr>
          <a:xfrm>
            <a:off x="273313" y="2281825"/>
            <a:ext cx="3032595" cy="1938992"/>
          </a:xfrm>
          <a:prstGeom prst="rect">
            <a:avLst/>
          </a:prstGeom>
          <a:noFill/>
          <a:ln>
            <a:solidFill>
              <a:srgbClr val="FF0000"/>
            </a:solidFill>
          </a:ln>
        </p:spPr>
        <p:txBody>
          <a:bodyPr wrap="square" lIns="91440" tIns="45720" rIns="91440" bIns="45720" rtlCol="0" anchor="t">
            <a:spAutoFit/>
          </a:bodyPr>
          <a:lstStyle/>
          <a:p>
            <a:pPr algn="ctr"/>
            <a:r>
              <a:rPr lang="en-US" sz="2000" b="1" u="sng"/>
              <a:t>Save Often.</a:t>
            </a:r>
            <a:r>
              <a:rPr lang="en-US" sz="2000"/>
              <a:t> </a:t>
            </a:r>
            <a:r>
              <a:rPr lang="en-US" sz="2000" b="1" err="1"/>
              <a:t>tick@lab</a:t>
            </a:r>
            <a:r>
              <a:rPr lang="en-US" sz="2000" b="1"/>
              <a:t> does not save information automatically. </a:t>
            </a:r>
          </a:p>
          <a:p>
            <a:pPr algn="ctr"/>
            <a:r>
              <a:rPr lang="en-US" sz="2000" b="1"/>
              <a:t>Make sure you save information after completing each tab.</a:t>
            </a:r>
            <a:endParaRPr lang="en-US" sz="2000" b="1">
              <a:ea typeface="Source Sans Pro ExtraLight"/>
            </a:endParaRPr>
          </a:p>
        </p:txBody>
      </p:sp>
      <p:sp>
        <p:nvSpPr>
          <p:cNvPr id="5" name="Left Arrow Callout 4">
            <a:extLst>
              <a:ext uri="{FF2B5EF4-FFF2-40B4-BE49-F238E27FC236}">
                <a16:creationId xmlns:a16="http://schemas.microsoft.com/office/drawing/2014/main" id="{DE12B3FA-F13E-198F-D9FF-46CA2BD7F68A}"/>
              </a:ext>
            </a:extLst>
          </p:cNvPr>
          <p:cNvSpPr/>
          <p:nvPr/>
        </p:nvSpPr>
        <p:spPr>
          <a:xfrm>
            <a:off x="5990236" y="2209443"/>
            <a:ext cx="3632835" cy="1022040"/>
          </a:xfrm>
          <a:prstGeom prst="leftArrowCallout">
            <a:avLst>
              <a:gd name="adj1" fmla="val 25000"/>
              <a:gd name="adj2" fmla="val 25000"/>
              <a:gd name="adj3" fmla="val 25000"/>
              <a:gd name="adj4" fmla="val 838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1"/>
                </a:solidFill>
              </a:rPr>
              <a:t>Click on “Save Edits” under the “Action” button located in each tab</a:t>
            </a:r>
          </a:p>
        </p:txBody>
      </p:sp>
      <p:pic>
        <p:nvPicPr>
          <p:cNvPr id="6" name="Picture 5">
            <a:extLst>
              <a:ext uri="{FF2B5EF4-FFF2-40B4-BE49-F238E27FC236}">
                <a16:creationId xmlns:a16="http://schemas.microsoft.com/office/drawing/2014/main" id="{70A9EF89-8DB8-C80E-F60B-BAB625D3DEF4}"/>
              </a:ext>
            </a:extLst>
          </p:cNvPr>
          <p:cNvPicPr>
            <a:picLocks noChangeAspect="1"/>
          </p:cNvPicPr>
          <p:nvPr/>
        </p:nvPicPr>
        <p:blipFill>
          <a:blip r:embed="rId3"/>
          <a:stretch>
            <a:fillRect/>
          </a:stretch>
        </p:blipFill>
        <p:spPr>
          <a:xfrm>
            <a:off x="5189630" y="2598076"/>
            <a:ext cx="729112" cy="244773"/>
          </a:xfrm>
          <a:prstGeom prst="rect">
            <a:avLst/>
          </a:prstGeom>
        </p:spPr>
      </p:pic>
      <p:sp>
        <p:nvSpPr>
          <p:cNvPr id="7" name="Rectangle 6">
            <a:extLst>
              <a:ext uri="{FF2B5EF4-FFF2-40B4-BE49-F238E27FC236}">
                <a16:creationId xmlns:a16="http://schemas.microsoft.com/office/drawing/2014/main" id="{56BCD4EF-6F54-80F5-DE72-D0C763CB9582}"/>
              </a:ext>
            </a:extLst>
          </p:cNvPr>
          <p:cNvSpPr/>
          <p:nvPr/>
        </p:nvSpPr>
        <p:spPr>
          <a:xfrm>
            <a:off x="5990236" y="3682171"/>
            <a:ext cx="6096000" cy="2585323"/>
          </a:xfrm>
          <a:prstGeom prst="rect">
            <a:avLst/>
          </a:prstGeom>
          <a:solidFill>
            <a:schemeClr val="bg1"/>
          </a:solidFill>
          <a:ln>
            <a:solidFill>
              <a:srgbClr val="FF0000"/>
            </a:solidFill>
          </a:ln>
        </p:spPr>
        <p:txBody>
          <a:bodyPr lIns="91440" tIns="45720" rIns="91440" bIns="45720" anchor="t">
            <a:spAutoFit/>
          </a:bodyPr>
          <a:lstStyle/>
          <a:p>
            <a:pPr marL="285750" indent="-285750">
              <a:buFont typeface="Arial" panose="020B0604020202020204" pitchFamily="34" charset="0"/>
              <a:buChar char="•"/>
            </a:pPr>
            <a:r>
              <a:rPr lang="en-US" b="1"/>
              <a:t>Note, that there are 4 ways to save forms:</a:t>
            </a:r>
          </a:p>
          <a:p>
            <a:pPr marL="800100" lvl="1" indent="-342900">
              <a:buAutoNum type="arabicPeriod"/>
            </a:pPr>
            <a:r>
              <a:rPr lang="en-US" b="1" u="sng"/>
              <a:t>Done Editing</a:t>
            </a:r>
            <a:r>
              <a:rPr lang="en-US" b="1"/>
              <a:t>: saves the file and checks the document in so that another person can check it out and edit it.</a:t>
            </a:r>
            <a:endParaRPr lang="en-US" b="1">
              <a:ea typeface="Source Sans Pro ExtraLight"/>
            </a:endParaRPr>
          </a:p>
          <a:p>
            <a:pPr marL="800100" lvl="1" indent="-342900">
              <a:buAutoNum type="arabicPeriod"/>
            </a:pPr>
            <a:r>
              <a:rPr lang="en-US" b="1" u="sng"/>
              <a:t>Save Edits</a:t>
            </a:r>
            <a:r>
              <a:rPr lang="en-US" b="1"/>
              <a:t>: saves the document and allows you to keep working on it.</a:t>
            </a:r>
            <a:endParaRPr lang="en-US" b="1">
              <a:ea typeface="Source Sans Pro ExtraLight"/>
            </a:endParaRPr>
          </a:p>
          <a:p>
            <a:pPr marL="800100" lvl="1" indent="-342900">
              <a:buAutoNum type="arabicPeriod"/>
            </a:pPr>
            <a:r>
              <a:rPr lang="en-US" b="1" u="sng"/>
              <a:t>Save New Version</a:t>
            </a:r>
            <a:r>
              <a:rPr lang="en-US" b="1"/>
              <a:t>: saves a separate and new version of the file (duplicate).</a:t>
            </a:r>
            <a:endParaRPr lang="en-US" b="1">
              <a:ea typeface="Source Sans Pro ExtraLight"/>
            </a:endParaRPr>
          </a:p>
          <a:p>
            <a:pPr marL="800100" lvl="1" indent="-342900">
              <a:buAutoNum type="arabicPeriod"/>
            </a:pPr>
            <a:r>
              <a:rPr lang="en-US" b="1" u="sng">
                <a:solidFill>
                  <a:srgbClr val="000000"/>
                </a:solidFill>
                <a:ea typeface="Source Sans Pro ExtraLight"/>
              </a:rPr>
              <a:t>Validate &amp; Save:</a:t>
            </a:r>
            <a:r>
              <a:rPr lang="en-US" b="1">
                <a:solidFill>
                  <a:srgbClr val="000000"/>
                </a:solidFill>
                <a:ea typeface="Source Sans Pro ExtraLight"/>
              </a:rPr>
              <a:t> alerts you of any missing items in the protocol before saving.</a:t>
            </a:r>
          </a:p>
        </p:txBody>
      </p:sp>
    </p:spTree>
    <p:extLst>
      <p:ext uri="{BB962C8B-B14F-4D97-AF65-F5344CB8AC3E}">
        <p14:creationId xmlns:p14="http://schemas.microsoft.com/office/powerpoint/2010/main" val="375430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36AC0-3262-8586-C898-6E5AE2338B06}"/>
              </a:ext>
            </a:extLst>
          </p:cNvPr>
          <p:cNvSpPr>
            <a:spLocks noGrp="1"/>
          </p:cNvSpPr>
          <p:nvPr>
            <p:ph type="title"/>
          </p:nvPr>
        </p:nvSpPr>
        <p:spPr>
          <a:xfrm>
            <a:off x="658925" y="381613"/>
            <a:ext cx="10412730" cy="688610"/>
          </a:xfrm>
        </p:spPr>
        <p:txBody>
          <a:bodyPr>
            <a:normAutofit fontScale="90000"/>
          </a:bodyPr>
          <a:lstStyle/>
          <a:p>
            <a:r>
              <a:rPr lang="en-US" sz="2700"/>
              <a:t>Example of error when there is missing information on a required field (s).</a:t>
            </a:r>
            <a:endParaRPr lang="en-US"/>
          </a:p>
        </p:txBody>
      </p:sp>
      <p:pic>
        <p:nvPicPr>
          <p:cNvPr id="3" name="Picture 2">
            <a:extLst>
              <a:ext uri="{FF2B5EF4-FFF2-40B4-BE49-F238E27FC236}">
                <a16:creationId xmlns:a16="http://schemas.microsoft.com/office/drawing/2014/main" id="{DEB7E9F9-2E3C-D37E-5DB4-AA1EBB5CAD41}"/>
              </a:ext>
            </a:extLst>
          </p:cNvPr>
          <p:cNvPicPr>
            <a:picLocks noChangeAspect="1"/>
          </p:cNvPicPr>
          <p:nvPr/>
        </p:nvPicPr>
        <p:blipFill rotWithShape="1">
          <a:blip r:embed="rId2"/>
          <a:srcRect t="6977"/>
          <a:stretch/>
        </p:blipFill>
        <p:spPr>
          <a:xfrm>
            <a:off x="1022851" y="1247775"/>
            <a:ext cx="9684878" cy="4884307"/>
          </a:xfrm>
          <a:prstGeom prst="rect">
            <a:avLst/>
          </a:prstGeom>
        </p:spPr>
      </p:pic>
      <p:sp>
        <p:nvSpPr>
          <p:cNvPr id="4" name="Rectangle 3">
            <a:extLst>
              <a:ext uri="{FF2B5EF4-FFF2-40B4-BE49-F238E27FC236}">
                <a16:creationId xmlns:a16="http://schemas.microsoft.com/office/drawing/2014/main" id="{68407A34-FFD1-104C-C55F-1CEEB9DB7E1D}"/>
              </a:ext>
            </a:extLst>
          </p:cNvPr>
          <p:cNvSpPr/>
          <p:nvPr/>
        </p:nvSpPr>
        <p:spPr>
          <a:xfrm>
            <a:off x="2402488" y="4500751"/>
            <a:ext cx="8305242" cy="17132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1376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Adding Personnel</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a:t>How to add project team members to protocol</a:t>
            </a:r>
          </a:p>
        </p:txBody>
      </p:sp>
      <p:cxnSp>
        <p:nvCxnSpPr>
          <p:cNvPr id="4" name="Straight Connector 3">
            <a:extLst>
              <a:ext uri="{FF2B5EF4-FFF2-40B4-BE49-F238E27FC236}">
                <a16:creationId xmlns:a16="http://schemas.microsoft.com/office/drawing/2014/main" id="{BC686EAF-3318-F948-2BCE-2A7EEC73E343}"/>
              </a:ext>
            </a:extLst>
          </p:cNvPr>
          <p:cNvCxnSpPr>
            <a:cxnSpLocks/>
          </p:cNvCxnSpPr>
          <p:nvPr/>
        </p:nvCxnSpPr>
        <p:spPr>
          <a:xfrm>
            <a:off x="2429256" y="3254913"/>
            <a:ext cx="7315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7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95D7D-691F-7F8E-C293-6E61B0F1D690}"/>
              </a:ext>
            </a:extLst>
          </p:cNvPr>
          <p:cNvPicPr>
            <a:picLocks noChangeAspect="1"/>
          </p:cNvPicPr>
          <p:nvPr/>
        </p:nvPicPr>
        <p:blipFill>
          <a:blip r:embed="rId2"/>
          <a:stretch>
            <a:fillRect/>
          </a:stretch>
        </p:blipFill>
        <p:spPr>
          <a:xfrm>
            <a:off x="5866712" y="424885"/>
            <a:ext cx="6033519" cy="3410135"/>
          </a:xfrm>
          <a:prstGeom prst="rect">
            <a:avLst/>
          </a:prstGeom>
        </p:spPr>
      </p:pic>
      <p:pic>
        <p:nvPicPr>
          <p:cNvPr id="3" name="Picture 2">
            <a:extLst>
              <a:ext uri="{FF2B5EF4-FFF2-40B4-BE49-F238E27FC236}">
                <a16:creationId xmlns:a16="http://schemas.microsoft.com/office/drawing/2014/main" id="{6E77DED4-830A-9188-CDB9-84AA18B7263F}"/>
              </a:ext>
            </a:extLst>
          </p:cNvPr>
          <p:cNvPicPr>
            <a:picLocks noChangeAspect="1"/>
          </p:cNvPicPr>
          <p:nvPr/>
        </p:nvPicPr>
        <p:blipFill>
          <a:blip r:embed="rId3"/>
          <a:stretch>
            <a:fillRect/>
          </a:stretch>
        </p:blipFill>
        <p:spPr>
          <a:xfrm>
            <a:off x="158271" y="961657"/>
            <a:ext cx="2036025" cy="4875078"/>
          </a:xfrm>
          <a:prstGeom prst="rect">
            <a:avLst/>
          </a:prstGeom>
        </p:spPr>
      </p:pic>
      <p:sp>
        <p:nvSpPr>
          <p:cNvPr id="4" name="TextBox 24">
            <a:extLst>
              <a:ext uri="{FF2B5EF4-FFF2-40B4-BE49-F238E27FC236}">
                <a16:creationId xmlns:a16="http://schemas.microsoft.com/office/drawing/2014/main" id="{4F1A085C-F556-F26E-E283-326DD4D9E5FB}"/>
              </a:ext>
            </a:extLst>
          </p:cNvPr>
          <p:cNvSpPr txBox="1"/>
          <p:nvPr/>
        </p:nvSpPr>
        <p:spPr>
          <a:xfrm>
            <a:off x="1719742" y="4205331"/>
            <a:ext cx="10180489" cy="2031325"/>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1.You can type the Name (first or last, or both) and click “Apply filter.” Or,</a:t>
            </a:r>
            <a:endParaRPr lang="en-US" b="1" dirty="0">
              <a:ea typeface="Source Sans Pro ExtraLight"/>
            </a:endParaRPr>
          </a:p>
          <a:p>
            <a:r>
              <a:rPr lang="en-US" b="1" dirty="0"/>
              <a:t>2.You can click on Teams and select from the list, then click on “Apply current selection”. </a:t>
            </a:r>
            <a:endParaRPr lang="en-US" b="1" dirty="0">
              <a:ea typeface="Source Sans Pro ExtraLight"/>
            </a:endParaRPr>
          </a:p>
          <a:p>
            <a:endParaRPr lang="en-US" b="1" dirty="0">
              <a:ea typeface="Source Sans Pro ExtraLight"/>
            </a:endParaRPr>
          </a:p>
          <a:p>
            <a:r>
              <a:rPr lang="en-US" b="1" dirty="0"/>
              <a:t>Note 1: You can add as many personnel as you want. </a:t>
            </a:r>
            <a:endParaRPr lang="en-US" b="1" dirty="0">
              <a:ea typeface="Source Sans Pro ExtraLight"/>
            </a:endParaRPr>
          </a:p>
          <a:p>
            <a:r>
              <a:rPr lang="en-US" b="1" dirty="0"/>
              <a:t>Note 2: If you cannot find a researcher from the list, there is a slight possibility that the researcher does not have access to </a:t>
            </a:r>
            <a:r>
              <a:rPr lang="en-US" b="1" err="1"/>
              <a:t>tick@lab</a:t>
            </a:r>
            <a:r>
              <a:rPr lang="en-US" b="1" dirty="0"/>
              <a:t> and will need to be manually added by ORC staff. Please contact Office Research Compliance (ORC) for assistance.</a:t>
            </a:r>
            <a:endParaRPr lang="en-US" b="1" dirty="0">
              <a:ea typeface="Source Sans Pro ExtraLight"/>
            </a:endParaRPr>
          </a:p>
        </p:txBody>
      </p:sp>
      <p:sp>
        <p:nvSpPr>
          <p:cNvPr id="5" name="TextBox 4">
            <a:extLst>
              <a:ext uri="{FF2B5EF4-FFF2-40B4-BE49-F238E27FC236}">
                <a16:creationId xmlns:a16="http://schemas.microsoft.com/office/drawing/2014/main" id="{AD036347-BD09-DC5F-385B-C76CD08F7B34}"/>
              </a:ext>
            </a:extLst>
          </p:cNvPr>
          <p:cNvSpPr txBox="1"/>
          <p:nvPr/>
        </p:nvSpPr>
        <p:spPr>
          <a:xfrm>
            <a:off x="1342554" y="226142"/>
            <a:ext cx="4752304" cy="1323439"/>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t>From the “At-Risk Personnel” Tab on the left, go into each of the questions and click “</a:t>
            </a:r>
            <a:r>
              <a:rPr lang="en-US" sz="1600" b="1" u="sng" dirty="0"/>
              <a:t>Edit selection</a:t>
            </a:r>
            <a:r>
              <a:rPr lang="en-US" sz="1600" b="1" dirty="0"/>
              <a:t>” to </a:t>
            </a:r>
            <a:endParaRPr lang="en-US" sz="1600" b="1" dirty="0">
              <a:ea typeface="Source Sans Pro ExtraLight"/>
            </a:endParaRPr>
          </a:p>
          <a:p>
            <a:r>
              <a:rPr lang="en-US" sz="1600" b="1" dirty="0"/>
              <a:t>assign personnel as Co-Investigators, Key Personnel, Faculty Advisor and Reviewer and Signers </a:t>
            </a:r>
            <a:endParaRPr lang="en-US" sz="1600" b="1" dirty="0">
              <a:ea typeface="Source Sans Pro ExtraLight"/>
            </a:endParaRPr>
          </a:p>
          <a:p>
            <a:r>
              <a:rPr lang="en-US" sz="1600" b="1" dirty="0"/>
              <a:t>from the Pop-up window.</a:t>
            </a:r>
            <a:endParaRPr lang="en-US" sz="1600" b="1" dirty="0">
              <a:ea typeface="Source Sans Pro ExtraLight"/>
            </a:endParaRPr>
          </a:p>
        </p:txBody>
      </p:sp>
      <p:sp>
        <p:nvSpPr>
          <p:cNvPr id="6" name="Arrow: Down 5">
            <a:extLst>
              <a:ext uri="{FF2B5EF4-FFF2-40B4-BE49-F238E27FC236}">
                <a16:creationId xmlns:a16="http://schemas.microsoft.com/office/drawing/2014/main" id="{C66DA415-36F1-C14C-3702-0C02DFD7F992}"/>
              </a:ext>
            </a:extLst>
          </p:cNvPr>
          <p:cNvSpPr/>
          <p:nvPr/>
        </p:nvSpPr>
        <p:spPr>
          <a:xfrm rot="6078026">
            <a:off x="8848477" y="1656189"/>
            <a:ext cx="677491" cy="1110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B64A885-4508-70D8-D678-DA3C8D95EFFB}"/>
              </a:ext>
            </a:extLst>
          </p:cNvPr>
          <p:cNvSpPr/>
          <p:nvPr/>
        </p:nvSpPr>
        <p:spPr>
          <a:xfrm rot="18388456">
            <a:off x="5487441" y="1704374"/>
            <a:ext cx="677491" cy="1110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667DE387-2F70-BC20-3539-E979ADF94C34}"/>
              </a:ext>
            </a:extLst>
          </p:cNvPr>
          <p:cNvSpPr/>
          <p:nvPr/>
        </p:nvSpPr>
        <p:spPr>
          <a:xfrm rot="6078026">
            <a:off x="1757752" y="1431657"/>
            <a:ext cx="677491" cy="1110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BC79AC-866D-22FF-B979-BB3CA74327AB}"/>
              </a:ext>
            </a:extLst>
          </p:cNvPr>
          <p:cNvSpPr/>
          <p:nvPr/>
        </p:nvSpPr>
        <p:spPr>
          <a:xfrm>
            <a:off x="279742" y="1596145"/>
            <a:ext cx="928274" cy="3489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EB29D4-5CBD-803A-2D26-919C5985E6C6}"/>
              </a:ext>
            </a:extLst>
          </p:cNvPr>
          <p:cNvSpPr/>
          <p:nvPr/>
        </p:nvSpPr>
        <p:spPr>
          <a:xfrm>
            <a:off x="271354" y="3241494"/>
            <a:ext cx="928274" cy="3489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564CFA-FBED-2A0F-DBFD-C30D34C4BAC1}"/>
              </a:ext>
            </a:extLst>
          </p:cNvPr>
          <p:cNvSpPr/>
          <p:nvPr/>
        </p:nvSpPr>
        <p:spPr>
          <a:xfrm>
            <a:off x="271354" y="4617580"/>
            <a:ext cx="928274" cy="34895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997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6C75BEE5-86C1-040F-7933-7CDDE838245C}"/>
              </a:ext>
            </a:extLst>
          </p:cNvPr>
          <p:cNvSpPr txBox="1"/>
          <p:nvPr/>
        </p:nvSpPr>
        <p:spPr>
          <a:xfrm>
            <a:off x="628178" y="4674316"/>
            <a:ext cx="4847554" cy="1323439"/>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t>Select the name of the person you are wanting to add. Their name will appear on the bottom. Then, click on "Apply Current selection" to add to the protocol. To add more than one individual, click on each name, then click on "Apply Current Selection' when done.</a:t>
            </a:r>
            <a:endParaRPr lang="en-US" sz="1600" b="1">
              <a:ea typeface="Source Sans Pro ExtraLight"/>
            </a:endParaRPr>
          </a:p>
        </p:txBody>
      </p:sp>
      <p:pic>
        <p:nvPicPr>
          <p:cNvPr id="3" name="Picture 2">
            <a:extLst>
              <a:ext uri="{FF2B5EF4-FFF2-40B4-BE49-F238E27FC236}">
                <a16:creationId xmlns:a16="http://schemas.microsoft.com/office/drawing/2014/main" id="{8112DBC2-D05D-C0C4-5B24-028C39FD22A9}"/>
              </a:ext>
            </a:extLst>
          </p:cNvPr>
          <p:cNvPicPr>
            <a:picLocks noChangeAspect="1"/>
          </p:cNvPicPr>
          <p:nvPr/>
        </p:nvPicPr>
        <p:blipFill rotWithShape="1">
          <a:blip r:embed="rId2"/>
          <a:srcRect r="39223"/>
          <a:stretch/>
        </p:blipFill>
        <p:spPr>
          <a:xfrm>
            <a:off x="285062" y="167710"/>
            <a:ext cx="4616390" cy="4295960"/>
          </a:xfrm>
          <a:prstGeom prst="rect">
            <a:avLst/>
          </a:prstGeom>
        </p:spPr>
      </p:pic>
      <p:sp>
        <p:nvSpPr>
          <p:cNvPr id="5" name="TextBox 4">
            <a:extLst>
              <a:ext uri="{FF2B5EF4-FFF2-40B4-BE49-F238E27FC236}">
                <a16:creationId xmlns:a16="http://schemas.microsoft.com/office/drawing/2014/main" id="{C53B279B-2456-FD33-24EB-205881EC852B}"/>
              </a:ext>
            </a:extLst>
          </p:cNvPr>
          <p:cNvSpPr txBox="1"/>
          <p:nvPr/>
        </p:nvSpPr>
        <p:spPr>
          <a:xfrm>
            <a:off x="5000154" y="292817"/>
            <a:ext cx="3628354" cy="584775"/>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u="sng"/>
              <a:t>NOTE:</a:t>
            </a:r>
            <a:r>
              <a:rPr lang="en-US" sz="1600" b="1"/>
              <a:t> To find personnel individuals, click on the word "Teams" to get the list.</a:t>
            </a:r>
          </a:p>
        </p:txBody>
      </p:sp>
      <p:sp>
        <p:nvSpPr>
          <p:cNvPr id="8" name="Arrow: Down 7">
            <a:extLst>
              <a:ext uri="{FF2B5EF4-FFF2-40B4-BE49-F238E27FC236}">
                <a16:creationId xmlns:a16="http://schemas.microsoft.com/office/drawing/2014/main" id="{DE8E0992-0952-513D-B618-39BA583379E2}"/>
              </a:ext>
            </a:extLst>
          </p:cNvPr>
          <p:cNvSpPr/>
          <p:nvPr/>
        </p:nvSpPr>
        <p:spPr>
          <a:xfrm>
            <a:off x="467254" y="2321538"/>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C23655B-1427-D760-6373-6F08DE6B37EB}"/>
              </a:ext>
            </a:extLst>
          </p:cNvPr>
          <p:cNvSpPr/>
          <p:nvPr/>
        </p:nvSpPr>
        <p:spPr>
          <a:xfrm>
            <a:off x="781579" y="2321537"/>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307B4E-9322-E158-9B15-5EA5855FD463}"/>
              </a:ext>
            </a:extLst>
          </p:cNvPr>
          <p:cNvSpPr/>
          <p:nvPr/>
        </p:nvSpPr>
        <p:spPr>
          <a:xfrm>
            <a:off x="522072" y="2861361"/>
            <a:ext cx="200025" cy="2095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E679E1-ACF7-8FDC-510A-43EA52045B76}"/>
              </a:ext>
            </a:extLst>
          </p:cNvPr>
          <p:cNvSpPr/>
          <p:nvPr/>
        </p:nvSpPr>
        <p:spPr>
          <a:xfrm>
            <a:off x="722097" y="2861360"/>
            <a:ext cx="371475" cy="2095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screenshot of a computer&#10;&#10;Description automatically generated">
            <a:extLst>
              <a:ext uri="{FF2B5EF4-FFF2-40B4-BE49-F238E27FC236}">
                <a16:creationId xmlns:a16="http://schemas.microsoft.com/office/drawing/2014/main" id="{E4FF7DA3-3303-2E53-0A94-1E56043EC0E1}"/>
              </a:ext>
            </a:extLst>
          </p:cNvPr>
          <p:cNvPicPr>
            <a:picLocks noChangeAspect="1"/>
          </p:cNvPicPr>
          <p:nvPr/>
        </p:nvPicPr>
        <p:blipFill>
          <a:blip r:embed="rId3"/>
          <a:stretch>
            <a:fillRect/>
          </a:stretch>
        </p:blipFill>
        <p:spPr>
          <a:xfrm>
            <a:off x="5548313" y="1804988"/>
            <a:ext cx="6343650" cy="4457700"/>
          </a:xfrm>
          <a:prstGeom prst="rect">
            <a:avLst/>
          </a:prstGeom>
        </p:spPr>
      </p:pic>
      <p:sp>
        <p:nvSpPr>
          <p:cNvPr id="18" name="Rectangle 17">
            <a:extLst>
              <a:ext uri="{FF2B5EF4-FFF2-40B4-BE49-F238E27FC236}">
                <a16:creationId xmlns:a16="http://schemas.microsoft.com/office/drawing/2014/main" id="{85C93192-50E6-4B1F-AA8E-A69289E7D5DB}"/>
              </a:ext>
            </a:extLst>
          </p:cNvPr>
          <p:cNvSpPr/>
          <p:nvPr/>
        </p:nvSpPr>
        <p:spPr>
          <a:xfrm>
            <a:off x="5913222" y="3928160"/>
            <a:ext cx="371475" cy="2095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29726FBB-5DE9-B107-F40B-53888031283F}"/>
              </a:ext>
            </a:extLst>
          </p:cNvPr>
          <p:cNvSpPr/>
          <p:nvPr/>
        </p:nvSpPr>
        <p:spPr>
          <a:xfrm rot="16200000">
            <a:off x="5210704" y="5274287"/>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95E57962-B34B-B76B-A5EE-7C2054851A8A}"/>
              </a:ext>
            </a:extLst>
          </p:cNvPr>
          <p:cNvSpPr/>
          <p:nvPr/>
        </p:nvSpPr>
        <p:spPr>
          <a:xfrm rot="5400000">
            <a:off x="7058554" y="4683737"/>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C9BAE3-72FA-CD71-F176-919E98D0E23C}"/>
              </a:ext>
            </a:extLst>
          </p:cNvPr>
          <p:cNvSpPr txBox="1"/>
          <p:nvPr/>
        </p:nvSpPr>
        <p:spPr>
          <a:xfrm>
            <a:off x="8038628" y="3664666"/>
            <a:ext cx="3628354" cy="738664"/>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a:t>You can also search for an individual's name using the fill-in field. Type in the name, then click on "Apply Filter."</a:t>
            </a:r>
            <a:endParaRPr lang="en-US" sz="1400" b="1">
              <a:ea typeface="Source Sans Pro ExtraLight"/>
            </a:endParaRPr>
          </a:p>
        </p:txBody>
      </p:sp>
      <p:sp>
        <p:nvSpPr>
          <p:cNvPr id="23" name="Arrow: Down 22">
            <a:extLst>
              <a:ext uri="{FF2B5EF4-FFF2-40B4-BE49-F238E27FC236}">
                <a16:creationId xmlns:a16="http://schemas.microsoft.com/office/drawing/2014/main" id="{4BA487D5-5282-051B-CF3A-DAED9C92A369}"/>
              </a:ext>
            </a:extLst>
          </p:cNvPr>
          <p:cNvSpPr/>
          <p:nvPr/>
        </p:nvSpPr>
        <p:spPr>
          <a:xfrm rot="5400000">
            <a:off x="8725429" y="3216887"/>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72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B38C52E7-A5FC-E8E9-56A9-CBB35259FA1C}"/>
              </a:ext>
            </a:extLst>
          </p:cNvPr>
          <p:cNvPicPr>
            <a:picLocks noChangeAspect="1"/>
          </p:cNvPicPr>
          <p:nvPr/>
        </p:nvPicPr>
        <p:blipFill>
          <a:blip r:embed="rId2"/>
          <a:stretch>
            <a:fillRect/>
          </a:stretch>
        </p:blipFill>
        <p:spPr>
          <a:xfrm>
            <a:off x="5825728" y="180975"/>
            <a:ext cx="6169819" cy="4676775"/>
          </a:xfrm>
          <a:prstGeom prst="rect">
            <a:avLst/>
          </a:prstGeom>
        </p:spPr>
      </p:pic>
      <p:sp>
        <p:nvSpPr>
          <p:cNvPr id="12" name="Rectangle 11">
            <a:extLst>
              <a:ext uri="{FF2B5EF4-FFF2-40B4-BE49-F238E27FC236}">
                <a16:creationId xmlns:a16="http://schemas.microsoft.com/office/drawing/2014/main" id="{5A30B716-6D99-9A59-5042-ECA492BA3ECC}"/>
              </a:ext>
            </a:extLst>
          </p:cNvPr>
          <p:cNvSpPr/>
          <p:nvPr/>
        </p:nvSpPr>
        <p:spPr>
          <a:xfrm>
            <a:off x="6008472" y="2308910"/>
            <a:ext cx="228600" cy="238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C52D8E-346F-9A16-00F9-2D5276B51A73}"/>
              </a:ext>
            </a:extLst>
          </p:cNvPr>
          <p:cNvSpPr txBox="1"/>
          <p:nvPr/>
        </p:nvSpPr>
        <p:spPr>
          <a:xfrm>
            <a:off x="1990253" y="664291"/>
            <a:ext cx="3628354" cy="1077218"/>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ea typeface="Source Sans Pro ExtraLight"/>
              </a:rPr>
              <a:t>To add an entire team/group to a section, click on "&gt;." When selected, the "&gt;" turns to "v" and a list of PI teams will appear. </a:t>
            </a:r>
          </a:p>
        </p:txBody>
      </p:sp>
      <p:pic>
        <p:nvPicPr>
          <p:cNvPr id="2" name="Picture 1" descr="A screenshot of a computer&#10;&#10;Description automatically generated">
            <a:extLst>
              <a:ext uri="{FF2B5EF4-FFF2-40B4-BE49-F238E27FC236}">
                <a16:creationId xmlns:a16="http://schemas.microsoft.com/office/drawing/2014/main" id="{98DE35EB-90D3-674A-8BEA-30670EC43FF4}"/>
              </a:ext>
            </a:extLst>
          </p:cNvPr>
          <p:cNvPicPr>
            <a:picLocks noChangeAspect="1"/>
          </p:cNvPicPr>
          <p:nvPr/>
        </p:nvPicPr>
        <p:blipFill>
          <a:blip r:embed="rId3"/>
          <a:stretch>
            <a:fillRect/>
          </a:stretch>
        </p:blipFill>
        <p:spPr>
          <a:xfrm>
            <a:off x="104762" y="2124075"/>
            <a:ext cx="5515001" cy="4076700"/>
          </a:xfrm>
          <a:prstGeom prst="rect">
            <a:avLst/>
          </a:prstGeom>
        </p:spPr>
      </p:pic>
      <p:sp>
        <p:nvSpPr>
          <p:cNvPr id="7" name="Arrow: Down 6">
            <a:extLst>
              <a:ext uri="{FF2B5EF4-FFF2-40B4-BE49-F238E27FC236}">
                <a16:creationId xmlns:a16="http://schemas.microsoft.com/office/drawing/2014/main" id="{967AB538-F1D3-3AC5-C56A-9C27F1F63CBB}"/>
              </a:ext>
            </a:extLst>
          </p:cNvPr>
          <p:cNvSpPr/>
          <p:nvPr/>
        </p:nvSpPr>
        <p:spPr>
          <a:xfrm>
            <a:off x="5963179" y="1711937"/>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DEE747D1-5BF6-D969-E8D4-CE535E220BCE}"/>
              </a:ext>
            </a:extLst>
          </p:cNvPr>
          <p:cNvSpPr/>
          <p:nvPr/>
        </p:nvSpPr>
        <p:spPr>
          <a:xfrm rot="5400000">
            <a:off x="5629804" y="5379062"/>
            <a:ext cx="315541" cy="54894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131808-259A-77CC-71C8-7C3E0D43AC19}"/>
              </a:ext>
            </a:extLst>
          </p:cNvPr>
          <p:cNvSpPr/>
          <p:nvPr/>
        </p:nvSpPr>
        <p:spPr>
          <a:xfrm>
            <a:off x="5341722" y="5537885"/>
            <a:ext cx="171450" cy="238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CEEADFA-84F1-835C-50EC-EE82EEC8B66E}"/>
              </a:ext>
            </a:extLst>
          </p:cNvPr>
          <p:cNvSpPr txBox="1"/>
          <p:nvPr/>
        </p:nvSpPr>
        <p:spPr>
          <a:xfrm>
            <a:off x="6124103" y="5074366"/>
            <a:ext cx="5961979" cy="830997"/>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ea typeface="Source Sans Pro ExtraLight"/>
              </a:rPr>
              <a:t>To view the members in the PI team, click on the PI name. </a:t>
            </a:r>
            <a:endParaRPr lang="en-US" sz="1600" b="1">
              <a:ea typeface="Source Sans Pro ExtraLight"/>
            </a:endParaRPr>
          </a:p>
          <a:p>
            <a:r>
              <a:rPr lang="en-US" sz="1600" b="1" dirty="0">
                <a:ea typeface="Source Sans Pro ExtraLight"/>
              </a:rPr>
              <a:t>To add the team, click on the "+." The names will appear at the bottom.</a:t>
            </a:r>
          </a:p>
          <a:p>
            <a:r>
              <a:rPr lang="en-US" sz="1600" b="1" dirty="0">
                <a:ea typeface="Source Sans Pro ExtraLight"/>
              </a:rPr>
              <a:t>Click on "Apply Current Selection" to add the personnel to the protocol.</a:t>
            </a:r>
          </a:p>
        </p:txBody>
      </p:sp>
      <p:sp>
        <p:nvSpPr>
          <p:cNvPr id="3" name="Rectangle 2">
            <a:extLst>
              <a:ext uri="{FF2B5EF4-FFF2-40B4-BE49-F238E27FC236}">
                <a16:creationId xmlns:a16="http://schemas.microsoft.com/office/drawing/2014/main" id="{C95676F7-EBDB-CDFE-CB6D-560ECE311128}"/>
              </a:ext>
            </a:extLst>
          </p:cNvPr>
          <p:cNvSpPr/>
          <p:nvPr/>
        </p:nvSpPr>
        <p:spPr>
          <a:xfrm>
            <a:off x="6288396" y="3784381"/>
            <a:ext cx="603848" cy="106392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BDD770D-AFE5-5F6E-88EF-19BADE90187E}"/>
              </a:ext>
            </a:extLst>
          </p:cNvPr>
          <p:cNvSpPr/>
          <p:nvPr/>
        </p:nvSpPr>
        <p:spPr>
          <a:xfrm>
            <a:off x="537452" y="4848305"/>
            <a:ext cx="603848" cy="92015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776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Application Sections</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800"/>
              <a:t>Review and Answer the Different Sections of the Protocol</a:t>
            </a:r>
            <a:endParaRPr lang="en-US" sz="2800">
              <a:ea typeface="Source Sans Pro ExtraLight"/>
            </a:endParaRPr>
          </a:p>
        </p:txBody>
      </p:sp>
      <p:cxnSp>
        <p:nvCxnSpPr>
          <p:cNvPr id="4" name="Straight Connector 3">
            <a:extLst>
              <a:ext uri="{FF2B5EF4-FFF2-40B4-BE49-F238E27FC236}">
                <a16:creationId xmlns:a16="http://schemas.microsoft.com/office/drawing/2014/main" id="{0814B01B-C6CD-9E62-DF94-0644A39CAB30}"/>
              </a:ext>
            </a:extLst>
          </p:cNvPr>
          <p:cNvCxnSpPr>
            <a:cxnSpLocks/>
          </p:cNvCxnSpPr>
          <p:nvPr/>
        </p:nvCxnSpPr>
        <p:spPr>
          <a:xfrm>
            <a:off x="1789176" y="3190905"/>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99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1F2A-E5BE-C4EA-36E1-FCAC7F2511CC}"/>
              </a:ext>
            </a:extLst>
          </p:cNvPr>
          <p:cNvSpPr>
            <a:spLocks noGrp="1"/>
          </p:cNvSpPr>
          <p:nvPr>
            <p:ph type="title"/>
          </p:nvPr>
        </p:nvSpPr>
        <p:spPr/>
        <p:txBody>
          <a:bodyPr/>
          <a:lstStyle/>
          <a:p>
            <a:r>
              <a:rPr lang="en-US"/>
              <a:t>Content:</a:t>
            </a:r>
          </a:p>
        </p:txBody>
      </p:sp>
      <p:sp>
        <p:nvSpPr>
          <p:cNvPr id="3" name="Content Placeholder 2">
            <a:extLst>
              <a:ext uri="{FF2B5EF4-FFF2-40B4-BE49-F238E27FC236}">
                <a16:creationId xmlns:a16="http://schemas.microsoft.com/office/drawing/2014/main" id="{43C4AA9C-78D3-9316-DA7A-EBC19C739243}"/>
              </a:ext>
            </a:extLst>
          </p:cNvPr>
          <p:cNvSpPr>
            <a:spLocks noGrp="1"/>
          </p:cNvSpPr>
          <p:nvPr>
            <p:ph idx="1"/>
          </p:nvPr>
        </p:nvSpPr>
        <p:spPr>
          <a:xfrm>
            <a:off x="1664208" y="1845734"/>
            <a:ext cx="9125712" cy="4023360"/>
          </a:xfrm>
        </p:spPr>
        <p:txBody>
          <a:bodyPr vert="horz" lIns="0" tIns="45720" rIns="0" bIns="45720" rtlCol="0" anchor="t">
            <a:normAutofit fontScale="92500" lnSpcReduction="20000"/>
          </a:bodyPr>
          <a:lstStyle/>
          <a:p>
            <a:pPr>
              <a:buFont typeface="Wingdings" panose="05000000000000000000" pitchFamily="2" charset="2"/>
              <a:buChar char="q"/>
            </a:pPr>
            <a:r>
              <a:rPr lang="en-US" sz="2400" b="1" dirty="0">
                <a:latin typeface="Source Sans Pro ExtraLight"/>
                <a:ea typeface="Source Sans Pro ExtraLight"/>
                <a:cs typeface="Arial"/>
              </a:rPr>
              <a:t>Access to </a:t>
            </a:r>
            <a:r>
              <a:rPr lang="en-US" sz="2400" b="1" dirty="0" err="1">
                <a:latin typeface="Source Sans Pro ExtraLight"/>
                <a:ea typeface="Source Sans Pro ExtraLight"/>
                <a:cs typeface="Arial"/>
              </a:rPr>
              <a:t>tick@lab</a:t>
            </a:r>
            <a:endParaRPr lang="en-US" sz="2400" b="1" dirty="0">
              <a:solidFill>
                <a:srgbClr val="404040"/>
              </a:solidFill>
              <a:latin typeface="Source Sans Pro ExtraLight"/>
              <a:ea typeface="Source Sans Pro ExtraLight"/>
              <a:cs typeface="Arial"/>
            </a:endParaRPr>
          </a:p>
          <a:p>
            <a:pPr>
              <a:buFont typeface="Wingdings" panose="05000000000000000000" pitchFamily="2" charset="2"/>
              <a:buChar char="q"/>
            </a:pPr>
            <a:r>
              <a:rPr lang="en-US" sz="2400" b="1" dirty="0">
                <a:ea typeface="Source Sans Pro ExtraLight"/>
                <a:cs typeface="Arial"/>
              </a:rPr>
              <a:t>IBC/HBA De-Novo Protocol Submissions</a:t>
            </a:r>
          </a:p>
          <a:p>
            <a:pPr>
              <a:lnSpc>
                <a:spcPct val="80000"/>
              </a:lnSpc>
              <a:buFont typeface="Wingdings,Sans-Serif" panose="05000000000000000000" pitchFamily="2" charset="2"/>
              <a:buChar char="q"/>
            </a:pPr>
            <a:r>
              <a:rPr lang="en-US" sz="2400" b="1" dirty="0">
                <a:latin typeface="Source Sans Pro ExtraLight"/>
                <a:ea typeface="Source Sans Pro ExtraLight"/>
                <a:cs typeface="Arial"/>
              </a:rPr>
              <a:t> Getting Started</a:t>
            </a:r>
            <a:endParaRPr lang="en-US" sz="2400" b="1" dirty="0">
              <a:solidFill>
                <a:srgbClr val="404040"/>
              </a:solidFill>
              <a:latin typeface="Source Sans Pro ExtraLight"/>
              <a:ea typeface="Source Sans Pro ExtraLight"/>
              <a:cs typeface="Arial"/>
            </a:endParaRPr>
          </a:p>
          <a:p>
            <a:pPr>
              <a:lnSpc>
                <a:spcPct val="80000"/>
              </a:lnSpc>
              <a:buFont typeface="Wingdings,Sans-Serif" panose="05000000000000000000" pitchFamily="2" charset="2"/>
              <a:buChar char="q"/>
            </a:pPr>
            <a:r>
              <a:rPr lang="en-US" sz="2400" b="1" dirty="0">
                <a:latin typeface="Source Sans Pro ExtraLight"/>
                <a:ea typeface="Source Sans Pro ExtraLight"/>
                <a:cs typeface="Arial"/>
              </a:rPr>
              <a:t> Adding personnel</a:t>
            </a:r>
            <a:endParaRPr lang="en-US" sz="2400" b="1" dirty="0">
              <a:solidFill>
                <a:srgbClr val="404040"/>
              </a:solidFill>
              <a:latin typeface="Source Sans Pro ExtraLight"/>
              <a:ea typeface="Source Sans Pro ExtraLight"/>
              <a:cs typeface="Arial"/>
            </a:endParaRPr>
          </a:p>
          <a:p>
            <a:pPr>
              <a:lnSpc>
                <a:spcPct val="80000"/>
              </a:lnSpc>
              <a:buFont typeface="Wingdings,Sans-Serif" panose="05000000000000000000" pitchFamily="2" charset="2"/>
              <a:buChar char="q"/>
            </a:pPr>
            <a:r>
              <a:rPr lang="en-US" sz="2400" b="1" dirty="0">
                <a:latin typeface="Source Sans Pro ExtraLight"/>
                <a:ea typeface="Source Sans Pro ExtraLight"/>
                <a:cs typeface="Arial"/>
              </a:rPr>
              <a:t> Application Sections</a:t>
            </a:r>
            <a:endParaRPr lang="en-US" sz="2400" b="1" dirty="0">
              <a:solidFill>
                <a:srgbClr val="404040"/>
              </a:solidFill>
              <a:latin typeface="Source Sans Pro ExtraLight"/>
              <a:ea typeface="Source Sans Pro ExtraLight"/>
              <a:cs typeface="Arial"/>
            </a:endParaRPr>
          </a:p>
          <a:p>
            <a:pPr>
              <a:lnSpc>
                <a:spcPct val="80000"/>
              </a:lnSpc>
              <a:buFont typeface="Wingdings,Sans-Serif" panose="05000000000000000000" pitchFamily="2" charset="2"/>
              <a:buChar char="q"/>
            </a:pPr>
            <a:r>
              <a:rPr lang="en-US" sz="2400" b="1" dirty="0">
                <a:latin typeface="Source Sans Pro ExtraLight"/>
                <a:ea typeface="Source Sans Pro ExtraLight"/>
                <a:cs typeface="Arial"/>
              </a:rPr>
              <a:t> Attachments</a:t>
            </a:r>
            <a:endParaRPr lang="en-US" sz="2400" b="1" dirty="0">
              <a:solidFill>
                <a:srgbClr val="404040"/>
              </a:solidFill>
              <a:latin typeface="Source Sans Pro ExtraLight"/>
              <a:ea typeface="Source Sans Pro ExtraLight"/>
              <a:cs typeface="Arial"/>
            </a:endParaRPr>
          </a:p>
          <a:p>
            <a:pPr>
              <a:lnSpc>
                <a:spcPct val="80000"/>
              </a:lnSpc>
              <a:buFont typeface="Wingdings,Sans-Serif" panose="05000000000000000000" pitchFamily="2" charset="2"/>
              <a:buChar char="q"/>
            </a:pPr>
            <a:r>
              <a:rPr lang="en-US" sz="2400" b="1" dirty="0">
                <a:latin typeface="Source Sans Pro ExtraLight"/>
                <a:ea typeface="Source Sans Pro ExtraLight"/>
                <a:cs typeface="Arial"/>
              </a:rPr>
              <a:t> Validating and Saving</a:t>
            </a:r>
            <a:endParaRPr lang="en-US" sz="2400" b="1" dirty="0">
              <a:solidFill>
                <a:srgbClr val="404040"/>
              </a:solidFill>
              <a:latin typeface="Source Sans Pro ExtraLight"/>
              <a:ea typeface="Source Sans Pro ExtraLight"/>
              <a:cs typeface="Arial"/>
            </a:endParaRPr>
          </a:p>
          <a:p>
            <a:pPr>
              <a:lnSpc>
                <a:spcPct val="80000"/>
              </a:lnSpc>
              <a:buFont typeface="Wingdings,Sans-Serif" panose="05000000000000000000" pitchFamily="2" charset="2"/>
              <a:buChar char="q"/>
            </a:pPr>
            <a:r>
              <a:rPr lang="en-US" sz="2400" b="1" dirty="0">
                <a:latin typeface="Source Sans Pro ExtraLight"/>
                <a:ea typeface="Source Sans Pro ExtraLight"/>
                <a:cs typeface="Arial"/>
              </a:rPr>
              <a:t> Protocol Submission</a:t>
            </a:r>
          </a:p>
          <a:p>
            <a:pPr>
              <a:lnSpc>
                <a:spcPct val="80000"/>
              </a:lnSpc>
              <a:buFont typeface="Wingdings,Sans-Serif" panose="05000000000000000000" pitchFamily="2" charset="2"/>
              <a:buChar char="q"/>
            </a:pPr>
            <a:r>
              <a:rPr lang="en-US" sz="2400" b="1" dirty="0">
                <a:latin typeface="Source Sans Pro ExtraLight"/>
                <a:ea typeface="Source Sans Pro ExtraLight"/>
                <a:cs typeface="Arial"/>
              </a:rPr>
              <a:t> Reviewer Feedback</a:t>
            </a:r>
            <a:endParaRPr lang="en-US" sz="2400" b="1" dirty="0">
              <a:solidFill>
                <a:srgbClr val="404040"/>
              </a:solidFill>
              <a:latin typeface="Source Sans Pro ExtraLight"/>
              <a:ea typeface="Source Sans Pro ExtraLight"/>
              <a:cs typeface="Arial"/>
            </a:endParaRPr>
          </a:p>
          <a:p>
            <a:pPr>
              <a:buFont typeface="Wingdings,Sans-Serif" panose="05000000000000000000" pitchFamily="2" charset="2"/>
              <a:buChar char="q"/>
            </a:pPr>
            <a:r>
              <a:rPr lang="en-US" sz="2400" b="1" dirty="0">
                <a:latin typeface="Source Sans Pro ExtraLight"/>
                <a:ea typeface="Source Sans Pro ExtraLight"/>
                <a:cs typeface="Arial"/>
              </a:rPr>
              <a:t> Resubmitting a Protocol</a:t>
            </a:r>
            <a:endParaRPr lang="en-US" b="1" dirty="0">
              <a:latin typeface="Source Sans Pro ExtraLight"/>
            </a:endParaRPr>
          </a:p>
        </p:txBody>
      </p:sp>
    </p:spTree>
    <p:extLst>
      <p:ext uri="{BB962C8B-B14F-4D97-AF65-F5344CB8AC3E}">
        <p14:creationId xmlns:p14="http://schemas.microsoft.com/office/powerpoint/2010/main" val="389953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9D7892-4FC5-A99A-4298-AB0EDBED42AB}"/>
              </a:ext>
            </a:extLst>
          </p:cNvPr>
          <p:cNvPicPr>
            <a:picLocks noChangeAspect="1"/>
          </p:cNvPicPr>
          <p:nvPr/>
        </p:nvPicPr>
        <p:blipFill rotWithShape="1">
          <a:blip r:embed="rId2"/>
          <a:srcRect r="32620"/>
          <a:stretch/>
        </p:blipFill>
        <p:spPr>
          <a:xfrm>
            <a:off x="4238492" y="346122"/>
            <a:ext cx="7496308" cy="4691798"/>
          </a:xfrm>
          <a:prstGeom prst="rect">
            <a:avLst/>
          </a:prstGeom>
        </p:spPr>
      </p:pic>
      <p:sp>
        <p:nvSpPr>
          <p:cNvPr id="4" name="Rectangle 3">
            <a:extLst>
              <a:ext uri="{FF2B5EF4-FFF2-40B4-BE49-F238E27FC236}">
                <a16:creationId xmlns:a16="http://schemas.microsoft.com/office/drawing/2014/main" id="{69A1E3FD-0619-A547-D4B2-00E90FC8582A}"/>
              </a:ext>
            </a:extLst>
          </p:cNvPr>
          <p:cNvSpPr/>
          <p:nvPr/>
        </p:nvSpPr>
        <p:spPr>
          <a:xfrm>
            <a:off x="5916586" y="2483064"/>
            <a:ext cx="5818214" cy="1937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7A502F1-13A5-D5EE-6649-6820FC0E08CB}"/>
              </a:ext>
            </a:extLst>
          </p:cNvPr>
          <p:cNvSpPr>
            <a:spLocks noGrp="1"/>
          </p:cNvSpPr>
          <p:nvPr>
            <p:ph type="title"/>
          </p:nvPr>
        </p:nvSpPr>
        <p:spPr/>
        <p:txBody>
          <a:bodyPr>
            <a:normAutofit/>
          </a:bodyPr>
          <a:lstStyle/>
          <a:p>
            <a:r>
              <a:rPr lang="en-US" sz="4000"/>
              <a:t>Update Funding</a:t>
            </a:r>
          </a:p>
        </p:txBody>
      </p:sp>
      <p:sp>
        <p:nvSpPr>
          <p:cNvPr id="7" name="Text Placeholder 6">
            <a:extLst>
              <a:ext uri="{FF2B5EF4-FFF2-40B4-BE49-F238E27FC236}">
                <a16:creationId xmlns:a16="http://schemas.microsoft.com/office/drawing/2014/main" id="{996E5769-FC20-8E73-3829-FF16C947FB46}"/>
              </a:ext>
            </a:extLst>
          </p:cNvPr>
          <p:cNvSpPr>
            <a:spLocks noGrp="1"/>
          </p:cNvSpPr>
          <p:nvPr>
            <p:ph type="body" sz="half" idx="2"/>
          </p:nvPr>
        </p:nvSpPr>
        <p:spPr/>
        <p:txBody>
          <a:bodyPr>
            <a:normAutofit/>
          </a:bodyPr>
          <a:lstStyle/>
          <a:p>
            <a:r>
              <a:rPr lang="en-US" sz="2400" b="1"/>
              <a:t>Under the “Project Summary” tab, be sure to update funding information for the protocol if it has changed since the last protocol submission/renewal.</a:t>
            </a:r>
          </a:p>
        </p:txBody>
      </p:sp>
      <p:sp>
        <p:nvSpPr>
          <p:cNvPr id="8" name="Text Placeholder 6">
            <a:extLst>
              <a:ext uri="{FF2B5EF4-FFF2-40B4-BE49-F238E27FC236}">
                <a16:creationId xmlns:a16="http://schemas.microsoft.com/office/drawing/2014/main" id="{D76F51A3-9526-1298-8DE5-281FAF731914}"/>
              </a:ext>
            </a:extLst>
          </p:cNvPr>
          <p:cNvSpPr txBox="1">
            <a:spLocks/>
          </p:cNvSpPr>
          <p:nvPr/>
        </p:nvSpPr>
        <p:spPr>
          <a:xfrm>
            <a:off x="6578219" y="5295332"/>
            <a:ext cx="5074693" cy="810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r>
              <a:rPr lang="en-US" sz="2400" b="1" dirty="0">
                <a:solidFill>
                  <a:schemeClr val="tx1"/>
                </a:solidFill>
              </a:rPr>
              <a:t>Click on the “+” and fill out the funding information areas.</a:t>
            </a:r>
          </a:p>
        </p:txBody>
      </p:sp>
      <p:sp>
        <p:nvSpPr>
          <p:cNvPr id="9" name="Arrow: Down 8">
            <a:extLst>
              <a:ext uri="{FF2B5EF4-FFF2-40B4-BE49-F238E27FC236}">
                <a16:creationId xmlns:a16="http://schemas.microsoft.com/office/drawing/2014/main" id="{A2A68A94-C76E-1FFD-E1D5-512A3E2FEB34}"/>
              </a:ext>
            </a:extLst>
          </p:cNvPr>
          <p:cNvSpPr/>
          <p:nvPr/>
        </p:nvSpPr>
        <p:spPr>
          <a:xfrm flipV="1">
            <a:off x="6419714" y="3717798"/>
            <a:ext cx="240393" cy="17266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D8B0D5-ABDD-83C3-661F-BECC032CB56E}"/>
              </a:ext>
            </a:extLst>
          </p:cNvPr>
          <p:cNvSpPr/>
          <p:nvPr/>
        </p:nvSpPr>
        <p:spPr>
          <a:xfrm>
            <a:off x="4224844" y="1509022"/>
            <a:ext cx="1548159" cy="3197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20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CFFF-A226-5AF2-6911-EF72C877973F}"/>
              </a:ext>
            </a:extLst>
          </p:cNvPr>
          <p:cNvSpPr>
            <a:spLocks noGrp="1"/>
          </p:cNvSpPr>
          <p:nvPr>
            <p:ph type="title"/>
          </p:nvPr>
        </p:nvSpPr>
        <p:spPr>
          <a:xfrm>
            <a:off x="231459" y="594359"/>
            <a:ext cx="3613711" cy="2286000"/>
          </a:xfrm>
        </p:spPr>
        <p:txBody>
          <a:bodyPr>
            <a:noAutofit/>
          </a:bodyPr>
          <a:lstStyle/>
          <a:p>
            <a:r>
              <a:rPr lang="en-US" sz="2800" b="1" u="sng"/>
              <a:t>Click on “</a:t>
            </a:r>
            <a:r>
              <a:rPr lang="en-US" sz="2800" b="1" u="sng">
                <a:solidFill>
                  <a:srgbClr val="FF0000"/>
                </a:solidFill>
              </a:rPr>
              <a:t>At-Risk Personnel</a:t>
            </a:r>
            <a:r>
              <a:rPr lang="en-US" sz="2800" b="1" u="sng"/>
              <a:t>” tab on left hand side, click on Edit Selection button to fill in/update information.</a:t>
            </a:r>
            <a:endParaRPr lang="en-US" sz="2800"/>
          </a:p>
        </p:txBody>
      </p:sp>
      <p:sp>
        <p:nvSpPr>
          <p:cNvPr id="4" name="Text Placeholder 3">
            <a:extLst>
              <a:ext uri="{FF2B5EF4-FFF2-40B4-BE49-F238E27FC236}">
                <a16:creationId xmlns:a16="http://schemas.microsoft.com/office/drawing/2014/main" id="{30CA74A2-9F33-51C3-416B-C1EB6A7B595F}"/>
              </a:ext>
            </a:extLst>
          </p:cNvPr>
          <p:cNvSpPr>
            <a:spLocks noGrp="1"/>
          </p:cNvSpPr>
          <p:nvPr>
            <p:ph type="body" sz="half" idx="2"/>
          </p:nvPr>
        </p:nvSpPr>
        <p:spPr>
          <a:xfrm>
            <a:off x="375138" y="2926080"/>
            <a:ext cx="3387970" cy="3474720"/>
          </a:xfrm>
        </p:spPr>
        <p:txBody>
          <a:bodyPr>
            <a:normAutofit lnSpcReduction="10000"/>
          </a:bodyPr>
          <a:lstStyle/>
          <a:p>
            <a:r>
              <a:rPr lang="en-US" sz="1800"/>
              <a:t>Under the Personnel tab, you will be able to add the individuals who will play a role in your IBC/HBA. Make sure to add them under the correct area (e.g., co-investigators, research personnel, or student research personnel). You can also add a peer reviewer. This will send the IBC/HBA to your colleague for review prior to sending the IBC/HBA to the IBC Coordinator.  If a particular individual is not listed, add their name and role under the “Request Addition of a New User” section. </a:t>
            </a:r>
            <a:r>
              <a:rPr lang="en-US" sz="1800" b="1"/>
              <a:t>DON’T FORGET TO SAVE!</a:t>
            </a:r>
            <a:endParaRPr lang="en-US" sz="1600"/>
          </a:p>
        </p:txBody>
      </p:sp>
      <p:pic>
        <p:nvPicPr>
          <p:cNvPr id="5" name="Picture 4">
            <a:extLst>
              <a:ext uri="{FF2B5EF4-FFF2-40B4-BE49-F238E27FC236}">
                <a16:creationId xmlns:a16="http://schemas.microsoft.com/office/drawing/2014/main" id="{AB97AA88-E9C5-9B41-7205-9F27E38381FF}"/>
              </a:ext>
            </a:extLst>
          </p:cNvPr>
          <p:cNvPicPr>
            <a:picLocks noChangeAspect="1"/>
          </p:cNvPicPr>
          <p:nvPr/>
        </p:nvPicPr>
        <p:blipFill>
          <a:blip r:embed="rId2"/>
          <a:stretch>
            <a:fillRect/>
          </a:stretch>
        </p:blipFill>
        <p:spPr>
          <a:xfrm>
            <a:off x="4333306" y="4120083"/>
            <a:ext cx="5330703" cy="2644133"/>
          </a:xfrm>
          <a:prstGeom prst="rect">
            <a:avLst/>
          </a:prstGeom>
        </p:spPr>
      </p:pic>
      <p:pic>
        <p:nvPicPr>
          <p:cNvPr id="6" name="Picture 5">
            <a:extLst>
              <a:ext uri="{FF2B5EF4-FFF2-40B4-BE49-F238E27FC236}">
                <a16:creationId xmlns:a16="http://schemas.microsoft.com/office/drawing/2014/main" id="{D9AD4F9B-FA85-AF7C-8793-EDE7EC36E87B}"/>
              </a:ext>
            </a:extLst>
          </p:cNvPr>
          <p:cNvPicPr>
            <a:picLocks noChangeAspect="1"/>
          </p:cNvPicPr>
          <p:nvPr/>
        </p:nvPicPr>
        <p:blipFill>
          <a:blip r:embed="rId3"/>
          <a:stretch>
            <a:fillRect/>
          </a:stretch>
        </p:blipFill>
        <p:spPr>
          <a:xfrm>
            <a:off x="6396568" y="161812"/>
            <a:ext cx="5563973" cy="3812913"/>
          </a:xfrm>
          <a:prstGeom prst="rect">
            <a:avLst/>
          </a:prstGeom>
        </p:spPr>
      </p:pic>
      <p:sp>
        <p:nvSpPr>
          <p:cNvPr id="7" name="Rectangle 6">
            <a:extLst>
              <a:ext uri="{FF2B5EF4-FFF2-40B4-BE49-F238E27FC236}">
                <a16:creationId xmlns:a16="http://schemas.microsoft.com/office/drawing/2014/main" id="{7CD615C7-6B38-429D-6D11-563EE0BDA4FF}"/>
              </a:ext>
            </a:extLst>
          </p:cNvPr>
          <p:cNvSpPr/>
          <p:nvPr/>
        </p:nvSpPr>
        <p:spPr>
          <a:xfrm>
            <a:off x="6307539" y="1038279"/>
            <a:ext cx="930880" cy="216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C05545A3-8DD6-210B-B7F1-6423826A6B5A}"/>
              </a:ext>
            </a:extLst>
          </p:cNvPr>
          <p:cNvSpPr/>
          <p:nvPr/>
        </p:nvSpPr>
        <p:spPr>
          <a:xfrm>
            <a:off x="5136108" y="5213364"/>
            <a:ext cx="4476468" cy="1551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8">
            <a:extLst>
              <a:ext uri="{FF2B5EF4-FFF2-40B4-BE49-F238E27FC236}">
                <a16:creationId xmlns:a16="http://schemas.microsoft.com/office/drawing/2014/main" id="{31AB02AD-12F6-1041-B722-D1095112ADF3}"/>
              </a:ext>
            </a:extLst>
          </p:cNvPr>
          <p:cNvSpPr txBox="1"/>
          <p:nvPr/>
        </p:nvSpPr>
        <p:spPr>
          <a:xfrm>
            <a:off x="4245362" y="1333615"/>
            <a:ext cx="2052867" cy="2062103"/>
          </a:xfrm>
          <a:prstGeom prst="rect">
            <a:avLst/>
          </a:prstGeom>
          <a:solidFill>
            <a:schemeClr val="bg1"/>
          </a:solidFill>
          <a:ln>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ea typeface="Source Sans Pro ExtraLight"/>
              </a:rPr>
              <a:t>NOTE: Personnel listed at "Co-Investigator" will have the access to the entire protocol as the Principal Investigator and will be able to edit the protocol as well.</a:t>
            </a:r>
          </a:p>
        </p:txBody>
      </p:sp>
    </p:spTree>
    <p:extLst>
      <p:ext uri="{BB962C8B-B14F-4D97-AF65-F5344CB8AC3E}">
        <p14:creationId xmlns:p14="http://schemas.microsoft.com/office/powerpoint/2010/main" val="132933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C891-0B4D-AD10-6651-FED680DBBAAF}"/>
              </a:ext>
            </a:extLst>
          </p:cNvPr>
          <p:cNvSpPr>
            <a:spLocks noGrp="1"/>
          </p:cNvSpPr>
          <p:nvPr>
            <p:ph type="title"/>
          </p:nvPr>
        </p:nvSpPr>
        <p:spPr>
          <a:xfrm>
            <a:off x="457199" y="336927"/>
            <a:ext cx="3364523" cy="2286000"/>
          </a:xfrm>
        </p:spPr>
        <p:txBody>
          <a:bodyPr/>
          <a:lstStyle/>
          <a:p>
            <a:r>
              <a:rPr lang="en-US" sz="3600" b="1" u="sng"/>
              <a:t>Click on “</a:t>
            </a:r>
            <a:r>
              <a:rPr lang="en-US" sz="3600" b="1" u="sng">
                <a:solidFill>
                  <a:srgbClr val="FF0000"/>
                </a:solidFill>
              </a:rPr>
              <a:t>Training</a:t>
            </a:r>
            <a:r>
              <a:rPr lang="en-US" sz="3600" b="1" u="sng"/>
              <a:t>” tab.</a:t>
            </a:r>
            <a:endParaRPr lang="en-US"/>
          </a:p>
        </p:txBody>
      </p:sp>
      <p:sp>
        <p:nvSpPr>
          <p:cNvPr id="4" name="Text Placeholder 3">
            <a:extLst>
              <a:ext uri="{FF2B5EF4-FFF2-40B4-BE49-F238E27FC236}">
                <a16:creationId xmlns:a16="http://schemas.microsoft.com/office/drawing/2014/main" id="{90B05BED-5DC9-1A19-B82F-5E9BB35571BC}"/>
              </a:ext>
            </a:extLst>
          </p:cNvPr>
          <p:cNvSpPr>
            <a:spLocks noGrp="1"/>
          </p:cNvSpPr>
          <p:nvPr>
            <p:ph type="body" sz="half" idx="2"/>
          </p:nvPr>
        </p:nvSpPr>
        <p:spPr>
          <a:xfrm>
            <a:off x="457200" y="2668647"/>
            <a:ext cx="3200400" cy="3615397"/>
          </a:xfrm>
        </p:spPr>
        <p:txBody>
          <a:bodyPr vert="horz" lIns="91440" tIns="45720" rIns="91440" bIns="45720" rtlCol="0" anchor="t">
            <a:normAutofit fontScale="92500" lnSpcReduction="10000"/>
          </a:bodyPr>
          <a:lstStyle/>
          <a:p>
            <a:r>
              <a:rPr lang="en-US" sz="2000" b="1"/>
              <a:t>MANDATORY</a:t>
            </a:r>
            <a:r>
              <a:rPr lang="en-US" sz="2000"/>
              <a:t> for all involved in the IBC/HBA Protocol. Check with the IBC Office for more details on which trainings will be mandatory. Basic CITI Trainings and species-appropriate training must be completed for IBC/HBA  approval. Click on the Refresh button to see which personnel is compliant or pending to complete the designated trainings. Remember to </a:t>
            </a:r>
            <a:r>
              <a:rPr lang="en-US" sz="2000" b="1"/>
              <a:t>SAVE your work!</a:t>
            </a:r>
            <a:br>
              <a:rPr lang="en-US" sz="1600"/>
            </a:br>
            <a:endParaRPr lang="en-US"/>
          </a:p>
        </p:txBody>
      </p:sp>
      <p:pic>
        <p:nvPicPr>
          <p:cNvPr id="5" name="Picture 4">
            <a:extLst>
              <a:ext uri="{FF2B5EF4-FFF2-40B4-BE49-F238E27FC236}">
                <a16:creationId xmlns:a16="http://schemas.microsoft.com/office/drawing/2014/main" id="{FEEA2F50-131D-668C-57DE-00DB857B713E}"/>
              </a:ext>
            </a:extLst>
          </p:cNvPr>
          <p:cNvPicPr>
            <a:picLocks noChangeAspect="1"/>
          </p:cNvPicPr>
          <p:nvPr/>
        </p:nvPicPr>
        <p:blipFill rotWithShape="1">
          <a:blip r:embed="rId2"/>
          <a:srcRect b="12128"/>
          <a:stretch/>
        </p:blipFill>
        <p:spPr>
          <a:xfrm>
            <a:off x="6408974" y="143146"/>
            <a:ext cx="5660420" cy="5120341"/>
          </a:xfrm>
          <a:prstGeom prst="rect">
            <a:avLst/>
          </a:prstGeom>
        </p:spPr>
      </p:pic>
      <p:sp>
        <p:nvSpPr>
          <p:cNvPr id="6" name="Rectangle 5">
            <a:extLst>
              <a:ext uri="{FF2B5EF4-FFF2-40B4-BE49-F238E27FC236}">
                <a16:creationId xmlns:a16="http://schemas.microsoft.com/office/drawing/2014/main" id="{B7CC3475-9AF6-D5B9-E3EE-61DEC936353E}"/>
              </a:ext>
            </a:extLst>
          </p:cNvPr>
          <p:cNvSpPr/>
          <p:nvPr/>
        </p:nvSpPr>
        <p:spPr>
          <a:xfrm>
            <a:off x="6408974" y="1794281"/>
            <a:ext cx="1245013" cy="2053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60FEED3B-D59F-10CA-42C2-6E2ED9A44297}"/>
              </a:ext>
            </a:extLst>
          </p:cNvPr>
          <p:cNvPicPr>
            <a:picLocks noChangeAspect="1"/>
          </p:cNvPicPr>
          <p:nvPr/>
        </p:nvPicPr>
        <p:blipFill>
          <a:blip r:embed="rId3"/>
          <a:stretch>
            <a:fillRect/>
          </a:stretch>
        </p:blipFill>
        <p:spPr>
          <a:xfrm>
            <a:off x="4337538" y="5037853"/>
            <a:ext cx="7731856" cy="1677001"/>
          </a:xfrm>
          <a:prstGeom prst="rect">
            <a:avLst/>
          </a:prstGeom>
        </p:spPr>
      </p:pic>
      <p:sp>
        <p:nvSpPr>
          <p:cNvPr id="9" name="Rectangle 8">
            <a:extLst>
              <a:ext uri="{FF2B5EF4-FFF2-40B4-BE49-F238E27FC236}">
                <a16:creationId xmlns:a16="http://schemas.microsoft.com/office/drawing/2014/main" id="{04DB6A48-97C0-2031-711A-9012E7AC06F7}"/>
              </a:ext>
            </a:extLst>
          </p:cNvPr>
          <p:cNvSpPr/>
          <p:nvPr/>
        </p:nvSpPr>
        <p:spPr>
          <a:xfrm>
            <a:off x="4553804" y="5923245"/>
            <a:ext cx="619663" cy="2267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40560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C056-296A-DD50-877C-9895418BD61E}"/>
              </a:ext>
            </a:extLst>
          </p:cNvPr>
          <p:cNvSpPr>
            <a:spLocks noGrp="1"/>
          </p:cNvSpPr>
          <p:nvPr>
            <p:ph type="title"/>
          </p:nvPr>
        </p:nvSpPr>
        <p:spPr>
          <a:xfrm>
            <a:off x="199119" y="594359"/>
            <a:ext cx="3728111" cy="2286000"/>
          </a:xfrm>
        </p:spPr>
        <p:txBody>
          <a:bodyPr/>
          <a:lstStyle/>
          <a:p>
            <a:r>
              <a:rPr lang="en-US" sz="3600" b="1" u="sng"/>
              <a:t>Click on “</a:t>
            </a:r>
            <a:r>
              <a:rPr lang="en-US" sz="3600" b="1" u="sng">
                <a:solidFill>
                  <a:srgbClr val="FF0000"/>
                </a:solidFill>
              </a:rPr>
              <a:t>Protocol/Forms Links</a:t>
            </a:r>
            <a:r>
              <a:rPr lang="en-US" sz="3600" b="1" u="sng"/>
              <a:t>” tab.</a:t>
            </a:r>
            <a:endParaRPr lang="en-US"/>
          </a:p>
        </p:txBody>
      </p:sp>
      <p:sp>
        <p:nvSpPr>
          <p:cNvPr id="4" name="Text Placeholder 3">
            <a:extLst>
              <a:ext uri="{FF2B5EF4-FFF2-40B4-BE49-F238E27FC236}">
                <a16:creationId xmlns:a16="http://schemas.microsoft.com/office/drawing/2014/main" id="{0472EA05-2E10-D9FA-9998-60B012FAAE9E}"/>
              </a:ext>
            </a:extLst>
          </p:cNvPr>
          <p:cNvSpPr>
            <a:spLocks noGrp="1"/>
          </p:cNvSpPr>
          <p:nvPr>
            <p:ph type="body" sz="half" idx="2"/>
          </p:nvPr>
        </p:nvSpPr>
        <p:spPr/>
        <p:txBody>
          <a:bodyPr vert="horz" lIns="91440" tIns="45720" rIns="91440" bIns="45720" rtlCol="0" anchor="t">
            <a:normAutofit/>
          </a:bodyPr>
          <a:lstStyle/>
          <a:p>
            <a:r>
              <a:rPr lang="en-US" sz="2000"/>
              <a:t>Complete/update if applicable, direct your questions to the IBC Office. Remember to </a:t>
            </a:r>
            <a:r>
              <a:rPr lang="en-US" sz="2000" b="1"/>
              <a:t>SAVE your work!</a:t>
            </a:r>
            <a:endParaRPr lang="en-US" sz="1800"/>
          </a:p>
        </p:txBody>
      </p:sp>
      <p:pic>
        <p:nvPicPr>
          <p:cNvPr id="5" name="Picture 4">
            <a:extLst>
              <a:ext uri="{FF2B5EF4-FFF2-40B4-BE49-F238E27FC236}">
                <a16:creationId xmlns:a16="http://schemas.microsoft.com/office/drawing/2014/main" id="{FECA8CD0-EB0A-9C88-8BC9-E3A21477A8E1}"/>
              </a:ext>
            </a:extLst>
          </p:cNvPr>
          <p:cNvPicPr>
            <a:picLocks noChangeAspect="1"/>
          </p:cNvPicPr>
          <p:nvPr/>
        </p:nvPicPr>
        <p:blipFill>
          <a:blip r:embed="rId2"/>
          <a:stretch>
            <a:fillRect/>
          </a:stretch>
        </p:blipFill>
        <p:spPr>
          <a:xfrm>
            <a:off x="4386525" y="813797"/>
            <a:ext cx="7606355" cy="5230405"/>
          </a:xfrm>
          <a:prstGeom prst="rect">
            <a:avLst/>
          </a:prstGeom>
        </p:spPr>
      </p:pic>
      <p:sp>
        <p:nvSpPr>
          <p:cNvPr id="6" name="Rectangle 5">
            <a:extLst>
              <a:ext uri="{FF2B5EF4-FFF2-40B4-BE49-F238E27FC236}">
                <a16:creationId xmlns:a16="http://schemas.microsoft.com/office/drawing/2014/main" id="{CF0A025D-F377-2241-FAED-5A4993A76C50}"/>
              </a:ext>
            </a:extLst>
          </p:cNvPr>
          <p:cNvSpPr/>
          <p:nvPr/>
        </p:nvSpPr>
        <p:spPr>
          <a:xfrm>
            <a:off x="4372878" y="2929877"/>
            <a:ext cx="1041366" cy="2909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E11536D5-12B3-E889-5266-425D3C1B833C}"/>
              </a:ext>
            </a:extLst>
          </p:cNvPr>
          <p:cNvSpPr/>
          <p:nvPr/>
        </p:nvSpPr>
        <p:spPr>
          <a:xfrm>
            <a:off x="4787913" y="4285629"/>
            <a:ext cx="825692" cy="11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4128024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8447-BA72-99CD-72A9-A3131DE66DD3}"/>
              </a:ext>
            </a:extLst>
          </p:cNvPr>
          <p:cNvSpPr>
            <a:spLocks noGrp="1"/>
          </p:cNvSpPr>
          <p:nvPr>
            <p:ph type="title"/>
          </p:nvPr>
        </p:nvSpPr>
        <p:spPr>
          <a:xfrm>
            <a:off x="281354" y="594359"/>
            <a:ext cx="3528646" cy="2286000"/>
          </a:xfrm>
        </p:spPr>
        <p:txBody>
          <a:bodyPr>
            <a:normAutofit/>
          </a:bodyPr>
          <a:lstStyle/>
          <a:p>
            <a:r>
              <a:rPr lang="en-US" sz="3600" b="1" u="sng"/>
              <a:t>Click on “</a:t>
            </a:r>
            <a:r>
              <a:rPr lang="en-US" sz="3600" b="1" u="sng">
                <a:solidFill>
                  <a:srgbClr val="FF0000"/>
                </a:solidFill>
              </a:rPr>
              <a:t>Hazardous Biological Agents</a:t>
            </a:r>
            <a:r>
              <a:rPr lang="en-US" sz="3600" b="1" u="sng"/>
              <a:t>” tab.</a:t>
            </a:r>
            <a:endParaRPr lang="en-US"/>
          </a:p>
        </p:txBody>
      </p:sp>
      <p:sp>
        <p:nvSpPr>
          <p:cNvPr id="4" name="Text Placeholder 3">
            <a:extLst>
              <a:ext uri="{FF2B5EF4-FFF2-40B4-BE49-F238E27FC236}">
                <a16:creationId xmlns:a16="http://schemas.microsoft.com/office/drawing/2014/main" id="{9D9B29B8-1032-2FA0-6B43-4C5751145B9C}"/>
              </a:ext>
            </a:extLst>
          </p:cNvPr>
          <p:cNvSpPr>
            <a:spLocks noGrp="1"/>
          </p:cNvSpPr>
          <p:nvPr>
            <p:ph type="body" sz="half" idx="2"/>
          </p:nvPr>
        </p:nvSpPr>
        <p:spPr/>
        <p:txBody>
          <a:bodyPr vert="horz" lIns="91440" tIns="45720" rIns="91440" bIns="45720" rtlCol="0" anchor="t">
            <a:normAutofit/>
          </a:bodyPr>
          <a:lstStyle/>
          <a:p>
            <a:r>
              <a:rPr lang="en-US" sz="2000"/>
              <a:t>Complete/update this section if your protocol involves any potentially biohazardous agents. Remember to </a:t>
            </a:r>
            <a:r>
              <a:rPr lang="en-US" sz="2000" b="1"/>
              <a:t>SAVE your work!</a:t>
            </a:r>
            <a:endParaRPr lang="en-US" sz="1800"/>
          </a:p>
        </p:txBody>
      </p:sp>
      <p:pic>
        <p:nvPicPr>
          <p:cNvPr id="5" name="Picture 4">
            <a:extLst>
              <a:ext uri="{FF2B5EF4-FFF2-40B4-BE49-F238E27FC236}">
                <a16:creationId xmlns:a16="http://schemas.microsoft.com/office/drawing/2014/main" id="{133BCD06-805D-8AF9-95C7-8FFAF630EFD3}"/>
              </a:ext>
            </a:extLst>
          </p:cNvPr>
          <p:cNvPicPr>
            <a:picLocks noChangeAspect="1"/>
          </p:cNvPicPr>
          <p:nvPr/>
        </p:nvPicPr>
        <p:blipFill>
          <a:blip r:embed="rId2"/>
          <a:stretch>
            <a:fillRect/>
          </a:stretch>
        </p:blipFill>
        <p:spPr>
          <a:xfrm>
            <a:off x="4463481" y="716586"/>
            <a:ext cx="7271319" cy="5424827"/>
          </a:xfrm>
          <a:prstGeom prst="rect">
            <a:avLst/>
          </a:prstGeom>
        </p:spPr>
      </p:pic>
      <p:sp>
        <p:nvSpPr>
          <p:cNvPr id="7" name="Rectangle 6">
            <a:extLst>
              <a:ext uri="{FF2B5EF4-FFF2-40B4-BE49-F238E27FC236}">
                <a16:creationId xmlns:a16="http://schemas.microsoft.com/office/drawing/2014/main" id="{0B5904EE-5710-EE4F-2BDF-8E14A141EF15}"/>
              </a:ext>
            </a:extLst>
          </p:cNvPr>
          <p:cNvSpPr/>
          <p:nvPr/>
        </p:nvSpPr>
        <p:spPr>
          <a:xfrm>
            <a:off x="4463481" y="3123862"/>
            <a:ext cx="1028257" cy="2582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a:extLst>
              <a:ext uri="{FF2B5EF4-FFF2-40B4-BE49-F238E27FC236}">
                <a16:creationId xmlns:a16="http://schemas.microsoft.com/office/drawing/2014/main" id="{D812A10D-8C18-FD44-9F18-D6D841DB2143}"/>
              </a:ext>
            </a:extLst>
          </p:cNvPr>
          <p:cNvSpPr/>
          <p:nvPr/>
        </p:nvSpPr>
        <p:spPr>
          <a:xfrm>
            <a:off x="5845411" y="4477995"/>
            <a:ext cx="825692" cy="11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29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D921-2E4F-CABB-6037-567FF67C59BA}"/>
              </a:ext>
            </a:extLst>
          </p:cNvPr>
          <p:cNvSpPr>
            <a:spLocks noGrp="1"/>
          </p:cNvSpPr>
          <p:nvPr>
            <p:ph type="title"/>
          </p:nvPr>
        </p:nvSpPr>
        <p:spPr/>
        <p:txBody>
          <a:bodyPr/>
          <a:lstStyle/>
          <a:p>
            <a:r>
              <a:rPr lang="en-US" sz="3600" b="1" u="sng"/>
              <a:t>Click on the “</a:t>
            </a:r>
            <a:r>
              <a:rPr lang="en-US" sz="3600" b="1" u="sng">
                <a:solidFill>
                  <a:srgbClr val="FF0000"/>
                </a:solidFill>
              </a:rPr>
              <a:t>rDNA</a:t>
            </a:r>
            <a:r>
              <a:rPr lang="en-US" sz="3600" b="1" u="sng"/>
              <a:t>” tab.</a:t>
            </a:r>
            <a:endParaRPr lang="en-US"/>
          </a:p>
        </p:txBody>
      </p:sp>
      <p:sp>
        <p:nvSpPr>
          <p:cNvPr id="4" name="Text Placeholder 3">
            <a:extLst>
              <a:ext uri="{FF2B5EF4-FFF2-40B4-BE49-F238E27FC236}">
                <a16:creationId xmlns:a16="http://schemas.microsoft.com/office/drawing/2014/main" id="{676A23B6-EA53-8888-AC08-A11B6D609798}"/>
              </a:ext>
            </a:extLst>
          </p:cNvPr>
          <p:cNvSpPr>
            <a:spLocks noGrp="1"/>
          </p:cNvSpPr>
          <p:nvPr>
            <p:ph type="body" sz="half" idx="2"/>
          </p:nvPr>
        </p:nvSpPr>
        <p:spPr/>
        <p:txBody>
          <a:bodyPr vert="horz" lIns="91440" tIns="45720" rIns="91440" bIns="45720" rtlCol="0" anchor="t">
            <a:normAutofit/>
          </a:bodyPr>
          <a:lstStyle/>
          <a:p>
            <a:r>
              <a:rPr lang="en-US" sz="1800"/>
              <a:t>Complete/update the section in this tab if your project involves the use of Recombinant Nucleic Acids, Transgenic Animals, and/or Transgenic Plants.  If you answer “yes” to number 1, the section will expand and show nested questions as well as tables that must be completed at the bottom of the page. Remember to </a:t>
            </a:r>
            <a:r>
              <a:rPr lang="en-US" sz="1800" b="1"/>
              <a:t>SAVE your work!</a:t>
            </a:r>
            <a:endParaRPr lang="en-US" sz="1600"/>
          </a:p>
        </p:txBody>
      </p:sp>
      <p:pic>
        <p:nvPicPr>
          <p:cNvPr id="5" name="Picture 4">
            <a:extLst>
              <a:ext uri="{FF2B5EF4-FFF2-40B4-BE49-F238E27FC236}">
                <a16:creationId xmlns:a16="http://schemas.microsoft.com/office/drawing/2014/main" id="{5117B7AA-D962-34E8-78D3-E144AE929401}"/>
              </a:ext>
            </a:extLst>
          </p:cNvPr>
          <p:cNvPicPr>
            <a:picLocks noChangeAspect="1"/>
          </p:cNvPicPr>
          <p:nvPr/>
        </p:nvPicPr>
        <p:blipFill>
          <a:blip r:embed="rId2"/>
          <a:stretch>
            <a:fillRect/>
          </a:stretch>
        </p:blipFill>
        <p:spPr>
          <a:xfrm>
            <a:off x="4271750" y="872430"/>
            <a:ext cx="7806520" cy="5113140"/>
          </a:xfrm>
          <a:prstGeom prst="rect">
            <a:avLst/>
          </a:prstGeom>
        </p:spPr>
      </p:pic>
      <p:sp>
        <p:nvSpPr>
          <p:cNvPr id="6" name="Rectangle 5">
            <a:extLst>
              <a:ext uri="{FF2B5EF4-FFF2-40B4-BE49-F238E27FC236}">
                <a16:creationId xmlns:a16="http://schemas.microsoft.com/office/drawing/2014/main" id="{79AE5081-CF3F-8651-D09E-BC1A1CB13BBF}"/>
              </a:ext>
            </a:extLst>
          </p:cNvPr>
          <p:cNvSpPr/>
          <p:nvPr/>
        </p:nvSpPr>
        <p:spPr>
          <a:xfrm>
            <a:off x="4248542" y="2882813"/>
            <a:ext cx="1079342" cy="285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959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10AD-0AA8-FF6F-3F1E-C149DFC645F9}"/>
              </a:ext>
            </a:extLst>
          </p:cNvPr>
          <p:cNvSpPr>
            <a:spLocks noGrp="1"/>
          </p:cNvSpPr>
          <p:nvPr>
            <p:ph type="title"/>
          </p:nvPr>
        </p:nvSpPr>
        <p:spPr/>
        <p:txBody>
          <a:bodyPr/>
          <a:lstStyle/>
          <a:p>
            <a:r>
              <a:rPr lang="en-US" sz="3600" b="1" u="sng"/>
              <a:t>Click on the “</a:t>
            </a:r>
            <a:r>
              <a:rPr lang="en-US" sz="3600" b="1" u="sng">
                <a:solidFill>
                  <a:srgbClr val="FF0000"/>
                </a:solidFill>
              </a:rPr>
              <a:t>Clinical</a:t>
            </a:r>
            <a:r>
              <a:rPr lang="en-US" sz="3600" b="1" u="sng"/>
              <a:t>” tab.</a:t>
            </a:r>
            <a:endParaRPr lang="en-US"/>
          </a:p>
        </p:txBody>
      </p:sp>
      <p:sp>
        <p:nvSpPr>
          <p:cNvPr id="4" name="Text Placeholder 3">
            <a:extLst>
              <a:ext uri="{FF2B5EF4-FFF2-40B4-BE49-F238E27FC236}">
                <a16:creationId xmlns:a16="http://schemas.microsoft.com/office/drawing/2014/main" id="{3598C363-2238-0ACC-22DC-F1A06EC9EAC3}"/>
              </a:ext>
            </a:extLst>
          </p:cNvPr>
          <p:cNvSpPr>
            <a:spLocks noGrp="1"/>
          </p:cNvSpPr>
          <p:nvPr>
            <p:ph type="body" sz="half" idx="2"/>
          </p:nvPr>
        </p:nvSpPr>
        <p:spPr/>
        <p:txBody>
          <a:bodyPr vert="horz" lIns="91440" tIns="45720" rIns="91440" bIns="45720" rtlCol="0" anchor="t">
            <a:normAutofit/>
          </a:bodyPr>
          <a:lstStyle/>
          <a:p>
            <a:r>
              <a:rPr lang="en-US" sz="1800"/>
              <a:t>Complete/update this section if your protocol involves collecting and analyzing samples purely for clinical purposes. Answering “YES” will expand the section and show nested questions that must be completed if applicable.  Note that human subjects research requires IRB approval. Remember to “</a:t>
            </a:r>
            <a:r>
              <a:rPr lang="en-US" sz="1800" b="1"/>
              <a:t>SAVE” your work!</a:t>
            </a:r>
            <a:endParaRPr lang="en-US" sz="1600"/>
          </a:p>
        </p:txBody>
      </p:sp>
      <p:pic>
        <p:nvPicPr>
          <p:cNvPr id="5" name="Picture 4">
            <a:extLst>
              <a:ext uri="{FF2B5EF4-FFF2-40B4-BE49-F238E27FC236}">
                <a16:creationId xmlns:a16="http://schemas.microsoft.com/office/drawing/2014/main" id="{7C94BF56-D2BB-CB5C-A8DF-5511518E7553}"/>
              </a:ext>
            </a:extLst>
          </p:cNvPr>
          <p:cNvPicPr>
            <a:picLocks noChangeAspect="1"/>
          </p:cNvPicPr>
          <p:nvPr/>
        </p:nvPicPr>
        <p:blipFill>
          <a:blip r:embed="rId2"/>
          <a:stretch>
            <a:fillRect/>
          </a:stretch>
        </p:blipFill>
        <p:spPr>
          <a:xfrm>
            <a:off x="4518072" y="912371"/>
            <a:ext cx="7216728" cy="5033257"/>
          </a:xfrm>
          <a:prstGeom prst="rect">
            <a:avLst/>
          </a:prstGeom>
        </p:spPr>
      </p:pic>
      <p:sp>
        <p:nvSpPr>
          <p:cNvPr id="6" name="Rectangle 5">
            <a:extLst>
              <a:ext uri="{FF2B5EF4-FFF2-40B4-BE49-F238E27FC236}">
                <a16:creationId xmlns:a16="http://schemas.microsoft.com/office/drawing/2014/main" id="{305C6C26-F7D9-6775-3E1C-F6F858674EF1}"/>
              </a:ext>
            </a:extLst>
          </p:cNvPr>
          <p:cNvSpPr/>
          <p:nvPr/>
        </p:nvSpPr>
        <p:spPr>
          <a:xfrm>
            <a:off x="4519321" y="3165959"/>
            <a:ext cx="996792" cy="2582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A57CB338-E2AB-9967-9EE4-51D2CADB5819}"/>
              </a:ext>
            </a:extLst>
          </p:cNvPr>
          <p:cNvSpPr/>
          <p:nvPr/>
        </p:nvSpPr>
        <p:spPr>
          <a:xfrm>
            <a:off x="5643111" y="4473199"/>
            <a:ext cx="825692" cy="11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5470699C-6987-B3AC-EBA0-993D4BD23E9E}"/>
              </a:ext>
            </a:extLst>
          </p:cNvPr>
          <p:cNvSpPr/>
          <p:nvPr/>
        </p:nvSpPr>
        <p:spPr>
          <a:xfrm rot="5400000">
            <a:off x="6574795" y="2882394"/>
            <a:ext cx="258243" cy="1110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2F9A138F-53DE-B2F2-9872-340B8FA3338C}"/>
              </a:ext>
            </a:extLst>
          </p:cNvPr>
          <p:cNvSpPr/>
          <p:nvPr/>
        </p:nvSpPr>
        <p:spPr>
          <a:xfrm rot="5400000">
            <a:off x="6836377" y="3485173"/>
            <a:ext cx="258243" cy="111091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105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3B05-55E9-7059-F51D-C193F6176DB7}"/>
              </a:ext>
            </a:extLst>
          </p:cNvPr>
          <p:cNvSpPr>
            <a:spLocks noGrp="1"/>
          </p:cNvSpPr>
          <p:nvPr>
            <p:ph type="title"/>
          </p:nvPr>
        </p:nvSpPr>
        <p:spPr/>
        <p:txBody>
          <a:bodyPr>
            <a:normAutofit/>
          </a:bodyPr>
          <a:lstStyle/>
          <a:p>
            <a:r>
              <a:rPr lang="en-US" sz="3600" b="1" u="sng"/>
              <a:t>Click on “</a:t>
            </a:r>
            <a:r>
              <a:rPr lang="en-US" sz="3600" b="1" u="sng">
                <a:solidFill>
                  <a:srgbClr val="FF0000"/>
                </a:solidFill>
              </a:rPr>
              <a:t>Human/Non-Human Primate</a:t>
            </a:r>
            <a:r>
              <a:rPr lang="en-US" sz="3600" b="1" u="sng"/>
              <a:t>” tab.</a:t>
            </a:r>
            <a:endParaRPr lang="en-US"/>
          </a:p>
        </p:txBody>
      </p:sp>
      <p:sp>
        <p:nvSpPr>
          <p:cNvPr id="4" name="Text Placeholder 3">
            <a:extLst>
              <a:ext uri="{FF2B5EF4-FFF2-40B4-BE49-F238E27FC236}">
                <a16:creationId xmlns:a16="http://schemas.microsoft.com/office/drawing/2014/main" id="{10DF6893-B8B0-4B1E-192D-F17C02FA7AA0}"/>
              </a:ext>
            </a:extLst>
          </p:cNvPr>
          <p:cNvSpPr>
            <a:spLocks noGrp="1"/>
          </p:cNvSpPr>
          <p:nvPr>
            <p:ph type="body" sz="half" idx="2"/>
          </p:nvPr>
        </p:nvSpPr>
        <p:spPr>
          <a:xfrm>
            <a:off x="293077" y="2926080"/>
            <a:ext cx="3516923" cy="3545058"/>
          </a:xfrm>
        </p:spPr>
        <p:txBody>
          <a:bodyPr vert="horz" lIns="91440" tIns="45720" rIns="91440" bIns="45720" rtlCol="0" anchor="t">
            <a:normAutofit lnSpcReduction="10000"/>
          </a:bodyPr>
          <a:lstStyle/>
          <a:p>
            <a:r>
              <a:rPr lang="en-US" sz="1800"/>
              <a:t>Complete/update this section if you are working with human or non-human primate blood, body fluids, tissues and/or cultured human cell lines and/or cell lines immortalized using human or non-human primate viruses. Answering “YES” will expand the section and show nested questions that must be completed if applicable. Note that corresponding approvals will be required if applicable prior to initiating any work (ex. IRB and AUP). Remember to </a:t>
            </a:r>
            <a:r>
              <a:rPr lang="en-US" sz="1800" b="1"/>
              <a:t>SAVE your work!</a:t>
            </a:r>
            <a:endParaRPr lang="en-US" sz="1600"/>
          </a:p>
        </p:txBody>
      </p:sp>
      <p:pic>
        <p:nvPicPr>
          <p:cNvPr id="5" name="Picture 4">
            <a:extLst>
              <a:ext uri="{FF2B5EF4-FFF2-40B4-BE49-F238E27FC236}">
                <a16:creationId xmlns:a16="http://schemas.microsoft.com/office/drawing/2014/main" id="{775CE81C-9254-5132-4ECC-6DBC625FAF86}"/>
              </a:ext>
            </a:extLst>
          </p:cNvPr>
          <p:cNvPicPr>
            <a:picLocks noChangeAspect="1"/>
          </p:cNvPicPr>
          <p:nvPr/>
        </p:nvPicPr>
        <p:blipFill>
          <a:blip r:embed="rId2"/>
          <a:stretch>
            <a:fillRect/>
          </a:stretch>
        </p:blipFill>
        <p:spPr>
          <a:xfrm>
            <a:off x="4342171" y="692835"/>
            <a:ext cx="7663331" cy="5239041"/>
          </a:xfrm>
          <a:prstGeom prst="rect">
            <a:avLst/>
          </a:prstGeom>
        </p:spPr>
      </p:pic>
      <p:sp>
        <p:nvSpPr>
          <p:cNvPr id="6" name="Rectangle 5">
            <a:extLst>
              <a:ext uri="{FF2B5EF4-FFF2-40B4-BE49-F238E27FC236}">
                <a16:creationId xmlns:a16="http://schemas.microsoft.com/office/drawing/2014/main" id="{6D34B7D0-9028-C47B-BEDD-E99B46DC9449}"/>
              </a:ext>
            </a:extLst>
          </p:cNvPr>
          <p:cNvSpPr/>
          <p:nvPr/>
        </p:nvSpPr>
        <p:spPr>
          <a:xfrm>
            <a:off x="4303402" y="3180552"/>
            <a:ext cx="1089558" cy="2681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8167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5889-038F-BC0C-7A0B-578701596730}"/>
              </a:ext>
            </a:extLst>
          </p:cNvPr>
          <p:cNvSpPr>
            <a:spLocks noGrp="1"/>
          </p:cNvSpPr>
          <p:nvPr>
            <p:ph type="title"/>
          </p:nvPr>
        </p:nvSpPr>
        <p:spPr/>
        <p:txBody>
          <a:bodyPr/>
          <a:lstStyle/>
          <a:p>
            <a:r>
              <a:rPr lang="en-US" sz="3600" b="1" u="sng"/>
              <a:t>Click on “</a:t>
            </a:r>
            <a:r>
              <a:rPr lang="en-US" sz="3600" b="1" u="sng">
                <a:solidFill>
                  <a:srgbClr val="FF0000"/>
                </a:solidFill>
              </a:rPr>
              <a:t>Animal Subjects/Transgenics </a:t>
            </a:r>
            <a:r>
              <a:rPr lang="en-US" sz="3600" b="1" u="sng"/>
              <a:t>” tab.</a:t>
            </a:r>
            <a:endParaRPr lang="en-US"/>
          </a:p>
        </p:txBody>
      </p:sp>
      <p:sp>
        <p:nvSpPr>
          <p:cNvPr id="4" name="Text Placeholder 3">
            <a:extLst>
              <a:ext uri="{FF2B5EF4-FFF2-40B4-BE49-F238E27FC236}">
                <a16:creationId xmlns:a16="http://schemas.microsoft.com/office/drawing/2014/main" id="{087F62C1-C0D7-0645-EB1D-253585613FD8}"/>
              </a:ext>
            </a:extLst>
          </p:cNvPr>
          <p:cNvSpPr>
            <a:spLocks noGrp="1"/>
          </p:cNvSpPr>
          <p:nvPr>
            <p:ph type="body" sz="half" idx="2"/>
          </p:nvPr>
        </p:nvSpPr>
        <p:spPr/>
        <p:txBody>
          <a:bodyPr vert="horz" lIns="91440" tIns="45720" rIns="91440" bIns="45720" rtlCol="0" anchor="t">
            <a:normAutofit/>
          </a:bodyPr>
          <a:lstStyle/>
          <a:p>
            <a:r>
              <a:rPr lang="en-US" sz="1800" dirty="0"/>
              <a:t>Edit/update this tab and indicate if you are working with vertebrate animals. This section provides context and safety details to the committee. If you answer yes to number 1, the section will expand with more questions to complete. Note that animal work with vertebrate animals requires an approved Animal Use Protocol (AUP) prior to initiating any work. Remember to </a:t>
            </a:r>
            <a:r>
              <a:rPr lang="en-US" sz="1800" b="1" dirty="0"/>
              <a:t>SAVE your work!</a:t>
            </a:r>
            <a:endParaRPr lang="en-US" sz="1600" dirty="0"/>
          </a:p>
        </p:txBody>
      </p:sp>
      <p:pic>
        <p:nvPicPr>
          <p:cNvPr id="5" name="Picture 4">
            <a:extLst>
              <a:ext uri="{FF2B5EF4-FFF2-40B4-BE49-F238E27FC236}">
                <a16:creationId xmlns:a16="http://schemas.microsoft.com/office/drawing/2014/main" id="{2BA39CAA-D2D6-836E-FE30-5C61C1C4A44C}"/>
              </a:ext>
            </a:extLst>
          </p:cNvPr>
          <p:cNvPicPr>
            <a:picLocks noChangeAspect="1"/>
          </p:cNvPicPr>
          <p:nvPr/>
        </p:nvPicPr>
        <p:blipFill>
          <a:blip r:embed="rId2"/>
          <a:stretch>
            <a:fillRect/>
          </a:stretch>
        </p:blipFill>
        <p:spPr>
          <a:xfrm>
            <a:off x="4549930" y="906374"/>
            <a:ext cx="7184870" cy="4838617"/>
          </a:xfrm>
          <a:prstGeom prst="rect">
            <a:avLst/>
          </a:prstGeom>
        </p:spPr>
      </p:pic>
      <p:sp>
        <p:nvSpPr>
          <p:cNvPr id="6" name="Rectangle 5">
            <a:extLst>
              <a:ext uri="{FF2B5EF4-FFF2-40B4-BE49-F238E27FC236}">
                <a16:creationId xmlns:a16="http://schemas.microsoft.com/office/drawing/2014/main" id="{D12FCF2B-54A5-8F88-8719-04BD5CDFDCCC}"/>
              </a:ext>
            </a:extLst>
          </p:cNvPr>
          <p:cNvSpPr/>
          <p:nvPr/>
        </p:nvSpPr>
        <p:spPr>
          <a:xfrm>
            <a:off x="4508087" y="3424013"/>
            <a:ext cx="1005407" cy="272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384CD0A2-D249-E2EF-20FE-50849EDA197E}"/>
              </a:ext>
            </a:extLst>
          </p:cNvPr>
          <p:cNvSpPr/>
          <p:nvPr/>
        </p:nvSpPr>
        <p:spPr>
          <a:xfrm>
            <a:off x="4460757" y="5744991"/>
            <a:ext cx="825692" cy="111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70676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BA86-8276-A719-711C-78F76CC79DEB}"/>
              </a:ext>
            </a:extLst>
          </p:cNvPr>
          <p:cNvSpPr>
            <a:spLocks noGrp="1"/>
          </p:cNvSpPr>
          <p:nvPr>
            <p:ph type="title"/>
          </p:nvPr>
        </p:nvSpPr>
        <p:spPr>
          <a:xfrm>
            <a:off x="58615" y="594359"/>
            <a:ext cx="4056185" cy="2286000"/>
          </a:xfrm>
        </p:spPr>
        <p:txBody>
          <a:bodyPr>
            <a:normAutofit/>
          </a:bodyPr>
          <a:lstStyle/>
          <a:p>
            <a:r>
              <a:rPr lang="en-US" sz="3600" b="1" u="sng"/>
              <a:t>Click on “</a:t>
            </a:r>
            <a:r>
              <a:rPr lang="en-US" sz="3600" b="1" u="sng">
                <a:solidFill>
                  <a:srgbClr val="FF0000"/>
                </a:solidFill>
              </a:rPr>
              <a:t>Other Hazards/Shipping &amp; Receiving</a:t>
            </a:r>
            <a:r>
              <a:rPr lang="en-US" sz="3600" b="1" u="sng"/>
              <a:t>” tab.</a:t>
            </a:r>
            <a:endParaRPr lang="en-US"/>
          </a:p>
        </p:txBody>
      </p:sp>
      <p:sp>
        <p:nvSpPr>
          <p:cNvPr id="4" name="Text Placeholder 3">
            <a:extLst>
              <a:ext uri="{FF2B5EF4-FFF2-40B4-BE49-F238E27FC236}">
                <a16:creationId xmlns:a16="http://schemas.microsoft.com/office/drawing/2014/main" id="{A033A2A1-68DA-AF3B-B3C6-638D46246FE1}"/>
              </a:ext>
            </a:extLst>
          </p:cNvPr>
          <p:cNvSpPr>
            <a:spLocks noGrp="1"/>
          </p:cNvSpPr>
          <p:nvPr>
            <p:ph type="body" sz="half" idx="2"/>
          </p:nvPr>
        </p:nvSpPr>
        <p:spPr/>
        <p:txBody>
          <a:bodyPr vert="horz" lIns="91440" tIns="45720" rIns="91440" bIns="45720" rtlCol="0" anchor="t">
            <a:normAutofit/>
          </a:bodyPr>
          <a:lstStyle/>
          <a:p>
            <a:r>
              <a:rPr lang="en-US" sz="1800" dirty="0"/>
              <a:t>Complete/update this section if you are working with any other hazards or will be shipping or receiving samples. If you answer yes to number 1, 2, and/or 3 the section will expand with more questions to complete. Remember to </a:t>
            </a:r>
            <a:r>
              <a:rPr lang="en-US" sz="1800" b="1" dirty="0"/>
              <a:t>SAVE your work!</a:t>
            </a:r>
            <a:br>
              <a:rPr lang="en-US" sz="1600" dirty="0"/>
            </a:br>
            <a:endParaRPr lang="en-US"/>
          </a:p>
        </p:txBody>
      </p:sp>
      <p:pic>
        <p:nvPicPr>
          <p:cNvPr id="5" name="Picture 4">
            <a:extLst>
              <a:ext uri="{FF2B5EF4-FFF2-40B4-BE49-F238E27FC236}">
                <a16:creationId xmlns:a16="http://schemas.microsoft.com/office/drawing/2014/main" id="{140CB4FA-DAA7-840A-DCFA-50DBBBFBCF74}"/>
              </a:ext>
            </a:extLst>
          </p:cNvPr>
          <p:cNvPicPr>
            <a:picLocks noChangeAspect="1"/>
          </p:cNvPicPr>
          <p:nvPr/>
        </p:nvPicPr>
        <p:blipFill>
          <a:blip r:embed="rId2"/>
          <a:stretch>
            <a:fillRect/>
          </a:stretch>
        </p:blipFill>
        <p:spPr>
          <a:xfrm>
            <a:off x="4615219" y="775246"/>
            <a:ext cx="7119581" cy="5200176"/>
          </a:xfrm>
          <a:prstGeom prst="rect">
            <a:avLst/>
          </a:prstGeom>
        </p:spPr>
      </p:pic>
      <p:sp>
        <p:nvSpPr>
          <p:cNvPr id="6" name="Rectangle 5">
            <a:extLst>
              <a:ext uri="{FF2B5EF4-FFF2-40B4-BE49-F238E27FC236}">
                <a16:creationId xmlns:a16="http://schemas.microsoft.com/office/drawing/2014/main" id="{DDEA82EC-4934-17F2-CF4D-3FAB92A599A2}"/>
              </a:ext>
            </a:extLst>
          </p:cNvPr>
          <p:cNvSpPr/>
          <p:nvPr/>
        </p:nvSpPr>
        <p:spPr>
          <a:xfrm>
            <a:off x="4601572" y="3661480"/>
            <a:ext cx="1007730" cy="335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a:extLst>
              <a:ext uri="{FF2B5EF4-FFF2-40B4-BE49-F238E27FC236}">
                <a16:creationId xmlns:a16="http://schemas.microsoft.com/office/drawing/2014/main" id="{5039CE07-A74A-4BB7-D685-BCADF2D8BBE2}"/>
              </a:ext>
            </a:extLst>
          </p:cNvPr>
          <p:cNvPicPr>
            <a:picLocks noChangeAspect="1"/>
          </p:cNvPicPr>
          <p:nvPr/>
        </p:nvPicPr>
        <p:blipFill>
          <a:blip r:embed="rId3"/>
          <a:stretch>
            <a:fillRect/>
          </a:stretch>
        </p:blipFill>
        <p:spPr>
          <a:xfrm>
            <a:off x="7576787" y="3828988"/>
            <a:ext cx="4194407" cy="2476216"/>
          </a:xfrm>
          <a:prstGeom prst="rect">
            <a:avLst/>
          </a:prstGeom>
        </p:spPr>
      </p:pic>
      <p:sp>
        <p:nvSpPr>
          <p:cNvPr id="8" name="Arrow: Down 7">
            <a:extLst>
              <a:ext uri="{FF2B5EF4-FFF2-40B4-BE49-F238E27FC236}">
                <a16:creationId xmlns:a16="http://schemas.microsoft.com/office/drawing/2014/main" id="{58A790EE-B052-CF35-8D36-FDD034F0CE8A}"/>
              </a:ext>
            </a:extLst>
          </p:cNvPr>
          <p:cNvSpPr/>
          <p:nvPr/>
        </p:nvSpPr>
        <p:spPr>
          <a:xfrm rot="5400000">
            <a:off x="10812241" y="4171020"/>
            <a:ext cx="309309" cy="8006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716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Access to </a:t>
            </a:r>
            <a:r>
              <a:rPr lang="en-US" sz="6700" err="1"/>
              <a:t>tick@lab</a:t>
            </a:r>
            <a:endParaRPr lang="en-US" err="1"/>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2800"/>
          </a:p>
        </p:txBody>
      </p:sp>
      <p:cxnSp>
        <p:nvCxnSpPr>
          <p:cNvPr id="4" name="Straight Connector 3">
            <a:extLst>
              <a:ext uri="{FF2B5EF4-FFF2-40B4-BE49-F238E27FC236}">
                <a16:creationId xmlns:a16="http://schemas.microsoft.com/office/drawing/2014/main" id="{E8892FDA-E549-89E6-3553-D0BD2E8FDB1B}"/>
              </a:ext>
            </a:extLst>
          </p:cNvPr>
          <p:cNvCxnSpPr>
            <a:cxnSpLocks/>
          </p:cNvCxnSpPr>
          <p:nvPr/>
        </p:nvCxnSpPr>
        <p:spPr>
          <a:xfrm>
            <a:off x="2036064" y="3190905"/>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681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EBDC-DF4A-DD50-29CD-CA46E3A36901}"/>
              </a:ext>
            </a:extLst>
          </p:cNvPr>
          <p:cNvSpPr>
            <a:spLocks noGrp="1"/>
          </p:cNvSpPr>
          <p:nvPr>
            <p:ph type="title"/>
          </p:nvPr>
        </p:nvSpPr>
        <p:spPr/>
        <p:txBody>
          <a:bodyPr/>
          <a:lstStyle/>
          <a:p>
            <a:r>
              <a:rPr lang="en-US" sz="3600" b="1" u="sng"/>
              <a:t>Click on “</a:t>
            </a:r>
            <a:r>
              <a:rPr lang="en-US" sz="3600" b="1" u="sng">
                <a:solidFill>
                  <a:srgbClr val="FF0000"/>
                </a:solidFill>
              </a:rPr>
              <a:t>PI Certification</a:t>
            </a:r>
            <a:r>
              <a:rPr lang="en-US" sz="3600" b="1" u="sng"/>
              <a:t>”.</a:t>
            </a:r>
            <a:endParaRPr lang="en-US"/>
          </a:p>
        </p:txBody>
      </p:sp>
      <p:sp>
        <p:nvSpPr>
          <p:cNvPr id="4" name="Text Placeholder 3">
            <a:extLst>
              <a:ext uri="{FF2B5EF4-FFF2-40B4-BE49-F238E27FC236}">
                <a16:creationId xmlns:a16="http://schemas.microsoft.com/office/drawing/2014/main" id="{BDD1B088-626B-D897-87C3-6E7983454B72}"/>
              </a:ext>
            </a:extLst>
          </p:cNvPr>
          <p:cNvSpPr>
            <a:spLocks noGrp="1"/>
          </p:cNvSpPr>
          <p:nvPr>
            <p:ph type="body" sz="half" idx="2"/>
          </p:nvPr>
        </p:nvSpPr>
        <p:spPr/>
        <p:txBody>
          <a:bodyPr vert="horz" lIns="91440" tIns="45720" rIns="91440" bIns="45720" rtlCol="0" anchor="t">
            <a:normAutofit/>
          </a:bodyPr>
          <a:lstStyle/>
          <a:p>
            <a:r>
              <a:rPr lang="en-US" sz="2000"/>
              <a:t>Select “I agree with the certification statement above.”</a:t>
            </a:r>
            <a:endParaRPr lang="en-US" sz="1800"/>
          </a:p>
          <a:p>
            <a:br>
              <a:rPr lang="en-US" sz="2000"/>
            </a:br>
            <a:r>
              <a:rPr lang="en-US" sz="2000"/>
              <a:t>PI Certification: This is a </a:t>
            </a:r>
            <a:r>
              <a:rPr lang="en-US" sz="2000" b="1"/>
              <a:t>mandatory field!</a:t>
            </a:r>
            <a:endParaRPr lang="en-US" sz="1800">
              <a:ea typeface="Source Sans Pro ExtraLight"/>
            </a:endParaRPr>
          </a:p>
        </p:txBody>
      </p:sp>
      <p:pic>
        <p:nvPicPr>
          <p:cNvPr id="5" name="Picture 4">
            <a:extLst>
              <a:ext uri="{FF2B5EF4-FFF2-40B4-BE49-F238E27FC236}">
                <a16:creationId xmlns:a16="http://schemas.microsoft.com/office/drawing/2014/main" id="{185F1751-319D-BF2B-E7A7-730CDB6D478B}"/>
              </a:ext>
            </a:extLst>
          </p:cNvPr>
          <p:cNvPicPr>
            <a:picLocks noChangeAspect="1"/>
          </p:cNvPicPr>
          <p:nvPr/>
        </p:nvPicPr>
        <p:blipFill>
          <a:blip r:embed="rId2"/>
          <a:stretch>
            <a:fillRect/>
          </a:stretch>
        </p:blipFill>
        <p:spPr>
          <a:xfrm>
            <a:off x="4572859" y="594359"/>
            <a:ext cx="7037923" cy="5426183"/>
          </a:xfrm>
          <a:prstGeom prst="rect">
            <a:avLst/>
          </a:prstGeom>
        </p:spPr>
      </p:pic>
      <p:sp>
        <p:nvSpPr>
          <p:cNvPr id="6" name="Rectangle 5">
            <a:extLst>
              <a:ext uri="{FF2B5EF4-FFF2-40B4-BE49-F238E27FC236}">
                <a16:creationId xmlns:a16="http://schemas.microsoft.com/office/drawing/2014/main" id="{BEA55F3F-557F-0459-45E6-2FE40E65B84E}"/>
              </a:ext>
            </a:extLst>
          </p:cNvPr>
          <p:cNvSpPr/>
          <p:nvPr/>
        </p:nvSpPr>
        <p:spPr>
          <a:xfrm>
            <a:off x="4572859" y="4067228"/>
            <a:ext cx="981513" cy="2287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Arrow Connector 6">
            <a:extLst>
              <a:ext uri="{FF2B5EF4-FFF2-40B4-BE49-F238E27FC236}">
                <a16:creationId xmlns:a16="http://schemas.microsoft.com/office/drawing/2014/main" id="{3C7BFD6C-F245-C1EC-BD54-67E7501EF5C9}"/>
              </a:ext>
            </a:extLst>
          </p:cNvPr>
          <p:cNvCxnSpPr/>
          <p:nvPr/>
        </p:nvCxnSpPr>
        <p:spPr>
          <a:xfrm>
            <a:off x="5201249" y="5671971"/>
            <a:ext cx="51732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604C04A-DDCE-5C21-06DA-DC97E498310A}"/>
              </a:ext>
            </a:extLst>
          </p:cNvPr>
          <p:cNvSpPr/>
          <p:nvPr/>
        </p:nvSpPr>
        <p:spPr>
          <a:xfrm>
            <a:off x="5766195" y="5572352"/>
            <a:ext cx="1592376" cy="2114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08130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325B-7062-1893-838D-ABDC9A7199E9}"/>
              </a:ext>
            </a:extLst>
          </p:cNvPr>
          <p:cNvSpPr>
            <a:spLocks noGrp="1"/>
          </p:cNvSpPr>
          <p:nvPr>
            <p:ph type="title"/>
          </p:nvPr>
        </p:nvSpPr>
        <p:spPr/>
        <p:txBody>
          <a:bodyPr/>
          <a:lstStyle/>
          <a:p>
            <a:r>
              <a:rPr lang="en-US" sz="3600" b="1" u="sng"/>
              <a:t>Click on “</a:t>
            </a:r>
            <a:r>
              <a:rPr lang="en-US" sz="3600" b="1" u="sng">
                <a:solidFill>
                  <a:srgbClr val="FF0000"/>
                </a:solidFill>
              </a:rPr>
              <a:t>Document History</a:t>
            </a:r>
            <a:r>
              <a:rPr lang="en-US" sz="3600" b="1" u="sng"/>
              <a:t>” tab.</a:t>
            </a:r>
            <a:endParaRPr lang="en-US"/>
          </a:p>
        </p:txBody>
      </p:sp>
      <p:sp>
        <p:nvSpPr>
          <p:cNvPr id="4" name="Text Placeholder 3">
            <a:extLst>
              <a:ext uri="{FF2B5EF4-FFF2-40B4-BE49-F238E27FC236}">
                <a16:creationId xmlns:a16="http://schemas.microsoft.com/office/drawing/2014/main" id="{C68D4D64-B4D9-E41E-7DC1-B53E00F46974}"/>
              </a:ext>
            </a:extLst>
          </p:cNvPr>
          <p:cNvSpPr>
            <a:spLocks noGrp="1"/>
          </p:cNvSpPr>
          <p:nvPr>
            <p:ph type="body" sz="half" idx="2"/>
          </p:nvPr>
        </p:nvSpPr>
        <p:spPr/>
        <p:txBody>
          <a:bodyPr/>
          <a:lstStyle/>
          <a:p>
            <a:r>
              <a:rPr lang="en-US" sz="2000"/>
              <a:t>Check the status and any comments under this tab.</a:t>
            </a:r>
            <a:br>
              <a:rPr lang="en-US" sz="2000"/>
            </a:br>
            <a:endParaRPr lang="en-US"/>
          </a:p>
        </p:txBody>
      </p:sp>
      <p:pic>
        <p:nvPicPr>
          <p:cNvPr id="5" name="Picture 4">
            <a:extLst>
              <a:ext uri="{FF2B5EF4-FFF2-40B4-BE49-F238E27FC236}">
                <a16:creationId xmlns:a16="http://schemas.microsoft.com/office/drawing/2014/main" id="{24D4C59E-EFC1-6D80-FD03-D7A8949AAE07}"/>
              </a:ext>
            </a:extLst>
          </p:cNvPr>
          <p:cNvPicPr>
            <a:picLocks noChangeAspect="1"/>
          </p:cNvPicPr>
          <p:nvPr/>
        </p:nvPicPr>
        <p:blipFill>
          <a:blip r:embed="rId2"/>
          <a:stretch>
            <a:fillRect/>
          </a:stretch>
        </p:blipFill>
        <p:spPr>
          <a:xfrm>
            <a:off x="4314092" y="937847"/>
            <a:ext cx="7420708" cy="4806812"/>
          </a:xfrm>
          <a:prstGeom prst="rect">
            <a:avLst/>
          </a:prstGeom>
        </p:spPr>
      </p:pic>
      <p:sp>
        <p:nvSpPr>
          <p:cNvPr id="6" name="Rectangle 5">
            <a:extLst>
              <a:ext uri="{FF2B5EF4-FFF2-40B4-BE49-F238E27FC236}">
                <a16:creationId xmlns:a16="http://schemas.microsoft.com/office/drawing/2014/main" id="{00F45CA6-6599-D348-36D4-26E4389F90D1}"/>
              </a:ext>
            </a:extLst>
          </p:cNvPr>
          <p:cNvSpPr/>
          <p:nvPr/>
        </p:nvSpPr>
        <p:spPr>
          <a:xfrm>
            <a:off x="4314092" y="5333598"/>
            <a:ext cx="1008086" cy="292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6620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Attachments</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a:t>How to add attachments to your protocol</a:t>
            </a:r>
          </a:p>
        </p:txBody>
      </p:sp>
      <p:cxnSp>
        <p:nvCxnSpPr>
          <p:cNvPr id="4" name="Straight Connector 3">
            <a:extLst>
              <a:ext uri="{FF2B5EF4-FFF2-40B4-BE49-F238E27FC236}">
                <a16:creationId xmlns:a16="http://schemas.microsoft.com/office/drawing/2014/main" id="{E2EFDFE2-94AB-2F49-D8FE-52EB18579B3D}"/>
              </a:ext>
            </a:extLst>
          </p:cNvPr>
          <p:cNvCxnSpPr>
            <a:cxnSpLocks/>
          </p:cNvCxnSpPr>
          <p:nvPr/>
        </p:nvCxnSpPr>
        <p:spPr>
          <a:xfrm>
            <a:off x="2045208" y="3190905"/>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64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43D17-DDDC-1491-F1E9-F8AD55982685}"/>
              </a:ext>
            </a:extLst>
          </p:cNvPr>
          <p:cNvPicPr>
            <a:picLocks noChangeAspect="1"/>
          </p:cNvPicPr>
          <p:nvPr/>
        </p:nvPicPr>
        <p:blipFill>
          <a:blip r:embed="rId2"/>
          <a:stretch>
            <a:fillRect/>
          </a:stretch>
        </p:blipFill>
        <p:spPr>
          <a:xfrm>
            <a:off x="359041" y="486159"/>
            <a:ext cx="11696132" cy="5604327"/>
          </a:xfrm>
          <a:prstGeom prst="rect">
            <a:avLst/>
          </a:prstGeom>
        </p:spPr>
      </p:pic>
      <p:sp>
        <p:nvSpPr>
          <p:cNvPr id="4" name="Rectangle 3">
            <a:extLst>
              <a:ext uri="{FF2B5EF4-FFF2-40B4-BE49-F238E27FC236}">
                <a16:creationId xmlns:a16="http://schemas.microsoft.com/office/drawing/2014/main" id="{B4574BCC-B8DC-4DED-770D-A2A79095C6A5}"/>
              </a:ext>
            </a:extLst>
          </p:cNvPr>
          <p:cNvSpPr/>
          <p:nvPr/>
        </p:nvSpPr>
        <p:spPr>
          <a:xfrm>
            <a:off x="2579006" y="1101270"/>
            <a:ext cx="1014554" cy="323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Up Arrow Callout 3">
            <a:extLst>
              <a:ext uri="{FF2B5EF4-FFF2-40B4-BE49-F238E27FC236}">
                <a16:creationId xmlns:a16="http://schemas.microsoft.com/office/drawing/2014/main" id="{887808B0-D663-7675-B918-3DE6B0999836}"/>
              </a:ext>
            </a:extLst>
          </p:cNvPr>
          <p:cNvSpPr/>
          <p:nvPr/>
        </p:nvSpPr>
        <p:spPr>
          <a:xfrm>
            <a:off x="945861" y="1425037"/>
            <a:ext cx="4281715"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You can add attachments by using  the “Attachments” button.</a:t>
            </a:r>
            <a:endParaRPr lang="en-US" b="1">
              <a:solidFill>
                <a:schemeClr val="tx1"/>
              </a:solidFill>
              <a:ea typeface="Source Sans Pro ExtraLight"/>
            </a:endParaRPr>
          </a:p>
        </p:txBody>
      </p:sp>
      <p:sp>
        <p:nvSpPr>
          <p:cNvPr id="6" name="TextBox 5">
            <a:extLst>
              <a:ext uri="{FF2B5EF4-FFF2-40B4-BE49-F238E27FC236}">
                <a16:creationId xmlns:a16="http://schemas.microsoft.com/office/drawing/2014/main" id="{17705981-1D7F-458E-C937-983A3EF5E803}"/>
              </a:ext>
            </a:extLst>
          </p:cNvPr>
          <p:cNvSpPr txBox="1"/>
          <p:nvPr/>
        </p:nvSpPr>
        <p:spPr>
          <a:xfrm>
            <a:off x="2933340" y="4440144"/>
            <a:ext cx="8924192" cy="1477328"/>
          </a:xfrm>
          <a:prstGeom prst="rect">
            <a:avLst/>
          </a:prstGeom>
          <a:solidFill>
            <a:schemeClr val="bg1"/>
          </a:solidFill>
          <a:ln>
            <a:solidFill>
              <a:srgbClr val="FF0000"/>
            </a:solidFill>
          </a:ln>
        </p:spPr>
        <p:txBody>
          <a:bodyPr wrap="square" lIns="91440" tIns="45720" rIns="91440" bIns="45720" rtlCol="0" anchor="t">
            <a:spAutoFit/>
          </a:bodyPr>
          <a:lstStyle/>
          <a:p>
            <a:pPr algn="ctr"/>
            <a:r>
              <a:rPr lang="en-US" b="1"/>
              <a:t>Include your attachments on their respective tabs. This is will facilitate the review process once you submit.</a:t>
            </a:r>
            <a:endParaRPr lang="en-US" b="1">
              <a:ea typeface="Source Sans Pro ExtraLight"/>
            </a:endParaRPr>
          </a:p>
          <a:p>
            <a:endParaRPr lang="en-US" b="1">
              <a:ea typeface="Source Sans Pro ExtraLight"/>
            </a:endParaRPr>
          </a:p>
          <a:p>
            <a:pPr algn="ctr"/>
            <a:r>
              <a:rPr lang="en-US" b="1"/>
              <a:t>i.e. Attach any additional protocol form documents on the Protocol/Forms Link tab. Attach your appendix/addendum materials on the Project Summary tab.</a:t>
            </a:r>
            <a:endParaRPr lang="en-US" b="1">
              <a:ea typeface="Source Sans Pro ExtraLight"/>
            </a:endParaRPr>
          </a:p>
        </p:txBody>
      </p:sp>
    </p:spTree>
    <p:extLst>
      <p:ext uri="{BB962C8B-B14F-4D97-AF65-F5344CB8AC3E}">
        <p14:creationId xmlns:p14="http://schemas.microsoft.com/office/powerpoint/2010/main" val="2090395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F3F790-AE98-995C-47E1-81C9A2B80DBE}"/>
              </a:ext>
            </a:extLst>
          </p:cNvPr>
          <p:cNvPicPr>
            <a:picLocks noChangeAspect="1"/>
          </p:cNvPicPr>
          <p:nvPr/>
        </p:nvPicPr>
        <p:blipFill>
          <a:blip r:embed="rId2"/>
          <a:stretch>
            <a:fillRect/>
          </a:stretch>
        </p:blipFill>
        <p:spPr>
          <a:xfrm>
            <a:off x="2207354" y="388983"/>
            <a:ext cx="8574459" cy="5728342"/>
          </a:xfrm>
          <a:prstGeom prst="rect">
            <a:avLst/>
          </a:prstGeom>
        </p:spPr>
      </p:pic>
      <p:sp>
        <p:nvSpPr>
          <p:cNvPr id="3" name="Left Arrow Callout 15">
            <a:extLst>
              <a:ext uri="{FF2B5EF4-FFF2-40B4-BE49-F238E27FC236}">
                <a16:creationId xmlns:a16="http://schemas.microsoft.com/office/drawing/2014/main" id="{1B830463-EF4D-9371-4BB8-FF313064E629}"/>
              </a:ext>
            </a:extLst>
          </p:cNvPr>
          <p:cNvSpPr/>
          <p:nvPr/>
        </p:nvSpPr>
        <p:spPr>
          <a:xfrm>
            <a:off x="6494583" y="2631329"/>
            <a:ext cx="4453720" cy="1376742"/>
          </a:xfrm>
          <a:prstGeom prst="leftArrowCallout">
            <a:avLst>
              <a:gd name="adj1" fmla="val 25000"/>
              <a:gd name="adj2" fmla="val 25000"/>
              <a:gd name="adj3" fmla="val 25000"/>
              <a:gd name="adj4" fmla="val 87391"/>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1. Click on “Choose File” and upload file from computer or other devices.   You can add a description of the attachment in the box.</a:t>
            </a:r>
          </a:p>
        </p:txBody>
      </p:sp>
      <p:sp>
        <p:nvSpPr>
          <p:cNvPr id="4" name="Left Arrow Callout 2">
            <a:extLst>
              <a:ext uri="{FF2B5EF4-FFF2-40B4-BE49-F238E27FC236}">
                <a16:creationId xmlns:a16="http://schemas.microsoft.com/office/drawing/2014/main" id="{3F02A9BF-1D92-01E8-6BB6-2C26787AEC04}"/>
              </a:ext>
            </a:extLst>
          </p:cNvPr>
          <p:cNvSpPr/>
          <p:nvPr/>
        </p:nvSpPr>
        <p:spPr>
          <a:xfrm flipH="1">
            <a:off x="468663" y="4317789"/>
            <a:ext cx="1842440" cy="1955203"/>
          </a:xfrm>
          <a:prstGeom prst="leftArrowCallout">
            <a:avLst>
              <a:gd name="adj1" fmla="val 25000"/>
              <a:gd name="adj2" fmla="val 27945"/>
              <a:gd name="adj3" fmla="val 12013"/>
              <a:gd name="adj4" fmla="val 7996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4. Click on “All” to view all the application attachments.</a:t>
            </a:r>
          </a:p>
        </p:txBody>
      </p:sp>
      <p:sp>
        <p:nvSpPr>
          <p:cNvPr id="5" name="Down Arrow Callout 4">
            <a:extLst>
              <a:ext uri="{FF2B5EF4-FFF2-40B4-BE49-F238E27FC236}">
                <a16:creationId xmlns:a16="http://schemas.microsoft.com/office/drawing/2014/main" id="{7ACD582E-A441-ED69-84AD-881436CEB56B}"/>
              </a:ext>
            </a:extLst>
          </p:cNvPr>
          <p:cNvSpPr/>
          <p:nvPr/>
        </p:nvSpPr>
        <p:spPr>
          <a:xfrm>
            <a:off x="3305580" y="1160084"/>
            <a:ext cx="3263290" cy="924978"/>
          </a:xfrm>
          <a:prstGeom prst="downArrowCallout">
            <a:avLst>
              <a:gd name="adj1" fmla="val 27951"/>
              <a:gd name="adj2" fmla="val 25000"/>
              <a:gd name="adj3" fmla="val 25000"/>
              <a:gd name="adj4" fmla="val 6350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ysClr val="windowText" lastClr="000000"/>
                </a:solidFill>
              </a:rPr>
              <a:t>3. Click “Finalize Attachments”</a:t>
            </a:r>
            <a:endParaRPr lang="en-US" b="1">
              <a:solidFill>
                <a:sysClr val="windowText" lastClr="000000"/>
              </a:solidFill>
              <a:ea typeface="Source Sans Pro ExtraLight"/>
            </a:endParaRPr>
          </a:p>
        </p:txBody>
      </p:sp>
      <p:sp>
        <p:nvSpPr>
          <p:cNvPr id="7" name="TextBox 6">
            <a:extLst>
              <a:ext uri="{FF2B5EF4-FFF2-40B4-BE49-F238E27FC236}">
                <a16:creationId xmlns:a16="http://schemas.microsoft.com/office/drawing/2014/main" id="{164F1415-58FF-915A-B0A1-CE772F83A016}"/>
              </a:ext>
            </a:extLst>
          </p:cNvPr>
          <p:cNvSpPr txBox="1"/>
          <p:nvPr/>
        </p:nvSpPr>
        <p:spPr>
          <a:xfrm>
            <a:off x="6705720" y="1195196"/>
            <a:ext cx="4788493" cy="1323439"/>
          </a:xfrm>
          <a:prstGeom prst="rect">
            <a:avLst/>
          </a:prstGeom>
          <a:solidFill>
            <a:schemeClr val="bg1"/>
          </a:solidFill>
          <a:ln w="12700">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a:t>2. After choosing the file, click on “Add to Attachment List Below.” For more than one file, click on “Choose File” then “Add to Attachment List Below” until all documents needed have been added, then click on “Finalize Attachments.”</a:t>
            </a:r>
          </a:p>
        </p:txBody>
      </p:sp>
      <p:cxnSp>
        <p:nvCxnSpPr>
          <p:cNvPr id="8" name="Straight Arrow Connector 7">
            <a:extLst>
              <a:ext uri="{FF2B5EF4-FFF2-40B4-BE49-F238E27FC236}">
                <a16:creationId xmlns:a16="http://schemas.microsoft.com/office/drawing/2014/main" id="{F3BF72A9-A083-C454-CC4F-B557FA9C085C}"/>
              </a:ext>
            </a:extLst>
          </p:cNvPr>
          <p:cNvCxnSpPr/>
          <p:nvPr/>
        </p:nvCxnSpPr>
        <p:spPr>
          <a:xfrm flipH="1">
            <a:off x="6171587" y="2197172"/>
            <a:ext cx="532263" cy="4341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514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704B-EA3D-E7CA-C989-5865DE27F63E}"/>
              </a:ext>
            </a:extLst>
          </p:cNvPr>
          <p:cNvSpPr>
            <a:spLocks noGrp="1"/>
          </p:cNvSpPr>
          <p:nvPr>
            <p:ph type="title"/>
          </p:nvPr>
        </p:nvSpPr>
        <p:spPr>
          <a:xfrm>
            <a:off x="1066800" y="421053"/>
            <a:ext cx="10058400" cy="787791"/>
          </a:xfrm>
        </p:spPr>
        <p:txBody>
          <a:bodyPr/>
          <a:lstStyle/>
          <a:p>
            <a:r>
              <a:rPr lang="en-US" sz="4800"/>
              <a:t>How to locate an attachment</a:t>
            </a:r>
            <a:endParaRPr lang="en-US"/>
          </a:p>
        </p:txBody>
      </p:sp>
      <p:pic>
        <p:nvPicPr>
          <p:cNvPr id="3" name="Picture 2">
            <a:extLst>
              <a:ext uri="{FF2B5EF4-FFF2-40B4-BE49-F238E27FC236}">
                <a16:creationId xmlns:a16="http://schemas.microsoft.com/office/drawing/2014/main" id="{6D8A0F76-E701-8FAD-D553-20A1A17A6044}"/>
              </a:ext>
            </a:extLst>
          </p:cNvPr>
          <p:cNvPicPr>
            <a:picLocks noChangeAspect="1"/>
          </p:cNvPicPr>
          <p:nvPr/>
        </p:nvPicPr>
        <p:blipFill>
          <a:blip r:embed="rId2"/>
          <a:stretch>
            <a:fillRect/>
          </a:stretch>
        </p:blipFill>
        <p:spPr>
          <a:xfrm>
            <a:off x="658062" y="1220237"/>
            <a:ext cx="10875875" cy="4792665"/>
          </a:xfrm>
          <a:prstGeom prst="rect">
            <a:avLst/>
          </a:prstGeom>
        </p:spPr>
      </p:pic>
      <p:sp>
        <p:nvSpPr>
          <p:cNvPr id="4" name="Oval 3">
            <a:extLst>
              <a:ext uri="{FF2B5EF4-FFF2-40B4-BE49-F238E27FC236}">
                <a16:creationId xmlns:a16="http://schemas.microsoft.com/office/drawing/2014/main" id="{BBDD25D5-5B22-6C91-5147-0A7EF48A90D2}"/>
              </a:ext>
            </a:extLst>
          </p:cNvPr>
          <p:cNvSpPr/>
          <p:nvPr/>
        </p:nvSpPr>
        <p:spPr>
          <a:xfrm>
            <a:off x="1816131" y="3230675"/>
            <a:ext cx="411061" cy="3858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Callout 2">
            <a:extLst>
              <a:ext uri="{FF2B5EF4-FFF2-40B4-BE49-F238E27FC236}">
                <a16:creationId xmlns:a16="http://schemas.microsoft.com/office/drawing/2014/main" id="{AC989CE1-9C16-B44A-3928-3006090E43C9}"/>
              </a:ext>
            </a:extLst>
          </p:cNvPr>
          <p:cNvSpPr/>
          <p:nvPr/>
        </p:nvSpPr>
        <p:spPr>
          <a:xfrm>
            <a:off x="2224103" y="3040829"/>
            <a:ext cx="7438799" cy="765586"/>
          </a:xfrm>
          <a:prstGeom prst="leftArrowCallout">
            <a:avLst>
              <a:gd name="adj1" fmla="val 25000"/>
              <a:gd name="adj2" fmla="val 25000"/>
              <a:gd name="adj3" fmla="val 25000"/>
              <a:gd name="adj4" fmla="val 8739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a:solidFill>
                  <a:schemeClr val="tx1"/>
                </a:solidFill>
                <a:latin typeface="Source Sans Pro ExtraLight" panose="020B0303030403020204" pitchFamily="34" charset="0"/>
                <a:ea typeface="Source Sans Pro ExtraLight" panose="020B0303030403020204" pitchFamily="34" charset="0"/>
                <a:cs typeface="Times New Roman"/>
              </a:rPr>
              <a:t>Attachments are on the tab indicated by the paper clip icon</a:t>
            </a:r>
            <a:r>
              <a:rPr lang="en-US" sz="1600" b="1">
                <a:solidFill>
                  <a:schemeClr val="tx1"/>
                </a:solidFill>
                <a:latin typeface="Source Sans Pro ExtraLight" panose="020B0303030403020204" pitchFamily="34" charset="0"/>
                <a:ea typeface="Source Sans Pro ExtraLight" panose="020B0303030403020204" pitchFamily="34" charset="0"/>
                <a:cs typeface="Times New Roman"/>
              </a:rPr>
              <a:t>.</a:t>
            </a:r>
            <a:endParaRPr lang="en-US" b="1">
              <a:solidFill>
                <a:schemeClr val="tx1"/>
              </a:solidFill>
              <a:latin typeface="Source Sans Pro ExtraLight" panose="020B0303030403020204" pitchFamily="34" charset="0"/>
              <a:ea typeface="Source Sans Pro ExtraLight" panose="020B0303030403020204" pitchFamily="34" charset="0"/>
              <a:cs typeface="Times New Roman"/>
            </a:endParaRPr>
          </a:p>
        </p:txBody>
      </p:sp>
    </p:spTree>
    <p:extLst>
      <p:ext uri="{BB962C8B-B14F-4D97-AF65-F5344CB8AC3E}">
        <p14:creationId xmlns:p14="http://schemas.microsoft.com/office/powerpoint/2010/main" val="1342605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81BD-E69B-C9B2-3E42-61CBB686FB48}"/>
              </a:ext>
            </a:extLst>
          </p:cNvPr>
          <p:cNvSpPr>
            <a:spLocks noGrp="1"/>
          </p:cNvSpPr>
          <p:nvPr>
            <p:ph type="title"/>
          </p:nvPr>
        </p:nvSpPr>
        <p:spPr>
          <a:xfrm>
            <a:off x="1097280" y="286603"/>
            <a:ext cx="10058400" cy="856397"/>
          </a:xfrm>
        </p:spPr>
        <p:txBody>
          <a:bodyPr/>
          <a:lstStyle/>
          <a:p>
            <a:r>
              <a:rPr lang="en-US" sz="4800"/>
              <a:t>How to remove an attachment</a:t>
            </a:r>
            <a:endParaRPr lang="en-US"/>
          </a:p>
        </p:txBody>
      </p:sp>
      <p:pic>
        <p:nvPicPr>
          <p:cNvPr id="3" name="Picture 2">
            <a:extLst>
              <a:ext uri="{FF2B5EF4-FFF2-40B4-BE49-F238E27FC236}">
                <a16:creationId xmlns:a16="http://schemas.microsoft.com/office/drawing/2014/main" id="{D6D73A61-53ED-C317-4EC4-33381260F8DA}"/>
              </a:ext>
            </a:extLst>
          </p:cNvPr>
          <p:cNvPicPr>
            <a:picLocks noChangeAspect="1"/>
          </p:cNvPicPr>
          <p:nvPr/>
        </p:nvPicPr>
        <p:blipFill>
          <a:blip r:embed="rId2"/>
          <a:stretch>
            <a:fillRect/>
          </a:stretch>
        </p:blipFill>
        <p:spPr>
          <a:xfrm>
            <a:off x="6096000" y="1071807"/>
            <a:ext cx="5700215" cy="5124276"/>
          </a:xfrm>
          <a:prstGeom prst="rect">
            <a:avLst/>
          </a:prstGeom>
        </p:spPr>
      </p:pic>
      <p:pic>
        <p:nvPicPr>
          <p:cNvPr id="4" name="Picture 3">
            <a:extLst>
              <a:ext uri="{FF2B5EF4-FFF2-40B4-BE49-F238E27FC236}">
                <a16:creationId xmlns:a16="http://schemas.microsoft.com/office/drawing/2014/main" id="{AEAC0419-179D-0293-D80B-586D65BD5DEF}"/>
              </a:ext>
            </a:extLst>
          </p:cNvPr>
          <p:cNvPicPr>
            <a:picLocks noChangeAspect="1"/>
          </p:cNvPicPr>
          <p:nvPr/>
        </p:nvPicPr>
        <p:blipFill>
          <a:blip r:embed="rId3"/>
          <a:stretch>
            <a:fillRect/>
          </a:stretch>
        </p:blipFill>
        <p:spPr>
          <a:xfrm>
            <a:off x="591870" y="1071807"/>
            <a:ext cx="5203844" cy="5124277"/>
          </a:xfrm>
          <a:prstGeom prst="rect">
            <a:avLst/>
          </a:prstGeom>
        </p:spPr>
      </p:pic>
      <p:sp>
        <p:nvSpPr>
          <p:cNvPr id="5" name="Up Arrow Callout 8">
            <a:extLst>
              <a:ext uri="{FF2B5EF4-FFF2-40B4-BE49-F238E27FC236}">
                <a16:creationId xmlns:a16="http://schemas.microsoft.com/office/drawing/2014/main" id="{CBCFD49B-16D5-BAD5-596C-BC669831FCC7}"/>
              </a:ext>
            </a:extLst>
          </p:cNvPr>
          <p:cNvSpPr/>
          <p:nvPr/>
        </p:nvSpPr>
        <p:spPr>
          <a:xfrm>
            <a:off x="1262884" y="1928204"/>
            <a:ext cx="4863596" cy="1750608"/>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You can remove attachments by:</a:t>
            </a:r>
            <a:endParaRPr lang="en-US" b="1">
              <a:solidFill>
                <a:schemeClr val="tx1"/>
              </a:solidFill>
              <a:ea typeface="Source Sans Pro ExtraLight"/>
            </a:endParaRPr>
          </a:p>
          <a:p>
            <a:pPr marL="342900" indent="-342900" algn="ctr">
              <a:buAutoNum type="arabicPeriod"/>
            </a:pPr>
            <a:r>
              <a:rPr lang="en-US" b="1">
                <a:solidFill>
                  <a:schemeClr val="tx1"/>
                </a:solidFill>
              </a:rPr>
              <a:t>Clicking on the “Attachments” button</a:t>
            </a:r>
            <a:endParaRPr lang="en-US" b="1">
              <a:solidFill>
                <a:schemeClr val="tx1"/>
              </a:solidFill>
              <a:ea typeface="Source Sans Pro ExtraLight"/>
            </a:endParaRPr>
          </a:p>
          <a:p>
            <a:pPr marL="342900" indent="-342900" algn="ctr">
              <a:buAutoNum type="arabicPeriod"/>
            </a:pPr>
            <a:r>
              <a:rPr lang="en-US" b="1">
                <a:solidFill>
                  <a:schemeClr val="tx1"/>
                </a:solidFill>
              </a:rPr>
              <a:t>Right-clicking on the attachment</a:t>
            </a:r>
            <a:endParaRPr lang="en-US" b="1">
              <a:solidFill>
                <a:schemeClr val="tx1"/>
              </a:solidFill>
              <a:ea typeface="Source Sans Pro ExtraLight"/>
            </a:endParaRPr>
          </a:p>
          <a:p>
            <a:pPr marL="342900" indent="-342900" algn="ctr">
              <a:buAutoNum type="arabicPeriod"/>
            </a:pPr>
            <a:r>
              <a:rPr lang="en-US" b="1">
                <a:solidFill>
                  <a:schemeClr val="tx1"/>
                </a:solidFill>
              </a:rPr>
              <a:t>Selecting “Delete Attachment”</a:t>
            </a:r>
            <a:endParaRPr lang="en-US" b="1">
              <a:solidFill>
                <a:schemeClr val="tx1"/>
              </a:solidFill>
              <a:ea typeface="Source Sans Pro ExtraLight"/>
            </a:endParaRPr>
          </a:p>
        </p:txBody>
      </p:sp>
      <p:sp>
        <p:nvSpPr>
          <p:cNvPr id="6" name="Arrow: Right 5">
            <a:extLst>
              <a:ext uri="{FF2B5EF4-FFF2-40B4-BE49-F238E27FC236}">
                <a16:creationId xmlns:a16="http://schemas.microsoft.com/office/drawing/2014/main" id="{61EB5E7A-FF63-5E9F-6170-D3FAA2E0DAC6}"/>
              </a:ext>
            </a:extLst>
          </p:cNvPr>
          <p:cNvSpPr/>
          <p:nvPr/>
        </p:nvSpPr>
        <p:spPr>
          <a:xfrm flipH="1">
            <a:off x="9953223" y="5349628"/>
            <a:ext cx="1136427" cy="4341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589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F3C0C1-850A-A019-A356-DFD7A15E89F8}"/>
              </a:ext>
            </a:extLst>
          </p:cNvPr>
          <p:cNvPicPr/>
          <p:nvPr/>
        </p:nvPicPr>
        <p:blipFill rotWithShape="1">
          <a:blip r:embed="rId2"/>
          <a:srcRect l="15616" t="493"/>
          <a:stretch/>
        </p:blipFill>
        <p:spPr>
          <a:xfrm>
            <a:off x="1626989" y="1362392"/>
            <a:ext cx="8466185" cy="4714114"/>
          </a:xfrm>
          <a:prstGeom prst="rect">
            <a:avLst/>
          </a:prstGeom>
        </p:spPr>
      </p:pic>
      <p:sp>
        <p:nvSpPr>
          <p:cNvPr id="3" name="TextBox 2">
            <a:extLst>
              <a:ext uri="{FF2B5EF4-FFF2-40B4-BE49-F238E27FC236}">
                <a16:creationId xmlns:a16="http://schemas.microsoft.com/office/drawing/2014/main" id="{C18A9D58-60E5-B77A-7D04-3E9E1DF34AB1}"/>
              </a:ext>
            </a:extLst>
          </p:cNvPr>
          <p:cNvSpPr txBox="1"/>
          <p:nvPr/>
        </p:nvSpPr>
        <p:spPr>
          <a:xfrm>
            <a:off x="627307" y="476694"/>
            <a:ext cx="10233963" cy="923330"/>
          </a:xfrm>
          <a:prstGeom prst="rect">
            <a:avLst/>
          </a:prstGeom>
          <a:solidFill>
            <a:schemeClr val="bg1"/>
          </a:solidFill>
          <a:ln w="19050">
            <a:solidFill>
              <a:srgbClr val="FF0000"/>
            </a:solidFill>
          </a:ln>
        </p:spPr>
        <p:txBody>
          <a:bodyPr wrap="square" lIns="91440" tIns="45720" rIns="91440" bIns="45720" rtlCol="0" anchor="t">
            <a:spAutoFit/>
          </a:bodyPr>
          <a:lstStyle/>
          <a:p>
            <a:pPr algn="ctr"/>
            <a:r>
              <a:rPr lang="en-US" b="1"/>
              <a:t>Note: by changing the workflow, the attachments will be locked and can no longer be deleted. i.e., while in draft mode and pre-review revision mode you may delete any attachments that you do not need. However, once you submit to the IBCCO Administrative Review, attachments will be locked.</a:t>
            </a:r>
          </a:p>
        </p:txBody>
      </p:sp>
      <p:sp>
        <p:nvSpPr>
          <p:cNvPr id="4" name="Up Arrow Callout 8">
            <a:extLst>
              <a:ext uri="{FF2B5EF4-FFF2-40B4-BE49-F238E27FC236}">
                <a16:creationId xmlns:a16="http://schemas.microsoft.com/office/drawing/2014/main" id="{FC4ABC95-485C-F2C5-AB64-5B2A4DE99B0C}"/>
              </a:ext>
            </a:extLst>
          </p:cNvPr>
          <p:cNvSpPr/>
          <p:nvPr/>
        </p:nvSpPr>
        <p:spPr>
          <a:xfrm>
            <a:off x="3589325" y="4605604"/>
            <a:ext cx="3313039" cy="1367943"/>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Right click on top of the name of the file and select “Delete Attachment”</a:t>
            </a:r>
          </a:p>
        </p:txBody>
      </p:sp>
    </p:spTree>
    <p:extLst>
      <p:ext uri="{BB962C8B-B14F-4D97-AF65-F5344CB8AC3E}">
        <p14:creationId xmlns:p14="http://schemas.microsoft.com/office/powerpoint/2010/main" val="1767597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Validating and Saving</a:t>
            </a:r>
            <a:endParaRPr lang="en-US"/>
          </a:p>
        </p:txBody>
      </p:sp>
      <p:cxnSp>
        <p:nvCxnSpPr>
          <p:cNvPr id="3" name="Straight Connector 2">
            <a:extLst>
              <a:ext uri="{FF2B5EF4-FFF2-40B4-BE49-F238E27FC236}">
                <a16:creationId xmlns:a16="http://schemas.microsoft.com/office/drawing/2014/main" id="{EE135B1A-6DAA-0998-3F06-B951E48F8DB9}"/>
              </a:ext>
            </a:extLst>
          </p:cNvPr>
          <p:cNvCxnSpPr>
            <a:cxnSpLocks/>
          </p:cNvCxnSpPr>
          <p:nvPr/>
        </p:nvCxnSpPr>
        <p:spPr>
          <a:xfrm>
            <a:off x="1066800" y="3190905"/>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276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67031B-889B-D1C5-A4F2-E31ABE891673}"/>
              </a:ext>
            </a:extLst>
          </p:cNvPr>
          <p:cNvSpPr txBox="1"/>
          <p:nvPr/>
        </p:nvSpPr>
        <p:spPr>
          <a:xfrm>
            <a:off x="695273" y="573991"/>
            <a:ext cx="9309298" cy="1200329"/>
          </a:xfrm>
          <a:prstGeom prst="rect">
            <a:avLst/>
          </a:prstGeom>
          <a:noFill/>
          <a:ln w="28575">
            <a:solidFill>
              <a:srgbClr val="FF0000"/>
            </a:solidFill>
          </a:ln>
        </p:spPr>
        <p:txBody>
          <a:bodyPr wrap="square" lIns="91440" tIns="45720" rIns="91440" bIns="45720" rtlCol="0" anchor="t">
            <a:spAutoFit/>
          </a:bodyPr>
          <a:lstStyle/>
          <a:p>
            <a:pPr marL="285750" indent="-285750">
              <a:buFont typeface="Arial" panose="020B0604020202020204" pitchFamily="34" charset="0"/>
              <a:buChar char="•"/>
            </a:pPr>
            <a:r>
              <a:rPr lang="en-US" b="1"/>
              <a:t>Once you have completed the application (Project Summary tab through the PI Certification tab), then it is recommended to Validate and Save your application</a:t>
            </a:r>
            <a:endParaRPr lang="en-US" b="1">
              <a:ea typeface="Source Sans Pro ExtraLight"/>
            </a:endParaRPr>
          </a:p>
          <a:p>
            <a:pPr marL="285750" indent="-285750">
              <a:buFont typeface="Arial" panose="020B0604020202020204" pitchFamily="34" charset="0"/>
              <a:buChar char="•"/>
            </a:pPr>
            <a:r>
              <a:rPr lang="en-US" b="1"/>
              <a:t>Mandatory questions are marked with (*) at the end of the questions</a:t>
            </a:r>
            <a:endParaRPr lang="en-US" b="1">
              <a:ea typeface="Source Sans Pro ExtraLight"/>
            </a:endParaRPr>
          </a:p>
          <a:p>
            <a:endParaRPr lang="en-US"/>
          </a:p>
        </p:txBody>
      </p:sp>
      <p:sp>
        <p:nvSpPr>
          <p:cNvPr id="8" name="Rectangle 7">
            <a:extLst>
              <a:ext uri="{FF2B5EF4-FFF2-40B4-BE49-F238E27FC236}">
                <a16:creationId xmlns:a16="http://schemas.microsoft.com/office/drawing/2014/main" id="{C7E96F5C-1508-E35A-922A-987B951AABB1}"/>
              </a:ext>
            </a:extLst>
          </p:cNvPr>
          <p:cNvSpPr/>
          <p:nvPr/>
        </p:nvSpPr>
        <p:spPr>
          <a:xfrm>
            <a:off x="3221580" y="3611796"/>
            <a:ext cx="1484851" cy="236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A0A4F51-0963-F15C-929E-1BF09F206CB0}"/>
              </a:ext>
            </a:extLst>
          </p:cNvPr>
          <p:cNvPicPr>
            <a:picLocks noChangeAspect="1"/>
          </p:cNvPicPr>
          <p:nvPr/>
        </p:nvPicPr>
        <p:blipFill>
          <a:blip r:embed="rId2"/>
          <a:stretch>
            <a:fillRect/>
          </a:stretch>
        </p:blipFill>
        <p:spPr>
          <a:xfrm>
            <a:off x="644612" y="2129004"/>
            <a:ext cx="10835457" cy="3438746"/>
          </a:xfrm>
          <a:prstGeom prst="rect">
            <a:avLst/>
          </a:prstGeom>
        </p:spPr>
      </p:pic>
      <p:sp>
        <p:nvSpPr>
          <p:cNvPr id="10" name="Up Arrow Callout 2">
            <a:extLst>
              <a:ext uri="{FF2B5EF4-FFF2-40B4-BE49-F238E27FC236}">
                <a16:creationId xmlns:a16="http://schemas.microsoft.com/office/drawing/2014/main" id="{649AEA27-7C45-F02A-0737-95AF50F7BE4A}"/>
              </a:ext>
            </a:extLst>
          </p:cNvPr>
          <p:cNvSpPr/>
          <p:nvPr/>
        </p:nvSpPr>
        <p:spPr>
          <a:xfrm>
            <a:off x="1011599" y="5008034"/>
            <a:ext cx="7200434"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ysClr val="windowText" lastClr="000000"/>
                </a:solidFill>
              </a:rPr>
              <a:t>“Validate &amp; Save” is a feature to check for any incomplete mandatory questions. </a:t>
            </a:r>
            <a:endParaRPr lang="en-US">
              <a:solidFill>
                <a:sysClr val="windowText" lastClr="000000"/>
              </a:solidFill>
            </a:endParaRPr>
          </a:p>
        </p:txBody>
      </p:sp>
      <p:sp>
        <p:nvSpPr>
          <p:cNvPr id="11" name="Rectangle 10">
            <a:extLst>
              <a:ext uri="{FF2B5EF4-FFF2-40B4-BE49-F238E27FC236}">
                <a16:creationId xmlns:a16="http://schemas.microsoft.com/office/drawing/2014/main" id="{0DB593D4-890B-708D-F331-689BCF677782}"/>
              </a:ext>
            </a:extLst>
          </p:cNvPr>
          <p:cNvSpPr/>
          <p:nvPr/>
        </p:nvSpPr>
        <p:spPr>
          <a:xfrm>
            <a:off x="3712191" y="4644030"/>
            <a:ext cx="1637731" cy="313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10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err="1"/>
              <a:t>tick</a:t>
            </a:r>
            <a:r>
              <a:rPr lang="en-US" sz="4800" b="1" err="1"/>
              <a:t>@lab</a:t>
            </a:r>
            <a:r>
              <a:rPr lang="en-US" sz="4800" b="1"/>
              <a:t> URL</a:t>
            </a:r>
            <a:endParaRPr lang="en-US" sz="1600" b="1"/>
          </a:p>
        </p:txBody>
      </p:sp>
      <p:pic>
        <p:nvPicPr>
          <p:cNvPr id="9" name="Picture 8">
            <a:extLst>
              <a:ext uri="{FF2B5EF4-FFF2-40B4-BE49-F238E27FC236}">
                <a16:creationId xmlns:a16="http://schemas.microsoft.com/office/drawing/2014/main" id="{18F1AD86-8F04-F381-0547-3796DFD86D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48" r="10705"/>
          <a:stretch/>
        </p:blipFill>
        <p:spPr>
          <a:xfrm>
            <a:off x="146778" y="4632214"/>
            <a:ext cx="2250650" cy="1691665"/>
          </a:xfrm>
          <a:prstGeom prst="rect">
            <a:avLst/>
          </a:prstGeom>
        </p:spPr>
      </p:pic>
      <p:pic>
        <p:nvPicPr>
          <p:cNvPr id="10" name="Graphic 9" descr="DNA with solid fill">
            <a:extLst>
              <a:ext uri="{FF2B5EF4-FFF2-40B4-BE49-F238E27FC236}">
                <a16:creationId xmlns:a16="http://schemas.microsoft.com/office/drawing/2014/main" id="{0CFA3327-CD1D-86FD-8CE9-C9DD5EB641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4709" y="4017819"/>
            <a:ext cx="2405401" cy="2405401"/>
          </a:xfrm>
          <a:prstGeom prst="rect">
            <a:avLst/>
          </a:prstGeom>
        </p:spPr>
      </p:pic>
      <p:pic>
        <p:nvPicPr>
          <p:cNvPr id="11" name="Picture 10">
            <a:extLst>
              <a:ext uri="{FF2B5EF4-FFF2-40B4-BE49-F238E27FC236}">
                <a16:creationId xmlns:a16="http://schemas.microsoft.com/office/drawing/2014/main" id="{7BE18D4D-6932-B524-973F-F65FB4E7FA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48" r="10705"/>
          <a:stretch/>
        </p:blipFill>
        <p:spPr>
          <a:xfrm>
            <a:off x="146778" y="4632214"/>
            <a:ext cx="2250650" cy="1691665"/>
          </a:xfrm>
          <a:prstGeom prst="rect">
            <a:avLst/>
          </a:prstGeom>
        </p:spPr>
      </p:pic>
      <p:pic>
        <p:nvPicPr>
          <p:cNvPr id="12" name="Picture 11">
            <a:extLst>
              <a:ext uri="{FF2B5EF4-FFF2-40B4-BE49-F238E27FC236}">
                <a16:creationId xmlns:a16="http://schemas.microsoft.com/office/drawing/2014/main" id="{29FA7013-778D-E05E-2188-EE89DEB39C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3238" y="3751078"/>
            <a:ext cx="2492718" cy="2492718"/>
          </a:xfrm>
          <a:prstGeom prst="rect">
            <a:avLst/>
          </a:prstGeom>
        </p:spPr>
      </p:pic>
      <p:sp>
        <p:nvSpPr>
          <p:cNvPr id="7" name="Title 1">
            <a:extLst>
              <a:ext uri="{FF2B5EF4-FFF2-40B4-BE49-F238E27FC236}">
                <a16:creationId xmlns:a16="http://schemas.microsoft.com/office/drawing/2014/main" id="{632353C0-EB77-7967-E59C-9BB00B57BB8D}"/>
              </a:ext>
            </a:extLst>
          </p:cNvPr>
          <p:cNvSpPr txBox="1">
            <a:spLocks/>
          </p:cNvSpPr>
          <p:nvPr/>
        </p:nvSpPr>
        <p:spPr>
          <a:xfrm>
            <a:off x="939338" y="1692698"/>
            <a:ext cx="10374283" cy="229496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a:lstStyle>
          <a:p>
            <a:pPr algn="ctr"/>
            <a:r>
              <a:rPr lang="en-US" sz="6600">
                <a:hlinkClick r:id="rId7"/>
              </a:rPr>
              <a:t>https://lar.utrgv.edu/tickatlab/default.aspx</a:t>
            </a:r>
            <a:endParaRPr lang="en-US" sz="6600"/>
          </a:p>
        </p:txBody>
      </p:sp>
    </p:spTree>
    <p:extLst>
      <p:ext uri="{BB962C8B-B14F-4D97-AF65-F5344CB8AC3E}">
        <p14:creationId xmlns:p14="http://schemas.microsoft.com/office/powerpoint/2010/main" val="2242787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76FB-44ED-9D03-403F-A8A0E84D7597}"/>
              </a:ext>
            </a:extLst>
          </p:cNvPr>
          <p:cNvSpPr>
            <a:spLocks noGrp="1"/>
          </p:cNvSpPr>
          <p:nvPr>
            <p:ph type="title"/>
          </p:nvPr>
        </p:nvSpPr>
        <p:spPr>
          <a:xfrm>
            <a:off x="1066800" y="603020"/>
            <a:ext cx="10058400" cy="907197"/>
          </a:xfrm>
        </p:spPr>
        <p:txBody>
          <a:bodyPr/>
          <a:lstStyle/>
          <a:p>
            <a:r>
              <a:rPr lang="en-US" sz="4800"/>
              <a:t>Application Validation</a:t>
            </a:r>
            <a:endParaRPr lang="en-US"/>
          </a:p>
        </p:txBody>
      </p:sp>
      <p:pic>
        <p:nvPicPr>
          <p:cNvPr id="4" name="Picture 3">
            <a:extLst>
              <a:ext uri="{FF2B5EF4-FFF2-40B4-BE49-F238E27FC236}">
                <a16:creationId xmlns:a16="http://schemas.microsoft.com/office/drawing/2014/main" id="{BEAFEDBA-AE67-0F02-8582-3DB23AD2CCBB}"/>
              </a:ext>
            </a:extLst>
          </p:cNvPr>
          <p:cNvPicPr>
            <a:picLocks noChangeAspect="1"/>
          </p:cNvPicPr>
          <p:nvPr/>
        </p:nvPicPr>
        <p:blipFill>
          <a:blip r:embed="rId2"/>
          <a:stretch>
            <a:fillRect/>
          </a:stretch>
        </p:blipFill>
        <p:spPr>
          <a:xfrm>
            <a:off x="691297" y="1705544"/>
            <a:ext cx="11054687" cy="4238056"/>
          </a:xfrm>
          <a:prstGeom prst="rect">
            <a:avLst/>
          </a:prstGeom>
        </p:spPr>
      </p:pic>
      <p:sp>
        <p:nvSpPr>
          <p:cNvPr id="5" name="Rectangle 4">
            <a:extLst>
              <a:ext uri="{FF2B5EF4-FFF2-40B4-BE49-F238E27FC236}">
                <a16:creationId xmlns:a16="http://schemas.microsoft.com/office/drawing/2014/main" id="{2BB72FE9-9739-11AD-8DB3-2A0583739D1F}"/>
              </a:ext>
            </a:extLst>
          </p:cNvPr>
          <p:cNvSpPr/>
          <p:nvPr/>
        </p:nvSpPr>
        <p:spPr>
          <a:xfrm>
            <a:off x="2379594" y="2346811"/>
            <a:ext cx="9260809" cy="7138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Callout 3">
            <a:extLst>
              <a:ext uri="{FF2B5EF4-FFF2-40B4-BE49-F238E27FC236}">
                <a16:creationId xmlns:a16="http://schemas.microsoft.com/office/drawing/2014/main" id="{3250F894-CCCD-975C-66AB-7D586B9CB17A}"/>
              </a:ext>
            </a:extLst>
          </p:cNvPr>
          <p:cNvSpPr/>
          <p:nvPr/>
        </p:nvSpPr>
        <p:spPr>
          <a:xfrm>
            <a:off x="5047964" y="3130550"/>
            <a:ext cx="3396343"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Pending Mandatory questions.</a:t>
            </a:r>
          </a:p>
        </p:txBody>
      </p:sp>
    </p:spTree>
    <p:extLst>
      <p:ext uri="{BB962C8B-B14F-4D97-AF65-F5344CB8AC3E}">
        <p14:creationId xmlns:p14="http://schemas.microsoft.com/office/powerpoint/2010/main" val="511503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76FB-44ED-9D03-403F-A8A0E84D7597}"/>
              </a:ext>
            </a:extLst>
          </p:cNvPr>
          <p:cNvSpPr>
            <a:spLocks noGrp="1"/>
          </p:cNvSpPr>
          <p:nvPr>
            <p:ph type="title"/>
          </p:nvPr>
        </p:nvSpPr>
        <p:spPr>
          <a:xfrm>
            <a:off x="1098794" y="524445"/>
            <a:ext cx="10058400" cy="907197"/>
          </a:xfrm>
        </p:spPr>
        <p:txBody>
          <a:bodyPr/>
          <a:lstStyle/>
          <a:p>
            <a:r>
              <a:rPr lang="en-US" sz="4800"/>
              <a:t>Application Validation</a:t>
            </a:r>
            <a:endParaRPr lang="en-US"/>
          </a:p>
        </p:txBody>
      </p:sp>
      <p:pic>
        <p:nvPicPr>
          <p:cNvPr id="3" name="Picture 2">
            <a:extLst>
              <a:ext uri="{FF2B5EF4-FFF2-40B4-BE49-F238E27FC236}">
                <a16:creationId xmlns:a16="http://schemas.microsoft.com/office/drawing/2014/main" id="{3465C510-E544-9D80-27EB-9389F23801A4}"/>
              </a:ext>
            </a:extLst>
          </p:cNvPr>
          <p:cNvPicPr>
            <a:picLocks noChangeAspect="1"/>
          </p:cNvPicPr>
          <p:nvPr/>
        </p:nvPicPr>
        <p:blipFill>
          <a:blip r:embed="rId2"/>
          <a:stretch>
            <a:fillRect/>
          </a:stretch>
        </p:blipFill>
        <p:spPr>
          <a:xfrm>
            <a:off x="573504" y="1727201"/>
            <a:ext cx="11108980" cy="4241800"/>
          </a:xfrm>
          <a:prstGeom prst="rect">
            <a:avLst/>
          </a:prstGeom>
        </p:spPr>
      </p:pic>
      <p:sp>
        <p:nvSpPr>
          <p:cNvPr id="6" name="Rectangle 5">
            <a:extLst>
              <a:ext uri="{FF2B5EF4-FFF2-40B4-BE49-F238E27FC236}">
                <a16:creationId xmlns:a16="http://schemas.microsoft.com/office/drawing/2014/main" id="{D9F8CE1B-99FD-4A36-8266-24CF89612400}"/>
              </a:ext>
            </a:extLst>
          </p:cNvPr>
          <p:cNvSpPr/>
          <p:nvPr/>
        </p:nvSpPr>
        <p:spPr>
          <a:xfrm>
            <a:off x="2303394" y="2510126"/>
            <a:ext cx="9260809" cy="2417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Callout 20">
            <a:extLst>
              <a:ext uri="{FF2B5EF4-FFF2-40B4-BE49-F238E27FC236}">
                <a16:creationId xmlns:a16="http://schemas.microsoft.com/office/drawing/2014/main" id="{35A12E14-8F50-3150-C4E6-DFB6F40579B0}"/>
              </a:ext>
            </a:extLst>
          </p:cNvPr>
          <p:cNvSpPr/>
          <p:nvPr/>
        </p:nvSpPr>
        <p:spPr>
          <a:xfrm>
            <a:off x="3227448" y="2850899"/>
            <a:ext cx="6776932"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ysClr val="windowText" lastClr="000000"/>
                </a:solidFill>
              </a:rPr>
              <a:t>All required questions are answered and the protocol is ready for submission.</a:t>
            </a:r>
            <a:endParaRPr lang="en-US" b="1">
              <a:solidFill>
                <a:sysClr val="windowText" lastClr="000000"/>
              </a:solidFill>
              <a:ea typeface="Source Sans Pro ExtraLight"/>
            </a:endParaRPr>
          </a:p>
        </p:txBody>
      </p:sp>
    </p:spTree>
    <p:extLst>
      <p:ext uri="{BB962C8B-B14F-4D97-AF65-F5344CB8AC3E}">
        <p14:creationId xmlns:p14="http://schemas.microsoft.com/office/powerpoint/2010/main" val="3017740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Protocol Submission</a:t>
            </a:r>
            <a:endParaRPr lang="en-US"/>
          </a:p>
        </p:txBody>
      </p:sp>
      <p:cxnSp>
        <p:nvCxnSpPr>
          <p:cNvPr id="5" name="Straight Connector 4">
            <a:extLst>
              <a:ext uri="{FF2B5EF4-FFF2-40B4-BE49-F238E27FC236}">
                <a16:creationId xmlns:a16="http://schemas.microsoft.com/office/drawing/2014/main" id="{03815AE6-12D0-366A-E202-809E1B565F6B}"/>
              </a:ext>
            </a:extLst>
          </p:cNvPr>
          <p:cNvCxnSpPr>
            <a:cxnSpLocks/>
          </p:cNvCxnSpPr>
          <p:nvPr/>
        </p:nvCxnSpPr>
        <p:spPr>
          <a:xfrm>
            <a:off x="1066800" y="3190905"/>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202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8910-E0D8-7A1C-9106-8140B497D09D}"/>
              </a:ext>
            </a:extLst>
          </p:cNvPr>
          <p:cNvSpPr>
            <a:spLocks noGrp="1"/>
          </p:cNvSpPr>
          <p:nvPr>
            <p:ph type="title"/>
          </p:nvPr>
        </p:nvSpPr>
        <p:spPr/>
        <p:txBody>
          <a:bodyPr/>
          <a:lstStyle/>
          <a:p>
            <a:r>
              <a:rPr lang="en-US"/>
              <a:t>Remember to SAVE YOUR WORK!</a:t>
            </a:r>
          </a:p>
        </p:txBody>
      </p:sp>
      <p:pic>
        <p:nvPicPr>
          <p:cNvPr id="3" name="Picture 2">
            <a:extLst>
              <a:ext uri="{FF2B5EF4-FFF2-40B4-BE49-F238E27FC236}">
                <a16:creationId xmlns:a16="http://schemas.microsoft.com/office/drawing/2014/main" id="{1DE8E3F7-2EEB-09F5-113C-FEBA86965B9D}"/>
              </a:ext>
            </a:extLst>
          </p:cNvPr>
          <p:cNvPicPr>
            <a:picLocks noChangeAspect="1"/>
          </p:cNvPicPr>
          <p:nvPr/>
        </p:nvPicPr>
        <p:blipFill>
          <a:blip r:embed="rId2"/>
          <a:stretch>
            <a:fillRect/>
          </a:stretch>
        </p:blipFill>
        <p:spPr>
          <a:xfrm>
            <a:off x="3735960" y="1973356"/>
            <a:ext cx="7613905" cy="4157083"/>
          </a:xfrm>
          <a:prstGeom prst="rect">
            <a:avLst/>
          </a:prstGeom>
        </p:spPr>
      </p:pic>
      <p:sp>
        <p:nvSpPr>
          <p:cNvPr id="4" name="TextBox 3">
            <a:extLst>
              <a:ext uri="{FF2B5EF4-FFF2-40B4-BE49-F238E27FC236}">
                <a16:creationId xmlns:a16="http://schemas.microsoft.com/office/drawing/2014/main" id="{532BFAC3-B602-5190-0A10-B2CE8F36B2E8}"/>
              </a:ext>
            </a:extLst>
          </p:cNvPr>
          <p:cNvSpPr txBox="1"/>
          <p:nvPr/>
        </p:nvSpPr>
        <p:spPr>
          <a:xfrm>
            <a:off x="427772" y="2714311"/>
            <a:ext cx="3032595" cy="1569660"/>
          </a:xfrm>
          <a:prstGeom prst="rect">
            <a:avLst/>
          </a:prstGeom>
          <a:noFill/>
          <a:ln>
            <a:solidFill>
              <a:srgbClr val="FF0000"/>
            </a:solidFill>
          </a:ln>
        </p:spPr>
        <p:txBody>
          <a:bodyPr wrap="square" lIns="91440" tIns="45720" rIns="91440" bIns="45720" rtlCol="0" anchor="t">
            <a:spAutoFit/>
          </a:bodyPr>
          <a:lstStyle/>
          <a:p>
            <a:pPr algn="ctr"/>
            <a:r>
              <a:rPr lang="en-US" sz="2400" b="1"/>
              <a:t>Prior to submitting the protocol, make sure you have saved the edits you have made.</a:t>
            </a:r>
            <a:endParaRPr lang="en-US" sz="2400"/>
          </a:p>
        </p:txBody>
      </p:sp>
      <p:sp>
        <p:nvSpPr>
          <p:cNvPr id="5" name="Left Arrow Callout 4">
            <a:extLst>
              <a:ext uri="{FF2B5EF4-FFF2-40B4-BE49-F238E27FC236}">
                <a16:creationId xmlns:a16="http://schemas.microsoft.com/office/drawing/2014/main" id="{DE12B3FA-F13E-198F-D9FF-46CA2BD7F68A}"/>
              </a:ext>
            </a:extLst>
          </p:cNvPr>
          <p:cNvSpPr/>
          <p:nvPr/>
        </p:nvSpPr>
        <p:spPr>
          <a:xfrm>
            <a:off x="5990236" y="2209443"/>
            <a:ext cx="3632835" cy="1022040"/>
          </a:xfrm>
          <a:prstGeom prst="leftArrowCallout">
            <a:avLst>
              <a:gd name="adj1" fmla="val 25000"/>
              <a:gd name="adj2" fmla="val 25000"/>
              <a:gd name="adj3" fmla="val 25000"/>
              <a:gd name="adj4" fmla="val 838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1"/>
                </a:solidFill>
              </a:rPr>
              <a:t>Click on “Save Edits” under the “Action” button located in each tab</a:t>
            </a:r>
          </a:p>
        </p:txBody>
      </p:sp>
      <p:pic>
        <p:nvPicPr>
          <p:cNvPr id="6" name="Picture 5">
            <a:extLst>
              <a:ext uri="{FF2B5EF4-FFF2-40B4-BE49-F238E27FC236}">
                <a16:creationId xmlns:a16="http://schemas.microsoft.com/office/drawing/2014/main" id="{70A9EF89-8DB8-C80E-F60B-BAB625D3DEF4}"/>
              </a:ext>
            </a:extLst>
          </p:cNvPr>
          <p:cNvPicPr>
            <a:picLocks noChangeAspect="1"/>
          </p:cNvPicPr>
          <p:nvPr/>
        </p:nvPicPr>
        <p:blipFill>
          <a:blip r:embed="rId3"/>
          <a:stretch>
            <a:fillRect/>
          </a:stretch>
        </p:blipFill>
        <p:spPr>
          <a:xfrm>
            <a:off x="5189630" y="2598076"/>
            <a:ext cx="729112" cy="244773"/>
          </a:xfrm>
          <a:prstGeom prst="rect">
            <a:avLst/>
          </a:prstGeom>
        </p:spPr>
      </p:pic>
      <p:sp>
        <p:nvSpPr>
          <p:cNvPr id="7" name="Rectangle 6">
            <a:extLst>
              <a:ext uri="{FF2B5EF4-FFF2-40B4-BE49-F238E27FC236}">
                <a16:creationId xmlns:a16="http://schemas.microsoft.com/office/drawing/2014/main" id="{56BCD4EF-6F54-80F5-DE72-D0C763CB9582}"/>
              </a:ext>
            </a:extLst>
          </p:cNvPr>
          <p:cNvSpPr/>
          <p:nvPr/>
        </p:nvSpPr>
        <p:spPr>
          <a:xfrm>
            <a:off x="6021322" y="3656330"/>
            <a:ext cx="6096000" cy="2585323"/>
          </a:xfrm>
          <a:prstGeom prst="rect">
            <a:avLst/>
          </a:prstGeom>
          <a:solidFill>
            <a:schemeClr val="bg1"/>
          </a:solidFill>
          <a:ln>
            <a:solidFill>
              <a:srgbClr val="FF0000"/>
            </a:solidFill>
          </a:ln>
        </p:spPr>
        <p:txBody>
          <a:bodyPr lIns="91440" tIns="45720" rIns="91440" bIns="45720" anchor="t">
            <a:spAutoFit/>
          </a:bodyPr>
          <a:lstStyle/>
          <a:p>
            <a:pPr marL="285750" indent="-285750">
              <a:buFont typeface="Arial" panose="020B0604020202020204" pitchFamily="34" charset="0"/>
              <a:buChar char="•"/>
            </a:pPr>
            <a:r>
              <a:rPr lang="en-US" b="1"/>
              <a:t>Note, that there are 4 ways to save forms:</a:t>
            </a:r>
          </a:p>
          <a:p>
            <a:pPr marL="800100" lvl="1" indent="-342900">
              <a:buAutoNum type="arabicPeriod"/>
            </a:pPr>
            <a:r>
              <a:rPr lang="en-US" b="1" u="sng"/>
              <a:t>Done Editing</a:t>
            </a:r>
            <a:r>
              <a:rPr lang="en-US" b="1"/>
              <a:t>: saves the file and checks the document in so that another person can check it out and edit it.</a:t>
            </a:r>
            <a:endParaRPr lang="en-US" b="1">
              <a:ea typeface="Source Sans Pro ExtraLight"/>
            </a:endParaRPr>
          </a:p>
          <a:p>
            <a:pPr marL="800100" lvl="1" indent="-342900">
              <a:buAutoNum type="arabicPeriod"/>
            </a:pPr>
            <a:r>
              <a:rPr lang="en-US" b="1" u="sng"/>
              <a:t>Save Edits</a:t>
            </a:r>
            <a:r>
              <a:rPr lang="en-US" b="1"/>
              <a:t>: saves the document and allows you to keep working on it.</a:t>
            </a:r>
            <a:endParaRPr lang="en-US" b="1">
              <a:ea typeface="Source Sans Pro ExtraLight"/>
            </a:endParaRPr>
          </a:p>
          <a:p>
            <a:pPr marL="800100" lvl="1" indent="-342900">
              <a:buAutoNum type="arabicPeriod"/>
            </a:pPr>
            <a:r>
              <a:rPr lang="en-US" b="1" u="sng"/>
              <a:t>Save New Version</a:t>
            </a:r>
            <a:r>
              <a:rPr lang="en-US" b="1"/>
              <a:t>: saves a separate and new version of the file (duplicate).</a:t>
            </a:r>
            <a:endParaRPr lang="en-US" b="1">
              <a:ea typeface="Source Sans Pro ExtraLight"/>
            </a:endParaRPr>
          </a:p>
          <a:p>
            <a:pPr marL="800100" lvl="1" indent="-342900">
              <a:buAutoNum type="arabicPeriod"/>
            </a:pPr>
            <a:r>
              <a:rPr lang="en-US" b="1" u="sng">
                <a:ea typeface="Source Sans Pro ExtraLight"/>
              </a:rPr>
              <a:t>Validate &amp; Save:</a:t>
            </a:r>
            <a:r>
              <a:rPr lang="en-US" b="1">
                <a:ea typeface="Source Sans Pro ExtraLight"/>
              </a:rPr>
              <a:t> alerts you of any missing items in the protocol before saving.</a:t>
            </a:r>
          </a:p>
        </p:txBody>
      </p:sp>
    </p:spTree>
    <p:extLst>
      <p:ext uri="{BB962C8B-B14F-4D97-AF65-F5344CB8AC3E}">
        <p14:creationId xmlns:p14="http://schemas.microsoft.com/office/powerpoint/2010/main" val="600167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372461-71F2-1014-77F3-D308D6F35B40}"/>
              </a:ext>
            </a:extLst>
          </p:cNvPr>
          <p:cNvPicPr>
            <a:picLocks noChangeAspect="1"/>
          </p:cNvPicPr>
          <p:nvPr/>
        </p:nvPicPr>
        <p:blipFill>
          <a:blip r:embed="rId2"/>
          <a:stretch>
            <a:fillRect/>
          </a:stretch>
        </p:blipFill>
        <p:spPr>
          <a:xfrm>
            <a:off x="329821" y="702180"/>
            <a:ext cx="11532358" cy="5199639"/>
          </a:xfrm>
          <a:prstGeom prst="rect">
            <a:avLst/>
          </a:prstGeom>
        </p:spPr>
      </p:pic>
      <p:sp>
        <p:nvSpPr>
          <p:cNvPr id="3" name="Up Arrow Callout 2">
            <a:extLst>
              <a:ext uri="{FF2B5EF4-FFF2-40B4-BE49-F238E27FC236}">
                <a16:creationId xmlns:a16="http://schemas.microsoft.com/office/drawing/2014/main" id="{F4E83F9F-5C86-9A3C-E0E4-B324F61A9B1D}"/>
              </a:ext>
            </a:extLst>
          </p:cNvPr>
          <p:cNvSpPr/>
          <p:nvPr/>
        </p:nvSpPr>
        <p:spPr>
          <a:xfrm>
            <a:off x="4283017" y="2067237"/>
            <a:ext cx="4121835" cy="1448972"/>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Click “Workflow” and select “IBCCO Administrative Review” from the list box.</a:t>
            </a:r>
          </a:p>
        </p:txBody>
      </p:sp>
    </p:spTree>
    <p:extLst>
      <p:ext uri="{BB962C8B-B14F-4D97-AF65-F5344CB8AC3E}">
        <p14:creationId xmlns:p14="http://schemas.microsoft.com/office/powerpoint/2010/main" val="745040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8C7232-19A0-3073-2642-16446C34CBDD}"/>
              </a:ext>
            </a:extLst>
          </p:cNvPr>
          <p:cNvPicPr>
            <a:picLocks noChangeAspect="1"/>
          </p:cNvPicPr>
          <p:nvPr/>
        </p:nvPicPr>
        <p:blipFill>
          <a:blip r:embed="rId2"/>
          <a:stretch>
            <a:fillRect/>
          </a:stretch>
        </p:blipFill>
        <p:spPr>
          <a:xfrm>
            <a:off x="1937558" y="1756704"/>
            <a:ext cx="7962900" cy="3257550"/>
          </a:xfrm>
          <a:prstGeom prst="rect">
            <a:avLst/>
          </a:prstGeom>
        </p:spPr>
      </p:pic>
      <p:sp>
        <p:nvSpPr>
          <p:cNvPr id="3" name="Up Arrow Callout 14">
            <a:extLst>
              <a:ext uri="{FF2B5EF4-FFF2-40B4-BE49-F238E27FC236}">
                <a16:creationId xmlns:a16="http://schemas.microsoft.com/office/drawing/2014/main" id="{365D9EB9-E6BE-1C3C-8F76-068C912505AB}"/>
              </a:ext>
            </a:extLst>
          </p:cNvPr>
          <p:cNvSpPr/>
          <p:nvPr/>
        </p:nvSpPr>
        <p:spPr>
          <a:xfrm>
            <a:off x="1730745" y="4251987"/>
            <a:ext cx="4078424" cy="1033975"/>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a:p>
            <a:pPr algn="ctr"/>
            <a:r>
              <a:rPr lang="en-US" b="1">
                <a:solidFill>
                  <a:schemeClr val="tx1"/>
                </a:solidFill>
              </a:rPr>
              <a:t>You may leave a comment inside the text box, then click “Ok”</a:t>
            </a:r>
            <a:endParaRPr lang="en-US" b="1">
              <a:solidFill>
                <a:schemeClr val="tx1"/>
              </a:solidFill>
              <a:ea typeface="Source Sans Pro ExtraLight"/>
            </a:endParaRPr>
          </a:p>
          <a:p>
            <a:endParaRPr lang="en-US">
              <a:solidFill>
                <a:schemeClr val="tx1"/>
              </a:solidFill>
            </a:endParaRPr>
          </a:p>
        </p:txBody>
      </p:sp>
    </p:spTree>
    <p:extLst>
      <p:ext uri="{BB962C8B-B14F-4D97-AF65-F5344CB8AC3E}">
        <p14:creationId xmlns:p14="http://schemas.microsoft.com/office/powerpoint/2010/main" val="1166339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BCCEB-3A6D-E017-CF95-1347CC6B0AA1}"/>
              </a:ext>
            </a:extLst>
          </p:cNvPr>
          <p:cNvSpPr/>
          <p:nvPr/>
        </p:nvSpPr>
        <p:spPr>
          <a:xfrm>
            <a:off x="1637656" y="4049212"/>
            <a:ext cx="8648281" cy="646331"/>
          </a:xfrm>
          <a:prstGeom prst="rect">
            <a:avLst/>
          </a:prstGeom>
          <a:ln w="38100">
            <a:solidFill>
              <a:srgbClr val="FF0000"/>
            </a:solidFill>
          </a:ln>
        </p:spPr>
        <p:txBody>
          <a:bodyPr wrap="square" lIns="91440" tIns="45720" rIns="91440" bIns="45720" anchor="t">
            <a:spAutoFit/>
          </a:bodyPr>
          <a:lstStyle/>
          <a:p>
            <a:pPr algn="ctr"/>
            <a:r>
              <a:rPr lang="en-US" b="1">
                <a:solidFill>
                  <a:prstClr val="black"/>
                </a:solidFill>
                <a:latin typeface="Source Sans Pro ExtraLight"/>
                <a:ea typeface="Source Sans Pro ExtraLight"/>
                <a:cs typeface="Segoe UI"/>
              </a:rPr>
              <a:t>Confirm that the protocol was submitted by looking at the document status column. The status should read "IBBCO Administrative Review</a:t>
            </a:r>
            <a:r>
              <a:rPr lang="en-US" b="1">
                <a:solidFill>
                  <a:prstClr val="black"/>
                </a:solidFill>
              </a:rPr>
              <a:t>."</a:t>
            </a:r>
            <a:endParaRPr lang="en-US" b="1">
              <a:solidFill>
                <a:prstClr val="black"/>
              </a:solidFill>
              <a:ea typeface="Source Sans Pro ExtraLight"/>
            </a:endParaRPr>
          </a:p>
        </p:txBody>
      </p:sp>
      <p:sp>
        <p:nvSpPr>
          <p:cNvPr id="5" name="Arrow: Down 4">
            <a:extLst>
              <a:ext uri="{FF2B5EF4-FFF2-40B4-BE49-F238E27FC236}">
                <a16:creationId xmlns:a16="http://schemas.microsoft.com/office/drawing/2014/main" id="{474583C7-2F67-1B04-449E-C5BD11E597B9}"/>
              </a:ext>
            </a:extLst>
          </p:cNvPr>
          <p:cNvSpPr/>
          <p:nvPr/>
        </p:nvSpPr>
        <p:spPr>
          <a:xfrm rot="5400000">
            <a:off x="7232904" y="3344212"/>
            <a:ext cx="384048" cy="42976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E043AF4-990E-1843-99B7-2FCA69A638B2}"/>
              </a:ext>
            </a:extLst>
          </p:cNvPr>
          <p:cNvGrpSpPr/>
          <p:nvPr/>
        </p:nvGrpSpPr>
        <p:grpSpPr>
          <a:xfrm>
            <a:off x="479946" y="1780500"/>
            <a:ext cx="11232107" cy="2056575"/>
            <a:chOff x="479946" y="1780500"/>
            <a:chExt cx="11232107" cy="2056575"/>
          </a:xfrm>
        </p:grpSpPr>
        <p:pic>
          <p:nvPicPr>
            <p:cNvPr id="3" name="Picture 2">
              <a:extLst>
                <a:ext uri="{FF2B5EF4-FFF2-40B4-BE49-F238E27FC236}">
                  <a16:creationId xmlns:a16="http://schemas.microsoft.com/office/drawing/2014/main" id="{CE319D87-C9D2-8C17-ED3A-CB4A116E2D8B}"/>
                </a:ext>
              </a:extLst>
            </p:cNvPr>
            <p:cNvPicPr>
              <a:picLocks noChangeAspect="1"/>
            </p:cNvPicPr>
            <p:nvPr/>
          </p:nvPicPr>
          <p:blipFill>
            <a:blip r:embed="rId2"/>
            <a:stretch>
              <a:fillRect/>
            </a:stretch>
          </p:blipFill>
          <p:spPr>
            <a:xfrm>
              <a:off x="479946" y="1780500"/>
              <a:ext cx="11232107" cy="2056575"/>
            </a:xfrm>
            <a:prstGeom prst="rect">
              <a:avLst/>
            </a:prstGeom>
          </p:spPr>
        </p:pic>
        <p:sp>
          <p:nvSpPr>
            <p:cNvPr id="6" name="Rectangle 5">
              <a:extLst>
                <a:ext uri="{FF2B5EF4-FFF2-40B4-BE49-F238E27FC236}">
                  <a16:creationId xmlns:a16="http://schemas.microsoft.com/office/drawing/2014/main" id="{1800F452-0F58-9966-9E42-8FCB27113609}"/>
                </a:ext>
              </a:extLst>
            </p:cNvPr>
            <p:cNvSpPr/>
            <p:nvPr/>
          </p:nvSpPr>
          <p:spPr>
            <a:xfrm>
              <a:off x="8637887" y="3442901"/>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7445B8-AA5C-707A-F2E9-502E587C2679}"/>
                </a:ext>
              </a:extLst>
            </p:cNvPr>
            <p:cNvSpPr/>
            <p:nvPr/>
          </p:nvSpPr>
          <p:spPr>
            <a:xfrm>
              <a:off x="8637887" y="3166675"/>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E30BCB-7155-53B6-7D21-F3F8E32B8F94}"/>
                </a:ext>
              </a:extLst>
            </p:cNvPr>
            <p:cNvSpPr/>
            <p:nvPr/>
          </p:nvSpPr>
          <p:spPr>
            <a:xfrm>
              <a:off x="8637887" y="2919025"/>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67C48B8-77EC-A4B3-4BD9-98EA14518C25}"/>
                </a:ext>
              </a:extLst>
            </p:cNvPr>
            <p:cNvSpPr/>
            <p:nvPr/>
          </p:nvSpPr>
          <p:spPr>
            <a:xfrm>
              <a:off x="8637887" y="2671375"/>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56CBA8-75D2-5485-7FAA-179029FE2486}"/>
                </a:ext>
              </a:extLst>
            </p:cNvPr>
            <p:cNvSpPr/>
            <p:nvPr/>
          </p:nvSpPr>
          <p:spPr>
            <a:xfrm>
              <a:off x="8637887" y="2442775"/>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490EF9-5447-2747-94E0-F43521152D1E}"/>
                </a:ext>
              </a:extLst>
            </p:cNvPr>
            <p:cNvSpPr/>
            <p:nvPr/>
          </p:nvSpPr>
          <p:spPr>
            <a:xfrm>
              <a:off x="2056112" y="2661850"/>
              <a:ext cx="1114425" cy="2190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84DD34-E492-3D42-6322-AB03B425732C}"/>
                </a:ext>
              </a:extLst>
            </p:cNvPr>
            <p:cNvSpPr/>
            <p:nvPr/>
          </p:nvSpPr>
          <p:spPr>
            <a:xfrm>
              <a:off x="2056112" y="3481000"/>
              <a:ext cx="904875" cy="1619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BBFA790A-07F2-17CA-CC36-82C94D5547A4}"/>
              </a:ext>
            </a:extLst>
          </p:cNvPr>
          <p:cNvSpPr/>
          <p:nvPr/>
        </p:nvSpPr>
        <p:spPr>
          <a:xfrm>
            <a:off x="6198358" y="1665027"/>
            <a:ext cx="900752" cy="21720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665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B0737-A5BD-00E3-5304-D59115F236B4}"/>
              </a:ext>
            </a:extLst>
          </p:cNvPr>
          <p:cNvSpPr txBox="1"/>
          <p:nvPr/>
        </p:nvSpPr>
        <p:spPr>
          <a:xfrm>
            <a:off x="629869" y="634109"/>
            <a:ext cx="10932262" cy="840522"/>
          </a:xfrm>
          <a:prstGeom prst="rect">
            <a:avLst/>
          </a:prstGeom>
          <a:noFill/>
          <a:ln w="28575">
            <a:noFill/>
          </a:ln>
        </p:spPr>
        <p:txBody>
          <a:bodyPr wrap="square" lIns="91440" tIns="45720" rIns="91440" bIns="45720" rtlCol="0" anchor="t">
            <a:spAutoFit/>
          </a:bodyPr>
          <a:lstStyle/>
          <a:p>
            <a:pPr algn="ctr"/>
            <a:r>
              <a:rPr lang="en-US" sz="2400" b="1" u="sng"/>
              <a:t>Your approved protocol will appear on the IBC tab ‘In Use (applicationwide default)’ filter</a:t>
            </a:r>
            <a:endParaRPr lang="en-US" sz="2400" b="1" u="sng">
              <a:ea typeface="Source Sans Pro ExtraLight"/>
            </a:endParaRPr>
          </a:p>
        </p:txBody>
      </p:sp>
      <p:sp>
        <p:nvSpPr>
          <p:cNvPr id="4" name="TextBox 3">
            <a:extLst>
              <a:ext uri="{FF2B5EF4-FFF2-40B4-BE49-F238E27FC236}">
                <a16:creationId xmlns:a16="http://schemas.microsoft.com/office/drawing/2014/main" id="{F7558B6C-BC66-7534-602C-03AAADEE7AC7}"/>
              </a:ext>
            </a:extLst>
          </p:cNvPr>
          <p:cNvSpPr txBox="1"/>
          <p:nvPr/>
        </p:nvSpPr>
        <p:spPr>
          <a:xfrm>
            <a:off x="2053677" y="5650098"/>
            <a:ext cx="7812743" cy="461665"/>
          </a:xfrm>
          <a:prstGeom prst="rect">
            <a:avLst/>
          </a:prstGeom>
          <a:noFill/>
        </p:spPr>
        <p:txBody>
          <a:bodyPr wrap="square" rtlCol="0">
            <a:spAutoFit/>
          </a:bodyPr>
          <a:lstStyle/>
          <a:p>
            <a:pPr algn="ctr"/>
            <a:r>
              <a:rPr lang="en-US" sz="2400" b="1">
                <a:solidFill>
                  <a:srgbClr val="FF0000"/>
                </a:solidFill>
              </a:rPr>
              <a:t>***Your project has been APPROVED***</a:t>
            </a:r>
          </a:p>
        </p:txBody>
      </p:sp>
      <p:sp>
        <p:nvSpPr>
          <p:cNvPr id="5" name="Rectangle 4">
            <a:extLst>
              <a:ext uri="{FF2B5EF4-FFF2-40B4-BE49-F238E27FC236}">
                <a16:creationId xmlns:a16="http://schemas.microsoft.com/office/drawing/2014/main" id="{08512F8C-8CA0-98FC-E59B-8704649CF273}"/>
              </a:ext>
            </a:extLst>
          </p:cNvPr>
          <p:cNvSpPr/>
          <p:nvPr/>
        </p:nvSpPr>
        <p:spPr>
          <a:xfrm>
            <a:off x="1661927" y="1471738"/>
            <a:ext cx="2050264" cy="302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Callout 18">
            <a:extLst>
              <a:ext uri="{FF2B5EF4-FFF2-40B4-BE49-F238E27FC236}">
                <a16:creationId xmlns:a16="http://schemas.microsoft.com/office/drawing/2014/main" id="{B98C41B6-03AE-6A16-DFAD-0A4534478C24}"/>
              </a:ext>
            </a:extLst>
          </p:cNvPr>
          <p:cNvSpPr/>
          <p:nvPr/>
        </p:nvSpPr>
        <p:spPr>
          <a:xfrm>
            <a:off x="4649337" y="3029005"/>
            <a:ext cx="3591096" cy="799989"/>
          </a:xfrm>
          <a:prstGeom prst="down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a:p>
            <a:pPr algn="ctr"/>
            <a:r>
              <a:rPr lang="en-US">
                <a:solidFill>
                  <a:schemeClr val="tx1"/>
                </a:solidFill>
              </a:rPr>
              <a:t>This status will say “</a:t>
            </a:r>
            <a:r>
              <a:rPr lang="en-US" b="1">
                <a:solidFill>
                  <a:schemeClr val="tx1"/>
                </a:solidFill>
              </a:rPr>
              <a:t>APPROVED</a:t>
            </a:r>
            <a:r>
              <a:rPr lang="en-US">
                <a:solidFill>
                  <a:schemeClr val="tx1"/>
                </a:solidFill>
              </a:rPr>
              <a:t>” once protocol is approved.</a:t>
            </a:r>
          </a:p>
          <a:p>
            <a:endParaRPr lang="en-US">
              <a:solidFill>
                <a:sysClr val="windowText" lastClr="000000"/>
              </a:solidFill>
            </a:endParaRPr>
          </a:p>
        </p:txBody>
      </p:sp>
      <p:grpSp>
        <p:nvGrpSpPr>
          <p:cNvPr id="10" name="Group 9">
            <a:extLst>
              <a:ext uri="{FF2B5EF4-FFF2-40B4-BE49-F238E27FC236}">
                <a16:creationId xmlns:a16="http://schemas.microsoft.com/office/drawing/2014/main" id="{D5D88706-9A81-F15A-EB4C-60941CA8F865}"/>
              </a:ext>
            </a:extLst>
          </p:cNvPr>
          <p:cNvGrpSpPr/>
          <p:nvPr/>
        </p:nvGrpSpPr>
        <p:grpSpPr>
          <a:xfrm>
            <a:off x="491318" y="1411832"/>
            <a:ext cx="10937463" cy="4034336"/>
            <a:chOff x="491318" y="1411832"/>
            <a:chExt cx="10937463" cy="4034336"/>
          </a:xfrm>
        </p:grpSpPr>
        <p:pic>
          <p:nvPicPr>
            <p:cNvPr id="2" name="Picture 1">
              <a:extLst>
                <a:ext uri="{FF2B5EF4-FFF2-40B4-BE49-F238E27FC236}">
                  <a16:creationId xmlns:a16="http://schemas.microsoft.com/office/drawing/2014/main" id="{4CDA3B43-C2D0-08F3-8EAF-F6EAD41CF5C5}"/>
                </a:ext>
              </a:extLst>
            </p:cNvPr>
            <p:cNvPicPr>
              <a:picLocks noChangeAspect="1"/>
            </p:cNvPicPr>
            <p:nvPr/>
          </p:nvPicPr>
          <p:blipFill>
            <a:blip r:embed="rId2"/>
            <a:stretch>
              <a:fillRect/>
            </a:stretch>
          </p:blipFill>
          <p:spPr>
            <a:xfrm>
              <a:off x="491318" y="1411832"/>
              <a:ext cx="10937463" cy="4034336"/>
            </a:xfrm>
            <a:prstGeom prst="rect">
              <a:avLst/>
            </a:prstGeom>
          </p:spPr>
        </p:pic>
        <p:pic>
          <p:nvPicPr>
            <p:cNvPr id="8" name="Picture 7">
              <a:extLst>
                <a:ext uri="{FF2B5EF4-FFF2-40B4-BE49-F238E27FC236}">
                  <a16:creationId xmlns:a16="http://schemas.microsoft.com/office/drawing/2014/main" id="{7836D8E7-ADF3-353D-934B-D0EC3E902570}"/>
                </a:ext>
              </a:extLst>
            </p:cNvPr>
            <p:cNvPicPr>
              <a:picLocks noChangeAspect="1"/>
            </p:cNvPicPr>
            <p:nvPr/>
          </p:nvPicPr>
          <p:blipFill>
            <a:blip r:embed="rId3"/>
            <a:stretch>
              <a:fillRect/>
            </a:stretch>
          </p:blipFill>
          <p:spPr>
            <a:xfrm>
              <a:off x="6096000" y="4992317"/>
              <a:ext cx="778648" cy="217460"/>
            </a:xfrm>
            <a:prstGeom prst="rect">
              <a:avLst/>
            </a:prstGeom>
          </p:spPr>
        </p:pic>
        <p:sp>
          <p:nvSpPr>
            <p:cNvPr id="9" name="Arrow: Down 8">
              <a:extLst>
                <a:ext uri="{FF2B5EF4-FFF2-40B4-BE49-F238E27FC236}">
                  <a16:creationId xmlns:a16="http://schemas.microsoft.com/office/drawing/2014/main" id="{2527A502-4F3D-8001-CE4D-6D2136B5E7E3}"/>
                </a:ext>
              </a:extLst>
            </p:cNvPr>
            <p:cNvSpPr/>
            <p:nvPr/>
          </p:nvSpPr>
          <p:spPr>
            <a:xfrm rot="5400000">
              <a:off x="6762560" y="4842920"/>
              <a:ext cx="326898" cy="534543"/>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7DD22C8B-48C8-2C11-E897-85E01B4C7A1B}"/>
              </a:ext>
            </a:extLst>
          </p:cNvPr>
          <p:cNvSpPr/>
          <p:nvPr/>
        </p:nvSpPr>
        <p:spPr>
          <a:xfrm>
            <a:off x="8312750" y="4710755"/>
            <a:ext cx="781050" cy="1809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608C19-561B-9ECE-A92E-839DC4BA7642}"/>
              </a:ext>
            </a:extLst>
          </p:cNvPr>
          <p:cNvSpPr/>
          <p:nvPr/>
        </p:nvSpPr>
        <p:spPr>
          <a:xfrm>
            <a:off x="8312750" y="5053654"/>
            <a:ext cx="781050" cy="1809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E7EB0E-31F1-C400-F10B-93E2598D2B65}"/>
              </a:ext>
            </a:extLst>
          </p:cNvPr>
          <p:cNvSpPr/>
          <p:nvPr/>
        </p:nvSpPr>
        <p:spPr>
          <a:xfrm>
            <a:off x="2159600" y="4320229"/>
            <a:ext cx="781050" cy="1809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EDE944-FE99-3FD4-6D38-8B13CFD8CB55}"/>
              </a:ext>
            </a:extLst>
          </p:cNvPr>
          <p:cNvSpPr/>
          <p:nvPr/>
        </p:nvSpPr>
        <p:spPr>
          <a:xfrm>
            <a:off x="1664558" y="1472256"/>
            <a:ext cx="2057400" cy="2476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486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Reviewer Feedback</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b="1"/>
              <a:t>How to find comments, questions, and concerns from the reviewer. </a:t>
            </a:r>
          </a:p>
        </p:txBody>
      </p:sp>
      <p:cxnSp>
        <p:nvCxnSpPr>
          <p:cNvPr id="5" name="Straight Connector 4">
            <a:extLst>
              <a:ext uri="{FF2B5EF4-FFF2-40B4-BE49-F238E27FC236}">
                <a16:creationId xmlns:a16="http://schemas.microsoft.com/office/drawing/2014/main" id="{03815AE6-12D0-366A-E202-809E1B565F6B}"/>
              </a:ext>
            </a:extLst>
          </p:cNvPr>
          <p:cNvCxnSpPr>
            <a:cxnSpLocks/>
          </p:cNvCxnSpPr>
          <p:nvPr/>
        </p:nvCxnSpPr>
        <p:spPr>
          <a:xfrm>
            <a:off x="1066800" y="3190905"/>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138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E700DF-7E68-D920-CA02-43AD24D40114}"/>
              </a:ext>
            </a:extLst>
          </p:cNvPr>
          <p:cNvPicPr>
            <a:picLocks noChangeAspect="1"/>
          </p:cNvPicPr>
          <p:nvPr/>
        </p:nvPicPr>
        <p:blipFill>
          <a:blip r:embed="rId2"/>
          <a:stretch>
            <a:fillRect/>
          </a:stretch>
        </p:blipFill>
        <p:spPr>
          <a:xfrm>
            <a:off x="442912" y="2179637"/>
            <a:ext cx="11306175" cy="3819525"/>
          </a:xfrm>
          <a:prstGeom prst="rect">
            <a:avLst/>
          </a:prstGeom>
        </p:spPr>
      </p:pic>
      <p:sp>
        <p:nvSpPr>
          <p:cNvPr id="4" name="Rectangle 3">
            <a:extLst>
              <a:ext uri="{FF2B5EF4-FFF2-40B4-BE49-F238E27FC236}">
                <a16:creationId xmlns:a16="http://schemas.microsoft.com/office/drawing/2014/main" id="{CC5A44A5-2BCA-A74A-C4E7-B7B53E49CDE1}"/>
              </a:ext>
            </a:extLst>
          </p:cNvPr>
          <p:cNvSpPr/>
          <p:nvPr/>
        </p:nvSpPr>
        <p:spPr>
          <a:xfrm>
            <a:off x="4842491" y="3390900"/>
            <a:ext cx="2371109" cy="313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2D11F9A-E435-BDF1-E317-54E5AEDC67B8}"/>
              </a:ext>
            </a:extLst>
          </p:cNvPr>
          <p:cNvSpPr txBox="1">
            <a:spLocks/>
          </p:cNvSpPr>
          <p:nvPr/>
        </p:nvSpPr>
        <p:spPr>
          <a:xfrm>
            <a:off x="717794" y="1095842"/>
            <a:ext cx="10058400" cy="907197"/>
          </a:xfrm>
          <a:prstGeom prst="rect">
            <a:avLst/>
          </a:prstGeom>
        </p:spPr>
        <p:txBody>
          <a:bodyPr lIns="91440" tIns="45720" rIns="91440" bIns="45720" anchor="t"/>
          <a:lstStyle>
            <a:lvl1pPr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a:lstStyle>
          <a:p>
            <a:r>
              <a:rPr lang="en-US"/>
              <a:t>Enable the Document for Editing</a:t>
            </a:r>
            <a:endParaRPr lang="en-US">
              <a:ea typeface="Source Serif Pro Black"/>
            </a:endParaRPr>
          </a:p>
        </p:txBody>
      </p:sp>
    </p:spTree>
    <p:extLst>
      <p:ext uri="{BB962C8B-B14F-4D97-AF65-F5344CB8AC3E}">
        <p14:creationId xmlns:p14="http://schemas.microsoft.com/office/powerpoint/2010/main" val="148095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39793"/>
          </a:xfrm>
        </p:spPr>
        <p:txBody>
          <a:bodyPr/>
          <a:lstStyle/>
          <a:p>
            <a:pPr algn="ctr"/>
            <a:r>
              <a:rPr lang="en-US" sz="4800" b="1"/>
              <a:t>Allow Pop-Ups</a:t>
            </a:r>
            <a:endParaRPr lang="en-US" sz="1600" b="1"/>
          </a:p>
        </p:txBody>
      </p:sp>
      <p:sp>
        <p:nvSpPr>
          <p:cNvPr id="3" name="Content Placeholder 2"/>
          <p:cNvSpPr>
            <a:spLocks noGrp="1"/>
          </p:cNvSpPr>
          <p:nvPr>
            <p:ph idx="1"/>
          </p:nvPr>
        </p:nvSpPr>
        <p:spPr>
          <a:xfrm>
            <a:off x="697230" y="1235099"/>
            <a:ext cx="10058400" cy="481830"/>
          </a:xfrm>
        </p:spPr>
        <p:txBody>
          <a:bodyPr vert="horz" lIns="0" tIns="45720" rIns="0" bIns="45720" rtlCol="0" anchor="t">
            <a:normAutofit/>
          </a:bodyPr>
          <a:lstStyle/>
          <a:p>
            <a:r>
              <a:rPr lang="en-US" sz="2800" b="1">
                <a:solidFill>
                  <a:srgbClr val="FF0000"/>
                </a:solidFill>
              </a:rPr>
              <a:t>Reminder: Allow</a:t>
            </a:r>
            <a:r>
              <a:rPr lang="en-US" sz="2800" b="1">
                <a:solidFill>
                  <a:srgbClr val="FF0000"/>
                </a:solidFill>
                <a:latin typeface="+mn-lt"/>
              </a:rPr>
              <a:t> Pop-ups to open new windows.</a:t>
            </a:r>
            <a:r>
              <a:rPr lang="en-US" b="1">
                <a:solidFill>
                  <a:srgbClr val="FF0000"/>
                </a:solidFill>
              </a:rPr>
              <a:t> </a:t>
            </a:r>
            <a:endParaRPr lang="en-US"/>
          </a:p>
        </p:txBody>
      </p:sp>
      <p:pic>
        <p:nvPicPr>
          <p:cNvPr id="4" name="Picture 3">
            <a:extLst>
              <a:ext uri="{FF2B5EF4-FFF2-40B4-BE49-F238E27FC236}">
                <a16:creationId xmlns:a16="http://schemas.microsoft.com/office/drawing/2014/main" id="{A9539127-CECA-863F-77BC-430F433802DA}"/>
              </a:ext>
            </a:extLst>
          </p:cNvPr>
          <p:cNvPicPr>
            <a:picLocks noChangeAspect="1"/>
          </p:cNvPicPr>
          <p:nvPr/>
        </p:nvPicPr>
        <p:blipFill rotWithShape="1">
          <a:blip r:embed="rId2"/>
          <a:srcRect l="19767"/>
          <a:stretch/>
        </p:blipFill>
        <p:spPr>
          <a:xfrm>
            <a:off x="6841528" y="3432017"/>
            <a:ext cx="4203196" cy="2752725"/>
          </a:xfrm>
          <a:prstGeom prst="rect">
            <a:avLst/>
          </a:prstGeom>
        </p:spPr>
      </p:pic>
      <p:pic>
        <p:nvPicPr>
          <p:cNvPr id="7" name="Picture 2" descr="How to Allow or Block Pop-ups in Chrome">
            <a:extLst>
              <a:ext uri="{FF2B5EF4-FFF2-40B4-BE49-F238E27FC236}">
                <a16:creationId xmlns:a16="http://schemas.microsoft.com/office/drawing/2014/main" id="{F767F82A-44DE-AB4B-8C87-8833E2BBB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176" y="3432018"/>
            <a:ext cx="3819525" cy="27527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02A70FC-B43A-DFDB-714B-E9E716F66443}"/>
              </a:ext>
            </a:extLst>
          </p:cNvPr>
          <p:cNvGrpSpPr/>
          <p:nvPr/>
        </p:nvGrpSpPr>
        <p:grpSpPr>
          <a:xfrm>
            <a:off x="447881" y="1802355"/>
            <a:ext cx="10860479" cy="1482446"/>
            <a:chOff x="447881" y="1802355"/>
            <a:chExt cx="10860479" cy="1482446"/>
          </a:xfrm>
        </p:grpSpPr>
        <p:pic>
          <p:nvPicPr>
            <p:cNvPr id="5" name="Picture 4">
              <a:extLst>
                <a:ext uri="{FF2B5EF4-FFF2-40B4-BE49-F238E27FC236}">
                  <a16:creationId xmlns:a16="http://schemas.microsoft.com/office/drawing/2014/main" id="{CC7F6DE8-9D32-8DCA-AE4F-0771682CF322}"/>
                </a:ext>
              </a:extLst>
            </p:cNvPr>
            <p:cNvPicPr>
              <a:picLocks noChangeAspect="1"/>
            </p:cNvPicPr>
            <p:nvPr/>
          </p:nvPicPr>
          <p:blipFill>
            <a:blip r:embed="rId4"/>
            <a:stretch>
              <a:fillRect/>
            </a:stretch>
          </p:blipFill>
          <p:spPr>
            <a:xfrm>
              <a:off x="447881" y="1802355"/>
              <a:ext cx="10860479" cy="1482446"/>
            </a:xfrm>
            <a:prstGeom prst="rect">
              <a:avLst/>
            </a:prstGeom>
          </p:spPr>
        </p:pic>
        <p:pic>
          <p:nvPicPr>
            <p:cNvPr id="9" name="Picture 8">
              <a:extLst>
                <a:ext uri="{FF2B5EF4-FFF2-40B4-BE49-F238E27FC236}">
                  <a16:creationId xmlns:a16="http://schemas.microsoft.com/office/drawing/2014/main" id="{5B8220D8-4847-3550-0371-2532398C125F}"/>
                </a:ext>
              </a:extLst>
            </p:cNvPr>
            <p:cNvPicPr>
              <a:picLocks noChangeAspect="1"/>
            </p:cNvPicPr>
            <p:nvPr/>
          </p:nvPicPr>
          <p:blipFill>
            <a:blip r:embed="rId5"/>
            <a:stretch>
              <a:fillRect/>
            </a:stretch>
          </p:blipFill>
          <p:spPr>
            <a:xfrm>
              <a:off x="447881" y="2020215"/>
              <a:ext cx="776912" cy="301248"/>
            </a:xfrm>
            <a:prstGeom prst="rect">
              <a:avLst/>
            </a:prstGeom>
          </p:spPr>
        </p:pic>
      </p:grpSp>
      <p:sp>
        <p:nvSpPr>
          <p:cNvPr id="10" name="Arrow: Down 9">
            <a:extLst>
              <a:ext uri="{FF2B5EF4-FFF2-40B4-BE49-F238E27FC236}">
                <a16:creationId xmlns:a16="http://schemas.microsoft.com/office/drawing/2014/main" id="{7128A21A-7965-1253-3300-8514CE8726A2}"/>
              </a:ext>
            </a:extLst>
          </p:cNvPr>
          <p:cNvSpPr/>
          <p:nvPr/>
        </p:nvSpPr>
        <p:spPr>
          <a:xfrm rot="5400000" flipV="1">
            <a:off x="9182797" y="3410630"/>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14455778-EDDE-D5D2-8EBA-4A914828957A}"/>
              </a:ext>
            </a:extLst>
          </p:cNvPr>
          <p:cNvSpPr/>
          <p:nvPr/>
        </p:nvSpPr>
        <p:spPr>
          <a:xfrm rot="5400000" flipV="1">
            <a:off x="6916244" y="4443733"/>
            <a:ext cx="240393" cy="4888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D511C86E-3963-F053-15D1-208B4A4D4D5C}"/>
              </a:ext>
            </a:extLst>
          </p:cNvPr>
          <p:cNvSpPr/>
          <p:nvPr/>
        </p:nvSpPr>
        <p:spPr>
          <a:xfrm rot="5400000" flipV="1">
            <a:off x="8822930" y="5263709"/>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5120BD-A71D-00AD-58F7-FE022527D1BA}"/>
              </a:ext>
            </a:extLst>
          </p:cNvPr>
          <p:cNvSpPr/>
          <p:nvPr/>
        </p:nvSpPr>
        <p:spPr>
          <a:xfrm>
            <a:off x="10382775" y="1655138"/>
            <a:ext cx="367286" cy="3650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EB5E2FDE-32F4-FB85-174C-91A96179EB57}"/>
              </a:ext>
            </a:extLst>
          </p:cNvPr>
          <p:cNvSpPr txBox="1"/>
          <p:nvPr/>
        </p:nvSpPr>
        <p:spPr>
          <a:xfrm>
            <a:off x="5270251" y="2915469"/>
            <a:ext cx="1766189" cy="369332"/>
          </a:xfrm>
          <a:prstGeom prst="rect">
            <a:avLst/>
          </a:prstGeom>
          <a:noFill/>
        </p:spPr>
        <p:txBody>
          <a:bodyPr wrap="none" rtlCol="0">
            <a:spAutoFit/>
          </a:bodyPr>
          <a:lstStyle/>
          <a:p>
            <a:r>
              <a:rPr lang="en-US" b="1"/>
              <a:t>Follow the steps.</a:t>
            </a:r>
          </a:p>
        </p:txBody>
      </p:sp>
    </p:spTree>
    <p:extLst>
      <p:ext uri="{BB962C8B-B14F-4D97-AF65-F5344CB8AC3E}">
        <p14:creationId xmlns:p14="http://schemas.microsoft.com/office/powerpoint/2010/main" val="2429699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169BB6-8097-C596-BB2F-8D948B67A81B}"/>
              </a:ext>
            </a:extLst>
          </p:cNvPr>
          <p:cNvPicPr>
            <a:picLocks noChangeAspect="1"/>
          </p:cNvPicPr>
          <p:nvPr/>
        </p:nvPicPr>
        <p:blipFill>
          <a:blip r:embed="rId2"/>
          <a:stretch>
            <a:fillRect/>
          </a:stretch>
        </p:blipFill>
        <p:spPr>
          <a:xfrm>
            <a:off x="848244" y="1253961"/>
            <a:ext cx="10222194" cy="4510832"/>
          </a:xfrm>
          <a:prstGeom prst="rect">
            <a:avLst/>
          </a:prstGeom>
        </p:spPr>
      </p:pic>
      <p:sp>
        <p:nvSpPr>
          <p:cNvPr id="3" name="TextBox 2">
            <a:extLst>
              <a:ext uri="{FF2B5EF4-FFF2-40B4-BE49-F238E27FC236}">
                <a16:creationId xmlns:a16="http://schemas.microsoft.com/office/drawing/2014/main" id="{3214A895-09CE-417D-EFC1-E970488AA72F}"/>
              </a:ext>
            </a:extLst>
          </p:cNvPr>
          <p:cNvSpPr txBox="1"/>
          <p:nvPr/>
        </p:nvSpPr>
        <p:spPr>
          <a:xfrm>
            <a:off x="2691864" y="5852209"/>
            <a:ext cx="6546985" cy="400110"/>
          </a:xfrm>
          <a:prstGeom prst="rect">
            <a:avLst/>
          </a:prstGeom>
          <a:noFill/>
          <a:ln>
            <a:solidFill>
              <a:srgbClr val="FF0000"/>
            </a:solidFill>
          </a:ln>
        </p:spPr>
        <p:txBody>
          <a:bodyPr wrap="none" lIns="91440" tIns="45720" rIns="91440" bIns="45720" rtlCol="0" anchor="t">
            <a:spAutoFit/>
          </a:bodyPr>
          <a:lstStyle/>
          <a:p>
            <a:pPr algn="ctr"/>
            <a:r>
              <a:rPr lang="en-US" sz="2000" b="1"/>
              <a:t>Click on “Review” button to see all feedback from the reviewer.</a:t>
            </a:r>
            <a:endParaRPr lang="en-US" sz="2000" b="1">
              <a:ea typeface="Source Sans Pro ExtraLight"/>
            </a:endParaRPr>
          </a:p>
        </p:txBody>
      </p:sp>
      <p:sp>
        <p:nvSpPr>
          <p:cNvPr id="4" name="TextBox 3">
            <a:extLst>
              <a:ext uri="{FF2B5EF4-FFF2-40B4-BE49-F238E27FC236}">
                <a16:creationId xmlns:a16="http://schemas.microsoft.com/office/drawing/2014/main" id="{113CA41B-A478-8836-B2A2-3DFAE6D69021}"/>
              </a:ext>
            </a:extLst>
          </p:cNvPr>
          <p:cNvSpPr txBox="1"/>
          <p:nvPr/>
        </p:nvSpPr>
        <p:spPr>
          <a:xfrm>
            <a:off x="487839" y="587031"/>
            <a:ext cx="11221031" cy="461665"/>
          </a:xfrm>
          <a:prstGeom prst="rect">
            <a:avLst/>
          </a:prstGeom>
          <a:noFill/>
          <a:ln w="19050">
            <a:noFill/>
          </a:ln>
        </p:spPr>
        <p:txBody>
          <a:bodyPr wrap="square" lIns="91440" tIns="45720" rIns="91440" bIns="45720" rtlCol="0" anchor="t">
            <a:spAutoFit/>
          </a:bodyPr>
          <a:lstStyle/>
          <a:p>
            <a:pPr algn="ctr"/>
            <a:r>
              <a:rPr lang="en-US" sz="2400" b="1"/>
              <a:t>Once the document is in edit mode, all revisions can be viewed by using the review button.</a:t>
            </a:r>
            <a:endParaRPr lang="en-US" sz="2400" b="1">
              <a:ea typeface="Source Sans Pro ExtraLight"/>
            </a:endParaRPr>
          </a:p>
        </p:txBody>
      </p:sp>
      <p:sp>
        <p:nvSpPr>
          <p:cNvPr id="5" name="Rectangle 4">
            <a:extLst>
              <a:ext uri="{FF2B5EF4-FFF2-40B4-BE49-F238E27FC236}">
                <a16:creationId xmlns:a16="http://schemas.microsoft.com/office/drawing/2014/main" id="{2C1C2B32-3BFF-49B3-B2FB-25A432134A9E}"/>
              </a:ext>
            </a:extLst>
          </p:cNvPr>
          <p:cNvSpPr/>
          <p:nvPr/>
        </p:nvSpPr>
        <p:spPr>
          <a:xfrm>
            <a:off x="2511377" y="1833161"/>
            <a:ext cx="803323" cy="2242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02770AD-0285-C42D-C1EE-4C85F21BBA01}"/>
              </a:ext>
            </a:extLst>
          </p:cNvPr>
          <p:cNvSpPr/>
          <p:nvPr/>
        </p:nvSpPr>
        <p:spPr>
          <a:xfrm rot="10800000">
            <a:off x="2756911" y="2134731"/>
            <a:ext cx="326898" cy="534543"/>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870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733025-1463-F780-7C6C-67B835567593}"/>
              </a:ext>
            </a:extLst>
          </p:cNvPr>
          <p:cNvPicPr>
            <a:picLocks noChangeAspect="1"/>
          </p:cNvPicPr>
          <p:nvPr/>
        </p:nvPicPr>
        <p:blipFill>
          <a:blip r:embed="rId2"/>
          <a:stretch>
            <a:fillRect/>
          </a:stretch>
        </p:blipFill>
        <p:spPr>
          <a:xfrm>
            <a:off x="641445" y="982639"/>
            <a:ext cx="10399594" cy="4667534"/>
          </a:xfrm>
          <a:prstGeom prst="rect">
            <a:avLst/>
          </a:prstGeom>
        </p:spPr>
      </p:pic>
      <p:sp>
        <p:nvSpPr>
          <p:cNvPr id="3" name="Down Arrow Callout 6">
            <a:extLst>
              <a:ext uri="{FF2B5EF4-FFF2-40B4-BE49-F238E27FC236}">
                <a16:creationId xmlns:a16="http://schemas.microsoft.com/office/drawing/2014/main" id="{88656545-513B-AA5C-DA53-8C5F6E208A34}"/>
              </a:ext>
            </a:extLst>
          </p:cNvPr>
          <p:cNvSpPr/>
          <p:nvPr/>
        </p:nvSpPr>
        <p:spPr>
          <a:xfrm>
            <a:off x="137385" y="311483"/>
            <a:ext cx="3971352" cy="1256202"/>
          </a:xfrm>
          <a:prstGeom prst="down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ysClr val="windowText" lastClr="000000"/>
                </a:solidFill>
              </a:rPr>
              <a:t>Click “All” to see the feedback left on all tabs at once, instead of moving from tab to tab.</a:t>
            </a:r>
          </a:p>
        </p:txBody>
      </p:sp>
      <p:sp>
        <p:nvSpPr>
          <p:cNvPr id="4" name="Up Arrow Callout 2">
            <a:extLst>
              <a:ext uri="{FF2B5EF4-FFF2-40B4-BE49-F238E27FC236}">
                <a16:creationId xmlns:a16="http://schemas.microsoft.com/office/drawing/2014/main" id="{3C41994F-337E-EB6C-B627-24F703F6721C}"/>
              </a:ext>
            </a:extLst>
          </p:cNvPr>
          <p:cNvSpPr/>
          <p:nvPr/>
        </p:nvSpPr>
        <p:spPr>
          <a:xfrm>
            <a:off x="3407352" y="3653723"/>
            <a:ext cx="4041742"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b="1" dirty="0">
                <a:solidFill>
                  <a:prstClr val="black"/>
                </a:solidFill>
              </a:rPr>
              <a:t>To open the feedback items, click on the subject.</a:t>
            </a:r>
          </a:p>
        </p:txBody>
      </p:sp>
      <p:sp>
        <p:nvSpPr>
          <p:cNvPr id="5" name="TextBox 4">
            <a:extLst>
              <a:ext uri="{FF2B5EF4-FFF2-40B4-BE49-F238E27FC236}">
                <a16:creationId xmlns:a16="http://schemas.microsoft.com/office/drawing/2014/main" id="{5D99410C-F7CD-FCF0-E1E6-786A8E8627AD}"/>
              </a:ext>
            </a:extLst>
          </p:cNvPr>
          <p:cNvSpPr txBox="1"/>
          <p:nvPr/>
        </p:nvSpPr>
        <p:spPr>
          <a:xfrm>
            <a:off x="498775" y="5224990"/>
            <a:ext cx="10685493" cy="646331"/>
          </a:xfrm>
          <a:prstGeom prst="rect">
            <a:avLst/>
          </a:prstGeom>
          <a:solidFill>
            <a:schemeClr val="bg1"/>
          </a:solidFill>
          <a:ln>
            <a:solidFill>
              <a:srgbClr val="FF0000"/>
            </a:solidFill>
          </a:ln>
        </p:spPr>
        <p:txBody>
          <a:bodyPr wrap="square" lIns="91440" tIns="45720" rIns="91440" bIns="45720" rtlCol="0" anchor="t">
            <a:spAutoFit/>
          </a:bodyPr>
          <a:lstStyle/>
          <a:p>
            <a:pPr marL="285750" indent="-285750">
              <a:buFont typeface="Arial" panose="020B0604020202020204" pitchFamily="34" charset="0"/>
              <a:buChar char="•"/>
            </a:pPr>
            <a:r>
              <a:rPr lang="en-US" b="1" dirty="0"/>
              <a:t>As illustrated above, you will find a list of items requested by reviewers for the entire protocol.</a:t>
            </a:r>
          </a:p>
          <a:p>
            <a:pPr marL="285750" indent="-285750">
              <a:buFont typeface="Arial" panose="020B0604020202020204" pitchFamily="34" charset="0"/>
              <a:buChar char="•"/>
            </a:pPr>
            <a:r>
              <a:rPr lang="en-US" b="1" dirty="0"/>
              <a:t>To respond to the feedback, click on each topic under the “Subject” column to open a response field. </a:t>
            </a:r>
            <a:endParaRPr lang="en-US" b="1" dirty="0">
              <a:ea typeface="Source Sans Pro ExtraLight"/>
            </a:endParaRPr>
          </a:p>
        </p:txBody>
      </p:sp>
    </p:spTree>
    <p:extLst>
      <p:ext uri="{BB962C8B-B14F-4D97-AF65-F5344CB8AC3E}">
        <p14:creationId xmlns:p14="http://schemas.microsoft.com/office/powerpoint/2010/main" val="1554117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57E204-F223-5661-21A2-1A87F5A27D57}"/>
              </a:ext>
            </a:extLst>
          </p:cNvPr>
          <p:cNvPicPr>
            <a:picLocks noChangeAspect="1"/>
          </p:cNvPicPr>
          <p:nvPr/>
        </p:nvPicPr>
        <p:blipFill rotWithShape="1">
          <a:blip r:embed="rId2"/>
          <a:srcRect t="1725"/>
          <a:stretch/>
        </p:blipFill>
        <p:spPr>
          <a:xfrm>
            <a:off x="513497" y="224551"/>
            <a:ext cx="10890913" cy="5190010"/>
          </a:xfrm>
          <a:prstGeom prst="rect">
            <a:avLst/>
          </a:prstGeom>
        </p:spPr>
      </p:pic>
      <p:sp>
        <p:nvSpPr>
          <p:cNvPr id="3" name="Rectangle 2">
            <a:extLst>
              <a:ext uri="{FF2B5EF4-FFF2-40B4-BE49-F238E27FC236}">
                <a16:creationId xmlns:a16="http://schemas.microsoft.com/office/drawing/2014/main" id="{E29745D8-3E56-C69E-D1A3-F0126EDDFE57}"/>
              </a:ext>
            </a:extLst>
          </p:cNvPr>
          <p:cNvSpPr/>
          <p:nvPr/>
        </p:nvSpPr>
        <p:spPr>
          <a:xfrm>
            <a:off x="379809" y="5631722"/>
            <a:ext cx="8188037" cy="70174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If a document needs to be uploaded as a response, you must go back to the “attachments” tab and upload the document in the respective section.</a:t>
            </a:r>
          </a:p>
        </p:txBody>
      </p:sp>
      <p:sp>
        <p:nvSpPr>
          <p:cNvPr id="4" name="Down Arrow Callout 18">
            <a:extLst>
              <a:ext uri="{FF2B5EF4-FFF2-40B4-BE49-F238E27FC236}">
                <a16:creationId xmlns:a16="http://schemas.microsoft.com/office/drawing/2014/main" id="{A4C9D854-EA23-8D69-B730-4FE5679FEEC2}"/>
              </a:ext>
            </a:extLst>
          </p:cNvPr>
          <p:cNvSpPr/>
          <p:nvPr/>
        </p:nvSpPr>
        <p:spPr>
          <a:xfrm>
            <a:off x="5981700" y="2019567"/>
            <a:ext cx="3591096" cy="799989"/>
          </a:xfrm>
          <a:prstGeom prst="down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a:p>
            <a:pPr algn="ctr"/>
            <a:r>
              <a:rPr lang="en-US" b="1">
                <a:solidFill>
                  <a:schemeClr val="tx1"/>
                </a:solidFill>
              </a:rPr>
              <a:t>1. Enter comment/answer in “Response” Text box.</a:t>
            </a:r>
          </a:p>
          <a:p>
            <a:endParaRPr lang="en-US">
              <a:solidFill>
                <a:sysClr val="windowText" lastClr="000000"/>
              </a:solidFill>
            </a:endParaRPr>
          </a:p>
        </p:txBody>
      </p:sp>
      <p:sp>
        <p:nvSpPr>
          <p:cNvPr id="5" name="Up Arrow Callout 22">
            <a:extLst>
              <a:ext uri="{FF2B5EF4-FFF2-40B4-BE49-F238E27FC236}">
                <a16:creationId xmlns:a16="http://schemas.microsoft.com/office/drawing/2014/main" id="{3326CD78-748B-373F-DA59-F2F823604180}"/>
              </a:ext>
            </a:extLst>
          </p:cNvPr>
          <p:cNvSpPr/>
          <p:nvPr/>
        </p:nvSpPr>
        <p:spPr>
          <a:xfrm>
            <a:off x="9160295" y="386725"/>
            <a:ext cx="2563749" cy="955056"/>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a:solidFill>
                <a:schemeClr val="tx1"/>
              </a:solidFill>
            </a:endParaRPr>
          </a:p>
          <a:p>
            <a:pPr algn="ctr"/>
            <a:r>
              <a:rPr lang="en-US" b="1">
                <a:solidFill>
                  <a:schemeClr val="tx1"/>
                </a:solidFill>
              </a:rPr>
              <a:t>4. Click “Close Window”</a:t>
            </a:r>
            <a:endParaRPr lang="en-US" b="1">
              <a:solidFill>
                <a:schemeClr val="tx1"/>
              </a:solidFill>
              <a:ea typeface="Source Sans Pro ExtraLight"/>
            </a:endParaRPr>
          </a:p>
          <a:p>
            <a:pPr lvl="0"/>
            <a:endParaRPr lang="en-US">
              <a:solidFill>
                <a:schemeClr val="tx1"/>
              </a:solidFill>
            </a:endParaRPr>
          </a:p>
        </p:txBody>
      </p:sp>
      <p:sp>
        <p:nvSpPr>
          <p:cNvPr id="6" name="Down Arrow Callout 23">
            <a:extLst>
              <a:ext uri="{FF2B5EF4-FFF2-40B4-BE49-F238E27FC236}">
                <a16:creationId xmlns:a16="http://schemas.microsoft.com/office/drawing/2014/main" id="{A4098468-4F5C-1FA1-C3E7-09FAF6A48AB1}"/>
              </a:ext>
            </a:extLst>
          </p:cNvPr>
          <p:cNvSpPr/>
          <p:nvPr/>
        </p:nvSpPr>
        <p:spPr>
          <a:xfrm>
            <a:off x="2709740" y="4418274"/>
            <a:ext cx="2599006" cy="638435"/>
          </a:xfrm>
          <a:prstGeom prst="downArrowCallout">
            <a:avLst>
              <a:gd name="adj1" fmla="val 25000"/>
              <a:gd name="adj2" fmla="val 27837"/>
              <a:gd name="adj3" fmla="val 10815"/>
              <a:gd name="adj4" fmla="val 5079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ysClr val="windowText" lastClr="000000"/>
                </a:solidFill>
              </a:rPr>
              <a:t>3. Click “Save &amp; Back”</a:t>
            </a:r>
          </a:p>
        </p:txBody>
      </p:sp>
      <p:sp>
        <p:nvSpPr>
          <p:cNvPr id="7" name="Left Arrow Callout 2">
            <a:extLst>
              <a:ext uri="{FF2B5EF4-FFF2-40B4-BE49-F238E27FC236}">
                <a16:creationId xmlns:a16="http://schemas.microsoft.com/office/drawing/2014/main" id="{9A93E9BE-2080-0445-03B2-83E957EB4CA6}"/>
              </a:ext>
            </a:extLst>
          </p:cNvPr>
          <p:cNvSpPr/>
          <p:nvPr/>
        </p:nvSpPr>
        <p:spPr>
          <a:xfrm>
            <a:off x="7149467" y="4521040"/>
            <a:ext cx="3591096" cy="799989"/>
          </a:xfrm>
          <a:prstGeom prst="leftArrowCallout">
            <a:avLst>
              <a:gd name="adj1" fmla="val 25000"/>
              <a:gd name="adj2" fmla="val 25000"/>
              <a:gd name="adj3" fmla="val 25000"/>
              <a:gd name="adj4" fmla="val 8739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2. Select “Response” here after entering your response in text box.</a:t>
            </a:r>
          </a:p>
        </p:txBody>
      </p:sp>
    </p:spTree>
    <p:extLst>
      <p:ext uri="{BB962C8B-B14F-4D97-AF65-F5344CB8AC3E}">
        <p14:creationId xmlns:p14="http://schemas.microsoft.com/office/powerpoint/2010/main" val="1493058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800100" y="2304074"/>
            <a:ext cx="10591800" cy="996950"/>
          </a:xfrm>
        </p:spPr>
        <p:txBody>
          <a:bodyPr>
            <a:normAutofit fontScale="90000"/>
          </a:bodyPr>
          <a:lstStyle/>
          <a:p>
            <a:pPr algn="ctr"/>
            <a:br>
              <a:rPr lang="en-US"/>
            </a:br>
            <a:br>
              <a:rPr lang="en-US"/>
            </a:br>
            <a:br>
              <a:rPr lang="en-US"/>
            </a:br>
            <a:br>
              <a:rPr lang="en-US"/>
            </a:br>
            <a:r>
              <a:rPr lang="en-US" sz="8000"/>
              <a:t>Resubmitting a Protocol</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933450" y="3301024"/>
            <a:ext cx="103251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a:t>Submitting back to Workflow, after making required revisions</a:t>
            </a:r>
          </a:p>
        </p:txBody>
      </p:sp>
      <p:cxnSp>
        <p:nvCxnSpPr>
          <p:cNvPr id="4" name="Straight Connector 3">
            <a:extLst>
              <a:ext uri="{FF2B5EF4-FFF2-40B4-BE49-F238E27FC236}">
                <a16:creationId xmlns:a16="http://schemas.microsoft.com/office/drawing/2014/main" id="{573822FA-661E-A035-65FD-0893A04D291A}"/>
              </a:ext>
            </a:extLst>
          </p:cNvPr>
          <p:cNvCxnSpPr>
            <a:cxnSpLocks/>
          </p:cNvCxnSpPr>
          <p:nvPr/>
        </p:nvCxnSpPr>
        <p:spPr>
          <a:xfrm>
            <a:off x="591312" y="3190905"/>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340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8910-E0D8-7A1C-9106-8140B497D09D}"/>
              </a:ext>
            </a:extLst>
          </p:cNvPr>
          <p:cNvSpPr>
            <a:spLocks noGrp="1"/>
          </p:cNvSpPr>
          <p:nvPr>
            <p:ph type="title"/>
          </p:nvPr>
        </p:nvSpPr>
        <p:spPr/>
        <p:txBody>
          <a:bodyPr/>
          <a:lstStyle/>
          <a:p>
            <a:r>
              <a:rPr lang="en-US"/>
              <a:t>Remember to SAVE YOUR WORK!</a:t>
            </a:r>
          </a:p>
        </p:txBody>
      </p:sp>
      <p:pic>
        <p:nvPicPr>
          <p:cNvPr id="3" name="Picture 2">
            <a:extLst>
              <a:ext uri="{FF2B5EF4-FFF2-40B4-BE49-F238E27FC236}">
                <a16:creationId xmlns:a16="http://schemas.microsoft.com/office/drawing/2014/main" id="{1DE8E3F7-2EEB-09F5-113C-FEBA86965B9D}"/>
              </a:ext>
            </a:extLst>
          </p:cNvPr>
          <p:cNvPicPr>
            <a:picLocks noChangeAspect="1"/>
          </p:cNvPicPr>
          <p:nvPr/>
        </p:nvPicPr>
        <p:blipFill>
          <a:blip r:embed="rId2"/>
          <a:stretch>
            <a:fillRect/>
          </a:stretch>
        </p:blipFill>
        <p:spPr>
          <a:xfrm>
            <a:off x="3735960" y="1973356"/>
            <a:ext cx="7613905" cy="4157083"/>
          </a:xfrm>
          <a:prstGeom prst="rect">
            <a:avLst/>
          </a:prstGeom>
        </p:spPr>
      </p:pic>
      <p:sp>
        <p:nvSpPr>
          <p:cNvPr id="4" name="TextBox 3">
            <a:extLst>
              <a:ext uri="{FF2B5EF4-FFF2-40B4-BE49-F238E27FC236}">
                <a16:creationId xmlns:a16="http://schemas.microsoft.com/office/drawing/2014/main" id="{532BFAC3-B602-5190-0A10-B2CE8F36B2E8}"/>
              </a:ext>
            </a:extLst>
          </p:cNvPr>
          <p:cNvSpPr txBox="1"/>
          <p:nvPr/>
        </p:nvSpPr>
        <p:spPr>
          <a:xfrm>
            <a:off x="427772" y="2714311"/>
            <a:ext cx="3032595" cy="1569660"/>
          </a:xfrm>
          <a:prstGeom prst="rect">
            <a:avLst/>
          </a:prstGeom>
          <a:noFill/>
          <a:ln>
            <a:solidFill>
              <a:srgbClr val="FF0000"/>
            </a:solidFill>
          </a:ln>
        </p:spPr>
        <p:txBody>
          <a:bodyPr wrap="square" lIns="91440" tIns="45720" rIns="91440" bIns="45720" rtlCol="0" anchor="t">
            <a:spAutoFit/>
          </a:bodyPr>
          <a:lstStyle/>
          <a:p>
            <a:pPr algn="ctr"/>
            <a:r>
              <a:rPr lang="en-US" sz="2400" b="1"/>
              <a:t>Prior to submitting the protocol, make sure you have saved the edits you have made.</a:t>
            </a:r>
            <a:endParaRPr lang="en-US" sz="2400"/>
          </a:p>
        </p:txBody>
      </p:sp>
      <p:sp>
        <p:nvSpPr>
          <p:cNvPr id="5" name="Left Arrow Callout 4">
            <a:extLst>
              <a:ext uri="{FF2B5EF4-FFF2-40B4-BE49-F238E27FC236}">
                <a16:creationId xmlns:a16="http://schemas.microsoft.com/office/drawing/2014/main" id="{DE12B3FA-F13E-198F-D9FF-46CA2BD7F68A}"/>
              </a:ext>
            </a:extLst>
          </p:cNvPr>
          <p:cNvSpPr/>
          <p:nvPr/>
        </p:nvSpPr>
        <p:spPr>
          <a:xfrm>
            <a:off x="5990236" y="2209443"/>
            <a:ext cx="3632835" cy="1022040"/>
          </a:xfrm>
          <a:prstGeom prst="leftArrowCallout">
            <a:avLst>
              <a:gd name="adj1" fmla="val 25000"/>
              <a:gd name="adj2" fmla="val 25000"/>
              <a:gd name="adj3" fmla="val 25000"/>
              <a:gd name="adj4" fmla="val 838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1"/>
                </a:solidFill>
              </a:rPr>
              <a:t>Click on “Save Edits” under the “Action” button located in each tab</a:t>
            </a:r>
          </a:p>
        </p:txBody>
      </p:sp>
      <p:pic>
        <p:nvPicPr>
          <p:cNvPr id="6" name="Picture 5">
            <a:extLst>
              <a:ext uri="{FF2B5EF4-FFF2-40B4-BE49-F238E27FC236}">
                <a16:creationId xmlns:a16="http://schemas.microsoft.com/office/drawing/2014/main" id="{70A9EF89-8DB8-C80E-F60B-BAB625D3DEF4}"/>
              </a:ext>
            </a:extLst>
          </p:cNvPr>
          <p:cNvPicPr>
            <a:picLocks noChangeAspect="1"/>
          </p:cNvPicPr>
          <p:nvPr/>
        </p:nvPicPr>
        <p:blipFill>
          <a:blip r:embed="rId3"/>
          <a:stretch>
            <a:fillRect/>
          </a:stretch>
        </p:blipFill>
        <p:spPr>
          <a:xfrm>
            <a:off x="5189630" y="2598076"/>
            <a:ext cx="729112" cy="244773"/>
          </a:xfrm>
          <a:prstGeom prst="rect">
            <a:avLst/>
          </a:prstGeom>
        </p:spPr>
      </p:pic>
      <p:sp>
        <p:nvSpPr>
          <p:cNvPr id="7" name="Rectangle 6">
            <a:extLst>
              <a:ext uri="{FF2B5EF4-FFF2-40B4-BE49-F238E27FC236}">
                <a16:creationId xmlns:a16="http://schemas.microsoft.com/office/drawing/2014/main" id="{56BCD4EF-6F54-80F5-DE72-D0C763CB9582}"/>
              </a:ext>
            </a:extLst>
          </p:cNvPr>
          <p:cNvSpPr/>
          <p:nvPr/>
        </p:nvSpPr>
        <p:spPr>
          <a:xfrm>
            <a:off x="6006945" y="3656330"/>
            <a:ext cx="6096000" cy="2585323"/>
          </a:xfrm>
          <a:prstGeom prst="rect">
            <a:avLst/>
          </a:prstGeom>
          <a:solidFill>
            <a:schemeClr val="bg1"/>
          </a:solidFill>
          <a:ln>
            <a:solidFill>
              <a:srgbClr val="FF0000"/>
            </a:solidFill>
          </a:ln>
        </p:spPr>
        <p:txBody>
          <a:bodyPr lIns="91440" tIns="45720" rIns="91440" bIns="45720" anchor="t">
            <a:spAutoFit/>
          </a:bodyPr>
          <a:lstStyle/>
          <a:p>
            <a:pPr marL="285750" indent="-285750">
              <a:buFont typeface="Arial" panose="020B0604020202020204" pitchFamily="34" charset="0"/>
              <a:buChar char="•"/>
            </a:pPr>
            <a:r>
              <a:rPr lang="en-US" b="1"/>
              <a:t>Note, that there are 4 ways to save forms:</a:t>
            </a:r>
          </a:p>
          <a:p>
            <a:pPr marL="800100" lvl="1" indent="-342900">
              <a:buAutoNum type="arabicPeriod"/>
            </a:pPr>
            <a:r>
              <a:rPr lang="en-US" b="1" u="sng"/>
              <a:t>Done Editing</a:t>
            </a:r>
            <a:r>
              <a:rPr lang="en-US" b="1"/>
              <a:t>: saves the file and checks the document in so that another person can check it out and edit it.</a:t>
            </a:r>
            <a:endParaRPr lang="en-US" b="1">
              <a:ea typeface="Source Sans Pro ExtraLight"/>
            </a:endParaRPr>
          </a:p>
          <a:p>
            <a:pPr marL="800100" lvl="1" indent="-342900">
              <a:buAutoNum type="arabicPeriod"/>
            </a:pPr>
            <a:r>
              <a:rPr lang="en-US" b="1" u="sng"/>
              <a:t>Save Edits</a:t>
            </a:r>
            <a:r>
              <a:rPr lang="en-US" b="1"/>
              <a:t>: saves the document and allows you to keep working on it.</a:t>
            </a:r>
            <a:endParaRPr lang="en-US" b="1">
              <a:ea typeface="Source Sans Pro ExtraLight"/>
            </a:endParaRPr>
          </a:p>
          <a:p>
            <a:pPr marL="800100" lvl="1" indent="-342900">
              <a:buAutoNum type="arabicPeriod"/>
            </a:pPr>
            <a:r>
              <a:rPr lang="en-US" b="1" u="sng"/>
              <a:t>Save New Version</a:t>
            </a:r>
            <a:r>
              <a:rPr lang="en-US" b="1"/>
              <a:t>: saves a separate and new version of the file (duplicate).</a:t>
            </a:r>
            <a:endParaRPr lang="en-US" b="1">
              <a:ea typeface="Source Sans Pro ExtraLight"/>
            </a:endParaRPr>
          </a:p>
          <a:p>
            <a:pPr marL="800100" lvl="1" indent="-342900">
              <a:buAutoNum type="arabicPeriod"/>
            </a:pPr>
            <a:r>
              <a:rPr lang="en-US" b="1" u="sng">
                <a:ea typeface="Source Sans Pro ExtraLight"/>
              </a:rPr>
              <a:t>Validate &amp; Save:</a:t>
            </a:r>
            <a:r>
              <a:rPr lang="en-US" b="1">
                <a:ea typeface="Source Sans Pro ExtraLight"/>
              </a:rPr>
              <a:t> alerts you of any missing items in the protocol before saving.</a:t>
            </a:r>
          </a:p>
        </p:txBody>
      </p:sp>
    </p:spTree>
    <p:extLst>
      <p:ext uri="{BB962C8B-B14F-4D97-AF65-F5344CB8AC3E}">
        <p14:creationId xmlns:p14="http://schemas.microsoft.com/office/powerpoint/2010/main" val="1144200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372461-71F2-1014-77F3-D308D6F35B40}"/>
              </a:ext>
            </a:extLst>
          </p:cNvPr>
          <p:cNvPicPr>
            <a:picLocks noChangeAspect="1"/>
          </p:cNvPicPr>
          <p:nvPr/>
        </p:nvPicPr>
        <p:blipFill>
          <a:blip r:embed="rId2"/>
          <a:stretch>
            <a:fillRect/>
          </a:stretch>
        </p:blipFill>
        <p:spPr>
          <a:xfrm>
            <a:off x="329821" y="702180"/>
            <a:ext cx="11532358" cy="5199639"/>
          </a:xfrm>
          <a:prstGeom prst="rect">
            <a:avLst/>
          </a:prstGeom>
        </p:spPr>
      </p:pic>
      <p:sp>
        <p:nvSpPr>
          <p:cNvPr id="3" name="Up Arrow Callout 2">
            <a:extLst>
              <a:ext uri="{FF2B5EF4-FFF2-40B4-BE49-F238E27FC236}">
                <a16:creationId xmlns:a16="http://schemas.microsoft.com/office/drawing/2014/main" id="{F4E83F9F-5C86-9A3C-E0E4-B324F61A9B1D}"/>
              </a:ext>
            </a:extLst>
          </p:cNvPr>
          <p:cNvSpPr/>
          <p:nvPr/>
        </p:nvSpPr>
        <p:spPr>
          <a:xfrm>
            <a:off x="4283017" y="2067237"/>
            <a:ext cx="4121835" cy="1448972"/>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1. Click “Workflow” and select “IBCCO Administrative Review” from the list box.</a:t>
            </a:r>
          </a:p>
        </p:txBody>
      </p:sp>
    </p:spTree>
    <p:extLst>
      <p:ext uri="{BB962C8B-B14F-4D97-AF65-F5344CB8AC3E}">
        <p14:creationId xmlns:p14="http://schemas.microsoft.com/office/powerpoint/2010/main" val="1605916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8C7232-19A0-3073-2642-16446C34CBDD}"/>
              </a:ext>
            </a:extLst>
          </p:cNvPr>
          <p:cNvPicPr>
            <a:picLocks noChangeAspect="1"/>
          </p:cNvPicPr>
          <p:nvPr/>
        </p:nvPicPr>
        <p:blipFill>
          <a:blip r:embed="rId2"/>
          <a:stretch>
            <a:fillRect/>
          </a:stretch>
        </p:blipFill>
        <p:spPr>
          <a:xfrm>
            <a:off x="1937558" y="1756704"/>
            <a:ext cx="7962900" cy="3257550"/>
          </a:xfrm>
          <a:prstGeom prst="rect">
            <a:avLst/>
          </a:prstGeom>
        </p:spPr>
      </p:pic>
      <p:sp>
        <p:nvSpPr>
          <p:cNvPr id="3" name="Up Arrow Callout 14">
            <a:extLst>
              <a:ext uri="{FF2B5EF4-FFF2-40B4-BE49-F238E27FC236}">
                <a16:creationId xmlns:a16="http://schemas.microsoft.com/office/drawing/2014/main" id="{365D9EB9-E6BE-1C3C-8F76-068C912505AB}"/>
              </a:ext>
            </a:extLst>
          </p:cNvPr>
          <p:cNvSpPr/>
          <p:nvPr/>
        </p:nvSpPr>
        <p:spPr>
          <a:xfrm>
            <a:off x="1730745" y="4251987"/>
            <a:ext cx="4078424" cy="1033975"/>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a:p>
            <a:pPr algn="ctr"/>
            <a:r>
              <a:rPr lang="en-US" b="1">
                <a:solidFill>
                  <a:schemeClr val="tx1"/>
                </a:solidFill>
              </a:rPr>
              <a:t>2. You may leave a comment inside the text box, then click “Ok”</a:t>
            </a:r>
            <a:endParaRPr lang="en-US" b="1">
              <a:solidFill>
                <a:schemeClr val="tx1"/>
              </a:solidFill>
              <a:ea typeface="Source Sans Pro ExtraLight"/>
            </a:endParaRPr>
          </a:p>
          <a:p>
            <a:endParaRPr lang="en-US">
              <a:solidFill>
                <a:schemeClr val="tx1"/>
              </a:solidFill>
            </a:endParaRPr>
          </a:p>
        </p:txBody>
      </p:sp>
    </p:spTree>
    <p:extLst>
      <p:ext uri="{BB962C8B-B14F-4D97-AF65-F5344CB8AC3E}">
        <p14:creationId xmlns:p14="http://schemas.microsoft.com/office/powerpoint/2010/main" val="35132376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BCCEB-3A6D-E017-CF95-1347CC6B0AA1}"/>
              </a:ext>
            </a:extLst>
          </p:cNvPr>
          <p:cNvSpPr/>
          <p:nvPr/>
        </p:nvSpPr>
        <p:spPr>
          <a:xfrm>
            <a:off x="1637656" y="4049212"/>
            <a:ext cx="8648281" cy="646331"/>
          </a:xfrm>
          <a:prstGeom prst="rect">
            <a:avLst/>
          </a:prstGeom>
          <a:ln w="38100">
            <a:solidFill>
              <a:srgbClr val="FF0000"/>
            </a:solidFill>
          </a:ln>
        </p:spPr>
        <p:txBody>
          <a:bodyPr wrap="square" lIns="91440" tIns="45720" rIns="91440" bIns="45720" anchor="t">
            <a:spAutoFit/>
          </a:bodyPr>
          <a:lstStyle/>
          <a:p>
            <a:pPr algn="ctr"/>
            <a:r>
              <a:rPr lang="en-US" b="1">
                <a:solidFill>
                  <a:prstClr val="black"/>
                </a:solidFill>
                <a:latin typeface="Source Sans Pro ExtraLight"/>
                <a:ea typeface="Source Sans Pro ExtraLight"/>
                <a:cs typeface="Segoe UI"/>
              </a:rPr>
              <a:t>Confirm that the protocol was submitted by looking at the document status column. The status should read" IBBCO Administrative Review".</a:t>
            </a:r>
            <a:endParaRPr lang="en-US">
              <a:solidFill>
                <a:prstClr val="black"/>
              </a:solidFill>
            </a:endParaRPr>
          </a:p>
        </p:txBody>
      </p:sp>
      <p:pic>
        <p:nvPicPr>
          <p:cNvPr id="3" name="Picture 2">
            <a:extLst>
              <a:ext uri="{FF2B5EF4-FFF2-40B4-BE49-F238E27FC236}">
                <a16:creationId xmlns:a16="http://schemas.microsoft.com/office/drawing/2014/main" id="{CE319D87-C9D2-8C17-ED3A-CB4A116E2D8B}"/>
              </a:ext>
            </a:extLst>
          </p:cNvPr>
          <p:cNvPicPr>
            <a:picLocks noChangeAspect="1"/>
          </p:cNvPicPr>
          <p:nvPr/>
        </p:nvPicPr>
        <p:blipFill>
          <a:blip r:embed="rId2"/>
          <a:stretch>
            <a:fillRect/>
          </a:stretch>
        </p:blipFill>
        <p:spPr>
          <a:xfrm>
            <a:off x="479946" y="1780500"/>
            <a:ext cx="11232107" cy="2056575"/>
          </a:xfrm>
          <a:prstGeom prst="rect">
            <a:avLst/>
          </a:prstGeom>
        </p:spPr>
      </p:pic>
      <p:sp>
        <p:nvSpPr>
          <p:cNvPr id="4" name="Rectangle 3">
            <a:extLst>
              <a:ext uri="{FF2B5EF4-FFF2-40B4-BE49-F238E27FC236}">
                <a16:creationId xmlns:a16="http://schemas.microsoft.com/office/drawing/2014/main" id="{BBFA790A-07F2-17CA-CC36-82C94D5547A4}"/>
              </a:ext>
            </a:extLst>
          </p:cNvPr>
          <p:cNvSpPr/>
          <p:nvPr/>
        </p:nvSpPr>
        <p:spPr>
          <a:xfrm>
            <a:off x="6198358" y="1665027"/>
            <a:ext cx="900752" cy="21720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474583C7-2F67-1B04-449E-C5BD11E597B9}"/>
              </a:ext>
            </a:extLst>
          </p:cNvPr>
          <p:cNvSpPr/>
          <p:nvPr/>
        </p:nvSpPr>
        <p:spPr>
          <a:xfrm rot="5400000">
            <a:off x="7232904" y="3344212"/>
            <a:ext cx="384048" cy="42976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B57BAE-FBC1-D38E-B56B-8A05B29130BD}"/>
              </a:ext>
            </a:extLst>
          </p:cNvPr>
          <p:cNvSpPr/>
          <p:nvPr/>
        </p:nvSpPr>
        <p:spPr>
          <a:xfrm>
            <a:off x="8657807" y="2467887"/>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98294C-760C-6511-F60A-588A112DB726}"/>
              </a:ext>
            </a:extLst>
          </p:cNvPr>
          <p:cNvSpPr/>
          <p:nvPr/>
        </p:nvSpPr>
        <p:spPr>
          <a:xfrm>
            <a:off x="8657806" y="2697924"/>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34C03F-EEB4-3387-7DEC-FACB4F5FEA15}"/>
              </a:ext>
            </a:extLst>
          </p:cNvPr>
          <p:cNvSpPr/>
          <p:nvPr/>
        </p:nvSpPr>
        <p:spPr>
          <a:xfrm>
            <a:off x="8657807" y="2971094"/>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2E8264-9731-5C85-360B-A6A56175513A}"/>
              </a:ext>
            </a:extLst>
          </p:cNvPr>
          <p:cNvSpPr/>
          <p:nvPr/>
        </p:nvSpPr>
        <p:spPr>
          <a:xfrm>
            <a:off x="8657806" y="3157999"/>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A57E0A-D573-757D-2C8F-00BAC3429C4B}"/>
              </a:ext>
            </a:extLst>
          </p:cNvPr>
          <p:cNvSpPr/>
          <p:nvPr/>
        </p:nvSpPr>
        <p:spPr>
          <a:xfrm>
            <a:off x="8657806" y="3488679"/>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B6B987-8D32-8F8C-C084-013BA3504E1A}"/>
              </a:ext>
            </a:extLst>
          </p:cNvPr>
          <p:cNvSpPr/>
          <p:nvPr/>
        </p:nvSpPr>
        <p:spPr>
          <a:xfrm>
            <a:off x="2044221" y="2626037"/>
            <a:ext cx="1082974" cy="25286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AE86FC-893C-0636-D42A-7826A218B714}"/>
              </a:ext>
            </a:extLst>
          </p:cNvPr>
          <p:cNvSpPr/>
          <p:nvPr/>
        </p:nvSpPr>
        <p:spPr>
          <a:xfrm>
            <a:off x="2044221" y="3488678"/>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312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B0737-A5BD-00E3-5304-D59115F236B4}"/>
              </a:ext>
            </a:extLst>
          </p:cNvPr>
          <p:cNvSpPr txBox="1"/>
          <p:nvPr/>
        </p:nvSpPr>
        <p:spPr>
          <a:xfrm>
            <a:off x="763219" y="576959"/>
            <a:ext cx="10665562" cy="400110"/>
          </a:xfrm>
          <a:prstGeom prst="rect">
            <a:avLst/>
          </a:prstGeom>
          <a:noFill/>
          <a:ln w="28575">
            <a:solidFill>
              <a:srgbClr val="FF0000"/>
            </a:solidFill>
          </a:ln>
        </p:spPr>
        <p:txBody>
          <a:bodyPr wrap="square" rtlCol="0">
            <a:spAutoFit/>
          </a:bodyPr>
          <a:lstStyle/>
          <a:p>
            <a:pPr algn="ctr"/>
            <a:r>
              <a:rPr lang="en-US" sz="2000" b="1" u="sng"/>
              <a:t>Your approved protocol will appear on the IBC tab ‘In Use (applicationwide default)’ filter</a:t>
            </a:r>
          </a:p>
        </p:txBody>
      </p:sp>
      <p:sp>
        <p:nvSpPr>
          <p:cNvPr id="4" name="TextBox 3">
            <a:extLst>
              <a:ext uri="{FF2B5EF4-FFF2-40B4-BE49-F238E27FC236}">
                <a16:creationId xmlns:a16="http://schemas.microsoft.com/office/drawing/2014/main" id="{F7558B6C-BC66-7534-602C-03AAADEE7AC7}"/>
              </a:ext>
            </a:extLst>
          </p:cNvPr>
          <p:cNvSpPr txBox="1"/>
          <p:nvPr/>
        </p:nvSpPr>
        <p:spPr>
          <a:xfrm>
            <a:off x="2053677" y="5650098"/>
            <a:ext cx="7812743" cy="461665"/>
          </a:xfrm>
          <a:prstGeom prst="rect">
            <a:avLst/>
          </a:prstGeom>
          <a:noFill/>
        </p:spPr>
        <p:txBody>
          <a:bodyPr wrap="square" rtlCol="0">
            <a:spAutoFit/>
          </a:bodyPr>
          <a:lstStyle/>
          <a:p>
            <a:pPr algn="ctr"/>
            <a:r>
              <a:rPr lang="en-US" sz="2400" b="1">
                <a:solidFill>
                  <a:srgbClr val="FF0000"/>
                </a:solidFill>
              </a:rPr>
              <a:t>***Your project has been APPROVED***</a:t>
            </a:r>
          </a:p>
        </p:txBody>
      </p:sp>
      <p:sp>
        <p:nvSpPr>
          <p:cNvPr id="5" name="Rectangle 4">
            <a:extLst>
              <a:ext uri="{FF2B5EF4-FFF2-40B4-BE49-F238E27FC236}">
                <a16:creationId xmlns:a16="http://schemas.microsoft.com/office/drawing/2014/main" id="{08512F8C-8CA0-98FC-E59B-8704649CF273}"/>
              </a:ext>
            </a:extLst>
          </p:cNvPr>
          <p:cNvSpPr/>
          <p:nvPr/>
        </p:nvSpPr>
        <p:spPr>
          <a:xfrm>
            <a:off x="1661927" y="1471738"/>
            <a:ext cx="2050264" cy="302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Callout 18">
            <a:extLst>
              <a:ext uri="{FF2B5EF4-FFF2-40B4-BE49-F238E27FC236}">
                <a16:creationId xmlns:a16="http://schemas.microsoft.com/office/drawing/2014/main" id="{B98C41B6-03AE-6A16-DFAD-0A4534478C24}"/>
              </a:ext>
            </a:extLst>
          </p:cNvPr>
          <p:cNvSpPr/>
          <p:nvPr/>
        </p:nvSpPr>
        <p:spPr>
          <a:xfrm>
            <a:off x="4649337" y="3029005"/>
            <a:ext cx="3591096" cy="799989"/>
          </a:xfrm>
          <a:prstGeom prst="down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a:p>
            <a:pPr algn="ctr"/>
            <a:r>
              <a:rPr lang="en-US">
                <a:solidFill>
                  <a:schemeClr val="tx1"/>
                </a:solidFill>
              </a:rPr>
              <a:t>This status will say “</a:t>
            </a:r>
            <a:r>
              <a:rPr lang="en-US" b="1">
                <a:solidFill>
                  <a:schemeClr val="tx1"/>
                </a:solidFill>
              </a:rPr>
              <a:t>APPROVED</a:t>
            </a:r>
            <a:r>
              <a:rPr lang="en-US">
                <a:solidFill>
                  <a:schemeClr val="tx1"/>
                </a:solidFill>
              </a:rPr>
              <a:t>” once protocol is approved.</a:t>
            </a:r>
          </a:p>
          <a:p>
            <a:endParaRPr lang="en-US">
              <a:solidFill>
                <a:sysClr val="windowText" lastClr="000000"/>
              </a:solidFill>
            </a:endParaRPr>
          </a:p>
        </p:txBody>
      </p:sp>
      <p:grpSp>
        <p:nvGrpSpPr>
          <p:cNvPr id="10" name="Group 9">
            <a:extLst>
              <a:ext uri="{FF2B5EF4-FFF2-40B4-BE49-F238E27FC236}">
                <a16:creationId xmlns:a16="http://schemas.microsoft.com/office/drawing/2014/main" id="{D5D88706-9A81-F15A-EB4C-60941CA8F865}"/>
              </a:ext>
            </a:extLst>
          </p:cNvPr>
          <p:cNvGrpSpPr/>
          <p:nvPr/>
        </p:nvGrpSpPr>
        <p:grpSpPr>
          <a:xfrm>
            <a:off x="491318" y="1411832"/>
            <a:ext cx="10937463" cy="4034336"/>
            <a:chOff x="491318" y="1411832"/>
            <a:chExt cx="10937463" cy="4034336"/>
          </a:xfrm>
        </p:grpSpPr>
        <p:pic>
          <p:nvPicPr>
            <p:cNvPr id="2" name="Picture 1">
              <a:extLst>
                <a:ext uri="{FF2B5EF4-FFF2-40B4-BE49-F238E27FC236}">
                  <a16:creationId xmlns:a16="http://schemas.microsoft.com/office/drawing/2014/main" id="{4CDA3B43-C2D0-08F3-8EAF-F6EAD41CF5C5}"/>
                </a:ext>
              </a:extLst>
            </p:cNvPr>
            <p:cNvPicPr>
              <a:picLocks noChangeAspect="1"/>
            </p:cNvPicPr>
            <p:nvPr/>
          </p:nvPicPr>
          <p:blipFill>
            <a:blip r:embed="rId2"/>
            <a:stretch>
              <a:fillRect/>
            </a:stretch>
          </p:blipFill>
          <p:spPr>
            <a:xfrm>
              <a:off x="491318" y="1411832"/>
              <a:ext cx="10937463" cy="4034336"/>
            </a:xfrm>
            <a:prstGeom prst="rect">
              <a:avLst/>
            </a:prstGeom>
          </p:spPr>
        </p:pic>
        <p:pic>
          <p:nvPicPr>
            <p:cNvPr id="8" name="Picture 7">
              <a:extLst>
                <a:ext uri="{FF2B5EF4-FFF2-40B4-BE49-F238E27FC236}">
                  <a16:creationId xmlns:a16="http://schemas.microsoft.com/office/drawing/2014/main" id="{7836D8E7-ADF3-353D-934B-D0EC3E902570}"/>
                </a:ext>
              </a:extLst>
            </p:cNvPr>
            <p:cNvPicPr>
              <a:picLocks noChangeAspect="1"/>
            </p:cNvPicPr>
            <p:nvPr/>
          </p:nvPicPr>
          <p:blipFill>
            <a:blip r:embed="rId3"/>
            <a:stretch>
              <a:fillRect/>
            </a:stretch>
          </p:blipFill>
          <p:spPr>
            <a:xfrm>
              <a:off x="6096000" y="4992317"/>
              <a:ext cx="778648" cy="217460"/>
            </a:xfrm>
            <a:prstGeom prst="rect">
              <a:avLst/>
            </a:prstGeom>
          </p:spPr>
        </p:pic>
        <p:sp>
          <p:nvSpPr>
            <p:cNvPr id="9" name="Arrow: Down 8">
              <a:extLst>
                <a:ext uri="{FF2B5EF4-FFF2-40B4-BE49-F238E27FC236}">
                  <a16:creationId xmlns:a16="http://schemas.microsoft.com/office/drawing/2014/main" id="{2527A502-4F3D-8001-CE4D-6D2136B5E7E3}"/>
                </a:ext>
              </a:extLst>
            </p:cNvPr>
            <p:cNvSpPr/>
            <p:nvPr/>
          </p:nvSpPr>
          <p:spPr>
            <a:xfrm rot="5400000">
              <a:off x="6976872" y="4895307"/>
              <a:ext cx="384048" cy="429768"/>
            </a:xfrm>
            <a:prstGeom prst="down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37C28C1E-9631-98DE-BBBF-8DD7349786C0}"/>
              </a:ext>
            </a:extLst>
          </p:cNvPr>
          <p:cNvSpPr/>
          <p:nvPr/>
        </p:nvSpPr>
        <p:spPr>
          <a:xfrm>
            <a:off x="8283994" y="4725131"/>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DE9A6E-61ED-9E5D-9232-D31653811615}"/>
              </a:ext>
            </a:extLst>
          </p:cNvPr>
          <p:cNvSpPr/>
          <p:nvPr/>
        </p:nvSpPr>
        <p:spPr>
          <a:xfrm>
            <a:off x="8283995" y="5070188"/>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54E3F7-05DD-6B4D-9A30-CA4F72FB8EDD}"/>
              </a:ext>
            </a:extLst>
          </p:cNvPr>
          <p:cNvSpPr/>
          <p:nvPr/>
        </p:nvSpPr>
        <p:spPr>
          <a:xfrm>
            <a:off x="2144863" y="4380074"/>
            <a:ext cx="781050" cy="12346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836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75" y="420127"/>
            <a:ext cx="10515600" cy="1325563"/>
          </a:xfrm>
        </p:spPr>
        <p:txBody>
          <a:bodyPr>
            <a:normAutofit/>
          </a:bodyPr>
          <a:lstStyle/>
          <a:p>
            <a:pPr algn="ctr"/>
            <a:r>
              <a:rPr lang="en-US" sz="6600" b="1"/>
              <a:t>Thank you !</a:t>
            </a:r>
          </a:p>
        </p:txBody>
      </p:sp>
      <p:sp>
        <p:nvSpPr>
          <p:cNvPr id="4" name="Slide Number Placeholder 3"/>
          <p:cNvSpPr>
            <a:spLocks noGrp="1"/>
          </p:cNvSpPr>
          <p:nvPr>
            <p:ph type="sldNum" sz="quarter" idx="12"/>
          </p:nvPr>
        </p:nvSpPr>
        <p:spPr/>
        <p:txBody>
          <a:bodyPr/>
          <a:lstStyle/>
          <a:p>
            <a:fld id="{8E183AC6-801F-4E02-B801-210B7CC95F72}" type="slidenum">
              <a:rPr lang="en-US" sz="1800" smtClean="0"/>
              <a:t>59</a:t>
            </a:fld>
            <a:endParaRPr lang="en-US" sz="1800"/>
          </a:p>
        </p:txBody>
      </p:sp>
      <p:pic>
        <p:nvPicPr>
          <p:cNvPr id="3" name="Picture 2">
            <a:extLst>
              <a:ext uri="{FF2B5EF4-FFF2-40B4-BE49-F238E27FC236}">
                <a16:creationId xmlns:a16="http://schemas.microsoft.com/office/drawing/2014/main" id="{E68497D1-41EF-4899-A838-0CCBB4F8AB1D}"/>
              </a:ext>
            </a:extLst>
          </p:cNvPr>
          <p:cNvPicPr>
            <a:picLocks noChangeAspect="1"/>
          </p:cNvPicPr>
          <p:nvPr/>
        </p:nvPicPr>
        <p:blipFill>
          <a:blip r:embed="rId3"/>
          <a:stretch>
            <a:fillRect/>
          </a:stretch>
        </p:blipFill>
        <p:spPr>
          <a:xfrm>
            <a:off x="9540578" y="133350"/>
            <a:ext cx="1628775" cy="457200"/>
          </a:xfrm>
          <a:prstGeom prst="rect">
            <a:avLst/>
          </a:prstGeom>
        </p:spPr>
      </p:pic>
      <p:sp>
        <p:nvSpPr>
          <p:cNvPr id="6" name="TextBox 5">
            <a:extLst>
              <a:ext uri="{FF2B5EF4-FFF2-40B4-BE49-F238E27FC236}">
                <a16:creationId xmlns:a16="http://schemas.microsoft.com/office/drawing/2014/main" id="{4F973502-62B5-47E6-A655-A32C54097BD2}"/>
              </a:ext>
            </a:extLst>
          </p:cNvPr>
          <p:cNvSpPr txBox="1"/>
          <p:nvPr/>
        </p:nvSpPr>
        <p:spPr>
          <a:xfrm>
            <a:off x="1086770" y="2551837"/>
            <a:ext cx="3998423" cy="3416320"/>
          </a:xfrm>
          <a:prstGeom prst="rect">
            <a:avLst/>
          </a:prstGeom>
          <a:noFill/>
        </p:spPr>
        <p:txBody>
          <a:bodyPr wrap="square" rtlCol="0">
            <a:spAutoFit/>
          </a:bodyPr>
          <a:lstStyle/>
          <a:p>
            <a:endParaRPr lang="en-US"/>
          </a:p>
          <a:p>
            <a:r>
              <a:rPr lang="en-US" b="1"/>
              <a:t>Amy </a:t>
            </a:r>
            <a:r>
              <a:rPr lang="en-US" b="1" err="1"/>
              <a:t>Mutore</a:t>
            </a:r>
            <a:endParaRPr lang="en-US" b="1"/>
          </a:p>
          <a:p>
            <a:r>
              <a:rPr lang="en-US"/>
              <a:t>IACUC/IBC Coordinator</a:t>
            </a:r>
          </a:p>
          <a:p>
            <a:r>
              <a:rPr lang="en-US"/>
              <a:t>(956)665-2889</a:t>
            </a:r>
          </a:p>
          <a:p>
            <a:r>
              <a:rPr lang="en-US">
                <a:hlinkClick r:id="rId4"/>
              </a:rPr>
              <a:t>amy.mutore@utrgv.edu</a:t>
            </a:r>
            <a:endParaRPr lang="en-US"/>
          </a:p>
          <a:p>
            <a:endParaRPr lang="en-US"/>
          </a:p>
          <a:p>
            <a:r>
              <a:rPr lang="en-US" b="1"/>
              <a:t>Monica Barrera</a:t>
            </a:r>
          </a:p>
          <a:p>
            <a:r>
              <a:rPr lang="en-US"/>
              <a:t>IACUC/IBC Specialist</a:t>
            </a:r>
          </a:p>
          <a:p>
            <a:r>
              <a:rPr lang="en-US"/>
              <a:t>(956)665-7873</a:t>
            </a:r>
          </a:p>
          <a:p>
            <a:r>
              <a:rPr lang="en-US">
                <a:hlinkClick r:id="rId5"/>
              </a:rPr>
              <a:t>monica.barrera01@utrgv.edu</a:t>
            </a:r>
            <a:endParaRPr lang="en-US"/>
          </a:p>
          <a:p>
            <a:endParaRPr lang="en-US"/>
          </a:p>
          <a:p>
            <a:endParaRPr lang="en-US"/>
          </a:p>
        </p:txBody>
      </p:sp>
      <p:sp>
        <p:nvSpPr>
          <p:cNvPr id="8" name="TextBox 7">
            <a:extLst>
              <a:ext uri="{FF2B5EF4-FFF2-40B4-BE49-F238E27FC236}">
                <a16:creationId xmlns:a16="http://schemas.microsoft.com/office/drawing/2014/main" id="{63AFE774-95CD-4521-8720-79849E021CAB}"/>
              </a:ext>
            </a:extLst>
          </p:cNvPr>
          <p:cNvSpPr txBox="1"/>
          <p:nvPr/>
        </p:nvSpPr>
        <p:spPr>
          <a:xfrm>
            <a:off x="1086770" y="1882532"/>
            <a:ext cx="4162945" cy="461665"/>
          </a:xfrm>
          <a:prstGeom prst="rect">
            <a:avLst/>
          </a:prstGeom>
          <a:noFill/>
        </p:spPr>
        <p:txBody>
          <a:bodyPr wrap="square">
            <a:spAutoFit/>
          </a:bodyPr>
          <a:lstStyle/>
          <a:p>
            <a:r>
              <a:rPr lang="en-US" sz="2400" b="1"/>
              <a:t>Office of Research Compliance</a:t>
            </a:r>
          </a:p>
        </p:txBody>
      </p:sp>
      <p:sp>
        <p:nvSpPr>
          <p:cNvPr id="9" name="TextBox 8">
            <a:extLst>
              <a:ext uri="{FF2B5EF4-FFF2-40B4-BE49-F238E27FC236}">
                <a16:creationId xmlns:a16="http://schemas.microsoft.com/office/drawing/2014/main" id="{2D210E9C-5482-4F57-B77E-A7C58D303C52}"/>
              </a:ext>
            </a:extLst>
          </p:cNvPr>
          <p:cNvSpPr txBox="1"/>
          <p:nvPr/>
        </p:nvSpPr>
        <p:spPr>
          <a:xfrm>
            <a:off x="6837028" y="3113752"/>
            <a:ext cx="2941602" cy="646331"/>
          </a:xfrm>
          <a:prstGeom prst="rect">
            <a:avLst/>
          </a:prstGeom>
          <a:noFill/>
        </p:spPr>
        <p:txBody>
          <a:bodyPr wrap="square" rtlCol="0">
            <a:spAutoFit/>
          </a:bodyPr>
          <a:lstStyle/>
          <a:p>
            <a:endParaRPr lang="en-US"/>
          </a:p>
          <a:p>
            <a:endParaRPr lang="en-US"/>
          </a:p>
        </p:txBody>
      </p:sp>
      <p:sp>
        <p:nvSpPr>
          <p:cNvPr id="5" name="TextBox 4">
            <a:extLst>
              <a:ext uri="{FF2B5EF4-FFF2-40B4-BE49-F238E27FC236}">
                <a16:creationId xmlns:a16="http://schemas.microsoft.com/office/drawing/2014/main" id="{5FD2166D-7166-208E-B015-D8E280C120D2}"/>
              </a:ext>
            </a:extLst>
          </p:cNvPr>
          <p:cNvSpPr txBox="1"/>
          <p:nvPr/>
        </p:nvSpPr>
        <p:spPr>
          <a:xfrm>
            <a:off x="6665582" y="2556852"/>
            <a:ext cx="4355253" cy="2677656"/>
          </a:xfrm>
          <a:prstGeom prst="rect">
            <a:avLst/>
          </a:prstGeom>
          <a:noFill/>
        </p:spPr>
        <p:txBody>
          <a:bodyPr wrap="square" lIns="91440" tIns="45720" rIns="91440" bIns="45720" anchor="t">
            <a:spAutoFit/>
          </a:bodyPr>
          <a:lstStyle/>
          <a:p>
            <a:r>
              <a:rPr lang="en-US" sz="2400" b="1"/>
              <a:t>Please contact Amy or Monica for assistance regarding submitting an IBC/HBA protocol. We are always happy to meet via Zoom or Teams to walk you through the process and answer any questions! </a:t>
            </a:r>
            <a:endParaRPr lang="en-US"/>
          </a:p>
        </p:txBody>
      </p:sp>
    </p:spTree>
    <p:extLst>
      <p:ext uri="{BB962C8B-B14F-4D97-AF65-F5344CB8AC3E}">
        <p14:creationId xmlns:p14="http://schemas.microsoft.com/office/powerpoint/2010/main" val="277136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4680-D142-D2FE-D544-A0DC7ED5CD7A}"/>
              </a:ext>
            </a:extLst>
          </p:cNvPr>
          <p:cNvSpPr>
            <a:spLocks noGrp="1"/>
          </p:cNvSpPr>
          <p:nvPr>
            <p:ph type="title"/>
          </p:nvPr>
        </p:nvSpPr>
        <p:spPr>
          <a:xfrm>
            <a:off x="406718" y="263527"/>
            <a:ext cx="11439524" cy="1450757"/>
          </a:xfrm>
        </p:spPr>
        <p:txBody>
          <a:bodyPr>
            <a:normAutofit/>
          </a:bodyPr>
          <a:lstStyle/>
          <a:p>
            <a:r>
              <a:rPr lang="en-US" sz="5000"/>
              <a:t>Access to Tick@Lab is not Automatic</a:t>
            </a:r>
          </a:p>
        </p:txBody>
      </p:sp>
      <p:sp>
        <p:nvSpPr>
          <p:cNvPr id="3" name="Content Placeholder 2">
            <a:extLst>
              <a:ext uri="{FF2B5EF4-FFF2-40B4-BE49-F238E27FC236}">
                <a16:creationId xmlns:a16="http://schemas.microsoft.com/office/drawing/2014/main" id="{8641A353-79FA-AD40-D0A1-E9A9AA2D990B}"/>
              </a:ext>
            </a:extLst>
          </p:cNvPr>
          <p:cNvSpPr>
            <a:spLocks noGrp="1"/>
          </p:cNvSpPr>
          <p:nvPr>
            <p:ph idx="1"/>
          </p:nvPr>
        </p:nvSpPr>
        <p:spPr/>
        <p:txBody>
          <a:bodyPr vert="horz" lIns="0" tIns="45720" rIns="0" bIns="45720" rtlCol="0" anchor="t">
            <a:normAutofit/>
          </a:bodyPr>
          <a:lstStyle/>
          <a:p>
            <a:pPr algn="ctr"/>
            <a:r>
              <a:rPr lang="en-US" sz="2400" b="1" dirty="0"/>
              <a:t>If your personnel has never worked with </a:t>
            </a:r>
            <a:r>
              <a:rPr lang="en-US" sz="2400" b="1" dirty="0" err="1"/>
              <a:t>tick@lab</a:t>
            </a:r>
            <a:r>
              <a:rPr lang="en-US" sz="2400" b="1" dirty="0"/>
              <a:t> before, they’ll need to complete a web form to request access via IT. </a:t>
            </a:r>
          </a:p>
          <a:p>
            <a:pPr algn="ctr"/>
            <a:r>
              <a:rPr lang="en-US" sz="2400" b="1" dirty="0"/>
              <a:t>Click </a:t>
            </a:r>
            <a:r>
              <a:rPr lang="en-US" sz="2400" b="1" dirty="0">
                <a:hlinkClick r:id="rId2" action="ppaction://hlinkfile"/>
              </a:rPr>
              <a:t>HERE</a:t>
            </a:r>
            <a:r>
              <a:rPr lang="en-US" sz="2400" b="1" dirty="0"/>
              <a:t> or on the link below for instructions on how to request </a:t>
            </a:r>
            <a:r>
              <a:rPr lang="en-US" sz="2400" b="1" dirty="0" err="1"/>
              <a:t>tick@lab</a:t>
            </a:r>
            <a:r>
              <a:rPr lang="en-US" sz="2400" b="1" dirty="0"/>
              <a:t> access:</a:t>
            </a:r>
            <a:endParaRPr lang="en-US" sz="2400" b="1" dirty="0">
              <a:ea typeface="Source Sans Pro ExtraLight"/>
            </a:endParaRPr>
          </a:p>
          <a:p>
            <a:pPr algn="ctr"/>
            <a:r>
              <a:rPr lang="en-US" sz="2800" b="1" dirty="0">
                <a:hlinkClick r:id="rId3"/>
              </a:rPr>
              <a:t>Submitting your access request for </a:t>
            </a:r>
            <a:r>
              <a:rPr lang="en-US" sz="2800" b="1" dirty="0" err="1">
                <a:hlinkClick r:id="rId3"/>
              </a:rPr>
              <a:t>tick@lab</a:t>
            </a:r>
            <a:r>
              <a:rPr lang="en-US" sz="2800" b="1" dirty="0">
                <a:hlinkClick r:id="rId3"/>
              </a:rPr>
              <a:t> (utrgv.edu)</a:t>
            </a:r>
            <a:endParaRPr lang="en-US" sz="3200" b="1" dirty="0"/>
          </a:p>
          <a:p>
            <a:pPr marL="0" indent="0" algn="ctr">
              <a:buNone/>
            </a:pPr>
            <a:endParaRPr lang="en-US" sz="2400" b="1" dirty="0"/>
          </a:p>
          <a:p>
            <a:pPr algn="ctr"/>
            <a:r>
              <a:rPr lang="en-US" sz="2400" b="1" dirty="0"/>
              <a:t>If you are unable to log-in please contact  </a:t>
            </a:r>
            <a:r>
              <a:rPr lang="en-US" sz="2400" b="1" u="sng" dirty="0"/>
              <a:t>Amy Mutore </a:t>
            </a:r>
            <a:r>
              <a:rPr lang="en-US" sz="2400" b="1" dirty="0"/>
              <a:t>or </a:t>
            </a:r>
            <a:r>
              <a:rPr lang="en-US" sz="2400" b="1" u="sng" dirty="0"/>
              <a:t>Monica Barrera </a:t>
            </a:r>
            <a:r>
              <a:rPr lang="en-US" sz="2400" b="1" dirty="0"/>
              <a:t>for assistance at </a:t>
            </a:r>
            <a:r>
              <a:rPr lang="en-US" sz="2400" b="1" dirty="0">
                <a:hlinkClick r:id="rId4"/>
              </a:rPr>
              <a:t>ibc@utrgv.edu</a:t>
            </a:r>
            <a:r>
              <a:rPr lang="en-US" sz="2400" b="1" dirty="0"/>
              <a:t>, </a:t>
            </a:r>
            <a:r>
              <a:rPr lang="en-US" sz="2400" b="1" dirty="0">
                <a:hlinkClick r:id="rId5"/>
              </a:rPr>
              <a:t>amy.mutore@utrgv.edu</a:t>
            </a:r>
            <a:r>
              <a:rPr lang="en-US" sz="2400" b="1" dirty="0"/>
              <a:t>, or </a:t>
            </a:r>
            <a:r>
              <a:rPr lang="en-US" sz="2400" b="1" dirty="0">
                <a:hlinkClick r:id="rId6"/>
              </a:rPr>
              <a:t>monica.barrera01@utrgv.edu</a:t>
            </a:r>
            <a:r>
              <a:rPr lang="en-US" sz="2400" b="1" dirty="0"/>
              <a:t>.</a:t>
            </a:r>
            <a:endParaRPr lang="en-US" sz="2400" b="1" dirty="0">
              <a:ea typeface="Source Sans Pro ExtraLight"/>
            </a:endParaRPr>
          </a:p>
          <a:p>
            <a:pPr algn="ctr"/>
            <a:endParaRPr lang="en-US" sz="2400" b="1" dirty="0"/>
          </a:p>
        </p:txBody>
      </p:sp>
    </p:spTree>
    <p:extLst>
      <p:ext uri="{BB962C8B-B14F-4D97-AF65-F5344CB8AC3E}">
        <p14:creationId xmlns:p14="http://schemas.microsoft.com/office/powerpoint/2010/main" val="352990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3BF0-F92B-27D8-85AE-309830E75A9C}"/>
              </a:ext>
            </a:extLst>
          </p:cNvPr>
          <p:cNvSpPr>
            <a:spLocks noGrp="1"/>
          </p:cNvSpPr>
          <p:nvPr>
            <p:ph type="title"/>
          </p:nvPr>
        </p:nvSpPr>
        <p:spPr/>
        <p:txBody>
          <a:bodyPr/>
          <a:lstStyle/>
          <a:p>
            <a:r>
              <a:rPr lang="en-US"/>
              <a:t>IBC/HBA De-Novo Protocol Submissions</a:t>
            </a:r>
          </a:p>
        </p:txBody>
      </p:sp>
      <p:sp>
        <p:nvSpPr>
          <p:cNvPr id="3" name="Content Placeholder 2">
            <a:extLst>
              <a:ext uri="{FF2B5EF4-FFF2-40B4-BE49-F238E27FC236}">
                <a16:creationId xmlns:a16="http://schemas.microsoft.com/office/drawing/2014/main" id="{AB17002A-E869-C987-1880-E682C7CC7B50}"/>
              </a:ext>
            </a:extLst>
          </p:cNvPr>
          <p:cNvSpPr>
            <a:spLocks noGrp="1"/>
          </p:cNvSpPr>
          <p:nvPr>
            <p:ph idx="1"/>
          </p:nvPr>
        </p:nvSpPr>
        <p:spPr>
          <a:xfrm>
            <a:off x="1097280" y="1845734"/>
            <a:ext cx="10058400" cy="3385185"/>
          </a:xfrm>
        </p:spPr>
        <p:txBody>
          <a:bodyPr vert="horz" lIns="0" tIns="45720" rIns="0" bIns="45720" rtlCol="0" anchor="t">
            <a:normAutofit/>
          </a:bodyPr>
          <a:lstStyle/>
          <a:p>
            <a:r>
              <a:rPr lang="en-US" sz="2400">
                <a:latin typeface="Source Sans Pro"/>
                <a:ea typeface="Source Sans Pro"/>
              </a:rPr>
              <a:t>IBC/HBA Protocols must be re-submitted every 4 years for approval. </a:t>
            </a:r>
          </a:p>
          <a:p>
            <a:pPr marL="383540" lvl="1"/>
            <a:r>
              <a:rPr lang="en-US" sz="2400">
                <a:latin typeface="Source Sans Pro"/>
                <a:ea typeface="Source Sans Pro"/>
              </a:rPr>
              <a:t>This means re-submitting the entire protocol as a new submission</a:t>
            </a:r>
          </a:p>
          <a:p>
            <a:r>
              <a:rPr lang="en-US" sz="2400">
                <a:latin typeface="Source Sans Pro"/>
                <a:ea typeface="Source Sans Pro"/>
              </a:rPr>
              <a:t>On </a:t>
            </a:r>
            <a:r>
              <a:rPr lang="en-US" sz="2400" err="1">
                <a:latin typeface="Source Sans Pro"/>
                <a:ea typeface="Source Sans Pro"/>
              </a:rPr>
              <a:t>tick@lab</a:t>
            </a:r>
            <a:r>
              <a:rPr lang="en-US" sz="2400">
                <a:latin typeface="Source Sans Pro"/>
                <a:ea typeface="Source Sans Pro"/>
              </a:rPr>
              <a:t>, the protocol can be duplicated, and a new protocol number will be assigned.</a:t>
            </a:r>
          </a:p>
          <a:p>
            <a:pPr marL="383540" lvl="1"/>
            <a:r>
              <a:rPr lang="en-US" sz="2400">
                <a:latin typeface="Source Sans Pro"/>
                <a:ea typeface="Source Sans Pro"/>
              </a:rPr>
              <a:t>Duplicating the protocol will allow for all the information on the original protocol to be copied over to the new draft document. </a:t>
            </a:r>
          </a:p>
          <a:p>
            <a:pPr marL="383540" lvl="1"/>
            <a:r>
              <a:rPr lang="en-US" sz="2400">
                <a:latin typeface="Source Sans Pro"/>
                <a:ea typeface="Source Sans Pro"/>
              </a:rPr>
              <a:t>Once duplicated, any additions/changes needed can be made to the protocol before submitting.</a:t>
            </a:r>
          </a:p>
          <a:p>
            <a:pPr marL="383540" lvl="2" indent="0">
              <a:buNone/>
            </a:pPr>
            <a:endParaRPr lang="en-US">
              <a:ea typeface="Source Sans Pro ExtraLight"/>
            </a:endParaRPr>
          </a:p>
        </p:txBody>
      </p:sp>
    </p:spTree>
    <p:extLst>
      <p:ext uri="{BB962C8B-B14F-4D97-AF65-F5344CB8AC3E}">
        <p14:creationId xmlns:p14="http://schemas.microsoft.com/office/powerpoint/2010/main" val="388574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F750B4-A5EC-15EA-2C5F-FD3F6BA7365F}"/>
              </a:ext>
            </a:extLst>
          </p:cNvPr>
          <p:cNvPicPr>
            <a:picLocks noChangeAspect="1"/>
          </p:cNvPicPr>
          <p:nvPr/>
        </p:nvPicPr>
        <p:blipFill>
          <a:blip r:embed="rId2"/>
          <a:stretch>
            <a:fillRect/>
          </a:stretch>
        </p:blipFill>
        <p:spPr>
          <a:xfrm>
            <a:off x="1036320" y="1945669"/>
            <a:ext cx="10391031" cy="3859144"/>
          </a:xfrm>
          <a:prstGeom prst="rect">
            <a:avLst/>
          </a:prstGeom>
        </p:spPr>
      </p:pic>
      <p:sp>
        <p:nvSpPr>
          <p:cNvPr id="7" name="Rectangle 6">
            <a:extLst>
              <a:ext uri="{FF2B5EF4-FFF2-40B4-BE49-F238E27FC236}">
                <a16:creationId xmlns:a16="http://schemas.microsoft.com/office/drawing/2014/main" id="{7F9A08AA-B158-0862-DF7D-3DCF5213D9F8}"/>
              </a:ext>
            </a:extLst>
          </p:cNvPr>
          <p:cNvSpPr/>
          <p:nvPr/>
        </p:nvSpPr>
        <p:spPr>
          <a:xfrm>
            <a:off x="8393280" y="2903072"/>
            <a:ext cx="2002818" cy="6578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95D0BBB-8639-63EA-989A-28C0FA5CD59E}"/>
              </a:ext>
            </a:extLst>
          </p:cNvPr>
          <p:cNvSpPr/>
          <p:nvPr/>
        </p:nvSpPr>
        <p:spPr>
          <a:xfrm flipH="1">
            <a:off x="5406849" y="2311115"/>
            <a:ext cx="2887494" cy="1782903"/>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1. </a:t>
            </a:r>
            <a:r>
              <a:rPr lang="en-US" sz="2800" b="1">
                <a:solidFill>
                  <a:schemeClr val="tx1"/>
                </a:solidFill>
              </a:rPr>
              <a:t>Click on “IBC”</a:t>
            </a:r>
          </a:p>
        </p:txBody>
      </p:sp>
      <p:sp>
        <p:nvSpPr>
          <p:cNvPr id="10" name="Title 9">
            <a:extLst>
              <a:ext uri="{FF2B5EF4-FFF2-40B4-BE49-F238E27FC236}">
                <a16:creationId xmlns:a16="http://schemas.microsoft.com/office/drawing/2014/main" id="{FC664733-2774-E7C0-ECC7-A63DC2E23510}"/>
              </a:ext>
            </a:extLst>
          </p:cNvPr>
          <p:cNvSpPr>
            <a:spLocks noGrp="1"/>
          </p:cNvSpPr>
          <p:nvPr>
            <p:ph type="title"/>
          </p:nvPr>
        </p:nvSpPr>
        <p:spPr/>
        <p:txBody>
          <a:bodyPr/>
          <a:lstStyle/>
          <a:p>
            <a:r>
              <a:rPr lang="en-US"/>
              <a:t>Getting Started</a:t>
            </a:r>
          </a:p>
        </p:txBody>
      </p:sp>
    </p:spTree>
    <p:extLst>
      <p:ext uri="{BB962C8B-B14F-4D97-AF65-F5344CB8AC3E}">
        <p14:creationId xmlns:p14="http://schemas.microsoft.com/office/powerpoint/2010/main" val="223047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BF8645-C3C5-7754-9861-AF502D133E7D}"/>
              </a:ext>
            </a:extLst>
          </p:cNvPr>
          <p:cNvPicPr>
            <a:picLocks noChangeAspect="1"/>
          </p:cNvPicPr>
          <p:nvPr/>
        </p:nvPicPr>
        <p:blipFill rotWithShape="1">
          <a:blip r:embed="rId2"/>
          <a:srcRect b="30310"/>
          <a:stretch/>
        </p:blipFill>
        <p:spPr>
          <a:xfrm>
            <a:off x="1163783" y="1766819"/>
            <a:ext cx="10032152" cy="3324362"/>
          </a:xfrm>
          <a:prstGeom prst="rect">
            <a:avLst/>
          </a:prstGeom>
        </p:spPr>
      </p:pic>
      <p:sp>
        <p:nvSpPr>
          <p:cNvPr id="8" name="Arrow: Down 7">
            <a:extLst>
              <a:ext uri="{FF2B5EF4-FFF2-40B4-BE49-F238E27FC236}">
                <a16:creationId xmlns:a16="http://schemas.microsoft.com/office/drawing/2014/main" id="{93B3179D-4D80-7E20-2419-86C92D69C985}"/>
              </a:ext>
            </a:extLst>
          </p:cNvPr>
          <p:cNvSpPr/>
          <p:nvPr/>
        </p:nvSpPr>
        <p:spPr>
          <a:xfrm rot="5400000" flipV="1">
            <a:off x="1043587" y="4726535"/>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82DE82A-1810-7BD9-4222-95C514A2A6F7}"/>
              </a:ext>
            </a:extLst>
          </p:cNvPr>
          <p:cNvSpPr/>
          <p:nvPr/>
        </p:nvSpPr>
        <p:spPr>
          <a:xfrm rot="16200000" flipV="1">
            <a:off x="4471373" y="2339921"/>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CC9EB5C7-F12E-8487-1160-25BFDEC307D6}"/>
              </a:ext>
            </a:extLst>
          </p:cNvPr>
          <p:cNvSpPr txBox="1">
            <a:spLocks/>
          </p:cNvSpPr>
          <p:nvPr/>
        </p:nvSpPr>
        <p:spPr>
          <a:xfrm>
            <a:off x="1015115" y="963708"/>
            <a:ext cx="10032152" cy="834503"/>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3540" lvl="2" indent="0">
              <a:buNone/>
            </a:pPr>
            <a:r>
              <a:rPr lang="en-US" sz="2400" b="1"/>
              <a:t>To initiate a De-Novo protocol, go to the “In-Use” option under “My Filter Sets.” Then, right-click on your protocol and select “Duplicate File.”</a:t>
            </a:r>
            <a:endParaRPr lang="en-US" sz="2400"/>
          </a:p>
          <a:p>
            <a:pPr marL="383540" lvl="2" indent="0">
              <a:buFont typeface="Calibri" pitchFamily="34" charset="0"/>
              <a:buNone/>
            </a:pPr>
            <a:endParaRPr lang="en-US">
              <a:ea typeface="Source Sans Pro ExtraLight"/>
            </a:endParaRPr>
          </a:p>
        </p:txBody>
      </p:sp>
    </p:spTree>
    <p:extLst>
      <p:ext uri="{BB962C8B-B14F-4D97-AF65-F5344CB8AC3E}">
        <p14:creationId xmlns:p14="http://schemas.microsoft.com/office/powerpoint/2010/main" val="932908939"/>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46469"/>
      </a:dk2>
      <a:lt2>
        <a:srgbClr val="7FC2D7"/>
      </a:lt2>
      <a:accent1>
        <a:srgbClr val="F05023"/>
      </a:accent1>
      <a:accent2>
        <a:srgbClr val="04173C"/>
      </a:accent2>
      <a:accent3>
        <a:srgbClr val="FFC000"/>
      </a:accent3>
      <a:accent4>
        <a:srgbClr val="1773B1"/>
      </a:accent4>
      <a:accent5>
        <a:srgbClr val="016A3A"/>
      </a:accent5>
      <a:accent6>
        <a:srgbClr val="00B050"/>
      </a:accent6>
      <a:hlink>
        <a:srgbClr val="F05023"/>
      </a:hlink>
      <a:folHlink>
        <a:srgbClr val="8C8C8C"/>
      </a:folHlink>
    </a:clrScheme>
    <a:fontScheme name="Custom 1">
      <a:majorFont>
        <a:latin typeface="Source Serif Pro Black"/>
        <a:ea typeface=""/>
        <a:cs typeface=""/>
      </a:majorFont>
      <a:minorFont>
        <a:latin typeface="Source Sans Pro Extra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b xmlns="97342861-2e5a-442a-b08f-941b2ef48fa7" xsi:nil="true"/>
    <Project xmlns="97342861-2e5a-442a-b08f-941b2ef48fa7">General Information</Project>
    <Audience xmlns="97342861-2e5a-442a-b08f-941b2ef48fa7">ES&amp;L Team</Audience>
    <Button_x0020__x002d__x0020_Request_x0020_Review xmlns="97342861-2e5a-442a-b08f-941b2ef48fa7">
      <Url xsi:nil="true"/>
      <Description xsi:nil="true"/>
    </Button_x0020__x002d__x0020_Request_x0020_Review>
    <Purpose xmlns="97342861-2e5a-442a-b08f-941b2ef48fa7" xsi:nil="true"/>
    <Assigned_x0020_To0 xmlns="97342861-2e5a-442a-b08f-941b2ef48fa7">
      <UserInfo>
        <DisplayName/>
        <AccountId xsi:nil="true"/>
        <AccountType/>
      </UserInfo>
    </Assigned_x0020_To0>
    <Publish_x0020_Date xmlns="97342861-2e5a-442a-b08f-941b2ef48fa7" xsi:nil="true"/>
    <Status xmlns="97342861-2e5a-442a-b08f-941b2ef48fa7">Development 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E95E2E7B5C6D499E69274860B92225" ma:contentTypeVersion="16" ma:contentTypeDescription="Create a new document." ma:contentTypeScope="" ma:versionID="02b1ccd0f35cb63605d6d2c827336af6">
  <xsd:schema xmlns:xsd="http://www.w3.org/2001/XMLSchema" xmlns:xs="http://www.w3.org/2001/XMLSchema" xmlns:p="http://schemas.microsoft.com/office/2006/metadata/properties" xmlns:ns2="97342861-2e5a-442a-b08f-941b2ef48fa7" xmlns:ns3="dbbd2d06-cba3-467a-b832-54219c7514d3" targetNamespace="http://schemas.microsoft.com/office/2006/metadata/properties" ma:root="true" ma:fieldsID="33bcbaddf735b911880ada8a97e426bc" ns2:_="" ns3:_="">
    <xsd:import namespace="97342861-2e5a-442a-b08f-941b2ef48fa7"/>
    <xsd:import namespace="dbbd2d06-cba3-467a-b832-54219c7514d3"/>
    <xsd:element name="properties">
      <xsd:complexType>
        <xsd:sequence>
          <xsd:element name="documentManagement">
            <xsd:complexType>
              <xsd:all>
                <xsd:element ref="ns2:Audience" minOccurs="0"/>
                <xsd:element ref="ns2:Tab" minOccurs="0"/>
                <xsd:element ref="ns2:Publish_x0020_Date" minOccurs="0"/>
                <xsd:element ref="ns2:Purpose" minOccurs="0"/>
                <xsd:element ref="ns2:Status" minOccurs="0"/>
                <xsd:element ref="ns3:SharedWithUsers" minOccurs="0"/>
                <xsd:element ref="ns3:SharedWithDetails" minOccurs="0"/>
                <xsd:element ref="ns2:Assigned_x0020_To0" minOccurs="0"/>
                <xsd:element ref="ns2:Button_x0020__x002d__x0020_Request_x0020_Review" minOccurs="0"/>
                <xsd:element ref="ns3:LastSharedByUser" minOccurs="0"/>
                <xsd:element ref="ns3:LastSharedByTime" minOccurs="0"/>
                <xsd:element ref="ns2:Project"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42861-2e5a-442a-b08f-941b2ef48fa7" elementFormDefault="qualified">
    <xsd:import namespace="http://schemas.microsoft.com/office/2006/documentManagement/types"/>
    <xsd:import namespace="http://schemas.microsoft.com/office/infopath/2007/PartnerControls"/>
    <xsd:element name="Audience" ma:index="8" nillable="true" ma:displayName="Audience" ma:default="ES&amp;L Team" ma:format="Dropdown" ma:internalName="Audience">
      <xsd:simpleType>
        <xsd:restriction base="dms:Choice">
          <xsd:enumeration value="Students"/>
          <xsd:enumeration value="Faculty"/>
          <xsd:enumeration value="All UTRGV"/>
          <xsd:enumeration value="Community Partners"/>
          <xsd:enumeration value="Public"/>
          <xsd:enumeration value="ES&amp;L Team"/>
        </xsd:restriction>
      </xsd:simpleType>
    </xsd:element>
    <xsd:element name="Tab" ma:index="9" nillable="true" ma:displayName="Tab" ma:format="Dropdown" ma:internalName="Tab">
      <xsd:simpleType>
        <xsd:restriction base="dms:Choice">
          <xsd:enumeration value="About"/>
          <xsd:enumeration value="Engaged Scholar Symposium"/>
          <xsd:enumeration value="Service Learning"/>
          <xsd:enumeration value="Undergrad Research"/>
          <xsd:enumeration value="Other Experiential Learning"/>
          <xsd:enumeration value="For Faculty"/>
          <xsd:enumeration value="Free-Standing Page"/>
          <xsd:enumeration value="Not for Publishing"/>
        </xsd:restriction>
      </xsd:simpleType>
    </xsd:element>
    <xsd:element name="Publish_x0020_Date" ma:index="10" nillable="true" ma:displayName="Publish Date" ma:description="Goal Date for Publishing Content" ma:format="DateOnly" ma:internalName="Publish_x0020_Date">
      <xsd:simpleType>
        <xsd:restriction base="dms:DateTime"/>
      </xsd:simpleType>
    </xsd:element>
    <xsd:element name="Purpose" ma:index="11" nillable="true" ma:displayName="Purpose" ma:description="Type of post" ma:format="Dropdown" ma:internalName="Purpose">
      <xsd:simpleType>
        <xsd:restriction base="dms:Choice">
          <xsd:enumeration value="Inform"/>
          <xsd:enumeration value="Event"/>
          <xsd:enumeration value="Tutorial"/>
          <xsd:enumeration value="Referral"/>
          <xsd:enumeration value="Website Development"/>
        </xsd:restriction>
      </xsd:simpleType>
    </xsd:element>
    <xsd:element name="Status" ma:index="12" nillable="true" ma:displayName="Status" ma:default="Development Not Started" ma:format="Dropdown" ma:internalName="Status">
      <xsd:simpleType>
        <xsd:restriction base="dms:Choice">
          <xsd:enumeration value="Development Not Started"/>
          <xsd:enumeration value="Development In Progress"/>
          <xsd:enumeration value="Development Completed"/>
          <xsd:enumeration value="Review &amp; Revision"/>
          <xsd:enumeration value="Ready to be Posted"/>
          <xsd:enumeration value="Published"/>
          <xsd:enumeration value="Un-Published"/>
        </xsd:restriction>
      </xsd:simpleType>
    </xsd:element>
    <xsd:element name="Assigned_x0020_To0" ma:index="15" nillable="true" ma:displayName="Assigned To" ma:description="Staff Member Assigned to modify/review document."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utton_x0020__x002d__x0020_Request_x0020_Review" ma:index="16" nillable="true" ma:displayName="Button - Request Review" ma:internalName="Button_x0020__x002d__x0020_Request_x0020_Review">
      <xsd:complexType>
        <xsd:complexContent>
          <xsd:extension base="dms:URL">
            <xsd:sequence>
              <xsd:element name="Url" type="dms:ValidUrl" minOccurs="0" nillable="true"/>
              <xsd:element name="Description" type="xsd:string" nillable="true"/>
            </xsd:sequence>
          </xsd:extension>
        </xsd:complexContent>
      </xsd:complexType>
    </xsd:element>
    <xsd:element name="Project" ma:index="19" nillable="true" ma:displayName="Project" ma:default="General Information" ma:format="Dropdown" ma:internalName="Project">
      <xsd:simpleType>
        <xsd:restriction base="dms:Choice">
          <xsd:enumeration value="General Information"/>
          <xsd:enumeration value="Service Learning"/>
          <xsd:enumeration value="Research"/>
          <xsd:enumeration value="Creative Works"/>
          <xsd:enumeration value="Internships"/>
          <xsd:enumeration value="Other Experiential Learning Activity"/>
          <xsd:enumeration value="Engaged Scholar Symposium"/>
        </xsd:restriction>
      </xsd:simpleType>
    </xsd:element>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DateTaken" ma:index="22"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F924C-FF0E-46D2-BF11-BEE1C6A88E91}">
  <ds:schemaRefs>
    <ds:schemaRef ds:uri="http://schemas.microsoft.com/sharepoint/v3/contenttype/forms"/>
  </ds:schemaRefs>
</ds:datastoreItem>
</file>

<file path=customXml/itemProps2.xml><?xml version="1.0" encoding="utf-8"?>
<ds:datastoreItem xmlns:ds="http://schemas.openxmlformats.org/officeDocument/2006/customXml" ds:itemID="{B176E06D-B65C-4874-AA26-6D53DF8519B7}">
  <ds:schemaRefs>
    <ds:schemaRef ds:uri="97342861-2e5a-442a-b08f-941b2ef48fa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429F212-FCE2-4F22-ACB8-426F6BD60EC8}">
  <ds:schemaRefs>
    <ds:schemaRef ds:uri="97342861-2e5a-442a-b08f-941b2ef48fa7"/>
    <ds:schemaRef ds:uri="dbbd2d06-cba3-467a-b832-54219c7514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25</TotalTime>
  <Words>2765</Words>
  <Application>Microsoft Office PowerPoint</Application>
  <PresentationFormat>Widescreen</PresentationFormat>
  <Paragraphs>188</Paragraphs>
  <Slides>59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Aptos</vt:lpstr>
      <vt:lpstr>Arial</vt:lpstr>
      <vt:lpstr>Calibri</vt:lpstr>
      <vt:lpstr>Source Sans Pro</vt:lpstr>
      <vt:lpstr>Source Sans Pro ExtraLight</vt:lpstr>
      <vt:lpstr>Source Sans Pro Semibold</vt:lpstr>
      <vt:lpstr>Source Serif Pro Black</vt:lpstr>
      <vt:lpstr>Wingdings</vt:lpstr>
      <vt:lpstr>Wingdings,Sans-Serif</vt:lpstr>
      <vt:lpstr>Retrospect</vt:lpstr>
      <vt:lpstr>4-year (De Novo) Protocol Submission</vt:lpstr>
      <vt:lpstr>Content:</vt:lpstr>
      <vt:lpstr>    Access to tick@lab</vt:lpstr>
      <vt:lpstr>tick@lab URL</vt:lpstr>
      <vt:lpstr>Allow Pop-Ups</vt:lpstr>
      <vt:lpstr>Access to Tick@Lab is not Automatic</vt:lpstr>
      <vt:lpstr>IBC/HBA De-Novo Protocol Submissions</vt:lpstr>
      <vt:lpstr>Getting Started</vt:lpstr>
      <vt:lpstr>PowerPoint Presentation</vt:lpstr>
      <vt:lpstr>PowerPoint Presentation</vt:lpstr>
      <vt:lpstr>PowerPoint Presentation</vt:lpstr>
      <vt:lpstr>PowerPoint Presentation</vt:lpstr>
      <vt:lpstr>ALWAYS SAVE YOUR WORK!</vt:lpstr>
      <vt:lpstr>Example of error when there is missing information on a required field (s).</vt:lpstr>
      <vt:lpstr>    Adding Personnel</vt:lpstr>
      <vt:lpstr>PowerPoint Presentation</vt:lpstr>
      <vt:lpstr>PowerPoint Presentation</vt:lpstr>
      <vt:lpstr>PowerPoint Presentation</vt:lpstr>
      <vt:lpstr>    Application Sections</vt:lpstr>
      <vt:lpstr>Update Funding</vt:lpstr>
      <vt:lpstr>Click on “At-Risk Personnel” tab on left hand side, click on Edit Selection button to fill in/update information.</vt:lpstr>
      <vt:lpstr>Click on “Training” tab.</vt:lpstr>
      <vt:lpstr>Click on “Protocol/Forms Links” tab.</vt:lpstr>
      <vt:lpstr>Click on “Hazardous Biological Agents” tab.</vt:lpstr>
      <vt:lpstr>Click on the “rDNA” tab.</vt:lpstr>
      <vt:lpstr>Click on the “Clinical” tab.</vt:lpstr>
      <vt:lpstr>Click on “Human/Non-Human Primate” tab.</vt:lpstr>
      <vt:lpstr>Click on “Animal Subjects/Transgenics ” tab.</vt:lpstr>
      <vt:lpstr>Click on “Other Hazards/Shipping &amp; Receiving” tab.</vt:lpstr>
      <vt:lpstr>Click on “PI Certification”.</vt:lpstr>
      <vt:lpstr>Click on “Document History” tab.</vt:lpstr>
      <vt:lpstr>    Attachments</vt:lpstr>
      <vt:lpstr>PowerPoint Presentation</vt:lpstr>
      <vt:lpstr>PowerPoint Presentation</vt:lpstr>
      <vt:lpstr>How to locate an attachment</vt:lpstr>
      <vt:lpstr>How to remove an attachment</vt:lpstr>
      <vt:lpstr>PowerPoint Presentation</vt:lpstr>
      <vt:lpstr>    Validating and Saving</vt:lpstr>
      <vt:lpstr>PowerPoint Presentation</vt:lpstr>
      <vt:lpstr>Application Validation</vt:lpstr>
      <vt:lpstr>Application Validation</vt:lpstr>
      <vt:lpstr>    Protocol Submission</vt:lpstr>
      <vt:lpstr>Remember to SAVE YOUR WORK!</vt:lpstr>
      <vt:lpstr>PowerPoint Presentation</vt:lpstr>
      <vt:lpstr>PowerPoint Presentation</vt:lpstr>
      <vt:lpstr>PowerPoint Presentation</vt:lpstr>
      <vt:lpstr>PowerPoint Presentation</vt:lpstr>
      <vt:lpstr>    Reviewer Feedback</vt:lpstr>
      <vt:lpstr>PowerPoint Presentation</vt:lpstr>
      <vt:lpstr>PowerPoint Presentation</vt:lpstr>
      <vt:lpstr>PowerPoint Presentation</vt:lpstr>
      <vt:lpstr>PowerPoint Presentation</vt:lpstr>
      <vt:lpstr>    Resubmitting a Protocol</vt:lpstr>
      <vt:lpstr>Remember to SAVE YOUR WORK!</vt:lpstr>
      <vt:lpstr>PowerPoint Presentation</vt:lpstr>
      <vt:lpstr>PowerPoint Presentation</vt:lpstr>
      <vt:lpstr>PowerPoint Presentation</vt:lpstr>
      <vt:lpstr>PowerPoint Presentation</vt:lpstr>
      <vt:lpstr>Thank you !</vt:lpstr>
    </vt:vector>
  </TitlesOfParts>
  <Company>UTRGV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Stegall</dc:creator>
  <cp:lastModifiedBy>Monica Barrera</cp:lastModifiedBy>
  <cp:revision>29</cp:revision>
  <dcterms:created xsi:type="dcterms:W3CDTF">2017-08-09T20:48:54Z</dcterms:created>
  <dcterms:modified xsi:type="dcterms:W3CDTF">2024-08-05T21:48:41Z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0x01010074E95E2E7B5C6D499E69274860B92225</vt:lpwstr>
  </property>
</Properties>
</file>