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6" r:id="rId5"/>
    <p:sldId id="261" r:id="rId6"/>
    <p:sldId id="342" r:id="rId7"/>
    <p:sldId id="302" r:id="rId8"/>
    <p:sldId id="303" r:id="rId9"/>
    <p:sldId id="268" r:id="rId10"/>
    <p:sldId id="269" r:id="rId11"/>
    <p:sldId id="270" r:id="rId12"/>
    <p:sldId id="334" r:id="rId13"/>
    <p:sldId id="262" r:id="rId14"/>
    <p:sldId id="335" r:id="rId15"/>
    <p:sldId id="275" r:id="rId16"/>
    <p:sldId id="276" r:id="rId17"/>
    <p:sldId id="341" r:id="rId18"/>
    <p:sldId id="278" r:id="rId19"/>
    <p:sldId id="326" r:id="rId20"/>
    <p:sldId id="293" r:id="rId21"/>
    <p:sldId id="309" r:id="rId22"/>
    <p:sldId id="336" r:id="rId23"/>
    <p:sldId id="297" r:id="rId24"/>
    <p:sldId id="337" r:id="rId25"/>
    <p:sldId id="299" r:id="rId26"/>
    <p:sldId id="300" r:id="rId27"/>
    <p:sldId id="327" r:id="rId28"/>
    <p:sldId id="301" r:id="rId29"/>
    <p:sldId id="338" r:id="rId30"/>
    <p:sldId id="306" r:id="rId31"/>
    <p:sldId id="267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DD270-09F8-77AC-9D36-C2F797F6C449}" v="292" dt="2024-07-22T15:04:13.638"/>
    <p1510:client id="{7ACEE7D7-A19F-70B5-2156-0F1AC4627CC6}" v="20" dt="2024-07-22T16:02:16.688"/>
    <p1510:client id="{8B8C5AA4-2376-766B-97C9-3AB1609777F9}" v="17" dt="2024-07-22T16:18:21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1T19:41:39.9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1T19:41:39.9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166D8-BFD3-4A83-B68B-2EC4B75D244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63B32-A7FB-4EE7-B8E9-517E9CDB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spc="-5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619837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58" y="4603447"/>
            <a:ext cx="3457019" cy="7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9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cap="all" spc="200" baseline="0" smtClean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55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3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5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3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3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14900"/>
          </a:xfrm>
          <a:blipFill dpi="0" rotWithShape="1">
            <a:blip r:embed="rId2"/>
            <a:srcRect/>
            <a:stretch>
              <a:fillRect t="-66000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48" y="6460710"/>
            <a:ext cx="1240758" cy="3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3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adia.garzaderamirez@utrgv.edu" TargetMode="External"/><Relationship Id="rId4" Type="http://schemas.openxmlformats.org/officeDocument/2006/relationships/hyperlink" Target="mailto:amy.mutore@utrgv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ar.utrgv.edu/tickatlab/default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rgv.edu/research/_files/documents/research/submitting-your-access-request-for-ticklab.pdf" TargetMode="External"/><Relationship Id="rId2" Type="http://schemas.openxmlformats.org/officeDocument/2006/relationships/hyperlink" Target="http://C:/Users/zpo685/OneDrive%20-%20The%20University%20of%20Texas-Rio%20Grande%20Valley/IACUC/Steps%20to%20Request%20Tick@Lab%20Accoun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my.Mutore@utrgv.edu" TargetMode="External"/><Relationship Id="rId4" Type="http://schemas.openxmlformats.org/officeDocument/2006/relationships/hyperlink" Target="mailto:ibc@utrgv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/>
              <a:t>Annual Review Submission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IBC Tick@Lab</a:t>
            </a:r>
          </a:p>
        </p:txBody>
      </p:sp>
    </p:spTree>
    <p:extLst>
      <p:ext uri="{BB962C8B-B14F-4D97-AF65-F5344CB8AC3E}">
        <p14:creationId xmlns:p14="http://schemas.microsoft.com/office/powerpoint/2010/main" val="217092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D7892-4FC5-A99A-4298-AB0EDBED4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20"/>
          <a:stretch/>
        </p:blipFill>
        <p:spPr>
          <a:xfrm>
            <a:off x="4238492" y="346122"/>
            <a:ext cx="7496308" cy="46917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A1E3FD-0619-A547-D4B2-00E90FC8582A}"/>
              </a:ext>
            </a:extLst>
          </p:cNvPr>
          <p:cNvSpPr/>
          <p:nvPr/>
        </p:nvSpPr>
        <p:spPr>
          <a:xfrm>
            <a:off x="5916586" y="2483064"/>
            <a:ext cx="5818214" cy="1937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A502F1-13A5-D5EE-6649-6820FC0E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Update Funding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6E5769-FC20-8E73-3829-FF16C947F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Under the “Project Summary” tab, be sure to update funding information for the protocol if it has changed since the last protocol submission/renewal.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76F51A3-9526-1298-8DE5-281FAF731914}"/>
              </a:ext>
            </a:extLst>
          </p:cNvPr>
          <p:cNvSpPr txBox="1">
            <a:spLocks/>
          </p:cNvSpPr>
          <p:nvPr/>
        </p:nvSpPr>
        <p:spPr>
          <a:xfrm>
            <a:off x="6578219" y="5295332"/>
            <a:ext cx="5074693" cy="81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Click on the “+” and fill out the funding information areas.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2A68A94-C76E-1FFD-E1D5-512A3E2FEB34}"/>
              </a:ext>
            </a:extLst>
          </p:cNvPr>
          <p:cNvSpPr/>
          <p:nvPr/>
        </p:nvSpPr>
        <p:spPr>
          <a:xfrm flipV="1">
            <a:off x="6419714" y="3717798"/>
            <a:ext cx="240393" cy="1726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D8B0D5-ABDD-83C3-661F-BECC032CB56E}"/>
              </a:ext>
            </a:extLst>
          </p:cNvPr>
          <p:cNvSpPr/>
          <p:nvPr/>
        </p:nvSpPr>
        <p:spPr>
          <a:xfrm>
            <a:off x="4224844" y="1509022"/>
            <a:ext cx="1548159" cy="319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34D79C-2BA4-93F1-98F7-85D040F0C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84" y="723902"/>
            <a:ext cx="7586659" cy="505946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47A26EA-23BB-E5BA-8C6B-99510A1C1D45}"/>
              </a:ext>
            </a:extLst>
          </p:cNvPr>
          <p:cNvSpPr txBox="1"/>
          <p:nvPr/>
        </p:nvSpPr>
        <p:spPr>
          <a:xfrm>
            <a:off x="7962900" y="2132239"/>
            <a:ext cx="4091667" cy="373685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Save all changes. Remember you can save by clicking any of the “Action” buttons at any time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ea typeface="Source Sans Pro Extra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Note, you have 4 ways to save forms: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ea typeface="Source Sans Pro ExtraLight"/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Done Editing: saves the file and checks the document in so that another person can check it out and edit it.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ea typeface="Source Sans Pro ExtraLight"/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Save Edits: saves the document and allows you to keep working on it.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ea typeface="Source Sans Pro ExtraLight"/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Save New Version: saves a separate and new version of the file (duplicate).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ea typeface="Source Sans Pro ExtraLight"/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 ExtraLight"/>
              </a:rPr>
              <a:t>Validate &amp; Save: alerts you of any missing items in the protocol before saving.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0CA191-3BF7-FB8C-1AAE-B8FFA3768FF0}"/>
              </a:ext>
            </a:extLst>
          </p:cNvPr>
          <p:cNvSpPr/>
          <p:nvPr/>
        </p:nvSpPr>
        <p:spPr>
          <a:xfrm>
            <a:off x="2417231" y="1244479"/>
            <a:ext cx="1164170" cy="9353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9676B-9380-B42F-E0E4-2F12D3F0B7EC}"/>
              </a:ext>
            </a:extLst>
          </p:cNvPr>
          <p:cNvSpPr/>
          <p:nvPr/>
        </p:nvSpPr>
        <p:spPr>
          <a:xfrm>
            <a:off x="2417230" y="2597028"/>
            <a:ext cx="1164170" cy="2686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7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D8E6BE6-05A6-9592-FF8E-587128F1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11" y="311328"/>
            <a:ext cx="11435577" cy="54743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A017F3C-7C8C-4AF0-A85A-D681966ACC7E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5815B0-459A-465B-948C-1DEAECEEDD28}"/>
              </a:ext>
            </a:extLst>
          </p:cNvPr>
          <p:cNvGrpSpPr/>
          <p:nvPr/>
        </p:nvGrpSpPr>
        <p:grpSpPr>
          <a:xfrm>
            <a:off x="470005" y="875789"/>
            <a:ext cx="10377473" cy="1645070"/>
            <a:chOff x="470005" y="875789"/>
            <a:chExt cx="10377473" cy="1645070"/>
          </a:xfrm>
        </p:grpSpPr>
        <p:sp>
          <p:nvSpPr>
            <p:cNvPr id="10" name="Rectangle 9"/>
            <p:cNvSpPr/>
            <p:nvPr/>
          </p:nvSpPr>
          <p:spPr>
            <a:xfrm>
              <a:off x="5424937" y="1158432"/>
              <a:ext cx="1796260" cy="32419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ular Callout 4"/>
            <p:cNvSpPr/>
            <p:nvPr/>
          </p:nvSpPr>
          <p:spPr>
            <a:xfrm>
              <a:off x="6709292" y="1320530"/>
              <a:ext cx="4138186" cy="1200329"/>
            </a:xfrm>
            <a:custGeom>
              <a:avLst/>
              <a:gdLst>
                <a:gd name="connsiteX0" fmla="*/ 0 w 4980381"/>
                <a:gd name="connsiteY0" fmla="*/ 0 h 923330"/>
                <a:gd name="connsiteX1" fmla="*/ 830064 w 4980381"/>
                <a:gd name="connsiteY1" fmla="*/ 0 h 923330"/>
                <a:gd name="connsiteX2" fmla="*/ 522741 w 4980381"/>
                <a:gd name="connsiteY2" fmla="*/ -294108 h 923330"/>
                <a:gd name="connsiteX3" fmla="*/ 2075159 w 4980381"/>
                <a:gd name="connsiteY3" fmla="*/ 0 h 923330"/>
                <a:gd name="connsiteX4" fmla="*/ 4980381 w 4980381"/>
                <a:gd name="connsiteY4" fmla="*/ 0 h 923330"/>
                <a:gd name="connsiteX5" fmla="*/ 4980381 w 4980381"/>
                <a:gd name="connsiteY5" fmla="*/ 153888 h 923330"/>
                <a:gd name="connsiteX6" fmla="*/ 4980381 w 4980381"/>
                <a:gd name="connsiteY6" fmla="*/ 153888 h 923330"/>
                <a:gd name="connsiteX7" fmla="*/ 4980381 w 4980381"/>
                <a:gd name="connsiteY7" fmla="*/ 384721 h 923330"/>
                <a:gd name="connsiteX8" fmla="*/ 4980381 w 4980381"/>
                <a:gd name="connsiteY8" fmla="*/ 923330 h 923330"/>
                <a:gd name="connsiteX9" fmla="*/ 2075159 w 4980381"/>
                <a:gd name="connsiteY9" fmla="*/ 923330 h 923330"/>
                <a:gd name="connsiteX10" fmla="*/ 830064 w 4980381"/>
                <a:gd name="connsiteY10" fmla="*/ 923330 h 923330"/>
                <a:gd name="connsiteX11" fmla="*/ 830064 w 4980381"/>
                <a:gd name="connsiteY11" fmla="*/ 923330 h 923330"/>
                <a:gd name="connsiteX12" fmla="*/ 0 w 4980381"/>
                <a:gd name="connsiteY12" fmla="*/ 923330 h 923330"/>
                <a:gd name="connsiteX13" fmla="*/ 0 w 4980381"/>
                <a:gd name="connsiteY13" fmla="*/ 384721 h 923330"/>
                <a:gd name="connsiteX14" fmla="*/ 0 w 4980381"/>
                <a:gd name="connsiteY14" fmla="*/ 153888 h 923330"/>
                <a:gd name="connsiteX15" fmla="*/ 0 w 4980381"/>
                <a:gd name="connsiteY15" fmla="*/ 153888 h 923330"/>
                <a:gd name="connsiteX16" fmla="*/ 0 w 4980381"/>
                <a:gd name="connsiteY16" fmla="*/ 0 h 923330"/>
                <a:gd name="connsiteX0" fmla="*/ 0 w 4980381"/>
                <a:gd name="connsiteY0" fmla="*/ 294108 h 1217438"/>
                <a:gd name="connsiteX1" fmla="*/ 830064 w 4980381"/>
                <a:gd name="connsiteY1" fmla="*/ 294108 h 1217438"/>
                <a:gd name="connsiteX2" fmla="*/ 522741 w 4980381"/>
                <a:gd name="connsiteY2" fmla="*/ 0 h 1217438"/>
                <a:gd name="connsiteX3" fmla="*/ 1300244 w 4980381"/>
                <a:gd name="connsiteY3" fmla="*/ 294108 h 1217438"/>
                <a:gd name="connsiteX4" fmla="*/ 4980381 w 4980381"/>
                <a:gd name="connsiteY4" fmla="*/ 294108 h 1217438"/>
                <a:gd name="connsiteX5" fmla="*/ 4980381 w 4980381"/>
                <a:gd name="connsiteY5" fmla="*/ 447996 h 1217438"/>
                <a:gd name="connsiteX6" fmla="*/ 4980381 w 4980381"/>
                <a:gd name="connsiteY6" fmla="*/ 447996 h 1217438"/>
                <a:gd name="connsiteX7" fmla="*/ 4980381 w 4980381"/>
                <a:gd name="connsiteY7" fmla="*/ 678829 h 1217438"/>
                <a:gd name="connsiteX8" fmla="*/ 4980381 w 4980381"/>
                <a:gd name="connsiteY8" fmla="*/ 1217438 h 1217438"/>
                <a:gd name="connsiteX9" fmla="*/ 2075159 w 4980381"/>
                <a:gd name="connsiteY9" fmla="*/ 1217438 h 1217438"/>
                <a:gd name="connsiteX10" fmla="*/ 830064 w 4980381"/>
                <a:gd name="connsiteY10" fmla="*/ 1217438 h 1217438"/>
                <a:gd name="connsiteX11" fmla="*/ 830064 w 4980381"/>
                <a:gd name="connsiteY11" fmla="*/ 1217438 h 1217438"/>
                <a:gd name="connsiteX12" fmla="*/ 0 w 4980381"/>
                <a:gd name="connsiteY12" fmla="*/ 1217438 h 1217438"/>
                <a:gd name="connsiteX13" fmla="*/ 0 w 4980381"/>
                <a:gd name="connsiteY13" fmla="*/ 678829 h 1217438"/>
                <a:gd name="connsiteX14" fmla="*/ 0 w 4980381"/>
                <a:gd name="connsiteY14" fmla="*/ 447996 h 1217438"/>
                <a:gd name="connsiteX15" fmla="*/ 0 w 4980381"/>
                <a:gd name="connsiteY15" fmla="*/ 447996 h 1217438"/>
                <a:gd name="connsiteX16" fmla="*/ 0 w 4980381"/>
                <a:gd name="connsiteY16" fmla="*/ 294108 h 12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80381" h="1217438">
                  <a:moveTo>
                    <a:pt x="0" y="294108"/>
                  </a:moveTo>
                  <a:lnTo>
                    <a:pt x="830064" y="294108"/>
                  </a:lnTo>
                  <a:lnTo>
                    <a:pt x="522741" y="0"/>
                  </a:lnTo>
                  <a:lnTo>
                    <a:pt x="1300244" y="294108"/>
                  </a:lnTo>
                  <a:lnTo>
                    <a:pt x="4980381" y="294108"/>
                  </a:lnTo>
                  <a:lnTo>
                    <a:pt x="4980381" y="447996"/>
                  </a:lnTo>
                  <a:lnTo>
                    <a:pt x="4980381" y="447996"/>
                  </a:lnTo>
                  <a:lnTo>
                    <a:pt x="4980381" y="678829"/>
                  </a:lnTo>
                  <a:lnTo>
                    <a:pt x="4980381" y="1217438"/>
                  </a:lnTo>
                  <a:lnTo>
                    <a:pt x="2075159" y="1217438"/>
                  </a:lnTo>
                  <a:lnTo>
                    <a:pt x="830064" y="1217438"/>
                  </a:lnTo>
                  <a:lnTo>
                    <a:pt x="830064" y="1217438"/>
                  </a:lnTo>
                  <a:lnTo>
                    <a:pt x="0" y="1217438"/>
                  </a:lnTo>
                  <a:lnTo>
                    <a:pt x="0" y="678829"/>
                  </a:lnTo>
                  <a:lnTo>
                    <a:pt x="0" y="447996"/>
                  </a:lnTo>
                  <a:lnTo>
                    <a:pt x="0" y="447996"/>
                  </a:lnTo>
                  <a:lnTo>
                    <a:pt x="0" y="294108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endParaRPr lang="en-US"/>
            </a:p>
            <a:p>
              <a:r>
                <a:rPr lang="en-US" b="1" dirty="0"/>
                <a:t>To submit an Annual Review to workflow.  Click on “Workflow” and select “IBCCO Administrative Review.” </a:t>
              </a:r>
              <a:endParaRPr lang="en-US" b="1" dirty="0">
                <a:ea typeface="Source Sans Pro ExtraLigh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0005" y="875789"/>
              <a:ext cx="1328651" cy="3241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420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AE6E7C-3685-C01D-400B-497083E1C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34" y="896623"/>
            <a:ext cx="10910131" cy="399601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A017F3C-7C8C-4AF0-A85A-D681966ACC7E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26146" y="2679831"/>
            <a:ext cx="5751676" cy="923330"/>
          </a:xfrm>
          <a:custGeom>
            <a:avLst/>
            <a:gdLst>
              <a:gd name="connsiteX0" fmla="*/ 0 w 5751676"/>
              <a:gd name="connsiteY0" fmla="*/ 0 h 923330"/>
              <a:gd name="connsiteX1" fmla="*/ 958613 w 5751676"/>
              <a:gd name="connsiteY1" fmla="*/ 0 h 923330"/>
              <a:gd name="connsiteX2" fmla="*/ 1096442 w 5751676"/>
              <a:gd name="connsiteY2" fmla="*/ -317358 h 923330"/>
              <a:gd name="connsiteX3" fmla="*/ 2396532 w 5751676"/>
              <a:gd name="connsiteY3" fmla="*/ 0 h 923330"/>
              <a:gd name="connsiteX4" fmla="*/ 5751676 w 5751676"/>
              <a:gd name="connsiteY4" fmla="*/ 0 h 923330"/>
              <a:gd name="connsiteX5" fmla="*/ 5751676 w 5751676"/>
              <a:gd name="connsiteY5" fmla="*/ 153888 h 923330"/>
              <a:gd name="connsiteX6" fmla="*/ 5751676 w 5751676"/>
              <a:gd name="connsiteY6" fmla="*/ 153888 h 923330"/>
              <a:gd name="connsiteX7" fmla="*/ 5751676 w 5751676"/>
              <a:gd name="connsiteY7" fmla="*/ 384721 h 923330"/>
              <a:gd name="connsiteX8" fmla="*/ 5751676 w 5751676"/>
              <a:gd name="connsiteY8" fmla="*/ 923330 h 923330"/>
              <a:gd name="connsiteX9" fmla="*/ 2396532 w 5751676"/>
              <a:gd name="connsiteY9" fmla="*/ 923330 h 923330"/>
              <a:gd name="connsiteX10" fmla="*/ 958613 w 5751676"/>
              <a:gd name="connsiteY10" fmla="*/ 923330 h 923330"/>
              <a:gd name="connsiteX11" fmla="*/ 958613 w 5751676"/>
              <a:gd name="connsiteY11" fmla="*/ 923330 h 923330"/>
              <a:gd name="connsiteX12" fmla="*/ 0 w 5751676"/>
              <a:gd name="connsiteY12" fmla="*/ 923330 h 923330"/>
              <a:gd name="connsiteX13" fmla="*/ 0 w 5751676"/>
              <a:gd name="connsiteY13" fmla="*/ 384721 h 923330"/>
              <a:gd name="connsiteX14" fmla="*/ 0 w 5751676"/>
              <a:gd name="connsiteY14" fmla="*/ 153888 h 923330"/>
              <a:gd name="connsiteX15" fmla="*/ 0 w 5751676"/>
              <a:gd name="connsiteY15" fmla="*/ 153888 h 923330"/>
              <a:gd name="connsiteX16" fmla="*/ 0 w 5751676"/>
              <a:gd name="connsiteY16" fmla="*/ 0 h 923330"/>
              <a:gd name="connsiteX0" fmla="*/ 0 w 5751676"/>
              <a:gd name="connsiteY0" fmla="*/ 317358 h 1240688"/>
              <a:gd name="connsiteX1" fmla="*/ 958613 w 5751676"/>
              <a:gd name="connsiteY1" fmla="*/ 317358 h 1240688"/>
              <a:gd name="connsiteX2" fmla="*/ 1096442 w 5751676"/>
              <a:gd name="connsiteY2" fmla="*/ 0 h 1240688"/>
              <a:gd name="connsiteX3" fmla="*/ 1334899 w 5751676"/>
              <a:gd name="connsiteY3" fmla="*/ 317358 h 1240688"/>
              <a:gd name="connsiteX4" fmla="*/ 5751676 w 5751676"/>
              <a:gd name="connsiteY4" fmla="*/ 317358 h 1240688"/>
              <a:gd name="connsiteX5" fmla="*/ 5751676 w 5751676"/>
              <a:gd name="connsiteY5" fmla="*/ 471246 h 1240688"/>
              <a:gd name="connsiteX6" fmla="*/ 5751676 w 5751676"/>
              <a:gd name="connsiteY6" fmla="*/ 471246 h 1240688"/>
              <a:gd name="connsiteX7" fmla="*/ 5751676 w 5751676"/>
              <a:gd name="connsiteY7" fmla="*/ 702079 h 1240688"/>
              <a:gd name="connsiteX8" fmla="*/ 5751676 w 5751676"/>
              <a:gd name="connsiteY8" fmla="*/ 1240688 h 1240688"/>
              <a:gd name="connsiteX9" fmla="*/ 2396532 w 5751676"/>
              <a:gd name="connsiteY9" fmla="*/ 1240688 h 1240688"/>
              <a:gd name="connsiteX10" fmla="*/ 958613 w 5751676"/>
              <a:gd name="connsiteY10" fmla="*/ 1240688 h 1240688"/>
              <a:gd name="connsiteX11" fmla="*/ 958613 w 5751676"/>
              <a:gd name="connsiteY11" fmla="*/ 1240688 h 1240688"/>
              <a:gd name="connsiteX12" fmla="*/ 0 w 5751676"/>
              <a:gd name="connsiteY12" fmla="*/ 1240688 h 1240688"/>
              <a:gd name="connsiteX13" fmla="*/ 0 w 5751676"/>
              <a:gd name="connsiteY13" fmla="*/ 702079 h 1240688"/>
              <a:gd name="connsiteX14" fmla="*/ 0 w 5751676"/>
              <a:gd name="connsiteY14" fmla="*/ 471246 h 1240688"/>
              <a:gd name="connsiteX15" fmla="*/ 0 w 5751676"/>
              <a:gd name="connsiteY15" fmla="*/ 471246 h 1240688"/>
              <a:gd name="connsiteX16" fmla="*/ 0 w 5751676"/>
              <a:gd name="connsiteY16" fmla="*/ 317358 h 124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51676" h="1240688">
                <a:moveTo>
                  <a:pt x="0" y="317358"/>
                </a:moveTo>
                <a:lnTo>
                  <a:pt x="958613" y="317358"/>
                </a:lnTo>
                <a:lnTo>
                  <a:pt x="1096442" y="0"/>
                </a:lnTo>
                <a:lnTo>
                  <a:pt x="1334899" y="317358"/>
                </a:lnTo>
                <a:lnTo>
                  <a:pt x="5751676" y="317358"/>
                </a:lnTo>
                <a:lnTo>
                  <a:pt x="5751676" y="471246"/>
                </a:lnTo>
                <a:lnTo>
                  <a:pt x="5751676" y="471246"/>
                </a:lnTo>
                <a:lnTo>
                  <a:pt x="5751676" y="702079"/>
                </a:lnTo>
                <a:lnTo>
                  <a:pt x="5751676" y="1240688"/>
                </a:lnTo>
                <a:lnTo>
                  <a:pt x="2396532" y="1240688"/>
                </a:lnTo>
                <a:lnTo>
                  <a:pt x="958613" y="1240688"/>
                </a:lnTo>
                <a:lnTo>
                  <a:pt x="958613" y="1240688"/>
                </a:lnTo>
                <a:lnTo>
                  <a:pt x="0" y="1240688"/>
                </a:lnTo>
                <a:lnTo>
                  <a:pt x="0" y="702079"/>
                </a:lnTo>
                <a:lnTo>
                  <a:pt x="0" y="471246"/>
                </a:lnTo>
                <a:lnTo>
                  <a:pt x="0" y="471246"/>
                </a:lnTo>
                <a:lnTo>
                  <a:pt x="0" y="31735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r>
              <a:rPr lang="en-US" b="1" dirty="0"/>
              <a:t>Leave a comment (e.g., submitting my annual review for this study) and click “Ok.”</a:t>
            </a:r>
            <a:endParaRPr lang="en-US" b="1" dirty="0">
              <a:ea typeface="Source Sans Pro Extra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7E49A-6F19-60A4-97B0-DBCA31EF93A5}"/>
              </a:ext>
            </a:extLst>
          </p:cNvPr>
          <p:cNvSpPr/>
          <p:nvPr/>
        </p:nvSpPr>
        <p:spPr>
          <a:xfrm>
            <a:off x="3685825" y="2903178"/>
            <a:ext cx="578527" cy="327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8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A63166C-139D-1AFC-CCEC-E9F29A443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395538"/>
            <a:ext cx="11325225" cy="2895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A017F3C-7C8C-4AF0-A85A-D681966ACC7E}" type="slidenum">
              <a:rPr lang="en-US" smtClean="0"/>
              <a:t>14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4BF2F5-0462-45ED-B1F9-77C198CFEBD8}"/>
              </a:ext>
            </a:extLst>
          </p:cNvPr>
          <p:cNvGrpSpPr/>
          <p:nvPr/>
        </p:nvGrpSpPr>
        <p:grpSpPr>
          <a:xfrm>
            <a:off x="1941496" y="-2905113"/>
            <a:ext cx="8310751" cy="7680395"/>
            <a:chOff x="1731946" y="1404014"/>
            <a:chExt cx="8310751" cy="7680395"/>
          </a:xfrm>
        </p:grpSpPr>
        <p:sp>
          <p:nvSpPr>
            <p:cNvPr id="10" name="Rectangle 9"/>
            <p:cNvSpPr/>
            <p:nvPr/>
          </p:nvSpPr>
          <p:spPr>
            <a:xfrm>
              <a:off x="1731946" y="5498090"/>
              <a:ext cx="8310751" cy="954107"/>
            </a:xfrm>
            <a:prstGeom prst="rect">
              <a:avLst/>
            </a:prstGeom>
            <a:ln w="28575"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2800" b="1" dirty="0"/>
                <a:t>Your Annual Review has been submitted to workflow for IBCCO Review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34212" y="8146603"/>
              <a:ext cx="615143" cy="9378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2EBF2B4-38DC-4557-BFC2-9C19D7F8F134}"/>
                    </a:ext>
                  </a:extLst>
                </p14:cNvPr>
                <p14:cNvContentPartPr/>
                <p14:nvPr/>
              </p14:nvContentPartPr>
              <p14:xfrm>
                <a:off x="2135347" y="14040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2EBF2B4-38DC-4557-BFC2-9C19D7F8F1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72347" y="13410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371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3E0B8-45BE-7759-46A9-68CD91E6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905297"/>
            <a:ext cx="11410950" cy="31236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A017F3C-7C8C-4AF0-A85A-D681966ACC7E}" type="slidenum">
              <a:rPr lang="en-US" smtClean="0"/>
              <a:t>15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4BF2F5-0462-45ED-B1F9-77C198CFEBD8}"/>
              </a:ext>
            </a:extLst>
          </p:cNvPr>
          <p:cNvGrpSpPr/>
          <p:nvPr/>
        </p:nvGrpSpPr>
        <p:grpSpPr>
          <a:xfrm>
            <a:off x="765092" y="1041747"/>
            <a:ext cx="10657417" cy="3590660"/>
            <a:chOff x="765092" y="969374"/>
            <a:chExt cx="10657417" cy="3590660"/>
          </a:xfrm>
        </p:grpSpPr>
        <p:sp>
          <p:nvSpPr>
            <p:cNvPr id="11" name="TextBox 10"/>
            <p:cNvSpPr txBox="1"/>
            <p:nvPr/>
          </p:nvSpPr>
          <p:spPr>
            <a:xfrm>
              <a:off x="765092" y="969374"/>
              <a:ext cx="1065741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 u="sng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Once approved, your Annual Review will appear under the IBC “In Use” filter and will have an “Approved” document status/file status.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986612" y="3841303"/>
              <a:ext cx="615143" cy="7187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2EBF2B4-38DC-4557-BFC2-9C19D7F8F134}"/>
                    </a:ext>
                  </a:extLst>
                </p14:cNvPr>
                <p14:cNvContentPartPr/>
                <p14:nvPr/>
              </p14:nvContentPartPr>
              <p14:xfrm>
                <a:off x="2135347" y="14040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2EBF2B4-38DC-4557-BFC2-9C19D7F8F1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72347" y="13410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F43366D-7C10-9711-FB7C-D471D236F01B}"/>
              </a:ext>
            </a:extLst>
          </p:cNvPr>
          <p:cNvSpPr/>
          <p:nvPr/>
        </p:nvSpPr>
        <p:spPr>
          <a:xfrm>
            <a:off x="4164650" y="2237276"/>
            <a:ext cx="615143" cy="834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to Revise a Submitted Annual Review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Returned to you for Revision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A017F3C-7C8C-4AF0-A85A-D681966ACC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1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314636-C3B9-CC43-E502-D84FB942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82" y="1640161"/>
            <a:ext cx="11812641" cy="32787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ADE008D-4494-415A-8798-F9CD3BDBCB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1103" y="5111429"/>
            <a:ext cx="10563773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Source Sans Pro ExtraLight"/>
                <a:ea typeface="Source Sans Pro Semibold"/>
                <a:cs typeface="Segoe UI"/>
              </a:rPr>
              <a:t>If your annual review application is returned to complete required revisions:</a:t>
            </a:r>
          </a:p>
          <a:p>
            <a:pPr marL="285750" indent="-285750">
              <a:buFont typeface="Arial,Sans-Serif"/>
              <a:buChar char="•"/>
            </a:pPr>
            <a:r>
              <a:rPr lang="en-US" b="1" dirty="0">
                <a:latin typeface="Source Sans Pro ExtraLight"/>
                <a:ea typeface="Source Sans Pro Semibold"/>
                <a:cs typeface="Arial"/>
              </a:rPr>
              <a:t>You will receive an email that review comments have been placed in the protocol and the annual review needs to be revised.</a:t>
            </a:r>
          </a:p>
          <a:p>
            <a:endParaRPr lang="en-US" b="1" dirty="0">
              <a:ea typeface="Source Sans Pro Extra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389E7A-822E-5131-AF00-08D111B2A42B}"/>
              </a:ext>
            </a:extLst>
          </p:cNvPr>
          <p:cNvSpPr/>
          <p:nvPr/>
        </p:nvSpPr>
        <p:spPr>
          <a:xfrm>
            <a:off x="3929102" y="3458717"/>
            <a:ext cx="581114" cy="864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E46BF-F6FB-68AE-835A-A64C453DA958}"/>
              </a:ext>
            </a:extLst>
          </p:cNvPr>
          <p:cNvSpPr txBox="1"/>
          <p:nvPr/>
        </p:nvSpPr>
        <p:spPr>
          <a:xfrm>
            <a:off x="791103" y="529131"/>
            <a:ext cx="1056377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Source Sans Pro ExtraLight"/>
                <a:ea typeface="Source Sans Pro Semibold"/>
                <a:cs typeface="Segoe UI"/>
              </a:rPr>
              <a:t>When submitted, your protocol will be reviewed. If anything is found to be missing or in need of editing, the questions/concerns will be entered in the protocol and will be sent back to you, the PI, for revisions.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42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4FA2C3-24F9-19A5-AD98-C5353AD39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52" y="519265"/>
            <a:ext cx="11652096" cy="43038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ADE008D-4494-415A-8798-F9CD3BDBCB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70206" y="2821767"/>
            <a:ext cx="1452785" cy="246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8574" y="4968531"/>
            <a:ext cx="103784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 make changes to a document in </a:t>
            </a:r>
            <a:r>
              <a:rPr lang="en-US" b="1" dirty="0" err="1"/>
              <a:t>tick@lab</a:t>
            </a:r>
            <a:r>
              <a:rPr lang="en-US" b="1" dirty="0"/>
              <a:t>, you need to Enable Editing" on the document first. During the time a document is being edited, no other person can access your document (Other team members, IBC, and/or committee members).</a:t>
            </a:r>
            <a:endParaRPr lang="en-US" b="1" dirty="0">
              <a:ea typeface="Source Sans Pro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Right-click on the document and select “Enable Editing.”</a:t>
            </a:r>
            <a:endParaRPr lang="en-US" b="1" dirty="0">
              <a:ea typeface="Source Sans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08588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3485D-19B4-9635-BFAC-B4E0A6908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65" y="1340042"/>
            <a:ext cx="9653256" cy="229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69CC5-FF0E-5692-9E23-2C1A18CB8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65" y="4122051"/>
            <a:ext cx="9653257" cy="213712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900458" y="6135935"/>
            <a:ext cx="1312025" cy="365125"/>
          </a:xfrm>
        </p:spPr>
        <p:txBody>
          <a:bodyPr>
            <a:normAutofit/>
          </a:bodyPr>
          <a:lstStyle/>
          <a:p>
            <a:fld id="{CADE008D-4494-415A-8798-F9CD3BDBCB79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365207" y="170429"/>
            <a:ext cx="9461579" cy="3848889"/>
            <a:chOff x="772853" y="787018"/>
            <a:chExt cx="9461579" cy="3848889"/>
          </a:xfrm>
        </p:grpSpPr>
        <p:sp>
          <p:nvSpPr>
            <p:cNvPr id="7" name="TextBox 6"/>
            <p:cNvSpPr txBox="1"/>
            <p:nvPr/>
          </p:nvSpPr>
          <p:spPr>
            <a:xfrm>
              <a:off x="772853" y="787018"/>
              <a:ext cx="94615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/>
                <a:t>Remember, only one person at a time can work on an application. </a:t>
              </a:r>
            </a:p>
            <a:p>
              <a:pPr algn="ctr"/>
              <a:r>
                <a:rPr lang="en-US" sz="2000" b="1"/>
                <a:t>Others can view in read-only mode, while the document is checked-out (being edited)</a:t>
              </a:r>
              <a:r>
                <a:rPr lang="en-US" b="1"/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9238" y="1635169"/>
              <a:ext cx="7748807" cy="338554"/>
            </a:xfrm>
            <a:prstGeom prst="wedgeRectCallout">
              <a:avLst>
                <a:gd name="adj1" fmla="val -50104"/>
                <a:gd name="adj2" fmla="val -26465"/>
              </a:avLst>
            </a:prstGeom>
            <a:solidFill>
              <a:schemeClr val="bg1"/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b="1" dirty="0">
                  <a:ea typeface="Source Sans Pro ExtraLight"/>
                </a:rPr>
                <a:t>Green Arrow (operational mode): Means it is available to see and edit.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70418" y="4297353"/>
              <a:ext cx="8666445" cy="338554"/>
            </a:xfrm>
            <a:prstGeom prst="wedgeRectCallout">
              <a:avLst>
                <a:gd name="adj1" fmla="val -35418"/>
                <a:gd name="adj2" fmla="val 3539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b="1" dirty="0"/>
                <a:t>Red Arrow (read-only mode): Means someone is working on the document.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5A95B2-6E7A-47FF-97E7-10C57147DF3F}"/>
              </a:ext>
            </a:extLst>
          </p:cNvPr>
          <p:cNvGrpSpPr/>
          <p:nvPr/>
        </p:nvGrpSpPr>
        <p:grpSpPr>
          <a:xfrm>
            <a:off x="1434884" y="2940252"/>
            <a:ext cx="227392" cy="2831374"/>
            <a:chOff x="1443273" y="3230221"/>
            <a:chExt cx="227392" cy="283137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1B3173-E0EF-4CAF-865F-F6E41F23C19B}"/>
                </a:ext>
              </a:extLst>
            </p:cNvPr>
            <p:cNvSpPr/>
            <p:nvPr/>
          </p:nvSpPr>
          <p:spPr>
            <a:xfrm>
              <a:off x="1443273" y="5782118"/>
              <a:ext cx="209909" cy="2794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0E78E9-4572-44D1-8CFE-7027C594E7F9}"/>
                </a:ext>
              </a:extLst>
            </p:cNvPr>
            <p:cNvSpPr/>
            <p:nvPr/>
          </p:nvSpPr>
          <p:spPr>
            <a:xfrm>
              <a:off x="1511641" y="3230221"/>
              <a:ext cx="159024" cy="2244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261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89D4D8-2ACC-B1B2-D38E-34119BD9B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7"/>
          <a:stretch/>
        </p:blipFill>
        <p:spPr>
          <a:xfrm>
            <a:off x="7617270" y="3865329"/>
            <a:ext cx="4203196" cy="2752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C5F11-C5EF-F265-5D25-2AAD089B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NOTE: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14B7B-A78C-037A-B466-2215DC679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</a:t>
            </a: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pop-ups</a:t>
            </a: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your web browser.</a:t>
            </a:r>
          </a:p>
          <a:p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do not allow pop-ups, the system will not work properly.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2B3C8-ABB3-F6B4-A2B0-0CB8A40D1153}"/>
              </a:ext>
            </a:extLst>
          </p:cNvPr>
          <p:cNvSpPr txBox="1"/>
          <p:nvPr/>
        </p:nvSpPr>
        <p:spPr>
          <a:xfrm>
            <a:off x="3476727" y="406352"/>
            <a:ext cx="2810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/>
            <a:r>
              <a:rPr lang="en-US" sz="2000" b="1" dirty="0"/>
              <a:t>Follow the steps</a:t>
            </a:r>
          </a:p>
        </p:txBody>
      </p:sp>
      <p:pic>
        <p:nvPicPr>
          <p:cNvPr id="6" name="Picture 2" descr="How to Allow or Block Pop-ups in Chrome">
            <a:extLst>
              <a:ext uri="{FF2B5EF4-FFF2-40B4-BE49-F238E27FC236}">
                <a16:creationId xmlns:a16="http://schemas.microsoft.com/office/drawing/2014/main" id="{81679457-BB27-34F9-D57C-4DFC94657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1803" y="938087"/>
            <a:ext cx="3831532" cy="276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12215E6F-271F-FB99-F405-F2FCFA0EC051}"/>
              </a:ext>
            </a:extLst>
          </p:cNvPr>
          <p:cNvSpPr/>
          <p:nvPr/>
        </p:nvSpPr>
        <p:spPr>
          <a:xfrm rot="5400000" flipV="1">
            <a:off x="9958539" y="3843943"/>
            <a:ext cx="240393" cy="488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C13ADF1-823C-43C8-357B-933DB832D5EC}"/>
              </a:ext>
            </a:extLst>
          </p:cNvPr>
          <p:cNvSpPr/>
          <p:nvPr/>
        </p:nvSpPr>
        <p:spPr>
          <a:xfrm rot="5400000" flipV="1">
            <a:off x="7691986" y="4877046"/>
            <a:ext cx="240393" cy="48889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BD3ADEC-51CA-2F02-8327-52D70F3511E4}"/>
              </a:ext>
            </a:extLst>
          </p:cNvPr>
          <p:cNvSpPr/>
          <p:nvPr/>
        </p:nvSpPr>
        <p:spPr>
          <a:xfrm rot="5400000" flipV="1">
            <a:off x="9598672" y="5697022"/>
            <a:ext cx="240393" cy="488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67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A1A56-840A-FA30-699D-8FBA6B8D4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21" y="1056052"/>
            <a:ext cx="10995589" cy="51621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62718" y="6306547"/>
            <a:ext cx="1312025" cy="365125"/>
          </a:xfrm>
        </p:spPr>
        <p:txBody>
          <a:bodyPr>
            <a:normAutofit/>
          </a:bodyPr>
          <a:lstStyle/>
          <a:p>
            <a:fld id="{CADE008D-4494-415A-8798-F9CD3BDBCB79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351BEF-211B-4699-8EEB-CE1ABCB156F6}"/>
              </a:ext>
            </a:extLst>
          </p:cNvPr>
          <p:cNvGrpSpPr/>
          <p:nvPr/>
        </p:nvGrpSpPr>
        <p:grpSpPr>
          <a:xfrm>
            <a:off x="770779" y="348166"/>
            <a:ext cx="10227236" cy="5349542"/>
            <a:chOff x="808519" y="501404"/>
            <a:chExt cx="10227236" cy="5349542"/>
          </a:xfrm>
        </p:grpSpPr>
        <p:sp>
          <p:nvSpPr>
            <p:cNvPr id="8" name="TextBox 7"/>
            <p:cNvSpPr txBox="1"/>
            <p:nvPr/>
          </p:nvSpPr>
          <p:spPr>
            <a:xfrm>
              <a:off x="813561" y="501404"/>
              <a:ext cx="10222194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000" b="1" dirty="0"/>
                <a:t>Once you have selected "Enable Editing" on the Annual Review application, then you can navigate all the revisions requested by using the “Review” button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0F32A4-5CD9-424D-BF9B-E994D3909AD5}"/>
                </a:ext>
              </a:extLst>
            </p:cNvPr>
            <p:cNvSpPr/>
            <p:nvPr/>
          </p:nvSpPr>
          <p:spPr>
            <a:xfrm>
              <a:off x="2223485" y="1799487"/>
              <a:ext cx="681252" cy="23537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F1E024-62D7-43AB-9BCF-72FAC29D46E7}"/>
                </a:ext>
              </a:extLst>
            </p:cNvPr>
            <p:cNvSpPr/>
            <p:nvPr/>
          </p:nvSpPr>
          <p:spPr>
            <a:xfrm>
              <a:off x="808519" y="5529275"/>
              <a:ext cx="1526061" cy="32167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111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3EB11-3B80-ADEF-06B0-BDAC59F59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2"/>
          <a:stretch/>
        </p:blipFill>
        <p:spPr>
          <a:xfrm>
            <a:off x="281667" y="324739"/>
            <a:ext cx="7508610" cy="5682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010B-A24C-A711-F0A2-0B4FDD2B19E0}"/>
              </a:ext>
            </a:extLst>
          </p:cNvPr>
          <p:cNvSpPr txBox="1"/>
          <p:nvPr/>
        </p:nvSpPr>
        <p:spPr>
          <a:xfrm>
            <a:off x="7892143" y="2085217"/>
            <a:ext cx="4018190" cy="313505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illustrated in the red box, you will find a list of items requested by reviewers for the entire protocol.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respond to the feedback, please click on each topic under the “Subject” column to expand a field and respond. 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Source Sans Pro Extra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these responses will also have to be revised within their respective areas in the protocol.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Source Sans Pro Extra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D37317-D89B-2780-4280-E24AA679AF57}"/>
              </a:ext>
            </a:extLst>
          </p:cNvPr>
          <p:cNvSpPr/>
          <p:nvPr/>
        </p:nvSpPr>
        <p:spPr>
          <a:xfrm>
            <a:off x="1012301" y="1949705"/>
            <a:ext cx="1493466" cy="2710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3EBB7-A079-D697-F657-6F0D68FE40A0}"/>
              </a:ext>
            </a:extLst>
          </p:cNvPr>
          <p:cNvSpPr/>
          <p:nvPr/>
        </p:nvSpPr>
        <p:spPr>
          <a:xfrm>
            <a:off x="2642500" y="3572562"/>
            <a:ext cx="4843616" cy="5355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7">
            <a:extLst>
              <a:ext uri="{FF2B5EF4-FFF2-40B4-BE49-F238E27FC236}">
                <a16:creationId xmlns:a16="http://schemas.microsoft.com/office/drawing/2014/main" id="{222953F1-1F12-0E46-9C36-1FFAC7BE03FB}"/>
              </a:ext>
            </a:extLst>
          </p:cNvPr>
          <p:cNvSpPr/>
          <p:nvPr/>
        </p:nvSpPr>
        <p:spPr>
          <a:xfrm>
            <a:off x="179802" y="2819820"/>
            <a:ext cx="3778666" cy="736412"/>
          </a:xfrm>
          <a:prstGeom prst="wedgeRectCallout">
            <a:avLst>
              <a:gd name="adj1" fmla="val -19973"/>
              <a:gd name="adj2" fmla="val -12822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1ED5A-7FA5-3EA7-F943-8415DC782AFF}"/>
              </a:ext>
            </a:extLst>
          </p:cNvPr>
          <p:cNvSpPr txBox="1"/>
          <p:nvPr/>
        </p:nvSpPr>
        <p:spPr>
          <a:xfrm>
            <a:off x="179801" y="2879153"/>
            <a:ext cx="405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Click “All“ to see the feedback left on all tabs, instead of moving from tab to tab.</a:t>
            </a:r>
          </a:p>
        </p:txBody>
      </p:sp>
      <p:sp>
        <p:nvSpPr>
          <p:cNvPr id="8" name="Rectangular Callout 16">
            <a:extLst>
              <a:ext uri="{FF2B5EF4-FFF2-40B4-BE49-F238E27FC236}">
                <a16:creationId xmlns:a16="http://schemas.microsoft.com/office/drawing/2014/main" id="{A03079A0-D2DD-5A6D-B6BF-AF52F0695B19}"/>
              </a:ext>
            </a:extLst>
          </p:cNvPr>
          <p:cNvSpPr/>
          <p:nvPr/>
        </p:nvSpPr>
        <p:spPr>
          <a:xfrm>
            <a:off x="2743152" y="4742544"/>
            <a:ext cx="4076700" cy="848876"/>
          </a:xfrm>
          <a:prstGeom prst="wedgeRectCallout">
            <a:avLst>
              <a:gd name="adj1" fmla="val -31517"/>
              <a:gd name="adj2" fmla="val -13960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b="1" dirty="0">
                <a:solidFill>
                  <a:prstClr val="black"/>
                </a:solidFill>
              </a:rPr>
              <a:t>To open the feedback items, click on subject.</a:t>
            </a:r>
          </a:p>
        </p:txBody>
      </p:sp>
    </p:spTree>
    <p:extLst>
      <p:ext uri="{BB962C8B-B14F-4D97-AF65-F5344CB8AC3E}">
        <p14:creationId xmlns:p14="http://schemas.microsoft.com/office/powerpoint/2010/main" val="336062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E442AC-B6C8-E68E-C3E8-DA70DB775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41" y="305371"/>
            <a:ext cx="8384883" cy="57763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ADE008D-4494-415A-8798-F9CD3BDBCB7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BC0D4-D0A2-C774-29F6-8E756DD78AEB}"/>
              </a:ext>
            </a:extLst>
          </p:cNvPr>
          <p:cNvSpPr/>
          <p:nvPr/>
        </p:nvSpPr>
        <p:spPr>
          <a:xfrm>
            <a:off x="5199740" y="818967"/>
            <a:ext cx="748132" cy="2710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4BD8E-6890-5D3E-54EC-D24CDF942C68}"/>
              </a:ext>
            </a:extLst>
          </p:cNvPr>
          <p:cNvSpPr txBox="1"/>
          <p:nvPr/>
        </p:nvSpPr>
        <p:spPr>
          <a:xfrm>
            <a:off x="399807" y="541723"/>
            <a:ext cx="3027057" cy="3477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If a document must be uploaded as a response, you will need to go back to the “attachments” tab and upload the document in the respective section. </a:t>
            </a:r>
          </a:p>
          <a:p>
            <a:pPr algn="ctr"/>
            <a:r>
              <a:rPr lang="en-US" sz="2000" b="1"/>
              <a:t>I.e., document related to a response regarding the Project Summary can be uploaded within the “Project Summary” tab.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F5C0CC-6A17-833F-E48B-CC5A3EC6A900}"/>
              </a:ext>
            </a:extLst>
          </p:cNvPr>
          <p:cNvCxnSpPr>
            <a:cxnSpLocks/>
          </p:cNvCxnSpPr>
          <p:nvPr/>
        </p:nvCxnSpPr>
        <p:spPr>
          <a:xfrm flipV="1">
            <a:off x="3426864" y="1047260"/>
            <a:ext cx="1737195" cy="8157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77793C9-DF2E-3391-F78C-C82BCDB66920}"/>
              </a:ext>
            </a:extLst>
          </p:cNvPr>
          <p:cNvSpPr/>
          <p:nvPr/>
        </p:nvSpPr>
        <p:spPr>
          <a:xfrm>
            <a:off x="8214349" y="3429000"/>
            <a:ext cx="3372217" cy="2039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36AF0E-9B51-F2D7-4C55-243BF405C905}"/>
              </a:ext>
            </a:extLst>
          </p:cNvPr>
          <p:cNvSpPr/>
          <p:nvPr/>
        </p:nvSpPr>
        <p:spPr>
          <a:xfrm>
            <a:off x="7933868" y="5714855"/>
            <a:ext cx="731567" cy="2634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2">
            <a:extLst>
              <a:ext uri="{FF2B5EF4-FFF2-40B4-BE49-F238E27FC236}">
                <a16:creationId xmlns:a16="http://schemas.microsoft.com/office/drawing/2014/main" id="{318BA6BF-F588-14F2-A2FA-30A0B44AF987}"/>
              </a:ext>
            </a:extLst>
          </p:cNvPr>
          <p:cNvSpPr/>
          <p:nvPr/>
        </p:nvSpPr>
        <p:spPr>
          <a:xfrm>
            <a:off x="8990175" y="2592443"/>
            <a:ext cx="2379345" cy="555398"/>
          </a:xfrm>
          <a:prstGeom prst="wedgeRectCallout">
            <a:avLst>
              <a:gd name="adj1" fmla="val -19270"/>
              <a:gd name="adj2" fmla="val 8872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1.) Enter comment/answer in “Response” text box.</a:t>
            </a:r>
          </a:p>
        </p:txBody>
      </p:sp>
      <p:sp>
        <p:nvSpPr>
          <p:cNvPr id="18" name="Rectangular Callout 12">
            <a:extLst>
              <a:ext uri="{FF2B5EF4-FFF2-40B4-BE49-F238E27FC236}">
                <a16:creationId xmlns:a16="http://schemas.microsoft.com/office/drawing/2014/main" id="{557F3060-59B4-5580-387A-F90658D4F351}"/>
              </a:ext>
            </a:extLst>
          </p:cNvPr>
          <p:cNvSpPr/>
          <p:nvPr/>
        </p:nvSpPr>
        <p:spPr>
          <a:xfrm>
            <a:off x="9263867" y="4603771"/>
            <a:ext cx="2575896" cy="702219"/>
          </a:xfrm>
          <a:prstGeom prst="wedgeRectCallout">
            <a:avLst>
              <a:gd name="adj1" fmla="val -28698"/>
              <a:gd name="adj2" fmla="val 7904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2.) Select the type of response (Response, Question, Concern, etc.</a:t>
            </a:r>
          </a:p>
        </p:txBody>
      </p:sp>
      <p:sp>
        <p:nvSpPr>
          <p:cNvPr id="19" name="Rectangular Callout 12">
            <a:extLst>
              <a:ext uri="{FF2B5EF4-FFF2-40B4-BE49-F238E27FC236}">
                <a16:creationId xmlns:a16="http://schemas.microsoft.com/office/drawing/2014/main" id="{1FF84FAB-436E-F78C-9282-14CF83E1A3DC}"/>
              </a:ext>
            </a:extLst>
          </p:cNvPr>
          <p:cNvSpPr/>
          <p:nvPr/>
        </p:nvSpPr>
        <p:spPr>
          <a:xfrm>
            <a:off x="5460764" y="5654173"/>
            <a:ext cx="2065096" cy="384860"/>
          </a:xfrm>
          <a:prstGeom prst="wedgeRectCallout">
            <a:avLst>
              <a:gd name="adj1" fmla="val 68007"/>
              <a:gd name="adj2" fmla="val -1129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3.) Click “Save &amp; Back.”</a:t>
            </a:r>
          </a:p>
        </p:txBody>
      </p:sp>
    </p:spTree>
    <p:extLst>
      <p:ext uri="{BB962C8B-B14F-4D97-AF65-F5344CB8AC3E}">
        <p14:creationId xmlns:p14="http://schemas.microsoft.com/office/powerpoint/2010/main" val="2421008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44BEF6-FEDE-D2CA-560B-D4033EDBD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73" y="346689"/>
            <a:ext cx="7460479" cy="5631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2143" y="2135308"/>
            <a:ext cx="3979314" cy="31063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After reviewing and addressing all items, click “close window”.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Every time a researcher makes modification to a form a new version is activated in the system. The creation of versions allows the IBC Coordinator and Committee Members to streamline the review by conducting automatic comparisons among versions.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ADE008D-4494-415A-8798-F9CD3BDBCB79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0D6CD8-3653-DD0E-5C16-9AB1433BF305}"/>
              </a:ext>
            </a:extLst>
          </p:cNvPr>
          <p:cNvSpPr/>
          <p:nvPr/>
        </p:nvSpPr>
        <p:spPr>
          <a:xfrm>
            <a:off x="6650858" y="346689"/>
            <a:ext cx="1002541" cy="2735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3DFFEE-DBD3-5071-0E51-235744A7B88A}"/>
              </a:ext>
            </a:extLst>
          </p:cNvPr>
          <p:cNvSpPr/>
          <p:nvPr/>
        </p:nvSpPr>
        <p:spPr>
          <a:xfrm>
            <a:off x="2149883" y="3090704"/>
            <a:ext cx="5503516" cy="5977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0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Resubmitting an Annual Review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Submitting back to Workflow, after making required revisions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A017F3C-7C8C-4AF0-A85A-D681966ACC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70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7F4454-8CC6-98E4-A2E5-F3FA354C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72" y="818527"/>
            <a:ext cx="10962605" cy="47600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ADE008D-4494-415A-8798-F9CD3BDBCB7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71DC65-8CB4-FAEB-7C5F-377C2037384F}"/>
              </a:ext>
            </a:extLst>
          </p:cNvPr>
          <p:cNvSpPr/>
          <p:nvPr/>
        </p:nvSpPr>
        <p:spPr>
          <a:xfrm>
            <a:off x="5471936" y="1234447"/>
            <a:ext cx="1803472" cy="5924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12">
            <a:extLst>
              <a:ext uri="{FF2B5EF4-FFF2-40B4-BE49-F238E27FC236}">
                <a16:creationId xmlns:a16="http://schemas.microsoft.com/office/drawing/2014/main" id="{E27881E2-B48D-494A-11E2-21D816FA5B7A}"/>
              </a:ext>
            </a:extLst>
          </p:cNvPr>
          <p:cNvSpPr/>
          <p:nvPr/>
        </p:nvSpPr>
        <p:spPr>
          <a:xfrm>
            <a:off x="7647952" y="900015"/>
            <a:ext cx="2575896" cy="848173"/>
          </a:xfrm>
          <a:prstGeom prst="wedgeRectCallout">
            <a:avLst>
              <a:gd name="adj1" fmla="val -63865"/>
              <a:gd name="adj2" fmla="val 3036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1.) Click on “Workflow” and select “IBCCO Administrative Review.”</a:t>
            </a:r>
          </a:p>
        </p:txBody>
      </p:sp>
    </p:spTree>
    <p:extLst>
      <p:ext uri="{BB962C8B-B14F-4D97-AF65-F5344CB8AC3E}">
        <p14:creationId xmlns:p14="http://schemas.microsoft.com/office/powerpoint/2010/main" val="1083207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1F0424-FFF2-6BF4-1735-7ED9808A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56" y="325867"/>
            <a:ext cx="10210088" cy="56704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ADE008D-4494-415A-8798-F9CD3BDBCB79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402674" y="3187216"/>
            <a:ext cx="5074612" cy="2654019"/>
            <a:chOff x="3471183" y="2510738"/>
            <a:chExt cx="5074612" cy="2985560"/>
          </a:xfrm>
        </p:grpSpPr>
        <p:sp>
          <p:nvSpPr>
            <p:cNvPr id="7" name="Rectangle 6"/>
            <p:cNvSpPr/>
            <p:nvPr/>
          </p:nvSpPr>
          <p:spPr>
            <a:xfrm>
              <a:off x="3471183" y="2510738"/>
              <a:ext cx="4604593" cy="19403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40509" y="3886653"/>
              <a:ext cx="564203" cy="3416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4405560" y="4688479"/>
              <a:ext cx="4140234" cy="807819"/>
            </a:xfrm>
            <a:prstGeom prst="wedgeRectCallout">
              <a:avLst>
                <a:gd name="adj1" fmla="val -5474"/>
                <a:gd name="adj2" fmla="val -18971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05561" y="4741014"/>
              <a:ext cx="4140234" cy="72707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b="1" dirty="0"/>
                <a:t>Write a comment inside the text box, after that click “Ok.”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33774" y="6684396"/>
            <a:ext cx="707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Please use this box to communicate with the next Workflow user.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CF75C-EC3A-44BA-1ED0-685FEEB61264}"/>
              </a:ext>
            </a:extLst>
          </p:cNvPr>
          <p:cNvSpPr txBox="1"/>
          <p:nvPr/>
        </p:nvSpPr>
        <p:spPr>
          <a:xfrm>
            <a:off x="5014475" y="2329860"/>
            <a:ext cx="547975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Adding a comment description in this box serves to communicate with the next Workflow user.</a:t>
            </a:r>
          </a:p>
        </p:txBody>
      </p:sp>
    </p:spTree>
    <p:extLst>
      <p:ext uri="{BB962C8B-B14F-4D97-AF65-F5344CB8AC3E}">
        <p14:creationId xmlns:p14="http://schemas.microsoft.com/office/powerpoint/2010/main" val="3111205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6D33F-3F6B-0767-9526-33001C5E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835" y="1311873"/>
            <a:ext cx="9529458" cy="48410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ADE008D-4494-415A-8798-F9CD3BDBCB7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1763" y="1973923"/>
            <a:ext cx="23634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Once approved, you will receive an email notification and your Annual Review will disappear from the ‘In Progress (for all users)’ list.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5019" y="230774"/>
            <a:ext cx="1026727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/>
              <a:t>Once your revisions are completed and received, your submission will be re-reviewed. If your revisions are not sufficient or something was missed, the protocol will be returned to you for additional editing.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11B373-E19D-392A-D3F1-419C7D2C3DB6}"/>
              </a:ext>
            </a:extLst>
          </p:cNvPr>
          <p:cNvSpPr/>
          <p:nvPr/>
        </p:nvSpPr>
        <p:spPr>
          <a:xfrm>
            <a:off x="3422861" y="2353476"/>
            <a:ext cx="1781528" cy="193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FFAA-8F70-D8A7-F0EC-EB46CF9453EA}"/>
              </a:ext>
            </a:extLst>
          </p:cNvPr>
          <p:cNvSpPr txBox="1"/>
          <p:nvPr/>
        </p:nvSpPr>
        <p:spPr>
          <a:xfrm>
            <a:off x="4673170" y="2765811"/>
            <a:ext cx="5422480" cy="646331"/>
          </a:xfrm>
          <a:prstGeom prst="wedgeRectCallout">
            <a:avLst>
              <a:gd name="adj1" fmla="val -39804"/>
              <a:gd name="adj2" fmla="val -9642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Approved Projects are located under the “In Use” section on My Filter Sets.</a:t>
            </a:r>
          </a:p>
        </p:txBody>
      </p:sp>
    </p:spTree>
    <p:extLst>
      <p:ext uri="{BB962C8B-B14F-4D97-AF65-F5344CB8AC3E}">
        <p14:creationId xmlns:p14="http://schemas.microsoft.com/office/powerpoint/2010/main" val="1785241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9E8349-954C-32F5-1A7C-67080A2A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2" y="2103782"/>
            <a:ext cx="11793196" cy="26504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A017F3C-7C8C-4AF0-A85A-D681966ACC7E}" type="slidenum">
              <a:rPr lang="en-US" smtClean="0"/>
              <a:t>28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986AE0-53D9-419B-8E83-C7492972F352}"/>
              </a:ext>
            </a:extLst>
          </p:cNvPr>
          <p:cNvGrpSpPr/>
          <p:nvPr/>
        </p:nvGrpSpPr>
        <p:grpSpPr>
          <a:xfrm>
            <a:off x="1177782" y="1173201"/>
            <a:ext cx="9836431" cy="4214949"/>
            <a:chOff x="1280331" y="1788498"/>
            <a:chExt cx="9836431" cy="4214949"/>
          </a:xfrm>
        </p:grpSpPr>
        <p:sp>
          <p:nvSpPr>
            <p:cNvPr id="5" name="TextBox 4"/>
            <p:cNvSpPr txBox="1"/>
            <p:nvPr/>
          </p:nvSpPr>
          <p:spPr>
            <a:xfrm>
              <a:off x="1998023" y="5480227"/>
              <a:ext cx="8401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</a:rPr>
                <a:t>***Annual Review has been APPROVED***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80331" y="1788498"/>
              <a:ext cx="9836431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 dirty="0"/>
                <a:t>This is an example of how your approved Annual Review will look like on </a:t>
              </a:r>
              <a:r>
                <a:rPr lang="en-US" sz="2400" b="1" dirty="0" err="1"/>
                <a:t>tick@lab</a:t>
              </a:r>
              <a:r>
                <a:rPr lang="en-US" sz="2400" b="1" dirty="0"/>
                <a:t>, In Use filter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1CE37F-B7EF-4E48-AB7A-7BADEE56BF60}"/>
                </a:ext>
              </a:extLst>
            </p:cNvPr>
            <p:cNvSpPr/>
            <p:nvPr/>
          </p:nvSpPr>
          <p:spPr>
            <a:xfrm flipV="1">
              <a:off x="3987187" y="4363042"/>
              <a:ext cx="663146" cy="7900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5159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75" y="4201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/>
              <a:t>Thank you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29</a:t>
            </a:fld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497D1-41EF-4899-A838-0CCBB4F8A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78" y="133350"/>
            <a:ext cx="1628775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73502-62B5-47E6-A655-A32C54097BD2}"/>
              </a:ext>
            </a:extLst>
          </p:cNvPr>
          <p:cNvSpPr txBox="1"/>
          <p:nvPr/>
        </p:nvSpPr>
        <p:spPr>
          <a:xfrm>
            <a:off x="1086770" y="2551837"/>
            <a:ext cx="3998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Amy </a:t>
            </a:r>
            <a:r>
              <a:rPr lang="en-US" b="1" dirty="0" err="1"/>
              <a:t>Mutore</a:t>
            </a:r>
            <a:endParaRPr lang="en-US" b="1" dirty="0"/>
          </a:p>
          <a:p>
            <a:r>
              <a:rPr lang="en-US" dirty="0"/>
              <a:t>IACUC/IBC Coordinator</a:t>
            </a:r>
          </a:p>
          <a:p>
            <a:r>
              <a:rPr lang="en-US" dirty="0"/>
              <a:t>(956)665-2889</a:t>
            </a:r>
          </a:p>
          <a:p>
            <a:r>
              <a:rPr lang="en-US" dirty="0">
                <a:hlinkClick r:id="rId4"/>
              </a:rPr>
              <a:t>amy.mutore@utrgv.edu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Monica Barrera</a:t>
            </a:r>
          </a:p>
          <a:p>
            <a:r>
              <a:rPr lang="en-US" dirty="0"/>
              <a:t>IACUC/IBC Specialist</a:t>
            </a:r>
          </a:p>
          <a:p>
            <a:r>
              <a:rPr lang="en-US" dirty="0"/>
              <a:t>(956)665-7873</a:t>
            </a:r>
          </a:p>
          <a:p>
            <a:r>
              <a:rPr lang="en-US" dirty="0">
                <a:hlinkClick r:id="rId5"/>
              </a:rPr>
              <a:t>monica.barrera01@utrgv.edu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FE774-95CD-4521-8720-79849E021CAB}"/>
              </a:ext>
            </a:extLst>
          </p:cNvPr>
          <p:cNvSpPr txBox="1"/>
          <p:nvPr/>
        </p:nvSpPr>
        <p:spPr>
          <a:xfrm>
            <a:off x="1086770" y="1882532"/>
            <a:ext cx="4162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Office of Research Compliance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10E9C-5482-4F57-B77E-A7C58D303C52}"/>
              </a:ext>
            </a:extLst>
          </p:cNvPr>
          <p:cNvSpPr txBox="1"/>
          <p:nvPr/>
        </p:nvSpPr>
        <p:spPr>
          <a:xfrm>
            <a:off x="6837028" y="3113752"/>
            <a:ext cx="294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2166D-7166-208E-B015-D8E280C120D2}"/>
              </a:ext>
            </a:extLst>
          </p:cNvPr>
          <p:cNvSpPr txBox="1"/>
          <p:nvPr/>
        </p:nvSpPr>
        <p:spPr>
          <a:xfrm>
            <a:off x="6778852" y="2803987"/>
            <a:ext cx="4355253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/>
              <a:t>Please contact Amy or Monica for assistance regarding submitting an IBC/HBA protocol. We are always happy to meet via Zoom or Teams to walk you through the process and answer any questions!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6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4E51-C7E8-792B-8226-6E7A8CFD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tick</a:t>
            </a:r>
            <a:r>
              <a:rPr lang="en-US" sz="4800" b="1" dirty="0" err="1">
                <a:solidFill>
                  <a:schemeClr val="accent1"/>
                </a:solidFill>
              </a:rPr>
              <a:t>@</a:t>
            </a:r>
            <a:r>
              <a:rPr lang="en-US" b="1" dirty="0" err="1">
                <a:solidFill>
                  <a:schemeClr val="accent1"/>
                </a:solidFill>
              </a:rPr>
              <a:t>lab</a:t>
            </a:r>
            <a:r>
              <a:rPr lang="en-US" sz="4800" b="1" dirty="0">
                <a:solidFill>
                  <a:schemeClr val="accent1"/>
                </a:solidFill>
              </a:rPr>
              <a:t> </a:t>
            </a:r>
            <a:r>
              <a:rPr lang="en-US" sz="4800" b="1" dirty="0"/>
              <a:t>URL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E846A-E152-73EB-A33B-5BD299BE9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hlinkClick r:id="rId2"/>
              </a:rPr>
              <a:t>https://lar.utrgv.edu/tickatlab/default.aspx</a:t>
            </a:r>
            <a:endParaRPr lang="en-US" sz="3200" b="1" dirty="0"/>
          </a:p>
          <a:p>
            <a:r>
              <a:rPr lang="en-US" sz="2000" u="sng" dirty="0">
                <a:latin typeface="+mj-lt"/>
              </a:rPr>
              <a:t>Log in with your UTRGV Credentials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0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4680-D142-D2FE-D544-A0DC7ED5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8" y="263527"/>
            <a:ext cx="11439524" cy="1450757"/>
          </a:xfrm>
        </p:spPr>
        <p:txBody>
          <a:bodyPr>
            <a:normAutofit/>
          </a:bodyPr>
          <a:lstStyle/>
          <a:p>
            <a:r>
              <a:rPr lang="en-US" sz="5000" dirty="0"/>
              <a:t>Access to </a:t>
            </a:r>
            <a:r>
              <a:rPr lang="en-US" sz="5000" dirty="0" err="1"/>
              <a:t>tick@lab</a:t>
            </a:r>
            <a:r>
              <a:rPr lang="en-US" sz="5000" dirty="0"/>
              <a:t> is not Automatic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A353-79FA-AD40-D0A1-E9A9AA2D9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sz="2400" b="1" dirty="0"/>
              <a:t>If your personnel has never worked with </a:t>
            </a:r>
            <a:r>
              <a:rPr lang="en-US" sz="2400" b="1" dirty="0" err="1"/>
              <a:t>tick@lab</a:t>
            </a:r>
            <a:r>
              <a:rPr lang="en-US" sz="2400" b="1" dirty="0"/>
              <a:t> before, they’ll need to complete a web form to </a:t>
            </a:r>
            <a:r>
              <a:rPr lang="en-US" sz="2400" b="1"/>
              <a:t>request access via IT. </a:t>
            </a:r>
            <a:endParaRPr lang="en-US" sz="2400" b="1" dirty="0"/>
          </a:p>
          <a:p>
            <a:pPr algn="ctr"/>
            <a:r>
              <a:rPr lang="en-US" sz="2400" b="1" dirty="0"/>
              <a:t>Click </a:t>
            </a:r>
            <a:r>
              <a:rPr lang="en-US" sz="2400" b="1" dirty="0">
                <a:hlinkClick r:id="rId2" action="ppaction://hlinkfile"/>
              </a:rPr>
              <a:t>HERE</a:t>
            </a:r>
            <a:r>
              <a:rPr lang="en-US" sz="2400" b="1" dirty="0"/>
              <a:t> or on the link below for instructions on how to request Tick@Lab access:</a:t>
            </a:r>
          </a:p>
          <a:p>
            <a:pPr algn="ctr"/>
            <a:r>
              <a:rPr lang="en-US" sz="2800" b="1" dirty="0">
                <a:hlinkClick r:id="rId3"/>
              </a:rPr>
              <a:t>Submitting your access request for tick@lab (utrgv.edu)</a:t>
            </a:r>
            <a:endParaRPr lang="en-US" sz="3200" b="1" dirty="0"/>
          </a:p>
          <a:p>
            <a:pPr marL="0" indent="0" algn="ctr">
              <a:buNone/>
            </a:pPr>
            <a:endParaRPr lang="en-US" sz="2400" b="1" dirty="0"/>
          </a:p>
          <a:p>
            <a:pPr algn="ctr"/>
            <a:r>
              <a:rPr lang="en-US" sz="2400" b="1" dirty="0"/>
              <a:t>If you are unable to log-in please contact the </a:t>
            </a:r>
            <a:r>
              <a:rPr lang="en-US" sz="2400" b="1" u="sng" dirty="0"/>
              <a:t>Amy Mutore </a:t>
            </a:r>
            <a:r>
              <a:rPr lang="en-US" sz="2400" b="1" dirty="0"/>
              <a:t>or </a:t>
            </a:r>
            <a:r>
              <a:rPr lang="en-US" sz="2400" b="1" u="sng" dirty="0"/>
              <a:t>Monica Barrera </a:t>
            </a:r>
            <a:r>
              <a:rPr lang="en-US" sz="2400" b="1" dirty="0"/>
              <a:t>for assistance at </a:t>
            </a:r>
            <a:r>
              <a:rPr lang="en-US" sz="2400" b="1" dirty="0">
                <a:hlinkClick r:id="rId4"/>
              </a:rPr>
              <a:t>ibc@utrgv.edu</a:t>
            </a:r>
            <a:r>
              <a:rPr lang="en-US" sz="2400" b="1" dirty="0"/>
              <a:t>, </a:t>
            </a:r>
            <a:r>
              <a:rPr lang="en-US" sz="2400" b="1" dirty="0">
                <a:hlinkClick r:id="rId5"/>
              </a:rPr>
              <a:t>amy.Mutore@utrgv.edu</a:t>
            </a:r>
            <a:r>
              <a:rPr lang="en-US" sz="2400" b="1" dirty="0"/>
              <a:t>, or monica.barrera01@utrgv.edu.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990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F650AB-B1F3-3197-2420-65134C31E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" y="1940341"/>
            <a:ext cx="11499274" cy="43073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9A08AA-B158-0862-DF7D-3DCF5213D9F8}"/>
              </a:ext>
            </a:extLst>
          </p:cNvPr>
          <p:cNvSpPr/>
          <p:nvPr/>
        </p:nvSpPr>
        <p:spPr>
          <a:xfrm>
            <a:off x="7852952" y="3141632"/>
            <a:ext cx="2537956" cy="5436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95D0BBB-8639-63EA-989A-28C0FA5CD59E}"/>
              </a:ext>
            </a:extLst>
          </p:cNvPr>
          <p:cNvSpPr/>
          <p:nvPr/>
        </p:nvSpPr>
        <p:spPr>
          <a:xfrm flipH="1">
            <a:off x="5226227" y="2674557"/>
            <a:ext cx="2537956" cy="1508885"/>
          </a:xfrm>
          <a:prstGeom prst="lef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Click on “IBC”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C664733-2774-E7C0-ECC7-A63DC2E2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23047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A017F3C-7C8C-4AF0-A85A-D681966ACC7E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5911" y="5029805"/>
            <a:ext cx="1058558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this process you are going to access to your approved protocol by selecting “</a:t>
            </a:r>
            <a:r>
              <a:rPr lang="en-US" sz="2000" b="1" dirty="0"/>
              <a:t>In Use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on My Filter Sets.</a:t>
            </a:r>
            <a:endParaRPr lang="en-US" sz="2000" b="1">
              <a:solidFill>
                <a:schemeClr val="tx1">
                  <a:lumMod val="95000"/>
                  <a:lumOff val="5000"/>
                </a:schemeClr>
              </a:solidFill>
              <a:ea typeface="Source Sans Pro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on any part of the projects' main information to expand your files. 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a typeface="Source Sans Pro ExtraLigh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81389F-82CD-4B34-90FC-FB6DA3C6D798}"/>
              </a:ext>
            </a:extLst>
          </p:cNvPr>
          <p:cNvGrpSpPr/>
          <p:nvPr/>
        </p:nvGrpSpPr>
        <p:grpSpPr>
          <a:xfrm>
            <a:off x="889036" y="635042"/>
            <a:ext cx="9764064" cy="4277504"/>
            <a:chOff x="917791" y="893834"/>
            <a:chExt cx="9764064" cy="42775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493073A-F4BF-4F96-9338-375E80D8E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7792" y="1652477"/>
              <a:ext cx="9764063" cy="351886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17791" y="4697145"/>
              <a:ext cx="9697561" cy="3653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5098" y="893834"/>
              <a:ext cx="9540095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1" dirty="0"/>
                <a:t>As the PI of the protocol, you will get an email approximately 90, 60 &amp; 30 days before the scheduled expiration date and you will be notified that an Annual Review is required.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A2A6008-1B39-48C6-882D-51B85E902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5" t="91594" r="85424" b="6169"/>
          <a:stretch/>
        </p:blipFill>
        <p:spPr>
          <a:xfrm>
            <a:off x="1146342" y="4564565"/>
            <a:ext cx="670095" cy="139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56D10-D88B-6C59-345D-0E88950B1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5" t="85063" r="85424" b="10865"/>
          <a:stretch/>
        </p:blipFill>
        <p:spPr>
          <a:xfrm>
            <a:off x="1143167" y="4167158"/>
            <a:ext cx="673270" cy="2444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D0BA8F-7242-EC3B-6694-E1AB29352DDF}"/>
              </a:ext>
            </a:extLst>
          </p:cNvPr>
          <p:cNvSpPr/>
          <p:nvPr/>
        </p:nvSpPr>
        <p:spPr>
          <a:xfrm>
            <a:off x="1694438" y="1532336"/>
            <a:ext cx="2085975" cy="293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3267A9-2470-1E0F-80DB-87C7A91A5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38" y="1494873"/>
            <a:ext cx="2771775" cy="3653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E2F2CB7-E43C-A7B5-6410-A58D8CA59124}"/>
              </a:ext>
            </a:extLst>
          </p:cNvPr>
          <p:cNvSpPr/>
          <p:nvPr/>
        </p:nvSpPr>
        <p:spPr>
          <a:xfrm>
            <a:off x="1694437" y="1532336"/>
            <a:ext cx="2771775" cy="291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0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A0F4D-4F4E-C4AC-19C4-0B6FE3CB7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77" y="922944"/>
            <a:ext cx="11593277" cy="4798447"/>
          </a:xfrm>
          <a:prstGeom prst="rect">
            <a:avLst/>
          </a:prstGeom>
        </p:spPr>
      </p:pic>
      <p:sp>
        <p:nvSpPr>
          <p:cNvPr id="4" name="Rectangular Callout 11">
            <a:extLst>
              <a:ext uri="{FF2B5EF4-FFF2-40B4-BE49-F238E27FC236}">
                <a16:creationId xmlns:a16="http://schemas.microsoft.com/office/drawing/2014/main" id="{C2A0C2E1-005E-1981-7BDD-488D1A7B1643}"/>
              </a:ext>
            </a:extLst>
          </p:cNvPr>
          <p:cNvSpPr/>
          <p:nvPr/>
        </p:nvSpPr>
        <p:spPr>
          <a:xfrm>
            <a:off x="6181716" y="5451655"/>
            <a:ext cx="2663181" cy="361755"/>
          </a:xfrm>
          <a:prstGeom prst="wedgeRectCallout">
            <a:avLst>
              <a:gd name="adj1" fmla="val -57313"/>
              <a:gd name="adj2" fmla="val -15919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2.) Select “Annual Review”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812E7-D0E4-3E50-76E4-33EF9083D13C}"/>
              </a:ext>
            </a:extLst>
          </p:cNvPr>
          <p:cNvSpPr txBox="1"/>
          <p:nvPr/>
        </p:nvSpPr>
        <p:spPr>
          <a:xfrm>
            <a:off x="975637" y="4096586"/>
            <a:ext cx="2804218" cy="646331"/>
          </a:xfrm>
          <a:prstGeom prst="wedgeRectCallout">
            <a:avLst>
              <a:gd name="adj1" fmla="val -29175"/>
              <a:gd name="adj2" fmla="val 11349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1.) Right click on document to see the context menu</a:t>
            </a:r>
          </a:p>
        </p:txBody>
      </p:sp>
    </p:spTree>
    <p:extLst>
      <p:ext uri="{BB962C8B-B14F-4D97-AF65-F5344CB8AC3E}">
        <p14:creationId xmlns:p14="http://schemas.microsoft.com/office/powerpoint/2010/main" val="309301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57CA2C-8F2D-5B30-63DD-8A875CEF7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97" y="929270"/>
            <a:ext cx="9931006" cy="468513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A017F3C-7C8C-4AF0-A85A-D681966ACC7E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0FD60-2F3A-4804-81E9-1AE0CB88EF3F}"/>
              </a:ext>
            </a:extLst>
          </p:cNvPr>
          <p:cNvGrpSpPr/>
          <p:nvPr/>
        </p:nvGrpSpPr>
        <p:grpSpPr>
          <a:xfrm>
            <a:off x="4315092" y="2134777"/>
            <a:ext cx="5461297" cy="2016455"/>
            <a:chOff x="4315092" y="2134777"/>
            <a:chExt cx="5461297" cy="2016455"/>
          </a:xfrm>
        </p:grpSpPr>
        <p:sp>
          <p:nvSpPr>
            <p:cNvPr id="4" name="Rectangle 3"/>
            <p:cNvSpPr/>
            <p:nvPr/>
          </p:nvSpPr>
          <p:spPr>
            <a:xfrm>
              <a:off x="5340587" y="2134777"/>
              <a:ext cx="2880467" cy="69388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15092" y="3109435"/>
              <a:ext cx="487644" cy="3195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0371" y="2950903"/>
              <a:ext cx="4126018" cy="1200329"/>
            </a:xfrm>
            <a:custGeom>
              <a:avLst/>
              <a:gdLst>
                <a:gd name="connsiteX0" fmla="*/ 0 w 5751676"/>
                <a:gd name="connsiteY0" fmla="*/ 0 h 923330"/>
                <a:gd name="connsiteX1" fmla="*/ 958613 w 5751676"/>
                <a:gd name="connsiteY1" fmla="*/ 0 h 923330"/>
                <a:gd name="connsiteX2" fmla="*/ 1096442 w 5751676"/>
                <a:gd name="connsiteY2" fmla="*/ -317358 h 923330"/>
                <a:gd name="connsiteX3" fmla="*/ 2396532 w 5751676"/>
                <a:gd name="connsiteY3" fmla="*/ 0 h 923330"/>
                <a:gd name="connsiteX4" fmla="*/ 5751676 w 5751676"/>
                <a:gd name="connsiteY4" fmla="*/ 0 h 923330"/>
                <a:gd name="connsiteX5" fmla="*/ 5751676 w 5751676"/>
                <a:gd name="connsiteY5" fmla="*/ 153888 h 923330"/>
                <a:gd name="connsiteX6" fmla="*/ 5751676 w 5751676"/>
                <a:gd name="connsiteY6" fmla="*/ 153888 h 923330"/>
                <a:gd name="connsiteX7" fmla="*/ 5751676 w 5751676"/>
                <a:gd name="connsiteY7" fmla="*/ 384721 h 923330"/>
                <a:gd name="connsiteX8" fmla="*/ 5751676 w 5751676"/>
                <a:gd name="connsiteY8" fmla="*/ 923330 h 923330"/>
                <a:gd name="connsiteX9" fmla="*/ 2396532 w 5751676"/>
                <a:gd name="connsiteY9" fmla="*/ 923330 h 923330"/>
                <a:gd name="connsiteX10" fmla="*/ 958613 w 5751676"/>
                <a:gd name="connsiteY10" fmla="*/ 923330 h 923330"/>
                <a:gd name="connsiteX11" fmla="*/ 958613 w 5751676"/>
                <a:gd name="connsiteY11" fmla="*/ 923330 h 923330"/>
                <a:gd name="connsiteX12" fmla="*/ 0 w 5751676"/>
                <a:gd name="connsiteY12" fmla="*/ 923330 h 923330"/>
                <a:gd name="connsiteX13" fmla="*/ 0 w 5751676"/>
                <a:gd name="connsiteY13" fmla="*/ 384721 h 923330"/>
                <a:gd name="connsiteX14" fmla="*/ 0 w 5751676"/>
                <a:gd name="connsiteY14" fmla="*/ 153888 h 923330"/>
                <a:gd name="connsiteX15" fmla="*/ 0 w 5751676"/>
                <a:gd name="connsiteY15" fmla="*/ 153888 h 923330"/>
                <a:gd name="connsiteX16" fmla="*/ 0 w 5751676"/>
                <a:gd name="connsiteY16" fmla="*/ 0 h 923330"/>
                <a:gd name="connsiteX0" fmla="*/ 0 w 5751676"/>
                <a:gd name="connsiteY0" fmla="*/ 317358 h 1240688"/>
                <a:gd name="connsiteX1" fmla="*/ 958613 w 5751676"/>
                <a:gd name="connsiteY1" fmla="*/ 317358 h 1240688"/>
                <a:gd name="connsiteX2" fmla="*/ 1096442 w 5751676"/>
                <a:gd name="connsiteY2" fmla="*/ 0 h 1240688"/>
                <a:gd name="connsiteX3" fmla="*/ 1334899 w 5751676"/>
                <a:gd name="connsiteY3" fmla="*/ 317358 h 1240688"/>
                <a:gd name="connsiteX4" fmla="*/ 5751676 w 5751676"/>
                <a:gd name="connsiteY4" fmla="*/ 317358 h 1240688"/>
                <a:gd name="connsiteX5" fmla="*/ 5751676 w 5751676"/>
                <a:gd name="connsiteY5" fmla="*/ 471246 h 1240688"/>
                <a:gd name="connsiteX6" fmla="*/ 5751676 w 5751676"/>
                <a:gd name="connsiteY6" fmla="*/ 471246 h 1240688"/>
                <a:gd name="connsiteX7" fmla="*/ 5751676 w 5751676"/>
                <a:gd name="connsiteY7" fmla="*/ 702079 h 1240688"/>
                <a:gd name="connsiteX8" fmla="*/ 5751676 w 5751676"/>
                <a:gd name="connsiteY8" fmla="*/ 1240688 h 1240688"/>
                <a:gd name="connsiteX9" fmla="*/ 2396532 w 5751676"/>
                <a:gd name="connsiteY9" fmla="*/ 1240688 h 1240688"/>
                <a:gd name="connsiteX10" fmla="*/ 958613 w 5751676"/>
                <a:gd name="connsiteY10" fmla="*/ 1240688 h 1240688"/>
                <a:gd name="connsiteX11" fmla="*/ 958613 w 5751676"/>
                <a:gd name="connsiteY11" fmla="*/ 1240688 h 1240688"/>
                <a:gd name="connsiteX12" fmla="*/ 0 w 5751676"/>
                <a:gd name="connsiteY12" fmla="*/ 1240688 h 1240688"/>
                <a:gd name="connsiteX13" fmla="*/ 0 w 5751676"/>
                <a:gd name="connsiteY13" fmla="*/ 702079 h 1240688"/>
                <a:gd name="connsiteX14" fmla="*/ 0 w 5751676"/>
                <a:gd name="connsiteY14" fmla="*/ 471246 h 1240688"/>
                <a:gd name="connsiteX15" fmla="*/ 0 w 5751676"/>
                <a:gd name="connsiteY15" fmla="*/ 471246 h 1240688"/>
                <a:gd name="connsiteX16" fmla="*/ 0 w 5751676"/>
                <a:gd name="connsiteY16" fmla="*/ 317358 h 124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51676" h="1240688">
                  <a:moveTo>
                    <a:pt x="0" y="317358"/>
                  </a:moveTo>
                  <a:lnTo>
                    <a:pt x="958613" y="317358"/>
                  </a:lnTo>
                  <a:lnTo>
                    <a:pt x="1096442" y="0"/>
                  </a:lnTo>
                  <a:lnTo>
                    <a:pt x="1334899" y="317358"/>
                  </a:lnTo>
                  <a:lnTo>
                    <a:pt x="5751676" y="317358"/>
                  </a:lnTo>
                  <a:lnTo>
                    <a:pt x="5751676" y="471246"/>
                  </a:lnTo>
                  <a:lnTo>
                    <a:pt x="5751676" y="471246"/>
                  </a:lnTo>
                  <a:lnTo>
                    <a:pt x="5751676" y="702079"/>
                  </a:lnTo>
                  <a:lnTo>
                    <a:pt x="5751676" y="1240688"/>
                  </a:lnTo>
                  <a:lnTo>
                    <a:pt x="2396532" y="1240688"/>
                  </a:lnTo>
                  <a:lnTo>
                    <a:pt x="958613" y="1240688"/>
                  </a:lnTo>
                  <a:lnTo>
                    <a:pt x="958613" y="1240688"/>
                  </a:lnTo>
                  <a:lnTo>
                    <a:pt x="0" y="1240688"/>
                  </a:lnTo>
                  <a:lnTo>
                    <a:pt x="0" y="702079"/>
                  </a:lnTo>
                  <a:lnTo>
                    <a:pt x="0" y="471246"/>
                  </a:lnTo>
                  <a:lnTo>
                    <a:pt x="0" y="471246"/>
                  </a:lnTo>
                  <a:lnTo>
                    <a:pt x="0" y="317358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endParaRPr lang="en-US"/>
            </a:p>
            <a:p>
              <a:pPr algn="ctr"/>
              <a:r>
                <a:rPr lang="en-US" b="1" dirty="0"/>
                <a:t>Include a comment indicating that you are submitting a continuation review for your project and click “Ok.”</a:t>
              </a:r>
              <a:endParaRPr lang="en-US" b="1" dirty="0">
                <a:ea typeface="Source Sans Pro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24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FBD8C-3F05-F543-BAB4-A18FA720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69" y="673589"/>
            <a:ext cx="10542662" cy="52809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8C7831-195A-44D2-B3A3-4391628A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A017F3C-7C8C-4AF0-A85A-D681966ACC7E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9EC21-4F97-4C0B-BC9A-EEE923E7E50F}"/>
              </a:ext>
            </a:extLst>
          </p:cNvPr>
          <p:cNvSpPr/>
          <p:nvPr/>
        </p:nvSpPr>
        <p:spPr>
          <a:xfrm>
            <a:off x="3796818" y="1211793"/>
            <a:ext cx="1638307" cy="493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EE108F7-B3E2-45DC-9A79-A27212A01724}"/>
              </a:ext>
            </a:extLst>
          </p:cNvPr>
          <p:cNvSpPr/>
          <p:nvPr/>
        </p:nvSpPr>
        <p:spPr>
          <a:xfrm>
            <a:off x="5824970" y="1338347"/>
            <a:ext cx="2471531" cy="747115"/>
          </a:xfrm>
          <a:prstGeom prst="wedgeRectCallout">
            <a:avLst>
              <a:gd name="adj1" fmla="val -62315"/>
              <a:gd name="adj2" fmla="val -36519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B3C1B-6335-45B8-9538-59D634F511FA}"/>
              </a:ext>
            </a:extLst>
          </p:cNvPr>
          <p:cNvSpPr txBox="1"/>
          <p:nvPr/>
        </p:nvSpPr>
        <p:spPr>
          <a:xfrm>
            <a:off x="5935743" y="1389910"/>
            <a:ext cx="23607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Select "Enable Editing" "  from Action button.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02FB3-2B88-F470-1350-709E3FB9B019}"/>
              </a:ext>
            </a:extLst>
          </p:cNvPr>
          <p:cNvSpPr/>
          <p:nvPr/>
        </p:nvSpPr>
        <p:spPr>
          <a:xfrm>
            <a:off x="824670" y="4825240"/>
            <a:ext cx="1474150" cy="285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5D602AF-FAC0-CD57-2520-D2C93CF6FAB8}"/>
              </a:ext>
            </a:extLst>
          </p:cNvPr>
          <p:cNvSpPr/>
          <p:nvPr/>
        </p:nvSpPr>
        <p:spPr>
          <a:xfrm>
            <a:off x="2721425" y="4873743"/>
            <a:ext cx="2867526" cy="747115"/>
          </a:xfrm>
          <a:prstGeom prst="wedgeRectCallout">
            <a:avLst>
              <a:gd name="adj1" fmla="val -62315"/>
              <a:gd name="adj2" fmla="val -36519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6AEEC-6B6E-3C29-A360-6E39513B4A8E}"/>
              </a:ext>
            </a:extLst>
          </p:cNvPr>
          <p:cNvSpPr txBox="1"/>
          <p:nvPr/>
        </p:nvSpPr>
        <p:spPr>
          <a:xfrm>
            <a:off x="2699896" y="4903970"/>
            <a:ext cx="288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Click on “Annual Review” tab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18587627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46469"/>
      </a:dk2>
      <a:lt2>
        <a:srgbClr val="7FC2D7"/>
      </a:lt2>
      <a:accent1>
        <a:srgbClr val="F05023"/>
      </a:accent1>
      <a:accent2>
        <a:srgbClr val="04173C"/>
      </a:accent2>
      <a:accent3>
        <a:srgbClr val="FFC000"/>
      </a:accent3>
      <a:accent4>
        <a:srgbClr val="1773B1"/>
      </a:accent4>
      <a:accent5>
        <a:srgbClr val="016A3A"/>
      </a:accent5>
      <a:accent6>
        <a:srgbClr val="00B050"/>
      </a:accent6>
      <a:hlink>
        <a:srgbClr val="F05023"/>
      </a:hlink>
      <a:folHlink>
        <a:srgbClr val="8C8C8C"/>
      </a:folHlink>
    </a:clrScheme>
    <a:fontScheme name="Custom 1">
      <a:majorFont>
        <a:latin typeface="Source Serif Pro Black"/>
        <a:ea typeface=""/>
        <a:cs typeface=""/>
      </a:majorFont>
      <a:minorFont>
        <a:latin typeface="Source Sans Pro ExtraLigh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95E2E7B5C6D499E69274860B92225" ma:contentTypeVersion="16" ma:contentTypeDescription="Create a new document." ma:contentTypeScope="" ma:versionID="02b1ccd0f35cb63605d6d2c827336af6">
  <xsd:schema xmlns:xsd="http://www.w3.org/2001/XMLSchema" xmlns:xs="http://www.w3.org/2001/XMLSchema" xmlns:p="http://schemas.microsoft.com/office/2006/metadata/properties" xmlns:ns2="97342861-2e5a-442a-b08f-941b2ef48fa7" xmlns:ns3="dbbd2d06-cba3-467a-b832-54219c7514d3" targetNamespace="http://schemas.microsoft.com/office/2006/metadata/properties" ma:root="true" ma:fieldsID="33bcbaddf735b911880ada8a97e426bc" ns2:_="" ns3:_="">
    <xsd:import namespace="97342861-2e5a-442a-b08f-941b2ef48fa7"/>
    <xsd:import namespace="dbbd2d06-cba3-467a-b832-54219c7514d3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Tab" minOccurs="0"/>
                <xsd:element ref="ns2:Publish_x0020_Date" minOccurs="0"/>
                <xsd:element ref="ns2:Purpose" minOccurs="0"/>
                <xsd:element ref="ns2:Status" minOccurs="0"/>
                <xsd:element ref="ns3:SharedWithUsers" minOccurs="0"/>
                <xsd:element ref="ns3:SharedWithDetails" minOccurs="0"/>
                <xsd:element ref="ns2:Assigned_x0020_To0" minOccurs="0"/>
                <xsd:element ref="ns2:Button_x0020__x002d__x0020_Request_x0020_Review" minOccurs="0"/>
                <xsd:element ref="ns3:LastSharedByUser" minOccurs="0"/>
                <xsd:element ref="ns3:LastSharedByTime" minOccurs="0"/>
                <xsd:element ref="ns2:Project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42861-2e5a-442a-b08f-941b2ef48fa7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default="ES&amp;L Team" ma:format="Dropdown" ma:internalName="Audience">
      <xsd:simpleType>
        <xsd:restriction base="dms:Choice">
          <xsd:enumeration value="Students"/>
          <xsd:enumeration value="Faculty"/>
          <xsd:enumeration value="All UTRGV"/>
          <xsd:enumeration value="Community Partners"/>
          <xsd:enumeration value="Public"/>
          <xsd:enumeration value="ES&amp;L Team"/>
        </xsd:restriction>
      </xsd:simpleType>
    </xsd:element>
    <xsd:element name="Tab" ma:index="9" nillable="true" ma:displayName="Tab" ma:format="Dropdown" ma:internalName="Tab">
      <xsd:simpleType>
        <xsd:restriction base="dms:Choice">
          <xsd:enumeration value="About"/>
          <xsd:enumeration value="Engaged Scholar Symposium"/>
          <xsd:enumeration value="Service Learning"/>
          <xsd:enumeration value="Undergrad Research"/>
          <xsd:enumeration value="Other Experiential Learning"/>
          <xsd:enumeration value="For Faculty"/>
          <xsd:enumeration value="Free-Standing Page"/>
          <xsd:enumeration value="Not for Publishing"/>
        </xsd:restriction>
      </xsd:simpleType>
    </xsd:element>
    <xsd:element name="Publish_x0020_Date" ma:index="10" nillable="true" ma:displayName="Publish Date" ma:description="Goal Date for Publishing Content" ma:format="DateOnly" ma:internalName="Publish_x0020_Date">
      <xsd:simpleType>
        <xsd:restriction base="dms:DateTime"/>
      </xsd:simpleType>
    </xsd:element>
    <xsd:element name="Purpose" ma:index="11" nillable="true" ma:displayName="Purpose" ma:description="Type of post" ma:format="Dropdown" ma:internalName="Purpose">
      <xsd:simpleType>
        <xsd:restriction base="dms:Choice">
          <xsd:enumeration value="Inform"/>
          <xsd:enumeration value="Event"/>
          <xsd:enumeration value="Tutorial"/>
          <xsd:enumeration value="Referral"/>
          <xsd:enumeration value="Website Development"/>
        </xsd:restriction>
      </xsd:simpleType>
    </xsd:element>
    <xsd:element name="Status" ma:index="12" nillable="true" ma:displayName="Status" ma:default="Development Not Started" ma:format="Dropdown" ma:internalName="Status">
      <xsd:simpleType>
        <xsd:restriction base="dms:Choice">
          <xsd:enumeration value="Development Not Started"/>
          <xsd:enumeration value="Development In Progress"/>
          <xsd:enumeration value="Development Completed"/>
          <xsd:enumeration value="Review &amp; Revision"/>
          <xsd:enumeration value="Ready to be Posted"/>
          <xsd:enumeration value="Published"/>
          <xsd:enumeration value="Un-Published"/>
        </xsd:restriction>
      </xsd:simpleType>
    </xsd:element>
    <xsd:element name="Assigned_x0020_To0" ma:index="15" nillable="true" ma:displayName="Assigned To" ma:description="Staff Member Assigned to modify/review document.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tton_x0020__x002d__x0020_Request_x0020_Review" ma:index="16" nillable="true" ma:displayName="Button - Request Review" ma:internalName="Button_x0020__x002d__x0020_Request_x0020_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oject" ma:index="19" nillable="true" ma:displayName="Project" ma:default="General Information" ma:format="Dropdown" ma:internalName="Project">
      <xsd:simpleType>
        <xsd:restriction base="dms:Choice">
          <xsd:enumeration value="General Information"/>
          <xsd:enumeration value="Service Learning"/>
          <xsd:enumeration value="Research"/>
          <xsd:enumeration value="Creative Works"/>
          <xsd:enumeration value="Internships"/>
          <xsd:enumeration value="Other Experiential Learning Activity"/>
          <xsd:enumeration value="Engaged Scholar Symposium"/>
        </xsd:restriction>
      </xsd:simpleType>
    </xsd:element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d2d06-cba3-467a-b832-54219c7514d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b xmlns="97342861-2e5a-442a-b08f-941b2ef48fa7" xsi:nil="true"/>
    <Project xmlns="97342861-2e5a-442a-b08f-941b2ef48fa7">General Information</Project>
    <Audience xmlns="97342861-2e5a-442a-b08f-941b2ef48fa7">ES&amp;L Team</Audience>
    <Button_x0020__x002d__x0020_Request_x0020_Review xmlns="97342861-2e5a-442a-b08f-941b2ef48fa7">
      <Url xsi:nil="true"/>
      <Description xsi:nil="true"/>
    </Button_x0020__x002d__x0020_Request_x0020_Review>
    <Purpose xmlns="97342861-2e5a-442a-b08f-941b2ef48fa7" xsi:nil="true"/>
    <Assigned_x0020_To0 xmlns="97342861-2e5a-442a-b08f-941b2ef48fa7">
      <UserInfo>
        <DisplayName/>
        <AccountId xsi:nil="true"/>
        <AccountType/>
      </UserInfo>
    </Assigned_x0020_To0>
    <Publish_x0020_Date xmlns="97342861-2e5a-442a-b08f-941b2ef48fa7" xsi:nil="true"/>
    <Status xmlns="97342861-2e5a-442a-b08f-941b2ef48fa7">Development Not Started</Status>
  </documentManagement>
</p:properties>
</file>

<file path=customXml/itemProps1.xml><?xml version="1.0" encoding="utf-8"?>
<ds:datastoreItem xmlns:ds="http://schemas.openxmlformats.org/officeDocument/2006/customXml" ds:itemID="{C429F212-FCE2-4F22-ACB8-426F6BD60EC8}">
  <ds:schemaRefs>
    <ds:schemaRef ds:uri="97342861-2e5a-442a-b08f-941b2ef48fa7"/>
    <ds:schemaRef ds:uri="dbbd2d06-cba3-467a-b832-54219c7514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DF924C-FF0E-46D2-BF11-BEE1C6A88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76E06D-B65C-4874-AA26-6D53DF8519B7}">
  <ds:schemaRefs>
    <ds:schemaRef ds:uri="97342861-2e5a-442a-b08f-941b2ef48fa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1278</Words>
  <Application>Microsoft Office PowerPoint</Application>
  <PresentationFormat>Widescreen</PresentationFormat>
  <Paragraphs>110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Aptos</vt:lpstr>
      <vt:lpstr>Arial</vt:lpstr>
      <vt:lpstr>Arial,Sans-Serif</vt:lpstr>
      <vt:lpstr>Calibri</vt:lpstr>
      <vt:lpstr>Source Sans Pro ExtraLight</vt:lpstr>
      <vt:lpstr>Source Sans Pro Semibold</vt:lpstr>
      <vt:lpstr>Source Serif Pro Black</vt:lpstr>
      <vt:lpstr>Retrospect</vt:lpstr>
      <vt:lpstr>Annual Review Submission</vt:lpstr>
      <vt:lpstr>IMPORTANT NOTE:</vt:lpstr>
      <vt:lpstr>tick@lab URL</vt:lpstr>
      <vt:lpstr>Access to tick@lab is not Automatic</vt:lpstr>
      <vt:lpstr>Getting Started</vt:lpstr>
      <vt:lpstr>PowerPoint Presentation</vt:lpstr>
      <vt:lpstr>PowerPoint Presentation</vt:lpstr>
      <vt:lpstr>PowerPoint Presentation</vt:lpstr>
      <vt:lpstr>PowerPoint Presentation</vt:lpstr>
      <vt:lpstr>Update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Revise a Submitted Annual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Resubmitting an Annual Review</vt:lpstr>
      <vt:lpstr>PowerPoint Presentation</vt:lpstr>
      <vt:lpstr>PowerPoint Presentation</vt:lpstr>
      <vt:lpstr>PowerPoint Presentation</vt:lpstr>
      <vt:lpstr>PowerPoint Presentation</vt:lpstr>
      <vt:lpstr>Thank you !</vt:lpstr>
    </vt:vector>
  </TitlesOfParts>
  <Company>UTRGV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Stegall</dc:creator>
  <cp:lastModifiedBy>Monica Barrera</cp:lastModifiedBy>
  <cp:revision>168</cp:revision>
  <dcterms:created xsi:type="dcterms:W3CDTF">2017-08-09T20:48:54Z</dcterms:created>
  <dcterms:modified xsi:type="dcterms:W3CDTF">2024-08-05T21:43:00Z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0x01010074E95E2E7B5C6D499E69274860B92225</vt:lpwstr>
  </property>
</Properties>
</file>