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8" r:id="rId5"/>
    <p:sldId id="261" r:id="rId6"/>
    <p:sldId id="262" r:id="rId7"/>
    <p:sldId id="302" r:id="rId8"/>
    <p:sldId id="303" r:id="rId9"/>
    <p:sldId id="304" r:id="rId10"/>
    <p:sldId id="305" r:id="rId11"/>
    <p:sldId id="306" r:id="rId12"/>
    <p:sldId id="307" r:id="rId13"/>
    <p:sldId id="308" r:id="rId14"/>
    <p:sldId id="309" r:id="rId15"/>
    <p:sldId id="310" r:id="rId16"/>
    <p:sldId id="311" r:id="rId17"/>
    <p:sldId id="316" r:id="rId18"/>
    <p:sldId id="312" r:id="rId19"/>
    <p:sldId id="313" r:id="rId20"/>
    <p:sldId id="314" r:id="rId21"/>
    <p:sldId id="315"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F8412F-4C3A-E0B5-1D64-1A45E14E3A69}" name="Amy Mutore" initials="AM" userId="S::amy.mutore@utrgv.edu::2d60e856-c44a-43c2-a534-f69ccf23c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AFC44-5427-C2CD-0016-6C1E446FCD02}" v="29" dt="2024-08-05T19:07:07.028"/>
    <p1510:client id="{A49AE652-4414-6FB6-A648-EE0FD0826E7C}" v="5" dt="2024-08-05T20:27:56.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18F3A-C2C0-4EB3-854B-C91AB5F2BB3F}"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78F53-2A5A-4809-A461-E9D1FD98FFD0}" type="slidenum">
              <a:rPr lang="en-US" smtClean="0"/>
              <a:t>‹#›</a:t>
            </a:fld>
            <a:endParaRPr lang="en-US"/>
          </a:p>
        </p:txBody>
      </p:sp>
    </p:spTree>
    <p:extLst>
      <p:ext uri="{BB962C8B-B14F-4D97-AF65-F5344CB8AC3E}">
        <p14:creationId xmlns:p14="http://schemas.microsoft.com/office/powerpoint/2010/main" val="31102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A9E52B-990C-4D40-BF54-237D6AB08E3D}" type="slidenum">
              <a:rPr lang="en-US" smtClean="0"/>
              <a:t>19</a:t>
            </a:fld>
            <a:endParaRPr lang="en-US"/>
          </a:p>
        </p:txBody>
      </p:sp>
    </p:spTree>
    <p:extLst>
      <p:ext uri="{BB962C8B-B14F-4D97-AF65-F5344CB8AC3E}">
        <p14:creationId xmlns:p14="http://schemas.microsoft.com/office/powerpoint/2010/main" val="372405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6AFA65-7176-40CA-BBA5-C94FB196E071}" type="datetimeFigureOut">
              <a:rPr lang="en-US" smtClean="0"/>
              <a:t>8/5/2024</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8/5/2024</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trgv.edu/research/_files/documents/research/submitting-your-access-request-for-ticklab.pdf"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nadia.garzaderamirez@utrgv.edu" TargetMode="External"/><Relationship Id="rId4" Type="http://schemas.openxmlformats.org/officeDocument/2006/relationships/hyperlink" Target="mailto:amy.mutore@utrgv.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lar.utrgv.edu/tickatlab/default.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trgv.edu/research/_files/documents/research/submitting-your-access-request-for-ticklab.pdf" TargetMode="External"/><Relationship Id="rId2" Type="http://schemas.openxmlformats.org/officeDocument/2006/relationships/hyperlink" Target="http://C:/Users/zpo685/OneDrive%20-%20The%20University%20of%20Texas-Rio%20Grande%20Valley/IACUC/Steps%20to%20Request%20Tick@Lab%20Account.pdf" TargetMode="External"/><Relationship Id="rId1" Type="http://schemas.openxmlformats.org/officeDocument/2006/relationships/slideLayout" Target="../slideLayouts/slideLayout2.xml"/><Relationship Id="rId5" Type="http://schemas.openxmlformats.org/officeDocument/2006/relationships/hyperlink" Target="mailto:amy.Mutore@utrgv.edu" TargetMode="External"/><Relationship Id="rId4" Type="http://schemas.openxmlformats.org/officeDocument/2006/relationships/hyperlink" Target="mailto:ibc@utrgv.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b="1" dirty="0"/>
              <a:t>Amendments (Modifications)-</a:t>
            </a:r>
            <a:r>
              <a:rPr lang="en-US" sz="7300" b="1" dirty="0"/>
              <a:t>Adding/Removing Personnel</a:t>
            </a:r>
            <a:endParaRPr lang="en-US" dirty="0"/>
          </a:p>
        </p:txBody>
      </p:sp>
      <p:sp>
        <p:nvSpPr>
          <p:cNvPr id="3" name="Subtitle 2"/>
          <p:cNvSpPr>
            <a:spLocks noGrp="1"/>
          </p:cNvSpPr>
          <p:nvPr>
            <p:ph type="subTitle" idx="1"/>
          </p:nvPr>
        </p:nvSpPr>
        <p:spPr/>
        <p:txBody>
          <a:bodyPr/>
          <a:lstStyle/>
          <a:p>
            <a:r>
              <a:rPr lang="en-US" dirty="0"/>
              <a:t>IBC </a:t>
            </a:r>
            <a:r>
              <a:rPr lang="en-US" dirty="0" err="1"/>
              <a:t>Tick@Lab</a:t>
            </a:r>
            <a:endParaRPr lang="en-US" dirty="0"/>
          </a:p>
        </p:txBody>
      </p:sp>
    </p:spTree>
    <p:extLst>
      <p:ext uri="{BB962C8B-B14F-4D97-AF65-F5344CB8AC3E}">
        <p14:creationId xmlns:p14="http://schemas.microsoft.com/office/powerpoint/2010/main" val="202924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6CBC87-B6DD-509A-EA2B-8B04F4E54EAD}"/>
              </a:ext>
            </a:extLst>
          </p:cNvPr>
          <p:cNvPicPr>
            <a:picLocks noChangeAspect="1"/>
          </p:cNvPicPr>
          <p:nvPr/>
        </p:nvPicPr>
        <p:blipFill>
          <a:blip r:embed="rId2"/>
          <a:stretch>
            <a:fillRect/>
          </a:stretch>
        </p:blipFill>
        <p:spPr>
          <a:xfrm>
            <a:off x="458513" y="332341"/>
            <a:ext cx="6909801" cy="3506724"/>
          </a:xfrm>
          <a:prstGeom prst="rect">
            <a:avLst/>
          </a:prstGeom>
        </p:spPr>
      </p:pic>
      <p:cxnSp>
        <p:nvCxnSpPr>
          <p:cNvPr id="18" name="Straight Connector 1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5C330A-1756-966C-BAC0-F3D7B6A38D8D}"/>
              </a:ext>
            </a:extLst>
          </p:cNvPr>
          <p:cNvSpPr txBox="1"/>
          <p:nvPr/>
        </p:nvSpPr>
        <p:spPr>
          <a:xfrm>
            <a:off x="7889965" y="2198914"/>
            <a:ext cx="3659777" cy="3924180"/>
          </a:xfrm>
          <a:prstGeom prst="rect">
            <a:avLst/>
          </a:prstGeom>
        </p:spPr>
        <p:txBody>
          <a:bodyPr vert="horz" lIns="0" tIns="45720" rIns="0" bIns="45720" rtlCol="0" anchor="t">
            <a:normAutofit/>
          </a:bodyPr>
          <a:lstStyle/>
          <a:p>
            <a:pPr>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Once you click on “Edit Selection,” search for personnel by:</a:t>
            </a:r>
          </a:p>
          <a:p>
            <a:pPr marL="285750" indent="-285750">
              <a:lnSpc>
                <a:spcPct val="90000"/>
              </a:lnSpc>
              <a:spcAft>
                <a:spcPts val="600"/>
              </a:spcAft>
              <a:buClr>
                <a:schemeClr val="accent1"/>
              </a:buClr>
              <a:buFont typeface="Calibri" panose="020F0502020204030204" pitchFamily="34" charset="0"/>
              <a:buChar char="•"/>
            </a:pPr>
            <a:r>
              <a:rPr lang="en-US" b="1" dirty="0">
                <a:solidFill>
                  <a:schemeClr val="tx1">
                    <a:lumMod val="75000"/>
                    <a:lumOff val="25000"/>
                  </a:schemeClr>
                </a:solidFill>
              </a:rPr>
              <a:t>Searching for their name on the “Name” section, or</a:t>
            </a:r>
            <a:endParaRPr lang="en-US" b="1" dirty="0">
              <a:solidFill>
                <a:schemeClr val="tx1">
                  <a:lumMod val="75000"/>
                  <a:lumOff val="25000"/>
                </a:schemeClr>
              </a:solidFill>
              <a:ea typeface="Source Sans Pro ExtraLight"/>
            </a:endParaRPr>
          </a:p>
          <a:p>
            <a:pPr marL="285750" indent="-285750">
              <a:lnSpc>
                <a:spcPct val="90000"/>
              </a:lnSpc>
              <a:spcAft>
                <a:spcPts val="600"/>
              </a:spcAft>
              <a:buClr>
                <a:schemeClr val="accent1"/>
              </a:buClr>
              <a:buFont typeface="Calibri" panose="020F0502020204030204" pitchFamily="34" charset="0"/>
              <a:buChar char="•"/>
            </a:pPr>
            <a:r>
              <a:rPr lang="en-US" b="1" dirty="0">
                <a:solidFill>
                  <a:schemeClr val="tx1">
                    <a:lumMod val="75000"/>
                    <a:lumOff val="25000"/>
                  </a:schemeClr>
                </a:solidFill>
              </a:rPr>
              <a:t>Clicking on the “Teams” word and selecting a name from the list that pops up</a:t>
            </a:r>
            <a:endParaRPr lang="en-US" b="1" dirty="0">
              <a:solidFill>
                <a:schemeClr val="tx1">
                  <a:lumMod val="75000"/>
                  <a:lumOff val="25000"/>
                </a:schemeClr>
              </a:solidFill>
              <a:ea typeface="Source Sans Pro ExtraLight"/>
            </a:endParaRPr>
          </a:p>
          <a:p>
            <a:pPr marL="285750" indent="-285750">
              <a:lnSpc>
                <a:spcPct val="90000"/>
              </a:lnSpc>
              <a:spcAft>
                <a:spcPts val="600"/>
              </a:spcAft>
              <a:buClr>
                <a:schemeClr val="accent1"/>
              </a:buClr>
              <a:buFont typeface="Calibri" panose="020F0502020204030204" pitchFamily="34" charset="0"/>
              <a:buChar char="•"/>
            </a:pPr>
            <a:endParaRPr lang="en-US" b="1" dirty="0">
              <a:solidFill>
                <a:schemeClr val="tx1">
                  <a:lumMod val="75000"/>
                  <a:lumOff val="25000"/>
                </a:schemeClr>
              </a:solidFill>
            </a:endParaRPr>
          </a:p>
          <a:p>
            <a:pPr>
              <a:lnSpc>
                <a:spcPct val="90000"/>
              </a:lnSpc>
              <a:spcAft>
                <a:spcPts val="600"/>
              </a:spcAft>
              <a:buClr>
                <a:schemeClr val="accent1"/>
              </a:buClr>
            </a:pPr>
            <a:r>
              <a:rPr lang="en-US" b="1" dirty="0">
                <a:solidFill>
                  <a:schemeClr val="tx1">
                    <a:lumMod val="75000"/>
                    <a:lumOff val="25000"/>
                  </a:schemeClr>
                </a:solidFill>
              </a:rPr>
              <a:t>NOTE: Make sure to click on the word “Teams” and not the “&gt;”; clicking on the “&gt;” will show personnel names in teams/groups according to which PI they are listed under.</a:t>
            </a:r>
            <a:endParaRPr lang="en-US" b="1">
              <a:solidFill>
                <a:schemeClr val="tx1">
                  <a:lumMod val="75000"/>
                  <a:lumOff val="25000"/>
                </a:schemeClr>
              </a:solidFill>
              <a:ea typeface="Source Sans Pro ExtraLight"/>
            </a:endParaRPr>
          </a:p>
        </p:txBody>
      </p:sp>
      <p:sp>
        <p:nvSpPr>
          <p:cNvPr id="20" name="Rectangle 1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3A006CA3-A1B9-14F7-21A8-DA61C171D961}"/>
              </a:ext>
            </a:extLst>
          </p:cNvPr>
          <p:cNvPicPr>
            <a:picLocks noChangeAspect="1"/>
          </p:cNvPicPr>
          <p:nvPr/>
        </p:nvPicPr>
        <p:blipFill>
          <a:blip r:embed="rId3"/>
          <a:stretch>
            <a:fillRect/>
          </a:stretch>
        </p:blipFill>
        <p:spPr>
          <a:xfrm>
            <a:off x="2789548" y="3057716"/>
            <a:ext cx="4824352" cy="3210602"/>
          </a:xfrm>
          <a:prstGeom prst="rect">
            <a:avLst/>
          </a:prstGeom>
        </p:spPr>
      </p:pic>
      <p:sp>
        <p:nvSpPr>
          <p:cNvPr id="8" name="Rectangle 7">
            <a:extLst>
              <a:ext uri="{FF2B5EF4-FFF2-40B4-BE49-F238E27FC236}">
                <a16:creationId xmlns:a16="http://schemas.microsoft.com/office/drawing/2014/main" id="{D84930A7-7E12-C992-EBF3-95DE7D4BA60C}"/>
              </a:ext>
            </a:extLst>
          </p:cNvPr>
          <p:cNvSpPr/>
          <p:nvPr/>
        </p:nvSpPr>
        <p:spPr>
          <a:xfrm>
            <a:off x="2487506" y="1962340"/>
            <a:ext cx="2294044" cy="236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C5BC1A-F3B9-1BB5-2EEE-DBDCD2398454}"/>
              </a:ext>
            </a:extLst>
          </p:cNvPr>
          <p:cNvSpPr/>
          <p:nvPr/>
        </p:nvSpPr>
        <p:spPr>
          <a:xfrm>
            <a:off x="3059006" y="4968406"/>
            <a:ext cx="4158220" cy="608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05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5C330A-1756-966C-BAC0-F3D7B6A38D8D}"/>
              </a:ext>
            </a:extLst>
          </p:cNvPr>
          <p:cNvSpPr txBox="1"/>
          <p:nvPr/>
        </p:nvSpPr>
        <p:spPr>
          <a:xfrm>
            <a:off x="7889965" y="2137954"/>
            <a:ext cx="3659777" cy="2684361"/>
          </a:xfrm>
          <a:prstGeom prst="rect">
            <a:avLst/>
          </a:prstGeom>
        </p:spPr>
        <p:txBody>
          <a:bodyPr vert="horz" lIns="0" tIns="45720" rIns="0" bIns="45720" rtlCol="0" anchor="t">
            <a:normAutofit/>
          </a:bodyPr>
          <a:lstStyle/>
          <a:p>
            <a:pPr>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After you are done selecting personnel names from the list, click on “Apply Current Selection” to have them added to your protocol. </a:t>
            </a:r>
            <a:endParaRPr lang="en-US" sz="2000">
              <a:solidFill>
                <a:schemeClr val="tx1">
                  <a:lumMod val="75000"/>
                  <a:lumOff val="25000"/>
                </a:schemeClr>
              </a:solidFill>
              <a:ea typeface="Source Sans Pro ExtraLight"/>
            </a:endParaRPr>
          </a:p>
          <a:p>
            <a:pPr>
              <a:lnSpc>
                <a:spcPct val="90000"/>
              </a:lnSpc>
              <a:spcAft>
                <a:spcPts val="600"/>
              </a:spcAft>
              <a:buFont typeface="Calibri" panose="020F0502020204030204" pitchFamily="34" charset="0"/>
            </a:pPr>
            <a:endParaRPr lang="en-US" sz="2000" b="1" dirty="0">
              <a:solidFill>
                <a:schemeClr val="tx1">
                  <a:lumMod val="75000"/>
                  <a:lumOff val="25000"/>
                </a:schemeClr>
              </a:solidFill>
              <a:ea typeface="Source Sans Pro ExtraLight"/>
            </a:endParaRPr>
          </a:p>
          <a:p>
            <a:pPr>
              <a:lnSpc>
                <a:spcPct val="90000"/>
              </a:lnSpc>
              <a:spcAft>
                <a:spcPts val="600"/>
              </a:spcAft>
              <a:buFont typeface="Calibri" panose="020F0502020204030204" pitchFamily="34" charset="0"/>
            </a:pPr>
            <a:r>
              <a:rPr lang="en-US" sz="2000" b="1" dirty="0">
                <a:solidFill>
                  <a:schemeClr val="tx1">
                    <a:lumMod val="75000"/>
                    <a:lumOff val="25000"/>
                  </a:schemeClr>
                </a:solidFill>
              </a:rPr>
              <a:t>Then, click on “Close Window’ to close the pop-up window and ensure the changes are saved.</a:t>
            </a:r>
            <a:endParaRPr lang="en-US" sz="2000">
              <a:solidFill>
                <a:schemeClr val="tx1">
                  <a:lumMod val="75000"/>
                  <a:lumOff val="25000"/>
                </a:schemeClr>
              </a:solidFill>
              <a:ea typeface="Source Sans Pro ExtraLight"/>
            </a:endParaRPr>
          </a:p>
        </p:txBody>
      </p:sp>
      <p:sp>
        <p:nvSpPr>
          <p:cNvPr id="20" name="Rectangle 1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00B3F238-66F0-50B5-4B20-DEB6B506FB0F}"/>
              </a:ext>
            </a:extLst>
          </p:cNvPr>
          <p:cNvPicPr>
            <a:picLocks noChangeAspect="1"/>
          </p:cNvPicPr>
          <p:nvPr/>
        </p:nvPicPr>
        <p:blipFill>
          <a:blip r:embed="rId2"/>
          <a:stretch>
            <a:fillRect/>
          </a:stretch>
        </p:blipFill>
        <p:spPr>
          <a:xfrm>
            <a:off x="324621" y="457200"/>
            <a:ext cx="7253907" cy="5396989"/>
          </a:xfrm>
          <a:prstGeom prst="rect">
            <a:avLst/>
          </a:prstGeom>
        </p:spPr>
      </p:pic>
      <p:sp>
        <p:nvSpPr>
          <p:cNvPr id="9" name="Rectangle 8">
            <a:extLst>
              <a:ext uri="{FF2B5EF4-FFF2-40B4-BE49-F238E27FC236}">
                <a16:creationId xmlns:a16="http://schemas.microsoft.com/office/drawing/2014/main" id="{4BC5BC1A-F3B9-1BB5-2EEE-DBDCD2398454}"/>
              </a:ext>
            </a:extLst>
          </p:cNvPr>
          <p:cNvSpPr/>
          <p:nvPr/>
        </p:nvSpPr>
        <p:spPr>
          <a:xfrm>
            <a:off x="1306405" y="4087476"/>
            <a:ext cx="5542069" cy="250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F5F01C-4565-BA8C-7A87-F035BC7449D3}"/>
              </a:ext>
            </a:extLst>
          </p:cNvPr>
          <p:cNvSpPr/>
          <p:nvPr/>
        </p:nvSpPr>
        <p:spPr>
          <a:xfrm>
            <a:off x="1180539" y="4970831"/>
            <a:ext cx="5753661" cy="363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134D21-DDC8-0D92-6114-E306AC369D5F}"/>
              </a:ext>
            </a:extLst>
          </p:cNvPr>
          <p:cNvSpPr/>
          <p:nvPr/>
        </p:nvSpPr>
        <p:spPr>
          <a:xfrm>
            <a:off x="1193532" y="4485791"/>
            <a:ext cx="1197243" cy="250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4B2B4C-15FF-A24C-99F5-9CC298559532}"/>
              </a:ext>
            </a:extLst>
          </p:cNvPr>
          <p:cNvSpPr/>
          <p:nvPr/>
        </p:nvSpPr>
        <p:spPr>
          <a:xfrm>
            <a:off x="6096000" y="1057559"/>
            <a:ext cx="923925" cy="250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3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5C330A-1756-966C-BAC0-F3D7B6A38D8D}"/>
              </a:ext>
            </a:extLst>
          </p:cNvPr>
          <p:cNvSpPr txBox="1"/>
          <p:nvPr/>
        </p:nvSpPr>
        <p:spPr>
          <a:xfrm>
            <a:off x="7859485" y="2198914"/>
            <a:ext cx="3690257" cy="1698841"/>
          </a:xfrm>
          <a:prstGeom prst="rect">
            <a:avLst/>
          </a:prstGeom>
        </p:spPr>
        <p:txBody>
          <a:bodyPr vert="horz" lIns="0" tIns="45720" rIns="0" bIns="45720" rtlCol="0" anchor="t">
            <a:normAutofit/>
          </a:bodyPr>
          <a:lstStyle/>
          <a:p>
            <a:pPr>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Added personnel will appear listed under the respective sections they were added to.</a:t>
            </a:r>
          </a:p>
        </p:txBody>
      </p:sp>
      <p:sp>
        <p:nvSpPr>
          <p:cNvPr id="20" name="Rectangle 1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850DCEAC-8E7D-F776-52D9-B6D9771F4667}"/>
              </a:ext>
            </a:extLst>
          </p:cNvPr>
          <p:cNvPicPr>
            <a:picLocks noChangeAspect="1"/>
          </p:cNvPicPr>
          <p:nvPr/>
        </p:nvPicPr>
        <p:blipFill>
          <a:blip r:embed="rId2"/>
          <a:stretch>
            <a:fillRect/>
          </a:stretch>
        </p:blipFill>
        <p:spPr>
          <a:xfrm>
            <a:off x="444929" y="539376"/>
            <a:ext cx="7265019" cy="4686221"/>
          </a:xfrm>
          <a:prstGeom prst="rect">
            <a:avLst/>
          </a:prstGeom>
        </p:spPr>
      </p:pic>
      <p:sp>
        <p:nvSpPr>
          <p:cNvPr id="9" name="Rectangle 8">
            <a:extLst>
              <a:ext uri="{FF2B5EF4-FFF2-40B4-BE49-F238E27FC236}">
                <a16:creationId xmlns:a16="http://schemas.microsoft.com/office/drawing/2014/main" id="{4BC5BC1A-F3B9-1BB5-2EEE-DBDCD2398454}"/>
              </a:ext>
            </a:extLst>
          </p:cNvPr>
          <p:cNvSpPr/>
          <p:nvPr/>
        </p:nvSpPr>
        <p:spPr>
          <a:xfrm>
            <a:off x="1580973" y="2846564"/>
            <a:ext cx="6128976" cy="1392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17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D7293-00B5-FDD3-C2A5-7ACFD4254C9D}"/>
              </a:ext>
            </a:extLst>
          </p:cNvPr>
          <p:cNvPicPr>
            <a:picLocks noChangeAspect="1"/>
          </p:cNvPicPr>
          <p:nvPr/>
        </p:nvPicPr>
        <p:blipFill>
          <a:blip r:embed="rId2"/>
          <a:stretch>
            <a:fillRect/>
          </a:stretch>
        </p:blipFill>
        <p:spPr>
          <a:xfrm>
            <a:off x="575417" y="1589517"/>
            <a:ext cx="11041166" cy="4634547"/>
          </a:xfrm>
          <a:prstGeom prst="rect">
            <a:avLst/>
          </a:prstGeom>
        </p:spPr>
      </p:pic>
      <p:sp>
        <p:nvSpPr>
          <p:cNvPr id="4" name="TextBox 3">
            <a:extLst>
              <a:ext uri="{FF2B5EF4-FFF2-40B4-BE49-F238E27FC236}">
                <a16:creationId xmlns:a16="http://schemas.microsoft.com/office/drawing/2014/main" id="{44C3B6B4-6F25-0661-1670-A373B26E899E}"/>
              </a:ext>
            </a:extLst>
          </p:cNvPr>
          <p:cNvSpPr txBox="1"/>
          <p:nvPr/>
        </p:nvSpPr>
        <p:spPr>
          <a:xfrm>
            <a:off x="571674" y="115291"/>
            <a:ext cx="10804530" cy="1145135"/>
          </a:xfrm>
          <a:prstGeom prst="rect">
            <a:avLst/>
          </a:prstGeom>
        </p:spPr>
        <p:txBody>
          <a:bodyPr vert="horz" lIns="0" tIns="45720" rIns="0" bIns="45720" rtlCol="0" anchor="t">
            <a:noAutofit/>
          </a:bodyPr>
          <a:lstStyle/>
          <a:p>
            <a:pPr>
              <a:lnSpc>
                <a:spcPct val="90000"/>
              </a:lnSpc>
              <a:spcAft>
                <a:spcPts val="600"/>
              </a:spcAft>
              <a:buClr>
                <a:schemeClr val="accent1"/>
              </a:buClr>
            </a:pPr>
            <a:r>
              <a:rPr lang="en-US" sz="1700" b="1" dirty="0">
                <a:solidFill>
                  <a:schemeClr val="tx1">
                    <a:lumMod val="75000"/>
                    <a:lumOff val="25000"/>
                  </a:schemeClr>
                </a:solidFill>
              </a:rPr>
              <a:t>If the personnel you need to add is not on the list, please add their names under the “Request Addition of a New User” section table. This will enable IBC administrative staff to search for the personnel on </a:t>
            </a:r>
            <a:r>
              <a:rPr lang="en-US" sz="1700" b="1" err="1">
                <a:solidFill>
                  <a:schemeClr val="tx1">
                    <a:lumMod val="75000"/>
                    <a:lumOff val="25000"/>
                  </a:schemeClr>
                </a:solidFill>
              </a:rPr>
              <a:t>tick@lab</a:t>
            </a:r>
            <a:r>
              <a:rPr lang="en-US" sz="1700" b="1" dirty="0">
                <a:solidFill>
                  <a:schemeClr val="tx1">
                    <a:lumMod val="75000"/>
                    <a:lumOff val="25000"/>
                  </a:schemeClr>
                </a:solidFill>
              </a:rPr>
              <a:t>.</a:t>
            </a:r>
            <a:endParaRPr lang="en-US" sz="1700" b="1" dirty="0">
              <a:solidFill>
                <a:schemeClr val="tx1">
                  <a:lumMod val="75000"/>
                  <a:lumOff val="25000"/>
                </a:schemeClr>
              </a:solidFill>
              <a:ea typeface="Source Sans Pro ExtraLight"/>
            </a:endParaRPr>
          </a:p>
          <a:p>
            <a:pPr>
              <a:lnSpc>
                <a:spcPct val="90000"/>
              </a:lnSpc>
              <a:spcAft>
                <a:spcPts val="600"/>
              </a:spcAft>
              <a:buClr>
                <a:schemeClr val="accent1"/>
              </a:buClr>
            </a:pPr>
            <a:r>
              <a:rPr lang="en-US" sz="1700" b="1" dirty="0">
                <a:solidFill>
                  <a:schemeClr val="tx1">
                    <a:lumMod val="75000"/>
                    <a:lumOff val="25000"/>
                  </a:schemeClr>
                </a:solidFill>
              </a:rPr>
              <a:t>NOTE: If personnel does not have a </a:t>
            </a:r>
            <a:r>
              <a:rPr lang="en-US" sz="1700" b="1" err="1">
                <a:solidFill>
                  <a:schemeClr val="tx1">
                    <a:lumMod val="75000"/>
                    <a:lumOff val="25000"/>
                  </a:schemeClr>
                </a:solidFill>
              </a:rPr>
              <a:t>tick@lab</a:t>
            </a:r>
            <a:r>
              <a:rPr lang="en-US" sz="1700" b="1" dirty="0">
                <a:solidFill>
                  <a:schemeClr val="tx1">
                    <a:lumMod val="75000"/>
                    <a:lumOff val="25000"/>
                  </a:schemeClr>
                </a:solidFill>
              </a:rPr>
              <a:t> account, they will need to request access. Follow the link below for access request instructions:</a:t>
            </a:r>
            <a:endParaRPr lang="en-US" sz="1700" b="1">
              <a:solidFill>
                <a:schemeClr val="tx1">
                  <a:lumMod val="75000"/>
                  <a:lumOff val="25000"/>
                </a:schemeClr>
              </a:solidFill>
              <a:ea typeface="Source Sans Pro ExtraLight"/>
            </a:endParaRPr>
          </a:p>
          <a:p>
            <a:pPr algn="ctr"/>
            <a:r>
              <a:rPr lang="en-US" sz="1700" b="1" dirty="0">
                <a:hlinkClick r:id="rId3"/>
              </a:rPr>
              <a:t>Submitting your access request for tick@lab (utrgv.edu)</a:t>
            </a:r>
            <a:endParaRPr lang="en-US" sz="1700" b="1" dirty="0"/>
          </a:p>
        </p:txBody>
      </p:sp>
      <p:sp>
        <p:nvSpPr>
          <p:cNvPr id="5" name="Rectangle 4">
            <a:extLst>
              <a:ext uri="{FF2B5EF4-FFF2-40B4-BE49-F238E27FC236}">
                <a16:creationId xmlns:a16="http://schemas.microsoft.com/office/drawing/2014/main" id="{10C24E3E-CB19-0182-FADA-35C3F0A9A5A1}"/>
              </a:ext>
            </a:extLst>
          </p:cNvPr>
          <p:cNvSpPr/>
          <p:nvPr/>
        </p:nvSpPr>
        <p:spPr>
          <a:xfrm>
            <a:off x="2315911" y="3876336"/>
            <a:ext cx="9300672" cy="2347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29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4680-D142-D2FE-D544-A0DC7ED5CD7A}"/>
              </a:ext>
            </a:extLst>
          </p:cNvPr>
          <p:cNvSpPr>
            <a:spLocks noGrp="1"/>
          </p:cNvSpPr>
          <p:nvPr>
            <p:ph type="title"/>
          </p:nvPr>
        </p:nvSpPr>
        <p:spPr>
          <a:xfrm>
            <a:off x="406718" y="263527"/>
            <a:ext cx="11439524" cy="1450757"/>
          </a:xfrm>
        </p:spPr>
        <p:txBody>
          <a:bodyPr>
            <a:normAutofit/>
          </a:bodyPr>
          <a:lstStyle/>
          <a:p>
            <a:pPr algn="ctr"/>
            <a:r>
              <a:rPr lang="en-US" sz="5000" dirty="0"/>
              <a:t>Deleting Personnel From Protocol</a:t>
            </a:r>
          </a:p>
        </p:txBody>
      </p:sp>
      <p:sp>
        <p:nvSpPr>
          <p:cNvPr id="5" name="Content Placeholder 4">
            <a:extLst>
              <a:ext uri="{FF2B5EF4-FFF2-40B4-BE49-F238E27FC236}">
                <a16:creationId xmlns:a16="http://schemas.microsoft.com/office/drawing/2014/main" id="{B0819169-9137-F0AC-EF0D-A69F549C620E}"/>
              </a:ext>
            </a:extLst>
          </p:cNvPr>
          <p:cNvSpPr>
            <a:spLocks noGrp="1"/>
          </p:cNvSpPr>
          <p:nvPr>
            <p:ph idx="1"/>
          </p:nvPr>
        </p:nvSpPr>
        <p:spPr>
          <a:xfrm>
            <a:off x="1131463" y="1755146"/>
            <a:ext cx="10058400" cy="743642"/>
          </a:xfrm>
        </p:spPr>
        <p:txBody>
          <a:bodyPr vert="horz" lIns="0" tIns="45720" rIns="0" bIns="45720" rtlCol="0" anchor="t">
            <a:normAutofit/>
          </a:bodyPr>
          <a:lstStyle/>
          <a:p>
            <a:r>
              <a:rPr lang="en-US" b="1" dirty="0"/>
              <a:t>To delete personnel, click on “Edit Selection,” then click on the trash can icon next to the personnel name. Click on “Apply Selection” then “Close Window” to finalize the change.</a:t>
            </a:r>
          </a:p>
        </p:txBody>
      </p:sp>
      <p:pic>
        <p:nvPicPr>
          <p:cNvPr id="7" name="Picture 6">
            <a:extLst>
              <a:ext uri="{FF2B5EF4-FFF2-40B4-BE49-F238E27FC236}">
                <a16:creationId xmlns:a16="http://schemas.microsoft.com/office/drawing/2014/main" id="{D70C08EC-6B49-3E97-32B0-D9ADCD6B7692}"/>
              </a:ext>
            </a:extLst>
          </p:cNvPr>
          <p:cNvPicPr>
            <a:picLocks noChangeAspect="1"/>
          </p:cNvPicPr>
          <p:nvPr/>
        </p:nvPicPr>
        <p:blipFill>
          <a:blip r:embed="rId2"/>
          <a:stretch>
            <a:fillRect/>
          </a:stretch>
        </p:blipFill>
        <p:spPr>
          <a:xfrm>
            <a:off x="2260362" y="2405703"/>
            <a:ext cx="7671275" cy="3901225"/>
          </a:xfrm>
          <a:prstGeom prst="rect">
            <a:avLst/>
          </a:prstGeom>
        </p:spPr>
      </p:pic>
      <p:sp>
        <p:nvSpPr>
          <p:cNvPr id="8" name="Rectangle 7">
            <a:extLst>
              <a:ext uri="{FF2B5EF4-FFF2-40B4-BE49-F238E27FC236}">
                <a16:creationId xmlns:a16="http://schemas.microsoft.com/office/drawing/2014/main" id="{4DC4B889-9422-1FAA-3F11-FAC395323C84}"/>
              </a:ext>
            </a:extLst>
          </p:cNvPr>
          <p:cNvSpPr/>
          <p:nvPr/>
        </p:nvSpPr>
        <p:spPr>
          <a:xfrm>
            <a:off x="3555052" y="4888194"/>
            <a:ext cx="726391" cy="239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5D48BC-9A1F-6B5F-D9F3-771CD6AB33C7}"/>
              </a:ext>
            </a:extLst>
          </p:cNvPr>
          <p:cNvSpPr/>
          <p:nvPr/>
        </p:nvSpPr>
        <p:spPr>
          <a:xfrm>
            <a:off x="3555052" y="3758595"/>
            <a:ext cx="726391" cy="239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D0438C-8048-3AAA-22D4-31BA41783293}"/>
              </a:ext>
            </a:extLst>
          </p:cNvPr>
          <p:cNvSpPr/>
          <p:nvPr/>
        </p:nvSpPr>
        <p:spPr>
          <a:xfrm>
            <a:off x="3555052" y="6017793"/>
            <a:ext cx="726391" cy="239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808860-074C-912D-C14C-2DFA2B0A9D9B}"/>
              </a:ext>
            </a:extLst>
          </p:cNvPr>
          <p:cNvSpPr/>
          <p:nvPr/>
        </p:nvSpPr>
        <p:spPr>
          <a:xfrm>
            <a:off x="9263641" y="5527705"/>
            <a:ext cx="179462" cy="197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5A5933-CC13-2529-87F2-E7D79DE2AD5E}"/>
              </a:ext>
            </a:extLst>
          </p:cNvPr>
          <p:cNvSpPr/>
          <p:nvPr/>
        </p:nvSpPr>
        <p:spPr>
          <a:xfrm>
            <a:off x="4613306" y="5059109"/>
            <a:ext cx="962827" cy="239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E01249-2191-1397-6468-288A37A8D38E}"/>
              </a:ext>
            </a:extLst>
          </p:cNvPr>
          <p:cNvSpPr/>
          <p:nvPr/>
        </p:nvSpPr>
        <p:spPr>
          <a:xfrm>
            <a:off x="8782228" y="3109101"/>
            <a:ext cx="660876" cy="239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61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9DBDB-C83D-7616-5833-840F55151DC7}"/>
              </a:ext>
            </a:extLst>
          </p:cNvPr>
          <p:cNvPicPr>
            <a:picLocks noChangeAspect="1"/>
          </p:cNvPicPr>
          <p:nvPr/>
        </p:nvPicPr>
        <p:blipFill>
          <a:blip r:embed="rId2"/>
          <a:stretch>
            <a:fillRect/>
          </a:stretch>
        </p:blipFill>
        <p:spPr>
          <a:xfrm>
            <a:off x="720498" y="1136590"/>
            <a:ext cx="10975845" cy="5021584"/>
          </a:xfrm>
          <a:prstGeom prst="rect">
            <a:avLst/>
          </a:prstGeom>
        </p:spPr>
      </p:pic>
      <p:sp>
        <p:nvSpPr>
          <p:cNvPr id="5" name="TextBox 4">
            <a:extLst>
              <a:ext uri="{FF2B5EF4-FFF2-40B4-BE49-F238E27FC236}">
                <a16:creationId xmlns:a16="http://schemas.microsoft.com/office/drawing/2014/main" id="{646CB0E2-C59B-5C41-8188-7544771B15E8}"/>
              </a:ext>
            </a:extLst>
          </p:cNvPr>
          <p:cNvSpPr txBox="1"/>
          <p:nvPr/>
        </p:nvSpPr>
        <p:spPr>
          <a:xfrm>
            <a:off x="647344" y="238161"/>
            <a:ext cx="11048999" cy="923330"/>
          </a:xfrm>
          <a:prstGeom prst="rect">
            <a:avLst/>
          </a:prstGeom>
          <a:noFill/>
        </p:spPr>
        <p:txBody>
          <a:bodyPr wrap="square" lIns="91440" tIns="45720" rIns="91440" bIns="45720" anchor="t">
            <a:spAutoFit/>
          </a:bodyPr>
          <a:lstStyle/>
          <a:p>
            <a:pPr>
              <a:lnSpc>
                <a:spcPct val="90000"/>
              </a:lnSpc>
              <a:spcAft>
                <a:spcPts val="600"/>
              </a:spcAft>
              <a:buClr>
                <a:schemeClr val="accent1"/>
              </a:buClr>
            </a:pPr>
            <a:r>
              <a:rPr lang="en-US" sz="2000" b="1" dirty="0">
                <a:solidFill>
                  <a:schemeClr val="tx1">
                    <a:lumMod val="75000"/>
                    <a:lumOff val="25000"/>
                  </a:schemeClr>
                </a:solidFill>
              </a:rPr>
              <a:t>Remember to </a:t>
            </a:r>
            <a:r>
              <a:rPr lang="en-US" sz="2000" b="1" u="sng" dirty="0">
                <a:solidFill>
                  <a:srgbClr val="FF0000"/>
                </a:solidFill>
              </a:rPr>
              <a:t>save </a:t>
            </a:r>
            <a:r>
              <a:rPr lang="en-US" sz="2000" b="1" dirty="0">
                <a:solidFill>
                  <a:schemeClr val="tx1">
                    <a:lumMod val="75000"/>
                    <a:lumOff val="25000"/>
                  </a:schemeClr>
                </a:solidFill>
              </a:rPr>
              <a:t>after every change you make on the protocol to ensure your work does not erase. If you are done adding personnel, you can click on “Done Editing” and it will save as well as check the protocol back in.</a:t>
            </a:r>
          </a:p>
        </p:txBody>
      </p:sp>
      <p:sp>
        <p:nvSpPr>
          <p:cNvPr id="6" name="Rectangle 5">
            <a:extLst>
              <a:ext uri="{FF2B5EF4-FFF2-40B4-BE49-F238E27FC236}">
                <a16:creationId xmlns:a16="http://schemas.microsoft.com/office/drawing/2014/main" id="{64E48B03-73E3-2014-08AC-705F8B507980}"/>
              </a:ext>
            </a:extLst>
          </p:cNvPr>
          <p:cNvSpPr/>
          <p:nvPr/>
        </p:nvSpPr>
        <p:spPr>
          <a:xfrm>
            <a:off x="3819971" y="1905712"/>
            <a:ext cx="1666429" cy="555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51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6CB0E2-C59B-5C41-8188-7544771B15E8}"/>
              </a:ext>
            </a:extLst>
          </p:cNvPr>
          <p:cNvSpPr txBox="1"/>
          <p:nvPr/>
        </p:nvSpPr>
        <p:spPr>
          <a:xfrm>
            <a:off x="571499" y="531888"/>
            <a:ext cx="11048999" cy="757130"/>
          </a:xfrm>
          <a:prstGeom prst="rect">
            <a:avLst/>
          </a:prstGeom>
          <a:noFill/>
        </p:spPr>
        <p:txBody>
          <a:bodyPr wrap="square" lIns="91440" tIns="45720" rIns="91440" bIns="45720" anchor="t">
            <a:spAutoFit/>
          </a:bodyPr>
          <a:lstStyle/>
          <a:p>
            <a:pPr>
              <a:lnSpc>
                <a:spcPct val="90000"/>
              </a:lnSpc>
              <a:spcAft>
                <a:spcPts val="600"/>
              </a:spcAft>
              <a:buClr>
                <a:schemeClr val="accent1"/>
              </a:buClr>
            </a:pPr>
            <a:r>
              <a:rPr lang="en-US" sz="2400" b="1" dirty="0">
                <a:solidFill>
                  <a:schemeClr val="tx1">
                    <a:lumMod val="75000"/>
                    <a:lumOff val="25000"/>
                  </a:schemeClr>
                </a:solidFill>
              </a:rPr>
              <a:t>Once all changes have been made and saved, select “IBCCO Administrative Review” under the Workflow button. This will send the protocol to admin for review.</a:t>
            </a:r>
          </a:p>
        </p:txBody>
      </p:sp>
      <p:sp>
        <p:nvSpPr>
          <p:cNvPr id="6" name="Rectangle 5">
            <a:extLst>
              <a:ext uri="{FF2B5EF4-FFF2-40B4-BE49-F238E27FC236}">
                <a16:creationId xmlns:a16="http://schemas.microsoft.com/office/drawing/2014/main" id="{64E48B03-73E3-2014-08AC-705F8B507980}"/>
              </a:ext>
            </a:extLst>
          </p:cNvPr>
          <p:cNvSpPr/>
          <p:nvPr/>
        </p:nvSpPr>
        <p:spPr>
          <a:xfrm>
            <a:off x="3819971" y="1768979"/>
            <a:ext cx="1666429" cy="555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033484-7C6C-8E50-EF14-AA2CF66D6C93}"/>
              </a:ext>
            </a:extLst>
          </p:cNvPr>
          <p:cNvPicPr>
            <a:picLocks noChangeAspect="1"/>
          </p:cNvPicPr>
          <p:nvPr/>
        </p:nvPicPr>
        <p:blipFill>
          <a:blip r:embed="rId2"/>
          <a:stretch>
            <a:fillRect/>
          </a:stretch>
        </p:blipFill>
        <p:spPr>
          <a:xfrm>
            <a:off x="224504" y="1375139"/>
            <a:ext cx="11742991" cy="4487275"/>
          </a:xfrm>
          <a:prstGeom prst="rect">
            <a:avLst/>
          </a:prstGeom>
        </p:spPr>
      </p:pic>
    </p:spTree>
    <p:extLst>
      <p:ext uri="{BB962C8B-B14F-4D97-AF65-F5344CB8AC3E}">
        <p14:creationId xmlns:p14="http://schemas.microsoft.com/office/powerpoint/2010/main" val="362746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5C330A-1756-966C-BAC0-F3D7B6A38D8D}"/>
              </a:ext>
            </a:extLst>
          </p:cNvPr>
          <p:cNvSpPr txBox="1"/>
          <p:nvPr/>
        </p:nvSpPr>
        <p:spPr>
          <a:xfrm>
            <a:off x="7859485" y="2198914"/>
            <a:ext cx="3690257" cy="681947"/>
          </a:xfrm>
          <a:prstGeom prst="rect">
            <a:avLst/>
          </a:prstGeom>
        </p:spPr>
        <p:txBody>
          <a:bodyPr vert="horz" lIns="0" tIns="45720" rIns="0" bIns="45720" rtlCol="0" anchor="t">
            <a:noAutofit/>
          </a:bodyPr>
          <a:lstStyle/>
          <a:p>
            <a:pPr>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Add a comment specifying your additions. i.e. adding personnel.</a:t>
            </a:r>
          </a:p>
        </p:txBody>
      </p:sp>
      <p:sp>
        <p:nvSpPr>
          <p:cNvPr id="20" name="Rectangle 1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84803E62-5799-7452-2D69-ECC3B1A796C7}"/>
              </a:ext>
            </a:extLst>
          </p:cNvPr>
          <p:cNvPicPr>
            <a:picLocks noChangeAspect="1"/>
          </p:cNvPicPr>
          <p:nvPr/>
        </p:nvPicPr>
        <p:blipFill>
          <a:blip r:embed="rId2"/>
          <a:stretch>
            <a:fillRect/>
          </a:stretch>
        </p:blipFill>
        <p:spPr>
          <a:xfrm>
            <a:off x="459834" y="806291"/>
            <a:ext cx="7069011" cy="4851023"/>
          </a:xfrm>
          <a:prstGeom prst="rect">
            <a:avLst/>
          </a:prstGeom>
        </p:spPr>
      </p:pic>
      <p:sp>
        <p:nvSpPr>
          <p:cNvPr id="9" name="Rectangle 8">
            <a:extLst>
              <a:ext uri="{FF2B5EF4-FFF2-40B4-BE49-F238E27FC236}">
                <a16:creationId xmlns:a16="http://schemas.microsoft.com/office/drawing/2014/main" id="{4BC5BC1A-F3B9-1BB5-2EEE-DBDCD2398454}"/>
              </a:ext>
            </a:extLst>
          </p:cNvPr>
          <p:cNvSpPr/>
          <p:nvPr/>
        </p:nvSpPr>
        <p:spPr>
          <a:xfrm>
            <a:off x="2914117" y="3429000"/>
            <a:ext cx="3426862" cy="16130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3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673FE-66FC-14E7-9EAD-BB8860A0F86B}"/>
              </a:ext>
            </a:extLst>
          </p:cNvPr>
          <p:cNvPicPr>
            <a:picLocks noChangeAspect="1"/>
          </p:cNvPicPr>
          <p:nvPr/>
        </p:nvPicPr>
        <p:blipFill>
          <a:blip r:embed="rId2"/>
          <a:stretch>
            <a:fillRect/>
          </a:stretch>
        </p:blipFill>
        <p:spPr>
          <a:xfrm>
            <a:off x="683664" y="2417205"/>
            <a:ext cx="11123776" cy="3525190"/>
          </a:xfrm>
          <a:prstGeom prst="rect">
            <a:avLst/>
          </a:prstGeom>
        </p:spPr>
      </p:pic>
      <p:sp>
        <p:nvSpPr>
          <p:cNvPr id="4" name="TextBox 3">
            <a:extLst>
              <a:ext uri="{FF2B5EF4-FFF2-40B4-BE49-F238E27FC236}">
                <a16:creationId xmlns:a16="http://schemas.microsoft.com/office/drawing/2014/main" id="{A5E42197-8AD7-0C35-E820-CC02F1393FDF}"/>
              </a:ext>
            </a:extLst>
          </p:cNvPr>
          <p:cNvSpPr txBox="1"/>
          <p:nvPr/>
        </p:nvSpPr>
        <p:spPr>
          <a:xfrm>
            <a:off x="683664" y="154306"/>
            <a:ext cx="11048999" cy="2268313"/>
          </a:xfrm>
          <a:prstGeom prst="rect">
            <a:avLst/>
          </a:prstGeom>
          <a:noFill/>
        </p:spPr>
        <p:txBody>
          <a:bodyPr wrap="square" lIns="91440" tIns="45720" rIns="91440" bIns="45720" anchor="t">
            <a:spAutoFit/>
          </a:bodyPr>
          <a:lstStyle/>
          <a:p>
            <a:pPr>
              <a:lnSpc>
                <a:spcPct val="90000"/>
              </a:lnSpc>
              <a:spcAft>
                <a:spcPts val="600"/>
              </a:spcAft>
              <a:buClr>
                <a:schemeClr val="accent1"/>
              </a:buClr>
            </a:pPr>
            <a:br>
              <a:rPr lang="en-US" sz="2000" b="1" dirty="0">
                <a:solidFill>
                  <a:schemeClr val="tx1">
                    <a:lumMod val="75000"/>
                    <a:lumOff val="25000"/>
                  </a:schemeClr>
                </a:solidFill>
              </a:rPr>
            </a:br>
            <a:r>
              <a:rPr lang="en-US" sz="2100" b="1" dirty="0">
                <a:solidFill>
                  <a:schemeClr val="tx1">
                    <a:lumMod val="75000"/>
                    <a:lumOff val="25000"/>
                  </a:schemeClr>
                </a:solidFill>
              </a:rPr>
              <a:t>Once the additions have been reviewed and approved, the protocol will be “Approved” under Files Status.</a:t>
            </a:r>
            <a:endParaRPr lang="en-US" sz="2100" b="1" dirty="0">
              <a:solidFill>
                <a:schemeClr val="tx1">
                  <a:lumMod val="75000"/>
                  <a:lumOff val="25000"/>
                </a:schemeClr>
              </a:solidFill>
              <a:ea typeface="Source Sans Pro ExtraLight"/>
            </a:endParaRPr>
          </a:p>
          <a:p>
            <a:pPr>
              <a:lnSpc>
                <a:spcPct val="90000"/>
              </a:lnSpc>
              <a:spcAft>
                <a:spcPts val="600"/>
              </a:spcAft>
              <a:buClr>
                <a:schemeClr val="accent1"/>
              </a:buClr>
            </a:pPr>
            <a:endParaRPr lang="en-US" sz="2100" b="1" dirty="0">
              <a:solidFill>
                <a:schemeClr val="tx1">
                  <a:lumMod val="75000"/>
                  <a:lumOff val="25000"/>
                </a:schemeClr>
              </a:solidFill>
              <a:ea typeface="Source Sans Pro ExtraLight"/>
            </a:endParaRPr>
          </a:p>
          <a:p>
            <a:pPr>
              <a:lnSpc>
                <a:spcPct val="90000"/>
              </a:lnSpc>
              <a:spcAft>
                <a:spcPts val="600"/>
              </a:spcAft>
              <a:buClr>
                <a:schemeClr val="accent1"/>
              </a:buClr>
            </a:pPr>
            <a:r>
              <a:rPr lang="en-US" sz="2100" b="1" dirty="0">
                <a:solidFill>
                  <a:schemeClr val="tx1">
                    <a:lumMod val="75000"/>
                    <a:lumOff val="25000"/>
                  </a:schemeClr>
                </a:solidFill>
              </a:rPr>
              <a:t>Personnel additions will typically only require administrative review and approval. If there are any issues with adding any personnel, do not hesitate to contact the IBC administrative staff, we are happy to help!</a:t>
            </a:r>
            <a:endParaRPr lang="en-US" sz="2100" b="1" dirty="0">
              <a:solidFill>
                <a:schemeClr val="tx1">
                  <a:lumMod val="75000"/>
                  <a:lumOff val="25000"/>
                </a:schemeClr>
              </a:solidFill>
              <a:ea typeface="Source Sans Pro ExtraLight"/>
            </a:endParaRPr>
          </a:p>
        </p:txBody>
      </p:sp>
      <p:sp>
        <p:nvSpPr>
          <p:cNvPr id="5" name="Rectangle 4">
            <a:extLst>
              <a:ext uri="{FF2B5EF4-FFF2-40B4-BE49-F238E27FC236}">
                <a16:creationId xmlns:a16="http://schemas.microsoft.com/office/drawing/2014/main" id="{395497A9-89C5-71B2-6440-64923F26FAAB}"/>
              </a:ext>
            </a:extLst>
          </p:cNvPr>
          <p:cNvSpPr/>
          <p:nvPr/>
        </p:nvSpPr>
        <p:spPr>
          <a:xfrm>
            <a:off x="4372272" y="3737072"/>
            <a:ext cx="650904" cy="655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EE17D1-20DB-8123-A4C7-B717864421D0}"/>
              </a:ext>
            </a:extLst>
          </p:cNvPr>
          <p:cNvSpPr/>
          <p:nvPr/>
        </p:nvSpPr>
        <p:spPr>
          <a:xfrm>
            <a:off x="4246163" y="5089174"/>
            <a:ext cx="575416" cy="655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63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75" y="420127"/>
            <a:ext cx="10515600" cy="1325563"/>
          </a:xfrm>
        </p:spPr>
        <p:txBody>
          <a:bodyPr>
            <a:normAutofit/>
          </a:bodyPr>
          <a:lstStyle/>
          <a:p>
            <a:pPr algn="ctr"/>
            <a:r>
              <a:rPr lang="en-US" sz="6600" b="1" dirty="0"/>
              <a:t>Thank you !</a:t>
            </a:r>
          </a:p>
        </p:txBody>
      </p:sp>
      <p:sp>
        <p:nvSpPr>
          <p:cNvPr id="4" name="Slide Number Placeholder 3"/>
          <p:cNvSpPr>
            <a:spLocks noGrp="1"/>
          </p:cNvSpPr>
          <p:nvPr>
            <p:ph type="sldNum" sz="quarter" idx="12"/>
          </p:nvPr>
        </p:nvSpPr>
        <p:spPr/>
        <p:txBody>
          <a:bodyPr/>
          <a:lstStyle/>
          <a:p>
            <a:fld id="{8E183AC6-801F-4E02-B801-210B7CC95F72}" type="slidenum">
              <a:rPr lang="en-US" sz="1800" smtClean="0"/>
              <a:t>19</a:t>
            </a:fld>
            <a:endParaRPr lang="en-US" sz="1800" dirty="0"/>
          </a:p>
        </p:txBody>
      </p:sp>
      <p:pic>
        <p:nvPicPr>
          <p:cNvPr id="3" name="Picture 2">
            <a:extLst>
              <a:ext uri="{FF2B5EF4-FFF2-40B4-BE49-F238E27FC236}">
                <a16:creationId xmlns:a16="http://schemas.microsoft.com/office/drawing/2014/main" id="{E68497D1-41EF-4899-A838-0CCBB4F8AB1D}"/>
              </a:ext>
            </a:extLst>
          </p:cNvPr>
          <p:cNvPicPr>
            <a:picLocks noChangeAspect="1"/>
          </p:cNvPicPr>
          <p:nvPr/>
        </p:nvPicPr>
        <p:blipFill>
          <a:blip r:embed="rId3"/>
          <a:stretch>
            <a:fillRect/>
          </a:stretch>
        </p:blipFill>
        <p:spPr>
          <a:xfrm>
            <a:off x="9540578" y="133350"/>
            <a:ext cx="1628775" cy="457200"/>
          </a:xfrm>
          <a:prstGeom prst="rect">
            <a:avLst/>
          </a:prstGeom>
        </p:spPr>
      </p:pic>
      <p:sp>
        <p:nvSpPr>
          <p:cNvPr id="6" name="TextBox 5">
            <a:extLst>
              <a:ext uri="{FF2B5EF4-FFF2-40B4-BE49-F238E27FC236}">
                <a16:creationId xmlns:a16="http://schemas.microsoft.com/office/drawing/2014/main" id="{4F973502-62B5-47E6-A655-A32C54097BD2}"/>
              </a:ext>
            </a:extLst>
          </p:cNvPr>
          <p:cNvSpPr txBox="1"/>
          <p:nvPr/>
        </p:nvSpPr>
        <p:spPr>
          <a:xfrm>
            <a:off x="1086770" y="2551837"/>
            <a:ext cx="3998423" cy="3416320"/>
          </a:xfrm>
          <a:prstGeom prst="rect">
            <a:avLst/>
          </a:prstGeom>
          <a:noFill/>
        </p:spPr>
        <p:txBody>
          <a:bodyPr wrap="square" rtlCol="0">
            <a:spAutoFit/>
          </a:bodyPr>
          <a:lstStyle/>
          <a:p>
            <a:endParaRPr lang="en-US" dirty="0"/>
          </a:p>
          <a:p>
            <a:r>
              <a:rPr lang="en-US" b="1" dirty="0"/>
              <a:t>Amy Mutore</a:t>
            </a:r>
          </a:p>
          <a:p>
            <a:r>
              <a:rPr lang="en-US" dirty="0"/>
              <a:t>IACUC/IBC Coordinator</a:t>
            </a:r>
          </a:p>
          <a:p>
            <a:r>
              <a:rPr lang="en-US" dirty="0"/>
              <a:t>(956)665-2889</a:t>
            </a:r>
          </a:p>
          <a:p>
            <a:r>
              <a:rPr lang="en-US" dirty="0">
                <a:hlinkClick r:id="rId4"/>
              </a:rPr>
              <a:t>amy.mutore@utrgv.edu</a:t>
            </a:r>
            <a:endParaRPr lang="en-US" dirty="0"/>
          </a:p>
          <a:p>
            <a:endParaRPr lang="en-US" dirty="0"/>
          </a:p>
          <a:p>
            <a:r>
              <a:rPr lang="en-US" b="1" dirty="0"/>
              <a:t>Monica Barrera</a:t>
            </a:r>
          </a:p>
          <a:p>
            <a:r>
              <a:rPr lang="en-US" dirty="0"/>
              <a:t>IACUC/IBC Specialist</a:t>
            </a:r>
          </a:p>
          <a:p>
            <a:r>
              <a:rPr lang="en-US" dirty="0"/>
              <a:t>(956)665-7873</a:t>
            </a:r>
          </a:p>
          <a:p>
            <a:r>
              <a:rPr lang="en-US" dirty="0">
                <a:hlinkClick r:id="rId5"/>
              </a:rPr>
              <a:t>monica.barrera01@utrgv.edu</a:t>
            </a:r>
            <a:endParaRPr lang="en-US" dirty="0"/>
          </a:p>
          <a:p>
            <a:endParaRPr lang="en-US" dirty="0"/>
          </a:p>
          <a:p>
            <a:endParaRPr lang="en-US" dirty="0"/>
          </a:p>
        </p:txBody>
      </p:sp>
      <p:sp>
        <p:nvSpPr>
          <p:cNvPr id="8" name="TextBox 7">
            <a:extLst>
              <a:ext uri="{FF2B5EF4-FFF2-40B4-BE49-F238E27FC236}">
                <a16:creationId xmlns:a16="http://schemas.microsoft.com/office/drawing/2014/main" id="{63AFE774-95CD-4521-8720-79849E021CAB}"/>
              </a:ext>
            </a:extLst>
          </p:cNvPr>
          <p:cNvSpPr txBox="1"/>
          <p:nvPr/>
        </p:nvSpPr>
        <p:spPr>
          <a:xfrm>
            <a:off x="1086770" y="1882532"/>
            <a:ext cx="4162945" cy="461665"/>
          </a:xfrm>
          <a:prstGeom prst="rect">
            <a:avLst/>
          </a:prstGeom>
          <a:noFill/>
        </p:spPr>
        <p:txBody>
          <a:bodyPr wrap="square">
            <a:spAutoFit/>
          </a:bodyPr>
          <a:lstStyle/>
          <a:p>
            <a:r>
              <a:rPr lang="en-US" sz="2400" b="1" dirty="0"/>
              <a:t>Office of Research Compliance</a:t>
            </a:r>
          </a:p>
        </p:txBody>
      </p:sp>
      <p:sp>
        <p:nvSpPr>
          <p:cNvPr id="9" name="TextBox 8">
            <a:extLst>
              <a:ext uri="{FF2B5EF4-FFF2-40B4-BE49-F238E27FC236}">
                <a16:creationId xmlns:a16="http://schemas.microsoft.com/office/drawing/2014/main" id="{2D210E9C-5482-4F57-B77E-A7C58D303C52}"/>
              </a:ext>
            </a:extLst>
          </p:cNvPr>
          <p:cNvSpPr txBox="1"/>
          <p:nvPr/>
        </p:nvSpPr>
        <p:spPr>
          <a:xfrm>
            <a:off x="6837028" y="3113752"/>
            <a:ext cx="2941602"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5FD2166D-7166-208E-B015-D8E280C120D2}"/>
              </a:ext>
            </a:extLst>
          </p:cNvPr>
          <p:cNvSpPr txBox="1"/>
          <p:nvPr/>
        </p:nvSpPr>
        <p:spPr>
          <a:xfrm>
            <a:off x="6778852" y="2803987"/>
            <a:ext cx="4355253" cy="2677656"/>
          </a:xfrm>
          <a:prstGeom prst="rect">
            <a:avLst/>
          </a:prstGeom>
          <a:noFill/>
        </p:spPr>
        <p:txBody>
          <a:bodyPr wrap="square" lIns="91440" tIns="45720" rIns="91440" bIns="45720" anchor="t">
            <a:spAutoFit/>
          </a:bodyPr>
          <a:lstStyle/>
          <a:p>
            <a:r>
              <a:rPr lang="en-US" sz="2400" b="1" dirty="0">
                <a:ea typeface="+mn-lt"/>
                <a:cs typeface="+mn-lt"/>
              </a:rPr>
              <a:t>Please contact Amy or Monica for assistance regarding submitting an IBC/HBA protocol. We are always happy to meet via Zoom or Teams to walk you through the process and answer any questions! </a:t>
            </a:r>
            <a:endParaRPr lang="en-US" dirty="0"/>
          </a:p>
        </p:txBody>
      </p:sp>
    </p:spTree>
    <p:extLst>
      <p:ext uri="{BB962C8B-B14F-4D97-AF65-F5344CB8AC3E}">
        <p14:creationId xmlns:p14="http://schemas.microsoft.com/office/powerpoint/2010/main" val="277136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89D4D8-2ACC-B1B2-D38E-34119BD9BC6E}"/>
              </a:ext>
            </a:extLst>
          </p:cNvPr>
          <p:cNvPicPr>
            <a:picLocks noChangeAspect="1"/>
          </p:cNvPicPr>
          <p:nvPr/>
        </p:nvPicPr>
        <p:blipFill rotWithShape="1">
          <a:blip r:embed="rId2"/>
          <a:srcRect l="19767"/>
          <a:stretch/>
        </p:blipFill>
        <p:spPr>
          <a:xfrm>
            <a:off x="7617270" y="3865329"/>
            <a:ext cx="4203196" cy="2752725"/>
          </a:xfrm>
          <a:prstGeom prst="rect">
            <a:avLst/>
          </a:prstGeom>
        </p:spPr>
      </p:pic>
      <p:sp>
        <p:nvSpPr>
          <p:cNvPr id="2" name="Title 1">
            <a:extLst>
              <a:ext uri="{FF2B5EF4-FFF2-40B4-BE49-F238E27FC236}">
                <a16:creationId xmlns:a16="http://schemas.microsoft.com/office/drawing/2014/main" id="{7AFC5F11-C5EF-F265-5D25-2AAD089B1FFE}"/>
              </a:ext>
            </a:extLst>
          </p:cNvPr>
          <p:cNvSpPr>
            <a:spLocks noGrp="1"/>
          </p:cNvSpPr>
          <p:nvPr>
            <p:ph type="title"/>
          </p:nvPr>
        </p:nvSpPr>
        <p:spPr/>
        <p:txBody>
          <a:bodyPr/>
          <a:lstStyle/>
          <a:p>
            <a:r>
              <a:rPr lang="en-US" sz="3600" b="1" dirty="0">
                <a:solidFill>
                  <a:srgbClr val="FFFFFF"/>
                </a:solidFill>
                <a:effectLst>
                  <a:outerShdw blurRad="38100" dist="38100" dir="2700000" algn="tl">
                    <a:srgbClr val="000000">
                      <a:alpha val="43137"/>
                    </a:srgbClr>
                  </a:outerShdw>
                </a:effectLst>
              </a:rPr>
              <a:t>IMPORTANT NOTE:</a:t>
            </a:r>
            <a:endParaRPr lang="en-US" dirty="0"/>
          </a:p>
        </p:txBody>
      </p:sp>
      <p:sp>
        <p:nvSpPr>
          <p:cNvPr id="4" name="Text Placeholder 3">
            <a:extLst>
              <a:ext uri="{FF2B5EF4-FFF2-40B4-BE49-F238E27FC236}">
                <a16:creationId xmlns:a16="http://schemas.microsoft.com/office/drawing/2014/main" id="{44114B7B-A78C-037A-B466-2215DC679B92}"/>
              </a:ext>
            </a:extLst>
          </p:cNvPr>
          <p:cNvSpPr>
            <a:spLocks noGrp="1"/>
          </p:cNvSpPr>
          <p:nvPr>
            <p:ph type="body" sz="half" idx="2"/>
          </p:nvPr>
        </p:nvSpPr>
        <p:spPr/>
        <p:txBody>
          <a:bodyPr vert="horz" lIns="91440" tIns="45720" rIns="91440" bIns="45720" rtlCol="0" anchor="t">
            <a:normAutofit/>
          </a:bodyPr>
          <a:lstStyle/>
          <a:p>
            <a:r>
              <a:rPr lang="en-US" sz="1500" b="1" dirty="0">
                <a:solidFill>
                  <a:srgbClr val="FFFFFF"/>
                </a:solidFill>
                <a:effectLst>
                  <a:outerShdw blurRad="38100" dist="38100" dir="2700000" algn="tl">
                    <a:srgbClr val="000000">
                      <a:alpha val="43137"/>
                    </a:srgbClr>
                  </a:outerShdw>
                </a:effectLst>
              </a:rPr>
              <a:t>Remember to </a:t>
            </a:r>
            <a:r>
              <a:rPr lang="en-US" b="1" dirty="0">
                <a:effectLst>
                  <a:outerShdw blurRad="38100" dist="38100" dir="2700000" algn="tl">
                    <a:srgbClr val="000000">
                      <a:alpha val="43137"/>
                    </a:srgbClr>
                  </a:outerShdw>
                </a:effectLst>
              </a:rPr>
              <a:t>allow</a:t>
            </a:r>
            <a:r>
              <a:rPr lang="en-US" sz="1500" b="1" dirty="0">
                <a:solidFill>
                  <a:srgbClr val="FFFFFF"/>
                </a:solidFill>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pop-ups</a:t>
            </a:r>
            <a:r>
              <a:rPr lang="en-US" sz="1500" b="1" dirty="0">
                <a:solidFill>
                  <a:srgbClr val="FFFFFF"/>
                </a:solidFill>
                <a:effectLst>
                  <a:outerShdw blurRad="38100" dist="38100" dir="2700000" algn="tl">
                    <a:srgbClr val="000000">
                      <a:alpha val="43137"/>
                    </a:srgbClr>
                  </a:outerShdw>
                </a:effectLst>
              </a:rPr>
              <a:t> in your web browser.</a:t>
            </a:r>
          </a:p>
          <a:p>
            <a:r>
              <a:rPr lang="en-US" sz="1500" b="1" dirty="0">
                <a:solidFill>
                  <a:srgbClr val="FFFFFF"/>
                </a:solidFill>
                <a:effectLst>
                  <a:outerShdw blurRad="38100" dist="38100" dir="2700000" algn="tl">
                    <a:srgbClr val="000000">
                      <a:alpha val="43137"/>
                    </a:srgbClr>
                  </a:outerShdw>
                </a:effectLst>
              </a:rPr>
              <a:t>If you do not allow pop-ups, the system will not work properly.</a:t>
            </a:r>
          </a:p>
          <a:p>
            <a:endParaRPr lang="en-US" dirty="0"/>
          </a:p>
        </p:txBody>
      </p:sp>
      <p:sp>
        <p:nvSpPr>
          <p:cNvPr id="5" name="TextBox 4">
            <a:extLst>
              <a:ext uri="{FF2B5EF4-FFF2-40B4-BE49-F238E27FC236}">
                <a16:creationId xmlns:a16="http://schemas.microsoft.com/office/drawing/2014/main" id="{B7E2B3C8-ABB3-F6B4-A2B0-0CB8A40D1153}"/>
              </a:ext>
            </a:extLst>
          </p:cNvPr>
          <p:cNvSpPr txBox="1"/>
          <p:nvPr/>
        </p:nvSpPr>
        <p:spPr>
          <a:xfrm>
            <a:off x="3476727" y="406352"/>
            <a:ext cx="2810312" cy="400110"/>
          </a:xfrm>
          <a:prstGeom prst="rect">
            <a:avLst/>
          </a:prstGeom>
          <a:noFill/>
        </p:spPr>
        <p:txBody>
          <a:bodyPr wrap="square">
            <a:spAutoFit/>
          </a:bodyPr>
          <a:lstStyle/>
          <a:p>
            <a:pPr lvl="2" algn="ctr"/>
            <a:r>
              <a:rPr lang="en-US" sz="2000" b="1" dirty="0"/>
              <a:t>Follow the steps</a:t>
            </a:r>
          </a:p>
        </p:txBody>
      </p:sp>
      <p:pic>
        <p:nvPicPr>
          <p:cNvPr id="6" name="Picture 2" descr="How to Allow or Block Pop-ups in Chrome">
            <a:extLst>
              <a:ext uri="{FF2B5EF4-FFF2-40B4-BE49-F238E27FC236}">
                <a16:creationId xmlns:a16="http://schemas.microsoft.com/office/drawing/2014/main" id="{81679457-BB27-34F9-D57C-4DFC94657C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1803" y="938087"/>
            <a:ext cx="3831532" cy="276137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Down 6">
            <a:extLst>
              <a:ext uri="{FF2B5EF4-FFF2-40B4-BE49-F238E27FC236}">
                <a16:creationId xmlns:a16="http://schemas.microsoft.com/office/drawing/2014/main" id="{12215E6F-271F-FB99-F405-F2FCFA0EC051}"/>
              </a:ext>
            </a:extLst>
          </p:cNvPr>
          <p:cNvSpPr/>
          <p:nvPr/>
        </p:nvSpPr>
        <p:spPr>
          <a:xfrm rot="5400000" flipV="1">
            <a:off x="9958539" y="3843943"/>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7C13ADF1-823C-43C8-357B-933DB832D5EC}"/>
              </a:ext>
            </a:extLst>
          </p:cNvPr>
          <p:cNvSpPr/>
          <p:nvPr/>
        </p:nvSpPr>
        <p:spPr>
          <a:xfrm rot="5400000" flipV="1">
            <a:off x="7691986" y="4877046"/>
            <a:ext cx="240393" cy="4888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BD3ADEC-51CA-2F02-8327-52D70F3511E4}"/>
              </a:ext>
            </a:extLst>
          </p:cNvPr>
          <p:cNvSpPr/>
          <p:nvPr/>
        </p:nvSpPr>
        <p:spPr>
          <a:xfrm rot="5400000" flipV="1">
            <a:off x="9598672" y="5697022"/>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56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4E51-C7E8-792B-8226-6E7A8CFD6FDF}"/>
              </a:ext>
            </a:extLst>
          </p:cNvPr>
          <p:cNvSpPr>
            <a:spLocks noGrp="1"/>
          </p:cNvSpPr>
          <p:nvPr>
            <p:ph type="title"/>
          </p:nvPr>
        </p:nvSpPr>
        <p:spPr/>
        <p:txBody>
          <a:bodyPr/>
          <a:lstStyle/>
          <a:p>
            <a:r>
              <a:rPr lang="en-US" b="1" dirty="0" err="1">
                <a:solidFill>
                  <a:schemeClr val="accent1"/>
                </a:solidFill>
              </a:rPr>
              <a:t>tick</a:t>
            </a:r>
            <a:r>
              <a:rPr lang="en-US" sz="4800" b="1" dirty="0" err="1">
                <a:solidFill>
                  <a:schemeClr val="accent1"/>
                </a:solidFill>
              </a:rPr>
              <a:t>@</a:t>
            </a:r>
            <a:r>
              <a:rPr lang="en-US" b="1" dirty="0" err="1">
                <a:solidFill>
                  <a:schemeClr val="accent1"/>
                </a:solidFill>
              </a:rPr>
              <a:t>lab</a:t>
            </a:r>
            <a:r>
              <a:rPr lang="en-US" sz="4800" b="1" dirty="0">
                <a:solidFill>
                  <a:schemeClr val="accent1"/>
                </a:solidFill>
              </a:rPr>
              <a:t> </a:t>
            </a:r>
            <a:r>
              <a:rPr lang="en-US" sz="4800" b="1" dirty="0"/>
              <a:t>URL</a:t>
            </a:r>
            <a:endParaRPr lang="en-US" dirty="0"/>
          </a:p>
        </p:txBody>
      </p:sp>
      <p:sp>
        <p:nvSpPr>
          <p:cNvPr id="3" name="Content Placeholder 2">
            <a:extLst>
              <a:ext uri="{FF2B5EF4-FFF2-40B4-BE49-F238E27FC236}">
                <a16:creationId xmlns:a16="http://schemas.microsoft.com/office/drawing/2014/main" id="{CFAE846A-E152-73EB-A33B-5BD299BE9C63}"/>
              </a:ext>
            </a:extLst>
          </p:cNvPr>
          <p:cNvSpPr>
            <a:spLocks noGrp="1"/>
          </p:cNvSpPr>
          <p:nvPr>
            <p:ph idx="1"/>
          </p:nvPr>
        </p:nvSpPr>
        <p:spPr/>
        <p:txBody>
          <a:bodyPr/>
          <a:lstStyle/>
          <a:p>
            <a:r>
              <a:rPr lang="en-US" sz="3200" b="1" dirty="0">
                <a:hlinkClick r:id="rId2"/>
              </a:rPr>
              <a:t>https://lar.utrgv.edu/tickatlab/default.aspx</a:t>
            </a:r>
            <a:endParaRPr lang="en-US" sz="3200" b="1" dirty="0"/>
          </a:p>
          <a:p>
            <a:r>
              <a:rPr lang="en-US" sz="2000" u="sng" dirty="0">
                <a:latin typeface="+mj-lt"/>
              </a:rPr>
              <a:t>Log in with your UTRGV Credentials</a:t>
            </a:r>
          </a:p>
          <a:p>
            <a:endParaRPr lang="en-US" dirty="0"/>
          </a:p>
        </p:txBody>
      </p:sp>
    </p:spTree>
    <p:extLst>
      <p:ext uri="{BB962C8B-B14F-4D97-AF65-F5344CB8AC3E}">
        <p14:creationId xmlns:p14="http://schemas.microsoft.com/office/powerpoint/2010/main" val="58770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4680-D142-D2FE-D544-A0DC7ED5CD7A}"/>
              </a:ext>
            </a:extLst>
          </p:cNvPr>
          <p:cNvSpPr>
            <a:spLocks noGrp="1"/>
          </p:cNvSpPr>
          <p:nvPr>
            <p:ph type="title"/>
          </p:nvPr>
        </p:nvSpPr>
        <p:spPr>
          <a:xfrm>
            <a:off x="406718" y="263527"/>
            <a:ext cx="11439524" cy="1450757"/>
          </a:xfrm>
        </p:spPr>
        <p:txBody>
          <a:bodyPr>
            <a:normAutofit/>
          </a:bodyPr>
          <a:lstStyle/>
          <a:p>
            <a:r>
              <a:rPr lang="en-US" sz="5000" dirty="0"/>
              <a:t>Access to </a:t>
            </a:r>
            <a:r>
              <a:rPr lang="en-US" sz="5000" dirty="0" err="1"/>
              <a:t>tick@lab</a:t>
            </a:r>
            <a:r>
              <a:rPr lang="en-US" sz="5000" dirty="0"/>
              <a:t> is not Automatic</a:t>
            </a:r>
          </a:p>
        </p:txBody>
      </p:sp>
      <p:sp>
        <p:nvSpPr>
          <p:cNvPr id="3" name="Content Placeholder 2">
            <a:extLst>
              <a:ext uri="{FF2B5EF4-FFF2-40B4-BE49-F238E27FC236}">
                <a16:creationId xmlns:a16="http://schemas.microsoft.com/office/drawing/2014/main" id="{8641A353-79FA-AD40-D0A1-E9A9AA2D990B}"/>
              </a:ext>
            </a:extLst>
          </p:cNvPr>
          <p:cNvSpPr>
            <a:spLocks noGrp="1"/>
          </p:cNvSpPr>
          <p:nvPr>
            <p:ph idx="1"/>
          </p:nvPr>
        </p:nvSpPr>
        <p:spPr/>
        <p:txBody>
          <a:bodyPr vert="horz" lIns="0" tIns="45720" rIns="0" bIns="45720" rtlCol="0" anchor="t">
            <a:normAutofit fontScale="92500"/>
          </a:bodyPr>
          <a:lstStyle/>
          <a:p>
            <a:pPr algn="ctr"/>
            <a:r>
              <a:rPr lang="en-US" sz="2400" b="1" dirty="0">
                <a:ea typeface="+mn-lt"/>
                <a:cs typeface="+mn-lt"/>
              </a:rPr>
              <a:t>If your personnel is new to working with the </a:t>
            </a:r>
            <a:r>
              <a:rPr lang="en-US" sz="2400" b="1" dirty="0" err="1">
                <a:ea typeface="+mn-lt"/>
                <a:cs typeface="+mn-lt"/>
              </a:rPr>
              <a:t>tick@lab</a:t>
            </a:r>
            <a:r>
              <a:rPr lang="en-US" sz="2400" b="1" dirty="0">
                <a:ea typeface="+mn-lt"/>
                <a:cs typeface="+mn-lt"/>
              </a:rPr>
              <a:t> system, they will need to complete an access </a:t>
            </a:r>
            <a:r>
              <a:rPr lang="en-US" sz="2400" b="1">
                <a:ea typeface="+mn-lt"/>
                <a:cs typeface="+mn-lt"/>
              </a:rPr>
              <a:t>request via </a:t>
            </a:r>
            <a:r>
              <a:rPr lang="en-US" sz="2400" b="1" dirty="0">
                <a:ea typeface="+mn-lt"/>
                <a:cs typeface="+mn-lt"/>
              </a:rPr>
              <a:t>IT. </a:t>
            </a:r>
          </a:p>
          <a:p>
            <a:pPr algn="ctr"/>
            <a:r>
              <a:rPr lang="en-US" sz="2400" b="1" dirty="0"/>
              <a:t>Click </a:t>
            </a:r>
            <a:r>
              <a:rPr lang="en-US" sz="2400" b="1" dirty="0">
                <a:hlinkClick r:id="rId2" action="ppaction://hlinkfile"/>
              </a:rPr>
              <a:t>HERE</a:t>
            </a:r>
            <a:r>
              <a:rPr lang="en-US" sz="2400" b="1" dirty="0"/>
              <a:t> or on the link below for instructions on how to request </a:t>
            </a:r>
            <a:r>
              <a:rPr lang="en-US" sz="2400" b="1" dirty="0" err="1"/>
              <a:t>tick@lab</a:t>
            </a:r>
            <a:r>
              <a:rPr lang="en-US" sz="2400" b="1" dirty="0"/>
              <a:t> access:</a:t>
            </a:r>
            <a:endParaRPr lang="en-US" sz="2400" b="1" dirty="0">
              <a:ea typeface="Source Sans Pro ExtraLight"/>
            </a:endParaRPr>
          </a:p>
          <a:p>
            <a:pPr algn="ctr"/>
            <a:endParaRPr lang="en-US" sz="2800" b="1" dirty="0"/>
          </a:p>
          <a:p>
            <a:pPr algn="ctr"/>
            <a:r>
              <a:rPr lang="en-US" sz="2800" b="1" dirty="0">
                <a:hlinkClick r:id="rId3"/>
              </a:rPr>
              <a:t>Submitting your access request for tick@lab (utrgv.edu)</a:t>
            </a:r>
            <a:endParaRPr lang="en-US" sz="3200" b="1" dirty="0">
              <a:ea typeface="Source Sans Pro ExtraLight"/>
            </a:endParaRPr>
          </a:p>
          <a:p>
            <a:pPr marL="0" indent="0" algn="ctr">
              <a:buNone/>
            </a:pPr>
            <a:endParaRPr lang="en-US" sz="2400" b="1" dirty="0"/>
          </a:p>
          <a:p>
            <a:pPr algn="ctr"/>
            <a:r>
              <a:rPr lang="en-US" sz="2400" b="1" dirty="0"/>
              <a:t>If you are unable to log-in please contact the </a:t>
            </a:r>
            <a:r>
              <a:rPr lang="en-US" sz="2400" b="1" u="sng" dirty="0"/>
              <a:t>Amy Mutore </a:t>
            </a:r>
            <a:r>
              <a:rPr lang="en-US" sz="2400" b="1" dirty="0"/>
              <a:t>or </a:t>
            </a:r>
            <a:r>
              <a:rPr lang="en-US" sz="2400" b="1" u="sng" dirty="0"/>
              <a:t>Monica Barrera </a:t>
            </a:r>
            <a:r>
              <a:rPr lang="en-US" sz="2400" b="1" dirty="0"/>
              <a:t>for assistance at </a:t>
            </a:r>
            <a:r>
              <a:rPr lang="en-US" sz="2400" b="1" dirty="0">
                <a:hlinkClick r:id="rId4"/>
              </a:rPr>
              <a:t>ibc@utrgv.edu</a:t>
            </a:r>
            <a:r>
              <a:rPr lang="en-US" sz="2400" b="1" dirty="0"/>
              <a:t>, </a:t>
            </a:r>
            <a:r>
              <a:rPr lang="en-US" sz="2400" b="1" dirty="0">
                <a:hlinkClick r:id="rId5"/>
              </a:rPr>
              <a:t>amy.mutore@utrgv.edu</a:t>
            </a:r>
            <a:r>
              <a:rPr lang="en-US" sz="2400" b="1" dirty="0"/>
              <a:t>, or monica.barrera01@utrgv.edu.</a:t>
            </a:r>
          </a:p>
          <a:p>
            <a:pPr algn="ctr"/>
            <a:endParaRPr lang="en-US" sz="2400" b="1" dirty="0"/>
          </a:p>
        </p:txBody>
      </p:sp>
    </p:spTree>
    <p:extLst>
      <p:ext uri="{BB962C8B-B14F-4D97-AF65-F5344CB8AC3E}">
        <p14:creationId xmlns:p14="http://schemas.microsoft.com/office/powerpoint/2010/main" val="352990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F750B4-A5EC-15EA-2C5F-FD3F6BA7365F}"/>
              </a:ext>
            </a:extLst>
          </p:cNvPr>
          <p:cNvPicPr>
            <a:picLocks noChangeAspect="1"/>
          </p:cNvPicPr>
          <p:nvPr/>
        </p:nvPicPr>
        <p:blipFill>
          <a:blip r:embed="rId2"/>
          <a:stretch>
            <a:fillRect/>
          </a:stretch>
        </p:blipFill>
        <p:spPr>
          <a:xfrm>
            <a:off x="1036320" y="1945669"/>
            <a:ext cx="10391031" cy="3859144"/>
          </a:xfrm>
          <a:prstGeom prst="rect">
            <a:avLst/>
          </a:prstGeom>
        </p:spPr>
      </p:pic>
      <p:sp>
        <p:nvSpPr>
          <p:cNvPr id="7" name="Rectangle 6">
            <a:extLst>
              <a:ext uri="{FF2B5EF4-FFF2-40B4-BE49-F238E27FC236}">
                <a16:creationId xmlns:a16="http://schemas.microsoft.com/office/drawing/2014/main" id="{7F9A08AA-B158-0862-DF7D-3DCF5213D9F8}"/>
              </a:ext>
            </a:extLst>
          </p:cNvPr>
          <p:cNvSpPr/>
          <p:nvPr/>
        </p:nvSpPr>
        <p:spPr>
          <a:xfrm>
            <a:off x="8393280" y="2903072"/>
            <a:ext cx="2002818" cy="6578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95D0BBB-8639-63EA-989A-28C0FA5CD59E}"/>
              </a:ext>
            </a:extLst>
          </p:cNvPr>
          <p:cNvSpPr/>
          <p:nvPr/>
        </p:nvSpPr>
        <p:spPr>
          <a:xfrm flipH="1">
            <a:off x="5406849" y="2311115"/>
            <a:ext cx="2887494" cy="1782903"/>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solidFill>
                  <a:schemeClr val="tx1"/>
                </a:solidFill>
              </a:rPr>
              <a:t>Click on “IBC”</a:t>
            </a:r>
          </a:p>
        </p:txBody>
      </p:sp>
      <p:sp>
        <p:nvSpPr>
          <p:cNvPr id="10" name="Title 9">
            <a:extLst>
              <a:ext uri="{FF2B5EF4-FFF2-40B4-BE49-F238E27FC236}">
                <a16:creationId xmlns:a16="http://schemas.microsoft.com/office/drawing/2014/main" id="{FC664733-2774-E7C0-ECC7-A63DC2E23510}"/>
              </a:ext>
            </a:extLst>
          </p:cNvPr>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223047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 name="Rectangle 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7CEB71-87B9-1632-FE24-E3D93B2C0801}"/>
              </a:ext>
            </a:extLst>
          </p:cNvPr>
          <p:cNvPicPr>
            <a:picLocks noChangeAspect="1"/>
          </p:cNvPicPr>
          <p:nvPr/>
        </p:nvPicPr>
        <p:blipFill>
          <a:blip r:embed="rId2"/>
          <a:stretch>
            <a:fillRect/>
          </a:stretch>
        </p:blipFill>
        <p:spPr>
          <a:xfrm>
            <a:off x="241097" y="779454"/>
            <a:ext cx="7344634" cy="4775408"/>
          </a:xfrm>
          <a:prstGeom prst="rect">
            <a:avLst/>
          </a:prstGeom>
        </p:spPr>
      </p:pic>
      <p:cxnSp>
        <p:nvCxnSpPr>
          <p:cNvPr id="17" name="Straight Connector 1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A993DBE-E12A-C11D-0B3D-64B6E8390C0D}"/>
              </a:ext>
            </a:extLst>
          </p:cNvPr>
          <p:cNvSpPr txBox="1"/>
          <p:nvPr/>
        </p:nvSpPr>
        <p:spPr>
          <a:xfrm>
            <a:off x="7859485" y="2198914"/>
            <a:ext cx="3690257" cy="2307088"/>
          </a:xfrm>
          <a:prstGeom prst="rect">
            <a:avLst/>
          </a:prstGeom>
        </p:spPr>
        <p:txBody>
          <a:bodyPr vert="horz" lIns="0" tIns="45720" rIns="0" bIns="45720" rtlCol="0" anchor="t">
            <a:noAutofit/>
          </a:bodyPr>
          <a:lstStyle/>
          <a:p>
            <a:pPr>
              <a:lnSpc>
                <a:spcPct val="90000"/>
              </a:lnSpc>
              <a:spcAft>
                <a:spcPts val="600"/>
              </a:spcAft>
              <a:buClr>
                <a:schemeClr val="accent1"/>
              </a:buClr>
            </a:pPr>
            <a:r>
              <a:rPr lang="en-US" sz="2000" b="1" dirty="0">
                <a:solidFill>
                  <a:schemeClr val="tx1">
                    <a:lumMod val="75000"/>
                    <a:lumOff val="25000"/>
                  </a:schemeClr>
                </a:solidFill>
              </a:rPr>
              <a:t>To add or remove personnel, an Amendment will need to be created and submitted.</a:t>
            </a:r>
            <a:endParaRPr lang="en-US" sz="2000">
              <a:solidFill>
                <a:schemeClr val="tx1">
                  <a:lumMod val="75000"/>
                  <a:lumOff val="25000"/>
                </a:schemeClr>
              </a:solidFill>
              <a:ea typeface="Source Sans Pro ExtraLight"/>
            </a:endParaRPr>
          </a:p>
          <a:p>
            <a:pPr>
              <a:lnSpc>
                <a:spcPct val="90000"/>
              </a:lnSpc>
              <a:spcAft>
                <a:spcPts val="600"/>
              </a:spcAft>
            </a:pPr>
            <a:endParaRPr lang="en-US" sz="2000" b="1" dirty="0">
              <a:solidFill>
                <a:schemeClr val="tx1">
                  <a:lumMod val="75000"/>
                  <a:lumOff val="25000"/>
                </a:schemeClr>
              </a:solidFill>
              <a:ea typeface="Source Sans Pro ExtraLight"/>
            </a:endParaRPr>
          </a:p>
          <a:p>
            <a:pPr>
              <a:lnSpc>
                <a:spcPct val="90000"/>
              </a:lnSpc>
              <a:spcAft>
                <a:spcPts val="600"/>
              </a:spcAft>
              <a:buClr>
                <a:schemeClr val="accent1"/>
              </a:buClr>
            </a:pPr>
            <a:r>
              <a:rPr lang="en-US" sz="2000" b="1" dirty="0">
                <a:solidFill>
                  <a:schemeClr val="tx1">
                    <a:lumMod val="75000"/>
                    <a:lumOff val="25000"/>
                  </a:schemeClr>
                </a:solidFill>
              </a:rPr>
              <a:t>Start by selecting and expanding your protocol, right-click on the latest version, and select “Amendment.”</a:t>
            </a:r>
            <a:endParaRPr lang="en-US" sz="2000" b="1" dirty="0">
              <a:solidFill>
                <a:schemeClr val="tx1">
                  <a:lumMod val="75000"/>
                  <a:lumOff val="25000"/>
                </a:schemeClr>
              </a:solidFill>
              <a:ea typeface="Source Sans Pro ExtraLight"/>
            </a:endParaRPr>
          </a:p>
        </p:txBody>
      </p:sp>
      <p:sp>
        <p:nvSpPr>
          <p:cNvPr id="19" name="Rectangle 1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Arrow: Right 1">
            <a:extLst>
              <a:ext uri="{FF2B5EF4-FFF2-40B4-BE49-F238E27FC236}">
                <a16:creationId xmlns:a16="http://schemas.microsoft.com/office/drawing/2014/main" id="{566B2B69-5BA0-BAA6-93EF-BED49E5B8668}"/>
              </a:ext>
            </a:extLst>
          </p:cNvPr>
          <p:cNvSpPr/>
          <p:nvPr/>
        </p:nvSpPr>
        <p:spPr>
          <a:xfrm rot="10800000">
            <a:off x="2518917" y="4710025"/>
            <a:ext cx="396815" cy="31917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06EA69-FD1E-821A-2E76-C79AF00EB6AF}"/>
              </a:ext>
            </a:extLst>
          </p:cNvPr>
          <p:cNvSpPr/>
          <p:nvPr/>
        </p:nvSpPr>
        <p:spPr>
          <a:xfrm>
            <a:off x="1514685" y="4705099"/>
            <a:ext cx="921602" cy="318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19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01396-86D5-E0B9-3F5A-AF64D06364AA}"/>
              </a:ext>
            </a:extLst>
          </p:cNvPr>
          <p:cNvPicPr>
            <a:picLocks noChangeAspect="1"/>
          </p:cNvPicPr>
          <p:nvPr/>
        </p:nvPicPr>
        <p:blipFill>
          <a:blip r:embed="rId2"/>
          <a:stretch>
            <a:fillRect/>
          </a:stretch>
        </p:blipFill>
        <p:spPr>
          <a:xfrm>
            <a:off x="719648" y="581114"/>
            <a:ext cx="10752703" cy="5253892"/>
          </a:xfrm>
          <a:prstGeom prst="rect">
            <a:avLst/>
          </a:prstGeom>
        </p:spPr>
      </p:pic>
      <p:sp>
        <p:nvSpPr>
          <p:cNvPr id="4" name="Rectangular Callout 12">
            <a:extLst>
              <a:ext uri="{FF2B5EF4-FFF2-40B4-BE49-F238E27FC236}">
                <a16:creationId xmlns:a16="http://schemas.microsoft.com/office/drawing/2014/main" id="{269B99C6-198D-27E2-9894-10AA6E189D2D}"/>
              </a:ext>
            </a:extLst>
          </p:cNvPr>
          <p:cNvSpPr/>
          <p:nvPr/>
        </p:nvSpPr>
        <p:spPr>
          <a:xfrm>
            <a:off x="6056119" y="2203299"/>
            <a:ext cx="2970038" cy="678692"/>
          </a:xfrm>
          <a:prstGeom prst="wedgeRectCallout">
            <a:avLst>
              <a:gd name="adj1" fmla="val -36612"/>
              <a:gd name="adj2" fmla="val 1091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rPr>
              <a:t>Provide a brief description of the amendment and click “Ok.”</a:t>
            </a:r>
          </a:p>
        </p:txBody>
      </p:sp>
      <p:sp>
        <p:nvSpPr>
          <p:cNvPr id="5" name="Rectangle 4">
            <a:extLst>
              <a:ext uri="{FF2B5EF4-FFF2-40B4-BE49-F238E27FC236}">
                <a16:creationId xmlns:a16="http://schemas.microsoft.com/office/drawing/2014/main" id="{0697573E-F316-6D27-B027-04F9F5042D53}"/>
              </a:ext>
            </a:extLst>
          </p:cNvPr>
          <p:cNvSpPr/>
          <p:nvPr/>
        </p:nvSpPr>
        <p:spPr>
          <a:xfrm>
            <a:off x="3985014" y="3369815"/>
            <a:ext cx="4518052" cy="16380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5310CA-6A7C-9AF9-D170-9E4160B461CD}"/>
              </a:ext>
            </a:extLst>
          </p:cNvPr>
          <p:cNvSpPr/>
          <p:nvPr/>
        </p:nvSpPr>
        <p:spPr>
          <a:xfrm>
            <a:off x="5352261" y="3470292"/>
            <a:ext cx="2971343" cy="6786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532B0B-6847-B274-072A-664CA7069349}"/>
              </a:ext>
            </a:extLst>
          </p:cNvPr>
          <p:cNvSpPr/>
          <p:nvPr/>
        </p:nvSpPr>
        <p:spPr>
          <a:xfrm>
            <a:off x="4173015" y="4490960"/>
            <a:ext cx="552809" cy="339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7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50EFB-1EEC-012F-6C0C-1C43F718F2CC}"/>
              </a:ext>
            </a:extLst>
          </p:cNvPr>
          <p:cNvPicPr>
            <a:picLocks noChangeAspect="1"/>
          </p:cNvPicPr>
          <p:nvPr/>
        </p:nvPicPr>
        <p:blipFill>
          <a:blip r:embed="rId2"/>
          <a:stretch>
            <a:fillRect/>
          </a:stretch>
        </p:blipFill>
        <p:spPr>
          <a:xfrm>
            <a:off x="393106" y="1567785"/>
            <a:ext cx="11405787" cy="4401867"/>
          </a:xfrm>
          <a:prstGeom prst="rect">
            <a:avLst/>
          </a:prstGeom>
        </p:spPr>
      </p:pic>
      <p:sp>
        <p:nvSpPr>
          <p:cNvPr id="4" name="TextBox 3">
            <a:extLst>
              <a:ext uri="{FF2B5EF4-FFF2-40B4-BE49-F238E27FC236}">
                <a16:creationId xmlns:a16="http://schemas.microsoft.com/office/drawing/2014/main" id="{C8AA96BC-7FEB-2514-FE84-E26885485570}"/>
              </a:ext>
            </a:extLst>
          </p:cNvPr>
          <p:cNvSpPr txBox="1"/>
          <p:nvPr/>
        </p:nvSpPr>
        <p:spPr>
          <a:xfrm>
            <a:off x="561377" y="1089358"/>
            <a:ext cx="10804530" cy="397609"/>
          </a:xfrm>
          <a:prstGeom prst="rect">
            <a:avLst/>
          </a:prstGeom>
        </p:spPr>
        <p:txBody>
          <a:bodyPr vert="horz" lIns="0" tIns="45720" rIns="0" bIns="45720" rtlCol="0">
            <a:normAutofit/>
          </a:bodyPr>
          <a:lstStyle/>
          <a:p>
            <a:pPr>
              <a:lnSpc>
                <a:spcPct val="90000"/>
              </a:lnSpc>
              <a:spcAft>
                <a:spcPts val="600"/>
              </a:spcAft>
              <a:buClr>
                <a:schemeClr val="accent1"/>
              </a:buClr>
            </a:pPr>
            <a:r>
              <a:rPr lang="en-US" sz="2000" b="1" dirty="0">
                <a:solidFill>
                  <a:schemeClr val="tx1">
                    <a:lumMod val="75000"/>
                    <a:lumOff val="25000"/>
                  </a:schemeClr>
                </a:solidFill>
              </a:rPr>
              <a:t>Click on the “At-Risk Personnel” tab, then select “Enable Editing” from the Action button.</a:t>
            </a:r>
          </a:p>
        </p:txBody>
      </p:sp>
      <p:sp>
        <p:nvSpPr>
          <p:cNvPr id="5" name="Rectangle 4">
            <a:extLst>
              <a:ext uri="{FF2B5EF4-FFF2-40B4-BE49-F238E27FC236}">
                <a16:creationId xmlns:a16="http://schemas.microsoft.com/office/drawing/2014/main" id="{348A92D3-AB0A-2495-7FD1-E393F7386E89}"/>
              </a:ext>
            </a:extLst>
          </p:cNvPr>
          <p:cNvSpPr/>
          <p:nvPr/>
        </p:nvSpPr>
        <p:spPr>
          <a:xfrm>
            <a:off x="393107" y="3089654"/>
            <a:ext cx="1598064" cy="277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A1AE3F-ED76-9DE2-F711-15024F815193}"/>
              </a:ext>
            </a:extLst>
          </p:cNvPr>
          <p:cNvSpPr/>
          <p:nvPr/>
        </p:nvSpPr>
        <p:spPr>
          <a:xfrm>
            <a:off x="3596354" y="2131101"/>
            <a:ext cx="1796041" cy="5693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32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75AC77-27BC-5BF9-3264-6B8D3C7EAAA4}"/>
              </a:ext>
            </a:extLst>
          </p:cNvPr>
          <p:cNvPicPr>
            <a:picLocks noChangeAspect="1"/>
          </p:cNvPicPr>
          <p:nvPr/>
        </p:nvPicPr>
        <p:blipFill>
          <a:blip r:embed="rId2"/>
          <a:stretch>
            <a:fillRect/>
          </a:stretch>
        </p:blipFill>
        <p:spPr>
          <a:xfrm>
            <a:off x="293059" y="914401"/>
            <a:ext cx="7250741" cy="4629148"/>
          </a:xfrm>
          <a:prstGeom prst="rect">
            <a:avLst/>
          </a:prstGeom>
        </p:spPr>
      </p:pic>
      <p:cxnSp>
        <p:nvCxnSpPr>
          <p:cNvPr id="17" name="Straight Connector 1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A72ED5B-61CB-D25C-F977-33E9A37C9847}"/>
              </a:ext>
            </a:extLst>
          </p:cNvPr>
          <p:cNvSpPr txBox="1"/>
          <p:nvPr/>
        </p:nvSpPr>
        <p:spPr>
          <a:xfrm>
            <a:off x="7889965" y="2137954"/>
            <a:ext cx="3659777" cy="2987658"/>
          </a:xfrm>
          <a:prstGeom prst="rect">
            <a:avLst/>
          </a:prstGeom>
        </p:spPr>
        <p:txBody>
          <a:bodyPr vert="horz" lIns="0" tIns="45720" rIns="0" bIns="45720" rtlCol="0" anchor="t">
            <a:noAutofit/>
          </a:bodyPr>
          <a:lstStyle/>
          <a:p>
            <a:pPr>
              <a:lnSpc>
                <a:spcPct val="90000"/>
              </a:lnSpc>
              <a:spcAft>
                <a:spcPts val="600"/>
              </a:spcAft>
              <a:buClr>
                <a:schemeClr val="accent1"/>
              </a:buClr>
            </a:pPr>
            <a:r>
              <a:rPr lang="en-US" sz="2000" b="1" dirty="0">
                <a:solidFill>
                  <a:schemeClr val="tx1">
                    <a:lumMod val="75000"/>
                    <a:lumOff val="25000"/>
                  </a:schemeClr>
                </a:solidFill>
              </a:rPr>
              <a:t>Click on the “Edit Selection” button in the section you wish to add personnel on. i.e. Research Personnel </a:t>
            </a:r>
            <a:endParaRPr lang="en-US" sz="2000">
              <a:solidFill>
                <a:schemeClr val="tx1">
                  <a:lumMod val="75000"/>
                  <a:lumOff val="25000"/>
                </a:schemeClr>
              </a:solidFill>
              <a:ea typeface="Source Sans Pro ExtraLight"/>
            </a:endParaRPr>
          </a:p>
          <a:p>
            <a:pPr>
              <a:lnSpc>
                <a:spcPct val="90000"/>
              </a:lnSpc>
              <a:spcAft>
                <a:spcPts val="600"/>
              </a:spcAft>
            </a:pPr>
            <a:endParaRPr lang="en-US" sz="2000" b="1" dirty="0">
              <a:solidFill>
                <a:schemeClr val="tx1">
                  <a:lumMod val="75000"/>
                  <a:lumOff val="25000"/>
                </a:schemeClr>
              </a:solidFill>
              <a:ea typeface="Source Sans Pro ExtraLight"/>
            </a:endParaRPr>
          </a:p>
          <a:p>
            <a:pPr>
              <a:lnSpc>
                <a:spcPct val="90000"/>
              </a:lnSpc>
              <a:spcAft>
                <a:spcPts val="600"/>
              </a:spcAft>
              <a:buClr>
                <a:schemeClr val="accent1"/>
              </a:buClr>
            </a:pPr>
            <a:r>
              <a:rPr lang="en-US" sz="2000" b="1" dirty="0">
                <a:solidFill>
                  <a:schemeClr val="tx1">
                    <a:lumMod val="75000"/>
                    <a:lumOff val="25000"/>
                  </a:schemeClr>
                </a:solidFill>
              </a:rPr>
              <a:t>NOTE:</a:t>
            </a:r>
            <a:endParaRPr lang="en-US" sz="2000" b="1" dirty="0">
              <a:solidFill>
                <a:schemeClr val="tx1">
                  <a:lumMod val="75000"/>
                  <a:lumOff val="25000"/>
                </a:schemeClr>
              </a:solidFill>
              <a:ea typeface="Source Sans Pro ExtraLight"/>
            </a:endParaRPr>
          </a:p>
          <a:p>
            <a:pPr>
              <a:lnSpc>
                <a:spcPct val="90000"/>
              </a:lnSpc>
              <a:spcAft>
                <a:spcPts val="600"/>
              </a:spcAft>
              <a:buClr>
                <a:schemeClr val="accent1"/>
              </a:buClr>
            </a:pPr>
            <a:r>
              <a:rPr lang="en-US" sz="2000" b="1" dirty="0">
                <a:solidFill>
                  <a:schemeClr val="tx1">
                    <a:lumMod val="75000"/>
                    <a:lumOff val="25000"/>
                  </a:schemeClr>
                </a:solidFill>
              </a:rPr>
              <a:t>Pre-Reviewers can be anyone you wish to have access to review your protocol before you submit to IBCCO.</a:t>
            </a:r>
            <a:endParaRPr lang="en-US" sz="2000" b="1" dirty="0">
              <a:solidFill>
                <a:schemeClr val="tx1">
                  <a:lumMod val="75000"/>
                  <a:lumOff val="25000"/>
                </a:schemeClr>
              </a:solidFill>
              <a:ea typeface="Source Sans Pro ExtraLight"/>
            </a:endParaRPr>
          </a:p>
          <a:p>
            <a:pPr marL="285750" indent="-285750">
              <a:lnSpc>
                <a:spcPct val="90000"/>
              </a:lnSpc>
              <a:spcAft>
                <a:spcPts val="600"/>
              </a:spcAft>
              <a:buClr>
                <a:schemeClr val="accent1"/>
              </a:buClr>
              <a:buFont typeface="Arial" panose="020B0604020202020204" pitchFamily="34" charset="0"/>
              <a:buChar char="•"/>
            </a:pPr>
            <a:endParaRPr lang="en-US" b="1" dirty="0">
              <a:solidFill>
                <a:schemeClr val="tx1">
                  <a:lumMod val="75000"/>
                  <a:lumOff val="25000"/>
                </a:schemeClr>
              </a:solidFill>
            </a:endParaRPr>
          </a:p>
        </p:txBody>
      </p:sp>
      <p:sp>
        <p:nvSpPr>
          <p:cNvPr id="19" name="Rectangle 1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5B26A36A-23D5-DB24-FF89-CC982B6E0198}"/>
              </a:ext>
            </a:extLst>
          </p:cNvPr>
          <p:cNvSpPr/>
          <p:nvPr/>
        </p:nvSpPr>
        <p:spPr>
          <a:xfrm>
            <a:off x="1481090" y="2312920"/>
            <a:ext cx="604084" cy="215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71D5F4-3297-2CE4-545E-C02B1E0327F9}"/>
              </a:ext>
            </a:extLst>
          </p:cNvPr>
          <p:cNvSpPr/>
          <p:nvPr/>
        </p:nvSpPr>
        <p:spPr>
          <a:xfrm>
            <a:off x="1481090" y="3335167"/>
            <a:ext cx="604084" cy="215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7AB50F-6AB1-264A-BD76-74CD0255D59C}"/>
              </a:ext>
            </a:extLst>
          </p:cNvPr>
          <p:cNvSpPr/>
          <p:nvPr/>
        </p:nvSpPr>
        <p:spPr>
          <a:xfrm>
            <a:off x="1481090" y="4384141"/>
            <a:ext cx="604084" cy="215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4037BD-3F07-4022-70D0-189EFDAA9230}"/>
              </a:ext>
            </a:extLst>
          </p:cNvPr>
          <p:cNvSpPr/>
          <p:nvPr/>
        </p:nvSpPr>
        <p:spPr>
          <a:xfrm>
            <a:off x="1481090" y="5393938"/>
            <a:ext cx="604084" cy="215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31604"/>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E95E2E7B5C6D499E69274860B92225" ma:contentTypeVersion="16" ma:contentTypeDescription="Create a new document." ma:contentTypeScope="" ma:versionID="02b1ccd0f35cb63605d6d2c827336af6">
  <xsd:schema xmlns:xsd="http://www.w3.org/2001/XMLSchema" xmlns:xs="http://www.w3.org/2001/XMLSchema" xmlns:p="http://schemas.microsoft.com/office/2006/metadata/properties" xmlns:ns2="97342861-2e5a-442a-b08f-941b2ef48fa7" xmlns:ns3="dbbd2d06-cba3-467a-b832-54219c7514d3" targetNamespace="http://schemas.microsoft.com/office/2006/metadata/properties" ma:root="true" ma:fieldsID="33bcbaddf735b911880ada8a97e426bc" ns2:_="" ns3:_="">
    <xsd:import namespace="97342861-2e5a-442a-b08f-941b2ef48fa7"/>
    <xsd:import namespace="dbbd2d06-cba3-467a-b832-54219c7514d3"/>
    <xsd:element name="properties">
      <xsd:complexType>
        <xsd:sequence>
          <xsd:element name="documentManagement">
            <xsd:complexType>
              <xsd:all>
                <xsd:element ref="ns2:Audience" minOccurs="0"/>
                <xsd:element ref="ns2:Tab" minOccurs="0"/>
                <xsd:element ref="ns2:Publish_x0020_Date" minOccurs="0"/>
                <xsd:element ref="ns2:Purpose" minOccurs="0"/>
                <xsd:element ref="ns2:Status" minOccurs="0"/>
                <xsd:element ref="ns3:SharedWithUsers" minOccurs="0"/>
                <xsd:element ref="ns3:SharedWithDetails" minOccurs="0"/>
                <xsd:element ref="ns2:Assigned_x0020_To0" minOccurs="0"/>
                <xsd:element ref="ns2:Button_x0020__x002d__x0020_Request_x0020_Review" minOccurs="0"/>
                <xsd:element ref="ns3:LastSharedByUser" minOccurs="0"/>
                <xsd:element ref="ns3:LastSharedByTime" minOccurs="0"/>
                <xsd:element ref="ns2:Project"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2861-2e5a-442a-b08f-941b2ef48fa7" elementFormDefault="qualified">
    <xsd:import namespace="http://schemas.microsoft.com/office/2006/documentManagement/types"/>
    <xsd:import namespace="http://schemas.microsoft.com/office/infopath/2007/PartnerControls"/>
    <xsd:element name="Audience" ma:index="8" nillable="true" ma:displayName="Audience" ma:default="ES&amp;L Team" ma:format="Dropdown" ma:internalName="Audience">
      <xsd:simpleType>
        <xsd:restriction base="dms:Choice">
          <xsd:enumeration value="Students"/>
          <xsd:enumeration value="Faculty"/>
          <xsd:enumeration value="All UTRGV"/>
          <xsd:enumeration value="Community Partners"/>
          <xsd:enumeration value="Public"/>
          <xsd:enumeration value="ES&amp;L Team"/>
        </xsd:restriction>
      </xsd:simpleType>
    </xsd:element>
    <xsd:element name="Tab" ma:index="9" nillable="true" ma:displayName="Tab" ma:format="Dropdown" ma:internalName="Tab">
      <xsd:simpleType>
        <xsd:restriction base="dms:Choice">
          <xsd:enumeration value="About"/>
          <xsd:enumeration value="Engaged Scholar Symposium"/>
          <xsd:enumeration value="Service Learning"/>
          <xsd:enumeration value="Undergrad Research"/>
          <xsd:enumeration value="Other Experiential Learning"/>
          <xsd:enumeration value="For Faculty"/>
          <xsd:enumeration value="Free-Standing Page"/>
          <xsd:enumeration value="Not for Publishing"/>
        </xsd:restriction>
      </xsd:simpleType>
    </xsd:element>
    <xsd:element name="Publish_x0020_Date" ma:index="10" nillable="true" ma:displayName="Publish Date" ma:description="Goal Date for Publishing Content" ma:format="DateOnly" ma:internalName="Publish_x0020_Date">
      <xsd:simpleType>
        <xsd:restriction base="dms:DateTime"/>
      </xsd:simpleType>
    </xsd:element>
    <xsd:element name="Purpose" ma:index="11" nillable="true" ma:displayName="Purpose" ma:description="Type of post" ma:format="Dropdown" ma:internalName="Purpose">
      <xsd:simpleType>
        <xsd:restriction base="dms:Choice">
          <xsd:enumeration value="Inform"/>
          <xsd:enumeration value="Event"/>
          <xsd:enumeration value="Tutorial"/>
          <xsd:enumeration value="Referral"/>
          <xsd:enumeration value="Website Development"/>
        </xsd:restriction>
      </xsd:simpleType>
    </xsd:element>
    <xsd:element name="Status" ma:index="12" nillable="true" ma:displayName="Status" ma:default="Development Not Started" ma:format="Dropdown" ma:internalName="Status">
      <xsd:simpleType>
        <xsd:restriction base="dms:Choice">
          <xsd:enumeration value="Development Not Started"/>
          <xsd:enumeration value="Development In Progress"/>
          <xsd:enumeration value="Development Completed"/>
          <xsd:enumeration value="Review &amp; Revision"/>
          <xsd:enumeration value="Ready to be Posted"/>
          <xsd:enumeration value="Published"/>
          <xsd:enumeration value="Un-Published"/>
        </xsd:restriction>
      </xsd:simpleType>
    </xsd:element>
    <xsd:element name="Assigned_x0020_To0" ma:index="15" nillable="true" ma:displayName="Assigned To" ma:description="Staff Member Assigned to modify/review document."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tton_x0020__x002d__x0020_Request_x0020_Review" ma:index="16" nillable="true" ma:displayName="Button - Request Review" ma:internalName="Button_x0020__x002d__x0020_Request_x0020_Review">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default="General Information" ma:format="Dropdown" ma:internalName="Project">
      <xsd:simpleType>
        <xsd:restriction base="dms:Choice">
          <xsd:enumeration value="General Information"/>
          <xsd:enumeration value="Service Learning"/>
          <xsd:enumeration value="Research"/>
          <xsd:enumeration value="Creative Works"/>
          <xsd:enumeration value="Internships"/>
          <xsd:enumeration value="Other Experiential Learning Activity"/>
          <xsd:enumeration value="Engaged Scholar Symposium"/>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b xmlns="97342861-2e5a-442a-b08f-941b2ef48fa7" xsi:nil="true"/>
    <Project xmlns="97342861-2e5a-442a-b08f-941b2ef48fa7">General Information</Project>
    <Audience xmlns="97342861-2e5a-442a-b08f-941b2ef48fa7">ES&amp;L Team</Audience>
    <Button_x0020__x002d__x0020_Request_x0020_Review xmlns="97342861-2e5a-442a-b08f-941b2ef48fa7">
      <Url xsi:nil="true"/>
      <Description xsi:nil="true"/>
    </Button_x0020__x002d__x0020_Request_x0020_Review>
    <Purpose xmlns="97342861-2e5a-442a-b08f-941b2ef48fa7" xsi:nil="true"/>
    <Assigned_x0020_To0 xmlns="97342861-2e5a-442a-b08f-941b2ef48fa7">
      <UserInfo>
        <DisplayName/>
        <AccountId xsi:nil="true"/>
        <AccountType/>
      </UserInfo>
    </Assigned_x0020_To0>
    <Publish_x0020_Date xmlns="97342861-2e5a-442a-b08f-941b2ef48fa7" xsi:nil="true"/>
    <Status xmlns="97342861-2e5a-442a-b08f-941b2ef48fa7">Development Not Started</Status>
  </documentManagement>
</p:properties>
</file>

<file path=customXml/itemProps1.xml><?xml version="1.0" encoding="utf-8"?>
<ds:datastoreItem xmlns:ds="http://schemas.openxmlformats.org/officeDocument/2006/customXml" ds:itemID="{61DF924C-FF0E-46D2-BF11-BEE1C6A88E91}">
  <ds:schemaRefs>
    <ds:schemaRef ds:uri="http://schemas.microsoft.com/sharepoint/v3/contenttype/forms"/>
  </ds:schemaRefs>
</ds:datastoreItem>
</file>

<file path=customXml/itemProps2.xml><?xml version="1.0" encoding="utf-8"?>
<ds:datastoreItem xmlns:ds="http://schemas.openxmlformats.org/officeDocument/2006/customXml" ds:itemID="{C429F212-FCE2-4F22-ACB8-426F6BD60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42861-2e5a-442a-b08f-941b2ef48fa7"/>
    <ds:schemaRef ds:uri="dbbd2d06-cba3-467a-b832-54219c751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76E06D-B65C-4874-AA26-6D53DF8519B7}">
  <ds:schemaRefs>
    <ds:schemaRef ds:uri="http://schemas.microsoft.com/office/2006/metadata/properties"/>
    <ds:schemaRef ds:uri="http://schemas.microsoft.com/office/infopath/2007/PartnerControls"/>
    <ds:schemaRef ds:uri="97342861-2e5a-442a-b08f-941b2ef48fa7"/>
  </ds:schemaRefs>
</ds:datastoreItem>
</file>

<file path=docProps/app.xml><?xml version="1.0" encoding="utf-8"?>
<Properties xmlns="http://schemas.openxmlformats.org/officeDocument/2006/extended-properties" xmlns:vt="http://schemas.openxmlformats.org/officeDocument/2006/docPropsVTypes">
  <Template>Retrospect</Template>
  <TotalTime>225</TotalTime>
  <Words>781</Words>
  <Application>Microsoft Office PowerPoint</Application>
  <PresentationFormat>Widescreen</PresentationFormat>
  <Paragraphs>62</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Source Sans Pro ExtraLight</vt:lpstr>
      <vt:lpstr>Source Sans Pro Semibold</vt:lpstr>
      <vt:lpstr>Source Serif Pro Black</vt:lpstr>
      <vt:lpstr>Retrospect</vt:lpstr>
      <vt:lpstr>Amendments (Modifications)-Adding/Removing Personnel</vt:lpstr>
      <vt:lpstr>IMPORTANT NOTE:</vt:lpstr>
      <vt:lpstr>tick@lab URL</vt:lpstr>
      <vt:lpstr>Access to tick@lab is not Automatic</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Deleting Personnel From Protocol</vt:lpstr>
      <vt:lpstr>PowerPoint Presentation</vt:lpstr>
      <vt:lpstr>PowerPoint Presentation</vt:lpstr>
      <vt:lpstr>PowerPoint Presentation</vt:lpstr>
      <vt:lpstr>PowerPoint Presentation</vt:lpstr>
      <vt:lpstr>Thank you !</vt:lpstr>
    </vt:vector>
  </TitlesOfParts>
  <Company>UTRGV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Stegall</dc:creator>
  <cp:lastModifiedBy>Monica Barrera</cp:lastModifiedBy>
  <cp:revision>94</cp:revision>
  <dcterms:created xsi:type="dcterms:W3CDTF">2017-08-09T20:48:54Z</dcterms:created>
  <dcterms:modified xsi:type="dcterms:W3CDTF">2024-08-05T21:42:09Z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0x01010074E95E2E7B5C6D499E69274860B92225</vt:lpwstr>
  </property>
</Properties>
</file>