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304" r:id="rId6"/>
    <p:sldId id="307" r:id="rId7"/>
    <p:sldId id="338" r:id="rId8"/>
    <p:sldId id="257" r:id="rId9"/>
    <p:sldId id="302" r:id="rId10"/>
    <p:sldId id="303" r:id="rId11"/>
    <p:sldId id="323" r:id="rId12"/>
    <p:sldId id="260" r:id="rId13"/>
    <p:sldId id="288" r:id="rId14"/>
    <p:sldId id="289" r:id="rId15"/>
    <p:sldId id="259" r:id="rId16"/>
    <p:sldId id="324" r:id="rId17"/>
    <p:sldId id="261" r:id="rId18"/>
    <p:sldId id="325" r:id="rId19"/>
    <p:sldId id="328" r:id="rId20"/>
    <p:sldId id="327" r:id="rId21"/>
    <p:sldId id="330" r:id="rId22"/>
    <p:sldId id="282" r:id="rId23"/>
    <p:sldId id="283" r:id="rId24"/>
    <p:sldId id="284" r:id="rId25"/>
    <p:sldId id="285" r:id="rId26"/>
    <p:sldId id="286" r:id="rId27"/>
    <p:sldId id="287" r:id="rId28"/>
    <p:sldId id="339" r:id="rId29"/>
    <p:sldId id="340" r:id="rId30"/>
    <p:sldId id="291" r:id="rId31"/>
    <p:sldId id="290" r:id="rId32"/>
    <p:sldId id="331" r:id="rId33"/>
    <p:sldId id="332" r:id="rId34"/>
    <p:sldId id="293" r:id="rId35"/>
    <p:sldId id="333" r:id="rId36"/>
    <p:sldId id="334" r:id="rId37"/>
    <p:sldId id="297" r:id="rId38"/>
    <p:sldId id="335" r:id="rId39"/>
    <p:sldId id="299" r:id="rId40"/>
    <p:sldId id="300" r:id="rId41"/>
    <p:sldId id="336" r:id="rId42"/>
    <p:sldId id="316" r:id="rId43"/>
    <p:sldId id="301" r:id="rId44"/>
    <p:sldId id="337" r:id="rId45"/>
    <p:sldId id="306" r:id="rId46"/>
    <p:sldId id="267" r:id="rId47"/>
    <p:sldId id="28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F8412F-4C3A-E0B5-1D64-1A45E14E3A69}" name="Amy Mutore" initials="AM" userId="S::amy.mutore@utrgv.edu::2d60e856-c44a-43c2-a534-f69ccf23c1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B621C-E421-8CFB-531D-882615637657}" v="75" dt="2024-08-05T19:01:47.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740FF-ED60-4552-9DF1-F1E0EA4708ED}"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992AA-6714-4CCD-9D7E-E666D6CA2836}" type="slidenum">
              <a:rPr lang="en-US" smtClean="0"/>
              <a:t>‹#›</a:t>
            </a:fld>
            <a:endParaRPr lang="en-US"/>
          </a:p>
        </p:txBody>
      </p:sp>
    </p:spTree>
    <p:extLst>
      <p:ext uri="{BB962C8B-B14F-4D97-AF65-F5344CB8AC3E}">
        <p14:creationId xmlns:p14="http://schemas.microsoft.com/office/powerpoint/2010/main" val="56257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A9E52B-990C-4D40-BF54-237D6AB08E3D}" type="slidenum">
              <a:rPr lang="en-US" smtClean="0"/>
              <a:t>44</a:t>
            </a:fld>
            <a:endParaRPr lang="en-US"/>
          </a:p>
        </p:txBody>
      </p:sp>
    </p:spTree>
    <p:extLst>
      <p:ext uri="{BB962C8B-B14F-4D97-AF65-F5344CB8AC3E}">
        <p14:creationId xmlns:p14="http://schemas.microsoft.com/office/powerpoint/2010/main" val="372405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accent1"/>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100051" y="4455620"/>
            <a:ext cx="6198371" cy="1143000"/>
          </a:xfrm>
        </p:spPr>
        <p:txBody>
          <a:bodyPr lIns="91440" rIns="91440">
            <a:normAutofit/>
          </a:bodyPr>
          <a:lstStyle>
            <a:lvl1pPr marL="0" indent="0" algn="l">
              <a:buNone/>
              <a:defRPr sz="2400" cap="all" spc="200" baseline="0">
                <a:solidFill>
                  <a:schemeClr val="tx2"/>
                </a:solidFill>
                <a:latin typeface="Source Sans Pro Semibold" panose="020B0603030403020204" pitchFamily="34" charset="0"/>
                <a:ea typeface="Source Sans Pro Semibold" panose="020B0603030403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6158" y="4603447"/>
            <a:ext cx="3457019" cy="731951"/>
          </a:xfrm>
          <a:prstGeom prst="rect">
            <a:avLst/>
          </a:prstGeom>
        </p:spPr>
      </p:pic>
    </p:spTree>
    <p:extLst>
      <p:ext uri="{BB962C8B-B14F-4D97-AF65-F5344CB8AC3E}">
        <p14:creationId xmlns:p14="http://schemas.microsoft.com/office/powerpoint/2010/main" val="1905236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421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483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63352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vert="horz" lIns="91440" tIns="45720" rIns="91440" bIns="45720" rtlCol="0">
            <a:normAutofit/>
          </a:bodyPr>
          <a:lstStyle>
            <a:lvl1pPr>
              <a:defRPr lang="en-US" sz="2400" cap="all" spc="200" baseline="0" smtClean="0">
                <a:solidFill>
                  <a:schemeClr val="tx2"/>
                </a:solidFill>
                <a:latin typeface="Source Sans Pro Semibold" panose="020B0603030403020204" pitchFamily="34" charset="0"/>
                <a:ea typeface="Source Sans Pro Semibold" panose="020B0603030403020204" pitchFamily="34" charset="0"/>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4D6AFA65-7176-40CA-BBA5-C94FB196E071}" type="datetimeFigureOut">
              <a:rPr lang="en-US" smtClean="0"/>
              <a:t>8/5/2024</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181F726-7F65-40B5-954C-1EA23066BB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277313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56915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6AFA65-7176-40CA-BBA5-C94FB196E071}" type="datetimeFigureOut">
              <a:rPr lang="en-US" smtClean="0"/>
              <a:t>8/5/2024</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30339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6AFA65-7176-40CA-BBA5-C94FB196E071}" type="datetimeFigureOut">
              <a:rPr lang="en-US" smtClean="0"/>
              <a:t>8/5/2024</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81F726-7F65-40B5-954C-1EA23066BB35}" type="slidenum">
              <a:rPr lang="en-US" smtClean="0"/>
              <a:t>‹#›</a:t>
            </a:fld>
            <a:endParaRPr lang="en-US"/>
          </a:p>
        </p:txBody>
      </p:sp>
    </p:spTree>
    <p:extLst>
      <p:ext uri="{BB962C8B-B14F-4D97-AF65-F5344CB8AC3E}">
        <p14:creationId xmlns:p14="http://schemas.microsoft.com/office/powerpoint/2010/main" val="13326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81F726-7F65-40B5-954C-1EA23066BB35}" type="slidenum">
              <a:rPr lang="en-US" smtClean="0"/>
              <a:t>‹#›</a:t>
            </a:fld>
            <a:endParaRPr lang="en-US"/>
          </a:p>
        </p:txBody>
      </p:sp>
    </p:spTree>
    <p:extLst>
      <p:ext uri="{BB962C8B-B14F-4D97-AF65-F5344CB8AC3E}">
        <p14:creationId xmlns:p14="http://schemas.microsoft.com/office/powerpoint/2010/main" val="156403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6AFA65-7176-40CA-BBA5-C94FB196E071}" type="datetimeFigureOut">
              <a:rPr lang="en-US" smtClean="0"/>
              <a:t>8/5/2024</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181F726-7F65-40B5-954C-1EA23066BB35}" type="slidenum">
              <a:rPr lang="en-US" smtClean="0"/>
              <a:t>‹#›</a:t>
            </a:fld>
            <a:endParaRPr lang="en-US"/>
          </a:p>
        </p:txBody>
      </p:sp>
      <p:sp>
        <p:nvSpPr>
          <p:cNvPr id="14" name="Picture Placeholder 13"/>
          <p:cNvSpPr>
            <a:spLocks noGrp="1"/>
          </p:cNvSpPr>
          <p:nvPr>
            <p:ph type="pic" sz="quarter" idx="13"/>
          </p:nvPr>
        </p:nvSpPr>
        <p:spPr>
          <a:xfrm>
            <a:off x="0" y="0"/>
            <a:ext cx="12192000" cy="4914900"/>
          </a:xfrm>
          <a:blipFill dpi="0" rotWithShape="1">
            <a:blip r:embed="rId2"/>
            <a:srcRect/>
            <a:stretch>
              <a:fillRect t="-66000"/>
            </a:stretch>
          </a:blipFill>
        </p:spPr>
        <p:txBody>
          <a:bodyPr/>
          <a:lstStyle/>
          <a:p>
            <a:endParaRPr lang="en-US"/>
          </a:p>
        </p:txBody>
      </p:sp>
    </p:spTree>
    <p:extLst>
      <p:ext uri="{BB962C8B-B14F-4D97-AF65-F5344CB8AC3E}">
        <p14:creationId xmlns:p14="http://schemas.microsoft.com/office/powerpoint/2010/main" val="336725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6AFA65-7176-40CA-BBA5-C94FB196E071}" type="datetimeFigureOut">
              <a:rPr lang="en-US" smtClean="0"/>
              <a:t>8/5/2024</a:t>
            </a:fld>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81F726-7F65-40B5-954C-1EA23066BB3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74048" y="6460710"/>
            <a:ext cx="1240758" cy="337380"/>
          </a:xfrm>
          <a:prstGeom prst="rect">
            <a:avLst/>
          </a:prstGeom>
        </p:spPr>
      </p:pic>
    </p:spTree>
    <p:extLst>
      <p:ext uri="{BB962C8B-B14F-4D97-AF65-F5344CB8AC3E}">
        <p14:creationId xmlns:p14="http://schemas.microsoft.com/office/powerpoint/2010/main" val="3273034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lar.utrgv.edu/tickatlab/default.aspx"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nadia.garzaderamirez@utrgv.edu" TargetMode="External"/><Relationship Id="rId4" Type="http://schemas.openxmlformats.org/officeDocument/2006/relationships/hyperlink" Target="mailto:amy.mutore@utrgv.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trgv.edu/research/_files/documents/research/submitting-your-access-request-for-ticklab.pdf" TargetMode="External"/><Relationship Id="rId2" Type="http://schemas.openxmlformats.org/officeDocument/2006/relationships/hyperlink" Target="http://C:/Users/zpo685/OneDrive%20-%20The%20University%20of%20Texas-Rio%20Grande%20Valley/IACUC/Steps%20to%20Request%20Tick@Lab%20Account.pdf" TargetMode="External"/><Relationship Id="rId1" Type="http://schemas.openxmlformats.org/officeDocument/2006/relationships/slideLayout" Target="../slideLayouts/slideLayout2.xml"/><Relationship Id="rId5" Type="http://schemas.openxmlformats.org/officeDocument/2006/relationships/hyperlink" Target="mailto:amy.Mutore@utrgv.edu" TargetMode="External"/><Relationship Id="rId4" Type="http://schemas.openxmlformats.org/officeDocument/2006/relationships/hyperlink" Target="mailto:ibc@utrgv.ed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a:t>Amendments (Modifications)</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Source Sans Pro Semibold"/>
                <a:ea typeface="Source Sans Pro Semibold"/>
              </a:rPr>
              <a:t>IBC </a:t>
            </a:r>
            <a:r>
              <a:rPr lang="en-US" err="1">
                <a:latin typeface="Source Sans Pro Semibold"/>
                <a:ea typeface="Source Sans Pro Semibold"/>
              </a:rPr>
              <a:t>tick@lab</a:t>
            </a:r>
            <a:endParaRPr lang="en-US" err="1"/>
          </a:p>
        </p:txBody>
      </p:sp>
    </p:spTree>
    <p:extLst>
      <p:ext uri="{BB962C8B-B14F-4D97-AF65-F5344CB8AC3E}">
        <p14:creationId xmlns:p14="http://schemas.microsoft.com/office/powerpoint/2010/main" val="217092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EEE841-6392-E6B6-6CC9-13D44FC7C5D2}"/>
              </a:ext>
            </a:extLst>
          </p:cNvPr>
          <p:cNvGrpSpPr/>
          <p:nvPr/>
        </p:nvGrpSpPr>
        <p:grpSpPr>
          <a:xfrm>
            <a:off x="895661" y="883692"/>
            <a:ext cx="10400677" cy="5090608"/>
            <a:chOff x="895661" y="883692"/>
            <a:chExt cx="10400677" cy="5090608"/>
          </a:xfrm>
        </p:grpSpPr>
        <p:pic>
          <p:nvPicPr>
            <p:cNvPr id="6" name="Picture 5">
              <a:extLst>
                <a:ext uri="{FF2B5EF4-FFF2-40B4-BE49-F238E27FC236}">
                  <a16:creationId xmlns:a16="http://schemas.microsoft.com/office/drawing/2014/main" id="{56AEAA1C-3AB0-4A04-83A1-AAEC6D2EB1E3}"/>
                </a:ext>
              </a:extLst>
            </p:cNvPr>
            <p:cNvPicPr>
              <a:picLocks noChangeAspect="1"/>
            </p:cNvPicPr>
            <p:nvPr/>
          </p:nvPicPr>
          <p:blipFill>
            <a:blip r:embed="rId2"/>
            <a:stretch>
              <a:fillRect/>
            </a:stretch>
          </p:blipFill>
          <p:spPr>
            <a:xfrm>
              <a:off x="895661" y="883699"/>
              <a:ext cx="10400677" cy="5090601"/>
            </a:xfrm>
            <a:prstGeom prst="rect">
              <a:avLst/>
            </a:prstGeom>
          </p:spPr>
        </p:pic>
        <p:pic>
          <p:nvPicPr>
            <p:cNvPr id="13" name="Picture 12">
              <a:extLst>
                <a:ext uri="{FF2B5EF4-FFF2-40B4-BE49-F238E27FC236}">
                  <a16:creationId xmlns:a16="http://schemas.microsoft.com/office/drawing/2014/main" id="{3F763D53-8B43-D6EA-0368-AECF159B0E2A}"/>
                </a:ext>
              </a:extLst>
            </p:cNvPr>
            <p:cNvPicPr>
              <a:picLocks noChangeAspect="1"/>
            </p:cNvPicPr>
            <p:nvPr/>
          </p:nvPicPr>
          <p:blipFill>
            <a:blip r:embed="rId3"/>
            <a:stretch>
              <a:fillRect/>
            </a:stretch>
          </p:blipFill>
          <p:spPr>
            <a:xfrm>
              <a:off x="895662" y="883692"/>
              <a:ext cx="10278474" cy="3856352"/>
            </a:xfrm>
            <a:prstGeom prst="rect">
              <a:avLst/>
            </a:prstGeom>
          </p:spPr>
        </p:pic>
        <p:sp>
          <p:nvSpPr>
            <p:cNvPr id="14" name="Rectangle 13">
              <a:extLst>
                <a:ext uri="{FF2B5EF4-FFF2-40B4-BE49-F238E27FC236}">
                  <a16:creationId xmlns:a16="http://schemas.microsoft.com/office/drawing/2014/main" id="{3D2D98BB-7EE3-FFC6-2DAC-95DA74DAF70C}"/>
                </a:ext>
              </a:extLst>
            </p:cNvPr>
            <p:cNvSpPr/>
            <p:nvPr/>
          </p:nvSpPr>
          <p:spPr>
            <a:xfrm>
              <a:off x="2011363" y="2915275"/>
              <a:ext cx="2045196" cy="255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C446455-BDF3-A23A-C924-F79BCBF8999A}"/>
                </a:ext>
              </a:extLst>
            </p:cNvPr>
            <p:cNvPicPr>
              <a:picLocks noChangeAspect="1"/>
            </p:cNvPicPr>
            <p:nvPr/>
          </p:nvPicPr>
          <p:blipFill rotWithShape="1">
            <a:blip r:embed="rId4"/>
            <a:srcRect l="2821" t="-3391" r="87065" b="26125"/>
            <a:stretch/>
          </p:blipFill>
          <p:spPr>
            <a:xfrm>
              <a:off x="1476463" y="5120610"/>
              <a:ext cx="1171295" cy="254954"/>
            </a:xfrm>
            <a:prstGeom prst="rect">
              <a:avLst/>
            </a:prstGeom>
          </p:spPr>
        </p:pic>
        <p:pic>
          <p:nvPicPr>
            <p:cNvPr id="19" name="Picture 18">
              <a:extLst>
                <a:ext uri="{FF2B5EF4-FFF2-40B4-BE49-F238E27FC236}">
                  <a16:creationId xmlns:a16="http://schemas.microsoft.com/office/drawing/2014/main" id="{EB5FC564-0043-3BDB-1A13-E077341CA711}"/>
                </a:ext>
              </a:extLst>
            </p:cNvPr>
            <p:cNvPicPr>
              <a:picLocks noChangeAspect="1"/>
            </p:cNvPicPr>
            <p:nvPr/>
          </p:nvPicPr>
          <p:blipFill rotWithShape="1">
            <a:blip r:embed="rId5"/>
            <a:srcRect l="11486" t="6536" r="3425" b="58271"/>
            <a:stretch/>
          </p:blipFill>
          <p:spPr>
            <a:xfrm>
              <a:off x="1487978" y="5519652"/>
              <a:ext cx="2460567" cy="171193"/>
            </a:xfrm>
            <a:prstGeom prst="rect">
              <a:avLst/>
            </a:prstGeom>
          </p:spPr>
        </p:pic>
        <p:pic>
          <p:nvPicPr>
            <p:cNvPr id="20" name="Picture 19">
              <a:extLst>
                <a:ext uri="{FF2B5EF4-FFF2-40B4-BE49-F238E27FC236}">
                  <a16:creationId xmlns:a16="http://schemas.microsoft.com/office/drawing/2014/main" id="{F7050C8C-19F3-977A-6554-9C528E24E187}"/>
                </a:ext>
              </a:extLst>
            </p:cNvPr>
            <p:cNvPicPr>
              <a:picLocks noChangeAspect="1"/>
            </p:cNvPicPr>
            <p:nvPr/>
          </p:nvPicPr>
          <p:blipFill rotWithShape="1">
            <a:blip r:embed="rId5"/>
            <a:srcRect l="11486" t="57469" r="3425" b="2810"/>
            <a:stretch/>
          </p:blipFill>
          <p:spPr>
            <a:xfrm>
              <a:off x="1493087" y="5756130"/>
              <a:ext cx="2460567" cy="171193"/>
            </a:xfrm>
            <a:prstGeom prst="rect">
              <a:avLst/>
            </a:prstGeom>
          </p:spPr>
        </p:pic>
        <p:cxnSp>
          <p:nvCxnSpPr>
            <p:cNvPr id="22" name="Straight Connector 21">
              <a:extLst>
                <a:ext uri="{FF2B5EF4-FFF2-40B4-BE49-F238E27FC236}">
                  <a16:creationId xmlns:a16="http://schemas.microsoft.com/office/drawing/2014/main" id="{501837FB-00ED-B9DD-CF62-3E87AB7703FF}"/>
                </a:ext>
              </a:extLst>
            </p:cNvPr>
            <p:cNvCxnSpPr>
              <a:cxnSpLocks/>
            </p:cNvCxnSpPr>
            <p:nvPr/>
          </p:nvCxnSpPr>
          <p:spPr>
            <a:xfrm>
              <a:off x="1135626" y="5770878"/>
              <a:ext cx="292093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a:xfrm>
            <a:off x="6837798" y="5966415"/>
            <a:ext cx="914400" cy="593725"/>
          </a:xfrm>
        </p:spPr>
        <p:txBody>
          <a:bodyPr>
            <a:normAutofit/>
          </a:bodyPr>
          <a:lstStyle/>
          <a:p>
            <a:fld id="{DA017F3C-7C8C-4AF0-A85A-D681966ACC7E}" type="slidenum">
              <a:rPr lang="en-US" smtClean="0"/>
              <a:t>10</a:t>
            </a:fld>
            <a:endParaRPr lang="en-US"/>
          </a:p>
        </p:txBody>
      </p:sp>
      <p:grpSp>
        <p:nvGrpSpPr>
          <p:cNvPr id="12" name="Group 11"/>
          <p:cNvGrpSpPr/>
          <p:nvPr/>
        </p:nvGrpSpPr>
        <p:grpSpPr>
          <a:xfrm>
            <a:off x="899160" y="455067"/>
            <a:ext cx="9401933" cy="4696690"/>
            <a:chOff x="797024" y="455067"/>
            <a:chExt cx="9401933" cy="4696690"/>
          </a:xfrm>
        </p:grpSpPr>
        <p:sp>
          <p:nvSpPr>
            <p:cNvPr id="5" name="TextBox 4"/>
            <p:cNvSpPr txBox="1"/>
            <p:nvPr/>
          </p:nvSpPr>
          <p:spPr>
            <a:xfrm>
              <a:off x="797024" y="455067"/>
              <a:ext cx="9401933" cy="461665"/>
            </a:xfrm>
            <a:prstGeom prst="rect">
              <a:avLst/>
            </a:prstGeom>
            <a:noFill/>
          </p:spPr>
          <p:txBody>
            <a:bodyPr wrap="none" lIns="91440" tIns="45720" rIns="91440" bIns="45720" rtlCol="0" anchor="t">
              <a:spAutoFit/>
            </a:bodyPr>
            <a:lstStyle/>
            <a:p>
              <a:r>
                <a:rPr lang="en-US" sz="2400" b="1"/>
                <a:t>Note: The PI or Co-Investigators can amend (modify) an approved protocol.</a:t>
              </a:r>
            </a:p>
          </p:txBody>
        </p:sp>
        <p:sp>
          <p:nvSpPr>
            <p:cNvPr id="11" name="Rectangular Callout 10"/>
            <p:cNvSpPr/>
            <p:nvPr/>
          </p:nvSpPr>
          <p:spPr>
            <a:xfrm flipV="1">
              <a:off x="2967325" y="4483689"/>
              <a:ext cx="4817345" cy="668068"/>
            </a:xfrm>
            <a:prstGeom prst="wedgeRectCallout">
              <a:avLst>
                <a:gd name="adj1" fmla="val -23897"/>
                <a:gd name="adj2" fmla="val -9677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01051" y="4494557"/>
              <a:ext cx="4817345" cy="646331"/>
            </a:xfrm>
            <a:prstGeom prst="rect">
              <a:avLst/>
            </a:prstGeom>
            <a:noFill/>
          </p:spPr>
          <p:txBody>
            <a:bodyPr wrap="square" lIns="91440" tIns="45720" rIns="91440" bIns="45720" rtlCol="0" anchor="t">
              <a:spAutoFit/>
            </a:bodyPr>
            <a:lstStyle/>
            <a:p>
              <a:r>
                <a:rPr lang="en-US" b="1" dirty="0"/>
                <a:t>Double click on any part of the main information to open Documents/Versions in the file.</a:t>
              </a:r>
            </a:p>
          </p:txBody>
        </p:sp>
      </p:grpSp>
    </p:spTree>
    <p:extLst>
      <p:ext uri="{BB962C8B-B14F-4D97-AF65-F5344CB8AC3E}">
        <p14:creationId xmlns:p14="http://schemas.microsoft.com/office/powerpoint/2010/main" val="294190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DA017F3C-7C8C-4AF0-A85A-D681966ACC7E}" type="slidenum">
              <a:rPr lang="en-US" smtClean="0"/>
              <a:t>11</a:t>
            </a:fld>
            <a:endParaRPr lang="en-US"/>
          </a:p>
        </p:txBody>
      </p:sp>
      <p:sp>
        <p:nvSpPr>
          <p:cNvPr id="5" name="TextBox 4"/>
          <p:cNvSpPr txBox="1"/>
          <p:nvPr/>
        </p:nvSpPr>
        <p:spPr>
          <a:xfrm>
            <a:off x="751562" y="995953"/>
            <a:ext cx="10384524" cy="707886"/>
          </a:xfrm>
          <a:prstGeom prst="rect">
            <a:avLst/>
          </a:prstGeom>
          <a:noFill/>
        </p:spPr>
        <p:txBody>
          <a:bodyPr wrap="square" lIns="91440" tIns="45720" rIns="91440" bIns="45720" rtlCol="0" anchor="t">
            <a:spAutoFit/>
          </a:bodyPr>
          <a:lstStyle/>
          <a:p>
            <a:pPr algn="ctr"/>
            <a:r>
              <a:rPr lang="en-US" sz="2000" b="1"/>
              <a:t>The  file contains a collection of documents related to the same study protocol, including your approved version of the initial protocol.</a:t>
            </a:r>
          </a:p>
        </p:txBody>
      </p:sp>
      <p:grpSp>
        <p:nvGrpSpPr>
          <p:cNvPr id="7" name="Group 6">
            <a:extLst>
              <a:ext uri="{FF2B5EF4-FFF2-40B4-BE49-F238E27FC236}">
                <a16:creationId xmlns:a16="http://schemas.microsoft.com/office/drawing/2014/main" id="{6869BF8B-F86F-9305-A5BE-39AE87D9552C}"/>
              </a:ext>
            </a:extLst>
          </p:cNvPr>
          <p:cNvGrpSpPr/>
          <p:nvPr/>
        </p:nvGrpSpPr>
        <p:grpSpPr>
          <a:xfrm>
            <a:off x="960343" y="1963025"/>
            <a:ext cx="9966962" cy="4024618"/>
            <a:chOff x="881300" y="2147582"/>
            <a:chExt cx="9966962" cy="4024618"/>
          </a:xfrm>
        </p:grpSpPr>
        <p:pic>
          <p:nvPicPr>
            <p:cNvPr id="14" name="Picture 13">
              <a:extLst>
                <a:ext uri="{FF2B5EF4-FFF2-40B4-BE49-F238E27FC236}">
                  <a16:creationId xmlns:a16="http://schemas.microsoft.com/office/drawing/2014/main" id="{7085327F-8BD0-4B18-81A1-5DBDD533787B}"/>
                </a:ext>
              </a:extLst>
            </p:cNvPr>
            <p:cNvPicPr>
              <a:picLocks noChangeAspect="1"/>
            </p:cNvPicPr>
            <p:nvPr/>
          </p:nvPicPr>
          <p:blipFill rotWithShape="1">
            <a:blip r:embed="rId2"/>
            <a:srcRect t="16942"/>
            <a:stretch/>
          </p:blipFill>
          <p:spPr>
            <a:xfrm>
              <a:off x="881300" y="2147582"/>
              <a:ext cx="9966962" cy="4024618"/>
            </a:xfrm>
            <a:prstGeom prst="rect">
              <a:avLst/>
            </a:prstGeom>
          </p:spPr>
        </p:pic>
        <p:pic>
          <p:nvPicPr>
            <p:cNvPr id="4" name="Picture 3">
              <a:extLst>
                <a:ext uri="{FF2B5EF4-FFF2-40B4-BE49-F238E27FC236}">
                  <a16:creationId xmlns:a16="http://schemas.microsoft.com/office/drawing/2014/main" id="{CEDA1BC4-03BE-F302-1E1E-FC6A0EDE4A93}"/>
                </a:ext>
              </a:extLst>
            </p:cNvPr>
            <p:cNvPicPr>
              <a:picLocks noChangeAspect="1"/>
            </p:cNvPicPr>
            <p:nvPr/>
          </p:nvPicPr>
          <p:blipFill rotWithShape="1">
            <a:blip r:embed="rId3"/>
            <a:srcRect l="11486" t="6535" r="63859" b="51737"/>
            <a:stretch/>
          </p:blipFill>
          <p:spPr>
            <a:xfrm>
              <a:off x="1398560" y="4043752"/>
              <a:ext cx="872449" cy="248385"/>
            </a:xfrm>
            <a:prstGeom prst="rect">
              <a:avLst/>
            </a:prstGeom>
          </p:spPr>
        </p:pic>
        <p:pic>
          <p:nvPicPr>
            <p:cNvPr id="6" name="Picture 5">
              <a:extLst>
                <a:ext uri="{FF2B5EF4-FFF2-40B4-BE49-F238E27FC236}">
                  <a16:creationId xmlns:a16="http://schemas.microsoft.com/office/drawing/2014/main" id="{3D9EC835-1BB6-BBAA-7921-F4E109D88016}"/>
                </a:ext>
              </a:extLst>
            </p:cNvPr>
            <p:cNvPicPr>
              <a:picLocks noChangeAspect="1"/>
            </p:cNvPicPr>
            <p:nvPr/>
          </p:nvPicPr>
          <p:blipFill rotWithShape="1">
            <a:blip r:embed="rId4"/>
            <a:srcRect l="2821" t="19430" r="92122" b="13311"/>
            <a:stretch/>
          </p:blipFill>
          <p:spPr>
            <a:xfrm>
              <a:off x="1398560" y="3576354"/>
              <a:ext cx="702476" cy="266205"/>
            </a:xfrm>
            <a:prstGeom prst="rect">
              <a:avLst/>
            </a:prstGeom>
          </p:spPr>
        </p:pic>
      </p:grpSp>
    </p:spTree>
    <p:extLst>
      <p:ext uri="{BB962C8B-B14F-4D97-AF65-F5344CB8AC3E}">
        <p14:creationId xmlns:p14="http://schemas.microsoft.com/office/powerpoint/2010/main" val="420107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E767097F-FCFA-4E17-A42E-FF496111B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651" y="2308543"/>
            <a:ext cx="7555162" cy="3041241"/>
          </a:xfrm>
          <a:prstGeom prst="rect">
            <a:avLst/>
          </a:prstGeom>
        </p:spPr>
      </p:pic>
      <p:sp>
        <p:nvSpPr>
          <p:cNvPr id="4" name="Rectangle 3"/>
          <p:cNvSpPr/>
          <p:nvPr/>
        </p:nvSpPr>
        <p:spPr>
          <a:xfrm>
            <a:off x="2344220" y="2523438"/>
            <a:ext cx="6126781" cy="18583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18457" y="2691123"/>
            <a:ext cx="4103828" cy="7378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74951" y="3713293"/>
            <a:ext cx="724204" cy="339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normAutofit/>
          </a:bodyPr>
          <a:lstStyle/>
          <a:p>
            <a:fld id="{DA017F3C-7C8C-4AF0-A85A-D681966ACC7E}" type="slidenum">
              <a:rPr lang="en-US" smtClean="0"/>
              <a:t>12</a:t>
            </a:fld>
            <a:endParaRPr lang="en-US"/>
          </a:p>
        </p:txBody>
      </p:sp>
      <p:sp>
        <p:nvSpPr>
          <p:cNvPr id="13" name="Rectangular Callout 12"/>
          <p:cNvSpPr/>
          <p:nvPr/>
        </p:nvSpPr>
        <p:spPr>
          <a:xfrm>
            <a:off x="4337649" y="480383"/>
            <a:ext cx="3884261" cy="1229360"/>
          </a:xfrm>
          <a:prstGeom prst="wedgeRectCallout">
            <a:avLst>
              <a:gd name="adj1" fmla="val -36612"/>
              <a:gd name="adj2" fmla="val 1091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tx1"/>
                </a:solidFill>
              </a:rPr>
              <a:t>Provide a brief description of the amendment and click “Ok.”</a:t>
            </a:r>
          </a:p>
        </p:txBody>
      </p:sp>
    </p:spTree>
    <p:extLst>
      <p:ext uri="{BB962C8B-B14F-4D97-AF65-F5344CB8AC3E}">
        <p14:creationId xmlns:p14="http://schemas.microsoft.com/office/powerpoint/2010/main" val="410181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C78F5E-21F6-11DA-9138-3AB2EBF84392}"/>
              </a:ext>
            </a:extLst>
          </p:cNvPr>
          <p:cNvPicPr>
            <a:picLocks noChangeAspect="1"/>
          </p:cNvPicPr>
          <p:nvPr/>
        </p:nvPicPr>
        <p:blipFill>
          <a:blip r:embed="rId2"/>
          <a:stretch>
            <a:fillRect/>
          </a:stretch>
        </p:blipFill>
        <p:spPr>
          <a:xfrm>
            <a:off x="4177717" y="1351412"/>
            <a:ext cx="7935986" cy="5133278"/>
          </a:xfrm>
          <a:prstGeom prst="rect">
            <a:avLst/>
          </a:prstGeom>
        </p:spPr>
      </p:pic>
      <p:sp>
        <p:nvSpPr>
          <p:cNvPr id="11" name="Rectangle 10">
            <a:extLst>
              <a:ext uri="{FF2B5EF4-FFF2-40B4-BE49-F238E27FC236}">
                <a16:creationId xmlns:a16="http://schemas.microsoft.com/office/drawing/2014/main" id="{F46DEE79-FA32-A414-4010-9205F7881A2E}"/>
              </a:ext>
            </a:extLst>
          </p:cNvPr>
          <p:cNvSpPr/>
          <p:nvPr/>
        </p:nvSpPr>
        <p:spPr>
          <a:xfrm>
            <a:off x="5526015" y="4898929"/>
            <a:ext cx="1003419" cy="2778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12">
            <a:extLst>
              <a:ext uri="{FF2B5EF4-FFF2-40B4-BE49-F238E27FC236}">
                <a16:creationId xmlns:a16="http://schemas.microsoft.com/office/drawing/2014/main" id="{F55FF054-498D-9B46-5C33-27B8862578A0}"/>
              </a:ext>
            </a:extLst>
          </p:cNvPr>
          <p:cNvSpPr/>
          <p:nvPr/>
        </p:nvSpPr>
        <p:spPr>
          <a:xfrm>
            <a:off x="7049551" y="4620887"/>
            <a:ext cx="4102216" cy="1387507"/>
          </a:xfrm>
          <a:prstGeom prst="wedgeRectCallout">
            <a:avLst>
              <a:gd name="adj1" fmla="val -61733"/>
              <a:gd name="adj2" fmla="val -19337"/>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38D550-BA29-BDE6-76AC-7626409EE6DF}"/>
              </a:ext>
            </a:extLst>
          </p:cNvPr>
          <p:cNvSpPr txBox="1"/>
          <p:nvPr/>
        </p:nvSpPr>
        <p:spPr>
          <a:xfrm>
            <a:off x="7145673" y="4656381"/>
            <a:ext cx="3909971" cy="1323439"/>
          </a:xfrm>
          <a:prstGeom prst="rect">
            <a:avLst/>
          </a:prstGeom>
          <a:solidFill>
            <a:schemeClr val="bg1"/>
          </a:solidFill>
        </p:spPr>
        <p:txBody>
          <a:bodyPr wrap="square" rtlCol="0">
            <a:spAutoFit/>
          </a:bodyPr>
          <a:lstStyle/>
          <a:p>
            <a:r>
              <a:rPr lang="en-US" sz="2000" b="1"/>
              <a:t>To edit the Amendment then submit, you will need to right-click on the new version and select “Enable Editing.”</a:t>
            </a:r>
          </a:p>
        </p:txBody>
      </p:sp>
      <p:sp>
        <p:nvSpPr>
          <p:cNvPr id="15" name="Title 14">
            <a:extLst>
              <a:ext uri="{FF2B5EF4-FFF2-40B4-BE49-F238E27FC236}">
                <a16:creationId xmlns:a16="http://schemas.microsoft.com/office/drawing/2014/main" id="{D02B61A3-E3FA-2526-162A-D1D9E3E43B1E}"/>
              </a:ext>
            </a:extLst>
          </p:cNvPr>
          <p:cNvSpPr>
            <a:spLocks noGrp="1"/>
          </p:cNvSpPr>
          <p:nvPr>
            <p:ph type="title"/>
          </p:nvPr>
        </p:nvSpPr>
        <p:spPr>
          <a:xfrm>
            <a:off x="457200" y="234892"/>
            <a:ext cx="3200400" cy="2645467"/>
          </a:xfrm>
        </p:spPr>
        <p:txBody>
          <a:bodyPr>
            <a:normAutofit fontScale="90000"/>
          </a:bodyPr>
          <a:lstStyle/>
          <a:p>
            <a:r>
              <a:rPr lang="en-US" sz="3100" b="1"/>
              <a:t>In this step you can see an additional document version is created (i.e. 1.0, 2.0, etc.).</a:t>
            </a:r>
            <a:endParaRPr lang="en-US"/>
          </a:p>
        </p:txBody>
      </p:sp>
      <p:sp>
        <p:nvSpPr>
          <p:cNvPr id="18" name="Text Placeholder 17">
            <a:extLst>
              <a:ext uri="{FF2B5EF4-FFF2-40B4-BE49-F238E27FC236}">
                <a16:creationId xmlns:a16="http://schemas.microsoft.com/office/drawing/2014/main" id="{93626666-2F19-8A01-7EE5-E14A63DBC9F2}"/>
              </a:ext>
            </a:extLst>
          </p:cNvPr>
          <p:cNvSpPr>
            <a:spLocks noGrp="1"/>
          </p:cNvSpPr>
          <p:nvPr>
            <p:ph type="body" sz="half" idx="2"/>
          </p:nvPr>
        </p:nvSpPr>
        <p:spPr/>
        <p:txBody>
          <a:bodyPr vert="horz" lIns="91440" tIns="45720" rIns="91440" bIns="45720" rtlCol="0" anchor="t">
            <a:normAutofit/>
          </a:bodyPr>
          <a:lstStyle/>
          <a:p>
            <a:endParaRPr lang="en-US" sz="1800"/>
          </a:p>
          <a:p>
            <a:r>
              <a:rPr lang="en-US" sz="2000"/>
              <a:t>Click on the amendment, the newest version, to open the document and begin to make changes. </a:t>
            </a:r>
            <a:endParaRPr lang="en-US" sz="2000">
              <a:ea typeface="Source Sans Pro ExtraLight"/>
            </a:endParaRPr>
          </a:p>
        </p:txBody>
      </p:sp>
    </p:spTree>
    <p:extLst>
      <p:ext uri="{BB962C8B-B14F-4D97-AF65-F5344CB8AC3E}">
        <p14:creationId xmlns:p14="http://schemas.microsoft.com/office/powerpoint/2010/main" val="375309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0710083" y="6488360"/>
            <a:ext cx="1312025" cy="365125"/>
          </a:xfrm>
        </p:spPr>
        <p:txBody>
          <a:bodyPr>
            <a:normAutofit/>
          </a:bodyPr>
          <a:lstStyle/>
          <a:p>
            <a:fld id="{DA017F3C-7C8C-4AF0-A85A-D681966ACC7E}" type="slidenum">
              <a:rPr lang="en-US" smtClean="0"/>
              <a:t>14</a:t>
            </a:fld>
            <a:endParaRPr lang="en-US"/>
          </a:p>
        </p:txBody>
      </p:sp>
      <p:sp>
        <p:nvSpPr>
          <p:cNvPr id="3" name="TextBox 2">
            <a:extLst>
              <a:ext uri="{FF2B5EF4-FFF2-40B4-BE49-F238E27FC236}">
                <a16:creationId xmlns:a16="http://schemas.microsoft.com/office/drawing/2014/main" id="{460CBCFB-B743-46A3-2402-484546D22FEE}"/>
              </a:ext>
            </a:extLst>
          </p:cNvPr>
          <p:cNvSpPr txBox="1"/>
          <p:nvPr/>
        </p:nvSpPr>
        <p:spPr>
          <a:xfrm>
            <a:off x="7010399" y="4948811"/>
            <a:ext cx="3486150" cy="338554"/>
          </a:xfrm>
          <a:prstGeom prst="rect">
            <a:avLst/>
          </a:prstGeom>
          <a:solidFill>
            <a:schemeClr val="bg1"/>
          </a:solidFill>
        </p:spPr>
        <p:txBody>
          <a:bodyPr wrap="square" lIns="91440" tIns="45720" rIns="91440" bIns="45720" rtlCol="0" anchor="t">
            <a:spAutoFit/>
          </a:bodyPr>
          <a:lstStyle/>
          <a:p>
            <a:pPr algn="ctr"/>
            <a:endParaRPr lang="en-US" sz="1600" b="1">
              <a:ea typeface="Source Sans Pro ExtraLight"/>
            </a:endParaRPr>
          </a:p>
        </p:txBody>
      </p:sp>
      <p:pic>
        <p:nvPicPr>
          <p:cNvPr id="5" name="Picture 4" descr="A screenshot of a computer&#10;&#10;Description automatically generated">
            <a:extLst>
              <a:ext uri="{FF2B5EF4-FFF2-40B4-BE49-F238E27FC236}">
                <a16:creationId xmlns:a16="http://schemas.microsoft.com/office/drawing/2014/main" id="{C33F5441-A1E7-5F73-EAF9-754F09153F12}"/>
              </a:ext>
            </a:extLst>
          </p:cNvPr>
          <p:cNvPicPr>
            <a:picLocks noChangeAspect="1"/>
          </p:cNvPicPr>
          <p:nvPr/>
        </p:nvPicPr>
        <p:blipFill rotWithShape="1">
          <a:blip r:embed="rId2"/>
          <a:srcRect r="41641" b="2173"/>
          <a:stretch/>
        </p:blipFill>
        <p:spPr>
          <a:xfrm>
            <a:off x="1495425" y="1007168"/>
            <a:ext cx="9296403" cy="3760622"/>
          </a:xfrm>
          <a:prstGeom prst="rect">
            <a:avLst/>
          </a:prstGeom>
        </p:spPr>
      </p:pic>
      <p:sp>
        <p:nvSpPr>
          <p:cNvPr id="8" name="Rectangle 7">
            <a:extLst>
              <a:ext uri="{FF2B5EF4-FFF2-40B4-BE49-F238E27FC236}">
                <a16:creationId xmlns:a16="http://schemas.microsoft.com/office/drawing/2014/main" id="{288E1BD9-380A-0BB6-2D7A-AF2770D23153}"/>
              </a:ext>
            </a:extLst>
          </p:cNvPr>
          <p:cNvSpPr/>
          <p:nvPr/>
        </p:nvSpPr>
        <p:spPr>
          <a:xfrm>
            <a:off x="5013351" y="3837118"/>
            <a:ext cx="2000554" cy="339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A59D02-162C-07A3-B3D2-CCFBE7B0DA8D}"/>
              </a:ext>
            </a:extLst>
          </p:cNvPr>
          <p:cNvSpPr/>
          <p:nvPr/>
        </p:nvSpPr>
        <p:spPr>
          <a:xfrm>
            <a:off x="1851051" y="3675193"/>
            <a:ext cx="333679" cy="4155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6B712D4-52BC-4889-E65B-72F299F8EBF1}"/>
              </a:ext>
            </a:extLst>
          </p:cNvPr>
          <p:cNvSpPr txBox="1"/>
          <p:nvPr/>
        </p:nvSpPr>
        <p:spPr>
          <a:xfrm>
            <a:off x="6021224" y="4214931"/>
            <a:ext cx="3788914" cy="1107996"/>
          </a:xfrm>
          <a:custGeom>
            <a:avLst/>
            <a:gdLst>
              <a:gd name="connsiteX0" fmla="*/ 0 w 5751676"/>
              <a:gd name="connsiteY0" fmla="*/ 0 h 923330"/>
              <a:gd name="connsiteX1" fmla="*/ 958613 w 5751676"/>
              <a:gd name="connsiteY1" fmla="*/ 0 h 923330"/>
              <a:gd name="connsiteX2" fmla="*/ 1096442 w 5751676"/>
              <a:gd name="connsiteY2" fmla="*/ -317358 h 923330"/>
              <a:gd name="connsiteX3" fmla="*/ 2396532 w 5751676"/>
              <a:gd name="connsiteY3" fmla="*/ 0 h 923330"/>
              <a:gd name="connsiteX4" fmla="*/ 5751676 w 5751676"/>
              <a:gd name="connsiteY4" fmla="*/ 0 h 923330"/>
              <a:gd name="connsiteX5" fmla="*/ 5751676 w 5751676"/>
              <a:gd name="connsiteY5" fmla="*/ 153888 h 923330"/>
              <a:gd name="connsiteX6" fmla="*/ 5751676 w 5751676"/>
              <a:gd name="connsiteY6" fmla="*/ 153888 h 923330"/>
              <a:gd name="connsiteX7" fmla="*/ 5751676 w 5751676"/>
              <a:gd name="connsiteY7" fmla="*/ 384721 h 923330"/>
              <a:gd name="connsiteX8" fmla="*/ 5751676 w 5751676"/>
              <a:gd name="connsiteY8" fmla="*/ 923330 h 923330"/>
              <a:gd name="connsiteX9" fmla="*/ 2396532 w 5751676"/>
              <a:gd name="connsiteY9" fmla="*/ 923330 h 923330"/>
              <a:gd name="connsiteX10" fmla="*/ 958613 w 5751676"/>
              <a:gd name="connsiteY10" fmla="*/ 923330 h 923330"/>
              <a:gd name="connsiteX11" fmla="*/ 958613 w 5751676"/>
              <a:gd name="connsiteY11" fmla="*/ 923330 h 923330"/>
              <a:gd name="connsiteX12" fmla="*/ 0 w 5751676"/>
              <a:gd name="connsiteY12" fmla="*/ 923330 h 923330"/>
              <a:gd name="connsiteX13" fmla="*/ 0 w 5751676"/>
              <a:gd name="connsiteY13" fmla="*/ 384721 h 923330"/>
              <a:gd name="connsiteX14" fmla="*/ 0 w 5751676"/>
              <a:gd name="connsiteY14" fmla="*/ 153888 h 923330"/>
              <a:gd name="connsiteX15" fmla="*/ 0 w 5751676"/>
              <a:gd name="connsiteY15" fmla="*/ 153888 h 923330"/>
              <a:gd name="connsiteX16" fmla="*/ 0 w 5751676"/>
              <a:gd name="connsiteY16" fmla="*/ 0 h 923330"/>
              <a:gd name="connsiteX0" fmla="*/ 0 w 5751676"/>
              <a:gd name="connsiteY0" fmla="*/ 317358 h 1240688"/>
              <a:gd name="connsiteX1" fmla="*/ 958613 w 5751676"/>
              <a:gd name="connsiteY1" fmla="*/ 317358 h 1240688"/>
              <a:gd name="connsiteX2" fmla="*/ 1096442 w 5751676"/>
              <a:gd name="connsiteY2" fmla="*/ 0 h 1240688"/>
              <a:gd name="connsiteX3" fmla="*/ 1334899 w 5751676"/>
              <a:gd name="connsiteY3" fmla="*/ 317358 h 1240688"/>
              <a:gd name="connsiteX4" fmla="*/ 5751676 w 5751676"/>
              <a:gd name="connsiteY4" fmla="*/ 317358 h 1240688"/>
              <a:gd name="connsiteX5" fmla="*/ 5751676 w 5751676"/>
              <a:gd name="connsiteY5" fmla="*/ 471246 h 1240688"/>
              <a:gd name="connsiteX6" fmla="*/ 5751676 w 5751676"/>
              <a:gd name="connsiteY6" fmla="*/ 471246 h 1240688"/>
              <a:gd name="connsiteX7" fmla="*/ 5751676 w 5751676"/>
              <a:gd name="connsiteY7" fmla="*/ 702079 h 1240688"/>
              <a:gd name="connsiteX8" fmla="*/ 5751676 w 5751676"/>
              <a:gd name="connsiteY8" fmla="*/ 1240688 h 1240688"/>
              <a:gd name="connsiteX9" fmla="*/ 2396532 w 5751676"/>
              <a:gd name="connsiteY9" fmla="*/ 1240688 h 1240688"/>
              <a:gd name="connsiteX10" fmla="*/ 958613 w 5751676"/>
              <a:gd name="connsiteY10" fmla="*/ 1240688 h 1240688"/>
              <a:gd name="connsiteX11" fmla="*/ 958613 w 5751676"/>
              <a:gd name="connsiteY11" fmla="*/ 1240688 h 1240688"/>
              <a:gd name="connsiteX12" fmla="*/ 0 w 5751676"/>
              <a:gd name="connsiteY12" fmla="*/ 1240688 h 1240688"/>
              <a:gd name="connsiteX13" fmla="*/ 0 w 5751676"/>
              <a:gd name="connsiteY13" fmla="*/ 702079 h 1240688"/>
              <a:gd name="connsiteX14" fmla="*/ 0 w 5751676"/>
              <a:gd name="connsiteY14" fmla="*/ 471246 h 1240688"/>
              <a:gd name="connsiteX15" fmla="*/ 0 w 5751676"/>
              <a:gd name="connsiteY15" fmla="*/ 471246 h 1240688"/>
              <a:gd name="connsiteX16" fmla="*/ 0 w 5751676"/>
              <a:gd name="connsiteY16" fmla="*/ 317358 h 124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1676" h="1240688">
                <a:moveTo>
                  <a:pt x="0" y="317358"/>
                </a:moveTo>
                <a:lnTo>
                  <a:pt x="958613" y="317358"/>
                </a:lnTo>
                <a:lnTo>
                  <a:pt x="1096442" y="0"/>
                </a:lnTo>
                <a:lnTo>
                  <a:pt x="1334899" y="317358"/>
                </a:lnTo>
                <a:lnTo>
                  <a:pt x="5751676" y="317358"/>
                </a:lnTo>
                <a:lnTo>
                  <a:pt x="5751676" y="471246"/>
                </a:lnTo>
                <a:lnTo>
                  <a:pt x="5751676" y="471246"/>
                </a:lnTo>
                <a:lnTo>
                  <a:pt x="5751676" y="702079"/>
                </a:lnTo>
                <a:lnTo>
                  <a:pt x="5751676" y="1240688"/>
                </a:lnTo>
                <a:lnTo>
                  <a:pt x="2396532" y="1240688"/>
                </a:lnTo>
                <a:lnTo>
                  <a:pt x="958613" y="1240688"/>
                </a:lnTo>
                <a:lnTo>
                  <a:pt x="958613" y="1240688"/>
                </a:lnTo>
                <a:lnTo>
                  <a:pt x="0" y="1240688"/>
                </a:lnTo>
                <a:lnTo>
                  <a:pt x="0" y="702079"/>
                </a:lnTo>
                <a:lnTo>
                  <a:pt x="0" y="471246"/>
                </a:lnTo>
                <a:lnTo>
                  <a:pt x="0" y="471246"/>
                </a:lnTo>
                <a:lnTo>
                  <a:pt x="0" y="317358"/>
                </a:lnTo>
                <a:close/>
              </a:path>
            </a:pathLst>
          </a:custGeom>
          <a:solidFill>
            <a:schemeClr val="bg1"/>
          </a:solidFill>
          <a:ln w="28575">
            <a:solidFill>
              <a:srgbClr val="FF0000"/>
            </a:solidFill>
          </a:ln>
        </p:spPr>
        <p:txBody>
          <a:bodyPr wrap="square" lIns="91440" tIns="45720" rIns="91440" bIns="45720" rtlCol="0" anchor="t">
            <a:spAutoFit/>
          </a:bodyPr>
          <a:lstStyle/>
          <a:p>
            <a:endParaRPr lang="en-US"/>
          </a:p>
          <a:p>
            <a:r>
              <a:rPr lang="en-US" sz="1600" b="1"/>
              <a:t>Include a comment briefly summarizing proposed changes (E.g., add personnel, or  modify procedures, etc.) and click “Ok.”</a:t>
            </a:r>
          </a:p>
        </p:txBody>
      </p:sp>
    </p:spTree>
    <p:extLst>
      <p:ext uri="{BB962C8B-B14F-4D97-AF65-F5344CB8AC3E}">
        <p14:creationId xmlns:p14="http://schemas.microsoft.com/office/powerpoint/2010/main" val="221275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6139522E-661D-5FCC-F007-1D21EDFA4816}"/>
              </a:ext>
            </a:extLst>
          </p:cNvPr>
          <p:cNvSpPr txBox="1"/>
          <p:nvPr/>
        </p:nvSpPr>
        <p:spPr>
          <a:xfrm>
            <a:off x="209550" y="847725"/>
            <a:ext cx="3629025" cy="5141595"/>
          </a:xfrm>
          <a:prstGeom prst="rect">
            <a:avLst/>
          </a:prstGeom>
        </p:spPr>
        <p:txBody>
          <a:bodyPr vert="horz" lIns="0" tIns="45720" rIns="0" bIns="45720" rtlCol="0" anchor="t">
            <a:normAutofit/>
          </a:bodyPr>
          <a:lstStyle/>
          <a:p>
            <a:pPr>
              <a:lnSpc>
                <a:spcPct val="90000"/>
              </a:lnSpc>
              <a:spcAft>
                <a:spcPts val="600"/>
              </a:spcAft>
              <a:buClr>
                <a:schemeClr val="accent1"/>
              </a:buClr>
              <a:buFont typeface="Calibri" panose="020F0502020204030204" pitchFamily="34" charset="0"/>
            </a:pPr>
            <a:endParaRPr lang="en-US">
              <a:solidFill>
                <a:srgbClr val="FFFFFF"/>
              </a:solidFill>
              <a:ea typeface="Source Sans Pro ExtraLight"/>
            </a:endParaRPr>
          </a:p>
          <a:p>
            <a:pPr>
              <a:lnSpc>
                <a:spcPct val="90000"/>
              </a:lnSpc>
              <a:spcAft>
                <a:spcPts val="600"/>
              </a:spcAft>
              <a:buFont typeface="Calibri" panose="020F0502020204030204" pitchFamily="34" charset="0"/>
            </a:pPr>
            <a:endParaRPr lang="en-US">
              <a:solidFill>
                <a:srgbClr val="FFFFFF"/>
              </a:solidFill>
            </a:endParaRPr>
          </a:p>
          <a:p>
            <a:pPr>
              <a:lnSpc>
                <a:spcPct val="90000"/>
              </a:lnSpc>
              <a:spcAft>
                <a:spcPts val="600"/>
              </a:spcAft>
              <a:buClr>
                <a:schemeClr val="accent1"/>
              </a:buClr>
              <a:buFont typeface="Calibri" panose="020F0502020204030204" pitchFamily="34" charset="0"/>
            </a:pPr>
            <a:r>
              <a:rPr lang="en-US" dirty="0">
                <a:solidFill>
                  <a:srgbClr val="FFFFFF"/>
                </a:solidFill>
              </a:rPr>
              <a:t>If your approved application was generated in </a:t>
            </a:r>
            <a:r>
              <a:rPr lang="en-US" dirty="0" err="1">
                <a:solidFill>
                  <a:srgbClr val="FFFFFF"/>
                </a:solidFill>
              </a:rPr>
              <a:t>tick@lab</a:t>
            </a:r>
            <a:r>
              <a:rPr lang="en-US" dirty="0">
                <a:solidFill>
                  <a:srgbClr val="FFFFFF"/>
                </a:solidFill>
              </a:rPr>
              <a:t>, you will see the original information you entered. If that is the case all you need to do is modify the text. If your approved protocol was processed originally on a PDF, your approved protocol will be uploaded into </a:t>
            </a:r>
            <a:r>
              <a:rPr lang="en-US" dirty="0" err="1">
                <a:solidFill>
                  <a:srgbClr val="FFFFFF"/>
                </a:solidFill>
              </a:rPr>
              <a:t>tick@lab</a:t>
            </a:r>
            <a:r>
              <a:rPr lang="en-US" dirty="0">
                <a:solidFill>
                  <a:srgbClr val="FFFFFF"/>
                </a:solidFill>
              </a:rPr>
              <a:t> as an attachment. </a:t>
            </a:r>
            <a:endParaRPr lang="en-US" dirty="0">
              <a:solidFill>
                <a:srgbClr val="FFFFFF"/>
              </a:solidFill>
              <a:ea typeface="Source Sans Pro ExtraLight"/>
            </a:endParaRPr>
          </a:p>
          <a:p>
            <a:pPr>
              <a:lnSpc>
                <a:spcPct val="90000"/>
              </a:lnSpc>
              <a:spcAft>
                <a:spcPts val="600"/>
              </a:spcAft>
              <a:buFont typeface="Calibri" panose="020F0502020204030204" pitchFamily="34" charset="0"/>
            </a:pPr>
            <a:endParaRPr lang="en-US">
              <a:solidFill>
                <a:srgbClr val="FFFFFF"/>
              </a:solidFill>
            </a:endParaRPr>
          </a:p>
          <a:p>
            <a:pPr>
              <a:lnSpc>
                <a:spcPct val="90000"/>
              </a:lnSpc>
              <a:spcAft>
                <a:spcPts val="600"/>
              </a:spcAft>
              <a:buClr>
                <a:schemeClr val="accent1"/>
              </a:buClr>
              <a:buFont typeface="Calibri" panose="020F0502020204030204" pitchFamily="34" charset="0"/>
            </a:pPr>
            <a:r>
              <a:rPr lang="en-US" dirty="0">
                <a:solidFill>
                  <a:srgbClr val="FFFFFF"/>
                </a:solidFill>
              </a:rPr>
              <a:t>However, to process the amendment you will need to enter the proposed modification(s) into each of the tabs.</a:t>
            </a:r>
            <a:endParaRPr lang="en-US" dirty="0">
              <a:solidFill>
                <a:srgbClr val="FFFFFF"/>
              </a:solidFill>
              <a:ea typeface="Source Sans Pro ExtraLight"/>
            </a:endParaRPr>
          </a:p>
        </p:txBody>
      </p:sp>
      <p:sp>
        <p:nvSpPr>
          <p:cNvPr id="19" name="Rectangle 18">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84FAC038-9ED8-5975-173D-C88A99FD36A3}"/>
              </a:ext>
            </a:extLst>
          </p:cNvPr>
          <p:cNvPicPr>
            <a:picLocks noChangeAspect="1"/>
          </p:cNvPicPr>
          <p:nvPr/>
        </p:nvPicPr>
        <p:blipFill>
          <a:blip r:embed="rId2"/>
          <a:stretch>
            <a:fillRect/>
          </a:stretch>
        </p:blipFill>
        <p:spPr>
          <a:xfrm>
            <a:off x="4268685" y="745875"/>
            <a:ext cx="7713765" cy="5483475"/>
          </a:xfrm>
          <a:prstGeom prst="rect">
            <a:avLst/>
          </a:prstGeom>
        </p:spPr>
      </p:pic>
      <p:sp>
        <p:nvSpPr>
          <p:cNvPr id="8" name="Rectangle 7">
            <a:extLst>
              <a:ext uri="{FF2B5EF4-FFF2-40B4-BE49-F238E27FC236}">
                <a16:creationId xmlns:a16="http://schemas.microsoft.com/office/drawing/2014/main" id="{247795E8-E814-F342-9DDF-4772C439EE4E}"/>
              </a:ext>
            </a:extLst>
          </p:cNvPr>
          <p:cNvSpPr/>
          <p:nvPr/>
        </p:nvSpPr>
        <p:spPr>
          <a:xfrm>
            <a:off x="4232190" y="4661249"/>
            <a:ext cx="1103207" cy="3393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75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789A-FD11-C953-1DED-E309468E203C}"/>
              </a:ext>
            </a:extLst>
          </p:cNvPr>
          <p:cNvSpPr>
            <a:spLocks noGrp="1"/>
          </p:cNvSpPr>
          <p:nvPr>
            <p:ph type="title"/>
          </p:nvPr>
        </p:nvSpPr>
        <p:spPr>
          <a:xfrm>
            <a:off x="457200" y="552796"/>
            <a:ext cx="3200400" cy="1480184"/>
          </a:xfrm>
        </p:spPr>
        <p:txBody>
          <a:bodyPr/>
          <a:lstStyle/>
          <a:p>
            <a:r>
              <a:rPr lang="en-US"/>
              <a:t>Save All The Changes</a:t>
            </a:r>
          </a:p>
        </p:txBody>
      </p:sp>
      <p:sp>
        <p:nvSpPr>
          <p:cNvPr id="4" name="Text Placeholder 3">
            <a:extLst>
              <a:ext uri="{FF2B5EF4-FFF2-40B4-BE49-F238E27FC236}">
                <a16:creationId xmlns:a16="http://schemas.microsoft.com/office/drawing/2014/main" id="{24B58C12-4E20-47F2-BD52-B96AF6DB68BA}"/>
              </a:ext>
            </a:extLst>
          </p:cNvPr>
          <p:cNvSpPr>
            <a:spLocks noGrp="1"/>
          </p:cNvSpPr>
          <p:nvPr>
            <p:ph type="body" sz="half" idx="2"/>
          </p:nvPr>
        </p:nvSpPr>
        <p:spPr>
          <a:xfrm>
            <a:off x="295275" y="2200275"/>
            <a:ext cx="3476625" cy="4391025"/>
          </a:xfrm>
        </p:spPr>
        <p:txBody>
          <a:bodyPr vert="horz" lIns="91440" tIns="45720" rIns="91440" bIns="45720" rtlCol="0" anchor="t">
            <a:normAutofit fontScale="92500" lnSpcReduction="10000"/>
          </a:bodyPr>
          <a:lstStyle/>
          <a:p>
            <a:r>
              <a:rPr lang="en-US" sz="1600" dirty="0"/>
              <a:t>Remember, you can save by clicking any of the “Action” button options at any time. It is recommended this be done after every page to reduce the risk of losing information should the page refresh or the computer restart for any reason.</a:t>
            </a:r>
          </a:p>
          <a:p>
            <a:r>
              <a:rPr lang="en-US" sz="1600" b="1" u="sng" dirty="0"/>
              <a:t>Note: there are 4 ways to save forms:</a:t>
            </a:r>
            <a:endParaRPr lang="en-US" sz="1600" b="1" u="sng" dirty="0">
              <a:ea typeface="Source Sans Pro ExtraLight"/>
            </a:endParaRPr>
          </a:p>
          <a:p>
            <a:r>
              <a:rPr lang="en-US" sz="1600" dirty="0"/>
              <a:t>1.) Done Editing: Saves the file and checks the document in so that another person can check it out to edit.</a:t>
            </a:r>
            <a:endParaRPr lang="en-US" sz="1600" dirty="0">
              <a:ea typeface="Source Sans Pro ExtraLight"/>
            </a:endParaRPr>
          </a:p>
          <a:p>
            <a:r>
              <a:rPr lang="en-US" sz="1600" dirty="0"/>
              <a:t>2.) Save Edits: Saves the document and allows you to keep working on it.</a:t>
            </a:r>
            <a:endParaRPr lang="en-US" sz="1600" dirty="0">
              <a:ea typeface="Source Sans Pro ExtraLight"/>
            </a:endParaRPr>
          </a:p>
          <a:p>
            <a:r>
              <a:rPr lang="en-US" sz="1600" dirty="0"/>
              <a:t>3.) Save New Version: Saves a separate and new version of the file (duplicate).</a:t>
            </a:r>
            <a:endParaRPr lang="en-US" sz="1600" dirty="0">
              <a:ea typeface="Source Sans Pro ExtraLight"/>
            </a:endParaRPr>
          </a:p>
          <a:p>
            <a:r>
              <a:rPr lang="en-US" sz="1600" dirty="0">
                <a:ea typeface="Source Sans Pro ExtraLight"/>
              </a:rPr>
              <a:t>4.) Validate &amp; Save: alerts you of any missing items in the protocol before saving.</a:t>
            </a:r>
          </a:p>
        </p:txBody>
      </p:sp>
      <p:pic>
        <p:nvPicPr>
          <p:cNvPr id="6" name="Picture 5">
            <a:extLst>
              <a:ext uri="{FF2B5EF4-FFF2-40B4-BE49-F238E27FC236}">
                <a16:creationId xmlns:a16="http://schemas.microsoft.com/office/drawing/2014/main" id="{5BD52EF0-8ACA-8D24-C6EA-F1C4C1F2A3D9}"/>
              </a:ext>
            </a:extLst>
          </p:cNvPr>
          <p:cNvPicPr>
            <a:picLocks noChangeAspect="1"/>
          </p:cNvPicPr>
          <p:nvPr/>
        </p:nvPicPr>
        <p:blipFill>
          <a:blip r:embed="rId2"/>
          <a:stretch>
            <a:fillRect/>
          </a:stretch>
        </p:blipFill>
        <p:spPr>
          <a:xfrm>
            <a:off x="4276724" y="719692"/>
            <a:ext cx="7781925" cy="5418615"/>
          </a:xfrm>
          <a:prstGeom prst="rect">
            <a:avLst/>
          </a:prstGeom>
        </p:spPr>
      </p:pic>
      <p:sp>
        <p:nvSpPr>
          <p:cNvPr id="5" name="Rectangle 4">
            <a:extLst>
              <a:ext uri="{FF2B5EF4-FFF2-40B4-BE49-F238E27FC236}">
                <a16:creationId xmlns:a16="http://schemas.microsoft.com/office/drawing/2014/main" id="{E6F62FAB-2A75-6BC8-C1BA-04761FA2A08B}"/>
              </a:ext>
            </a:extLst>
          </p:cNvPr>
          <p:cNvSpPr/>
          <p:nvPr/>
        </p:nvSpPr>
        <p:spPr>
          <a:xfrm>
            <a:off x="6429815" y="1310167"/>
            <a:ext cx="1197733" cy="1958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97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2250BE-2CFC-8260-7CC8-48A5F6F569B0}"/>
              </a:ext>
            </a:extLst>
          </p:cNvPr>
          <p:cNvPicPr>
            <a:picLocks noChangeAspect="1"/>
          </p:cNvPicPr>
          <p:nvPr/>
        </p:nvPicPr>
        <p:blipFill>
          <a:blip r:embed="rId2"/>
          <a:stretch>
            <a:fillRect/>
          </a:stretch>
        </p:blipFill>
        <p:spPr>
          <a:xfrm>
            <a:off x="733425" y="989227"/>
            <a:ext cx="10725150" cy="5169063"/>
          </a:xfrm>
          <a:prstGeom prst="rect">
            <a:avLst/>
          </a:prstGeom>
        </p:spPr>
      </p:pic>
      <p:sp>
        <p:nvSpPr>
          <p:cNvPr id="2" name="Rectangular Callout 12">
            <a:extLst>
              <a:ext uri="{FF2B5EF4-FFF2-40B4-BE49-F238E27FC236}">
                <a16:creationId xmlns:a16="http://schemas.microsoft.com/office/drawing/2014/main" id="{AAD28B31-D04D-D990-8CBF-075E250D3E18}"/>
              </a:ext>
            </a:extLst>
          </p:cNvPr>
          <p:cNvSpPr/>
          <p:nvPr/>
        </p:nvSpPr>
        <p:spPr>
          <a:xfrm>
            <a:off x="6594896" y="409575"/>
            <a:ext cx="4530303" cy="957268"/>
          </a:xfrm>
          <a:prstGeom prst="wedgeRectCallout">
            <a:avLst>
              <a:gd name="adj1" fmla="val -36612"/>
              <a:gd name="adj2" fmla="val 1091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rPr>
              <a:t>To submit a protocol amendment (modification) to the workflow:</a:t>
            </a:r>
          </a:p>
          <a:p>
            <a:pPr algn="ctr"/>
            <a:r>
              <a:rPr lang="en-US" sz="1600" b="1" dirty="0">
                <a:solidFill>
                  <a:schemeClr val="tx1"/>
                </a:solidFill>
              </a:rPr>
              <a:t> Click on “workflow” and select “IBCCO Administrative Review.”</a:t>
            </a:r>
            <a:endParaRPr lang="en-US" sz="1600" b="1" dirty="0">
              <a:solidFill>
                <a:schemeClr val="tx1"/>
              </a:solidFill>
              <a:ea typeface="Source Sans Pro ExtraLight"/>
            </a:endParaRPr>
          </a:p>
        </p:txBody>
      </p:sp>
      <p:sp>
        <p:nvSpPr>
          <p:cNvPr id="3" name="Rectangle 2">
            <a:extLst>
              <a:ext uri="{FF2B5EF4-FFF2-40B4-BE49-F238E27FC236}">
                <a16:creationId xmlns:a16="http://schemas.microsoft.com/office/drawing/2014/main" id="{D7EC69C7-CE56-BA22-6661-673300BFB04A}"/>
              </a:ext>
            </a:extLst>
          </p:cNvPr>
          <p:cNvSpPr/>
          <p:nvPr/>
        </p:nvSpPr>
        <p:spPr>
          <a:xfrm>
            <a:off x="5480910" y="1784620"/>
            <a:ext cx="1700940" cy="304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40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0D736-52F1-7962-CA40-B1D0FBB1DD61}"/>
              </a:ext>
            </a:extLst>
          </p:cNvPr>
          <p:cNvPicPr>
            <a:picLocks noChangeAspect="1"/>
          </p:cNvPicPr>
          <p:nvPr/>
        </p:nvPicPr>
        <p:blipFill>
          <a:blip r:embed="rId2"/>
          <a:stretch>
            <a:fillRect/>
          </a:stretch>
        </p:blipFill>
        <p:spPr>
          <a:xfrm>
            <a:off x="447675" y="676275"/>
            <a:ext cx="11296650" cy="3752850"/>
          </a:xfrm>
          <a:prstGeom prst="rect">
            <a:avLst/>
          </a:prstGeom>
        </p:spPr>
      </p:pic>
      <p:sp>
        <p:nvSpPr>
          <p:cNvPr id="4" name="Rectangle 3">
            <a:extLst>
              <a:ext uri="{FF2B5EF4-FFF2-40B4-BE49-F238E27FC236}">
                <a16:creationId xmlns:a16="http://schemas.microsoft.com/office/drawing/2014/main" id="{7BC63F14-05BF-D54C-86FD-0CE9216A9111}"/>
              </a:ext>
            </a:extLst>
          </p:cNvPr>
          <p:cNvSpPr/>
          <p:nvPr/>
        </p:nvSpPr>
        <p:spPr>
          <a:xfrm>
            <a:off x="3476625" y="932208"/>
            <a:ext cx="4556607" cy="21824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391EACA-D518-1F53-235D-9BAE25C7AA00}"/>
              </a:ext>
            </a:extLst>
          </p:cNvPr>
          <p:cNvSpPr/>
          <p:nvPr/>
        </p:nvSpPr>
        <p:spPr>
          <a:xfrm>
            <a:off x="4824814" y="1213746"/>
            <a:ext cx="2995211" cy="834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D415B1-C234-D56F-7D6C-F34D6F763E08}"/>
              </a:ext>
            </a:extLst>
          </p:cNvPr>
          <p:cNvSpPr/>
          <p:nvPr/>
        </p:nvSpPr>
        <p:spPr>
          <a:xfrm>
            <a:off x="3675600" y="2514600"/>
            <a:ext cx="543975"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123EF2C-5D52-C263-9CFB-9D1116441893}"/>
              </a:ext>
            </a:extLst>
          </p:cNvPr>
          <p:cNvSpPr txBox="1"/>
          <p:nvPr/>
        </p:nvSpPr>
        <p:spPr>
          <a:xfrm>
            <a:off x="5992649" y="2109906"/>
            <a:ext cx="3788914" cy="1107996"/>
          </a:xfrm>
          <a:custGeom>
            <a:avLst/>
            <a:gdLst>
              <a:gd name="connsiteX0" fmla="*/ 0 w 5751676"/>
              <a:gd name="connsiteY0" fmla="*/ 0 h 923330"/>
              <a:gd name="connsiteX1" fmla="*/ 958613 w 5751676"/>
              <a:gd name="connsiteY1" fmla="*/ 0 h 923330"/>
              <a:gd name="connsiteX2" fmla="*/ 1096442 w 5751676"/>
              <a:gd name="connsiteY2" fmla="*/ -317358 h 923330"/>
              <a:gd name="connsiteX3" fmla="*/ 2396532 w 5751676"/>
              <a:gd name="connsiteY3" fmla="*/ 0 h 923330"/>
              <a:gd name="connsiteX4" fmla="*/ 5751676 w 5751676"/>
              <a:gd name="connsiteY4" fmla="*/ 0 h 923330"/>
              <a:gd name="connsiteX5" fmla="*/ 5751676 w 5751676"/>
              <a:gd name="connsiteY5" fmla="*/ 153888 h 923330"/>
              <a:gd name="connsiteX6" fmla="*/ 5751676 w 5751676"/>
              <a:gd name="connsiteY6" fmla="*/ 153888 h 923330"/>
              <a:gd name="connsiteX7" fmla="*/ 5751676 w 5751676"/>
              <a:gd name="connsiteY7" fmla="*/ 384721 h 923330"/>
              <a:gd name="connsiteX8" fmla="*/ 5751676 w 5751676"/>
              <a:gd name="connsiteY8" fmla="*/ 923330 h 923330"/>
              <a:gd name="connsiteX9" fmla="*/ 2396532 w 5751676"/>
              <a:gd name="connsiteY9" fmla="*/ 923330 h 923330"/>
              <a:gd name="connsiteX10" fmla="*/ 958613 w 5751676"/>
              <a:gd name="connsiteY10" fmla="*/ 923330 h 923330"/>
              <a:gd name="connsiteX11" fmla="*/ 958613 w 5751676"/>
              <a:gd name="connsiteY11" fmla="*/ 923330 h 923330"/>
              <a:gd name="connsiteX12" fmla="*/ 0 w 5751676"/>
              <a:gd name="connsiteY12" fmla="*/ 923330 h 923330"/>
              <a:gd name="connsiteX13" fmla="*/ 0 w 5751676"/>
              <a:gd name="connsiteY13" fmla="*/ 384721 h 923330"/>
              <a:gd name="connsiteX14" fmla="*/ 0 w 5751676"/>
              <a:gd name="connsiteY14" fmla="*/ 153888 h 923330"/>
              <a:gd name="connsiteX15" fmla="*/ 0 w 5751676"/>
              <a:gd name="connsiteY15" fmla="*/ 153888 h 923330"/>
              <a:gd name="connsiteX16" fmla="*/ 0 w 5751676"/>
              <a:gd name="connsiteY16" fmla="*/ 0 h 923330"/>
              <a:gd name="connsiteX0" fmla="*/ 0 w 5751676"/>
              <a:gd name="connsiteY0" fmla="*/ 317358 h 1240688"/>
              <a:gd name="connsiteX1" fmla="*/ 958613 w 5751676"/>
              <a:gd name="connsiteY1" fmla="*/ 317358 h 1240688"/>
              <a:gd name="connsiteX2" fmla="*/ 1096442 w 5751676"/>
              <a:gd name="connsiteY2" fmla="*/ 0 h 1240688"/>
              <a:gd name="connsiteX3" fmla="*/ 1334899 w 5751676"/>
              <a:gd name="connsiteY3" fmla="*/ 317358 h 1240688"/>
              <a:gd name="connsiteX4" fmla="*/ 5751676 w 5751676"/>
              <a:gd name="connsiteY4" fmla="*/ 317358 h 1240688"/>
              <a:gd name="connsiteX5" fmla="*/ 5751676 w 5751676"/>
              <a:gd name="connsiteY5" fmla="*/ 471246 h 1240688"/>
              <a:gd name="connsiteX6" fmla="*/ 5751676 w 5751676"/>
              <a:gd name="connsiteY6" fmla="*/ 471246 h 1240688"/>
              <a:gd name="connsiteX7" fmla="*/ 5751676 w 5751676"/>
              <a:gd name="connsiteY7" fmla="*/ 702079 h 1240688"/>
              <a:gd name="connsiteX8" fmla="*/ 5751676 w 5751676"/>
              <a:gd name="connsiteY8" fmla="*/ 1240688 h 1240688"/>
              <a:gd name="connsiteX9" fmla="*/ 2396532 w 5751676"/>
              <a:gd name="connsiteY9" fmla="*/ 1240688 h 1240688"/>
              <a:gd name="connsiteX10" fmla="*/ 958613 w 5751676"/>
              <a:gd name="connsiteY10" fmla="*/ 1240688 h 1240688"/>
              <a:gd name="connsiteX11" fmla="*/ 958613 w 5751676"/>
              <a:gd name="connsiteY11" fmla="*/ 1240688 h 1240688"/>
              <a:gd name="connsiteX12" fmla="*/ 0 w 5751676"/>
              <a:gd name="connsiteY12" fmla="*/ 1240688 h 1240688"/>
              <a:gd name="connsiteX13" fmla="*/ 0 w 5751676"/>
              <a:gd name="connsiteY13" fmla="*/ 702079 h 1240688"/>
              <a:gd name="connsiteX14" fmla="*/ 0 w 5751676"/>
              <a:gd name="connsiteY14" fmla="*/ 471246 h 1240688"/>
              <a:gd name="connsiteX15" fmla="*/ 0 w 5751676"/>
              <a:gd name="connsiteY15" fmla="*/ 471246 h 1240688"/>
              <a:gd name="connsiteX16" fmla="*/ 0 w 5751676"/>
              <a:gd name="connsiteY16" fmla="*/ 317358 h 124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1676" h="1240688">
                <a:moveTo>
                  <a:pt x="0" y="317358"/>
                </a:moveTo>
                <a:lnTo>
                  <a:pt x="958613" y="317358"/>
                </a:lnTo>
                <a:lnTo>
                  <a:pt x="1096442" y="0"/>
                </a:lnTo>
                <a:lnTo>
                  <a:pt x="1334899" y="317358"/>
                </a:lnTo>
                <a:lnTo>
                  <a:pt x="5751676" y="317358"/>
                </a:lnTo>
                <a:lnTo>
                  <a:pt x="5751676" y="471246"/>
                </a:lnTo>
                <a:lnTo>
                  <a:pt x="5751676" y="471246"/>
                </a:lnTo>
                <a:lnTo>
                  <a:pt x="5751676" y="702079"/>
                </a:lnTo>
                <a:lnTo>
                  <a:pt x="5751676" y="1240688"/>
                </a:lnTo>
                <a:lnTo>
                  <a:pt x="2396532" y="1240688"/>
                </a:lnTo>
                <a:lnTo>
                  <a:pt x="958613" y="1240688"/>
                </a:lnTo>
                <a:lnTo>
                  <a:pt x="958613" y="1240688"/>
                </a:lnTo>
                <a:lnTo>
                  <a:pt x="0" y="1240688"/>
                </a:lnTo>
                <a:lnTo>
                  <a:pt x="0" y="702079"/>
                </a:lnTo>
                <a:lnTo>
                  <a:pt x="0" y="471246"/>
                </a:lnTo>
                <a:lnTo>
                  <a:pt x="0" y="471246"/>
                </a:lnTo>
                <a:lnTo>
                  <a:pt x="0" y="317358"/>
                </a:lnTo>
                <a:close/>
              </a:path>
            </a:pathLst>
          </a:custGeom>
          <a:solidFill>
            <a:schemeClr val="bg1"/>
          </a:solidFill>
          <a:ln w="28575">
            <a:solidFill>
              <a:srgbClr val="FF0000"/>
            </a:solidFill>
          </a:ln>
        </p:spPr>
        <p:txBody>
          <a:bodyPr wrap="square" lIns="91440" tIns="45720" rIns="91440" bIns="45720" rtlCol="0" anchor="t">
            <a:spAutoFit/>
          </a:bodyPr>
          <a:lstStyle/>
          <a:p>
            <a:endParaRPr lang="en-US"/>
          </a:p>
          <a:p>
            <a:r>
              <a:rPr lang="en-US" sz="1600" b="1"/>
              <a:t>Include a comment briefly summarizing proposed changes (E.g., add personnel, or  modify procedures, etc.) and click “Ok.”</a:t>
            </a:r>
          </a:p>
        </p:txBody>
      </p:sp>
    </p:spTree>
    <p:extLst>
      <p:ext uri="{BB962C8B-B14F-4D97-AF65-F5344CB8AC3E}">
        <p14:creationId xmlns:p14="http://schemas.microsoft.com/office/powerpoint/2010/main" val="346316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Attachments</a:t>
            </a:r>
            <a:endParaRPr lang="en-US"/>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200"/>
              <a:t>How to add attachments to your protocol</a:t>
            </a:r>
          </a:p>
        </p:txBody>
      </p:sp>
      <p:cxnSp>
        <p:nvCxnSpPr>
          <p:cNvPr id="4" name="Straight Connector 3">
            <a:extLst>
              <a:ext uri="{FF2B5EF4-FFF2-40B4-BE49-F238E27FC236}">
                <a16:creationId xmlns:a16="http://schemas.microsoft.com/office/drawing/2014/main" id="{E2EFDFE2-94AB-2F49-D8FE-52EB18579B3D}"/>
              </a:ext>
            </a:extLst>
          </p:cNvPr>
          <p:cNvCxnSpPr>
            <a:cxnSpLocks/>
          </p:cNvCxnSpPr>
          <p:nvPr/>
        </p:nvCxnSpPr>
        <p:spPr>
          <a:xfrm>
            <a:off x="2045208" y="3190905"/>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4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1F2A-E5BE-C4EA-36E1-FCAC7F2511CC}"/>
              </a:ext>
            </a:extLst>
          </p:cNvPr>
          <p:cNvSpPr>
            <a:spLocks noGrp="1"/>
          </p:cNvSpPr>
          <p:nvPr>
            <p:ph type="title"/>
          </p:nvPr>
        </p:nvSpPr>
        <p:spPr/>
        <p:txBody>
          <a:bodyPr/>
          <a:lstStyle/>
          <a:p>
            <a:r>
              <a:rPr lang="en-US"/>
              <a:t>Content:</a:t>
            </a:r>
          </a:p>
        </p:txBody>
      </p:sp>
      <p:sp>
        <p:nvSpPr>
          <p:cNvPr id="3" name="Content Placeholder 2">
            <a:extLst>
              <a:ext uri="{FF2B5EF4-FFF2-40B4-BE49-F238E27FC236}">
                <a16:creationId xmlns:a16="http://schemas.microsoft.com/office/drawing/2014/main" id="{43C4AA9C-78D3-9316-DA7A-EBC19C739243}"/>
              </a:ext>
            </a:extLst>
          </p:cNvPr>
          <p:cNvSpPr>
            <a:spLocks noGrp="1"/>
          </p:cNvSpPr>
          <p:nvPr>
            <p:ph idx="1"/>
          </p:nvPr>
        </p:nvSpPr>
        <p:spPr>
          <a:xfrm>
            <a:off x="1664208" y="1845734"/>
            <a:ext cx="9125712" cy="4023360"/>
          </a:xfrm>
        </p:spPr>
        <p:txBody>
          <a:bodyPr vert="horz" lIns="0" tIns="45720" rIns="0" bIns="45720" rtlCol="0" anchor="t">
            <a:normAutofit/>
          </a:bodyPr>
          <a:lstStyle/>
          <a:p>
            <a:pPr>
              <a:buFont typeface="Wingdings" panose="05000000000000000000" pitchFamily="2" charset="2"/>
              <a:buChar char="q"/>
            </a:pPr>
            <a:r>
              <a:rPr lang="en-US" sz="2400" b="1" dirty="0"/>
              <a:t> Access to </a:t>
            </a:r>
            <a:r>
              <a:rPr lang="en-US" sz="2400" b="1" err="1"/>
              <a:t>tick@lab</a:t>
            </a:r>
            <a:endParaRPr lang="en-US" sz="2400" b="1" err="1">
              <a:ea typeface="Source Sans Pro ExtraLight"/>
            </a:endParaRPr>
          </a:p>
          <a:p>
            <a:pPr>
              <a:buFont typeface="Wingdings" panose="05000000000000000000" pitchFamily="2" charset="2"/>
              <a:buChar char="q"/>
            </a:pPr>
            <a:r>
              <a:rPr lang="en-US" sz="2400" b="1" dirty="0"/>
              <a:t> Getting Started</a:t>
            </a:r>
            <a:endParaRPr lang="en-US" sz="2400" b="1" dirty="0">
              <a:ea typeface="Source Sans Pro ExtraLight"/>
            </a:endParaRPr>
          </a:p>
          <a:p>
            <a:pPr>
              <a:buFont typeface="Wingdings" panose="05000000000000000000" pitchFamily="2" charset="2"/>
              <a:buChar char="q"/>
            </a:pPr>
            <a:r>
              <a:rPr lang="en-US" sz="2400" b="1" dirty="0">
                <a:ea typeface="Source Sans Pro ExtraLight"/>
              </a:rPr>
              <a:t> How to submit an amendment (modification request)</a:t>
            </a:r>
            <a:endParaRPr lang="en-US" sz="2400" b="1" dirty="0"/>
          </a:p>
          <a:p>
            <a:pPr>
              <a:buFont typeface="Wingdings" panose="05000000000000000000" pitchFamily="2" charset="2"/>
              <a:buChar char="q"/>
            </a:pPr>
            <a:r>
              <a:rPr lang="en-US" sz="2400" b="1" dirty="0"/>
              <a:t> Attachments</a:t>
            </a:r>
            <a:endParaRPr lang="en-US" sz="2400" b="1" dirty="0">
              <a:ea typeface="Source Sans Pro ExtraLight"/>
            </a:endParaRPr>
          </a:p>
          <a:p>
            <a:pPr>
              <a:buFont typeface="Wingdings" panose="05000000000000000000" pitchFamily="2" charset="2"/>
              <a:buChar char="q"/>
            </a:pPr>
            <a:r>
              <a:rPr lang="en-US" sz="2400" b="1" dirty="0"/>
              <a:t> Validating and Saving</a:t>
            </a:r>
            <a:endParaRPr lang="en-US" sz="2400" b="1" dirty="0">
              <a:ea typeface="Source Sans Pro ExtraLight"/>
            </a:endParaRPr>
          </a:p>
          <a:p>
            <a:pPr>
              <a:buFont typeface="Wingdings" panose="05000000000000000000" pitchFamily="2" charset="2"/>
              <a:buChar char="q"/>
            </a:pPr>
            <a:r>
              <a:rPr lang="en-US" sz="2400" b="1" dirty="0">
                <a:ea typeface="Source Sans Pro ExtraLight"/>
              </a:rPr>
              <a:t> How to revise a submitted amendment</a:t>
            </a:r>
          </a:p>
          <a:p>
            <a:pPr>
              <a:buFont typeface="Wingdings" panose="05000000000000000000" pitchFamily="2" charset="2"/>
              <a:buChar char="q"/>
            </a:pPr>
            <a:r>
              <a:rPr lang="en-US" sz="2400" b="1" dirty="0">
                <a:ea typeface="Source Sans Pro ExtraLight"/>
              </a:rPr>
              <a:t> Resubmitting an amendment</a:t>
            </a:r>
          </a:p>
          <a:p>
            <a:pPr marL="0" indent="0">
              <a:buNone/>
            </a:pPr>
            <a:endParaRPr lang="en-US" sz="2400" b="1" dirty="0">
              <a:ea typeface="Source Sans Pro ExtraLight"/>
            </a:endParaRPr>
          </a:p>
        </p:txBody>
      </p:sp>
    </p:spTree>
    <p:extLst>
      <p:ext uri="{BB962C8B-B14F-4D97-AF65-F5344CB8AC3E}">
        <p14:creationId xmlns:p14="http://schemas.microsoft.com/office/powerpoint/2010/main" val="389953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43D17-DDDC-1491-F1E9-F8AD55982685}"/>
              </a:ext>
            </a:extLst>
          </p:cNvPr>
          <p:cNvPicPr>
            <a:picLocks noChangeAspect="1"/>
          </p:cNvPicPr>
          <p:nvPr/>
        </p:nvPicPr>
        <p:blipFill>
          <a:blip r:embed="rId2"/>
          <a:stretch>
            <a:fillRect/>
          </a:stretch>
        </p:blipFill>
        <p:spPr>
          <a:xfrm>
            <a:off x="359041" y="486159"/>
            <a:ext cx="11696132" cy="5604327"/>
          </a:xfrm>
          <a:prstGeom prst="rect">
            <a:avLst/>
          </a:prstGeom>
        </p:spPr>
      </p:pic>
      <p:sp>
        <p:nvSpPr>
          <p:cNvPr id="4" name="Rectangle 3">
            <a:extLst>
              <a:ext uri="{FF2B5EF4-FFF2-40B4-BE49-F238E27FC236}">
                <a16:creationId xmlns:a16="http://schemas.microsoft.com/office/drawing/2014/main" id="{B4574BCC-B8DC-4DED-770D-A2A79095C6A5}"/>
              </a:ext>
            </a:extLst>
          </p:cNvPr>
          <p:cNvSpPr/>
          <p:nvPr/>
        </p:nvSpPr>
        <p:spPr>
          <a:xfrm>
            <a:off x="2579006" y="1101270"/>
            <a:ext cx="1014554" cy="3237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Up Arrow Callout 3">
            <a:extLst>
              <a:ext uri="{FF2B5EF4-FFF2-40B4-BE49-F238E27FC236}">
                <a16:creationId xmlns:a16="http://schemas.microsoft.com/office/drawing/2014/main" id="{887808B0-D663-7675-B918-3DE6B0999836}"/>
              </a:ext>
            </a:extLst>
          </p:cNvPr>
          <p:cNvSpPr/>
          <p:nvPr/>
        </p:nvSpPr>
        <p:spPr>
          <a:xfrm>
            <a:off x="945861" y="1425037"/>
            <a:ext cx="4281715"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You can add attachments by using  the “Attachments” button.</a:t>
            </a:r>
            <a:endParaRPr lang="en-US" b="1">
              <a:solidFill>
                <a:schemeClr val="tx1"/>
              </a:solidFill>
              <a:ea typeface="Source Sans Pro ExtraLight"/>
            </a:endParaRPr>
          </a:p>
        </p:txBody>
      </p:sp>
      <p:sp>
        <p:nvSpPr>
          <p:cNvPr id="6" name="TextBox 5">
            <a:extLst>
              <a:ext uri="{FF2B5EF4-FFF2-40B4-BE49-F238E27FC236}">
                <a16:creationId xmlns:a16="http://schemas.microsoft.com/office/drawing/2014/main" id="{17705981-1D7F-458E-C937-983A3EF5E803}"/>
              </a:ext>
            </a:extLst>
          </p:cNvPr>
          <p:cNvSpPr txBox="1"/>
          <p:nvPr/>
        </p:nvSpPr>
        <p:spPr>
          <a:xfrm>
            <a:off x="2933340" y="4440144"/>
            <a:ext cx="8924192" cy="1477328"/>
          </a:xfrm>
          <a:prstGeom prst="rect">
            <a:avLst/>
          </a:prstGeom>
          <a:solidFill>
            <a:schemeClr val="bg1"/>
          </a:solidFill>
          <a:ln>
            <a:solidFill>
              <a:srgbClr val="FF0000"/>
            </a:solidFill>
          </a:ln>
        </p:spPr>
        <p:txBody>
          <a:bodyPr wrap="square" lIns="91440" tIns="45720" rIns="91440" bIns="45720" rtlCol="0" anchor="t">
            <a:spAutoFit/>
          </a:bodyPr>
          <a:lstStyle/>
          <a:p>
            <a:pPr algn="ctr"/>
            <a:r>
              <a:rPr lang="en-US" b="1"/>
              <a:t>Include your attachments on their respective tabs. This is will facilitate the review process once you submit.</a:t>
            </a:r>
            <a:endParaRPr lang="en-US" b="1">
              <a:ea typeface="Source Sans Pro ExtraLight"/>
            </a:endParaRPr>
          </a:p>
          <a:p>
            <a:endParaRPr lang="en-US" b="1">
              <a:ea typeface="Source Sans Pro ExtraLight"/>
            </a:endParaRPr>
          </a:p>
          <a:p>
            <a:pPr algn="ctr"/>
            <a:r>
              <a:rPr lang="en-US" b="1"/>
              <a:t>i.e. Attach any additional protocol form documents on the Protocol/Forms Link tab. Attach your appendix/addendum materials on the Project Summary tab.</a:t>
            </a:r>
            <a:endParaRPr lang="en-US" b="1">
              <a:ea typeface="Source Sans Pro ExtraLight"/>
            </a:endParaRPr>
          </a:p>
        </p:txBody>
      </p:sp>
    </p:spTree>
    <p:extLst>
      <p:ext uri="{BB962C8B-B14F-4D97-AF65-F5344CB8AC3E}">
        <p14:creationId xmlns:p14="http://schemas.microsoft.com/office/powerpoint/2010/main" val="2090395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3F790-AE98-995C-47E1-81C9A2B80DBE}"/>
              </a:ext>
            </a:extLst>
          </p:cNvPr>
          <p:cNvPicPr>
            <a:picLocks noChangeAspect="1"/>
          </p:cNvPicPr>
          <p:nvPr/>
        </p:nvPicPr>
        <p:blipFill>
          <a:blip r:embed="rId2"/>
          <a:stretch>
            <a:fillRect/>
          </a:stretch>
        </p:blipFill>
        <p:spPr>
          <a:xfrm>
            <a:off x="2207354" y="388983"/>
            <a:ext cx="8574459" cy="5728342"/>
          </a:xfrm>
          <a:prstGeom prst="rect">
            <a:avLst/>
          </a:prstGeom>
        </p:spPr>
      </p:pic>
      <p:sp>
        <p:nvSpPr>
          <p:cNvPr id="3" name="Left Arrow Callout 15">
            <a:extLst>
              <a:ext uri="{FF2B5EF4-FFF2-40B4-BE49-F238E27FC236}">
                <a16:creationId xmlns:a16="http://schemas.microsoft.com/office/drawing/2014/main" id="{1B830463-EF4D-9371-4BB8-FF313064E629}"/>
              </a:ext>
            </a:extLst>
          </p:cNvPr>
          <p:cNvSpPr/>
          <p:nvPr/>
        </p:nvSpPr>
        <p:spPr>
          <a:xfrm>
            <a:off x="6494583" y="2631329"/>
            <a:ext cx="4453720" cy="1376742"/>
          </a:xfrm>
          <a:prstGeom prst="leftArrowCallout">
            <a:avLst>
              <a:gd name="adj1" fmla="val 25000"/>
              <a:gd name="adj2" fmla="val 25000"/>
              <a:gd name="adj3" fmla="val 25000"/>
              <a:gd name="adj4" fmla="val 87391"/>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1. Click on “Choose File” and upload file from computer or other devices.   You can add a description of the attachment in the box.</a:t>
            </a:r>
          </a:p>
        </p:txBody>
      </p:sp>
      <p:sp>
        <p:nvSpPr>
          <p:cNvPr id="4" name="Left Arrow Callout 2">
            <a:extLst>
              <a:ext uri="{FF2B5EF4-FFF2-40B4-BE49-F238E27FC236}">
                <a16:creationId xmlns:a16="http://schemas.microsoft.com/office/drawing/2014/main" id="{3F02A9BF-1D92-01E8-6BB6-2C26787AEC04}"/>
              </a:ext>
            </a:extLst>
          </p:cNvPr>
          <p:cNvSpPr/>
          <p:nvPr/>
        </p:nvSpPr>
        <p:spPr>
          <a:xfrm flipH="1">
            <a:off x="468663" y="4317789"/>
            <a:ext cx="1842440" cy="1955203"/>
          </a:xfrm>
          <a:prstGeom prst="leftArrowCallout">
            <a:avLst>
              <a:gd name="adj1" fmla="val 25000"/>
              <a:gd name="adj2" fmla="val 27945"/>
              <a:gd name="adj3" fmla="val 12013"/>
              <a:gd name="adj4" fmla="val 799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4. Click on “All” to view all the application attachments.</a:t>
            </a:r>
          </a:p>
        </p:txBody>
      </p:sp>
      <p:sp>
        <p:nvSpPr>
          <p:cNvPr id="5" name="Down Arrow Callout 4">
            <a:extLst>
              <a:ext uri="{FF2B5EF4-FFF2-40B4-BE49-F238E27FC236}">
                <a16:creationId xmlns:a16="http://schemas.microsoft.com/office/drawing/2014/main" id="{7ACD582E-A441-ED69-84AD-881436CEB56B}"/>
              </a:ext>
            </a:extLst>
          </p:cNvPr>
          <p:cNvSpPr/>
          <p:nvPr/>
        </p:nvSpPr>
        <p:spPr>
          <a:xfrm>
            <a:off x="3305580" y="1160084"/>
            <a:ext cx="3263290" cy="924978"/>
          </a:xfrm>
          <a:prstGeom prst="downArrowCallout">
            <a:avLst>
              <a:gd name="adj1" fmla="val 27951"/>
              <a:gd name="adj2" fmla="val 25000"/>
              <a:gd name="adj3" fmla="val 25000"/>
              <a:gd name="adj4" fmla="val 6350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3. Click “Finalize Attachments”</a:t>
            </a:r>
            <a:endParaRPr lang="en-US" b="1">
              <a:solidFill>
                <a:sysClr val="windowText" lastClr="000000"/>
              </a:solidFill>
              <a:ea typeface="Source Sans Pro ExtraLight"/>
            </a:endParaRPr>
          </a:p>
        </p:txBody>
      </p:sp>
      <p:sp>
        <p:nvSpPr>
          <p:cNvPr id="7" name="TextBox 6">
            <a:extLst>
              <a:ext uri="{FF2B5EF4-FFF2-40B4-BE49-F238E27FC236}">
                <a16:creationId xmlns:a16="http://schemas.microsoft.com/office/drawing/2014/main" id="{164F1415-58FF-915A-B0A1-CE772F83A016}"/>
              </a:ext>
            </a:extLst>
          </p:cNvPr>
          <p:cNvSpPr txBox="1"/>
          <p:nvPr/>
        </p:nvSpPr>
        <p:spPr>
          <a:xfrm>
            <a:off x="6705720" y="1195196"/>
            <a:ext cx="4788493" cy="1323439"/>
          </a:xfrm>
          <a:prstGeom prst="rect">
            <a:avLst/>
          </a:prstGeom>
          <a:solidFill>
            <a:schemeClr val="bg1"/>
          </a:solidFill>
          <a:ln w="12700">
            <a:solidFill>
              <a:srgbClr val="FF0000"/>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a:t>2. After choosing the file, click on “Add to Attachment List Below.” For more than one file, click on “Choose File” then “Add to Attachment List Below” until all documents needed have been added, then click on “Finalize Attachments.”</a:t>
            </a:r>
          </a:p>
        </p:txBody>
      </p:sp>
      <p:cxnSp>
        <p:nvCxnSpPr>
          <p:cNvPr id="8" name="Straight Arrow Connector 7">
            <a:extLst>
              <a:ext uri="{FF2B5EF4-FFF2-40B4-BE49-F238E27FC236}">
                <a16:creationId xmlns:a16="http://schemas.microsoft.com/office/drawing/2014/main" id="{F3BF72A9-A083-C454-CC4F-B557FA9C085C}"/>
              </a:ext>
            </a:extLst>
          </p:cNvPr>
          <p:cNvCxnSpPr/>
          <p:nvPr/>
        </p:nvCxnSpPr>
        <p:spPr>
          <a:xfrm flipH="1">
            <a:off x="6171587" y="2197172"/>
            <a:ext cx="532263" cy="4341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51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704B-EA3D-E7CA-C989-5865DE27F63E}"/>
              </a:ext>
            </a:extLst>
          </p:cNvPr>
          <p:cNvSpPr>
            <a:spLocks noGrp="1"/>
          </p:cNvSpPr>
          <p:nvPr>
            <p:ph type="title"/>
          </p:nvPr>
        </p:nvSpPr>
        <p:spPr>
          <a:xfrm>
            <a:off x="1066800" y="421053"/>
            <a:ext cx="10058400" cy="787791"/>
          </a:xfrm>
        </p:spPr>
        <p:txBody>
          <a:bodyPr/>
          <a:lstStyle/>
          <a:p>
            <a:r>
              <a:rPr lang="en-US" sz="4800"/>
              <a:t>How to locate an attachment</a:t>
            </a:r>
            <a:endParaRPr lang="en-US"/>
          </a:p>
        </p:txBody>
      </p:sp>
      <p:pic>
        <p:nvPicPr>
          <p:cNvPr id="3" name="Picture 2">
            <a:extLst>
              <a:ext uri="{FF2B5EF4-FFF2-40B4-BE49-F238E27FC236}">
                <a16:creationId xmlns:a16="http://schemas.microsoft.com/office/drawing/2014/main" id="{6D8A0F76-E701-8FAD-D553-20A1A17A6044}"/>
              </a:ext>
            </a:extLst>
          </p:cNvPr>
          <p:cNvPicPr>
            <a:picLocks noChangeAspect="1"/>
          </p:cNvPicPr>
          <p:nvPr/>
        </p:nvPicPr>
        <p:blipFill>
          <a:blip r:embed="rId2"/>
          <a:stretch>
            <a:fillRect/>
          </a:stretch>
        </p:blipFill>
        <p:spPr>
          <a:xfrm>
            <a:off x="658062" y="1220237"/>
            <a:ext cx="10875875" cy="4792665"/>
          </a:xfrm>
          <a:prstGeom prst="rect">
            <a:avLst/>
          </a:prstGeom>
        </p:spPr>
      </p:pic>
      <p:sp>
        <p:nvSpPr>
          <p:cNvPr id="4" name="Oval 3">
            <a:extLst>
              <a:ext uri="{FF2B5EF4-FFF2-40B4-BE49-F238E27FC236}">
                <a16:creationId xmlns:a16="http://schemas.microsoft.com/office/drawing/2014/main" id="{BBDD25D5-5B22-6C91-5147-0A7EF48A90D2}"/>
              </a:ext>
            </a:extLst>
          </p:cNvPr>
          <p:cNvSpPr/>
          <p:nvPr/>
        </p:nvSpPr>
        <p:spPr>
          <a:xfrm>
            <a:off x="1816131" y="3230675"/>
            <a:ext cx="411061" cy="3858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Callout 2">
            <a:extLst>
              <a:ext uri="{FF2B5EF4-FFF2-40B4-BE49-F238E27FC236}">
                <a16:creationId xmlns:a16="http://schemas.microsoft.com/office/drawing/2014/main" id="{AC989CE1-9C16-B44A-3928-3006090E43C9}"/>
              </a:ext>
            </a:extLst>
          </p:cNvPr>
          <p:cNvSpPr/>
          <p:nvPr/>
        </p:nvSpPr>
        <p:spPr>
          <a:xfrm>
            <a:off x="2224103" y="3040829"/>
            <a:ext cx="7438799" cy="765586"/>
          </a:xfrm>
          <a:prstGeom prst="leftArrowCallout">
            <a:avLst>
              <a:gd name="adj1" fmla="val 25000"/>
              <a:gd name="adj2" fmla="val 25000"/>
              <a:gd name="adj3" fmla="val 25000"/>
              <a:gd name="adj4" fmla="val 873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a:solidFill>
                  <a:schemeClr val="tx1"/>
                </a:solidFill>
                <a:latin typeface="Source Sans Pro Semibold"/>
                <a:ea typeface="Source Sans Pro Semibold"/>
                <a:cs typeface="Times New Roman"/>
              </a:rPr>
              <a:t>Attachments are on the tab indicated by the paper clip icon</a:t>
            </a:r>
            <a:r>
              <a:rPr lang="en-US" sz="1600">
                <a:solidFill>
                  <a:schemeClr val="tx1"/>
                </a:solidFill>
                <a:latin typeface="Source Sans Pro Semibold"/>
                <a:ea typeface="Source Sans Pro Semibold"/>
                <a:cs typeface="Times New Roman"/>
              </a:rPr>
              <a:t>.</a:t>
            </a:r>
            <a:endParaRPr lang="en-US">
              <a:solidFill>
                <a:schemeClr val="tx1"/>
              </a:solidFill>
              <a:latin typeface="Source Sans Pro Semibold"/>
              <a:ea typeface="Source Sans Pro Semibold"/>
              <a:cs typeface="Times New Roman"/>
            </a:endParaRPr>
          </a:p>
        </p:txBody>
      </p:sp>
    </p:spTree>
    <p:extLst>
      <p:ext uri="{BB962C8B-B14F-4D97-AF65-F5344CB8AC3E}">
        <p14:creationId xmlns:p14="http://schemas.microsoft.com/office/powerpoint/2010/main" val="134260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81BD-E69B-C9B2-3E42-61CBB686FB48}"/>
              </a:ext>
            </a:extLst>
          </p:cNvPr>
          <p:cNvSpPr>
            <a:spLocks noGrp="1"/>
          </p:cNvSpPr>
          <p:nvPr>
            <p:ph type="title"/>
          </p:nvPr>
        </p:nvSpPr>
        <p:spPr>
          <a:xfrm>
            <a:off x="1097280" y="286603"/>
            <a:ext cx="10058400" cy="856397"/>
          </a:xfrm>
        </p:spPr>
        <p:txBody>
          <a:bodyPr/>
          <a:lstStyle/>
          <a:p>
            <a:r>
              <a:rPr lang="en-US" sz="4800"/>
              <a:t>How to remove an attachment</a:t>
            </a:r>
            <a:endParaRPr lang="en-US"/>
          </a:p>
        </p:txBody>
      </p:sp>
      <p:pic>
        <p:nvPicPr>
          <p:cNvPr id="3" name="Picture 2">
            <a:extLst>
              <a:ext uri="{FF2B5EF4-FFF2-40B4-BE49-F238E27FC236}">
                <a16:creationId xmlns:a16="http://schemas.microsoft.com/office/drawing/2014/main" id="{D6D73A61-53ED-C317-4EC4-33381260F8DA}"/>
              </a:ext>
            </a:extLst>
          </p:cNvPr>
          <p:cNvPicPr>
            <a:picLocks noChangeAspect="1"/>
          </p:cNvPicPr>
          <p:nvPr/>
        </p:nvPicPr>
        <p:blipFill>
          <a:blip r:embed="rId2"/>
          <a:stretch>
            <a:fillRect/>
          </a:stretch>
        </p:blipFill>
        <p:spPr>
          <a:xfrm>
            <a:off x="6096000" y="1071807"/>
            <a:ext cx="5700215" cy="5124276"/>
          </a:xfrm>
          <a:prstGeom prst="rect">
            <a:avLst/>
          </a:prstGeom>
        </p:spPr>
      </p:pic>
      <p:pic>
        <p:nvPicPr>
          <p:cNvPr id="4" name="Picture 3">
            <a:extLst>
              <a:ext uri="{FF2B5EF4-FFF2-40B4-BE49-F238E27FC236}">
                <a16:creationId xmlns:a16="http://schemas.microsoft.com/office/drawing/2014/main" id="{AEAC0419-179D-0293-D80B-586D65BD5DEF}"/>
              </a:ext>
            </a:extLst>
          </p:cNvPr>
          <p:cNvPicPr>
            <a:picLocks noChangeAspect="1"/>
          </p:cNvPicPr>
          <p:nvPr/>
        </p:nvPicPr>
        <p:blipFill>
          <a:blip r:embed="rId3"/>
          <a:stretch>
            <a:fillRect/>
          </a:stretch>
        </p:blipFill>
        <p:spPr>
          <a:xfrm>
            <a:off x="591870" y="1071807"/>
            <a:ext cx="5203844" cy="5124277"/>
          </a:xfrm>
          <a:prstGeom prst="rect">
            <a:avLst/>
          </a:prstGeom>
        </p:spPr>
      </p:pic>
      <p:sp>
        <p:nvSpPr>
          <p:cNvPr id="5" name="Up Arrow Callout 8">
            <a:extLst>
              <a:ext uri="{FF2B5EF4-FFF2-40B4-BE49-F238E27FC236}">
                <a16:creationId xmlns:a16="http://schemas.microsoft.com/office/drawing/2014/main" id="{CBCFD49B-16D5-BAD5-596C-BC669831FCC7}"/>
              </a:ext>
            </a:extLst>
          </p:cNvPr>
          <p:cNvSpPr/>
          <p:nvPr/>
        </p:nvSpPr>
        <p:spPr>
          <a:xfrm>
            <a:off x="1262884" y="1928204"/>
            <a:ext cx="4863596" cy="1750608"/>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You can remove attachments by:</a:t>
            </a:r>
            <a:endParaRPr lang="en-US" b="1">
              <a:solidFill>
                <a:schemeClr val="tx1"/>
              </a:solidFill>
              <a:ea typeface="Source Sans Pro ExtraLight"/>
            </a:endParaRPr>
          </a:p>
          <a:p>
            <a:pPr marL="342900" indent="-342900" algn="ctr">
              <a:buAutoNum type="arabicPeriod"/>
            </a:pPr>
            <a:r>
              <a:rPr lang="en-US" b="1">
                <a:solidFill>
                  <a:schemeClr val="tx1"/>
                </a:solidFill>
              </a:rPr>
              <a:t>Clicking on the “Attachments” button</a:t>
            </a:r>
            <a:endParaRPr lang="en-US" b="1">
              <a:solidFill>
                <a:schemeClr val="tx1"/>
              </a:solidFill>
              <a:ea typeface="Source Sans Pro ExtraLight"/>
            </a:endParaRPr>
          </a:p>
          <a:p>
            <a:pPr marL="342900" indent="-342900" algn="ctr">
              <a:buAutoNum type="arabicPeriod"/>
            </a:pPr>
            <a:r>
              <a:rPr lang="en-US" b="1">
                <a:solidFill>
                  <a:schemeClr val="tx1"/>
                </a:solidFill>
              </a:rPr>
              <a:t>Right-clicking on the attachment</a:t>
            </a:r>
            <a:endParaRPr lang="en-US" b="1">
              <a:solidFill>
                <a:schemeClr val="tx1"/>
              </a:solidFill>
              <a:ea typeface="Source Sans Pro ExtraLight"/>
            </a:endParaRPr>
          </a:p>
          <a:p>
            <a:pPr marL="342900" indent="-342900" algn="ctr">
              <a:buAutoNum type="arabicPeriod"/>
            </a:pPr>
            <a:r>
              <a:rPr lang="en-US" b="1">
                <a:solidFill>
                  <a:schemeClr val="tx1"/>
                </a:solidFill>
              </a:rPr>
              <a:t>Selecting “Delete Attachment”</a:t>
            </a:r>
            <a:endParaRPr lang="en-US" b="1">
              <a:solidFill>
                <a:schemeClr val="tx1"/>
              </a:solidFill>
              <a:ea typeface="Source Sans Pro ExtraLight"/>
            </a:endParaRPr>
          </a:p>
        </p:txBody>
      </p:sp>
      <p:sp>
        <p:nvSpPr>
          <p:cNvPr id="6" name="Arrow: Right 5">
            <a:extLst>
              <a:ext uri="{FF2B5EF4-FFF2-40B4-BE49-F238E27FC236}">
                <a16:creationId xmlns:a16="http://schemas.microsoft.com/office/drawing/2014/main" id="{61EB5E7A-FF63-5E9F-6170-D3FAA2E0DAC6}"/>
              </a:ext>
            </a:extLst>
          </p:cNvPr>
          <p:cNvSpPr/>
          <p:nvPr/>
        </p:nvSpPr>
        <p:spPr>
          <a:xfrm flipH="1">
            <a:off x="9953223" y="5349628"/>
            <a:ext cx="1136427" cy="4341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58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F3C0C1-850A-A019-A356-DFD7A15E89F8}"/>
              </a:ext>
            </a:extLst>
          </p:cNvPr>
          <p:cNvPicPr/>
          <p:nvPr/>
        </p:nvPicPr>
        <p:blipFill rotWithShape="1">
          <a:blip r:embed="rId2"/>
          <a:srcRect l="15616" t="493"/>
          <a:stretch/>
        </p:blipFill>
        <p:spPr>
          <a:xfrm>
            <a:off x="1626989" y="1362392"/>
            <a:ext cx="8466185" cy="4714114"/>
          </a:xfrm>
          <a:prstGeom prst="rect">
            <a:avLst/>
          </a:prstGeom>
        </p:spPr>
      </p:pic>
      <p:sp>
        <p:nvSpPr>
          <p:cNvPr id="3" name="TextBox 2">
            <a:extLst>
              <a:ext uri="{FF2B5EF4-FFF2-40B4-BE49-F238E27FC236}">
                <a16:creationId xmlns:a16="http://schemas.microsoft.com/office/drawing/2014/main" id="{C18A9D58-60E5-B77A-7D04-3E9E1DF34AB1}"/>
              </a:ext>
            </a:extLst>
          </p:cNvPr>
          <p:cNvSpPr txBox="1"/>
          <p:nvPr/>
        </p:nvSpPr>
        <p:spPr>
          <a:xfrm>
            <a:off x="627307" y="476694"/>
            <a:ext cx="10233963" cy="923330"/>
          </a:xfrm>
          <a:prstGeom prst="rect">
            <a:avLst/>
          </a:prstGeom>
          <a:solidFill>
            <a:schemeClr val="bg1"/>
          </a:solidFill>
          <a:ln w="19050">
            <a:solidFill>
              <a:srgbClr val="FF0000"/>
            </a:solidFill>
          </a:ln>
        </p:spPr>
        <p:txBody>
          <a:bodyPr wrap="square" lIns="91440" tIns="45720" rIns="91440" bIns="45720" rtlCol="0" anchor="t">
            <a:spAutoFit/>
          </a:bodyPr>
          <a:lstStyle/>
          <a:p>
            <a:pPr algn="ctr"/>
            <a:r>
              <a:rPr lang="en-US" b="1"/>
              <a:t>Note: by changing the workflow, the attachments will be locked and can no longer be deleted. i.e., while in draft mode and pre-review revision mode you may delete any attachments that you do not need. However, once you submit to the IBCCO Administrative Review, attachments will be locked.</a:t>
            </a:r>
          </a:p>
        </p:txBody>
      </p:sp>
      <p:sp>
        <p:nvSpPr>
          <p:cNvPr id="4" name="Up Arrow Callout 8">
            <a:extLst>
              <a:ext uri="{FF2B5EF4-FFF2-40B4-BE49-F238E27FC236}">
                <a16:creationId xmlns:a16="http://schemas.microsoft.com/office/drawing/2014/main" id="{FC4ABC95-485C-F2C5-AB64-5B2A4DE99B0C}"/>
              </a:ext>
            </a:extLst>
          </p:cNvPr>
          <p:cNvSpPr/>
          <p:nvPr/>
        </p:nvSpPr>
        <p:spPr>
          <a:xfrm>
            <a:off x="3589325" y="4605604"/>
            <a:ext cx="3313039" cy="1367943"/>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Right click on top of the name of the file and select “Delete Attachment”</a:t>
            </a:r>
          </a:p>
        </p:txBody>
      </p:sp>
    </p:spTree>
    <p:extLst>
      <p:ext uri="{BB962C8B-B14F-4D97-AF65-F5344CB8AC3E}">
        <p14:creationId xmlns:p14="http://schemas.microsoft.com/office/powerpoint/2010/main" val="176759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Validating and Saving</a:t>
            </a:r>
            <a:endParaRPr lang="en-US"/>
          </a:p>
        </p:txBody>
      </p:sp>
      <p:cxnSp>
        <p:nvCxnSpPr>
          <p:cNvPr id="3" name="Straight Connector 2">
            <a:extLst>
              <a:ext uri="{FF2B5EF4-FFF2-40B4-BE49-F238E27FC236}">
                <a16:creationId xmlns:a16="http://schemas.microsoft.com/office/drawing/2014/main" id="{EE135B1A-6DAA-0998-3F06-B951E48F8DB9}"/>
              </a:ext>
            </a:extLst>
          </p:cNvPr>
          <p:cNvCxnSpPr>
            <a:cxnSpLocks/>
          </p:cNvCxnSpPr>
          <p:nvPr/>
        </p:nvCxnSpPr>
        <p:spPr>
          <a:xfrm>
            <a:off x="1066800" y="3190905"/>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76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67031B-889B-D1C5-A4F2-E31ABE891673}"/>
              </a:ext>
            </a:extLst>
          </p:cNvPr>
          <p:cNvSpPr txBox="1"/>
          <p:nvPr/>
        </p:nvSpPr>
        <p:spPr>
          <a:xfrm>
            <a:off x="695273" y="573991"/>
            <a:ext cx="9309298" cy="1200329"/>
          </a:xfrm>
          <a:prstGeom prst="rect">
            <a:avLst/>
          </a:prstGeom>
          <a:noFill/>
          <a:ln w="28575">
            <a:solidFill>
              <a:srgbClr val="FF0000"/>
            </a:solidFill>
          </a:ln>
        </p:spPr>
        <p:txBody>
          <a:bodyPr wrap="square" lIns="91440" tIns="45720" rIns="91440" bIns="45720" rtlCol="0" anchor="t">
            <a:spAutoFit/>
          </a:bodyPr>
          <a:lstStyle/>
          <a:p>
            <a:pPr marL="285750" indent="-285750">
              <a:buFont typeface="Arial" panose="020B0604020202020204" pitchFamily="34" charset="0"/>
              <a:buChar char="•"/>
            </a:pPr>
            <a:r>
              <a:rPr lang="en-US" b="1"/>
              <a:t>Once you have completed the application (Project Summary tab through the PI Certification tab), then it is recommended to Validate and Save your application</a:t>
            </a:r>
            <a:endParaRPr lang="en-US" b="1">
              <a:ea typeface="Source Sans Pro ExtraLight"/>
            </a:endParaRPr>
          </a:p>
          <a:p>
            <a:pPr marL="285750" indent="-285750">
              <a:buFont typeface="Arial" panose="020B0604020202020204" pitchFamily="34" charset="0"/>
              <a:buChar char="•"/>
            </a:pPr>
            <a:r>
              <a:rPr lang="en-US" b="1"/>
              <a:t>Mandatory questions are marked with (*) at the end of the questions</a:t>
            </a:r>
            <a:endParaRPr lang="en-US" b="1">
              <a:ea typeface="Source Sans Pro ExtraLight"/>
            </a:endParaRPr>
          </a:p>
          <a:p>
            <a:endParaRPr lang="en-US"/>
          </a:p>
        </p:txBody>
      </p:sp>
      <p:sp>
        <p:nvSpPr>
          <p:cNvPr id="8" name="Rectangle 7">
            <a:extLst>
              <a:ext uri="{FF2B5EF4-FFF2-40B4-BE49-F238E27FC236}">
                <a16:creationId xmlns:a16="http://schemas.microsoft.com/office/drawing/2014/main" id="{C7E96F5C-1508-E35A-922A-987B951AABB1}"/>
              </a:ext>
            </a:extLst>
          </p:cNvPr>
          <p:cNvSpPr/>
          <p:nvPr/>
        </p:nvSpPr>
        <p:spPr>
          <a:xfrm>
            <a:off x="3221580" y="3611796"/>
            <a:ext cx="1484851" cy="2365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A0A4F51-0963-F15C-929E-1BF09F206CB0}"/>
              </a:ext>
            </a:extLst>
          </p:cNvPr>
          <p:cNvPicPr>
            <a:picLocks noChangeAspect="1"/>
          </p:cNvPicPr>
          <p:nvPr/>
        </p:nvPicPr>
        <p:blipFill>
          <a:blip r:embed="rId2"/>
          <a:stretch>
            <a:fillRect/>
          </a:stretch>
        </p:blipFill>
        <p:spPr>
          <a:xfrm>
            <a:off x="644612" y="2129004"/>
            <a:ext cx="10835457" cy="3438746"/>
          </a:xfrm>
          <a:prstGeom prst="rect">
            <a:avLst/>
          </a:prstGeom>
        </p:spPr>
      </p:pic>
      <p:sp>
        <p:nvSpPr>
          <p:cNvPr id="10" name="Up Arrow Callout 2">
            <a:extLst>
              <a:ext uri="{FF2B5EF4-FFF2-40B4-BE49-F238E27FC236}">
                <a16:creationId xmlns:a16="http://schemas.microsoft.com/office/drawing/2014/main" id="{649AEA27-7C45-F02A-0737-95AF50F7BE4A}"/>
              </a:ext>
            </a:extLst>
          </p:cNvPr>
          <p:cNvSpPr/>
          <p:nvPr/>
        </p:nvSpPr>
        <p:spPr>
          <a:xfrm>
            <a:off x="1011599" y="5008034"/>
            <a:ext cx="7200434"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“Validate &amp; Save” is a feature to check for any incomplete mandatory questions. </a:t>
            </a:r>
            <a:endParaRPr lang="en-US">
              <a:solidFill>
                <a:sysClr val="windowText" lastClr="000000"/>
              </a:solidFill>
            </a:endParaRPr>
          </a:p>
        </p:txBody>
      </p:sp>
      <p:sp>
        <p:nvSpPr>
          <p:cNvPr id="11" name="Rectangle 10">
            <a:extLst>
              <a:ext uri="{FF2B5EF4-FFF2-40B4-BE49-F238E27FC236}">
                <a16:creationId xmlns:a16="http://schemas.microsoft.com/office/drawing/2014/main" id="{0DB593D4-890B-708D-F331-689BCF677782}"/>
              </a:ext>
            </a:extLst>
          </p:cNvPr>
          <p:cNvSpPr/>
          <p:nvPr/>
        </p:nvSpPr>
        <p:spPr>
          <a:xfrm>
            <a:off x="3712191" y="4644030"/>
            <a:ext cx="1637731" cy="3132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10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76FB-44ED-9D03-403F-A8A0E84D7597}"/>
              </a:ext>
            </a:extLst>
          </p:cNvPr>
          <p:cNvSpPr>
            <a:spLocks noGrp="1"/>
          </p:cNvSpPr>
          <p:nvPr>
            <p:ph type="title"/>
          </p:nvPr>
        </p:nvSpPr>
        <p:spPr>
          <a:xfrm>
            <a:off x="1066800" y="603020"/>
            <a:ext cx="10058400" cy="907197"/>
          </a:xfrm>
        </p:spPr>
        <p:txBody>
          <a:bodyPr/>
          <a:lstStyle/>
          <a:p>
            <a:r>
              <a:rPr lang="en-US" sz="4800"/>
              <a:t>Application Validation</a:t>
            </a:r>
            <a:endParaRPr lang="en-US"/>
          </a:p>
        </p:txBody>
      </p:sp>
      <p:pic>
        <p:nvPicPr>
          <p:cNvPr id="4" name="Picture 3">
            <a:extLst>
              <a:ext uri="{FF2B5EF4-FFF2-40B4-BE49-F238E27FC236}">
                <a16:creationId xmlns:a16="http://schemas.microsoft.com/office/drawing/2014/main" id="{BEAFEDBA-AE67-0F02-8582-3DB23AD2CCBB}"/>
              </a:ext>
            </a:extLst>
          </p:cNvPr>
          <p:cNvPicPr>
            <a:picLocks noChangeAspect="1"/>
          </p:cNvPicPr>
          <p:nvPr/>
        </p:nvPicPr>
        <p:blipFill>
          <a:blip r:embed="rId2"/>
          <a:stretch>
            <a:fillRect/>
          </a:stretch>
        </p:blipFill>
        <p:spPr>
          <a:xfrm>
            <a:off x="691297" y="1705544"/>
            <a:ext cx="11054687" cy="4238056"/>
          </a:xfrm>
          <a:prstGeom prst="rect">
            <a:avLst/>
          </a:prstGeom>
        </p:spPr>
      </p:pic>
      <p:sp>
        <p:nvSpPr>
          <p:cNvPr id="5" name="Rectangle 4">
            <a:extLst>
              <a:ext uri="{FF2B5EF4-FFF2-40B4-BE49-F238E27FC236}">
                <a16:creationId xmlns:a16="http://schemas.microsoft.com/office/drawing/2014/main" id="{2BB72FE9-9739-11AD-8DB3-2A0583739D1F}"/>
              </a:ext>
            </a:extLst>
          </p:cNvPr>
          <p:cNvSpPr/>
          <p:nvPr/>
        </p:nvSpPr>
        <p:spPr>
          <a:xfrm>
            <a:off x="2379594" y="2346811"/>
            <a:ext cx="9260809" cy="71388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Callout 3">
            <a:extLst>
              <a:ext uri="{FF2B5EF4-FFF2-40B4-BE49-F238E27FC236}">
                <a16:creationId xmlns:a16="http://schemas.microsoft.com/office/drawing/2014/main" id="{3250F894-CCCD-975C-66AB-7D586B9CB17A}"/>
              </a:ext>
            </a:extLst>
          </p:cNvPr>
          <p:cNvSpPr/>
          <p:nvPr/>
        </p:nvSpPr>
        <p:spPr>
          <a:xfrm>
            <a:off x="5047964" y="3130550"/>
            <a:ext cx="3396343"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Pending Mandatory questions.</a:t>
            </a:r>
          </a:p>
        </p:txBody>
      </p:sp>
    </p:spTree>
    <p:extLst>
      <p:ext uri="{BB962C8B-B14F-4D97-AF65-F5344CB8AC3E}">
        <p14:creationId xmlns:p14="http://schemas.microsoft.com/office/powerpoint/2010/main" val="51150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76FB-44ED-9D03-403F-A8A0E84D7597}"/>
              </a:ext>
            </a:extLst>
          </p:cNvPr>
          <p:cNvSpPr>
            <a:spLocks noGrp="1"/>
          </p:cNvSpPr>
          <p:nvPr>
            <p:ph type="title"/>
          </p:nvPr>
        </p:nvSpPr>
        <p:spPr>
          <a:xfrm>
            <a:off x="1098794" y="524445"/>
            <a:ext cx="10058400" cy="907197"/>
          </a:xfrm>
        </p:spPr>
        <p:txBody>
          <a:bodyPr/>
          <a:lstStyle/>
          <a:p>
            <a:r>
              <a:rPr lang="en-US" sz="4800"/>
              <a:t>Application Validation</a:t>
            </a:r>
            <a:endParaRPr lang="en-US"/>
          </a:p>
        </p:txBody>
      </p:sp>
      <p:pic>
        <p:nvPicPr>
          <p:cNvPr id="3" name="Picture 2">
            <a:extLst>
              <a:ext uri="{FF2B5EF4-FFF2-40B4-BE49-F238E27FC236}">
                <a16:creationId xmlns:a16="http://schemas.microsoft.com/office/drawing/2014/main" id="{3465C510-E544-9D80-27EB-9389F23801A4}"/>
              </a:ext>
            </a:extLst>
          </p:cNvPr>
          <p:cNvPicPr>
            <a:picLocks noChangeAspect="1"/>
          </p:cNvPicPr>
          <p:nvPr/>
        </p:nvPicPr>
        <p:blipFill>
          <a:blip r:embed="rId2"/>
          <a:stretch>
            <a:fillRect/>
          </a:stretch>
        </p:blipFill>
        <p:spPr>
          <a:xfrm>
            <a:off x="573504" y="1727201"/>
            <a:ext cx="11108980" cy="4241800"/>
          </a:xfrm>
          <a:prstGeom prst="rect">
            <a:avLst/>
          </a:prstGeom>
        </p:spPr>
      </p:pic>
      <p:sp>
        <p:nvSpPr>
          <p:cNvPr id="6" name="Rectangle 5">
            <a:extLst>
              <a:ext uri="{FF2B5EF4-FFF2-40B4-BE49-F238E27FC236}">
                <a16:creationId xmlns:a16="http://schemas.microsoft.com/office/drawing/2014/main" id="{D9F8CE1B-99FD-4A36-8266-24CF89612400}"/>
              </a:ext>
            </a:extLst>
          </p:cNvPr>
          <p:cNvSpPr/>
          <p:nvPr/>
        </p:nvSpPr>
        <p:spPr>
          <a:xfrm>
            <a:off x="2303394" y="2510126"/>
            <a:ext cx="9260809" cy="241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Callout 20">
            <a:extLst>
              <a:ext uri="{FF2B5EF4-FFF2-40B4-BE49-F238E27FC236}">
                <a16:creationId xmlns:a16="http://schemas.microsoft.com/office/drawing/2014/main" id="{35A12E14-8F50-3150-C4E6-DFB6F40579B0}"/>
              </a:ext>
            </a:extLst>
          </p:cNvPr>
          <p:cNvSpPr/>
          <p:nvPr/>
        </p:nvSpPr>
        <p:spPr>
          <a:xfrm>
            <a:off x="3227448" y="2850899"/>
            <a:ext cx="6776932" cy="914400"/>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ysClr val="windowText" lastClr="000000"/>
                </a:solidFill>
              </a:rPr>
              <a:t>All required questions are answered and the protocol is ready for submission.</a:t>
            </a:r>
            <a:endParaRPr lang="en-US" b="1">
              <a:solidFill>
                <a:sysClr val="windowText" lastClr="000000"/>
              </a:solidFill>
              <a:ea typeface="Source Sans Pro ExtraLight"/>
            </a:endParaRPr>
          </a:p>
        </p:txBody>
      </p:sp>
    </p:spTree>
    <p:extLst>
      <p:ext uri="{BB962C8B-B14F-4D97-AF65-F5344CB8AC3E}">
        <p14:creationId xmlns:p14="http://schemas.microsoft.com/office/powerpoint/2010/main" val="3017740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CD231F-B642-105A-CACB-A0860DAEC918}"/>
              </a:ext>
            </a:extLst>
          </p:cNvPr>
          <p:cNvPicPr>
            <a:picLocks noChangeAspect="1"/>
          </p:cNvPicPr>
          <p:nvPr/>
        </p:nvPicPr>
        <p:blipFill rotWithShape="1">
          <a:blip r:embed="rId2"/>
          <a:srcRect r="84" b="24468"/>
          <a:stretch/>
        </p:blipFill>
        <p:spPr>
          <a:xfrm>
            <a:off x="406600" y="2619898"/>
            <a:ext cx="11369288" cy="1352157"/>
          </a:xfrm>
          <a:prstGeom prst="rect">
            <a:avLst/>
          </a:prstGeom>
        </p:spPr>
      </p:pic>
      <p:sp>
        <p:nvSpPr>
          <p:cNvPr id="8" name="TextBox 7">
            <a:extLst>
              <a:ext uri="{FF2B5EF4-FFF2-40B4-BE49-F238E27FC236}">
                <a16:creationId xmlns:a16="http://schemas.microsoft.com/office/drawing/2014/main" id="{8174EE3B-C62D-8156-A881-52415D773F29}"/>
              </a:ext>
            </a:extLst>
          </p:cNvPr>
          <p:cNvSpPr txBox="1"/>
          <p:nvPr/>
        </p:nvSpPr>
        <p:spPr>
          <a:xfrm>
            <a:off x="713462" y="872128"/>
            <a:ext cx="10384524" cy="1631216"/>
          </a:xfrm>
          <a:prstGeom prst="rect">
            <a:avLst/>
          </a:prstGeom>
          <a:noFill/>
        </p:spPr>
        <p:txBody>
          <a:bodyPr wrap="square" lIns="91440" tIns="45720" rIns="91440" bIns="45720" rtlCol="0" anchor="t">
            <a:spAutoFit/>
          </a:bodyPr>
          <a:lstStyle/>
          <a:p>
            <a:pPr algn="ctr"/>
            <a:r>
              <a:rPr lang="en-US" sz="2000" b="1"/>
              <a:t>Once sent to IBCCO Administrative Review, the “Current document status/progress” will reflect that the protocol is under administrative review.</a:t>
            </a:r>
          </a:p>
          <a:p>
            <a:pPr algn="ctr"/>
            <a:endParaRPr lang="en-US" sz="2000" b="1"/>
          </a:p>
          <a:p>
            <a:pPr algn="ctr"/>
            <a:r>
              <a:rPr lang="en-US" sz="2000" b="1"/>
              <a:t>Note: Amendments (modifications) and Annual Reviews that have not been approved can be found on the “In Progress (for all users) filter in “My Filter Sets.”</a:t>
            </a:r>
          </a:p>
        </p:txBody>
      </p:sp>
      <p:sp>
        <p:nvSpPr>
          <p:cNvPr id="10" name="Rectangle 9">
            <a:extLst>
              <a:ext uri="{FF2B5EF4-FFF2-40B4-BE49-F238E27FC236}">
                <a16:creationId xmlns:a16="http://schemas.microsoft.com/office/drawing/2014/main" id="{1AEDC170-E9B6-7E18-727F-4A2AC83B9C2C}"/>
              </a:ext>
            </a:extLst>
          </p:cNvPr>
          <p:cNvSpPr/>
          <p:nvPr/>
        </p:nvSpPr>
        <p:spPr>
          <a:xfrm>
            <a:off x="6180675" y="2842995"/>
            <a:ext cx="848775" cy="11289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33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58BC0-09C4-83A5-6F65-5BBDA8BB85A8}"/>
              </a:ext>
            </a:extLst>
          </p:cNvPr>
          <p:cNvSpPr>
            <a:spLocks noGrp="1"/>
          </p:cNvSpPr>
          <p:nvPr>
            <p:ph type="title" idx="4294967295"/>
          </p:nvPr>
        </p:nvSpPr>
        <p:spPr>
          <a:xfrm>
            <a:off x="1066800" y="2285512"/>
            <a:ext cx="10058400" cy="996950"/>
          </a:xfrm>
        </p:spPr>
        <p:txBody>
          <a:bodyPr>
            <a:normAutofit fontScale="90000"/>
          </a:bodyPr>
          <a:lstStyle/>
          <a:p>
            <a:pPr algn="ctr"/>
            <a:br>
              <a:rPr lang="en-US"/>
            </a:br>
            <a:br>
              <a:rPr lang="en-US"/>
            </a:br>
            <a:br>
              <a:rPr lang="en-US"/>
            </a:br>
            <a:br>
              <a:rPr lang="en-US"/>
            </a:br>
            <a:r>
              <a:rPr lang="en-US" sz="6700"/>
              <a:t>Access to </a:t>
            </a:r>
            <a:r>
              <a:rPr lang="en-US" sz="6700" err="1"/>
              <a:t>tick@lab</a:t>
            </a:r>
            <a:endParaRPr lang="en-US" err="1"/>
          </a:p>
        </p:txBody>
      </p:sp>
      <p:sp>
        <p:nvSpPr>
          <p:cNvPr id="3" name="Text Placeholder 3">
            <a:extLst>
              <a:ext uri="{FF2B5EF4-FFF2-40B4-BE49-F238E27FC236}">
                <a16:creationId xmlns:a16="http://schemas.microsoft.com/office/drawing/2014/main" id="{46A60290-7C6D-FE1F-943F-93A2C0DEDAD2}"/>
              </a:ext>
            </a:extLst>
          </p:cNvPr>
          <p:cNvSpPr txBox="1">
            <a:spLocks/>
          </p:cNvSpPr>
          <p:nvPr/>
        </p:nvSpPr>
        <p:spPr>
          <a:xfrm>
            <a:off x="1066800" y="3282462"/>
            <a:ext cx="10058400" cy="65813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endParaRPr lang="en-US" sz="2800"/>
          </a:p>
        </p:txBody>
      </p:sp>
      <p:cxnSp>
        <p:nvCxnSpPr>
          <p:cNvPr id="4" name="Straight Connector 3">
            <a:extLst>
              <a:ext uri="{FF2B5EF4-FFF2-40B4-BE49-F238E27FC236}">
                <a16:creationId xmlns:a16="http://schemas.microsoft.com/office/drawing/2014/main" id="{E8892FDA-E549-89E6-3553-D0BD2E8FDB1B}"/>
              </a:ext>
            </a:extLst>
          </p:cNvPr>
          <p:cNvCxnSpPr>
            <a:cxnSpLocks/>
          </p:cNvCxnSpPr>
          <p:nvPr/>
        </p:nvCxnSpPr>
        <p:spPr>
          <a:xfrm>
            <a:off x="2036064" y="3190905"/>
            <a:ext cx="822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68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How to Revise a Submitted Amendment</a:t>
            </a:r>
          </a:p>
        </p:txBody>
      </p:sp>
      <p:sp>
        <p:nvSpPr>
          <p:cNvPr id="4" name="Text Placeholder 3"/>
          <p:cNvSpPr>
            <a:spLocks noGrp="1"/>
          </p:cNvSpPr>
          <p:nvPr>
            <p:ph type="body" idx="1"/>
          </p:nvPr>
        </p:nvSpPr>
        <p:spPr/>
        <p:txBody>
          <a:bodyPr/>
          <a:lstStyle/>
          <a:p>
            <a:pPr algn="ctr"/>
            <a:r>
              <a:rPr lang="en-US"/>
              <a:t>Returned to you for Revision</a:t>
            </a:r>
          </a:p>
        </p:txBody>
      </p:sp>
      <p:sp>
        <p:nvSpPr>
          <p:cNvPr id="2" name="Slide Number Placeholder 1"/>
          <p:cNvSpPr>
            <a:spLocks noGrp="1"/>
          </p:cNvSpPr>
          <p:nvPr>
            <p:ph type="sldNum" sz="quarter" idx="12"/>
          </p:nvPr>
        </p:nvSpPr>
        <p:spPr/>
        <p:txBody>
          <a:bodyPr>
            <a:normAutofit/>
          </a:bodyPr>
          <a:lstStyle/>
          <a:p>
            <a:fld id="{DA017F3C-7C8C-4AF0-A85A-D681966ACC7E}" type="slidenum">
              <a:rPr lang="en-US" smtClean="0"/>
              <a:t>30</a:t>
            </a:fld>
            <a:endParaRPr lang="en-US"/>
          </a:p>
        </p:txBody>
      </p:sp>
    </p:spTree>
    <p:extLst>
      <p:ext uri="{BB962C8B-B14F-4D97-AF65-F5344CB8AC3E}">
        <p14:creationId xmlns:p14="http://schemas.microsoft.com/office/powerpoint/2010/main" val="1209931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a:bodyPr>
          <a:lstStyle/>
          <a:p>
            <a:fld id="{CADE008D-4494-415A-8798-F9CD3BDBCB79}" type="slidenum">
              <a:rPr lang="en-US" smtClean="0"/>
              <a:pPr/>
              <a:t>31</a:t>
            </a:fld>
            <a:endParaRPr lang="en-US"/>
          </a:p>
        </p:txBody>
      </p:sp>
      <p:grpSp>
        <p:nvGrpSpPr>
          <p:cNvPr id="12" name="Group 11"/>
          <p:cNvGrpSpPr/>
          <p:nvPr/>
        </p:nvGrpSpPr>
        <p:grpSpPr>
          <a:xfrm>
            <a:off x="811698" y="466981"/>
            <a:ext cx="10563773" cy="5639973"/>
            <a:chOff x="972921" y="577842"/>
            <a:chExt cx="10563773" cy="5639973"/>
          </a:xfrm>
        </p:grpSpPr>
        <p:sp>
          <p:nvSpPr>
            <p:cNvPr id="6" name="TextBox 5"/>
            <p:cNvSpPr txBox="1"/>
            <p:nvPr/>
          </p:nvSpPr>
          <p:spPr>
            <a:xfrm>
              <a:off x="1608222" y="577842"/>
              <a:ext cx="9156137" cy="1015663"/>
            </a:xfrm>
            <a:prstGeom prst="rect">
              <a:avLst/>
            </a:prstGeom>
            <a:solidFill>
              <a:schemeClr val="bg1"/>
            </a:solidFill>
          </p:spPr>
          <p:txBody>
            <a:bodyPr wrap="square" lIns="91440" tIns="45720" rIns="91440" bIns="45720" rtlCol="0" anchor="t">
              <a:spAutoFit/>
            </a:bodyPr>
            <a:lstStyle/>
            <a:p>
              <a:r>
                <a:rPr lang="en-US" sz="2000" b="1" dirty="0"/>
                <a:t>When submitted, your protocol will be reviewed. If anything is found to be missing or in need of editing, the questions/concerns will be entered in the protocol and will be </a:t>
              </a:r>
              <a:r>
                <a:rPr lang="en-US" sz="2000" b="1" dirty="0">
                  <a:solidFill>
                    <a:srgbClr val="000000"/>
                  </a:solidFill>
                </a:rPr>
                <a:t>sent back to you, the PI, for revisions. </a:t>
              </a:r>
              <a:endParaRPr lang="en-US" sz="2000" dirty="0"/>
            </a:p>
          </p:txBody>
        </p:sp>
        <p:sp>
          <p:nvSpPr>
            <p:cNvPr id="7" name="TextBox 6"/>
            <p:cNvSpPr txBox="1"/>
            <p:nvPr/>
          </p:nvSpPr>
          <p:spPr>
            <a:xfrm>
              <a:off x="972921" y="5325263"/>
              <a:ext cx="10563773" cy="892552"/>
            </a:xfrm>
            <a:prstGeom prst="rect">
              <a:avLst/>
            </a:prstGeom>
            <a:noFill/>
          </p:spPr>
          <p:txBody>
            <a:bodyPr wrap="square" lIns="91440" tIns="45720" rIns="91440" bIns="45720" rtlCol="0" anchor="t">
              <a:spAutoFit/>
            </a:bodyPr>
            <a:lstStyle/>
            <a:p>
              <a:r>
                <a:rPr lang="en-US" b="1" dirty="0"/>
                <a:t>If your amendment application is returned to complete required revisions:</a:t>
              </a:r>
            </a:p>
            <a:p>
              <a:pPr marL="285750" indent="-285750">
                <a:buFont typeface="Arial" panose="020B0604020202020204" pitchFamily="34" charset="0"/>
                <a:buChar char="•"/>
              </a:pPr>
              <a:r>
                <a:rPr lang="en-US" sz="1700" b="1" dirty="0"/>
                <a:t>You will receive an email that review comments have been placed in the protocol and the amendment needs to be revised.</a:t>
              </a:r>
              <a:endParaRPr lang="en-US" sz="1700" b="1" dirty="0">
                <a:ea typeface="Source Sans Pro ExtraLight"/>
              </a:endParaRPr>
            </a:p>
          </p:txBody>
        </p:sp>
      </p:grpSp>
      <p:pic>
        <p:nvPicPr>
          <p:cNvPr id="11" name="Picture 10">
            <a:extLst>
              <a:ext uri="{FF2B5EF4-FFF2-40B4-BE49-F238E27FC236}">
                <a16:creationId xmlns:a16="http://schemas.microsoft.com/office/drawing/2014/main" id="{17FD3135-6CF4-9F8A-9DC8-983712670F29}"/>
              </a:ext>
            </a:extLst>
          </p:cNvPr>
          <p:cNvPicPr>
            <a:picLocks noChangeAspect="1"/>
          </p:cNvPicPr>
          <p:nvPr/>
        </p:nvPicPr>
        <p:blipFill>
          <a:blip r:embed="rId2"/>
          <a:stretch>
            <a:fillRect/>
          </a:stretch>
        </p:blipFill>
        <p:spPr>
          <a:xfrm>
            <a:off x="811699" y="1584875"/>
            <a:ext cx="10400784" cy="3529473"/>
          </a:xfrm>
          <a:prstGeom prst="rect">
            <a:avLst/>
          </a:prstGeom>
        </p:spPr>
      </p:pic>
      <p:sp>
        <p:nvSpPr>
          <p:cNvPr id="3" name="Rectangle 2">
            <a:extLst>
              <a:ext uri="{FF2B5EF4-FFF2-40B4-BE49-F238E27FC236}">
                <a16:creationId xmlns:a16="http://schemas.microsoft.com/office/drawing/2014/main" id="{0A389E7A-822E-5131-AF00-08D111B2A42B}"/>
              </a:ext>
            </a:extLst>
          </p:cNvPr>
          <p:cNvSpPr/>
          <p:nvPr/>
        </p:nvSpPr>
        <p:spPr>
          <a:xfrm>
            <a:off x="5417277" y="1945373"/>
            <a:ext cx="1704976" cy="1477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84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E3F699-51E8-FCFE-B640-82843124AB1B}"/>
              </a:ext>
            </a:extLst>
          </p:cNvPr>
          <p:cNvSpPr/>
          <p:nvPr/>
        </p:nvSpPr>
        <p:spPr>
          <a:xfrm>
            <a:off x="2350227" y="4774298"/>
            <a:ext cx="1393098" cy="245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F3E31F-5D15-B429-F0E1-30F515468D22}"/>
              </a:ext>
            </a:extLst>
          </p:cNvPr>
          <p:cNvSpPr txBox="1"/>
          <p:nvPr/>
        </p:nvSpPr>
        <p:spPr>
          <a:xfrm>
            <a:off x="906779" y="567354"/>
            <a:ext cx="10378439" cy="1200329"/>
          </a:xfrm>
          <a:prstGeom prst="rect">
            <a:avLst/>
          </a:prstGeom>
          <a:noFill/>
        </p:spPr>
        <p:txBody>
          <a:bodyPr wrap="square" lIns="91440" tIns="45720" rIns="91440" bIns="45720" rtlCol="0" anchor="t">
            <a:spAutoFit/>
          </a:bodyPr>
          <a:lstStyle/>
          <a:p>
            <a:r>
              <a:rPr lang="en-US" b="1" dirty="0"/>
              <a:t>To make changes to a document in </a:t>
            </a:r>
            <a:r>
              <a:rPr lang="en-US" b="1" dirty="0" err="1"/>
              <a:t>tick@lab</a:t>
            </a:r>
            <a:r>
              <a:rPr lang="en-US" b="1" dirty="0"/>
              <a:t>, you need to enable the document for editing first. During the time a document is checked-out (being edited), no other person can access your document (Other team members, IBCCO, and/or Reviewer).</a:t>
            </a:r>
          </a:p>
          <a:p>
            <a:pPr marL="285750" indent="-285750">
              <a:buFont typeface="Arial" panose="020B0604020202020204" pitchFamily="34" charset="0"/>
              <a:buChar char="•"/>
            </a:pPr>
            <a:r>
              <a:rPr lang="en-US" b="1" dirty="0"/>
              <a:t>Right-click on the document and select “Enable Editing.”</a:t>
            </a:r>
            <a:endParaRPr lang="en-US" b="1" dirty="0">
              <a:ea typeface="Source Sans Pro ExtraLight"/>
            </a:endParaRPr>
          </a:p>
        </p:txBody>
      </p:sp>
      <p:grpSp>
        <p:nvGrpSpPr>
          <p:cNvPr id="10" name="Group 9">
            <a:extLst>
              <a:ext uri="{FF2B5EF4-FFF2-40B4-BE49-F238E27FC236}">
                <a16:creationId xmlns:a16="http://schemas.microsoft.com/office/drawing/2014/main" id="{07F34507-B714-C05F-E9FE-DCF2D9DBE1B7}"/>
              </a:ext>
            </a:extLst>
          </p:cNvPr>
          <p:cNvGrpSpPr/>
          <p:nvPr/>
        </p:nvGrpSpPr>
        <p:grpSpPr>
          <a:xfrm>
            <a:off x="656455" y="1935390"/>
            <a:ext cx="10879089" cy="3852156"/>
            <a:chOff x="656455" y="1935390"/>
            <a:chExt cx="10879089" cy="3852156"/>
          </a:xfrm>
        </p:grpSpPr>
        <p:pic>
          <p:nvPicPr>
            <p:cNvPr id="3" name="Picture 2">
              <a:extLst>
                <a:ext uri="{FF2B5EF4-FFF2-40B4-BE49-F238E27FC236}">
                  <a16:creationId xmlns:a16="http://schemas.microsoft.com/office/drawing/2014/main" id="{8844DDF9-5B1A-9B09-77D6-60AD00C2B29B}"/>
                </a:ext>
              </a:extLst>
            </p:cNvPr>
            <p:cNvPicPr>
              <a:picLocks noChangeAspect="1"/>
            </p:cNvPicPr>
            <p:nvPr/>
          </p:nvPicPr>
          <p:blipFill>
            <a:blip r:embed="rId2"/>
            <a:stretch>
              <a:fillRect/>
            </a:stretch>
          </p:blipFill>
          <p:spPr>
            <a:xfrm>
              <a:off x="656455" y="1935390"/>
              <a:ext cx="10879089" cy="3852156"/>
            </a:xfrm>
            <a:prstGeom prst="rect">
              <a:avLst/>
            </a:prstGeom>
          </p:spPr>
        </p:pic>
        <p:sp>
          <p:nvSpPr>
            <p:cNvPr id="2" name="Rectangle 1">
              <a:extLst>
                <a:ext uri="{FF2B5EF4-FFF2-40B4-BE49-F238E27FC236}">
                  <a16:creationId xmlns:a16="http://schemas.microsoft.com/office/drawing/2014/main" id="{05EF1C82-31C1-DB3C-46C4-33C612DF0AD4}"/>
                </a:ext>
              </a:extLst>
            </p:cNvPr>
            <p:cNvSpPr/>
            <p:nvPr/>
          </p:nvSpPr>
          <p:spPr>
            <a:xfrm>
              <a:off x="8496814" y="4603921"/>
              <a:ext cx="638175" cy="1047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C24D1F2-0B36-FA77-8CFD-CBB9F9BFC66C}"/>
                </a:ext>
              </a:extLst>
            </p:cNvPr>
            <p:cNvSpPr/>
            <p:nvPr/>
          </p:nvSpPr>
          <p:spPr>
            <a:xfrm>
              <a:off x="8496813" y="4842046"/>
              <a:ext cx="638175" cy="1047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37AFD5-5D14-25C6-6984-D609842D35FD}"/>
                </a:ext>
              </a:extLst>
            </p:cNvPr>
            <p:cNvSpPr/>
            <p:nvPr/>
          </p:nvSpPr>
          <p:spPr>
            <a:xfrm>
              <a:off x="8496813" y="5023021"/>
              <a:ext cx="638175" cy="1047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291D0D-9642-C300-48A4-2E0EBCC67BA0}"/>
                </a:ext>
              </a:extLst>
            </p:cNvPr>
            <p:cNvSpPr/>
            <p:nvPr/>
          </p:nvSpPr>
          <p:spPr>
            <a:xfrm>
              <a:off x="8496813" y="5223046"/>
              <a:ext cx="638175" cy="1047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5F64663-A9D8-468C-0647-4752918A0AAE}"/>
                </a:ext>
              </a:extLst>
            </p:cNvPr>
            <p:cNvSpPr/>
            <p:nvPr/>
          </p:nvSpPr>
          <p:spPr>
            <a:xfrm>
              <a:off x="8496813" y="5508796"/>
              <a:ext cx="638175" cy="1047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918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869CC5-FF0E-5692-9E23-2C1A18CB843F}"/>
              </a:ext>
            </a:extLst>
          </p:cNvPr>
          <p:cNvPicPr>
            <a:picLocks noChangeAspect="1"/>
          </p:cNvPicPr>
          <p:nvPr/>
        </p:nvPicPr>
        <p:blipFill>
          <a:blip r:embed="rId2"/>
          <a:stretch>
            <a:fillRect/>
          </a:stretch>
        </p:blipFill>
        <p:spPr>
          <a:xfrm>
            <a:off x="1269365" y="4122051"/>
            <a:ext cx="9653257" cy="2137125"/>
          </a:xfrm>
          <a:prstGeom prst="rect">
            <a:avLst/>
          </a:prstGeom>
        </p:spPr>
      </p:pic>
      <p:pic>
        <p:nvPicPr>
          <p:cNvPr id="5" name="Picture 4">
            <a:extLst>
              <a:ext uri="{FF2B5EF4-FFF2-40B4-BE49-F238E27FC236}">
                <a16:creationId xmlns:a16="http://schemas.microsoft.com/office/drawing/2014/main" id="{2583A1C7-5451-37A1-1CB4-B62BF44047CD}"/>
              </a:ext>
            </a:extLst>
          </p:cNvPr>
          <p:cNvPicPr>
            <a:picLocks noChangeAspect="1"/>
          </p:cNvPicPr>
          <p:nvPr/>
        </p:nvPicPr>
        <p:blipFill>
          <a:blip r:embed="rId3"/>
          <a:stretch>
            <a:fillRect/>
          </a:stretch>
        </p:blipFill>
        <p:spPr>
          <a:xfrm>
            <a:off x="1186193" y="1365851"/>
            <a:ext cx="9819609" cy="2207109"/>
          </a:xfrm>
          <a:prstGeom prst="rect">
            <a:avLst/>
          </a:prstGeom>
        </p:spPr>
      </p:pic>
      <p:sp>
        <p:nvSpPr>
          <p:cNvPr id="10" name="Slide Number Placeholder 9"/>
          <p:cNvSpPr>
            <a:spLocks noGrp="1"/>
          </p:cNvSpPr>
          <p:nvPr>
            <p:ph type="sldNum" sz="quarter" idx="12"/>
          </p:nvPr>
        </p:nvSpPr>
        <p:spPr>
          <a:xfrm>
            <a:off x="9900458" y="6135935"/>
            <a:ext cx="1312025" cy="365125"/>
          </a:xfrm>
        </p:spPr>
        <p:txBody>
          <a:bodyPr>
            <a:normAutofit/>
          </a:bodyPr>
          <a:lstStyle/>
          <a:p>
            <a:fld id="{CADE008D-4494-415A-8798-F9CD3BDBCB79}" type="slidenum">
              <a:rPr lang="en-US" smtClean="0"/>
              <a:pPr/>
              <a:t>33</a:t>
            </a:fld>
            <a:endParaRPr lang="en-US"/>
          </a:p>
        </p:txBody>
      </p:sp>
      <p:grpSp>
        <p:nvGrpSpPr>
          <p:cNvPr id="15" name="Group 14"/>
          <p:cNvGrpSpPr/>
          <p:nvPr/>
        </p:nvGrpSpPr>
        <p:grpSpPr>
          <a:xfrm>
            <a:off x="1365207" y="170429"/>
            <a:ext cx="9461579" cy="3848889"/>
            <a:chOff x="772853" y="787018"/>
            <a:chExt cx="9461579" cy="3848889"/>
          </a:xfrm>
        </p:grpSpPr>
        <p:sp>
          <p:nvSpPr>
            <p:cNvPr id="7" name="TextBox 6"/>
            <p:cNvSpPr txBox="1"/>
            <p:nvPr/>
          </p:nvSpPr>
          <p:spPr>
            <a:xfrm>
              <a:off x="772853" y="787018"/>
              <a:ext cx="9461579" cy="707886"/>
            </a:xfrm>
            <a:prstGeom prst="rect">
              <a:avLst/>
            </a:prstGeom>
            <a:noFill/>
            <a:ln>
              <a:noFill/>
            </a:ln>
          </p:spPr>
          <p:txBody>
            <a:bodyPr wrap="square" lIns="91440" tIns="45720" rIns="91440" bIns="45720" rtlCol="0" anchor="t">
              <a:spAutoFit/>
            </a:bodyPr>
            <a:lstStyle/>
            <a:p>
              <a:pPr algn="ctr"/>
              <a:r>
                <a:rPr lang="en-US" sz="2000" b="1" dirty="0"/>
                <a:t>Remember, only one person at a time can work on an application. </a:t>
              </a:r>
              <a:endParaRPr lang="en-US" sz="2000" b="1"/>
            </a:p>
            <a:p>
              <a:pPr marL="285750" indent="-285750" algn="ctr">
                <a:buFont typeface="Arial" panose="020B0604020202020204" pitchFamily="34" charset="0"/>
                <a:buChar char="•"/>
              </a:pPr>
              <a:r>
                <a:rPr lang="en-US" sz="2000" b="1" dirty="0"/>
                <a:t>Others can view in read-only mode, while the document is being edited</a:t>
              </a:r>
              <a:r>
                <a:rPr lang="en-US" b="1" dirty="0"/>
                <a:t>.</a:t>
              </a:r>
              <a:endParaRPr lang="en-US" b="1" dirty="0">
                <a:ea typeface="Source Sans Pro ExtraLight"/>
              </a:endParaRPr>
            </a:p>
          </p:txBody>
        </p:sp>
        <p:sp>
          <p:nvSpPr>
            <p:cNvPr id="12" name="TextBox 11"/>
            <p:cNvSpPr txBox="1"/>
            <p:nvPr/>
          </p:nvSpPr>
          <p:spPr>
            <a:xfrm>
              <a:off x="1629238" y="1635169"/>
              <a:ext cx="7748807" cy="338554"/>
            </a:xfrm>
            <a:prstGeom prst="wedgeRectCallout">
              <a:avLst>
                <a:gd name="adj1" fmla="val -50104"/>
                <a:gd name="adj2" fmla="val -26465"/>
              </a:avLst>
            </a:prstGeom>
            <a:solidFill>
              <a:schemeClr val="bg1"/>
            </a:solidFill>
            <a:ln w="28575">
              <a:solidFill>
                <a:schemeClr val="accent5">
                  <a:lumMod val="40000"/>
                  <a:lumOff val="60000"/>
                </a:schemeClr>
              </a:solidFill>
            </a:ln>
          </p:spPr>
          <p:txBody>
            <a:bodyPr wrap="square" lIns="91440" tIns="45720" rIns="91440" bIns="45720" rtlCol="0" anchor="t">
              <a:spAutoFit/>
            </a:bodyPr>
            <a:lstStyle/>
            <a:p>
              <a:pPr algn="ctr"/>
              <a:r>
                <a:rPr lang="en-US" sz="1600" b="1" dirty="0"/>
                <a:t>Green Arrow (operational mode): Means it is available to see and edit.</a:t>
              </a:r>
            </a:p>
          </p:txBody>
        </p:sp>
        <p:sp>
          <p:nvSpPr>
            <p:cNvPr id="13" name="TextBox 12"/>
            <p:cNvSpPr txBox="1"/>
            <p:nvPr/>
          </p:nvSpPr>
          <p:spPr>
            <a:xfrm>
              <a:off x="1170418" y="4297353"/>
              <a:ext cx="8666445" cy="338554"/>
            </a:xfrm>
            <a:prstGeom prst="wedgeRectCallout">
              <a:avLst>
                <a:gd name="adj1" fmla="val -35418"/>
                <a:gd name="adj2" fmla="val 35390"/>
              </a:avLst>
            </a:prstGeom>
            <a:solidFill>
              <a:schemeClr val="bg1"/>
            </a:solidFill>
            <a:ln w="28575">
              <a:solidFill>
                <a:srgbClr val="FF0000"/>
              </a:solidFill>
            </a:ln>
          </p:spPr>
          <p:txBody>
            <a:bodyPr wrap="square" lIns="91440" tIns="45720" rIns="91440" bIns="45720" rtlCol="0" anchor="t">
              <a:spAutoFit/>
            </a:bodyPr>
            <a:lstStyle/>
            <a:p>
              <a:pPr algn="ctr"/>
              <a:r>
                <a:rPr lang="en-US" sz="1600" b="1" dirty="0"/>
                <a:t>Red Arrow (read-only mode): Means someone is working on the document.</a:t>
              </a:r>
            </a:p>
          </p:txBody>
        </p:sp>
      </p:grpSp>
      <p:grpSp>
        <p:nvGrpSpPr>
          <p:cNvPr id="22" name="Group 21">
            <a:extLst>
              <a:ext uri="{FF2B5EF4-FFF2-40B4-BE49-F238E27FC236}">
                <a16:creationId xmlns:a16="http://schemas.microsoft.com/office/drawing/2014/main" id="{B65A95B2-6E7A-47FF-97E7-10C57147DF3F}"/>
              </a:ext>
            </a:extLst>
          </p:cNvPr>
          <p:cNvGrpSpPr/>
          <p:nvPr/>
        </p:nvGrpSpPr>
        <p:grpSpPr>
          <a:xfrm>
            <a:off x="1434884" y="2897522"/>
            <a:ext cx="209909" cy="2874104"/>
            <a:chOff x="1443273" y="3187491"/>
            <a:chExt cx="209909" cy="2874104"/>
          </a:xfrm>
        </p:grpSpPr>
        <p:sp>
          <p:nvSpPr>
            <p:cNvPr id="21" name="Rectangle 20">
              <a:extLst>
                <a:ext uri="{FF2B5EF4-FFF2-40B4-BE49-F238E27FC236}">
                  <a16:creationId xmlns:a16="http://schemas.microsoft.com/office/drawing/2014/main" id="{491B3173-E0EF-4CAF-865F-F6E41F23C19B}"/>
                </a:ext>
              </a:extLst>
            </p:cNvPr>
            <p:cNvSpPr/>
            <p:nvPr/>
          </p:nvSpPr>
          <p:spPr>
            <a:xfrm>
              <a:off x="1443273" y="5782118"/>
              <a:ext cx="209909" cy="2794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0E78E9-4572-44D1-8CFE-7027C594E7F9}"/>
                </a:ext>
              </a:extLst>
            </p:cNvPr>
            <p:cNvSpPr/>
            <p:nvPr/>
          </p:nvSpPr>
          <p:spPr>
            <a:xfrm>
              <a:off x="1443273" y="3187491"/>
              <a:ext cx="159024" cy="224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2612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6FF52B-D523-225A-16A4-7BD644CD4F8C}"/>
              </a:ext>
            </a:extLst>
          </p:cNvPr>
          <p:cNvPicPr>
            <a:picLocks noChangeAspect="1"/>
          </p:cNvPicPr>
          <p:nvPr/>
        </p:nvPicPr>
        <p:blipFill>
          <a:blip r:embed="rId2"/>
          <a:stretch>
            <a:fillRect/>
          </a:stretch>
        </p:blipFill>
        <p:spPr>
          <a:xfrm>
            <a:off x="1023457" y="1009454"/>
            <a:ext cx="10463868" cy="5138564"/>
          </a:xfrm>
          <a:prstGeom prst="rect">
            <a:avLst/>
          </a:prstGeom>
        </p:spPr>
      </p:pic>
      <p:sp>
        <p:nvSpPr>
          <p:cNvPr id="6" name="Slide Number Placeholder 5"/>
          <p:cNvSpPr>
            <a:spLocks noGrp="1"/>
          </p:cNvSpPr>
          <p:nvPr>
            <p:ph type="sldNum" sz="quarter" idx="12"/>
          </p:nvPr>
        </p:nvSpPr>
        <p:spPr>
          <a:xfrm>
            <a:off x="9862718" y="6306547"/>
            <a:ext cx="1312025" cy="365125"/>
          </a:xfrm>
        </p:spPr>
        <p:txBody>
          <a:bodyPr>
            <a:normAutofit/>
          </a:bodyPr>
          <a:lstStyle/>
          <a:p>
            <a:fld id="{CADE008D-4494-415A-8798-F9CD3BDBCB79}" type="slidenum">
              <a:rPr lang="en-US" smtClean="0"/>
              <a:pPr/>
              <a:t>34</a:t>
            </a:fld>
            <a:endParaRPr lang="en-US"/>
          </a:p>
        </p:txBody>
      </p:sp>
      <p:grpSp>
        <p:nvGrpSpPr>
          <p:cNvPr id="10" name="Group 9">
            <a:extLst>
              <a:ext uri="{FF2B5EF4-FFF2-40B4-BE49-F238E27FC236}">
                <a16:creationId xmlns:a16="http://schemas.microsoft.com/office/drawing/2014/main" id="{2A351BEF-211B-4699-8EEB-CE1ABCB156F6}"/>
              </a:ext>
            </a:extLst>
          </p:cNvPr>
          <p:cNvGrpSpPr/>
          <p:nvPr/>
        </p:nvGrpSpPr>
        <p:grpSpPr>
          <a:xfrm>
            <a:off x="775821" y="348166"/>
            <a:ext cx="10222194" cy="4792494"/>
            <a:chOff x="813561" y="501404"/>
            <a:chExt cx="10222194" cy="4792494"/>
          </a:xfrm>
        </p:grpSpPr>
        <p:sp>
          <p:nvSpPr>
            <p:cNvPr id="8" name="TextBox 7"/>
            <p:cNvSpPr txBox="1"/>
            <p:nvPr/>
          </p:nvSpPr>
          <p:spPr>
            <a:xfrm>
              <a:off x="813561" y="501404"/>
              <a:ext cx="10222194" cy="707886"/>
            </a:xfrm>
            <a:prstGeom prst="rect">
              <a:avLst/>
            </a:prstGeom>
            <a:noFill/>
          </p:spPr>
          <p:txBody>
            <a:bodyPr wrap="square" lIns="91440" tIns="45720" rIns="91440" bIns="45720" rtlCol="0" anchor="t">
              <a:spAutoFit/>
            </a:bodyPr>
            <a:lstStyle/>
            <a:p>
              <a:pPr algn="ctr"/>
              <a:r>
                <a:rPr lang="en-US" sz="2000" b="1" dirty="0"/>
                <a:t>Once you have enabled the Amendment application for editing, then you can navigate all the revisions requested by using the “Review” button</a:t>
              </a:r>
            </a:p>
          </p:txBody>
        </p:sp>
        <p:sp>
          <p:nvSpPr>
            <p:cNvPr id="4" name="Rectangle 3">
              <a:extLst>
                <a:ext uri="{FF2B5EF4-FFF2-40B4-BE49-F238E27FC236}">
                  <a16:creationId xmlns:a16="http://schemas.microsoft.com/office/drawing/2014/main" id="{C60F32A4-5CD9-424D-BF9B-E994D3909AD5}"/>
                </a:ext>
              </a:extLst>
            </p:cNvPr>
            <p:cNvSpPr/>
            <p:nvPr/>
          </p:nvSpPr>
          <p:spPr>
            <a:xfrm>
              <a:off x="2334580" y="1635201"/>
              <a:ext cx="681252" cy="2353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F1E024-62D7-43AB-9BCF-72FAC29D46E7}"/>
                </a:ext>
              </a:extLst>
            </p:cNvPr>
            <p:cNvSpPr/>
            <p:nvPr/>
          </p:nvSpPr>
          <p:spPr>
            <a:xfrm>
              <a:off x="994820" y="4972227"/>
              <a:ext cx="1526061" cy="3216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0111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C98A98CD-05DB-6D70-CC10-937F751306AE}"/>
              </a:ext>
            </a:extLst>
          </p:cNvPr>
          <p:cNvPicPr>
            <a:picLocks noChangeAspect="1"/>
          </p:cNvPicPr>
          <p:nvPr/>
        </p:nvPicPr>
        <p:blipFill>
          <a:blip r:embed="rId2"/>
          <a:stretch>
            <a:fillRect/>
          </a:stretch>
        </p:blipFill>
        <p:spPr>
          <a:xfrm>
            <a:off x="399480" y="528542"/>
            <a:ext cx="7303817" cy="5362710"/>
          </a:xfrm>
          <a:prstGeom prst="rect">
            <a:avLst/>
          </a:prstGeom>
        </p:spPr>
      </p:pic>
      <p:sp>
        <p:nvSpPr>
          <p:cNvPr id="5" name="Rectangle 4">
            <a:extLst>
              <a:ext uri="{FF2B5EF4-FFF2-40B4-BE49-F238E27FC236}">
                <a16:creationId xmlns:a16="http://schemas.microsoft.com/office/drawing/2014/main" id="{52D37317-D89B-2780-4280-E24AA679AF57}"/>
              </a:ext>
            </a:extLst>
          </p:cNvPr>
          <p:cNvSpPr/>
          <p:nvPr/>
        </p:nvSpPr>
        <p:spPr>
          <a:xfrm>
            <a:off x="1029393" y="1776263"/>
            <a:ext cx="1361382" cy="2710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F3EBB7-A079-D697-F657-6F0D68FE40A0}"/>
              </a:ext>
            </a:extLst>
          </p:cNvPr>
          <p:cNvSpPr/>
          <p:nvPr/>
        </p:nvSpPr>
        <p:spPr>
          <a:xfrm>
            <a:off x="2505767" y="3264913"/>
            <a:ext cx="4399857" cy="53555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515E010B-A24C-A711-F0A2-0B4FDD2B19E0}"/>
              </a:ext>
            </a:extLst>
          </p:cNvPr>
          <p:cNvSpPr txBox="1"/>
          <p:nvPr/>
        </p:nvSpPr>
        <p:spPr>
          <a:xfrm>
            <a:off x="7892143" y="2132842"/>
            <a:ext cx="4018190" cy="3135053"/>
          </a:xfrm>
          <a:prstGeom prst="rect">
            <a:avLst/>
          </a:prstGeom>
        </p:spPr>
        <p:txBody>
          <a:bodyPr vert="horz" lIns="0" tIns="45720" rIns="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Aft>
                <a:spcPts val="600"/>
              </a:spcAft>
              <a:buClr>
                <a:schemeClr val="accent1"/>
              </a:buClr>
              <a:buFont typeface="Calibri" panose="020F0502020204030204" pitchFamily="34" charset="0"/>
              <a:buChar char="•"/>
            </a:pPr>
            <a:r>
              <a:rPr lang="en-US" sz="2000" b="1" dirty="0">
                <a:solidFill>
                  <a:schemeClr val="tx1">
                    <a:lumMod val="75000"/>
                    <a:lumOff val="25000"/>
                  </a:schemeClr>
                </a:solidFill>
              </a:rPr>
              <a:t>As illustrated in the red box, you will find a list of items requested by reviewers for the entire protocol.</a:t>
            </a:r>
          </a:p>
          <a:p>
            <a:pPr marL="285750" indent="-285750">
              <a:lnSpc>
                <a:spcPct val="90000"/>
              </a:lnSpc>
              <a:spcAft>
                <a:spcPts val="600"/>
              </a:spcAft>
              <a:buClr>
                <a:schemeClr val="accent1"/>
              </a:buClr>
              <a:buFont typeface="Calibri" panose="020F0502020204030204" pitchFamily="34" charset="0"/>
              <a:buChar char="•"/>
            </a:pPr>
            <a:r>
              <a:rPr lang="en-US" sz="2000" b="1" dirty="0">
                <a:solidFill>
                  <a:schemeClr val="tx1">
                    <a:lumMod val="75000"/>
                    <a:lumOff val="25000"/>
                  </a:schemeClr>
                </a:solidFill>
              </a:rPr>
              <a:t>To respond to the feedback, please click on each topic under the “Subject” column to expand a field and respond. </a:t>
            </a:r>
            <a:endParaRPr lang="en-US" sz="2000" b="1" dirty="0">
              <a:solidFill>
                <a:schemeClr val="tx1">
                  <a:lumMod val="75000"/>
                  <a:lumOff val="25000"/>
                </a:schemeClr>
              </a:solidFill>
              <a:ea typeface="Source Sans Pro ExtraLight"/>
            </a:endParaRPr>
          </a:p>
          <a:p>
            <a:pPr marL="285750" indent="-285750">
              <a:lnSpc>
                <a:spcPct val="90000"/>
              </a:lnSpc>
              <a:spcAft>
                <a:spcPts val="600"/>
              </a:spcAft>
              <a:buClr>
                <a:schemeClr val="accent1"/>
              </a:buClr>
              <a:buFont typeface="Calibri" panose="020F0502020204030204" pitchFamily="34" charset="0"/>
              <a:buChar char="•"/>
            </a:pPr>
            <a:r>
              <a:rPr lang="en-US" sz="2000" b="1" dirty="0">
                <a:solidFill>
                  <a:schemeClr val="tx1">
                    <a:lumMod val="75000"/>
                    <a:lumOff val="25000"/>
                  </a:schemeClr>
                </a:solidFill>
              </a:rPr>
              <a:t>NOTE: these responses will also have to be revised within their respective areas within the protocol.</a:t>
            </a:r>
            <a:endParaRPr lang="en-US" sz="2000" b="1" dirty="0">
              <a:solidFill>
                <a:schemeClr val="tx1">
                  <a:lumMod val="75000"/>
                  <a:lumOff val="25000"/>
                </a:schemeClr>
              </a:solidFill>
              <a:ea typeface="Source Sans Pro ExtraLight"/>
            </a:endParaRPr>
          </a:p>
        </p:txBody>
      </p:sp>
    </p:spTree>
    <p:extLst>
      <p:ext uri="{BB962C8B-B14F-4D97-AF65-F5344CB8AC3E}">
        <p14:creationId xmlns:p14="http://schemas.microsoft.com/office/powerpoint/2010/main" val="336062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C89A91F-EF2F-2F41-171E-17BDD413DB54}"/>
              </a:ext>
            </a:extLst>
          </p:cNvPr>
          <p:cNvPicPr>
            <a:picLocks noChangeAspect="1"/>
          </p:cNvPicPr>
          <p:nvPr/>
        </p:nvPicPr>
        <p:blipFill>
          <a:blip r:embed="rId2"/>
          <a:stretch>
            <a:fillRect/>
          </a:stretch>
        </p:blipFill>
        <p:spPr>
          <a:xfrm>
            <a:off x="3640509" y="213645"/>
            <a:ext cx="8248116" cy="5811140"/>
          </a:xfrm>
          <a:prstGeom prst="rect">
            <a:avLst/>
          </a:prstGeom>
        </p:spPr>
      </p:pic>
      <p:sp>
        <p:nvSpPr>
          <p:cNvPr id="2" name="Slide Number Placeholder 1"/>
          <p:cNvSpPr>
            <a:spLocks noGrp="1"/>
          </p:cNvSpPr>
          <p:nvPr>
            <p:ph type="sldNum" sz="quarter" idx="12"/>
          </p:nvPr>
        </p:nvSpPr>
        <p:spPr/>
        <p:txBody>
          <a:bodyPr>
            <a:normAutofit/>
          </a:bodyPr>
          <a:lstStyle/>
          <a:p>
            <a:fld id="{CADE008D-4494-415A-8798-F9CD3BDBCB79}" type="slidenum">
              <a:rPr lang="en-US" smtClean="0"/>
              <a:pPr/>
              <a:t>36</a:t>
            </a:fld>
            <a:endParaRPr lang="en-US"/>
          </a:p>
        </p:txBody>
      </p:sp>
      <p:sp>
        <p:nvSpPr>
          <p:cNvPr id="5" name="Rectangle 4">
            <a:extLst>
              <a:ext uri="{FF2B5EF4-FFF2-40B4-BE49-F238E27FC236}">
                <a16:creationId xmlns:a16="http://schemas.microsoft.com/office/drawing/2014/main" id="{CCDBC0D4-D0A2-C774-29F6-8E756DD78AEB}"/>
              </a:ext>
            </a:extLst>
          </p:cNvPr>
          <p:cNvSpPr/>
          <p:nvPr/>
        </p:nvSpPr>
        <p:spPr>
          <a:xfrm>
            <a:off x="5216832" y="776237"/>
            <a:ext cx="748132" cy="27102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24BD8E-6890-5D3E-54EC-D24CDF942C68}"/>
              </a:ext>
            </a:extLst>
          </p:cNvPr>
          <p:cNvSpPr txBox="1"/>
          <p:nvPr/>
        </p:nvSpPr>
        <p:spPr>
          <a:xfrm>
            <a:off x="399807" y="541723"/>
            <a:ext cx="3027057" cy="3785652"/>
          </a:xfrm>
          <a:prstGeom prst="rect">
            <a:avLst/>
          </a:prstGeom>
          <a:noFill/>
          <a:ln w="38100">
            <a:solidFill>
              <a:srgbClr val="FF0000"/>
            </a:solidFill>
          </a:ln>
        </p:spPr>
        <p:txBody>
          <a:bodyPr wrap="square" lIns="91440" tIns="45720" rIns="91440" bIns="45720" rtlCol="0" anchor="t">
            <a:spAutoFit/>
          </a:bodyPr>
          <a:lstStyle/>
          <a:p>
            <a:pPr algn="ctr"/>
            <a:r>
              <a:rPr lang="en-US" sz="2000" b="1"/>
              <a:t>If a document must be uploaded as a response, you will need to go back to the “Attachments” tab and upload the document in the respective section. </a:t>
            </a:r>
          </a:p>
          <a:p>
            <a:pPr algn="ctr"/>
            <a:endParaRPr lang="en-US" sz="2000" b="1"/>
          </a:p>
          <a:p>
            <a:pPr algn="ctr"/>
            <a:r>
              <a:rPr lang="en-US" sz="2000" b="1"/>
              <a:t>i.e., document related to a response regarding the Project Summary can be uploaded within the “Project Summary” tab.  </a:t>
            </a:r>
          </a:p>
        </p:txBody>
      </p:sp>
      <p:cxnSp>
        <p:nvCxnSpPr>
          <p:cNvPr id="9" name="Straight Arrow Connector 8">
            <a:extLst>
              <a:ext uri="{FF2B5EF4-FFF2-40B4-BE49-F238E27FC236}">
                <a16:creationId xmlns:a16="http://schemas.microsoft.com/office/drawing/2014/main" id="{D9F5C0CC-6A17-833F-E48B-CC5A3EC6A900}"/>
              </a:ext>
            </a:extLst>
          </p:cNvPr>
          <p:cNvCxnSpPr>
            <a:cxnSpLocks/>
          </p:cNvCxnSpPr>
          <p:nvPr/>
        </p:nvCxnSpPr>
        <p:spPr>
          <a:xfrm flipV="1">
            <a:off x="3426864" y="1047260"/>
            <a:ext cx="1737195" cy="8157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7793C9-DF2E-3391-F78C-C82BCDB66920}"/>
              </a:ext>
            </a:extLst>
          </p:cNvPr>
          <p:cNvSpPr/>
          <p:nvPr/>
        </p:nvSpPr>
        <p:spPr>
          <a:xfrm>
            <a:off x="8516407" y="3293488"/>
            <a:ext cx="3372217" cy="2039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36AF0E-9B51-F2D7-4C55-243BF405C905}"/>
              </a:ext>
            </a:extLst>
          </p:cNvPr>
          <p:cNvSpPr/>
          <p:nvPr/>
        </p:nvSpPr>
        <p:spPr>
          <a:xfrm>
            <a:off x="8258608" y="5623133"/>
            <a:ext cx="731567" cy="26349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ular Callout 12">
            <a:extLst>
              <a:ext uri="{FF2B5EF4-FFF2-40B4-BE49-F238E27FC236}">
                <a16:creationId xmlns:a16="http://schemas.microsoft.com/office/drawing/2014/main" id="{318BA6BF-F588-14F2-A2FA-30A0B44AF987}"/>
              </a:ext>
            </a:extLst>
          </p:cNvPr>
          <p:cNvSpPr/>
          <p:nvPr/>
        </p:nvSpPr>
        <p:spPr>
          <a:xfrm>
            <a:off x="9412848" y="2451726"/>
            <a:ext cx="2379345" cy="555398"/>
          </a:xfrm>
          <a:prstGeom prst="wedgeRectCallout">
            <a:avLst>
              <a:gd name="adj1" fmla="val -19270"/>
              <a:gd name="adj2" fmla="val 8872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1.) Enter comment/answer in “Response” text box.</a:t>
            </a:r>
          </a:p>
        </p:txBody>
      </p:sp>
      <p:sp>
        <p:nvSpPr>
          <p:cNvPr id="18" name="Rectangular Callout 12">
            <a:extLst>
              <a:ext uri="{FF2B5EF4-FFF2-40B4-BE49-F238E27FC236}">
                <a16:creationId xmlns:a16="http://schemas.microsoft.com/office/drawing/2014/main" id="{557F3060-59B4-5580-387A-F90658D4F351}"/>
              </a:ext>
            </a:extLst>
          </p:cNvPr>
          <p:cNvSpPr/>
          <p:nvPr/>
        </p:nvSpPr>
        <p:spPr>
          <a:xfrm>
            <a:off x="9602001" y="4542986"/>
            <a:ext cx="2575896" cy="702219"/>
          </a:xfrm>
          <a:prstGeom prst="wedgeRectCallout">
            <a:avLst>
              <a:gd name="adj1" fmla="val -28698"/>
              <a:gd name="adj2" fmla="val 7904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2.) Select the type of response (Response, Question, Concern, etc.</a:t>
            </a:r>
          </a:p>
        </p:txBody>
      </p:sp>
      <p:sp>
        <p:nvSpPr>
          <p:cNvPr id="19" name="Rectangular Callout 12">
            <a:extLst>
              <a:ext uri="{FF2B5EF4-FFF2-40B4-BE49-F238E27FC236}">
                <a16:creationId xmlns:a16="http://schemas.microsoft.com/office/drawing/2014/main" id="{1FF84FAB-436E-F78C-9282-14CF83E1A3DC}"/>
              </a:ext>
            </a:extLst>
          </p:cNvPr>
          <p:cNvSpPr/>
          <p:nvPr/>
        </p:nvSpPr>
        <p:spPr>
          <a:xfrm>
            <a:off x="5734229" y="5443373"/>
            <a:ext cx="2065096" cy="384860"/>
          </a:xfrm>
          <a:prstGeom prst="wedgeRectCallout">
            <a:avLst>
              <a:gd name="adj1" fmla="val 68007"/>
              <a:gd name="adj2" fmla="val -11293"/>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3.) Click “Save &amp; Back.”</a:t>
            </a:r>
          </a:p>
        </p:txBody>
      </p:sp>
    </p:spTree>
    <p:extLst>
      <p:ext uri="{BB962C8B-B14F-4D97-AF65-F5344CB8AC3E}">
        <p14:creationId xmlns:p14="http://schemas.microsoft.com/office/powerpoint/2010/main" val="2421008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93283AC-34FF-D850-5B48-9495CC83AC57}"/>
              </a:ext>
            </a:extLst>
          </p:cNvPr>
          <p:cNvPicPr>
            <a:picLocks noChangeAspect="1"/>
          </p:cNvPicPr>
          <p:nvPr/>
        </p:nvPicPr>
        <p:blipFill>
          <a:blip r:embed="rId2"/>
          <a:stretch>
            <a:fillRect/>
          </a:stretch>
        </p:blipFill>
        <p:spPr>
          <a:xfrm>
            <a:off x="320543" y="851558"/>
            <a:ext cx="7315764" cy="4334589"/>
          </a:xfrm>
          <a:prstGeom prst="rect">
            <a:avLst/>
          </a:prstGeom>
        </p:spPr>
      </p:pic>
      <p:cxnSp>
        <p:nvCxnSpPr>
          <p:cNvPr id="24" name="Straight Connector 2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CADE008D-4494-415A-8798-F9CD3BDBCB79}" type="slidenum">
              <a:rPr lang="en-US" smtClean="0"/>
              <a:pPr>
                <a:spcAft>
                  <a:spcPts val="600"/>
                </a:spcAft>
              </a:pPr>
              <a:t>37</a:t>
            </a:fld>
            <a:endParaRPr lang="en-US"/>
          </a:p>
        </p:txBody>
      </p:sp>
      <p:sp>
        <p:nvSpPr>
          <p:cNvPr id="3" name="Rectangle 2">
            <a:extLst>
              <a:ext uri="{FF2B5EF4-FFF2-40B4-BE49-F238E27FC236}">
                <a16:creationId xmlns:a16="http://schemas.microsoft.com/office/drawing/2014/main" id="{2C0D6CD8-3653-DD0E-5C16-9AB1433BF305}"/>
              </a:ext>
            </a:extLst>
          </p:cNvPr>
          <p:cNvSpPr/>
          <p:nvPr/>
        </p:nvSpPr>
        <p:spPr>
          <a:xfrm>
            <a:off x="6633766" y="851072"/>
            <a:ext cx="1002541" cy="27353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93DFFEE-DBD3-5071-0E51-235744A7B88A}"/>
              </a:ext>
            </a:extLst>
          </p:cNvPr>
          <p:cNvSpPr/>
          <p:nvPr/>
        </p:nvSpPr>
        <p:spPr>
          <a:xfrm>
            <a:off x="2068083" y="3162360"/>
            <a:ext cx="5503516" cy="5977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8">
            <a:extLst>
              <a:ext uri="{FF2B5EF4-FFF2-40B4-BE49-F238E27FC236}">
                <a16:creationId xmlns:a16="http://schemas.microsoft.com/office/drawing/2014/main" id="{0061E873-DB87-082E-D7C9-31C5F0C9A097}"/>
              </a:ext>
            </a:extLst>
          </p:cNvPr>
          <p:cNvSpPr txBox="1"/>
          <p:nvPr/>
        </p:nvSpPr>
        <p:spPr>
          <a:xfrm>
            <a:off x="7892143" y="2211508"/>
            <a:ext cx="3979314" cy="3106363"/>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90000"/>
              </a:lnSpc>
              <a:spcAft>
                <a:spcPts val="600"/>
              </a:spcAft>
              <a:buClr>
                <a:schemeClr val="accent1"/>
              </a:buClr>
              <a:buFont typeface="Calibri" panose="020F0502020204030204" pitchFamily="34" charset="0"/>
              <a:buChar char="•"/>
            </a:pPr>
            <a:r>
              <a:rPr lang="en-US" sz="2000" b="1">
                <a:solidFill>
                  <a:schemeClr val="tx1">
                    <a:lumMod val="75000"/>
                    <a:lumOff val="25000"/>
                  </a:schemeClr>
                </a:solidFill>
              </a:rPr>
              <a:t>After reviewing and addressing all items, click “close window”.</a:t>
            </a:r>
          </a:p>
          <a:p>
            <a:pPr marL="285750" indent="-285750">
              <a:lnSpc>
                <a:spcPct val="90000"/>
              </a:lnSpc>
              <a:spcAft>
                <a:spcPts val="600"/>
              </a:spcAft>
              <a:buClr>
                <a:schemeClr val="accent1"/>
              </a:buClr>
              <a:buFont typeface="Calibri" panose="020F0502020204030204" pitchFamily="34" charset="0"/>
              <a:buChar char="•"/>
            </a:pPr>
            <a:r>
              <a:rPr lang="en-US" sz="2000" b="1">
                <a:solidFill>
                  <a:schemeClr val="tx1">
                    <a:lumMod val="75000"/>
                    <a:lumOff val="25000"/>
                  </a:schemeClr>
                </a:solidFill>
              </a:rPr>
              <a:t>Every time a researcher makes modification to a form a new version is activated in the system. The creation of versions allows the IBC Coordinator and Committee Members to streamline the review by conducting automatic comparisons among versions. </a:t>
            </a:r>
          </a:p>
        </p:txBody>
      </p:sp>
    </p:spTree>
    <p:extLst>
      <p:ext uri="{BB962C8B-B14F-4D97-AF65-F5344CB8AC3E}">
        <p14:creationId xmlns:p14="http://schemas.microsoft.com/office/powerpoint/2010/main" val="328140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Resubmitting an Amendment</a:t>
            </a:r>
          </a:p>
        </p:txBody>
      </p:sp>
      <p:sp>
        <p:nvSpPr>
          <p:cNvPr id="4" name="Text Placeholder 3"/>
          <p:cNvSpPr>
            <a:spLocks noGrp="1"/>
          </p:cNvSpPr>
          <p:nvPr>
            <p:ph type="body" idx="1"/>
          </p:nvPr>
        </p:nvSpPr>
        <p:spPr/>
        <p:txBody>
          <a:bodyPr/>
          <a:lstStyle/>
          <a:p>
            <a:pPr algn="ctr"/>
            <a:r>
              <a:rPr lang="en-US"/>
              <a:t>Submitting back to Workflow, after making required revisions</a:t>
            </a:r>
          </a:p>
        </p:txBody>
      </p:sp>
      <p:sp>
        <p:nvSpPr>
          <p:cNvPr id="2" name="Slide Number Placeholder 1"/>
          <p:cNvSpPr>
            <a:spLocks noGrp="1"/>
          </p:cNvSpPr>
          <p:nvPr>
            <p:ph type="sldNum" sz="quarter" idx="12"/>
          </p:nvPr>
        </p:nvSpPr>
        <p:spPr/>
        <p:txBody>
          <a:bodyPr>
            <a:normAutofit/>
          </a:bodyPr>
          <a:lstStyle/>
          <a:p>
            <a:fld id="{DA017F3C-7C8C-4AF0-A85A-D681966ACC7E}" type="slidenum">
              <a:rPr lang="en-US" smtClean="0"/>
              <a:t>38</a:t>
            </a:fld>
            <a:endParaRPr lang="en-US"/>
          </a:p>
        </p:txBody>
      </p:sp>
    </p:spTree>
    <p:extLst>
      <p:ext uri="{BB962C8B-B14F-4D97-AF65-F5344CB8AC3E}">
        <p14:creationId xmlns:p14="http://schemas.microsoft.com/office/powerpoint/2010/main" val="2395180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A8910-E0D8-7A1C-9106-8140B497D09D}"/>
              </a:ext>
            </a:extLst>
          </p:cNvPr>
          <p:cNvSpPr>
            <a:spLocks noGrp="1"/>
          </p:cNvSpPr>
          <p:nvPr>
            <p:ph type="title"/>
          </p:nvPr>
        </p:nvSpPr>
        <p:spPr/>
        <p:txBody>
          <a:bodyPr/>
          <a:lstStyle/>
          <a:p>
            <a:r>
              <a:rPr lang="en-US" dirty="0"/>
              <a:t>Remember to SAVE YOUR WORK!</a:t>
            </a:r>
          </a:p>
        </p:txBody>
      </p:sp>
      <p:pic>
        <p:nvPicPr>
          <p:cNvPr id="3" name="Picture 2">
            <a:extLst>
              <a:ext uri="{FF2B5EF4-FFF2-40B4-BE49-F238E27FC236}">
                <a16:creationId xmlns:a16="http://schemas.microsoft.com/office/drawing/2014/main" id="{1DE8E3F7-2EEB-09F5-113C-FEBA86965B9D}"/>
              </a:ext>
            </a:extLst>
          </p:cNvPr>
          <p:cNvPicPr>
            <a:picLocks noChangeAspect="1"/>
          </p:cNvPicPr>
          <p:nvPr/>
        </p:nvPicPr>
        <p:blipFill>
          <a:blip r:embed="rId2"/>
          <a:stretch>
            <a:fillRect/>
          </a:stretch>
        </p:blipFill>
        <p:spPr>
          <a:xfrm>
            <a:off x="3735960" y="1973356"/>
            <a:ext cx="7613905" cy="4157083"/>
          </a:xfrm>
          <a:prstGeom prst="rect">
            <a:avLst/>
          </a:prstGeom>
        </p:spPr>
      </p:pic>
      <p:sp>
        <p:nvSpPr>
          <p:cNvPr id="4" name="TextBox 3">
            <a:extLst>
              <a:ext uri="{FF2B5EF4-FFF2-40B4-BE49-F238E27FC236}">
                <a16:creationId xmlns:a16="http://schemas.microsoft.com/office/drawing/2014/main" id="{532BFAC3-B602-5190-0A10-B2CE8F36B2E8}"/>
              </a:ext>
            </a:extLst>
          </p:cNvPr>
          <p:cNvSpPr txBox="1"/>
          <p:nvPr/>
        </p:nvSpPr>
        <p:spPr>
          <a:xfrm>
            <a:off x="427772" y="2714311"/>
            <a:ext cx="3032595" cy="1938992"/>
          </a:xfrm>
          <a:prstGeom prst="rect">
            <a:avLst/>
          </a:prstGeom>
          <a:noFill/>
          <a:ln>
            <a:solidFill>
              <a:srgbClr val="FF0000"/>
            </a:solidFill>
          </a:ln>
        </p:spPr>
        <p:txBody>
          <a:bodyPr wrap="square" lIns="91440" tIns="45720" rIns="91440" bIns="45720" rtlCol="0" anchor="t">
            <a:spAutoFit/>
          </a:bodyPr>
          <a:lstStyle/>
          <a:p>
            <a:pPr algn="ctr"/>
            <a:r>
              <a:rPr lang="en-US" sz="2400" b="1" dirty="0"/>
              <a:t>Prior to resubmitting the protocol, make sure you have saved the edits you have made.</a:t>
            </a:r>
            <a:endParaRPr lang="en-US" sz="2400" dirty="0"/>
          </a:p>
        </p:txBody>
      </p:sp>
      <p:sp>
        <p:nvSpPr>
          <p:cNvPr id="5" name="Left Arrow Callout 4">
            <a:extLst>
              <a:ext uri="{FF2B5EF4-FFF2-40B4-BE49-F238E27FC236}">
                <a16:creationId xmlns:a16="http://schemas.microsoft.com/office/drawing/2014/main" id="{DE12B3FA-F13E-198F-D9FF-46CA2BD7F68A}"/>
              </a:ext>
            </a:extLst>
          </p:cNvPr>
          <p:cNvSpPr/>
          <p:nvPr/>
        </p:nvSpPr>
        <p:spPr>
          <a:xfrm>
            <a:off x="5990236" y="2209443"/>
            <a:ext cx="3632835" cy="1022040"/>
          </a:xfrm>
          <a:prstGeom prst="leftArrowCallout">
            <a:avLst>
              <a:gd name="adj1" fmla="val 25000"/>
              <a:gd name="adj2" fmla="val 25000"/>
              <a:gd name="adj3" fmla="val 25000"/>
              <a:gd name="adj4" fmla="val 838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tx1"/>
                </a:solidFill>
              </a:rPr>
              <a:t>Click on “Save Edits” under the “Action” button located in each tab</a:t>
            </a:r>
          </a:p>
        </p:txBody>
      </p:sp>
      <p:pic>
        <p:nvPicPr>
          <p:cNvPr id="6" name="Picture 5">
            <a:extLst>
              <a:ext uri="{FF2B5EF4-FFF2-40B4-BE49-F238E27FC236}">
                <a16:creationId xmlns:a16="http://schemas.microsoft.com/office/drawing/2014/main" id="{70A9EF89-8DB8-C80E-F60B-BAB625D3DEF4}"/>
              </a:ext>
            </a:extLst>
          </p:cNvPr>
          <p:cNvPicPr>
            <a:picLocks noChangeAspect="1"/>
          </p:cNvPicPr>
          <p:nvPr/>
        </p:nvPicPr>
        <p:blipFill>
          <a:blip r:embed="rId3"/>
          <a:stretch>
            <a:fillRect/>
          </a:stretch>
        </p:blipFill>
        <p:spPr>
          <a:xfrm>
            <a:off x="5189630" y="2598076"/>
            <a:ext cx="729112" cy="244773"/>
          </a:xfrm>
          <a:prstGeom prst="rect">
            <a:avLst/>
          </a:prstGeom>
        </p:spPr>
      </p:pic>
      <p:sp>
        <p:nvSpPr>
          <p:cNvPr id="7" name="Rectangle 6">
            <a:extLst>
              <a:ext uri="{FF2B5EF4-FFF2-40B4-BE49-F238E27FC236}">
                <a16:creationId xmlns:a16="http://schemas.microsoft.com/office/drawing/2014/main" id="{56BCD4EF-6F54-80F5-DE72-D0C763CB9582}"/>
              </a:ext>
            </a:extLst>
          </p:cNvPr>
          <p:cNvSpPr/>
          <p:nvPr/>
        </p:nvSpPr>
        <p:spPr>
          <a:xfrm>
            <a:off x="6021322" y="3656330"/>
            <a:ext cx="6096000" cy="2585323"/>
          </a:xfrm>
          <a:prstGeom prst="rect">
            <a:avLst/>
          </a:prstGeom>
          <a:solidFill>
            <a:schemeClr val="bg1"/>
          </a:solidFill>
          <a:ln>
            <a:solidFill>
              <a:srgbClr val="FF0000"/>
            </a:solidFill>
          </a:ln>
        </p:spPr>
        <p:txBody>
          <a:bodyPr lIns="91440" tIns="45720" rIns="91440" bIns="45720" anchor="t">
            <a:spAutoFit/>
          </a:bodyPr>
          <a:lstStyle/>
          <a:p>
            <a:pPr marL="285750" indent="-285750">
              <a:buFont typeface="Arial" panose="020B0604020202020204" pitchFamily="34" charset="0"/>
              <a:buChar char="•"/>
            </a:pPr>
            <a:r>
              <a:rPr lang="en-US" b="1" dirty="0"/>
              <a:t>Note, that there are 4 ways to save forms:</a:t>
            </a:r>
          </a:p>
          <a:p>
            <a:pPr marL="800100" lvl="1" indent="-342900">
              <a:buAutoNum type="arabicPeriod"/>
            </a:pPr>
            <a:r>
              <a:rPr lang="en-US" b="1" u="sng" dirty="0"/>
              <a:t>Done Editing</a:t>
            </a:r>
            <a:r>
              <a:rPr lang="en-US" b="1" dirty="0"/>
              <a:t>: saves the file and checks the document in so that another person can check it out and edit it.</a:t>
            </a:r>
            <a:endParaRPr lang="en-US" b="1" dirty="0">
              <a:ea typeface="Source Sans Pro ExtraLight"/>
            </a:endParaRPr>
          </a:p>
          <a:p>
            <a:pPr marL="800100" lvl="1" indent="-342900">
              <a:buAutoNum type="arabicPeriod"/>
            </a:pPr>
            <a:r>
              <a:rPr lang="en-US" b="1" u="sng" dirty="0"/>
              <a:t>Save Edits</a:t>
            </a:r>
            <a:r>
              <a:rPr lang="en-US" b="1" dirty="0"/>
              <a:t>: saves the document and allows you to keep working on it.</a:t>
            </a:r>
            <a:endParaRPr lang="en-US" b="1" dirty="0">
              <a:ea typeface="Source Sans Pro ExtraLight"/>
            </a:endParaRPr>
          </a:p>
          <a:p>
            <a:pPr marL="800100" lvl="1" indent="-342900">
              <a:buAutoNum type="arabicPeriod"/>
            </a:pPr>
            <a:r>
              <a:rPr lang="en-US" b="1" u="sng" dirty="0"/>
              <a:t>Save New Version</a:t>
            </a:r>
            <a:r>
              <a:rPr lang="en-US" b="1" dirty="0"/>
              <a:t>: saves a separate and new version of </a:t>
            </a:r>
            <a:r>
              <a:rPr lang="en-US" b="1"/>
              <a:t>the file (duplicate).</a:t>
            </a:r>
            <a:endParaRPr lang="en-US" b="1" dirty="0">
              <a:ea typeface="Source Sans Pro ExtraLight"/>
            </a:endParaRPr>
          </a:p>
          <a:p>
            <a:pPr marL="800100" lvl="1" indent="-342900">
              <a:buAutoNum type="arabicPeriod"/>
            </a:pPr>
            <a:r>
              <a:rPr lang="en-US" b="1" u="sng" dirty="0">
                <a:ea typeface="Source Sans Pro ExtraLight"/>
              </a:rPr>
              <a:t>Validate &amp; Save:</a:t>
            </a:r>
            <a:r>
              <a:rPr lang="en-US" b="1" dirty="0">
                <a:ea typeface="Source Sans Pro ExtraLight"/>
              </a:rPr>
              <a:t> alerts you of any missing items in the protocol before saving.</a:t>
            </a:r>
          </a:p>
        </p:txBody>
      </p:sp>
    </p:spTree>
    <p:extLst>
      <p:ext uri="{BB962C8B-B14F-4D97-AF65-F5344CB8AC3E}">
        <p14:creationId xmlns:p14="http://schemas.microsoft.com/office/powerpoint/2010/main" val="60016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err="1"/>
              <a:t>tick</a:t>
            </a:r>
            <a:r>
              <a:rPr lang="en-US" sz="4800" b="1" err="1"/>
              <a:t>@lab</a:t>
            </a:r>
            <a:r>
              <a:rPr lang="en-US" sz="4800" b="1"/>
              <a:t> URL</a:t>
            </a:r>
            <a:endParaRPr lang="en-US" sz="1600" b="1"/>
          </a:p>
        </p:txBody>
      </p:sp>
      <p:pic>
        <p:nvPicPr>
          <p:cNvPr id="9" name="Picture 8">
            <a:extLst>
              <a:ext uri="{FF2B5EF4-FFF2-40B4-BE49-F238E27FC236}">
                <a16:creationId xmlns:a16="http://schemas.microsoft.com/office/drawing/2014/main" id="{18F1AD86-8F04-F381-0547-3796DFD86D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48" r="10705"/>
          <a:stretch/>
        </p:blipFill>
        <p:spPr>
          <a:xfrm>
            <a:off x="146778" y="4632214"/>
            <a:ext cx="2250650" cy="1691665"/>
          </a:xfrm>
          <a:prstGeom prst="rect">
            <a:avLst/>
          </a:prstGeom>
        </p:spPr>
      </p:pic>
      <p:pic>
        <p:nvPicPr>
          <p:cNvPr id="10" name="Graphic 9" descr="DNA with solid fill">
            <a:extLst>
              <a:ext uri="{FF2B5EF4-FFF2-40B4-BE49-F238E27FC236}">
                <a16:creationId xmlns:a16="http://schemas.microsoft.com/office/drawing/2014/main" id="{0CFA3327-CD1D-86FD-8CE9-C9DD5EB64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4709" y="4017819"/>
            <a:ext cx="2405401" cy="2405401"/>
          </a:xfrm>
          <a:prstGeom prst="rect">
            <a:avLst/>
          </a:prstGeom>
        </p:spPr>
      </p:pic>
      <p:pic>
        <p:nvPicPr>
          <p:cNvPr id="11" name="Picture 10">
            <a:extLst>
              <a:ext uri="{FF2B5EF4-FFF2-40B4-BE49-F238E27FC236}">
                <a16:creationId xmlns:a16="http://schemas.microsoft.com/office/drawing/2014/main" id="{7BE18D4D-6932-B524-973F-F65FB4E7FA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48" r="10705"/>
          <a:stretch/>
        </p:blipFill>
        <p:spPr>
          <a:xfrm>
            <a:off x="146778" y="4632214"/>
            <a:ext cx="2250650" cy="1691665"/>
          </a:xfrm>
          <a:prstGeom prst="rect">
            <a:avLst/>
          </a:prstGeom>
        </p:spPr>
      </p:pic>
      <p:pic>
        <p:nvPicPr>
          <p:cNvPr id="12" name="Picture 11">
            <a:extLst>
              <a:ext uri="{FF2B5EF4-FFF2-40B4-BE49-F238E27FC236}">
                <a16:creationId xmlns:a16="http://schemas.microsoft.com/office/drawing/2014/main" id="{29FA7013-778D-E05E-2188-EE89DEB39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93238" y="3751078"/>
            <a:ext cx="2492718" cy="2492718"/>
          </a:xfrm>
          <a:prstGeom prst="rect">
            <a:avLst/>
          </a:prstGeom>
        </p:spPr>
      </p:pic>
      <p:sp>
        <p:nvSpPr>
          <p:cNvPr id="7" name="Title 1">
            <a:extLst>
              <a:ext uri="{FF2B5EF4-FFF2-40B4-BE49-F238E27FC236}">
                <a16:creationId xmlns:a16="http://schemas.microsoft.com/office/drawing/2014/main" id="{632353C0-EB77-7967-E59C-9BB00B57BB8D}"/>
              </a:ext>
            </a:extLst>
          </p:cNvPr>
          <p:cNvSpPr txBox="1">
            <a:spLocks/>
          </p:cNvSpPr>
          <p:nvPr/>
        </p:nvSpPr>
        <p:spPr>
          <a:xfrm>
            <a:off x="939338" y="1692698"/>
            <a:ext cx="10374283" cy="2294965"/>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accent2"/>
                </a:solidFill>
                <a:effectLst>
                  <a:outerShdw blurRad="38100" dist="38100" dir="2700000" algn="tl">
                    <a:srgbClr val="000000">
                      <a:alpha val="43137"/>
                    </a:srgbClr>
                  </a:outerShdw>
                </a:effectLst>
                <a:latin typeface="+mj-lt"/>
                <a:ea typeface="+mj-ea"/>
                <a:cs typeface="+mj-cs"/>
              </a:defRPr>
            </a:lvl1pPr>
          </a:lstStyle>
          <a:p>
            <a:pPr algn="ctr"/>
            <a:r>
              <a:rPr lang="en-US" sz="6600">
                <a:hlinkClick r:id="rId7"/>
              </a:rPr>
              <a:t>https://lar.utrgv.edu/tickatlab/default.aspx</a:t>
            </a:r>
            <a:endParaRPr lang="en-US" sz="6600"/>
          </a:p>
        </p:txBody>
      </p:sp>
    </p:spTree>
    <p:extLst>
      <p:ext uri="{BB962C8B-B14F-4D97-AF65-F5344CB8AC3E}">
        <p14:creationId xmlns:p14="http://schemas.microsoft.com/office/powerpoint/2010/main" val="3448074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81408" y="5945435"/>
            <a:ext cx="1312025" cy="365125"/>
          </a:xfrm>
        </p:spPr>
        <p:txBody>
          <a:bodyPr>
            <a:normAutofit/>
          </a:bodyPr>
          <a:lstStyle/>
          <a:p>
            <a:fld id="{CADE008D-4494-415A-8798-F9CD3BDBCB79}" type="slidenum">
              <a:rPr lang="en-US" smtClean="0"/>
              <a:pPr/>
              <a:t>40</a:t>
            </a:fld>
            <a:endParaRPr lang="en-US"/>
          </a:p>
        </p:txBody>
      </p:sp>
      <p:pic>
        <p:nvPicPr>
          <p:cNvPr id="10" name="Picture 9">
            <a:extLst>
              <a:ext uri="{FF2B5EF4-FFF2-40B4-BE49-F238E27FC236}">
                <a16:creationId xmlns:a16="http://schemas.microsoft.com/office/drawing/2014/main" id="{6160BC8B-B6FD-12B3-D77E-BD5226696B7F}"/>
              </a:ext>
            </a:extLst>
          </p:cNvPr>
          <p:cNvPicPr>
            <a:picLocks noChangeAspect="1"/>
          </p:cNvPicPr>
          <p:nvPr/>
        </p:nvPicPr>
        <p:blipFill>
          <a:blip r:embed="rId2"/>
          <a:stretch>
            <a:fillRect/>
          </a:stretch>
        </p:blipFill>
        <p:spPr>
          <a:xfrm>
            <a:off x="664822" y="943543"/>
            <a:ext cx="10767702" cy="4740129"/>
          </a:xfrm>
          <a:prstGeom prst="rect">
            <a:avLst/>
          </a:prstGeom>
        </p:spPr>
      </p:pic>
      <p:sp>
        <p:nvSpPr>
          <p:cNvPr id="3" name="Rectangle 2">
            <a:extLst>
              <a:ext uri="{FF2B5EF4-FFF2-40B4-BE49-F238E27FC236}">
                <a16:creationId xmlns:a16="http://schemas.microsoft.com/office/drawing/2014/main" id="{2171DC65-8CB4-FAEB-7C5F-377C2037384F}"/>
              </a:ext>
            </a:extLst>
          </p:cNvPr>
          <p:cNvSpPr/>
          <p:nvPr/>
        </p:nvSpPr>
        <p:spPr>
          <a:xfrm>
            <a:off x="5347399" y="1473313"/>
            <a:ext cx="1803472" cy="5418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12">
            <a:extLst>
              <a:ext uri="{FF2B5EF4-FFF2-40B4-BE49-F238E27FC236}">
                <a16:creationId xmlns:a16="http://schemas.microsoft.com/office/drawing/2014/main" id="{E27881E2-B48D-494A-11E2-21D816FA5B7A}"/>
              </a:ext>
            </a:extLst>
          </p:cNvPr>
          <p:cNvSpPr/>
          <p:nvPr/>
        </p:nvSpPr>
        <p:spPr>
          <a:xfrm>
            <a:off x="7591781" y="1167032"/>
            <a:ext cx="2575896" cy="848173"/>
          </a:xfrm>
          <a:prstGeom prst="wedgeRectCallout">
            <a:avLst>
              <a:gd name="adj1" fmla="val -63865"/>
              <a:gd name="adj2" fmla="val 30366"/>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chemeClr val="tx1"/>
                </a:solidFill>
              </a:rPr>
              <a:t>Click on “Workflow” and select “IBCCO Administrative Review.”</a:t>
            </a:r>
          </a:p>
        </p:txBody>
      </p:sp>
    </p:spTree>
    <p:extLst>
      <p:ext uri="{BB962C8B-B14F-4D97-AF65-F5344CB8AC3E}">
        <p14:creationId xmlns:p14="http://schemas.microsoft.com/office/powerpoint/2010/main" val="1083207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DA73DC-C2AD-5E48-70BF-A42FDA082620}"/>
              </a:ext>
            </a:extLst>
          </p:cNvPr>
          <p:cNvPicPr>
            <a:picLocks noChangeAspect="1"/>
          </p:cNvPicPr>
          <p:nvPr/>
        </p:nvPicPr>
        <p:blipFill>
          <a:blip r:embed="rId2"/>
          <a:stretch>
            <a:fillRect/>
          </a:stretch>
        </p:blipFill>
        <p:spPr>
          <a:xfrm>
            <a:off x="1762125" y="462045"/>
            <a:ext cx="8667750" cy="5743786"/>
          </a:xfrm>
          <a:prstGeom prst="rect">
            <a:avLst/>
          </a:prstGeom>
        </p:spPr>
      </p:pic>
      <p:sp>
        <p:nvSpPr>
          <p:cNvPr id="2" name="Slide Number Placeholder 1"/>
          <p:cNvSpPr>
            <a:spLocks noGrp="1"/>
          </p:cNvSpPr>
          <p:nvPr>
            <p:ph type="sldNum" sz="quarter" idx="12"/>
          </p:nvPr>
        </p:nvSpPr>
        <p:spPr/>
        <p:txBody>
          <a:bodyPr>
            <a:normAutofit/>
          </a:bodyPr>
          <a:lstStyle/>
          <a:p>
            <a:fld id="{CADE008D-4494-415A-8798-F9CD3BDBCB79}" type="slidenum">
              <a:rPr lang="en-US" smtClean="0"/>
              <a:pPr/>
              <a:t>41</a:t>
            </a:fld>
            <a:endParaRPr lang="en-US"/>
          </a:p>
        </p:txBody>
      </p:sp>
      <p:grpSp>
        <p:nvGrpSpPr>
          <p:cNvPr id="11" name="Group 10"/>
          <p:cNvGrpSpPr/>
          <p:nvPr/>
        </p:nvGrpSpPr>
        <p:grpSpPr>
          <a:xfrm>
            <a:off x="4983788" y="3103492"/>
            <a:ext cx="5074612" cy="2654019"/>
            <a:chOff x="3471183" y="2510738"/>
            <a:chExt cx="5074612" cy="2985560"/>
          </a:xfrm>
        </p:grpSpPr>
        <p:sp>
          <p:nvSpPr>
            <p:cNvPr id="7" name="Rectangle 6"/>
            <p:cNvSpPr/>
            <p:nvPr/>
          </p:nvSpPr>
          <p:spPr>
            <a:xfrm>
              <a:off x="3471183" y="2510738"/>
              <a:ext cx="4604593" cy="19403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1" y="3905880"/>
              <a:ext cx="564203" cy="3416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ular Callout 8"/>
            <p:cNvSpPr/>
            <p:nvPr/>
          </p:nvSpPr>
          <p:spPr>
            <a:xfrm>
              <a:off x="4405560" y="4688479"/>
              <a:ext cx="4140234" cy="807819"/>
            </a:xfrm>
            <a:prstGeom prst="wedgeRectCallout">
              <a:avLst>
                <a:gd name="adj1" fmla="val -5474"/>
                <a:gd name="adj2" fmla="val -189712"/>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05561" y="4741014"/>
              <a:ext cx="4140234" cy="727071"/>
            </a:xfrm>
            <a:prstGeom prst="rect">
              <a:avLst/>
            </a:prstGeom>
            <a:noFill/>
          </p:spPr>
          <p:txBody>
            <a:bodyPr wrap="square" lIns="91440" tIns="45720" rIns="91440" bIns="45720" rtlCol="0" anchor="t">
              <a:spAutoFit/>
            </a:bodyPr>
            <a:lstStyle/>
            <a:p>
              <a:r>
                <a:rPr lang="en-US" b="1" dirty="0"/>
                <a:t>Write a comment inside the text box, and click “Ok”</a:t>
              </a:r>
            </a:p>
          </p:txBody>
        </p:sp>
      </p:grpSp>
      <p:sp>
        <p:nvSpPr>
          <p:cNvPr id="12" name="TextBox 11"/>
          <p:cNvSpPr txBox="1"/>
          <p:nvPr/>
        </p:nvSpPr>
        <p:spPr>
          <a:xfrm>
            <a:off x="3833774" y="6684396"/>
            <a:ext cx="7072770" cy="369332"/>
          </a:xfrm>
          <a:prstGeom prst="rect">
            <a:avLst/>
          </a:prstGeom>
          <a:noFill/>
        </p:spPr>
        <p:txBody>
          <a:bodyPr wrap="none" rtlCol="0">
            <a:spAutoFit/>
          </a:bodyPr>
          <a:lstStyle/>
          <a:p>
            <a:r>
              <a:rPr lang="en-US"/>
              <a:t>Please use this box to communicate with the next Workflow user.</a:t>
            </a:r>
          </a:p>
        </p:txBody>
      </p:sp>
      <p:sp>
        <p:nvSpPr>
          <p:cNvPr id="4" name="TextBox 3">
            <a:extLst>
              <a:ext uri="{FF2B5EF4-FFF2-40B4-BE49-F238E27FC236}">
                <a16:creationId xmlns:a16="http://schemas.microsoft.com/office/drawing/2014/main" id="{09BCF75C-EC3A-44BA-1ED0-685FEEB61264}"/>
              </a:ext>
            </a:extLst>
          </p:cNvPr>
          <p:cNvSpPr txBox="1"/>
          <p:nvPr/>
        </p:nvSpPr>
        <p:spPr>
          <a:xfrm>
            <a:off x="3083127" y="2332006"/>
            <a:ext cx="5479759" cy="646331"/>
          </a:xfrm>
          <a:prstGeom prst="rect">
            <a:avLst/>
          </a:prstGeom>
          <a:noFill/>
          <a:ln w="38100">
            <a:solidFill>
              <a:srgbClr val="FF0000"/>
            </a:solidFill>
          </a:ln>
        </p:spPr>
        <p:txBody>
          <a:bodyPr wrap="square" rtlCol="0">
            <a:spAutoFit/>
          </a:bodyPr>
          <a:lstStyle/>
          <a:p>
            <a:pPr algn="ctr"/>
            <a:r>
              <a:rPr lang="en-US" b="1"/>
              <a:t>Adding a comment description in this box serves to communicate with the next Workflow user.</a:t>
            </a:r>
          </a:p>
        </p:txBody>
      </p:sp>
    </p:spTree>
    <p:extLst>
      <p:ext uri="{BB962C8B-B14F-4D97-AF65-F5344CB8AC3E}">
        <p14:creationId xmlns:p14="http://schemas.microsoft.com/office/powerpoint/2010/main" val="3111205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normAutofit/>
          </a:bodyPr>
          <a:lstStyle/>
          <a:p>
            <a:fld id="{CADE008D-4494-415A-8798-F9CD3BDBCB79}" type="slidenum">
              <a:rPr lang="en-US" smtClean="0"/>
              <a:pPr/>
              <a:t>42</a:t>
            </a:fld>
            <a:endParaRPr lang="en-US"/>
          </a:p>
        </p:txBody>
      </p:sp>
      <p:sp>
        <p:nvSpPr>
          <p:cNvPr id="12" name="Rectangle 11"/>
          <p:cNvSpPr/>
          <p:nvPr/>
        </p:nvSpPr>
        <p:spPr>
          <a:xfrm>
            <a:off x="191763" y="1973923"/>
            <a:ext cx="2363430" cy="2031325"/>
          </a:xfrm>
          <a:prstGeom prst="rect">
            <a:avLst/>
          </a:prstGeom>
        </p:spPr>
        <p:txBody>
          <a:bodyPr wrap="square">
            <a:spAutoFit/>
          </a:bodyPr>
          <a:lstStyle/>
          <a:p>
            <a:r>
              <a:rPr lang="en-US" b="1"/>
              <a:t>Once approved, you will receive an email notification and your amendment will disappear from the ‘In Progress (for all users)’ list.</a:t>
            </a:r>
          </a:p>
        </p:txBody>
      </p:sp>
      <p:sp>
        <p:nvSpPr>
          <p:cNvPr id="10" name="TextBox 9"/>
          <p:cNvSpPr txBox="1"/>
          <p:nvPr/>
        </p:nvSpPr>
        <p:spPr>
          <a:xfrm>
            <a:off x="1095019" y="230774"/>
            <a:ext cx="10267279" cy="646331"/>
          </a:xfrm>
          <a:prstGeom prst="rect">
            <a:avLst/>
          </a:prstGeom>
          <a:noFill/>
        </p:spPr>
        <p:txBody>
          <a:bodyPr wrap="square" lIns="91440" tIns="45720" rIns="91440" bIns="45720" rtlCol="0" anchor="t">
            <a:spAutoFit/>
          </a:bodyPr>
          <a:lstStyle/>
          <a:p>
            <a:pPr algn="ctr"/>
            <a:r>
              <a:rPr lang="en-US" b="1" dirty="0"/>
              <a:t>Once your revisions are completed and received, your submission will be re-reviewed. If your revisions are not sufficient or something was missed, the protocol will be returned to you for additional editing.</a:t>
            </a:r>
            <a:endParaRPr lang="en-US" b="1" dirty="0">
              <a:ea typeface="Source Sans Pro ExtraLight"/>
            </a:endParaRPr>
          </a:p>
        </p:txBody>
      </p:sp>
      <p:pic>
        <p:nvPicPr>
          <p:cNvPr id="11" name="Picture 10">
            <a:extLst>
              <a:ext uri="{FF2B5EF4-FFF2-40B4-BE49-F238E27FC236}">
                <a16:creationId xmlns:a16="http://schemas.microsoft.com/office/drawing/2014/main" id="{E5268E25-DAF9-2264-8C50-6AAE51D0C623}"/>
              </a:ext>
            </a:extLst>
          </p:cNvPr>
          <p:cNvPicPr>
            <a:picLocks noChangeAspect="1"/>
          </p:cNvPicPr>
          <p:nvPr/>
        </p:nvPicPr>
        <p:blipFill>
          <a:blip r:embed="rId2"/>
          <a:stretch>
            <a:fillRect/>
          </a:stretch>
        </p:blipFill>
        <p:spPr>
          <a:xfrm>
            <a:off x="2478280" y="1246437"/>
            <a:ext cx="9252247" cy="4879071"/>
          </a:xfrm>
          <a:prstGeom prst="rect">
            <a:avLst/>
          </a:prstGeom>
        </p:spPr>
      </p:pic>
      <p:sp>
        <p:nvSpPr>
          <p:cNvPr id="13" name="Rectangle 12">
            <a:extLst>
              <a:ext uri="{FF2B5EF4-FFF2-40B4-BE49-F238E27FC236}">
                <a16:creationId xmlns:a16="http://schemas.microsoft.com/office/drawing/2014/main" id="{CB11B373-E19D-392A-D3F1-419C7D2C3DB6}"/>
              </a:ext>
            </a:extLst>
          </p:cNvPr>
          <p:cNvSpPr/>
          <p:nvPr/>
        </p:nvSpPr>
        <p:spPr>
          <a:xfrm>
            <a:off x="3482681" y="2444795"/>
            <a:ext cx="1781528" cy="272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ECFFAA-8F70-D8A7-F0EC-EB46CF9453EA}"/>
              </a:ext>
            </a:extLst>
          </p:cNvPr>
          <p:cNvSpPr txBox="1"/>
          <p:nvPr/>
        </p:nvSpPr>
        <p:spPr>
          <a:xfrm>
            <a:off x="4707354" y="3002702"/>
            <a:ext cx="5422480" cy="646331"/>
          </a:xfrm>
          <a:prstGeom prst="wedgeRectCallout">
            <a:avLst>
              <a:gd name="adj1" fmla="val -39804"/>
              <a:gd name="adj2" fmla="val -96420"/>
            </a:avLst>
          </a:prstGeom>
          <a:solidFill>
            <a:schemeClr val="bg1"/>
          </a:solidFill>
          <a:ln w="28575">
            <a:solidFill>
              <a:srgbClr val="FF0000"/>
            </a:solidFill>
          </a:ln>
        </p:spPr>
        <p:txBody>
          <a:bodyPr wrap="square" rtlCol="0">
            <a:spAutoFit/>
          </a:bodyPr>
          <a:lstStyle/>
          <a:p>
            <a:r>
              <a:rPr lang="en-US" b="1"/>
              <a:t>Approved Projects are located under the “In Use” section on My Filter Sets.</a:t>
            </a:r>
          </a:p>
        </p:txBody>
      </p:sp>
    </p:spTree>
    <p:extLst>
      <p:ext uri="{BB962C8B-B14F-4D97-AF65-F5344CB8AC3E}">
        <p14:creationId xmlns:p14="http://schemas.microsoft.com/office/powerpoint/2010/main" val="1785241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68C309-E458-FFFA-B8E5-1F3D56FBB6F4}"/>
              </a:ext>
            </a:extLst>
          </p:cNvPr>
          <p:cNvPicPr>
            <a:picLocks noChangeAspect="1"/>
          </p:cNvPicPr>
          <p:nvPr/>
        </p:nvPicPr>
        <p:blipFill>
          <a:blip r:embed="rId2"/>
          <a:stretch>
            <a:fillRect/>
          </a:stretch>
        </p:blipFill>
        <p:spPr>
          <a:xfrm>
            <a:off x="390525" y="1693470"/>
            <a:ext cx="11410950" cy="2623045"/>
          </a:xfrm>
          <a:prstGeom prst="rect">
            <a:avLst/>
          </a:prstGeom>
        </p:spPr>
      </p:pic>
      <p:sp>
        <p:nvSpPr>
          <p:cNvPr id="6" name="Slide Number Placeholder 5"/>
          <p:cNvSpPr>
            <a:spLocks noGrp="1"/>
          </p:cNvSpPr>
          <p:nvPr>
            <p:ph type="sldNum" sz="quarter" idx="12"/>
          </p:nvPr>
        </p:nvSpPr>
        <p:spPr/>
        <p:txBody>
          <a:bodyPr>
            <a:normAutofit/>
          </a:bodyPr>
          <a:lstStyle/>
          <a:p>
            <a:fld id="{DA017F3C-7C8C-4AF0-A85A-D681966ACC7E}" type="slidenum">
              <a:rPr lang="en-US" smtClean="0"/>
              <a:t>43</a:t>
            </a:fld>
            <a:endParaRPr lang="en-US"/>
          </a:p>
        </p:txBody>
      </p:sp>
      <p:grpSp>
        <p:nvGrpSpPr>
          <p:cNvPr id="8" name="Group 7">
            <a:extLst>
              <a:ext uri="{FF2B5EF4-FFF2-40B4-BE49-F238E27FC236}">
                <a16:creationId xmlns:a16="http://schemas.microsoft.com/office/drawing/2014/main" id="{62986AE0-53D9-419B-8E83-C7492972F352}"/>
              </a:ext>
            </a:extLst>
          </p:cNvPr>
          <p:cNvGrpSpPr/>
          <p:nvPr/>
        </p:nvGrpSpPr>
        <p:grpSpPr>
          <a:xfrm>
            <a:off x="1177782" y="1173201"/>
            <a:ext cx="9836431" cy="4214949"/>
            <a:chOff x="1280331" y="1788498"/>
            <a:chExt cx="9836431" cy="4214949"/>
          </a:xfrm>
        </p:grpSpPr>
        <p:sp>
          <p:nvSpPr>
            <p:cNvPr id="5" name="TextBox 4"/>
            <p:cNvSpPr txBox="1"/>
            <p:nvPr/>
          </p:nvSpPr>
          <p:spPr>
            <a:xfrm>
              <a:off x="1998023" y="5480227"/>
              <a:ext cx="8401049" cy="523220"/>
            </a:xfrm>
            <a:prstGeom prst="rect">
              <a:avLst/>
            </a:prstGeom>
            <a:noFill/>
          </p:spPr>
          <p:txBody>
            <a:bodyPr wrap="square" rtlCol="0">
              <a:spAutoFit/>
            </a:bodyPr>
            <a:lstStyle/>
            <a:p>
              <a:pPr algn="ctr"/>
              <a:r>
                <a:rPr lang="en-US" sz="2800" b="1">
                  <a:solidFill>
                    <a:srgbClr val="FF0000"/>
                  </a:solidFill>
                </a:rPr>
                <a:t>***Amendment has been APPROVED***</a:t>
              </a:r>
            </a:p>
          </p:txBody>
        </p:sp>
        <p:sp>
          <p:nvSpPr>
            <p:cNvPr id="7" name="TextBox 6"/>
            <p:cNvSpPr txBox="1"/>
            <p:nvPr/>
          </p:nvSpPr>
          <p:spPr>
            <a:xfrm>
              <a:off x="1280331" y="1788498"/>
              <a:ext cx="9836431" cy="830997"/>
            </a:xfrm>
            <a:prstGeom prst="rect">
              <a:avLst/>
            </a:prstGeom>
            <a:noFill/>
          </p:spPr>
          <p:txBody>
            <a:bodyPr wrap="square" lIns="91440" tIns="45720" rIns="91440" bIns="45720" rtlCol="0" anchor="t">
              <a:spAutoFit/>
            </a:bodyPr>
            <a:lstStyle/>
            <a:p>
              <a:pPr algn="ctr"/>
              <a:r>
                <a:rPr lang="en-US" sz="2400" b="1" dirty="0"/>
                <a:t>This is an example of how your approved amendment will look like on </a:t>
              </a:r>
              <a:r>
                <a:rPr lang="en-US" sz="2400" b="1" dirty="0" err="1"/>
                <a:t>tick@lab</a:t>
              </a:r>
              <a:r>
                <a:rPr lang="en-US" sz="2400" b="1" dirty="0"/>
                <a:t>, "In Use" filter</a:t>
              </a:r>
            </a:p>
          </p:txBody>
        </p:sp>
        <p:sp>
          <p:nvSpPr>
            <p:cNvPr id="11" name="Rectangle 10">
              <a:extLst>
                <a:ext uri="{FF2B5EF4-FFF2-40B4-BE49-F238E27FC236}">
                  <a16:creationId xmlns:a16="http://schemas.microsoft.com/office/drawing/2014/main" id="{D61CE37F-B7EF-4E48-AB7A-7BADEE56BF60}"/>
                </a:ext>
              </a:extLst>
            </p:cNvPr>
            <p:cNvSpPr/>
            <p:nvPr/>
          </p:nvSpPr>
          <p:spPr>
            <a:xfrm flipV="1">
              <a:off x="4072644" y="3990375"/>
              <a:ext cx="663146" cy="707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5159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75" y="420127"/>
            <a:ext cx="10515600" cy="1325563"/>
          </a:xfrm>
        </p:spPr>
        <p:txBody>
          <a:bodyPr>
            <a:normAutofit/>
          </a:bodyPr>
          <a:lstStyle/>
          <a:p>
            <a:pPr algn="ctr"/>
            <a:r>
              <a:rPr lang="en-US" sz="6600" b="1"/>
              <a:t>Thank you !</a:t>
            </a:r>
          </a:p>
        </p:txBody>
      </p:sp>
      <p:sp>
        <p:nvSpPr>
          <p:cNvPr id="4" name="Slide Number Placeholder 3"/>
          <p:cNvSpPr>
            <a:spLocks noGrp="1"/>
          </p:cNvSpPr>
          <p:nvPr>
            <p:ph type="sldNum" sz="quarter" idx="12"/>
          </p:nvPr>
        </p:nvSpPr>
        <p:spPr/>
        <p:txBody>
          <a:bodyPr/>
          <a:lstStyle/>
          <a:p>
            <a:fld id="{8E183AC6-801F-4E02-B801-210B7CC95F72}" type="slidenum">
              <a:rPr lang="en-US" sz="1800" smtClean="0"/>
              <a:t>44</a:t>
            </a:fld>
            <a:endParaRPr lang="en-US" sz="1800"/>
          </a:p>
        </p:txBody>
      </p:sp>
      <p:pic>
        <p:nvPicPr>
          <p:cNvPr id="3" name="Picture 2">
            <a:extLst>
              <a:ext uri="{FF2B5EF4-FFF2-40B4-BE49-F238E27FC236}">
                <a16:creationId xmlns:a16="http://schemas.microsoft.com/office/drawing/2014/main" id="{E68497D1-41EF-4899-A838-0CCBB4F8AB1D}"/>
              </a:ext>
            </a:extLst>
          </p:cNvPr>
          <p:cNvPicPr>
            <a:picLocks noChangeAspect="1"/>
          </p:cNvPicPr>
          <p:nvPr/>
        </p:nvPicPr>
        <p:blipFill>
          <a:blip r:embed="rId3"/>
          <a:stretch>
            <a:fillRect/>
          </a:stretch>
        </p:blipFill>
        <p:spPr>
          <a:xfrm>
            <a:off x="9540578" y="133350"/>
            <a:ext cx="1628775" cy="457200"/>
          </a:xfrm>
          <a:prstGeom prst="rect">
            <a:avLst/>
          </a:prstGeom>
        </p:spPr>
      </p:pic>
      <p:sp>
        <p:nvSpPr>
          <p:cNvPr id="6" name="TextBox 5">
            <a:extLst>
              <a:ext uri="{FF2B5EF4-FFF2-40B4-BE49-F238E27FC236}">
                <a16:creationId xmlns:a16="http://schemas.microsoft.com/office/drawing/2014/main" id="{4F973502-62B5-47E6-A655-A32C54097BD2}"/>
              </a:ext>
            </a:extLst>
          </p:cNvPr>
          <p:cNvSpPr txBox="1"/>
          <p:nvPr/>
        </p:nvSpPr>
        <p:spPr>
          <a:xfrm>
            <a:off x="1086770" y="2551837"/>
            <a:ext cx="3998423" cy="3416320"/>
          </a:xfrm>
          <a:prstGeom prst="rect">
            <a:avLst/>
          </a:prstGeom>
          <a:noFill/>
        </p:spPr>
        <p:txBody>
          <a:bodyPr wrap="square" rtlCol="0">
            <a:spAutoFit/>
          </a:bodyPr>
          <a:lstStyle/>
          <a:p>
            <a:endParaRPr lang="en-US"/>
          </a:p>
          <a:p>
            <a:r>
              <a:rPr lang="en-US" b="1"/>
              <a:t>Amy Mutore</a:t>
            </a:r>
          </a:p>
          <a:p>
            <a:r>
              <a:rPr lang="en-US"/>
              <a:t>IACUC/IBC Coordinator</a:t>
            </a:r>
          </a:p>
          <a:p>
            <a:r>
              <a:rPr lang="en-US"/>
              <a:t>(956)665-2889</a:t>
            </a:r>
          </a:p>
          <a:p>
            <a:r>
              <a:rPr lang="en-US">
                <a:hlinkClick r:id="rId4"/>
              </a:rPr>
              <a:t>amy.mutore@utrgv.edu</a:t>
            </a:r>
            <a:endParaRPr lang="en-US"/>
          </a:p>
          <a:p>
            <a:endParaRPr lang="en-US"/>
          </a:p>
          <a:p>
            <a:r>
              <a:rPr lang="en-US" b="1"/>
              <a:t>Monica Barrera</a:t>
            </a:r>
          </a:p>
          <a:p>
            <a:r>
              <a:rPr lang="en-US"/>
              <a:t>IACUC/IBC Specialist</a:t>
            </a:r>
          </a:p>
          <a:p>
            <a:r>
              <a:rPr lang="en-US"/>
              <a:t>(956)665-7873</a:t>
            </a:r>
          </a:p>
          <a:p>
            <a:r>
              <a:rPr lang="en-US">
                <a:hlinkClick r:id="rId5"/>
              </a:rPr>
              <a:t>monica.barrera01@utrgv.edu</a:t>
            </a:r>
            <a:endParaRPr lang="en-US"/>
          </a:p>
          <a:p>
            <a:endParaRPr lang="en-US"/>
          </a:p>
          <a:p>
            <a:endParaRPr lang="en-US"/>
          </a:p>
        </p:txBody>
      </p:sp>
      <p:sp>
        <p:nvSpPr>
          <p:cNvPr id="8" name="TextBox 7">
            <a:extLst>
              <a:ext uri="{FF2B5EF4-FFF2-40B4-BE49-F238E27FC236}">
                <a16:creationId xmlns:a16="http://schemas.microsoft.com/office/drawing/2014/main" id="{63AFE774-95CD-4521-8720-79849E021CAB}"/>
              </a:ext>
            </a:extLst>
          </p:cNvPr>
          <p:cNvSpPr txBox="1"/>
          <p:nvPr/>
        </p:nvSpPr>
        <p:spPr>
          <a:xfrm>
            <a:off x="1086770" y="1882532"/>
            <a:ext cx="4162945" cy="461665"/>
          </a:xfrm>
          <a:prstGeom prst="rect">
            <a:avLst/>
          </a:prstGeom>
          <a:noFill/>
        </p:spPr>
        <p:txBody>
          <a:bodyPr wrap="square">
            <a:spAutoFit/>
          </a:bodyPr>
          <a:lstStyle/>
          <a:p>
            <a:r>
              <a:rPr lang="en-US" sz="2400" b="1"/>
              <a:t>Office of Research Compliance</a:t>
            </a:r>
          </a:p>
        </p:txBody>
      </p:sp>
      <p:sp>
        <p:nvSpPr>
          <p:cNvPr id="9" name="TextBox 8">
            <a:extLst>
              <a:ext uri="{FF2B5EF4-FFF2-40B4-BE49-F238E27FC236}">
                <a16:creationId xmlns:a16="http://schemas.microsoft.com/office/drawing/2014/main" id="{2D210E9C-5482-4F57-B77E-A7C58D303C52}"/>
              </a:ext>
            </a:extLst>
          </p:cNvPr>
          <p:cNvSpPr txBox="1"/>
          <p:nvPr/>
        </p:nvSpPr>
        <p:spPr>
          <a:xfrm>
            <a:off x="6837028" y="3113752"/>
            <a:ext cx="2941602" cy="646331"/>
          </a:xfrm>
          <a:prstGeom prst="rect">
            <a:avLst/>
          </a:prstGeom>
          <a:noFill/>
        </p:spPr>
        <p:txBody>
          <a:bodyPr wrap="square" rtlCol="0">
            <a:spAutoFit/>
          </a:bodyPr>
          <a:lstStyle/>
          <a:p>
            <a:endParaRPr lang="en-US"/>
          </a:p>
          <a:p>
            <a:endParaRPr lang="en-US"/>
          </a:p>
        </p:txBody>
      </p:sp>
      <p:sp>
        <p:nvSpPr>
          <p:cNvPr id="5" name="TextBox 4">
            <a:extLst>
              <a:ext uri="{FF2B5EF4-FFF2-40B4-BE49-F238E27FC236}">
                <a16:creationId xmlns:a16="http://schemas.microsoft.com/office/drawing/2014/main" id="{5FD2166D-7166-208E-B015-D8E280C120D2}"/>
              </a:ext>
            </a:extLst>
          </p:cNvPr>
          <p:cNvSpPr txBox="1"/>
          <p:nvPr/>
        </p:nvSpPr>
        <p:spPr>
          <a:xfrm>
            <a:off x="6778852" y="2803987"/>
            <a:ext cx="4355253" cy="2677656"/>
          </a:xfrm>
          <a:prstGeom prst="rect">
            <a:avLst/>
          </a:prstGeom>
          <a:noFill/>
        </p:spPr>
        <p:txBody>
          <a:bodyPr wrap="square" lIns="91440" tIns="45720" rIns="91440" bIns="45720" anchor="t">
            <a:spAutoFit/>
          </a:bodyPr>
          <a:lstStyle/>
          <a:p>
            <a:r>
              <a:rPr lang="en-US" sz="2400" b="1">
                <a:solidFill>
                  <a:srgbClr val="000000"/>
                </a:solidFill>
                <a:latin typeface="Source Sans Pro ExtraLight"/>
                <a:ea typeface="Source Sans Pro ExtraLight"/>
                <a:cs typeface="Segoe UI"/>
              </a:rPr>
              <a:t>Please contact Amy or Monica for assistance regarding submitting an amendment to your protocol. We are always happy to meet via Zoom or Teams to walk you through the process and answer any questions! </a:t>
            </a:r>
            <a:endParaRPr lang="en-US"/>
          </a:p>
        </p:txBody>
      </p:sp>
    </p:spTree>
    <p:extLst>
      <p:ext uri="{BB962C8B-B14F-4D97-AF65-F5344CB8AC3E}">
        <p14:creationId xmlns:p14="http://schemas.microsoft.com/office/powerpoint/2010/main" val="277136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2103875"/>
          </a:xfrm>
        </p:spPr>
        <p:txBody>
          <a:bodyPr>
            <a:normAutofit/>
          </a:bodyPr>
          <a:lstStyle/>
          <a:p>
            <a:r>
              <a:rPr lang="en-US" sz="3600" b="1">
                <a:solidFill>
                  <a:srgbClr val="FFFFFF"/>
                </a:solidFill>
                <a:effectLst>
                  <a:outerShdw blurRad="38100" dist="38100" dir="2700000" algn="tl">
                    <a:srgbClr val="000000">
                      <a:alpha val="43137"/>
                    </a:srgbClr>
                  </a:outerShdw>
                </a:effectLst>
              </a:rPr>
              <a:t>IMPORTANT NOTE:</a:t>
            </a:r>
            <a:endParaRPr lang="en-US" sz="3600">
              <a:solidFill>
                <a:srgbClr val="FFFFFF"/>
              </a:solidFill>
            </a:endParaRPr>
          </a:p>
        </p:txBody>
      </p:sp>
      <p:sp>
        <p:nvSpPr>
          <p:cNvPr id="3" name="Content Placeholder 2"/>
          <p:cNvSpPr>
            <a:spLocks noGrp="1"/>
          </p:cNvSpPr>
          <p:nvPr>
            <p:ph idx="1"/>
          </p:nvPr>
        </p:nvSpPr>
        <p:spPr>
          <a:xfrm>
            <a:off x="492371" y="2653800"/>
            <a:ext cx="3084844" cy="3335519"/>
          </a:xfrm>
        </p:spPr>
        <p:txBody>
          <a:bodyPr vert="horz" lIns="0" tIns="45720" rIns="0" bIns="45720" rtlCol="0" anchor="t">
            <a:normAutofit/>
          </a:bodyPr>
          <a:lstStyle/>
          <a:p>
            <a:r>
              <a:rPr lang="en-US" sz="1500" b="1">
                <a:solidFill>
                  <a:srgbClr val="FFFFFF"/>
                </a:solidFill>
                <a:effectLst>
                  <a:outerShdw blurRad="38100" dist="38100" dir="2700000" algn="tl">
                    <a:srgbClr val="000000">
                      <a:alpha val="43137"/>
                    </a:srgbClr>
                  </a:outerShdw>
                </a:effectLst>
              </a:rPr>
              <a:t>Remember to allow pop-ups in your web browser.</a:t>
            </a:r>
          </a:p>
          <a:p>
            <a:r>
              <a:rPr lang="en-US" sz="1500" b="1">
                <a:solidFill>
                  <a:srgbClr val="FFFFFF"/>
                </a:solidFill>
                <a:effectLst>
                  <a:outerShdw blurRad="38100" dist="38100" dir="2700000" algn="tl">
                    <a:srgbClr val="000000">
                      <a:alpha val="43137"/>
                    </a:srgbClr>
                  </a:outerShdw>
                </a:effectLst>
              </a:rPr>
              <a:t>If you do not allow pop-ups, the system will not work properly.</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2" descr="How to Allow or Block Pop-ups in Chrome">
            <a:extLst>
              <a:ext uri="{FF2B5EF4-FFF2-40B4-BE49-F238E27FC236}">
                <a16:creationId xmlns:a16="http://schemas.microsoft.com/office/drawing/2014/main" id="{CF8522CB-D5CC-FC8A-86AA-B2CE359088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31803" y="1126094"/>
            <a:ext cx="3831532" cy="27613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1D63B7-1822-0105-68EE-8C3700BFBC1F}"/>
              </a:ext>
            </a:extLst>
          </p:cNvPr>
          <p:cNvSpPr txBox="1"/>
          <p:nvPr/>
        </p:nvSpPr>
        <p:spPr>
          <a:xfrm>
            <a:off x="3733101" y="516835"/>
            <a:ext cx="2810312" cy="400110"/>
          </a:xfrm>
          <a:prstGeom prst="rect">
            <a:avLst/>
          </a:prstGeom>
          <a:noFill/>
        </p:spPr>
        <p:txBody>
          <a:bodyPr wrap="square">
            <a:spAutoFit/>
          </a:bodyPr>
          <a:lstStyle/>
          <a:p>
            <a:pPr lvl="2" algn="ctr"/>
            <a:r>
              <a:rPr lang="en-US" sz="2000" b="1"/>
              <a:t>Follow the steps</a:t>
            </a:r>
          </a:p>
        </p:txBody>
      </p:sp>
      <p:pic>
        <p:nvPicPr>
          <p:cNvPr id="7" name="Picture 6">
            <a:extLst>
              <a:ext uri="{FF2B5EF4-FFF2-40B4-BE49-F238E27FC236}">
                <a16:creationId xmlns:a16="http://schemas.microsoft.com/office/drawing/2014/main" id="{4A100DA6-DD2F-B35B-4325-503AC84E6590}"/>
              </a:ext>
            </a:extLst>
          </p:cNvPr>
          <p:cNvPicPr>
            <a:picLocks noChangeAspect="1"/>
          </p:cNvPicPr>
          <p:nvPr/>
        </p:nvPicPr>
        <p:blipFill rotWithShape="1">
          <a:blip r:embed="rId3"/>
          <a:srcRect l="19767"/>
          <a:stretch/>
        </p:blipFill>
        <p:spPr>
          <a:xfrm>
            <a:off x="7617270" y="4053337"/>
            <a:ext cx="4203196" cy="2752725"/>
          </a:xfrm>
          <a:prstGeom prst="rect">
            <a:avLst/>
          </a:prstGeom>
        </p:spPr>
      </p:pic>
      <p:sp>
        <p:nvSpPr>
          <p:cNvPr id="8" name="Arrow: Down 7">
            <a:extLst>
              <a:ext uri="{FF2B5EF4-FFF2-40B4-BE49-F238E27FC236}">
                <a16:creationId xmlns:a16="http://schemas.microsoft.com/office/drawing/2014/main" id="{058E2DCD-B4E8-A2AD-520B-774F739F0B62}"/>
              </a:ext>
            </a:extLst>
          </p:cNvPr>
          <p:cNvSpPr/>
          <p:nvPr/>
        </p:nvSpPr>
        <p:spPr>
          <a:xfrm rot="5400000" flipV="1">
            <a:off x="9958539" y="4031950"/>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38504661-987C-92F0-67CE-A44712E18BB4}"/>
              </a:ext>
            </a:extLst>
          </p:cNvPr>
          <p:cNvSpPr/>
          <p:nvPr/>
        </p:nvSpPr>
        <p:spPr>
          <a:xfrm rot="5400000" flipV="1">
            <a:off x="7691986" y="5065053"/>
            <a:ext cx="240393" cy="4888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8F844280-40CD-CD6C-130C-25866EE62379}"/>
              </a:ext>
            </a:extLst>
          </p:cNvPr>
          <p:cNvSpPr/>
          <p:nvPr/>
        </p:nvSpPr>
        <p:spPr>
          <a:xfrm rot="5400000" flipV="1">
            <a:off x="9598672" y="5885029"/>
            <a:ext cx="240393" cy="4888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52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4680-D142-D2FE-D544-A0DC7ED5CD7A}"/>
              </a:ext>
            </a:extLst>
          </p:cNvPr>
          <p:cNvSpPr>
            <a:spLocks noGrp="1"/>
          </p:cNvSpPr>
          <p:nvPr>
            <p:ph type="title"/>
          </p:nvPr>
        </p:nvSpPr>
        <p:spPr>
          <a:xfrm>
            <a:off x="406718" y="263527"/>
            <a:ext cx="11439524" cy="1450757"/>
          </a:xfrm>
        </p:spPr>
        <p:txBody>
          <a:bodyPr>
            <a:normAutofit/>
          </a:bodyPr>
          <a:lstStyle/>
          <a:p>
            <a:r>
              <a:rPr lang="en-US" sz="5000"/>
              <a:t>Access to </a:t>
            </a:r>
            <a:r>
              <a:rPr lang="en-US" sz="5000" err="1"/>
              <a:t>tick@lab</a:t>
            </a:r>
            <a:r>
              <a:rPr lang="en-US" sz="5000"/>
              <a:t> is not Automatic</a:t>
            </a:r>
          </a:p>
        </p:txBody>
      </p:sp>
      <p:sp>
        <p:nvSpPr>
          <p:cNvPr id="3" name="Content Placeholder 2">
            <a:extLst>
              <a:ext uri="{FF2B5EF4-FFF2-40B4-BE49-F238E27FC236}">
                <a16:creationId xmlns:a16="http://schemas.microsoft.com/office/drawing/2014/main" id="{8641A353-79FA-AD40-D0A1-E9A9AA2D990B}"/>
              </a:ext>
            </a:extLst>
          </p:cNvPr>
          <p:cNvSpPr>
            <a:spLocks noGrp="1"/>
          </p:cNvSpPr>
          <p:nvPr>
            <p:ph idx="1"/>
          </p:nvPr>
        </p:nvSpPr>
        <p:spPr/>
        <p:txBody>
          <a:bodyPr vert="horz" lIns="0" tIns="45720" rIns="0" bIns="45720" rtlCol="0" anchor="t">
            <a:normAutofit/>
          </a:bodyPr>
          <a:lstStyle/>
          <a:p>
            <a:pPr algn="ctr"/>
            <a:r>
              <a:rPr lang="en-US" sz="2400" b="1" dirty="0"/>
              <a:t>If your personnel has never worked with </a:t>
            </a:r>
            <a:r>
              <a:rPr lang="en-US" sz="2400" b="1" dirty="0" err="1"/>
              <a:t>tick@lab</a:t>
            </a:r>
            <a:r>
              <a:rPr lang="en-US" sz="2400" b="1" dirty="0"/>
              <a:t> before, they’ll need to complete a web form to request access via IT. </a:t>
            </a:r>
          </a:p>
          <a:p>
            <a:pPr algn="ctr"/>
            <a:r>
              <a:rPr lang="en-US" sz="2400" b="1" dirty="0"/>
              <a:t>Click </a:t>
            </a:r>
            <a:r>
              <a:rPr lang="en-US" sz="2400" b="1" dirty="0">
                <a:hlinkClick r:id="rId2" action="ppaction://hlinkfile"/>
              </a:rPr>
              <a:t>HERE</a:t>
            </a:r>
            <a:r>
              <a:rPr lang="en-US" sz="2400" b="1" dirty="0"/>
              <a:t> or on the link below for instructions on how to request </a:t>
            </a:r>
            <a:r>
              <a:rPr lang="en-US" sz="2400" b="1" dirty="0" err="1"/>
              <a:t>Tick@Lab</a:t>
            </a:r>
            <a:r>
              <a:rPr lang="en-US" sz="2400" b="1" dirty="0"/>
              <a:t> access:</a:t>
            </a:r>
            <a:endParaRPr lang="en-US" sz="2400" b="1" dirty="0">
              <a:ea typeface="Source Sans Pro ExtraLight"/>
            </a:endParaRPr>
          </a:p>
          <a:p>
            <a:pPr algn="ctr"/>
            <a:r>
              <a:rPr lang="en-US" sz="2800" b="1" dirty="0">
                <a:hlinkClick r:id="rId3"/>
              </a:rPr>
              <a:t>Submitting your access request for tick@lab (utrgv.edu)</a:t>
            </a:r>
            <a:endParaRPr lang="en-US" sz="3200" b="1" dirty="0"/>
          </a:p>
          <a:p>
            <a:pPr marL="0" indent="0" algn="ctr">
              <a:buNone/>
            </a:pPr>
            <a:endParaRPr lang="en-US" sz="2400" b="1" dirty="0"/>
          </a:p>
          <a:p>
            <a:pPr algn="ctr"/>
            <a:r>
              <a:rPr lang="en-US" sz="2400" b="1" dirty="0"/>
              <a:t>If you are unable to log-in please contact the </a:t>
            </a:r>
            <a:r>
              <a:rPr lang="en-US" sz="2400" b="1" u="sng" dirty="0"/>
              <a:t>Amy </a:t>
            </a:r>
            <a:r>
              <a:rPr lang="en-US" sz="2400" b="1" u="sng" dirty="0" err="1"/>
              <a:t>Mutore</a:t>
            </a:r>
            <a:r>
              <a:rPr lang="en-US" sz="2400" b="1" u="sng" dirty="0"/>
              <a:t> </a:t>
            </a:r>
            <a:r>
              <a:rPr lang="en-US" sz="2400" b="1" dirty="0"/>
              <a:t>or </a:t>
            </a:r>
            <a:r>
              <a:rPr lang="en-US" sz="2400" b="1" u="sng" dirty="0"/>
              <a:t>Monica Barrera </a:t>
            </a:r>
            <a:r>
              <a:rPr lang="en-US" sz="2400" b="1" dirty="0"/>
              <a:t>for assistance at </a:t>
            </a:r>
            <a:r>
              <a:rPr lang="en-US" sz="2400" b="1" dirty="0">
                <a:hlinkClick r:id="rId4"/>
              </a:rPr>
              <a:t>ibc@utrgv.edu</a:t>
            </a:r>
            <a:r>
              <a:rPr lang="en-US" sz="2400" b="1" dirty="0"/>
              <a:t>, </a:t>
            </a:r>
            <a:r>
              <a:rPr lang="en-US" sz="2400" b="1" dirty="0">
                <a:hlinkClick r:id="rId5"/>
              </a:rPr>
              <a:t>amy.mutore@utrgv.edu</a:t>
            </a:r>
            <a:r>
              <a:rPr lang="en-US" sz="2400" b="1" dirty="0"/>
              <a:t>, or monica.barrera01@utrgv.edu.</a:t>
            </a:r>
            <a:endParaRPr lang="en-US" sz="2400" b="1" dirty="0">
              <a:ea typeface="Source Sans Pro ExtraLight"/>
            </a:endParaRPr>
          </a:p>
          <a:p>
            <a:pPr algn="ctr"/>
            <a:endParaRPr lang="en-US" sz="2400" b="1" dirty="0"/>
          </a:p>
        </p:txBody>
      </p:sp>
    </p:spTree>
    <p:extLst>
      <p:ext uri="{BB962C8B-B14F-4D97-AF65-F5344CB8AC3E}">
        <p14:creationId xmlns:p14="http://schemas.microsoft.com/office/powerpoint/2010/main" val="352990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F750B4-A5EC-15EA-2C5F-FD3F6BA7365F}"/>
              </a:ext>
            </a:extLst>
          </p:cNvPr>
          <p:cNvPicPr>
            <a:picLocks noChangeAspect="1"/>
          </p:cNvPicPr>
          <p:nvPr/>
        </p:nvPicPr>
        <p:blipFill>
          <a:blip r:embed="rId2"/>
          <a:stretch>
            <a:fillRect/>
          </a:stretch>
        </p:blipFill>
        <p:spPr>
          <a:xfrm>
            <a:off x="1036320" y="1945669"/>
            <a:ext cx="10391031" cy="3859144"/>
          </a:xfrm>
          <a:prstGeom prst="rect">
            <a:avLst/>
          </a:prstGeom>
        </p:spPr>
      </p:pic>
      <p:sp>
        <p:nvSpPr>
          <p:cNvPr id="7" name="Rectangle 6">
            <a:extLst>
              <a:ext uri="{FF2B5EF4-FFF2-40B4-BE49-F238E27FC236}">
                <a16:creationId xmlns:a16="http://schemas.microsoft.com/office/drawing/2014/main" id="{7F9A08AA-B158-0862-DF7D-3DCF5213D9F8}"/>
              </a:ext>
            </a:extLst>
          </p:cNvPr>
          <p:cNvSpPr/>
          <p:nvPr/>
        </p:nvSpPr>
        <p:spPr>
          <a:xfrm>
            <a:off x="8393280" y="2903072"/>
            <a:ext cx="2002818" cy="65786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95D0BBB-8639-63EA-989A-28C0FA5CD59E}"/>
              </a:ext>
            </a:extLst>
          </p:cNvPr>
          <p:cNvSpPr/>
          <p:nvPr/>
        </p:nvSpPr>
        <p:spPr>
          <a:xfrm flipH="1">
            <a:off x="5406849" y="2311115"/>
            <a:ext cx="2887494" cy="1782903"/>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1. </a:t>
            </a:r>
            <a:r>
              <a:rPr lang="en-US" sz="2800">
                <a:solidFill>
                  <a:schemeClr val="tx1"/>
                </a:solidFill>
              </a:rPr>
              <a:t>Click on “IBC”</a:t>
            </a:r>
          </a:p>
        </p:txBody>
      </p:sp>
      <p:sp>
        <p:nvSpPr>
          <p:cNvPr id="10" name="Title 9">
            <a:extLst>
              <a:ext uri="{FF2B5EF4-FFF2-40B4-BE49-F238E27FC236}">
                <a16:creationId xmlns:a16="http://schemas.microsoft.com/office/drawing/2014/main" id="{FC664733-2774-E7C0-ECC7-A63DC2E23510}"/>
              </a:ext>
            </a:extLst>
          </p:cNvPr>
          <p:cNvSpPr>
            <a:spLocks noGrp="1"/>
          </p:cNvSpPr>
          <p:nvPr>
            <p:ph type="title"/>
          </p:nvPr>
        </p:nvSpPr>
        <p:spPr/>
        <p:txBody>
          <a:bodyPr/>
          <a:lstStyle/>
          <a:p>
            <a:r>
              <a:rPr lang="en-US"/>
              <a:t>Getting Started</a:t>
            </a:r>
          </a:p>
        </p:txBody>
      </p:sp>
    </p:spTree>
    <p:extLst>
      <p:ext uri="{BB962C8B-B14F-4D97-AF65-F5344CB8AC3E}">
        <p14:creationId xmlns:p14="http://schemas.microsoft.com/office/powerpoint/2010/main" val="2230474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a:t>How to Submit an Amendment (Modification) Request</a:t>
            </a:r>
          </a:p>
        </p:txBody>
      </p:sp>
      <p:sp>
        <p:nvSpPr>
          <p:cNvPr id="4" name="Text Placeholder 3"/>
          <p:cNvSpPr>
            <a:spLocks noGrp="1"/>
          </p:cNvSpPr>
          <p:nvPr>
            <p:ph type="body" idx="1"/>
          </p:nvPr>
        </p:nvSpPr>
        <p:spPr/>
        <p:txBody>
          <a:bodyPr/>
          <a:lstStyle/>
          <a:p>
            <a:pPr algn="ctr"/>
            <a:r>
              <a:rPr lang="en-US"/>
              <a:t>Submission Steps</a:t>
            </a:r>
          </a:p>
        </p:txBody>
      </p:sp>
      <p:sp>
        <p:nvSpPr>
          <p:cNvPr id="2" name="Slide Number Placeholder 1"/>
          <p:cNvSpPr>
            <a:spLocks noGrp="1"/>
          </p:cNvSpPr>
          <p:nvPr>
            <p:ph type="sldNum" sz="quarter" idx="12"/>
          </p:nvPr>
        </p:nvSpPr>
        <p:spPr/>
        <p:txBody>
          <a:bodyPr>
            <a:normAutofit/>
          </a:bodyPr>
          <a:lstStyle/>
          <a:p>
            <a:fld id="{DA017F3C-7C8C-4AF0-A85A-D681966ACC7E}" type="slidenum">
              <a:rPr lang="en-US" smtClean="0"/>
              <a:t>8</a:t>
            </a:fld>
            <a:endParaRPr lang="en-US"/>
          </a:p>
        </p:txBody>
      </p:sp>
    </p:spTree>
    <p:extLst>
      <p:ext uri="{BB962C8B-B14F-4D97-AF65-F5344CB8AC3E}">
        <p14:creationId xmlns:p14="http://schemas.microsoft.com/office/powerpoint/2010/main" val="136856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31342-B45D-8B75-6858-2E50F9C25C53}"/>
              </a:ext>
            </a:extLst>
          </p:cNvPr>
          <p:cNvSpPr>
            <a:spLocks noGrp="1"/>
          </p:cNvSpPr>
          <p:nvPr>
            <p:ph type="title"/>
          </p:nvPr>
        </p:nvSpPr>
        <p:spPr/>
        <p:txBody>
          <a:bodyPr>
            <a:normAutofit/>
          </a:bodyPr>
          <a:lstStyle/>
          <a:p>
            <a:r>
              <a:rPr lang="en-US" sz="4000"/>
              <a:t>Make sure to work in the IBC tab</a:t>
            </a:r>
          </a:p>
        </p:txBody>
      </p:sp>
      <p:pic>
        <p:nvPicPr>
          <p:cNvPr id="4" name="Picture 3">
            <a:extLst>
              <a:ext uri="{FF2B5EF4-FFF2-40B4-BE49-F238E27FC236}">
                <a16:creationId xmlns:a16="http://schemas.microsoft.com/office/drawing/2014/main" id="{600A2D48-B619-A789-0F20-9AC7379B7E14}"/>
              </a:ext>
            </a:extLst>
          </p:cNvPr>
          <p:cNvPicPr>
            <a:picLocks noChangeAspect="1"/>
          </p:cNvPicPr>
          <p:nvPr/>
        </p:nvPicPr>
        <p:blipFill>
          <a:blip r:embed="rId2"/>
          <a:stretch>
            <a:fillRect/>
          </a:stretch>
        </p:blipFill>
        <p:spPr>
          <a:xfrm>
            <a:off x="952856" y="1910385"/>
            <a:ext cx="10286288" cy="3884278"/>
          </a:xfrm>
          <a:prstGeom prst="rect">
            <a:avLst/>
          </a:prstGeom>
        </p:spPr>
      </p:pic>
      <p:sp>
        <p:nvSpPr>
          <p:cNvPr id="5" name="Rectangle 4">
            <a:extLst>
              <a:ext uri="{FF2B5EF4-FFF2-40B4-BE49-F238E27FC236}">
                <a16:creationId xmlns:a16="http://schemas.microsoft.com/office/drawing/2014/main" id="{B24E82DD-504C-A8A7-1996-EF7DF71B0825}"/>
              </a:ext>
            </a:extLst>
          </p:cNvPr>
          <p:cNvSpPr/>
          <p:nvPr/>
        </p:nvSpPr>
        <p:spPr>
          <a:xfrm>
            <a:off x="1089240" y="5078568"/>
            <a:ext cx="3018082" cy="3858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CE9DBCE-9A27-5466-5DF4-DAD000C10FE8}"/>
              </a:ext>
            </a:extLst>
          </p:cNvPr>
          <p:cNvSpPr/>
          <p:nvPr/>
        </p:nvSpPr>
        <p:spPr>
          <a:xfrm>
            <a:off x="4170642" y="4697767"/>
            <a:ext cx="5249072" cy="1147495"/>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FF0000"/>
                </a:solidFill>
              </a:rPr>
              <a:t>3. </a:t>
            </a:r>
            <a:r>
              <a:rPr lang="en-US" sz="2400" b="1">
                <a:solidFill>
                  <a:schemeClr val="tx1"/>
                </a:solidFill>
              </a:rPr>
              <a:t>Click to expand protocol lists</a:t>
            </a:r>
          </a:p>
        </p:txBody>
      </p:sp>
      <p:sp>
        <p:nvSpPr>
          <p:cNvPr id="7" name="Rectangle 6">
            <a:extLst>
              <a:ext uri="{FF2B5EF4-FFF2-40B4-BE49-F238E27FC236}">
                <a16:creationId xmlns:a16="http://schemas.microsoft.com/office/drawing/2014/main" id="{3FAB88F6-0E6F-AEFB-5F86-8ECBF4486897}"/>
              </a:ext>
            </a:extLst>
          </p:cNvPr>
          <p:cNvSpPr/>
          <p:nvPr/>
        </p:nvSpPr>
        <p:spPr>
          <a:xfrm>
            <a:off x="1006096" y="2020728"/>
            <a:ext cx="686995" cy="35736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2612665D-7D41-6958-8FE2-94764A63F59A}"/>
              </a:ext>
            </a:extLst>
          </p:cNvPr>
          <p:cNvSpPr/>
          <p:nvPr/>
        </p:nvSpPr>
        <p:spPr>
          <a:xfrm>
            <a:off x="4107322" y="3710551"/>
            <a:ext cx="6408278" cy="1152144"/>
          </a:xfrm>
          <a:prstGeom prst="lef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rgbClr val="FF0000"/>
                </a:solidFill>
              </a:rPr>
              <a:t>2.</a:t>
            </a:r>
            <a:r>
              <a:rPr lang="en-US" sz="2400" b="1">
                <a:solidFill>
                  <a:schemeClr val="tx1"/>
                </a:solidFill>
              </a:rPr>
              <a:t> Make sure to select “In Progress (For all Users)”</a:t>
            </a:r>
            <a:endParaRPr lang="en-US" sz="2400">
              <a:solidFill>
                <a:schemeClr val="tx1"/>
              </a:solidFill>
            </a:endParaRPr>
          </a:p>
        </p:txBody>
      </p:sp>
    </p:spTree>
    <p:extLst>
      <p:ext uri="{BB962C8B-B14F-4D97-AF65-F5344CB8AC3E}">
        <p14:creationId xmlns:p14="http://schemas.microsoft.com/office/powerpoint/2010/main" val="3792822986"/>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46469"/>
      </a:dk2>
      <a:lt2>
        <a:srgbClr val="7FC2D7"/>
      </a:lt2>
      <a:accent1>
        <a:srgbClr val="F05023"/>
      </a:accent1>
      <a:accent2>
        <a:srgbClr val="04173C"/>
      </a:accent2>
      <a:accent3>
        <a:srgbClr val="FFC000"/>
      </a:accent3>
      <a:accent4>
        <a:srgbClr val="1773B1"/>
      </a:accent4>
      <a:accent5>
        <a:srgbClr val="016A3A"/>
      </a:accent5>
      <a:accent6>
        <a:srgbClr val="00B050"/>
      </a:accent6>
      <a:hlink>
        <a:srgbClr val="F05023"/>
      </a:hlink>
      <a:folHlink>
        <a:srgbClr val="8C8C8C"/>
      </a:folHlink>
    </a:clrScheme>
    <a:fontScheme name="Custom 1">
      <a:majorFont>
        <a:latin typeface="Source Serif Pro Black"/>
        <a:ea typeface=""/>
        <a:cs typeface=""/>
      </a:majorFont>
      <a:minorFont>
        <a:latin typeface="Source Sans Pro ExtraLigh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230a42e-1eee-4e4b-8be9-424ab6a48e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9AF235EB340144AA3AAA71E723F6F0" ma:contentTypeVersion="15" ma:contentTypeDescription="Create a new document." ma:contentTypeScope="" ma:versionID="ac326f38596f199e423bda7c3509242b">
  <xsd:schema xmlns:xsd="http://www.w3.org/2001/XMLSchema" xmlns:xs="http://www.w3.org/2001/XMLSchema" xmlns:p="http://schemas.microsoft.com/office/2006/metadata/properties" xmlns:ns3="9230a42e-1eee-4e4b-8be9-424ab6a48e91" xmlns:ns4="e04c9b29-80df-4bc0-91bb-e27a1f3c3fb1" targetNamespace="http://schemas.microsoft.com/office/2006/metadata/properties" ma:root="true" ma:fieldsID="05404e1992375d67eb2703b48e172a33" ns3:_="" ns4:_="">
    <xsd:import namespace="9230a42e-1eee-4e4b-8be9-424ab6a48e91"/>
    <xsd:import namespace="e04c9b29-80df-4bc0-91bb-e27a1f3c3fb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30a42e-1eee-4e4b-8be9-424ab6a48e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4c9b29-80df-4bc0-91bb-e27a1f3c3fb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6E06D-B65C-4874-AA26-6D53DF8519B7}">
  <ds:schemaRefs>
    <ds:schemaRef ds:uri="9230a42e-1eee-4e4b-8be9-424ab6a48e91"/>
    <ds:schemaRef ds:uri="e04c9b29-80df-4bc0-91bb-e27a1f3c3f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DF924C-FF0E-46D2-BF11-BEE1C6A88E91}">
  <ds:schemaRefs>
    <ds:schemaRef ds:uri="http://schemas.microsoft.com/sharepoint/v3/contenttype/forms"/>
  </ds:schemaRefs>
</ds:datastoreItem>
</file>

<file path=customXml/itemProps3.xml><?xml version="1.0" encoding="utf-8"?>
<ds:datastoreItem xmlns:ds="http://schemas.openxmlformats.org/officeDocument/2006/customXml" ds:itemID="{578B024C-7E2E-4D3E-BA47-681A3E6F35E6}">
  <ds:schemaRefs>
    <ds:schemaRef ds:uri="9230a42e-1eee-4e4b-8be9-424ab6a48e91"/>
    <ds:schemaRef ds:uri="e04c9b29-80df-4bc0-91bb-e27a1f3c3f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1940</Words>
  <Application>Microsoft Office PowerPoint</Application>
  <PresentationFormat>Widescreen</PresentationFormat>
  <Paragraphs>159</Paragraphs>
  <Slides>44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Arial</vt:lpstr>
      <vt:lpstr>Calibri</vt:lpstr>
      <vt:lpstr>Source Sans Pro ExtraLight</vt:lpstr>
      <vt:lpstr>Source Sans Pro Semibold</vt:lpstr>
      <vt:lpstr>Source Serif Pro Black</vt:lpstr>
      <vt:lpstr>Wingdings</vt:lpstr>
      <vt:lpstr>Retrospect</vt:lpstr>
      <vt:lpstr>Amendments (Modifications)</vt:lpstr>
      <vt:lpstr>Content:</vt:lpstr>
      <vt:lpstr>    Access to tick@lab</vt:lpstr>
      <vt:lpstr>tick@lab URL</vt:lpstr>
      <vt:lpstr>IMPORTANT NOTE:</vt:lpstr>
      <vt:lpstr>Access to tick@lab is not Automatic</vt:lpstr>
      <vt:lpstr>Getting Started</vt:lpstr>
      <vt:lpstr>How to Submit an Amendment (Modification) Request</vt:lpstr>
      <vt:lpstr>Make sure to work in the IBC tab</vt:lpstr>
      <vt:lpstr>PowerPoint Presentation</vt:lpstr>
      <vt:lpstr>PowerPoint Presentation</vt:lpstr>
      <vt:lpstr>PowerPoint Presentation</vt:lpstr>
      <vt:lpstr>In this step you can see an additional document version is created (i.e. 1.0, 2.0, etc.).</vt:lpstr>
      <vt:lpstr>PowerPoint Presentation</vt:lpstr>
      <vt:lpstr>PowerPoint Presentation</vt:lpstr>
      <vt:lpstr>Save All The Changes</vt:lpstr>
      <vt:lpstr>PowerPoint Presentation</vt:lpstr>
      <vt:lpstr>PowerPoint Presentation</vt:lpstr>
      <vt:lpstr>    Attachments</vt:lpstr>
      <vt:lpstr>PowerPoint Presentation</vt:lpstr>
      <vt:lpstr>PowerPoint Presentation</vt:lpstr>
      <vt:lpstr>How to locate an attachment</vt:lpstr>
      <vt:lpstr>How to remove an attachment</vt:lpstr>
      <vt:lpstr>PowerPoint Presentation</vt:lpstr>
      <vt:lpstr>    Validating and Saving</vt:lpstr>
      <vt:lpstr>PowerPoint Presentation</vt:lpstr>
      <vt:lpstr>Application Validation</vt:lpstr>
      <vt:lpstr>Application Validation</vt:lpstr>
      <vt:lpstr>PowerPoint Presentation</vt:lpstr>
      <vt:lpstr>How to Revise a Submitted Amendment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Resubmitting an Amendment</vt:lpstr>
      <vt:lpstr>Remember to SAVE YOUR WORK!</vt:lpstr>
      <vt:lpstr>PowerPoint Presentation</vt:lpstr>
      <vt:lpstr>PowerPoint Presentation</vt:lpstr>
      <vt:lpstr>PowerPoint Presentation</vt:lpstr>
      <vt:lpstr>PowerPoint Presentation</vt:lpstr>
      <vt:lpstr>Thank you !</vt:lpstr>
    </vt:vector>
  </TitlesOfParts>
  <Company>UTRGV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Stegall</dc:creator>
  <cp:lastModifiedBy>Monica Barrera</cp:lastModifiedBy>
  <cp:revision>196</cp:revision>
  <dcterms:created xsi:type="dcterms:W3CDTF">2017-08-09T20:48:54Z</dcterms:created>
  <dcterms:modified xsi:type="dcterms:W3CDTF">2024-08-05T21:50:00Z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0x010100B59AF235EB340144AA3AAA71E723F6F0</vt:lpwstr>
  </property>
</Properties>
</file>