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56" r:id="rId5"/>
    <p:sldId id="259" r:id="rId6"/>
    <p:sldId id="302" r:id="rId7"/>
    <p:sldId id="261" r:id="rId8"/>
    <p:sldId id="303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308" r:id="rId20"/>
    <p:sldId id="304" r:id="rId21"/>
    <p:sldId id="309" r:id="rId22"/>
    <p:sldId id="310" r:id="rId23"/>
    <p:sldId id="282" r:id="rId24"/>
    <p:sldId id="311" r:id="rId25"/>
    <p:sldId id="274" r:id="rId26"/>
    <p:sldId id="306" r:id="rId27"/>
    <p:sldId id="307" r:id="rId28"/>
    <p:sldId id="312" r:id="rId29"/>
    <p:sldId id="314" r:id="rId30"/>
    <p:sldId id="315" r:id="rId31"/>
    <p:sldId id="316" r:id="rId32"/>
    <p:sldId id="317" r:id="rId33"/>
    <p:sldId id="318" r:id="rId34"/>
    <p:sldId id="313" r:id="rId35"/>
    <p:sldId id="28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F8412F-4C3A-E0B5-1D64-1A45E14E3A69}" name="Amy Mutore" initials="AM" userId="S::amy.mutore@utrgv.edu::2d60e856-c44a-43c2-a534-f69ccf23c1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F341E-8F1E-6451-FD84-D4E66FDA538C}" v="51" dt="2024-08-05T18:42:53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184B1-0441-4778-8CE5-7CF1FE34B53E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2D9FC-13A2-4B93-9231-FEB0EFC6A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5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0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9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6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2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6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9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1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6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9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9E52B-990C-4D40-BF54-237D6AB08E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9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619837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58" y="4603447"/>
            <a:ext cx="3457019" cy="7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9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cap="all" spc="200" baseline="0" smtClean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55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5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3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14900"/>
          </a:xfrm>
          <a:blipFill dpi="0" rotWithShape="1">
            <a:blip r:embed="rId2"/>
            <a:srcRect/>
            <a:stretch>
              <a:fillRect t="-66000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6AFA65-7176-40CA-BBA5-C94FB196E07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48" y="6460710"/>
            <a:ext cx="1240758" cy="3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r.utrgv.edu/tickatlab/defaul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rgv.edu/research/_files/documents/research/submitting-your-access-request-for-ticklab.pdf" TargetMode="External"/><Relationship Id="rId2" Type="http://schemas.openxmlformats.org/officeDocument/2006/relationships/hyperlink" Target="http://C:/Users/zpo685/OneDrive%20-%20The%20University%20of%20Texas-Rio%20Grande%20Valley/IACUC/Steps%20to%20Request%20Tick@Lab%20Accoun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y.Mutore@utrgv.edu" TargetMode="External"/><Relationship Id="rId4" Type="http://schemas.openxmlformats.org/officeDocument/2006/relationships/hyperlink" Target="mailto:ibc@utrgv.ed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dia.garzaderamirez@utrgv.edu" TargetMode="External"/><Relationship Id="rId4" Type="http://schemas.openxmlformats.org/officeDocument/2006/relationships/hyperlink" Target="mailto:amy.mutore@utrgv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/>
              <a:t>Committee Members</a:t>
            </a:r>
            <a:br>
              <a:rPr lang="en-US" sz="8000" b="1"/>
            </a:br>
            <a:r>
              <a:rPr lang="en-US" sz="8000" b="1"/>
              <a:t>IBC Training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IBC </a:t>
            </a:r>
            <a:r>
              <a:rPr lang="en-US" err="1"/>
              <a:t>Tick@LAb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2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0EA91E-9403-FEDE-6951-DFBD7023D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18" y="357728"/>
            <a:ext cx="7609574" cy="56930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6797" y="982188"/>
            <a:ext cx="5237252" cy="4744184"/>
            <a:chOff x="4468783" y="1198116"/>
            <a:chExt cx="13084987" cy="2525035"/>
          </a:xfrm>
        </p:grpSpPr>
        <p:sp>
          <p:nvSpPr>
            <p:cNvPr id="3" name="Rectangle 2"/>
            <p:cNvSpPr/>
            <p:nvPr/>
          </p:nvSpPr>
          <p:spPr>
            <a:xfrm>
              <a:off x="16358104" y="1198116"/>
              <a:ext cx="1195666" cy="15763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68783" y="1315138"/>
              <a:ext cx="8409077" cy="240801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1"/>
                <a:t>If you have any comments or concerns, you can add them in the review section.</a:t>
              </a:r>
            </a:p>
            <a:p>
              <a:endParaRPr lang="en-US" sz="2400" b="1"/>
            </a:p>
            <a:p>
              <a:r>
                <a:rPr lang="en-US" sz="2400" b="1" u="sng"/>
                <a:t>Note: </a:t>
              </a:r>
              <a:r>
                <a:rPr lang="en-US" sz="2400" b="1"/>
                <a:t>The review section will appear as a pop-up window. If you click on the “Review” button and nothing happens, the pop-up may have been blocked.</a:t>
              </a:r>
              <a:endParaRPr lang="en-US" sz="2400" b="1">
                <a:ea typeface="Source Sans Pro ExtraLight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10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4497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8E706C0-51BE-6E5C-7A5A-BF7CC2051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94" y="286974"/>
            <a:ext cx="11678181" cy="59042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9256" y="3217683"/>
            <a:ext cx="7648806" cy="1200329"/>
            <a:chOff x="-680847" y="2921233"/>
            <a:chExt cx="7648806" cy="1200329"/>
          </a:xfrm>
        </p:grpSpPr>
        <p:sp>
          <p:nvSpPr>
            <p:cNvPr id="8" name="Rectangle 7"/>
            <p:cNvSpPr/>
            <p:nvPr/>
          </p:nvSpPr>
          <p:spPr>
            <a:xfrm>
              <a:off x="4716550" y="2933137"/>
              <a:ext cx="1205172" cy="31241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 rot="1994521">
              <a:off x="5839729" y="3392784"/>
              <a:ext cx="1128230" cy="249651"/>
            </a:xfrm>
            <a:prstGeom prst="leftArrow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680847" y="2921233"/>
              <a:ext cx="3219488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1" dirty="0"/>
                <a:t>This is the pop-up you will see after clicking the Review button.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11</a:t>
            </a:fld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4045D-FDD9-4017-9005-96217C93A122}"/>
              </a:ext>
            </a:extLst>
          </p:cNvPr>
          <p:cNvSpPr txBox="1"/>
          <p:nvPr/>
        </p:nvSpPr>
        <p:spPr>
          <a:xfrm>
            <a:off x="8041509" y="4136576"/>
            <a:ext cx="3133224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Click here to start a new comment. </a:t>
            </a:r>
          </a:p>
        </p:txBody>
      </p:sp>
    </p:spTree>
    <p:extLst>
      <p:ext uri="{BB962C8B-B14F-4D97-AF65-F5344CB8AC3E}">
        <p14:creationId xmlns:p14="http://schemas.microsoft.com/office/powerpoint/2010/main" val="54999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DB9411-3081-DF15-5D3A-F77E67825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02" y="290744"/>
            <a:ext cx="8237964" cy="60040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5274" y="1905506"/>
            <a:ext cx="11153776" cy="3416320"/>
            <a:chOff x="415401" y="1839670"/>
            <a:chExt cx="11153776" cy="3416320"/>
          </a:xfrm>
        </p:grpSpPr>
        <p:sp>
          <p:nvSpPr>
            <p:cNvPr id="3" name="Rectangle 2"/>
            <p:cNvSpPr/>
            <p:nvPr/>
          </p:nvSpPr>
          <p:spPr>
            <a:xfrm>
              <a:off x="7132768" y="4503080"/>
              <a:ext cx="1312209" cy="66983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 Arrow 3"/>
            <p:cNvSpPr/>
            <p:nvPr/>
          </p:nvSpPr>
          <p:spPr>
            <a:xfrm>
              <a:off x="9093140" y="4622282"/>
              <a:ext cx="922972" cy="457289"/>
            </a:xfrm>
            <a:prstGeom prst="leftArrow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132768" y="2075089"/>
              <a:ext cx="4436409" cy="215485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78696" y="2075089"/>
              <a:ext cx="27374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/>
                <a:t>Write Text here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401" y="1839670"/>
              <a:ext cx="3499807" cy="34163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b="1"/>
                <a:t>You can write questions, concerns, responses, and specific comments for each tab.</a:t>
              </a:r>
            </a:p>
            <a:p>
              <a:endParaRPr lang="en-US" sz="2400" b="1"/>
            </a:p>
            <a:p>
              <a:r>
                <a:rPr lang="en-US" sz="2400" b="1"/>
                <a:t>This will ensure the PI knows exactly where the revision is needed when they edit their protocol.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12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3623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40CEEA-D1CD-8F6B-AE86-1544D703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988" y="153823"/>
            <a:ext cx="7845914" cy="59906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4207" y="2219436"/>
            <a:ext cx="7094878" cy="3095610"/>
            <a:chOff x="798804" y="1988974"/>
            <a:chExt cx="7094878" cy="3095610"/>
          </a:xfrm>
        </p:grpSpPr>
        <p:sp>
          <p:nvSpPr>
            <p:cNvPr id="3" name="Rectangle 2"/>
            <p:cNvSpPr/>
            <p:nvPr/>
          </p:nvSpPr>
          <p:spPr>
            <a:xfrm>
              <a:off x="6410597" y="4418570"/>
              <a:ext cx="766273" cy="33656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 Arrow 3"/>
            <p:cNvSpPr/>
            <p:nvPr/>
          </p:nvSpPr>
          <p:spPr>
            <a:xfrm rot="1501245">
              <a:off x="7217803" y="4741044"/>
              <a:ext cx="675879" cy="343540"/>
            </a:xfrm>
            <a:prstGeom prst="leftArrow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8804" y="1988974"/>
              <a:ext cx="3200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After writing your comments, questions or concerns, click “+Publish”.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13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055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BF227D-0E08-4368-1BF2-8790DF1CA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4"/>
          <a:stretch/>
        </p:blipFill>
        <p:spPr>
          <a:xfrm>
            <a:off x="4310242" y="140678"/>
            <a:ext cx="7348358" cy="61106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91615" y="192662"/>
            <a:ext cx="5208200" cy="3166000"/>
            <a:chOff x="6833954" y="-321957"/>
            <a:chExt cx="5439931" cy="3474881"/>
          </a:xfrm>
        </p:grpSpPr>
        <p:sp>
          <p:nvSpPr>
            <p:cNvPr id="4" name="Rectangle 3"/>
            <p:cNvSpPr/>
            <p:nvPr/>
          </p:nvSpPr>
          <p:spPr>
            <a:xfrm flipV="1">
              <a:off x="11141070" y="-321957"/>
              <a:ext cx="1132815" cy="37727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Arrow 4"/>
            <p:cNvSpPr/>
            <p:nvPr/>
          </p:nvSpPr>
          <p:spPr>
            <a:xfrm rot="8415013">
              <a:off x="10394662" y="130901"/>
              <a:ext cx="688983" cy="450458"/>
            </a:xfrm>
            <a:prstGeom prst="leftArrow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33954" y="2161842"/>
              <a:ext cx="5439931" cy="99108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14</a:t>
            </a:fld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3594C-F519-4F2E-8E06-9E2A43286E97}"/>
              </a:ext>
            </a:extLst>
          </p:cNvPr>
          <p:cNvSpPr txBox="1"/>
          <p:nvPr/>
        </p:nvSpPr>
        <p:spPr>
          <a:xfrm>
            <a:off x="720050" y="1720840"/>
            <a:ext cx="3331407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Make sure your comment has been posted and close the window. </a:t>
            </a:r>
          </a:p>
          <a:p>
            <a:endParaRPr lang="en-US" sz="2400" b="1"/>
          </a:p>
          <a:p>
            <a:r>
              <a:rPr lang="en-US" sz="2400" b="1"/>
              <a:t>Click on “Save and Back” if you wish to enter a question/comment on another tab.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A6F181-AFF8-4184-BD0E-424134310C4D}"/>
              </a:ext>
            </a:extLst>
          </p:cNvPr>
          <p:cNvSpPr/>
          <p:nvPr/>
        </p:nvSpPr>
        <p:spPr>
          <a:xfrm flipV="1">
            <a:off x="6882278" y="5673659"/>
            <a:ext cx="960461" cy="2875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F2097-7B59-1897-19EA-C6E6B872F667}"/>
              </a:ext>
            </a:extLst>
          </p:cNvPr>
          <p:cNvSpPr txBox="1"/>
          <p:nvPr/>
        </p:nvSpPr>
        <p:spPr>
          <a:xfrm>
            <a:off x="9449348" y="3494144"/>
            <a:ext cx="186528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If you find you need to add to your comment, click on the pencil icon to edit.</a:t>
            </a:r>
          </a:p>
        </p:txBody>
      </p:sp>
      <p:sp>
        <p:nvSpPr>
          <p:cNvPr id="14" name="Left Arrow 4">
            <a:extLst>
              <a:ext uri="{FF2B5EF4-FFF2-40B4-BE49-F238E27FC236}">
                <a16:creationId xmlns:a16="http://schemas.microsoft.com/office/drawing/2014/main" id="{A6D69929-1868-019E-FF01-F7C1EE5B706C}"/>
              </a:ext>
            </a:extLst>
          </p:cNvPr>
          <p:cNvSpPr/>
          <p:nvPr/>
        </p:nvSpPr>
        <p:spPr>
          <a:xfrm rot="7121766">
            <a:off x="10464889" y="3144236"/>
            <a:ext cx="676435" cy="227990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7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03899D-FE8E-38D8-25F5-72BB0DD8F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16" y="590194"/>
            <a:ext cx="7613905" cy="52471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08838" y="713533"/>
            <a:ext cx="2009480" cy="1088379"/>
            <a:chOff x="4552507" y="1689239"/>
            <a:chExt cx="2009480" cy="1088379"/>
          </a:xfrm>
        </p:grpSpPr>
        <p:sp>
          <p:nvSpPr>
            <p:cNvPr id="3" name="Rectangle 2"/>
            <p:cNvSpPr/>
            <p:nvPr/>
          </p:nvSpPr>
          <p:spPr>
            <a:xfrm>
              <a:off x="5176458" y="1689239"/>
              <a:ext cx="1385529" cy="100470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 Arrow 3"/>
            <p:cNvSpPr/>
            <p:nvPr/>
          </p:nvSpPr>
          <p:spPr>
            <a:xfrm rot="10015928">
              <a:off x="4552507" y="2353128"/>
              <a:ext cx="573636" cy="424490"/>
            </a:xfrm>
            <a:prstGeom prst="leftArrow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15</a:t>
            </a:fld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ABC8A9-82CE-91BA-158B-5B6F7B334595}"/>
              </a:ext>
            </a:extLst>
          </p:cNvPr>
          <p:cNvSpPr txBox="1"/>
          <p:nvPr/>
        </p:nvSpPr>
        <p:spPr>
          <a:xfrm>
            <a:off x="8575259" y="1536174"/>
            <a:ext cx="2884384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/>
              <a:t>Once you’ve reviewed the protocol and entered any comments, be sure to save your work by selecting the “Action” button and clicking on either “Done Editing” or “Save Edits.”</a:t>
            </a:r>
          </a:p>
        </p:txBody>
      </p:sp>
    </p:spTree>
    <p:extLst>
      <p:ext uri="{BB962C8B-B14F-4D97-AF65-F5344CB8AC3E}">
        <p14:creationId xmlns:p14="http://schemas.microsoft.com/office/powerpoint/2010/main" val="248581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862DF0-A2E6-F7EE-3BEB-D18A8E319A34}"/>
              </a:ext>
            </a:extLst>
          </p:cNvPr>
          <p:cNvSpPr txBox="1"/>
          <p:nvPr/>
        </p:nvSpPr>
        <p:spPr>
          <a:xfrm>
            <a:off x="490937" y="321373"/>
            <a:ext cx="2884384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1"/>
              <a:t>As a sub-committee reviewer, once </a:t>
            </a:r>
            <a:r>
              <a:rPr lang="en-US" b="1"/>
              <a:t>you</a:t>
            </a:r>
            <a:r>
              <a:rPr lang="en-US" sz="1800" b="1"/>
              <a:t> </a:t>
            </a:r>
            <a:r>
              <a:rPr lang="en-US" b="1"/>
              <a:t>have </a:t>
            </a:r>
            <a:r>
              <a:rPr lang="en-US" sz="1800" b="1"/>
              <a:t>reviewed the protocol, </a:t>
            </a:r>
            <a:r>
              <a:rPr lang="en-US" b="1"/>
              <a:t>a protocol </a:t>
            </a:r>
            <a:r>
              <a:rPr lang="en-US" sz="1800" b="1"/>
              <a:t>recommendation</a:t>
            </a:r>
            <a:r>
              <a:rPr lang="en-US" b="1"/>
              <a:t> can be entered </a:t>
            </a:r>
            <a:r>
              <a:rPr lang="en-US" sz="1800" b="1"/>
              <a:t>under “IBC Review Recommendation” within the IBC Review tab.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715D8-00D5-77DA-E74B-42556FE3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59" y="321572"/>
            <a:ext cx="8560037" cy="5721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61DD0A-95B6-F569-641A-D47A232C5216}"/>
              </a:ext>
            </a:extLst>
          </p:cNvPr>
          <p:cNvSpPr txBox="1"/>
          <p:nvPr/>
        </p:nvSpPr>
        <p:spPr>
          <a:xfrm>
            <a:off x="490937" y="2675929"/>
            <a:ext cx="2884384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/>
              <a:t>Options available:</a:t>
            </a:r>
            <a:endParaRPr lang="en-US" sz="1800" b="1"/>
          </a:p>
          <a:p>
            <a:r>
              <a:rPr lang="en-US" b="1"/>
              <a:t>-Approve</a:t>
            </a:r>
          </a:p>
          <a:p>
            <a:r>
              <a:rPr lang="en-US" sz="1800" b="1"/>
              <a:t>-Requires Modifications to Secure Approval, or</a:t>
            </a:r>
          </a:p>
          <a:p>
            <a:r>
              <a:rPr lang="en-US" b="1"/>
              <a:t>-Reject</a:t>
            </a:r>
          </a:p>
          <a:p>
            <a:endParaRPr lang="en-US" sz="1800" b="1"/>
          </a:p>
          <a:p>
            <a:r>
              <a:rPr lang="en-US" b="1"/>
              <a:t>Remember to click on “Save Edits” or “Done Editing” under the “Action” button to ensure your selections are saved.</a:t>
            </a:r>
            <a:endParaRPr lang="en-US" sz="18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602925-0871-5DFD-A111-B7301830906D}"/>
              </a:ext>
            </a:extLst>
          </p:cNvPr>
          <p:cNvSpPr/>
          <p:nvPr/>
        </p:nvSpPr>
        <p:spPr>
          <a:xfrm>
            <a:off x="9501813" y="2866539"/>
            <a:ext cx="1513716" cy="10474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95DF1-E184-1BF3-1646-69FE58C5DA6B}"/>
              </a:ext>
            </a:extLst>
          </p:cNvPr>
          <p:cNvSpPr/>
          <p:nvPr/>
        </p:nvSpPr>
        <p:spPr>
          <a:xfrm>
            <a:off x="5938217" y="912057"/>
            <a:ext cx="1385529" cy="3185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6">
            <a:extLst>
              <a:ext uri="{FF2B5EF4-FFF2-40B4-BE49-F238E27FC236}">
                <a16:creationId xmlns:a16="http://schemas.microsoft.com/office/drawing/2014/main" id="{3ED60187-8015-7355-C2E1-2AE9729D598B}"/>
              </a:ext>
            </a:extLst>
          </p:cNvPr>
          <p:cNvSpPr/>
          <p:nvPr/>
        </p:nvSpPr>
        <p:spPr>
          <a:xfrm rot="9115819">
            <a:off x="8842693" y="3304789"/>
            <a:ext cx="595339" cy="301601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0ADD26-D826-BA04-D0D2-988560BE781C}"/>
              </a:ext>
            </a:extLst>
          </p:cNvPr>
          <p:cNvSpPr/>
          <p:nvPr/>
        </p:nvSpPr>
        <p:spPr>
          <a:xfrm>
            <a:off x="0" y="-10298"/>
            <a:ext cx="12192000" cy="6362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31602-2D92-2B75-B488-1F5B8396106F}"/>
              </a:ext>
            </a:extLst>
          </p:cNvPr>
          <p:cNvSpPr txBox="1"/>
          <p:nvPr/>
        </p:nvSpPr>
        <p:spPr>
          <a:xfrm>
            <a:off x="9146106" y="321372"/>
            <a:ext cx="2884384" cy="26776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Admin. Note: This slide needs to be edited to contain the correct review process decided on by the committee</a:t>
            </a:r>
            <a:endParaRPr lang="en-US" b="1" dirty="0">
              <a:highlight>
                <a:srgbClr val="FFFF00"/>
              </a:highlight>
              <a:ea typeface="Source San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80423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9B55A1-D2A2-D995-759B-3E6B56DBB76A}"/>
              </a:ext>
            </a:extLst>
          </p:cNvPr>
          <p:cNvSpPr txBox="1"/>
          <p:nvPr/>
        </p:nvSpPr>
        <p:spPr>
          <a:xfrm>
            <a:off x="8583804" y="1071922"/>
            <a:ext cx="31549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If you determine the protocol must be reviewed under Full Committee Review, you can choose that option under the “Workflow” button.</a:t>
            </a:r>
          </a:p>
          <a:p>
            <a:endParaRPr lang="en-US" sz="2400" b="1"/>
          </a:p>
          <a:p>
            <a:r>
              <a:rPr lang="en-US" sz="2400" b="1"/>
              <a:t>Otherwise, you can send it back to “IBCCO Administrative Review.”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5A8EB-1DC1-40CD-C8B1-6DB5F0BC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5" y="574414"/>
            <a:ext cx="8282629" cy="5376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1C9369-473C-992D-0252-AB825B0A2A3D}"/>
              </a:ext>
            </a:extLst>
          </p:cNvPr>
          <p:cNvSpPr/>
          <p:nvPr/>
        </p:nvSpPr>
        <p:spPr>
          <a:xfrm>
            <a:off x="3921409" y="1071922"/>
            <a:ext cx="1385529" cy="9705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6">
            <a:extLst>
              <a:ext uri="{FF2B5EF4-FFF2-40B4-BE49-F238E27FC236}">
                <a16:creationId xmlns:a16="http://schemas.microsoft.com/office/drawing/2014/main" id="{A4846B1B-ADA4-FEA7-6820-B000711B9F7A}"/>
              </a:ext>
            </a:extLst>
          </p:cNvPr>
          <p:cNvSpPr/>
          <p:nvPr/>
        </p:nvSpPr>
        <p:spPr>
          <a:xfrm rot="2010477">
            <a:off x="5357046" y="1769764"/>
            <a:ext cx="595339" cy="36075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17D534-66B7-5E71-3888-E185D774F2EF}"/>
              </a:ext>
            </a:extLst>
          </p:cNvPr>
          <p:cNvSpPr/>
          <p:nvPr/>
        </p:nvSpPr>
        <p:spPr>
          <a:xfrm>
            <a:off x="0" y="-10298"/>
            <a:ext cx="12192000" cy="6362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BC222-0BC2-72BD-36ED-4478C42D9183}"/>
              </a:ext>
            </a:extLst>
          </p:cNvPr>
          <p:cNvSpPr txBox="1"/>
          <p:nvPr/>
        </p:nvSpPr>
        <p:spPr>
          <a:xfrm>
            <a:off x="4444710" y="2736768"/>
            <a:ext cx="2884384" cy="26776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Admin. Note: This slide needs to be edited to contain the correct review process decided on by the committee</a:t>
            </a:r>
            <a:endParaRPr lang="en-US" b="1" dirty="0">
              <a:highlight>
                <a:srgbClr val="FFFF00"/>
              </a:highlight>
              <a:ea typeface="Source San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611604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0CF69-85A2-7E8F-3BCC-F27A8079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85" y="512748"/>
            <a:ext cx="8357787" cy="5415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C5CA3-B900-84AE-54D5-D1A82CA4F0E8}"/>
              </a:ext>
            </a:extLst>
          </p:cNvPr>
          <p:cNvSpPr txBox="1"/>
          <p:nvPr/>
        </p:nvSpPr>
        <p:spPr>
          <a:xfrm>
            <a:off x="263785" y="1487759"/>
            <a:ext cx="3021508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/>
              <a:t>Enter a comment within the comment box. </a:t>
            </a:r>
            <a:endParaRPr lang="en-US"/>
          </a:p>
          <a:p>
            <a:endParaRPr lang="en-US" sz="2400" b="1"/>
          </a:p>
          <a:p>
            <a:r>
              <a:rPr lang="en-US" sz="2400" b="1"/>
              <a:t>This helps the IBCCO Admin. identify what the determination of the protocol has been.</a:t>
            </a:r>
            <a:endParaRPr lang="en-US"/>
          </a:p>
          <a:p>
            <a:endParaRPr lang="en-US" sz="2400" b="1"/>
          </a:p>
          <a:p>
            <a:r>
              <a:rPr lang="en-US" sz="2400" b="1"/>
              <a:t> Click “Ok” when done.</a:t>
            </a:r>
            <a:endParaRPr lang="en-US">
              <a:ea typeface="Source Sans Pro Extra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75C4E-6480-9EF3-43A3-D12D707D3C63}"/>
              </a:ext>
            </a:extLst>
          </p:cNvPr>
          <p:cNvSpPr/>
          <p:nvPr/>
        </p:nvSpPr>
        <p:spPr>
          <a:xfrm>
            <a:off x="6228773" y="3529413"/>
            <a:ext cx="2009373" cy="7605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0BCB3-91D8-7B4E-7A02-AEF2002E440D}"/>
              </a:ext>
            </a:extLst>
          </p:cNvPr>
          <p:cNvSpPr/>
          <p:nvPr/>
        </p:nvSpPr>
        <p:spPr>
          <a:xfrm>
            <a:off x="5536009" y="4623971"/>
            <a:ext cx="352044" cy="3496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91AB8AAC-F7FF-ADDB-0484-A8A963FC63FF}"/>
              </a:ext>
            </a:extLst>
          </p:cNvPr>
          <p:cNvSpPr/>
          <p:nvPr/>
        </p:nvSpPr>
        <p:spPr>
          <a:xfrm rot="11830475">
            <a:off x="4887294" y="4621690"/>
            <a:ext cx="595339" cy="270088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DDB069-0901-3E18-9794-FC90B14A7CF9}"/>
              </a:ext>
            </a:extLst>
          </p:cNvPr>
          <p:cNvSpPr/>
          <p:nvPr/>
        </p:nvSpPr>
        <p:spPr>
          <a:xfrm>
            <a:off x="0" y="-10298"/>
            <a:ext cx="12192000" cy="6362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0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29A7F-2979-9355-C130-DB515A58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06" y="313567"/>
            <a:ext cx="7765057" cy="5495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EE1E9-5EE3-EAE5-4239-A28490B415FF}"/>
              </a:ext>
            </a:extLst>
          </p:cNvPr>
          <p:cNvSpPr txBox="1"/>
          <p:nvPr/>
        </p:nvSpPr>
        <p:spPr>
          <a:xfrm>
            <a:off x="8413156" y="2274838"/>
            <a:ext cx="28843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If revisions are required by the PI, the IBCCO Administrator will forward the protocol back to the PI for review.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76257-9887-B486-AA65-9EFE2AEB6A78}"/>
              </a:ext>
            </a:extLst>
          </p:cNvPr>
          <p:cNvSpPr/>
          <p:nvPr/>
        </p:nvSpPr>
        <p:spPr>
          <a:xfrm>
            <a:off x="5698934" y="1837346"/>
            <a:ext cx="1812819" cy="3760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6">
            <a:extLst>
              <a:ext uri="{FF2B5EF4-FFF2-40B4-BE49-F238E27FC236}">
                <a16:creationId xmlns:a16="http://schemas.microsoft.com/office/drawing/2014/main" id="{0DDC0EF5-87F2-8512-6B29-B76789DDDD55}"/>
              </a:ext>
            </a:extLst>
          </p:cNvPr>
          <p:cNvSpPr/>
          <p:nvPr/>
        </p:nvSpPr>
        <p:spPr>
          <a:xfrm rot="1369375">
            <a:off x="7590215" y="1941356"/>
            <a:ext cx="595339" cy="292491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9839B-B8FB-E591-5E3A-CEF738B74E77}"/>
              </a:ext>
            </a:extLst>
          </p:cNvPr>
          <p:cNvSpPr/>
          <p:nvPr/>
        </p:nvSpPr>
        <p:spPr>
          <a:xfrm>
            <a:off x="0" y="-10298"/>
            <a:ext cx="12192000" cy="6362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748" y="2119908"/>
            <a:ext cx="10374283" cy="2294965"/>
          </a:xfrm>
        </p:spPr>
        <p:txBody>
          <a:bodyPr>
            <a:noAutofit/>
          </a:bodyPr>
          <a:lstStyle/>
          <a:p>
            <a:pPr algn="ctr"/>
            <a:r>
              <a:rPr lang="en-US" sz="6600">
                <a:hlinkClick r:id="rId3"/>
              </a:rPr>
              <a:t>https://lar.utrgv.edu/tickatlab/default.aspx</a:t>
            </a:r>
            <a:endParaRPr lang="en-US" sz="6600"/>
          </a:p>
        </p:txBody>
      </p:sp>
      <p:sp>
        <p:nvSpPr>
          <p:cNvPr id="4" name="TextBox 3"/>
          <p:cNvSpPr txBox="1"/>
          <p:nvPr/>
        </p:nvSpPr>
        <p:spPr>
          <a:xfrm>
            <a:off x="632657" y="705160"/>
            <a:ext cx="1092668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spc="-50" err="1">
                <a:solidFill>
                  <a:srgbClr val="0417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 Black"/>
                <a:ea typeface="+mj-ea"/>
                <a:cs typeface="+mj-cs"/>
              </a:rPr>
              <a:t>tick</a:t>
            </a:r>
            <a:r>
              <a:rPr kumimoji="0" lang="en-US" sz="7200" b="0" i="0" u="none" strike="noStrike" kern="1200" cap="none" spc="-50" normalizeH="0" baseline="0" noProof="0" err="1">
                <a:ln>
                  <a:noFill/>
                </a:ln>
                <a:solidFill>
                  <a:srgbClr val="0417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 Black"/>
                <a:ea typeface="+mj-ea"/>
                <a:cs typeface="+mj-cs"/>
              </a:rPr>
              <a:t>@</a:t>
            </a:r>
            <a:r>
              <a:rPr lang="en-US" sz="7200" spc="-50" err="1">
                <a:solidFill>
                  <a:srgbClr val="0417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 Black"/>
                <a:ea typeface="+mj-ea"/>
                <a:cs typeface="+mj-cs"/>
              </a:rPr>
              <a:t>lab</a:t>
            </a:r>
            <a:r>
              <a:rPr kumimoji="0" lang="en-US" sz="7200" b="0" i="0" u="none" strike="noStrike" kern="1200" cap="none" spc="-50" normalizeH="0" baseline="0" noProof="0">
                <a:ln>
                  <a:noFill/>
                </a:ln>
                <a:solidFill>
                  <a:srgbClr val="0417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erif Pro Black"/>
                <a:ea typeface="+mj-ea"/>
                <a:cs typeface="+mj-cs"/>
              </a:rPr>
              <a:t> URL</a:t>
            </a:r>
            <a:endParaRPr lang="en-US" sz="7200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2</a:t>
            </a:fld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83" y="3983536"/>
            <a:ext cx="2139845" cy="2139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0D97C-E0B8-4029-ACC7-350A24639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578" y="133350"/>
            <a:ext cx="1628775" cy="4572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6A3BDF-F515-AC51-020C-27E7E4954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782" y="4906627"/>
            <a:ext cx="7578436" cy="608444"/>
          </a:xfrm>
        </p:spPr>
        <p:txBody>
          <a:bodyPr>
            <a:normAutofit/>
          </a:bodyPr>
          <a:lstStyle/>
          <a:p>
            <a:pPr algn="ctr"/>
            <a:r>
              <a:rPr lang="en-US" sz="3200" b="1"/>
              <a:t>Log in using your UTRGV credentials.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6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8BC0-09C4-83A5-6F65-5BBDA8BB85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3418" y="1905820"/>
            <a:ext cx="10185163" cy="2359516"/>
          </a:xfrm>
        </p:spPr>
        <p:txBody>
          <a:bodyPr>
            <a:normAutofit fontScale="90000"/>
          </a:bodyPr>
          <a:lstStyle/>
          <a:p>
            <a:pPr algn="ctr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7200"/>
              <a:t>Annual Reviews and Amendments</a:t>
            </a:r>
            <a:br>
              <a:rPr lang="en-US" sz="7200"/>
            </a:b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6A60290-7C6D-FE1F-943F-93A2C0DEDAD2}"/>
              </a:ext>
            </a:extLst>
          </p:cNvPr>
          <p:cNvSpPr txBox="1">
            <a:spLocks/>
          </p:cNvSpPr>
          <p:nvPr/>
        </p:nvSpPr>
        <p:spPr>
          <a:xfrm>
            <a:off x="1066800" y="3607202"/>
            <a:ext cx="10058400" cy="65813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/>
              <a:t>Reviewing for any submitted changes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1E7A22-C499-DABB-2195-B554A6E6B30A}"/>
              </a:ext>
            </a:extLst>
          </p:cNvPr>
          <p:cNvCxnSpPr>
            <a:cxnSpLocks/>
          </p:cNvCxnSpPr>
          <p:nvPr/>
        </p:nvCxnSpPr>
        <p:spPr>
          <a:xfrm>
            <a:off x="2036064" y="357908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6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AFB392-8058-7053-C4DA-B141F158220D}"/>
              </a:ext>
            </a:extLst>
          </p:cNvPr>
          <p:cNvSpPr txBox="1"/>
          <p:nvPr/>
        </p:nvSpPr>
        <p:spPr>
          <a:xfrm>
            <a:off x="5391150" y="951033"/>
            <a:ext cx="6305550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/>
              <a:t>When reviewing a protocol in Amendment or Annual Review, please do the following:</a:t>
            </a:r>
            <a:endParaRPr lang="en-US" sz="2000" b="1" dirty="0">
              <a:ea typeface="Source Sans Pro ExtraLight"/>
            </a:endParaRPr>
          </a:p>
          <a:p>
            <a:endParaRPr lang="en-US" sz="2000" b="1" dirty="0">
              <a:ea typeface="Source Sans Pro ExtraLight"/>
            </a:endParaRPr>
          </a:p>
          <a:p>
            <a:pPr marL="342900" indent="-342900">
              <a:buAutoNum type="arabicPeriod"/>
            </a:pPr>
            <a:r>
              <a:rPr lang="en-US" sz="2000" b="1" dirty="0"/>
              <a:t>If protocol is an Amendment, click on the “Amendment” tab and review the changes listed. </a:t>
            </a:r>
            <a:endParaRPr lang="en-US" sz="2000" b="1" dirty="0">
              <a:ea typeface="Source Sans Pro ExtraLight"/>
            </a:endParaRPr>
          </a:p>
          <a:p>
            <a:pPr marL="800100" lvl="1" indent="-342900">
              <a:buAutoNum type="alphaLcPeriod"/>
            </a:pPr>
            <a:r>
              <a:rPr lang="en-US" sz="2000" b="1" dirty="0"/>
              <a:t>Verify that changes mentioned in Amendment tab 	have been entered in their respective areas of the protocol. i.e. a change in procedure should be listed within the “Procedures” tab.</a:t>
            </a:r>
            <a:endParaRPr lang="en-US" sz="2000" b="1" dirty="0">
              <a:ea typeface="Source Sans Pro ExtraLight"/>
            </a:endParaRPr>
          </a:p>
          <a:p>
            <a:pPr marL="342900" indent="-342900">
              <a:buAutoNum type="arabicPeriod"/>
            </a:pPr>
            <a:endParaRPr lang="en-US" sz="2000" b="1" dirty="0">
              <a:ea typeface="Source Sans Pro ExtraLight"/>
            </a:endParaRPr>
          </a:p>
          <a:p>
            <a:pPr marL="342900" indent="-342900">
              <a:buAutoNum type="arabicPeriod"/>
            </a:pPr>
            <a:r>
              <a:rPr lang="en-US" sz="2000" b="1" dirty="0"/>
              <a:t>If protocol is an Annual Review, click on the “Annual Review” tab and review the information entered. </a:t>
            </a:r>
            <a:endParaRPr lang="en-US" sz="2000" b="1" dirty="0">
              <a:ea typeface="Source Sans Pro ExtraLight"/>
            </a:endParaRPr>
          </a:p>
          <a:p>
            <a:pPr marL="800100" lvl="1" indent="-342900">
              <a:buAutoNum type="alphaLcPeriod"/>
            </a:pPr>
            <a:r>
              <a:rPr lang="en-US" sz="2000" b="1" dirty="0"/>
              <a:t>If no changes are listed, then no further review will be needed. If changes were listed, verify the listed changes have been entered in their respective areas on the protocol.</a:t>
            </a:r>
            <a:endParaRPr lang="en-US" sz="2000" b="1" dirty="0">
              <a:ea typeface="Source Sans Pro Extra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2B5D-9AAF-6800-34C3-34AE71C9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491" y="580036"/>
            <a:ext cx="2030078" cy="5105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9E1BE0-B14B-DFB2-9DE5-65E3D6610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580036"/>
            <a:ext cx="2086685" cy="51052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C5E1C8-F107-02BA-D72F-38C859B91836}"/>
              </a:ext>
            </a:extLst>
          </p:cNvPr>
          <p:cNvSpPr/>
          <p:nvPr/>
        </p:nvSpPr>
        <p:spPr>
          <a:xfrm>
            <a:off x="3114491" y="4597111"/>
            <a:ext cx="1908487" cy="25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33A5F6-D8D2-6FE2-05A8-64C941720A85}"/>
              </a:ext>
            </a:extLst>
          </p:cNvPr>
          <p:cNvSpPr/>
          <p:nvPr/>
        </p:nvSpPr>
        <p:spPr>
          <a:xfrm>
            <a:off x="495300" y="4597111"/>
            <a:ext cx="1918774" cy="25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98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21A5EB-3DA2-D230-2481-679E1FAF3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323849" y="747423"/>
            <a:ext cx="5772151" cy="47558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70931" y="299036"/>
            <a:ext cx="7451915" cy="5693866"/>
            <a:chOff x="3536748" y="802144"/>
            <a:chExt cx="7451915" cy="5693866"/>
          </a:xfrm>
        </p:grpSpPr>
        <p:sp>
          <p:nvSpPr>
            <p:cNvPr id="3" name="Rectangle 2"/>
            <p:cNvSpPr/>
            <p:nvPr/>
          </p:nvSpPr>
          <p:spPr>
            <a:xfrm>
              <a:off x="3536748" y="3178994"/>
              <a:ext cx="1766498" cy="2667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67192" y="802144"/>
              <a:ext cx="3721471" cy="569386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800" b="1" u="sng"/>
                <a:t>“Compare version”</a:t>
              </a:r>
              <a:r>
                <a:rPr lang="en-US" sz="2800" b="1"/>
                <a:t> </a:t>
              </a:r>
              <a:endParaRPr lang="en-US"/>
            </a:p>
            <a:p>
              <a:pPr algn="ctr"/>
              <a:endParaRPr lang="en-US" sz="2400" b="1"/>
            </a:p>
            <a:p>
              <a:pPr algn="ctr"/>
              <a:r>
                <a:rPr lang="en-US" sz="2400" b="1"/>
                <a:t>Select this option to compare two versions of a document with each other.</a:t>
              </a:r>
              <a:endParaRPr lang="en-US">
                <a:ea typeface="Source Sans Pro ExtraLight"/>
              </a:endParaRPr>
            </a:p>
            <a:p>
              <a:pPr algn="ctr"/>
              <a:r>
                <a:rPr lang="en-US" sz="2400" b="1"/>
                <a:t>Document can be compared to the most recent approved document to get a view of what changes, if any, have been made.</a:t>
              </a:r>
            </a:p>
            <a:p>
              <a:pPr algn="ctr"/>
              <a:endParaRPr lang="en-US" sz="2400" b="1"/>
            </a:p>
            <a:p>
              <a:pPr algn="ctr"/>
              <a:r>
                <a:rPr lang="en-US" sz="2400" b="1"/>
                <a:t>This feature is especially helpful when reviewing annual renewals and amendments.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22</a:t>
            </a:fld>
            <a:endParaRPr lang="en-US" sz="1800"/>
          </a:p>
        </p:txBody>
      </p:sp>
      <p:sp>
        <p:nvSpPr>
          <p:cNvPr id="9" name="Left Arrow 3">
            <a:extLst>
              <a:ext uri="{FF2B5EF4-FFF2-40B4-BE49-F238E27FC236}">
                <a16:creationId xmlns:a16="http://schemas.microsoft.com/office/drawing/2014/main" id="{2AE799E0-E55A-4846-9B9D-A8A429183FA4}"/>
              </a:ext>
            </a:extLst>
          </p:cNvPr>
          <p:cNvSpPr/>
          <p:nvPr/>
        </p:nvSpPr>
        <p:spPr>
          <a:xfrm>
            <a:off x="5393979" y="1320542"/>
            <a:ext cx="872938" cy="347917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3">
            <a:extLst>
              <a:ext uri="{FF2B5EF4-FFF2-40B4-BE49-F238E27FC236}">
                <a16:creationId xmlns:a16="http://schemas.microsoft.com/office/drawing/2014/main" id="{81E0B02A-E386-244D-6587-284B2918C9C7}"/>
              </a:ext>
            </a:extLst>
          </p:cNvPr>
          <p:cNvSpPr/>
          <p:nvPr/>
        </p:nvSpPr>
        <p:spPr>
          <a:xfrm>
            <a:off x="5455325" y="2658794"/>
            <a:ext cx="872938" cy="347917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5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151519-AA87-1048-5195-16AD92695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0"/>
          <a:stretch/>
        </p:blipFill>
        <p:spPr>
          <a:xfrm>
            <a:off x="3721349" y="517448"/>
            <a:ext cx="7902545" cy="5412098"/>
          </a:xfrm>
          <a:prstGeom prst="rect">
            <a:avLst/>
          </a:prstGeom>
        </p:spPr>
      </p:pic>
      <p:sp>
        <p:nvSpPr>
          <p:cNvPr id="4" name="Left Arrow 6">
            <a:extLst>
              <a:ext uri="{FF2B5EF4-FFF2-40B4-BE49-F238E27FC236}">
                <a16:creationId xmlns:a16="http://schemas.microsoft.com/office/drawing/2014/main" id="{909F6DB2-4C06-E6C0-05CB-8275AAE30591}"/>
              </a:ext>
            </a:extLst>
          </p:cNvPr>
          <p:cNvSpPr/>
          <p:nvPr/>
        </p:nvSpPr>
        <p:spPr>
          <a:xfrm rot="9115819">
            <a:off x="4045755" y="2880716"/>
            <a:ext cx="595339" cy="36075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3A75D-736D-C1F7-4D54-AA401CCF2F5B}"/>
              </a:ext>
            </a:extLst>
          </p:cNvPr>
          <p:cNvSpPr/>
          <p:nvPr/>
        </p:nvSpPr>
        <p:spPr>
          <a:xfrm>
            <a:off x="4523014" y="5291284"/>
            <a:ext cx="523190" cy="2792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B6099FB8-6CB2-A22F-FB7C-7B9EFDA24029}"/>
              </a:ext>
            </a:extLst>
          </p:cNvPr>
          <p:cNvSpPr/>
          <p:nvPr/>
        </p:nvSpPr>
        <p:spPr>
          <a:xfrm rot="10800000">
            <a:off x="3849236" y="5250542"/>
            <a:ext cx="595339" cy="36075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D6B6F-4CE3-0E1F-C346-857D09FCB3D0}"/>
              </a:ext>
            </a:extLst>
          </p:cNvPr>
          <p:cNvSpPr txBox="1"/>
          <p:nvPr/>
        </p:nvSpPr>
        <p:spPr>
          <a:xfrm>
            <a:off x="770570" y="2190680"/>
            <a:ext cx="251108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Select document version then Click “Ok” to start comparing. </a:t>
            </a:r>
          </a:p>
        </p:txBody>
      </p:sp>
    </p:spTree>
    <p:extLst>
      <p:ext uri="{BB962C8B-B14F-4D97-AF65-F5344CB8AC3E}">
        <p14:creationId xmlns:p14="http://schemas.microsoft.com/office/powerpoint/2010/main" val="2909821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DF8D9-CB79-E3E6-2540-738022E30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44" y="1247775"/>
            <a:ext cx="10935156" cy="4735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D3584B-9732-5AC7-A963-A6E65AF45F86}"/>
              </a:ext>
            </a:extLst>
          </p:cNvPr>
          <p:cNvSpPr/>
          <p:nvPr/>
        </p:nvSpPr>
        <p:spPr>
          <a:xfrm>
            <a:off x="1987085" y="1801204"/>
            <a:ext cx="1232365" cy="351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06D085-B673-90EC-924D-A3F41529E1B0}"/>
              </a:ext>
            </a:extLst>
          </p:cNvPr>
          <p:cNvSpPr/>
          <p:nvPr/>
        </p:nvSpPr>
        <p:spPr>
          <a:xfrm>
            <a:off x="3330110" y="3272500"/>
            <a:ext cx="7166440" cy="1413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A9AA7F-9512-9B62-007F-C35A56429931}"/>
              </a:ext>
            </a:extLst>
          </p:cNvPr>
          <p:cNvSpPr txBox="1"/>
          <p:nvPr/>
        </p:nvSpPr>
        <p:spPr>
          <a:xfrm>
            <a:off x="3334436" y="4783269"/>
            <a:ext cx="716211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/>
              <a:t>A pop-up window will show the areas where changes have been made and will detail specifically what was changed. These changes should also be listed within the protocol.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77F72-33D5-3020-6AF9-D4A6408F5633}"/>
              </a:ext>
            </a:extLst>
          </p:cNvPr>
          <p:cNvSpPr txBox="1"/>
          <p:nvPr/>
        </p:nvSpPr>
        <p:spPr>
          <a:xfrm>
            <a:off x="2660417" y="411278"/>
            <a:ext cx="687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Once you are done viewing the changes, you can click on “Stop Comparison” to go back to the protocol.</a:t>
            </a:r>
          </a:p>
        </p:txBody>
      </p:sp>
      <p:sp>
        <p:nvSpPr>
          <p:cNvPr id="8" name="Left Arrow 6">
            <a:extLst>
              <a:ext uri="{FF2B5EF4-FFF2-40B4-BE49-F238E27FC236}">
                <a16:creationId xmlns:a16="http://schemas.microsoft.com/office/drawing/2014/main" id="{12F614CF-56C2-E13B-09EA-A8A300F17ED8}"/>
              </a:ext>
            </a:extLst>
          </p:cNvPr>
          <p:cNvSpPr/>
          <p:nvPr/>
        </p:nvSpPr>
        <p:spPr>
          <a:xfrm rot="17639492">
            <a:off x="2324441" y="1183296"/>
            <a:ext cx="869708" cy="257317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13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0EA91E-9403-FEDE-6951-DFBD7023D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18" y="357728"/>
            <a:ext cx="7609574" cy="56930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2793" y="969279"/>
            <a:ext cx="5331255" cy="3683735"/>
            <a:chOff x="4468783" y="779664"/>
            <a:chExt cx="13319848" cy="1960624"/>
          </a:xfrm>
        </p:grpSpPr>
        <p:sp>
          <p:nvSpPr>
            <p:cNvPr id="3" name="Rectangle 2"/>
            <p:cNvSpPr/>
            <p:nvPr/>
          </p:nvSpPr>
          <p:spPr>
            <a:xfrm>
              <a:off x="16592965" y="779664"/>
              <a:ext cx="1195666" cy="15763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68783" y="1315138"/>
              <a:ext cx="8409077" cy="142515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As with Initial Protocol reviews, if you have any comments or concerns, you can add them in the review section by following the steps detailed on slides 11-14.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25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022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03899D-FE8E-38D8-25F5-72BB0DD8F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16" y="418744"/>
            <a:ext cx="7613905" cy="52471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08838" y="542083"/>
            <a:ext cx="2009480" cy="1088379"/>
            <a:chOff x="4552507" y="1689239"/>
            <a:chExt cx="2009480" cy="1088379"/>
          </a:xfrm>
        </p:grpSpPr>
        <p:sp>
          <p:nvSpPr>
            <p:cNvPr id="3" name="Rectangle 2"/>
            <p:cNvSpPr/>
            <p:nvPr/>
          </p:nvSpPr>
          <p:spPr>
            <a:xfrm>
              <a:off x="5176458" y="1689239"/>
              <a:ext cx="1385529" cy="100470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 Arrow 3"/>
            <p:cNvSpPr/>
            <p:nvPr/>
          </p:nvSpPr>
          <p:spPr>
            <a:xfrm rot="10015928">
              <a:off x="4552507" y="2353128"/>
              <a:ext cx="573636" cy="424490"/>
            </a:xfrm>
            <a:prstGeom prst="leftArrow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26</a:t>
            </a:fld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ABC8A9-82CE-91BA-158B-5B6F7B334595}"/>
              </a:ext>
            </a:extLst>
          </p:cNvPr>
          <p:cNvSpPr txBox="1"/>
          <p:nvPr/>
        </p:nvSpPr>
        <p:spPr>
          <a:xfrm>
            <a:off x="8575259" y="1536174"/>
            <a:ext cx="2884384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/>
              <a:t>Once you have reviewed the protocol and entered any comments, remember to save all work by selecting the “Action” button and clicking on either “Done Editing” or “Save Edits.”</a:t>
            </a:r>
          </a:p>
        </p:txBody>
      </p:sp>
    </p:spTree>
    <p:extLst>
      <p:ext uri="{BB962C8B-B14F-4D97-AF65-F5344CB8AC3E}">
        <p14:creationId xmlns:p14="http://schemas.microsoft.com/office/powerpoint/2010/main" val="2664715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862DF0-A2E6-F7EE-3BEB-D18A8E319A34}"/>
              </a:ext>
            </a:extLst>
          </p:cNvPr>
          <p:cNvSpPr txBox="1"/>
          <p:nvPr/>
        </p:nvSpPr>
        <p:spPr>
          <a:xfrm>
            <a:off x="490937" y="646493"/>
            <a:ext cx="2884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As a sub-committee reviewer, once you’ve reviewed the protocol, you can enter your recommendation under “IBC Review Recommendation” within the IBC Review tab.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715D8-00D5-77DA-E74B-42556FE3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59" y="321572"/>
            <a:ext cx="8560037" cy="5721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61DD0A-95B6-F569-641A-D47A232C5216}"/>
              </a:ext>
            </a:extLst>
          </p:cNvPr>
          <p:cNvSpPr txBox="1"/>
          <p:nvPr/>
        </p:nvSpPr>
        <p:spPr>
          <a:xfrm>
            <a:off x="490937" y="2533689"/>
            <a:ext cx="28843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You can select:</a:t>
            </a:r>
          </a:p>
          <a:p>
            <a:r>
              <a:rPr lang="en-US" b="1"/>
              <a:t>-Approve</a:t>
            </a:r>
          </a:p>
          <a:p>
            <a:r>
              <a:rPr lang="en-US" sz="1800" b="1"/>
              <a:t>-Requires Modifications to Secure Approval, or</a:t>
            </a:r>
          </a:p>
          <a:p>
            <a:r>
              <a:rPr lang="en-US" b="1"/>
              <a:t>-Reject</a:t>
            </a:r>
          </a:p>
          <a:p>
            <a:endParaRPr lang="en-US" sz="1800" b="1"/>
          </a:p>
          <a:p>
            <a:r>
              <a:rPr lang="en-US" b="1"/>
              <a:t>Remember to click on “Save Edits” or “Done Editing” under the “Action” button to ensure your selections are saved.</a:t>
            </a:r>
            <a:endParaRPr lang="en-US" sz="18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602925-0871-5DFD-A111-B7301830906D}"/>
              </a:ext>
            </a:extLst>
          </p:cNvPr>
          <p:cNvSpPr/>
          <p:nvPr/>
        </p:nvSpPr>
        <p:spPr>
          <a:xfrm>
            <a:off x="9501813" y="2866539"/>
            <a:ext cx="1513716" cy="10474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95DF1-E184-1BF3-1646-69FE58C5DA6B}"/>
              </a:ext>
            </a:extLst>
          </p:cNvPr>
          <p:cNvSpPr/>
          <p:nvPr/>
        </p:nvSpPr>
        <p:spPr>
          <a:xfrm>
            <a:off x="5938217" y="912057"/>
            <a:ext cx="1385529" cy="3185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6">
            <a:extLst>
              <a:ext uri="{FF2B5EF4-FFF2-40B4-BE49-F238E27FC236}">
                <a16:creationId xmlns:a16="http://schemas.microsoft.com/office/drawing/2014/main" id="{3ED60187-8015-7355-C2E1-2AE9729D598B}"/>
              </a:ext>
            </a:extLst>
          </p:cNvPr>
          <p:cNvSpPr/>
          <p:nvPr/>
        </p:nvSpPr>
        <p:spPr>
          <a:xfrm rot="9115819">
            <a:off x="8842693" y="3304789"/>
            <a:ext cx="595339" cy="301601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B8137C-2FD6-82F6-5703-362475F18B81}"/>
              </a:ext>
            </a:extLst>
          </p:cNvPr>
          <p:cNvSpPr/>
          <p:nvPr/>
        </p:nvSpPr>
        <p:spPr>
          <a:xfrm>
            <a:off x="0" y="-10298"/>
            <a:ext cx="12192000" cy="6362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39CBB-B4EC-7DA9-933A-1BB0CBC3A828}"/>
              </a:ext>
            </a:extLst>
          </p:cNvPr>
          <p:cNvSpPr txBox="1"/>
          <p:nvPr/>
        </p:nvSpPr>
        <p:spPr>
          <a:xfrm>
            <a:off x="5939955" y="2377334"/>
            <a:ext cx="2884384" cy="26776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Admin. Note: This slide needs to be edited to contain the correct review process decided on by the committee</a:t>
            </a:r>
            <a:endParaRPr lang="en-US" b="1" dirty="0">
              <a:highlight>
                <a:srgbClr val="FFFF00"/>
              </a:highlight>
              <a:ea typeface="Source San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730592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9B55A1-D2A2-D995-759B-3E6B56DBB76A}"/>
              </a:ext>
            </a:extLst>
          </p:cNvPr>
          <p:cNvSpPr txBox="1"/>
          <p:nvPr/>
        </p:nvSpPr>
        <p:spPr>
          <a:xfrm>
            <a:off x="8583804" y="1071922"/>
            <a:ext cx="315496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If you determine the changes detailed in the Annual Review or Amendment protocol must be reviewed under Full Committee Review, you can choose that option under the “Workflow” button.</a:t>
            </a:r>
          </a:p>
          <a:p>
            <a:endParaRPr lang="en-US" sz="2400" b="1"/>
          </a:p>
          <a:p>
            <a:r>
              <a:rPr lang="en-US" sz="2400" b="1"/>
              <a:t>Otherwise, you can send it back to “IBCCO Administrative Review.”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5A8EB-1DC1-40CD-C8B1-6DB5F0BC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5" y="574414"/>
            <a:ext cx="8282629" cy="5376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1C9369-473C-992D-0252-AB825B0A2A3D}"/>
              </a:ext>
            </a:extLst>
          </p:cNvPr>
          <p:cNvSpPr/>
          <p:nvPr/>
        </p:nvSpPr>
        <p:spPr>
          <a:xfrm>
            <a:off x="3921409" y="1071922"/>
            <a:ext cx="1385529" cy="9705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6">
            <a:extLst>
              <a:ext uri="{FF2B5EF4-FFF2-40B4-BE49-F238E27FC236}">
                <a16:creationId xmlns:a16="http://schemas.microsoft.com/office/drawing/2014/main" id="{A4846B1B-ADA4-FEA7-6820-B000711B9F7A}"/>
              </a:ext>
            </a:extLst>
          </p:cNvPr>
          <p:cNvSpPr/>
          <p:nvPr/>
        </p:nvSpPr>
        <p:spPr>
          <a:xfrm rot="2010477">
            <a:off x="5357046" y="1769764"/>
            <a:ext cx="595339" cy="36075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4A45F-CE45-64FA-F1EA-D652017D2783}"/>
              </a:ext>
            </a:extLst>
          </p:cNvPr>
          <p:cNvSpPr/>
          <p:nvPr/>
        </p:nvSpPr>
        <p:spPr>
          <a:xfrm>
            <a:off x="0" y="-10298"/>
            <a:ext cx="12192000" cy="6362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51ACA-1285-9B5C-6C82-A3CB149F33E4}"/>
              </a:ext>
            </a:extLst>
          </p:cNvPr>
          <p:cNvSpPr txBox="1"/>
          <p:nvPr/>
        </p:nvSpPr>
        <p:spPr>
          <a:xfrm>
            <a:off x="4444710" y="2736768"/>
            <a:ext cx="2884384" cy="26776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Admin. Note: This slide needs to be edited to contain the correct review process decided on by the committee</a:t>
            </a:r>
            <a:endParaRPr lang="en-US" b="1" dirty="0">
              <a:highlight>
                <a:srgbClr val="FFFF00"/>
              </a:highlight>
              <a:ea typeface="Source San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759101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0CF69-85A2-7E8F-3BCC-F27A8079D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85" y="512748"/>
            <a:ext cx="8357787" cy="5415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C5CA3-B900-84AE-54D5-D1A82CA4F0E8}"/>
              </a:ext>
            </a:extLst>
          </p:cNvPr>
          <p:cNvSpPr txBox="1"/>
          <p:nvPr/>
        </p:nvSpPr>
        <p:spPr>
          <a:xfrm>
            <a:off x="263785" y="1406479"/>
            <a:ext cx="3021508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/>
              <a:t>Enter a comment within the comment box. </a:t>
            </a:r>
            <a:endParaRPr lang="en-US"/>
          </a:p>
          <a:p>
            <a:endParaRPr lang="en-US" sz="2400" b="1"/>
          </a:p>
          <a:p>
            <a:r>
              <a:rPr lang="en-US" sz="2400" b="1"/>
              <a:t>This helps the IBCCO Admin. identify what the determination of the protocol has been.</a:t>
            </a:r>
            <a:endParaRPr lang="en-US"/>
          </a:p>
          <a:p>
            <a:endParaRPr lang="en-US" sz="2400" b="1"/>
          </a:p>
          <a:p>
            <a:r>
              <a:rPr lang="en-US" sz="2400" b="1"/>
              <a:t>Click “Ok” when done.</a:t>
            </a:r>
            <a:endParaRPr lang="en-US">
              <a:ea typeface="Source Sans Pro Extra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75C4E-6480-9EF3-43A3-D12D707D3C63}"/>
              </a:ext>
            </a:extLst>
          </p:cNvPr>
          <p:cNvSpPr/>
          <p:nvPr/>
        </p:nvSpPr>
        <p:spPr>
          <a:xfrm>
            <a:off x="6228773" y="3529413"/>
            <a:ext cx="2009373" cy="7605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0BCB3-91D8-7B4E-7A02-AEF2002E440D}"/>
              </a:ext>
            </a:extLst>
          </p:cNvPr>
          <p:cNvSpPr/>
          <p:nvPr/>
        </p:nvSpPr>
        <p:spPr>
          <a:xfrm>
            <a:off x="5536009" y="4623971"/>
            <a:ext cx="352044" cy="34968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91AB8AAC-F7FF-ADDB-0484-A8A963FC63FF}"/>
              </a:ext>
            </a:extLst>
          </p:cNvPr>
          <p:cNvSpPr/>
          <p:nvPr/>
        </p:nvSpPr>
        <p:spPr>
          <a:xfrm rot="11830475">
            <a:off x="4887294" y="4621690"/>
            <a:ext cx="595339" cy="270088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2C6011-034F-2A51-C2A3-C008F8FD12E7}"/>
              </a:ext>
            </a:extLst>
          </p:cNvPr>
          <p:cNvSpPr/>
          <p:nvPr/>
        </p:nvSpPr>
        <p:spPr>
          <a:xfrm>
            <a:off x="0" y="-10298"/>
            <a:ext cx="12192000" cy="6362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4680-D142-D2FE-D544-A0DC7ED5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8" y="263527"/>
            <a:ext cx="11439524" cy="1450757"/>
          </a:xfrm>
        </p:spPr>
        <p:txBody>
          <a:bodyPr>
            <a:normAutofit/>
          </a:bodyPr>
          <a:lstStyle/>
          <a:p>
            <a:pPr algn="ctr"/>
            <a:r>
              <a:rPr lang="en-US" sz="5000"/>
              <a:t>Access to </a:t>
            </a:r>
            <a:r>
              <a:rPr lang="en-US" sz="5000" err="1"/>
              <a:t>tick@lab</a:t>
            </a:r>
            <a:r>
              <a:rPr lang="en-US" sz="5000"/>
              <a:t> is not Automatic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A353-79FA-AD40-D0A1-E9A9AA2D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sz="2400" b="1" dirty="0">
                <a:latin typeface="Source Sans Pro ExtraLight"/>
                <a:ea typeface="Source Sans Pro ExtraLight"/>
                <a:cs typeface="Arial"/>
              </a:rPr>
              <a:t>If you are new to working with the </a:t>
            </a:r>
            <a:r>
              <a:rPr lang="en-US" sz="2400" b="1" dirty="0" err="1">
                <a:latin typeface="Source Sans Pro ExtraLight"/>
                <a:ea typeface="Source Sans Pro ExtraLight"/>
                <a:cs typeface="Arial"/>
              </a:rPr>
              <a:t>tick@lab</a:t>
            </a:r>
            <a:r>
              <a:rPr lang="en-US" sz="2400" b="1" dirty="0">
                <a:latin typeface="Source Sans Pro ExtraLight"/>
                <a:ea typeface="Source Sans Pro ExtraLight"/>
                <a:cs typeface="Arial"/>
              </a:rPr>
              <a:t> system, then you will need to complete an access request form via IT. </a:t>
            </a:r>
            <a:endParaRPr lang="en-US" dirty="0"/>
          </a:p>
          <a:p>
            <a:pPr algn="ctr"/>
            <a:r>
              <a:rPr lang="en-US" sz="2400" b="1" dirty="0"/>
              <a:t>Click </a:t>
            </a:r>
            <a:r>
              <a:rPr lang="en-US" sz="2400" b="1" dirty="0">
                <a:hlinkClick r:id="rId2" action="ppaction://hlinkfile"/>
              </a:rPr>
              <a:t>HERE</a:t>
            </a:r>
            <a:r>
              <a:rPr lang="en-US" sz="2400" b="1" dirty="0"/>
              <a:t> or on the link below for instructions on how to request </a:t>
            </a:r>
            <a:r>
              <a:rPr lang="en-US" sz="2400" b="1" dirty="0" err="1"/>
              <a:t>tick@lab</a:t>
            </a:r>
            <a:r>
              <a:rPr lang="en-US" sz="2400" b="1" dirty="0"/>
              <a:t> access:</a:t>
            </a:r>
            <a:endParaRPr lang="en-US" sz="2400" b="1" dirty="0">
              <a:ea typeface="Source Sans Pro ExtraLight"/>
            </a:endParaRPr>
          </a:p>
          <a:p>
            <a:pPr algn="ctr"/>
            <a:r>
              <a:rPr lang="en-US" sz="2800" b="1" dirty="0">
                <a:hlinkClick r:id="rId3"/>
              </a:rPr>
              <a:t>Submitting your access request for tick@lab (utrgv.edu)</a:t>
            </a:r>
            <a:endParaRPr lang="en-US" sz="3200" b="1" dirty="0"/>
          </a:p>
          <a:p>
            <a:pPr marL="0" indent="0" algn="ctr">
              <a:buNone/>
            </a:pPr>
            <a:endParaRPr lang="en-US" sz="2400" b="1"/>
          </a:p>
          <a:p>
            <a:pPr algn="ctr"/>
            <a:r>
              <a:rPr lang="en-US" sz="2400" b="1" dirty="0"/>
              <a:t>If you are unable to log-in please contact the </a:t>
            </a:r>
            <a:r>
              <a:rPr lang="en-US" sz="2400" b="1" u="sng" dirty="0"/>
              <a:t>Amy </a:t>
            </a:r>
            <a:r>
              <a:rPr lang="en-US" sz="2400" b="1" u="sng" dirty="0" err="1"/>
              <a:t>Mutore</a:t>
            </a:r>
            <a:r>
              <a:rPr lang="en-US" sz="2400" b="1" u="sng" dirty="0"/>
              <a:t> </a:t>
            </a:r>
            <a:r>
              <a:rPr lang="en-US" sz="2400" b="1" dirty="0"/>
              <a:t>or </a:t>
            </a:r>
            <a:r>
              <a:rPr lang="en-US" sz="2400" b="1" u="sng" dirty="0"/>
              <a:t>Monica Barrera </a:t>
            </a:r>
            <a:r>
              <a:rPr lang="en-US" sz="2400" b="1" dirty="0"/>
              <a:t>for assistance at </a:t>
            </a:r>
            <a:r>
              <a:rPr lang="en-US" sz="2400" b="1" dirty="0">
                <a:hlinkClick r:id="rId4"/>
              </a:rPr>
              <a:t>ibc@utrgv.edu</a:t>
            </a:r>
            <a:r>
              <a:rPr lang="en-US" sz="2400" b="1" dirty="0"/>
              <a:t>, </a:t>
            </a:r>
            <a:r>
              <a:rPr lang="en-US" sz="2400" b="1" dirty="0">
                <a:hlinkClick r:id="rId5"/>
              </a:rPr>
              <a:t>amy.mutore@utrgv.edu</a:t>
            </a:r>
            <a:r>
              <a:rPr lang="en-US" sz="2400" b="1" dirty="0"/>
              <a:t>, or monica.barrera01@utrgv.edu.</a:t>
            </a:r>
            <a:endParaRPr lang="en-US" sz="2400" b="1" dirty="0">
              <a:ea typeface="Source Sans Pro ExtraLight"/>
            </a:endParaRPr>
          </a:p>
          <a:p>
            <a:pPr algn="ctr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529902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29A7F-2979-9355-C130-DB515A58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06" y="313567"/>
            <a:ext cx="7765057" cy="5495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EE1E9-5EE3-EAE5-4239-A28490B415FF}"/>
              </a:ext>
            </a:extLst>
          </p:cNvPr>
          <p:cNvSpPr txBox="1"/>
          <p:nvPr/>
        </p:nvSpPr>
        <p:spPr>
          <a:xfrm>
            <a:off x="8413156" y="2274838"/>
            <a:ext cx="28843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If revisions are required by the PI, the IBCCO Administrator will forward the protocol back to the PI for review.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76257-9887-B486-AA65-9EFE2AEB6A78}"/>
              </a:ext>
            </a:extLst>
          </p:cNvPr>
          <p:cNvSpPr/>
          <p:nvPr/>
        </p:nvSpPr>
        <p:spPr>
          <a:xfrm>
            <a:off x="5698934" y="1837346"/>
            <a:ext cx="1812819" cy="3760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6">
            <a:extLst>
              <a:ext uri="{FF2B5EF4-FFF2-40B4-BE49-F238E27FC236}">
                <a16:creationId xmlns:a16="http://schemas.microsoft.com/office/drawing/2014/main" id="{0DDC0EF5-87F2-8512-6B29-B76789DDDD55}"/>
              </a:ext>
            </a:extLst>
          </p:cNvPr>
          <p:cNvSpPr/>
          <p:nvPr/>
        </p:nvSpPr>
        <p:spPr>
          <a:xfrm rot="1369375">
            <a:off x="7590215" y="1941356"/>
            <a:ext cx="595339" cy="292491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5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67BB-EB80-2B6B-74DF-769A5577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Trainings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BAE6-C00E-F76C-48FC-52E382AF9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/>
              <a:t>Trainings required by PIs and all listed research personnel will be verified by IBC Administrative personnel. </a:t>
            </a:r>
            <a:endParaRPr lang="en-US" sz="3600">
              <a:ea typeface="Source Sans Pro Extra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3C0D4-10EC-770C-6D80-3BE98936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98" y="4079928"/>
            <a:ext cx="3748118" cy="1796946"/>
          </a:xfrm>
          <a:prstGeom prst="rect">
            <a:avLst/>
          </a:prstGeom>
        </p:spPr>
      </p:pic>
      <p:pic>
        <p:nvPicPr>
          <p:cNvPr id="1026" name="Picture 2" descr="UTRGV Environmental Health, Safety ...">
            <a:extLst>
              <a:ext uri="{FF2B5EF4-FFF2-40B4-BE49-F238E27FC236}">
                <a16:creationId xmlns:a16="http://schemas.microsoft.com/office/drawing/2014/main" id="{B7CBF0C5-37EA-E784-3017-183A0E14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84" y="3860055"/>
            <a:ext cx="2973393" cy="201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33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75" y="4201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/>
              <a:t>Thank you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32</a:t>
            </a:fld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497D1-41EF-4899-A838-0CCBB4F8A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78" y="133350"/>
            <a:ext cx="1628775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73502-62B5-47E6-A655-A32C54097BD2}"/>
              </a:ext>
            </a:extLst>
          </p:cNvPr>
          <p:cNvSpPr txBox="1"/>
          <p:nvPr/>
        </p:nvSpPr>
        <p:spPr>
          <a:xfrm>
            <a:off x="1086770" y="2551837"/>
            <a:ext cx="3998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b="1"/>
              <a:t>Amy Mutore</a:t>
            </a:r>
          </a:p>
          <a:p>
            <a:r>
              <a:rPr lang="en-US"/>
              <a:t>IACUC/IBC Coordinator</a:t>
            </a:r>
          </a:p>
          <a:p>
            <a:r>
              <a:rPr lang="en-US"/>
              <a:t>(956)665-2889</a:t>
            </a:r>
          </a:p>
          <a:p>
            <a:r>
              <a:rPr lang="en-US">
                <a:hlinkClick r:id="rId4"/>
              </a:rPr>
              <a:t>amy.mutore@utrgv.edu</a:t>
            </a:r>
            <a:endParaRPr lang="en-US"/>
          </a:p>
          <a:p>
            <a:endParaRPr lang="en-US"/>
          </a:p>
          <a:p>
            <a:r>
              <a:rPr lang="en-US" b="1"/>
              <a:t>Monica Barrera</a:t>
            </a:r>
          </a:p>
          <a:p>
            <a:r>
              <a:rPr lang="en-US"/>
              <a:t>IACUC/IBC Specialist</a:t>
            </a:r>
          </a:p>
          <a:p>
            <a:r>
              <a:rPr lang="en-US"/>
              <a:t>(956)665-7873</a:t>
            </a:r>
          </a:p>
          <a:p>
            <a:r>
              <a:rPr lang="en-US">
                <a:hlinkClick r:id="rId5"/>
              </a:rPr>
              <a:t>monica.barrera01@utrgv.edu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FE774-95CD-4521-8720-79849E021CAB}"/>
              </a:ext>
            </a:extLst>
          </p:cNvPr>
          <p:cNvSpPr txBox="1"/>
          <p:nvPr/>
        </p:nvSpPr>
        <p:spPr>
          <a:xfrm>
            <a:off x="1086770" y="1882532"/>
            <a:ext cx="4162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Office of Research Compliance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10E9C-5482-4F57-B77E-A7C58D303C52}"/>
              </a:ext>
            </a:extLst>
          </p:cNvPr>
          <p:cNvSpPr txBox="1"/>
          <p:nvPr/>
        </p:nvSpPr>
        <p:spPr>
          <a:xfrm>
            <a:off x="6837028" y="3113752"/>
            <a:ext cx="294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2166D-7166-208E-B015-D8E280C120D2}"/>
              </a:ext>
            </a:extLst>
          </p:cNvPr>
          <p:cNvSpPr txBox="1"/>
          <p:nvPr/>
        </p:nvSpPr>
        <p:spPr>
          <a:xfrm>
            <a:off x="6778852" y="2803987"/>
            <a:ext cx="4355253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Source Sans Pro ExtraLight"/>
                <a:ea typeface="Source Sans Pro ExtraLight"/>
                <a:cs typeface="Segoe UI"/>
              </a:rPr>
              <a:t>Please contact Amy or Monica for assistance in reviewing protocols. We are always happy to meet via Zoom or Teams to walk you through the process and answer any questions!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6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89D4D8-2ACC-B1B2-D38E-34119BD9B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7"/>
          <a:stretch/>
        </p:blipFill>
        <p:spPr>
          <a:xfrm>
            <a:off x="7617270" y="3865329"/>
            <a:ext cx="4203196" cy="275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C5F11-C5EF-F265-5D25-2AAD089B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NOTE: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14B7B-A78C-037A-B466-2215DC679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to </a:t>
            </a:r>
            <a:r>
              <a: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pop-ups</a:t>
            </a:r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your web browser.</a:t>
            </a:r>
          </a:p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do not allow pop-ups, the system will not work properly.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2B3C8-ABB3-F6B4-A2B0-0CB8A40D1153}"/>
              </a:ext>
            </a:extLst>
          </p:cNvPr>
          <p:cNvSpPr txBox="1"/>
          <p:nvPr/>
        </p:nvSpPr>
        <p:spPr>
          <a:xfrm>
            <a:off x="3476727" y="406352"/>
            <a:ext cx="2810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/>
            <a:r>
              <a:rPr lang="en-US" sz="2000" b="1"/>
              <a:t>Follow the steps</a:t>
            </a:r>
          </a:p>
        </p:txBody>
      </p:sp>
      <p:pic>
        <p:nvPicPr>
          <p:cNvPr id="6" name="Picture 2" descr="How to Allow or Block Pop-ups in Chrome">
            <a:extLst>
              <a:ext uri="{FF2B5EF4-FFF2-40B4-BE49-F238E27FC236}">
                <a16:creationId xmlns:a16="http://schemas.microsoft.com/office/drawing/2014/main" id="{81679457-BB27-34F9-D57C-4DFC94657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1803" y="938087"/>
            <a:ext cx="3831532" cy="276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12215E6F-271F-FB99-F405-F2FCFA0EC051}"/>
              </a:ext>
            </a:extLst>
          </p:cNvPr>
          <p:cNvSpPr/>
          <p:nvPr/>
        </p:nvSpPr>
        <p:spPr>
          <a:xfrm rot="5400000" flipV="1">
            <a:off x="9958539" y="3843943"/>
            <a:ext cx="240393" cy="488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C13ADF1-823C-43C8-357B-933DB832D5EC}"/>
              </a:ext>
            </a:extLst>
          </p:cNvPr>
          <p:cNvSpPr/>
          <p:nvPr/>
        </p:nvSpPr>
        <p:spPr>
          <a:xfrm rot="5400000" flipV="1">
            <a:off x="7691986" y="4877046"/>
            <a:ext cx="240393" cy="4888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BD3ADEC-51CA-2F02-8327-52D70F3511E4}"/>
              </a:ext>
            </a:extLst>
          </p:cNvPr>
          <p:cNvSpPr/>
          <p:nvPr/>
        </p:nvSpPr>
        <p:spPr>
          <a:xfrm rot="5400000" flipV="1">
            <a:off x="9598672" y="5697022"/>
            <a:ext cx="240393" cy="4888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6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650AB-B1F3-3197-2420-65134C31E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1940341"/>
            <a:ext cx="11499274" cy="43073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9A08AA-B158-0862-DF7D-3DCF5213D9F8}"/>
              </a:ext>
            </a:extLst>
          </p:cNvPr>
          <p:cNvSpPr/>
          <p:nvPr/>
        </p:nvSpPr>
        <p:spPr>
          <a:xfrm>
            <a:off x="7852952" y="3141632"/>
            <a:ext cx="2537956" cy="5436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95D0BBB-8639-63EA-989A-28C0FA5CD59E}"/>
              </a:ext>
            </a:extLst>
          </p:cNvPr>
          <p:cNvSpPr/>
          <p:nvPr/>
        </p:nvSpPr>
        <p:spPr>
          <a:xfrm flipH="1">
            <a:off x="5226227" y="2674557"/>
            <a:ext cx="2537956" cy="1508885"/>
          </a:xfrm>
          <a:prstGeom prst="lef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Click on “IBC”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C664733-2774-E7C0-ECC7-A63DC2E2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23047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1342-B45D-8B75-6858-2E50F9C2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Make sure to work in the IBC tab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A2D48-B619-A789-0F20-9AC7379B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56" y="1910385"/>
            <a:ext cx="10286288" cy="38842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4E82DD-504C-A8A7-1996-EF7DF71B0825}"/>
              </a:ext>
            </a:extLst>
          </p:cNvPr>
          <p:cNvSpPr/>
          <p:nvPr/>
        </p:nvSpPr>
        <p:spPr>
          <a:xfrm>
            <a:off x="1089240" y="5078568"/>
            <a:ext cx="3018082" cy="3858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CE9DBCE-9A27-5466-5DF4-DAD000C10FE8}"/>
              </a:ext>
            </a:extLst>
          </p:cNvPr>
          <p:cNvSpPr/>
          <p:nvPr/>
        </p:nvSpPr>
        <p:spPr>
          <a:xfrm>
            <a:off x="4170642" y="4697767"/>
            <a:ext cx="5249072" cy="1147495"/>
          </a:xfrm>
          <a:prstGeom prst="lef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Click to expand protocol lists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B88F6-0E6F-AEFB-5F86-8ECBF4486897}"/>
              </a:ext>
            </a:extLst>
          </p:cNvPr>
          <p:cNvSpPr/>
          <p:nvPr/>
        </p:nvSpPr>
        <p:spPr>
          <a:xfrm>
            <a:off x="1006096" y="2020728"/>
            <a:ext cx="686995" cy="357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612665D-7D41-6958-8FE2-94764A63F59A}"/>
              </a:ext>
            </a:extLst>
          </p:cNvPr>
          <p:cNvSpPr/>
          <p:nvPr/>
        </p:nvSpPr>
        <p:spPr>
          <a:xfrm>
            <a:off x="4107322" y="3710551"/>
            <a:ext cx="6529048" cy="1152144"/>
          </a:xfrm>
          <a:prstGeom prst="lef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Make sure to select “In Progress (For all Users)”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C1ED205-DB7D-8BD9-1545-902FB2303C25}"/>
              </a:ext>
            </a:extLst>
          </p:cNvPr>
          <p:cNvSpPr/>
          <p:nvPr/>
        </p:nvSpPr>
        <p:spPr>
          <a:xfrm rot="16200000" flipV="1">
            <a:off x="1870584" y="1954959"/>
            <a:ext cx="240393" cy="4888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5C4E74-E33B-F974-82C6-ECBA93DB3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0" y="224249"/>
            <a:ext cx="7724137" cy="58951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7</a:t>
            </a:fld>
            <a:endParaRPr lang="en-US" sz="1800"/>
          </a:p>
        </p:txBody>
      </p:sp>
      <p:grpSp>
        <p:nvGrpSpPr>
          <p:cNvPr id="6" name="Group 5"/>
          <p:cNvGrpSpPr/>
          <p:nvPr/>
        </p:nvGrpSpPr>
        <p:grpSpPr>
          <a:xfrm>
            <a:off x="7327586" y="2410355"/>
            <a:ext cx="4223434" cy="3635183"/>
            <a:chOff x="8102581" y="-1091885"/>
            <a:chExt cx="4176592" cy="4749959"/>
          </a:xfrm>
        </p:grpSpPr>
        <p:sp>
          <p:nvSpPr>
            <p:cNvPr id="4" name="TextBox 3"/>
            <p:cNvSpPr txBox="1"/>
            <p:nvPr/>
          </p:nvSpPr>
          <p:spPr>
            <a:xfrm>
              <a:off x="8102581" y="2330945"/>
              <a:ext cx="1491883" cy="13271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List of IBC’s </a:t>
              </a:r>
            </a:p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“In Progress” protocols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15671" y="-1091885"/>
              <a:ext cx="3363502" cy="253360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/>
                <a:t>Scroll down to access the files in the protocol. Then,  click on the designated protocol to review it.</a:t>
              </a:r>
            </a:p>
          </p:txBody>
        </p:sp>
      </p:grpSp>
      <p:sp>
        <p:nvSpPr>
          <p:cNvPr id="13" name="Right Brace 12">
            <a:extLst>
              <a:ext uri="{FF2B5EF4-FFF2-40B4-BE49-F238E27FC236}">
                <a16:creationId xmlns:a16="http://schemas.microsoft.com/office/drawing/2014/main" id="{187431A0-DFF0-46DB-B93D-9A556D7EC747}"/>
              </a:ext>
            </a:extLst>
          </p:cNvPr>
          <p:cNvSpPr/>
          <p:nvPr/>
        </p:nvSpPr>
        <p:spPr>
          <a:xfrm>
            <a:off x="6791014" y="5036425"/>
            <a:ext cx="430820" cy="1009113"/>
          </a:xfrm>
          <a:prstGeom prst="rightBrace">
            <a:avLst>
              <a:gd name="adj1" fmla="val 8333"/>
              <a:gd name="adj2" fmla="val 5041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C46DAC-8BF1-B6B1-84B4-D3A16EDC0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" y="559207"/>
            <a:ext cx="11677651" cy="5084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6130" y="4871109"/>
            <a:ext cx="395973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Right click on the protocol name and</a:t>
            </a:r>
          </a:p>
          <a:p>
            <a:pPr algn="ctr"/>
            <a:r>
              <a:rPr lang="en-US" sz="2000" b="1"/>
              <a:t>select “Enable Editing”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8</a:t>
            </a:fld>
            <a:endParaRPr lang="en-US" sz="1800"/>
          </a:p>
        </p:txBody>
      </p:sp>
      <p:sp>
        <p:nvSpPr>
          <p:cNvPr id="9" name="Left Arrow 3">
            <a:extLst>
              <a:ext uri="{FF2B5EF4-FFF2-40B4-BE49-F238E27FC236}">
                <a16:creationId xmlns:a16="http://schemas.microsoft.com/office/drawing/2014/main" id="{DB38DC87-D28A-CAC9-20A6-E3411C61C635}"/>
              </a:ext>
            </a:extLst>
          </p:cNvPr>
          <p:cNvSpPr/>
          <p:nvPr/>
        </p:nvSpPr>
        <p:spPr>
          <a:xfrm>
            <a:off x="3147960" y="5231078"/>
            <a:ext cx="872938" cy="347917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2B4815-3733-13DA-109B-AB25D6E96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66" y="881519"/>
            <a:ext cx="11289068" cy="541294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DAE0CD6-D4A6-80DE-9AF5-13D5D939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0009"/>
            <a:ext cx="10058400" cy="651510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Reviewing a New (Initial) Protocol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83AC6-801F-4E02-B801-210B7CC95F72}" type="slidenum">
              <a:rPr lang="en-US" sz="1800" smtClean="0"/>
              <a:t>9</a:t>
            </a:fld>
            <a:endParaRPr lang="en-US" sz="1800"/>
          </a:p>
        </p:txBody>
      </p:sp>
      <p:grpSp>
        <p:nvGrpSpPr>
          <p:cNvPr id="6" name="Group 5"/>
          <p:cNvGrpSpPr/>
          <p:nvPr/>
        </p:nvGrpSpPr>
        <p:grpSpPr>
          <a:xfrm>
            <a:off x="450552" y="1806735"/>
            <a:ext cx="10105918" cy="4386420"/>
            <a:chOff x="537804" y="1413163"/>
            <a:chExt cx="10105918" cy="4386420"/>
          </a:xfrm>
        </p:grpSpPr>
        <p:sp>
          <p:nvSpPr>
            <p:cNvPr id="3" name="Rectangle 2"/>
            <p:cNvSpPr/>
            <p:nvPr/>
          </p:nvSpPr>
          <p:spPr>
            <a:xfrm>
              <a:off x="537804" y="1413163"/>
              <a:ext cx="1717930" cy="438642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 Arrow 3"/>
            <p:cNvSpPr/>
            <p:nvPr/>
          </p:nvSpPr>
          <p:spPr>
            <a:xfrm>
              <a:off x="2546889" y="2144526"/>
              <a:ext cx="3500402" cy="1618841"/>
            </a:xfrm>
            <a:prstGeom prst="leftArrow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68150" y="2649241"/>
              <a:ext cx="35004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Review each Tab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2525" y="1689742"/>
              <a:ext cx="2651197" cy="31085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*If you need assistance with any of the areas, please feel free to contact Amy or Monica at ibc@utrgv.edu.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8009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46469"/>
      </a:dk2>
      <a:lt2>
        <a:srgbClr val="7FC2D7"/>
      </a:lt2>
      <a:accent1>
        <a:srgbClr val="F05023"/>
      </a:accent1>
      <a:accent2>
        <a:srgbClr val="04173C"/>
      </a:accent2>
      <a:accent3>
        <a:srgbClr val="FFC000"/>
      </a:accent3>
      <a:accent4>
        <a:srgbClr val="1773B1"/>
      </a:accent4>
      <a:accent5>
        <a:srgbClr val="016A3A"/>
      </a:accent5>
      <a:accent6>
        <a:srgbClr val="00B050"/>
      </a:accent6>
      <a:hlink>
        <a:srgbClr val="F05023"/>
      </a:hlink>
      <a:folHlink>
        <a:srgbClr val="8C8C8C"/>
      </a:folHlink>
    </a:clrScheme>
    <a:fontScheme name="Custom 1">
      <a:majorFont>
        <a:latin typeface="Source Serif Pro Black"/>
        <a:ea typeface=""/>
        <a:cs typeface=""/>
      </a:majorFont>
      <a:minorFont>
        <a:latin typeface="Source Sans Pro Extra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b xmlns="97342861-2e5a-442a-b08f-941b2ef48fa7" xsi:nil="true"/>
    <Project xmlns="97342861-2e5a-442a-b08f-941b2ef48fa7">General Information</Project>
    <Audience xmlns="97342861-2e5a-442a-b08f-941b2ef48fa7">ES&amp;L Team</Audience>
    <Button_x0020__x002d__x0020_Request_x0020_Review xmlns="97342861-2e5a-442a-b08f-941b2ef48fa7">
      <Url xsi:nil="true"/>
      <Description xsi:nil="true"/>
    </Button_x0020__x002d__x0020_Request_x0020_Review>
    <Purpose xmlns="97342861-2e5a-442a-b08f-941b2ef48fa7" xsi:nil="true"/>
    <Assigned_x0020_To0 xmlns="97342861-2e5a-442a-b08f-941b2ef48fa7">
      <UserInfo>
        <DisplayName/>
        <AccountId xsi:nil="true"/>
        <AccountType/>
      </UserInfo>
    </Assigned_x0020_To0>
    <Publish_x0020_Date xmlns="97342861-2e5a-442a-b08f-941b2ef48fa7" xsi:nil="true"/>
    <Status xmlns="97342861-2e5a-442a-b08f-941b2ef48fa7">Development 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95E2E7B5C6D499E69274860B92225" ma:contentTypeVersion="16" ma:contentTypeDescription="Create a new document." ma:contentTypeScope="" ma:versionID="02b1ccd0f35cb63605d6d2c827336af6">
  <xsd:schema xmlns:xsd="http://www.w3.org/2001/XMLSchema" xmlns:xs="http://www.w3.org/2001/XMLSchema" xmlns:p="http://schemas.microsoft.com/office/2006/metadata/properties" xmlns:ns2="97342861-2e5a-442a-b08f-941b2ef48fa7" xmlns:ns3="dbbd2d06-cba3-467a-b832-54219c7514d3" targetNamespace="http://schemas.microsoft.com/office/2006/metadata/properties" ma:root="true" ma:fieldsID="33bcbaddf735b911880ada8a97e426bc" ns2:_="" ns3:_="">
    <xsd:import namespace="97342861-2e5a-442a-b08f-941b2ef48fa7"/>
    <xsd:import namespace="dbbd2d06-cba3-467a-b832-54219c7514d3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Tab" minOccurs="0"/>
                <xsd:element ref="ns2:Publish_x0020_Date" minOccurs="0"/>
                <xsd:element ref="ns2:Purpose" minOccurs="0"/>
                <xsd:element ref="ns2:Status" minOccurs="0"/>
                <xsd:element ref="ns3:SharedWithUsers" minOccurs="0"/>
                <xsd:element ref="ns3:SharedWithDetails" minOccurs="0"/>
                <xsd:element ref="ns2:Assigned_x0020_To0" minOccurs="0"/>
                <xsd:element ref="ns2:Button_x0020__x002d__x0020_Request_x0020_Review" minOccurs="0"/>
                <xsd:element ref="ns3:LastSharedByUser" minOccurs="0"/>
                <xsd:element ref="ns3:LastSharedByTime" minOccurs="0"/>
                <xsd:element ref="ns2:Project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42861-2e5a-442a-b08f-941b2ef48fa7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default="ES&amp;L Team" ma:format="Dropdown" ma:internalName="Audience">
      <xsd:simpleType>
        <xsd:restriction base="dms:Choice">
          <xsd:enumeration value="Students"/>
          <xsd:enumeration value="Faculty"/>
          <xsd:enumeration value="All UTRGV"/>
          <xsd:enumeration value="Community Partners"/>
          <xsd:enumeration value="Public"/>
          <xsd:enumeration value="ES&amp;L Team"/>
        </xsd:restriction>
      </xsd:simpleType>
    </xsd:element>
    <xsd:element name="Tab" ma:index="9" nillable="true" ma:displayName="Tab" ma:format="Dropdown" ma:internalName="Tab">
      <xsd:simpleType>
        <xsd:restriction base="dms:Choice">
          <xsd:enumeration value="About"/>
          <xsd:enumeration value="Engaged Scholar Symposium"/>
          <xsd:enumeration value="Service Learning"/>
          <xsd:enumeration value="Undergrad Research"/>
          <xsd:enumeration value="Other Experiential Learning"/>
          <xsd:enumeration value="For Faculty"/>
          <xsd:enumeration value="Free-Standing Page"/>
          <xsd:enumeration value="Not for Publishing"/>
        </xsd:restriction>
      </xsd:simpleType>
    </xsd:element>
    <xsd:element name="Publish_x0020_Date" ma:index="10" nillable="true" ma:displayName="Publish Date" ma:description="Goal Date for Publishing Content" ma:format="DateOnly" ma:internalName="Publish_x0020_Date">
      <xsd:simpleType>
        <xsd:restriction base="dms:DateTime"/>
      </xsd:simpleType>
    </xsd:element>
    <xsd:element name="Purpose" ma:index="11" nillable="true" ma:displayName="Purpose" ma:description="Type of post" ma:format="Dropdown" ma:internalName="Purpose">
      <xsd:simpleType>
        <xsd:restriction base="dms:Choice">
          <xsd:enumeration value="Inform"/>
          <xsd:enumeration value="Event"/>
          <xsd:enumeration value="Tutorial"/>
          <xsd:enumeration value="Referral"/>
          <xsd:enumeration value="Website Development"/>
        </xsd:restriction>
      </xsd:simpleType>
    </xsd:element>
    <xsd:element name="Status" ma:index="12" nillable="true" ma:displayName="Status" ma:default="Development Not Started" ma:format="Dropdown" ma:internalName="Status">
      <xsd:simpleType>
        <xsd:restriction base="dms:Choice">
          <xsd:enumeration value="Development Not Started"/>
          <xsd:enumeration value="Development In Progress"/>
          <xsd:enumeration value="Development Completed"/>
          <xsd:enumeration value="Review &amp; Revision"/>
          <xsd:enumeration value="Ready to be Posted"/>
          <xsd:enumeration value="Published"/>
          <xsd:enumeration value="Un-Published"/>
        </xsd:restriction>
      </xsd:simpleType>
    </xsd:element>
    <xsd:element name="Assigned_x0020_To0" ma:index="15" nillable="true" ma:displayName="Assigned To" ma:description="Staff Member Assigned to modify/review document.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tton_x0020__x002d__x0020_Request_x0020_Review" ma:index="16" nillable="true" ma:displayName="Button - Request Review" ma:internalName="Button_x0020__x002d__x0020_Request_x0020_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oject" ma:index="19" nillable="true" ma:displayName="Project" ma:default="General Information" ma:format="Dropdown" ma:internalName="Project">
      <xsd:simpleType>
        <xsd:restriction base="dms:Choice">
          <xsd:enumeration value="General Information"/>
          <xsd:enumeration value="Service Learning"/>
          <xsd:enumeration value="Research"/>
          <xsd:enumeration value="Creative Works"/>
          <xsd:enumeration value="Internships"/>
          <xsd:enumeration value="Other Experiential Learning Activity"/>
          <xsd:enumeration value="Engaged Scholar Symposium"/>
        </xsd:restriction>
      </xsd:simpleType>
    </xsd:element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d2d06-cba3-467a-b832-54219c7514d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76E06D-B65C-4874-AA26-6D53DF8519B7}">
  <ds:schemaRefs>
    <ds:schemaRef ds:uri="97342861-2e5a-442a-b08f-941b2ef48fa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DF924C-FF0E-46D2-BF11-BEE1C6A88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29F212-FCE2-4F22-ACB8-426F6BD60EC8}">
  <ds:schemaRefs>
    <ds:schemaRef ds:uri="97342861-2e5a-442a-b08f-941b2ef48fa7"/>
    <ds:schemaRef ds:uri="dbbd2d06-cba3-467a-b832-54219c7514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1341</Words>
  <Application>Microsoft Office PowerPoint</Application>
  <PresentationFormat>Widescreen</PresentationFormat>
  <Paragraphs>142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Calibri</vt:lpstr>
      <vt:lpstr>Source Sans Pro ExtraLight</vt:lpstr>
      <vt:lpstr>Source Sans Pro Semibold</vt:lpstr>
      <vt:lpstr>Source Serif Pro Black</vt:lpstr>
      <vt:lpstr>Retrospect</vt:lpstr>
      <vt:lpstr>Committee Members IBC Training</vt:lpstr>
      <vt:lpstr>https://lar.utrgv.edu/tickatlab/default.aspx</vt:lpstr>
      <vt:lpstr>Access to tick@lab is not Automatic</vt:lpstr>
      <vt:lpstr>IMPORTANT NOTE:</vt:lpstr>
      <vt:lpstr>Getting Started</vt:lpstr>
      <vt:lpstr>Make sure to work in the IBC tab</vt:lpstr>
      <vt:lpstr>PowerPoint Presentation</vt:lpstr>
      <vt:lpstr>PowerPoint Presentation</vt:lpstr>
      <vt:lpstr>Reviewing a New (Initial)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Annual Reviews and Amendments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Trainings</vt:lpstr>
      <vt:lpstr>Thank you !</vt:lpstr>
    </vt:vector>
  </TitlesOfParts>
  <Company>UTRGV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Stegall</dc:creator>
  <cp:lastModifiedBy>Monica Barrera</cp:lastModifiedBy>
  <cp:revision>61</cp:revision>
  <dcterms:created xsi:type="dcterms:W3CDTF">2017-08-09T20:48:54Z</dcterms:created>
  <dcterms:modified xsi:type="dcterms:W3CDTF">2024-08-05T21:23:49Z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0x01010074E95E2E7B5C6D499E69274860B92225</vt:lpwstr>
  </property>
</Properties>
</file>