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57" r:id="rId6"/>
    <p:sldId id="259" r:id="rId7"/>
    <p:sldId id="293" r:id="rId8"/>
    <p:sldId id="299" r:id="rId9"/>
    <p:sldId id="260" r:id="rId10"/>
    <p:sldId id="258" r:id="rId11"/>
    <p:sldId id="283" r:id="rId12"/>
    <p:sldId id="294" r:id="rId13"/>
    <p:sldId id="295" r:id="rId14"/>
    <p:sldId id="296" r:id="rId15"/>
    <p:sldId id="297" r:id="rId16"/>
    <p:sldId id="298" r:id="rId17"/>
    <p:sldId id="300" r:id="rId18"/>
    <p:sldId id="290" r:id="rId19"/>
    <p:sldId id="286" r:id="rId20"/>
    <p:sldId id="287" r:id="rId21"/>
    <p:sldId id="288" r:id="rId22"/>
    <p:sldId id="289" r:id="rId23"/>
    <p:sldId id="301" r:id="rId24"/>
    <p:sldId id="302" r:id="rId25"/>
    <p:sldId id="303" r:id="rId26"/>
    <p:sldId id="304" r:id="rId27"/>
    <p:sldId id="292"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86466" autoAdjust="0"/>
  </p:normalViewPr>
  <p:slideViewPr>
    <p:cSldViewPr snapToGrid="0">
      <p:cViewPr varScale="1">
        <p:scale>
          <a:sx n="95" d="100"/>
          <a:sy n="95" d="100"/>
        </p:scale>
        <p:origin x="384" y="96"/>
      </p:cViewPr>
      <p:guideLst/>
    </p:cSldViewPr>
  </p:slideViewPr>
  <p:outlineViewPr>
    <p:cViewPr>
      <p:scale>
        <a:sx n="33" d="100"/>
        <a:sy n="33" d="100"/>
      </p:scale>
      <p:origin x="0" y="-98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58992CF-8E90-4B12-B048-A65709245F2F}" type="datetimeFigureOut">
              <a:rPr lang="en-US" smtClean="0"/>
              <a:t>5/1/2026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ACD8A71-7526-4155-9754-CCB5D99F3A01}" type="slidenum">
              <a:rPr lang="en-US" smtClean="0"/>
              <a:t>‹#›</a:t>
            </a:fld>
            <a:endParaRPr lang="en-US"/>
          </a:p>
        </p:txBody>
      </p:sp>
    </p:spTree>
    <p:extLst>
      <p:ext uri="{BB962C8B-B14F-4D97-AF65-F5344CB8AC3E}">
        <p14:creationId xmlns:p14="http://schemas.microsoft.com/office/powerpoint/2010/main" val="75647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D8A71-7526-4155-9754-CCB5D99F3A01}" type="slidenum">
              <a:rPr lang="en-US" smtClean="0"/>
              <a:t>17</a:t>
            </a:fld>
            <a:endParaRPr lang="en-US"/>
          </a:p>
        </p:txBody>
      </p:sp>
    </p:spTree>
    <p:extLst>
      <p:ext uri="{BB962C8B-B14F-4D97-AF65-F5344CB8AC3E}">
        <p14:creationId xmlns:p14="http://schemas.microsoft.com/office/powerpoint/2010/main" val="98374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need to add the “</a:t>
            </a:r>
            <a:r>
              <a:rPr lang="en-US" sz="1200" b="1" dirty="0">
                <a:latin typeface="Aptos Black" panose="020B0004020202020204" pitchFamily="34" charset="0"/>
              </a:rPr>
              <a:t>You can find LAR’s training list on the next page”</a:t>
            </a:r>
            <a:endParaRPr lang="en-US" dirty="0"/>
          </a:p>
        </p:txBody>
      </p:sp>
      <p:sp>
        <p:nvSpPr>
          <p:cNvPr id="4" name="Slide Number Placeholder 3"/>
          <p:cNvSpPr>
            <a:spLocks noGrp="1"/>
          </p:cNvSpPr>
          <p:nvPr>
            <p:ph type="sldNum" sz="quarter" idx="5"/>
          </p:nvPr>
        </p:nvSpPr>
        <p:spPr/>
        <p:txBody>
          <a:bodyPr/>
          <a:lstStyle/>
          <a:p>
            <a:fld id="{2ACD8A71-7526-4155-9754-CCB5D99F3A01}" type="slidenum">
              <a:rPr lang="en-US" smtClean="0"/>
              <a:t>18</a:t>
            </a:fld>
            <a:endParaRPr lang="en-US"/>
          </a:p>
        </p:txBody>
      </p:sp>
    </p:spTree>
    <p:extLst>
      <p:ext uri="{BB962C8B-B14F-4D97-AF65-F5344CB8AC3E}">
        <p14:creationId xmlns:p14="http://schemas.microsoft.com/office/powerpoint/2010/main" val="3210465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accent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6198371" cy="1143000"/>
          </a:xfrm>
        </p:spPr>
        <p:txBody>
          <a:bodyPr lIns="91440" rIns="91440">
            <a:normAutofit/>
          </a:bodyPr>
          <a:lstStyle>
            <a:lvl1pPr marL="0" indent="0" algn="l">
              <a:buNone/>
              <a:defRPr sz="2400" cap="all" spc="200" baseline="0">
                <a:solidFill>
                  <a:schemeClr val="tx2"/>
                </a:solidFill>
                <a:latin typeface="Source Sans Pro Semibold" panose="020B0603030403020204" pitchFamily="34" charset="0"/>
                <a:ea typeface="Source Sans Pro Semibold" panose="020B0603030403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5/1/2026</a:t>
            </a:fld>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6158" y="4603447"/>
            <a:ext cx="3457019" cy="731951"/>
          </a:xfrm>
          <a:prstGeom prst="rect">
            <a:avLst/>
          </a:prstGeom>
        </p:spPr>
      </p:pic>
    </p:spTree>
    <p:extLst>
      <p:ext uri="{BB962C8B-B14F-4D97-AF65-F5344CB8AC3E}">
        <p14:creationId xmlns:p14="http://schemas.microsoft.com/office/powerpoint/2010/main" val="190523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5/1/2026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421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5/1/2026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4839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5/1/2026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63352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vert="horz" lIns="91440" tIns="45720" rIns="91440" bIns="45720" rtlCol="0">
            <a:normAutofit/>
          </a:bodyPr>
          <a:lstStyle>
            <a:lvl1pPr>
              <a:defRPr lang="en-US" sz="2400" cap="all" spc="200" baseline="0" smtClean="0">
                <a:solidFill>
                  <a:schemeClr val="tx2"/>
                </a:solidFill>
                <a:latin typeface="Source Sans Pro Semibold" panose="020B0603030403020204" pitchFamily="34" charset="0"/>
                <a:ea typeface="Source Sans Pro Semibold" panose="020B0603030403020204" pitchFamily="34" charset="0"/>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D6AFA65-7176-40CA-BBA5-C94FB196E071}" type="datetimeFigureOut">
              <a:rPr lang="en-US" smtClean="0"/>
              <a:t>5/1/2026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6AFA65-7176-40CA-BBA5-C94FB196E071}" type="datetimeFigureOut">
              <a:rPr lang="en-US" smtClean="0"/>
              <a:t>5/1/2026</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731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6AFA65-7176-40CA-BBA5-C94FB196E071}" type="datetimeFigureOut">
              <a:rPr lang="en-US" smtClean="0"/>
              <a:t>5/1/2026</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56915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6AFA65-7176-40CA-BBA5-C94FB196E071}" type="datetimeFigureOut">
              <a:rPr lang="en-US" smtClean="0"/>
              <a:t>5/1/2026</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339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4D6AFA65-7176-40CA-BBA5-C94FB196E071}" type="datetimeFigureOut">
              <a:rPr lang="en-US" smtClean="0"/>
              <a:t>5/1/2026</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13326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6AFA65-7176-40CA-BBA5-C94FB196E071}" type="datetimeFigureOut">
              <a:rPr lang="en-US" smtClean="0"/>
              <a:t>5/1/2026</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81F726-7F65-40B5-954C-1EA23066BB35}" type="slidenum">
              <a:rPr lang="en-US" smtClean="0"/>
              <a:t>‹#›</a:t>
            </a:fld>
            <a:endParaRPr lang="en-US"/>
          </a:p>
        </p:txBody>
      </p:sp>
    </p:spTree>
    <p:extLst>
      <p:ext uri="{BB962C8B-B14F-4D97-AF65-F5344CB8AC3E}">
        <p14:creationId xmlns:p14="http://schemas.microsoft.com/office/powerpoint/2010/main" val="156403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6AFA65-7176-40CA-BBA5-C94FB196E071}" type="datetimeFigureOut">
              <a:rPr lang="en-US" smtClean="0"/>
              <a:t>5/1/2026</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
        <p:nvSpPr>
          <p:cNvPr id="14" name="Picture Placeholder 13"/>
          <p:cNvSpPr>
            <a:spLocks noGrp="1"/>
          </p:cNvSpPr>
          <p:nvPr>
            <p:ph type="pic" sz="quarter" idx="13"/>
          </p:nvPr>
        </p:nvSpPr>
        <p:spPr>
          <a:xfrm>
            <a:off x="0" y="0"/>
            <a:ext cx="12192000" cy="4914900"/>
          </a:xfrm>
          <a:blipFill dpi="0" rotWithShape="1">
            <a:blip r:embed="rId2"/>
            <a:srcRect/>
            <a:stretch>
              <a:fillRect t="-66000"/>
            </a:stretch>
          </a:blipFill>
        </p:spPr>
        <p:txBody>
          <a:bodyPr/>
          <a:lstStyle/>
          <a:p>
            <a:endParaRPr lang="en-US"/>
          </a:p>
        </p:txBody>
      </p:sp>
    </p:spTree>
    <p:extLst>
      <p:ext uri="{BB962C8B-B14F-4D97-AF65-F5344CB8AC3E}">
        <p14:creationId xmlns:p14="http://schemas.microsoft.com/office/powerpoint/2010/main" val="336725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6AFA65-7176-40CA-BBA5-C94FB196E071}" type="datetimeFigureOut">
              <a:rPr lang="en-US" smtClean="0"/>
              <a:t>5/1/2026</a:t>
            </a:fld>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81F726-7F65-40B5-954C-1EA23066BB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74048" y="6460710"/>
            <a:ext cx="1240758" cy="337380"/>
          </a:xfrm>
          <a:prstGeom prst="rect">
            <a:avLst/>
          </a:prstGeom>
        </p:spPr>
      </p:pic>
    </p:spTree>
    <p:extLst>
      <p:ext uri="{BB962C8B-B14F-4D97-AF65-F5344CB8AC3E}">
        <p14:creationId xmlns:p14="http://schemas.microsoft.com/office/powerpoint/2010/main" val="327303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ar.utrgv.edu/tickatlab/default.aspx"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nimalresources@utrgv.edu" TargetMode="External"/><Relationship Id="rId2" Type="http://schemas.openxmlformats.org/officeDocument/2006/relationships/hyperlink" Target="https://lar-test.test-utrgv.net/tickatlab_test/default.aspx" TargetMode="External"/><Relationship Id="rId1" Type="http://schemas.openxmlformats.org/officeDocument/2006/relationships/slideLayout" Target="../slideLayouts/slideLayout5.xml"/><Relationship Id="rId4" Type="http://schemas.openxmlformats.org/officeDocument/2006/relationships/hyperlink" Target="https://lar.utrgv.edu/tickatlab"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animalresources@utrgv.edu"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69313" y="2327152"/>
            <a:ext cx="6253317" cy="1557526"/>
          </a:xfrm>
        </p:spPr>
        <p:txBody>
          <a:bodyPr>
            <a:normAutofit/>
          </a:bodyPr>
          <a:lstStyle/>
          <a:p>
            <a:r>
              <a:rPr lang="en-US" dirty="0" err="1"/>
              <a:t>tick@lab</a:t>
            </a:r>
            <a:endParaRPr lang="en-US" dirty="0"/>
          </a:p>
        </p:txBody>
      </p:sp>
      <p:sp>
        <p:nvSpPr>
          <p:cNvPr id="3" name="Subtitle 2"/>
          <p:cNvSpPr>
            <a:spLocks noGrp="1"/>
          </p:cNvSpPr>
          <p:nvPr>
            <p:ph type="subTitle" idx="1"/>
          </p:nvPr>
        </p:nvSpPr>
        <p:spPr>
          <a:xfrm>
            <a:off x="5289753" y="4455621"/>
            <a:ext cx="6269347" cy="1238616"/>
          </a:xfrm>
        </p:spPr>
        <p:txBody>
          <a:bodyPr>
            <a:normAutofit/>
          </a:bodyPr>
          <a:lstStyle/>
          <a:p>
            <a:r>
              <a:rPr lang="en-US" dirty="0">
                <a:solidFill>
                  <a:schemeClr val="tx1">
                    <a:lumMod val="85000"/>
                    <a:lumOff val="15000"/>
                  </a:schemeClr>
                </a:solidFill>
              </a:rPr>
              <a:t>A guide for investigators &amp; research personnel</a:t>
            </a:r>
            <a:endParaRPr lang="en-US" b="1" dirty="0">
              <a:solidFill>
                <a:schemeClr val="tx1">
                  <a:lumMod val="85000"/>
                  <a:lumOff val="15000"/>
                </a:schemeClr>
              </a:solidFill>
            </a:endParaRPr>
          </a:p>
        </p:txBody>
      </p:sp>
      <p:pic>
        <p:nvPicPr>
          <p:cNvPr id="1026" name="Picture 2" descr="Software for Laboratory Animal Research ...">
            <a:extLst>
              <a:ext uri="{FF2B5EF4-FFF2-40B4-BE49-F238E27FC236}">
                <a16:creationId xmlns:a16="http://schemas.microsoft.com/office/drawing/2014/main" id="{F0A09650-FF33-32E4-D3E8-08BD4044B9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163529"/>
            <a:ext cx="4001315" cy="4001315"/>
          </a:xfrm>
          <a:prstGeom prst="rect">
            <a:avLst/>
          </a:prstGeom>
          <a:noFill/>
          <a:extLst>
            <a:ext uri="{909E8E84-426E-40DD-AFC4-6F175D3DCCD1}">
              <a14:hiddenFill xmlns:a14="http://schemas.microsoft.com/office/drawing/2010/main">
                <a:solidFill>
                  <a:srgbClr val="FFFFFF"/>
                </a:solidFill>
              </a14:hiddenFill>
            </a:ext>
          </a:extLst>
        </p:spPr>
      </p:pic>
      <p:cxnSp>
        <p:nvCxnSpPr>
          <p:cNvPr id="1044" name="Straight Connector 1043">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46" name="Rectangle 1045">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8" name="Rectangle 1047">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UTRGV Laboratory animal department">
            <a:extLst>
              <a:ext uri="{FF2B5EF4-FFF2-40B4-BE49-F238E27FC236}">
                <a16:creationId xmlns:a16="http://schemas.microsoft.com/office/drawing/2014/main" id="{B9C86BCA-B241-BD66-ADE3-B692B786420E}"/>
              </a:ext>
            </a:extLst>
          </p:cNvPr>
          <p:cNvPicPr>
            <a:picLocks noChangeAspect="1"/>
          </p:cNvPicPr>
          <p:nvPr/>
        </p:nvPicPr>
        <p:blipFill>
          <a:blip r:embed="rId3" cstate="print">
            <a:extLst>
              <a:ext uri="{28A0092B-C50C-407E-A947-70E740481C1C}">
                <a14:useLocalDpi xmlns:a14="http://schemas.microsoft.com/office/drawing/2010/main" val="0"/>
              </a:ext>
            </a:extLst>
          </a:blip>
          <a:srcRect l="5235" t="13013" r="5047" b="10623"/>
          <a:stretch>
            <a:fillRect/>
          </a:stretch>
        </p:blipFill>
        <p:spPr>
          <a:xfrm>
            <a:off x="10563240" y="76731"/>
            <a:ext cx="1625600" cy="714869"/>
          </a:xfrm>
          <a:prstGeom prst="rect">
            <a:avLst/>
          </a:prstGeom>
        </p:spPr>
      </p:pic>
    </p:spTree>
    <p:extLst>
      <p:ext uri="{BB962C8B-B14F-4D97-AF65-F5344CB8AC3E}">
        <p14:creationId xmlns:p14="http://schemas.microsoft.com/office/powerpoint/2010/main" val="217092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318997-83AE-296D-4D70-F39BB77E7C09}"/>
              </a:ext>
            </a:extLst>
          </p:cNvPr>
          <p:cNvSpPr>
            <a:spLocks noGrp="1"/>
          </p:cNvSpPr>
          <p:nvPr>
            <p:ph type="title"/>
          </p:nvPr>
        </p:nvSpPr>
        <p:spPr>
          <a:xfrm>
            <a:off x="5433005" y="672706"/>
            <a:ext cx="5959977" cy="790484"/>
          </a:xfrm>
        </p:spPr>
        <p:txBody>
          <a:bodyPr>
            <a:noAutofit/>
          </a:bodyPr>
          <a:lstStyle/>
          <a:p>
            <a:pPr algn="ctr"/>
            <a:r>
              <a:rPr lang="en-US" sz="3600" dirty="0">
                <a:latin typeface="+mj-lt"/>
              </a:rPr>
              <a:t>Location, Dates, Billing Tab</a:t>
            </a:r>
          </a:p>
        </p:txBody>
      </p:sp>
      <p:sp>
        <p:nvSpPr>
          <p:cNvPr id="3" name="Content Placeholder 2">
            <a:extLst>
              <a:ext uri="{FF2B5EF4-FFF2-40B4-BE49-F238E27FC236}">
                <a16:creationId xmlns:a16="http://schemas.microsoft.com/office/drawing/2014/main" id="{C3DE499D-04E7-8F39-8621-D9CC815F960B}"/>
              </a:ext>
            </a:extLst>
          </p:cNvPr>
          <p:cNvSpPr>
            <a:spLocks noGrp="1"/>
          </p:cNvSpPr>
          <p:nvPr>
            <p:ph idx="1"/>
          </p:nvPr>
        </p:nvSpPr>
        <p:spPr>
          <a:xfrm>
            <a:off x="5530247" y="2206074"/>
            <a:ext cx="5534291" cy="3670180"/>
          </a:xfrm>
        </p:spPr>
        <p:txBody>
          <a:bodyPr>
            <a:normAutofit/>
          </a:bodyPr>
          <a:lstStyle/>
          <a:p>
            <a:pPr>
              <a:buFont typeface="Arial" panose="020B0604020202020204" pitchFamily="34" charset="0"/>
              <a:buChar char="•"/>
            </a:pPr>
            <a:r>
              <a:rPr lang="en-US" sz="1400" b="1" u="sng" dirty="0">
                <a:highlight>
                  <a:srgbClr val="FFFF00"/>
                </a:highlight>
              </a:rPr>
              <a:t>Indicate the delivery location: </a:t>
            </a:r>
            <a:r>
              <a:rPr lang="en-US" sz="1400" b="1" dirty="0"/>
              <a:t>Edinburg, McAllen, Brownsville, or South Padre Island</a:t>
            </a:r>
          </a:p>
          <a:p>
            <a:pPr>
              <a:buFont typeface="Arial" panose="020B0604020202020204" pitchFamily="34" charset="0"/>
              <a:buChar char="•"/>
            </a:pPr>
            <a:r>
              <a:rPr lang="en-US" sz="1400" b="1" u="sng" dirty="0">
                <a:highlight>
                  <a:srgbClr val="FFFF00"/>
                </a:highlight>
              </a:rPr>
              <a:t>Billing: </a:t>
            </a:r>
            <a:r>
              <a:rPr lang="en-US" sz="1400" b="1" dirty="0"/>
              <a:t>Select the PI listed on the Protocol you are placing the order against.</a:t>
            </a:r>
          </a:p>
          <a:p>
            <a:pPr>
              <a:buFont typeface="Arial" panose="020B0604020202020204" pitchFamily="34" charset="0"/>
              <a:buChar char="•"/>
            </a:pPr>
            <a:r>
              <a:rPr lang="en-US" sz="1400" b="1" u="sng" dirty="0">
                <a:highlight>
                  <a:srgbClr val="FFFF00"/>
                </a:highlight>
              </a:rPr>
              <a:t>Standing Request: </a:t>
            </a:r>
            <a:r>
              <a:rPr lang="en-US" sz="1400" b="1" dirty="0"/>
              <a:t>Leave Blank- standing requests for animal orders are not allowed</a:t>
            </a:r>
          </a:p>
          <a:p>
            <a:pPr>
              <a:buFont typeface="Arial" panose="020B0604020202020204" pitchFamily="34" charset="0"/>
              <a:buChar char="•"/>
            </a:pPr>
            <a:r>
              <a:rPr lang="en-US" sz="1400" b="1" u="sng" dirty="0">
                <a:highlight>
                  <a:srgbClr val="FFFF00"/>
                </a:highlight>
              </a:rPr>
              <a:t>Dates: </a:t>
            </a:r>
            <a:r>
              <a:rPr lang="en-US" sz="1400" b="1" dirty="0"/>
              <a:t>Requested Delivery Date should be listed as 10 business days from the date of the request. </a:t>
            </a:r>
          </a:p>
          <a:p>
            <a:pPr lvl="1">
              <a:buFont typeface="Arial" panose="020B0604020202020204" pitchFamily="34" charset="0"/>
              <a:buChar char="•"/>
            </a:pPr>
            <a:r>
              <a:rPr lang="en-US" sz="1200" b="1" dirty="0"/>
              <a:t>For example, you submit the request on Monday, Feb. 10, 2020, and the Requested Delivery date should be listed as Monday, Feb. 24, 2020. The timeframe is to provide Procurement and Financial Teams time to collect quotes, submit requisitions, and obtain necessary approvals.</a:t>
            </a:r>
          </a:p>
          <a:p>
            <a:pPr>
              <a:buFont typeface="Arial" panose="020B0604020202020204" pitchFamily="34" charset="0"/>
              <a:buChar char="•"/>
            </a:pPr>
            <a:r>
              <a:rPr lang="en-US" sz="1400" b="1" u="sng" dirty="0">
                <a:highlight>
                  <a:srgbClr val="FFFF00"/>
                </a:highlight>
              </a:rPr>
              <a:t>Planned end of experiment date: </a:t>
            </a:r>
            <a:r>
              <a:rPr lang="en-US" sz="1400" b="1" dirty="0"/>
              <a:t>This field indicates the date the study will end or animal(s) will be sacrificed.</a:t>
            </a:r>
          </a:p>
        </p:txBody>
      </p:sp>
      <p:pic>
        <p:nvPicPr>
          <p:cNvPr id="5" name="Picture 4" descr="A screenshot of a request and order tab.">
            <a:extLst>
              <a:ext uri="{FF2B5EF4-FFF2-40B4-BE49-F238E27FC236}">
                <a16:creationId xmlns:a16="http://schemas.microsoft.com/office/drawing/2014/main" id="{2D61B69C-9110-D781-BC44-C57F64BC312D}"/>
              </a:ext>
            </a:extLst>
          </p:cNvPr>
          <p:cNvPicPr>
            <a:picLocks noChangeAspect="1"/>
          </p:cNvPicPr>
          <p:nvPr/>
        </p:nvPicPr>
        <p:blipFill>
          <a:blip r:embed="rId2"/>
          <a:stretch>
            <a:fillRect/>
          </a:stretch>
        </p:blipFill>
        <p:spPr>
          <a:xfrm>
            <a:off x="200722" y="1295704"/>
            <a:ext cx="5031226" cy="4113027"/>
          </a:xfrm>
          <a:prstGeom prst="rect">
            <a:avLst/>
          </a:prstGeom>
          <a:ln w="28575">
            <a:solidFill>
              <a:srgbClr val="C00000"/>
            </a:solidFill>
          </a:ln>
        </p:spPr>
      </p:pic>
      <p:sp>
        <p:nvSpPr>
          <p:cNvPr id="7" name="Oval 6" descr="red circle">
            <a:extLst>
              <a:ext uri="{FF2B5EF4-FFF2-40B4-BE49-F238E27FC236}">
                <a16:creationId xmlns:a16="http://schemas.microsoft.com/office/drawing/2014/main" id="{4BEB4FA7-83FF-1632-516C-7EA9FE554D54}"/>
              </a:ext>
              <a:ext uri="{C183D7F6-B498-43B3-948B-1728B52AA6E4}">
                <adec:decorative xmlns:adec="http://schemas.microsoft.com/office/drawing/2017/decorative" val="0"/>
              </a:ext>
            </a:extLst>
          </p:cNvPr>
          <p:cNvSpPr>
            <a:spLocks/>
          </p:cNvSpPr>
          <p:nvPr/>
        </p:nvSpPr>
        <p:spPr>
          <a:xfrm>
            <a:off x="200722" y="2471639"/>
            <a:ext cx="1127464" cy="37475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66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4D7F-4C1A-7542-9072-B9D706B7D0E4}"/>
              </a:ext>
            </a:extLst>
          </p:cNvPr>
          <p:cNvSpPr>
            <a:spLocks noGrp="1"/>
          </p:cNvSpPr>
          <p:nvPr>
            <p:ph type="title"/>
          </p:nvPr>
        </p:nvSpPr>
        <p:spPr>
          <a:xfrm>
            <a:off x="6433463" y="1051134"/>
            <a:ext cx="5127171" cy="962415"/>
          </a:xfrm>
        </p:spPr>
        <p:txBody>
          <a:bodyPr>
            <a:normAutofit/>
          </a:bodyPr>
          <a:lstStyle/>
          <a:p>
            <a:r>
              <a:rPr lang="en-US" dirty="0"/>
              <a:t>Husbandry Tab</a:t>
            </a:r>
          </a:p>
        </p:txBody>
      </p:sp>
      <p:pic>
        <p:nvPicPr>
          <p:cNvPr id="7" name="Picture 6" descr="A screenshot of a request and order tab.">
            <a:extLst>
              <a:ext uri="{FF2B5EF4-FFF2-40B4-BE49-F238E27FC236}">
                <a16:creationId xmlns:a16="http://schemas.microsoft.com/office/drawing/2014/main" id="{0FB1E27C-F487-E772-FD4D-21F4984749DE}"/>
              </a:ext>
            </a:extLst>
          </p:cNvPr>
          <p:cNvPicPr>
            <a:picLocks noChangeAspect="1"/>
          </p:cNvPicPr>
          <p:nvPr/>
        </p:nvPicPr>
        <p:blipFill rotWithShape="1">
          <a:blip r:embed="rId2"/>
          <a:srcRect r="23521" b="-2"/>
          <a:stretch/>
        </p:blipFill>
        <p:spPr>
          <a:xfrm>
            <a:off x="306911" y="864659"/>
            <a:ext cx="5451627" cy="4473076"/>
          </a:xfrm>
          <a:prstGeom prst="rect">
            <a:avLst/>
          </a:prstGeom>
          <a:ln w="28575">
            <a:solidFill>
              <a:srgbClr val="C00000"/>
            </a:solidFill>
          </a:ln>
        </p:spPr>
      </p:pic>
      <p:sp>
        <p:nvSpPr>
          <p:cNvPr id="3" name="Content Placeholder 2">
            <a:extLst>
              <a:ext uri="{FF2B5EF4-FFF2-40B4-BE49-F238E27FC236}">
                <a16:creationId xmlns:a16="http://schemas.microsoft.com/office/drawing/2014/main" id="{184C99BB-1118-DD84-E9D0-36BAA132E9A6}"/>
              </a:ext>
            </a:extLst>
          </p:cNvPr>
          <p:cNvSpPr>
            <a:spLocks noGrp="1"/>
          </p:cNvSpPr>
          <p:nvPr>
            <p:ph idx="1"/>
          </p:nvPr>
        </p:nvSpPr>
        <p:spPr>
          <a:xfrm>
            <a:off x="6411684" y="2198914"/>
            <a:ext cx="5127172" cy="3559575"/>
          </a:xfrm>
        </p:spPr>
        <p:txBody>
          <a:bodyPr>
            <a:normAutofit/>
          </a:bodyPr>
          <a:lstStyle/>
          <a:p>
            <a:pPr>
              <a:buFont typeface="Arial" panose="020B0604020202020204" pitchFamily="34" charset="0"/>
              <a:buChar char="•"/>
            </a:pPr>
            <a:r>
              <a:rPr lang="en-US" sz="1700" b="1" dirty="0"/>
              <a:t>Enter the LAR housing information. If you are not sure of the building or room number, please contact LAR (665-2067 or 665-6436). </a:t>
            </a:r>
          </a:p>
          <a:p>
            <a:pPr>
              <a:buFont typeface="Arial" panose="020B0604020202020204" pitchFamily="34" charset="0"/>
              <a:buChar char="•"/>
            </a:pPr>
            <a:r>
              <a:rPr lang="en-US" sz="1700" b="1" dirty="0"/>
              <a:t>Indicate the cage type (Contact LAR if you are not sure what cage type is suitable for your animal). The selected cage type will drive your per diem rate.</a:t>
            </a:r>
          </a:p>
          <a:p>
            <a:pPr>
              <a:buFont typeface="Arial" panose="020B0604020202020204" pitchFamily="34" charset="0"/>
              <a:buChar char="•"/>
            </a:pPr>
            <a:r>
              <a:rPr lang="en-US" sz="1700" b="1" dirty="0"/>
              <a:t>Indicate the group size or if animals need to be housed individually (group size would be 1).</a:t>
            </a:r>
          </a:p>
          <a:p>
            <a:pPr>
              <a:buFont typeface="Arial" panose="020B0604020202020204" pitchFamily="34" charset="0"/>
              <a:buChar char="•"/>
            </a:pPr>
            <a:r>
              <a:rPr lang="en-US" sz="1700" b="1" u="sng" dirty="0">
                <a:highlight>
                  <a:srgbClr val="FFFF00"/>
                </a:highlight>
              </a:rPr>
              <a:t>Enrichment</a:t>
            </a:r>
            <a:r>
              <a:rPr lang="en-US" sz="1700" b="1" dirty="0"/>
              <a:t>: If your animals cannot have any enrichment, please indicate “No Enrichment.” Otherwise, it will be defaulted to the Standard LAR Enrichment Rotation.</a:t>
            </a:r>
          </a:p>
          <a:p>
            <a:endParaRPr lang="en-US" sz="1700" dirty="0"/>
          </a:p>
        </p:txBody>
      </p:sp>
      <p:sp>
        <p:nvSpPr>
          <p:cNvPr id="8" name="Oval 7">
            <a:extLst>
              <a:ext uri="{FF2B5EF4-FFF2-40B4-BE49-F238E27FC236}">
                <a16:creationId xmlns:a16="http://schemas.microsoft.com/office/drawing/2014/main" id="{A8F185D0-16DC-1B65-BB3E-43182EC03D5E}"/>
              </a:ext>
              <a:ext uri="{C183D7F6-B498-43B3-948B-1728B52AA6E4}">
                <adec:decorative xmlns:adec="http://schemas.microsoft.com/office/drawing/2017/decorative" val="1"/>
              </a:ext>
            </a:extLst>
          </p:cNvPr>
          <p:cNvSpPr>
            <a:spLocks/>
          </p:cNvSpPr>
          <p:nvPr/>
        </p:nvSpPr>
        <p:spPr>
          <a:xfrm>
            <a:off x="180829" y="2198914"/>
            <a:ext cx="944629" cy="39046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84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1CD6-3688-D0C0-E93D-851C948E7F19}"/>
              </a:ext>
            </a:extLst>
          </p:cNvPr>
          <p:cNvSpPr>
            <a:spLocks noGrp="1"/>
          </p:cNvSpPr>
          <p:nvPr>
            <p:ph type="title"/>
          </p:nvPr>
        </p:nvSpPr>
        <p:spPr>
          <a:xfrm>
            <a:off x="445547" y="88851"/>
            <a:ext cx="4149838" cy="697657"/>
          </a:xfrm>
        </p:spPr>
        <p:txBody>
          <a:bodyPr>
            <a:normAutofit fontScale="90000"/>
          </a:bodyPr>
          <a:lstStyle/>
          <a:p>
            <a:r>
              <a:rPr lang="en-US" dirty="0"/>
              <a:t>Summary Tab</a:t>
            </a:r>
          </a:p>
        </p:txBody>
      </p:sp>
      <p:sp>
        <p:nvSpPr>
          <p:cNvPr id="3" name="Content Placeholder 2">
            <a:extLst>
              <a:ext uri="{FF2B5EF4-FFF2-40B4-BE49-F238E27FC236}">
                <a16:creationId xmlns:a16="http://schemas.microsoft.com/office/drawing/2014/main" id="{8BC1733F-608C-012F-3E8E-9CCA57C2B0A1}"/>
              </a:ext>
            </a:extLst>
          </p:cNvPr>
          <p:cNvSpPr>
            <a:spLocks noGrp="1"/>
          </p:cNvSpPr>
          <p:nvPr>
            <p:ph idx="1"/>
          </p:nvPr>
        </p:nvSpPr>
        <p:spPr>
          <a:xfrm>
            <a:off x="445547" y="934443"/>
            <a:ext cx="4149838" cy="1754453"/>
          </a:xfrm>
          <a:solidFill>
            <a:schemeClr val="bg1">
              <a:lumMod val="85000"/>
            </a:schemeClr>
          </a:solidFill>
        </p:spPr>
        <p:txBody>
          <a:bodyPr>
            <a:normAutofit lnSpcReduction="10000"/>
          </a:bodyPr>
          <a:lstStyle/>
          <a:p>
            <a:pPr>
              <a:buFont typeface="Arial" panose="020B0604020202020204" pitchFamily="34" charset="0"/>
              <a:buChar char="•"/>
            </a:pPr>
            <a:r>
              <a:rPr lang="en-US" sz="1800" b="1" dirty="0"/>
              <a:t>Review the Summary of your Order and ensure that all the information entered is correct.</a:t>
            </a:r>
          </a:p>
          <a:p>
            <a:pPr>
              <a:buFont typeface="Arial" panose="020B0604020202020204" pitchFamily="34" charset="0"/>
              <a:buChar char="•"/>
            </a:pPr>
            <a:r>
              <a:rPr lang="en-US" sz="1800" b="1" dirty="0"/>
              <a:t>If everything is good to go, Go to the Action button and select Save &amp; for Review. This will automatically send the request to LAR.</a:t>
            </a:r>
          </a:p>
          <a:p>
            <a:endParaRPr lang="en-US" dirty="0"/>
          </a:p>
        </p:txBody>
      </p:sp>
      <p:pic>
        <p:nvPicPr>
          <p:cNvPr id="5" name="Picture 4" descr="A screenshot of a request and order tab.">
            <a:extLst>
              <a:ext uri="{FF2B5EF4-FFF2-40B4-BE49-F238E27FC236}">
                <a16:creationId xmlns:a16="http://schemas.microsoft.com/office/drawing/2014/main" id="{93DE629D-5746-E55C-CD6A-3A51519D92FC}"/>
              </a:ext>
            </a:extLst>
          </p:cNvPr>
          <p:cNvPicPr>
            <a:picLocks noChangeAspect="1"/>
          </p:cNvPicPr>
          <p:nvPr/>
        </p:nvPicPr>
        <p:blipFill>
          <a:blip r:embed="rId2"/>
          <a:stretch>
            <a:fillRect/>
          </a:stretch>
        </p:blipFill>
        <p:spPr>
          <a:xfrm>
            <a:off x="5407385" y="336384"/>
            <a:ext cx="6537472" cy="4229367"/>
          </a:xfrm>
          <a:prstGeom prst="rect">
            <a:avLst/>
          </a:prstGeom>
          <a:ln w="28575">
            <a:solidFill>
              <a:srgbClr val="C00000"/>
            </a:solidFill>
          </a:ln>
        </p:spPr>
      </p:pic>
      <p:sp>
        <p:nvSpPr>
          <p:cNvPr id="6" name="Oval 5">
            <a:extLst>
              <a:ext uri="{FF2B5EF4-FFF2-40B4-BE49-F238E27FC236}">
                <a16:creationId xmlns:a16="http://schemas.microsoft.com/office/drawing/2014/main" id="{EEEAB35E-6E28-8807-BA8A-AA507254199D}"/>
              </a:ext>
              <a:ext uri="{C183D7F6-B498-43B3-948B-1728B52AA6E4}">
                <adec:decorative xmlns:adec="http://schemas.microsoft.com/office/drawing/2017/decorative" val="1"/>
              </a:ext>
            </a:extLst>
          </p:cNvPr>
          <p:cNvSpPr>
            <a:spLocks/>
          </p:cNvSpPr>
          <p:nvPr/>
        </p:nvSpPr>
        <p:spPr>
          <a:xfrm>
            <a:off x="6820912" y="821853"/>
            <a:ext cx="656657" cy="2251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9F5DDE2-05CC-45A0-FC6C-E24648B96F30}"/>
              </a:ext>
              <a:ext uri="{C183D7F6-B498-43B3-948B-1728B52AA6E4}">
                <adec:decorative xmlns:adec="http://schemas.microsoft.com/office/drawing/2017/decorative" val="1"/>
              </a:ext>
            </a:extLst>
          </p:cNvPr>
          <p:cNvSpPr>
            <a:spLocks/>
          </p:cNvSpPr>
          <p:nvPr/>
        </p:nvSpPr>
        <p:spPr>
          <a:xfrm>
            <a:off x="5230026" y="1811669"/>
            <a:ext cx="793392" cy="27936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70052B-92F7-823F-3075-D24EA019A61E}"/>
              </a:ext>
              <a:ext uri="{C183D7F6-B498-43B3-948B-1728B52AA6E4}">
                <adec:decorative xmlns:adec="http://schemas.microsoft.com/office/drawing/2017/decorative" val="1"/>
              </a:ext>
            </a:extLst>
          </p:cNvPr>
          <p:cNvCxnSpPr>
            <a:cxnSpLocks/>
          </p:cNvCxnSpPr>
          <p:nvPr/>
        </p:nvCxnSpPr>
        <p:spPr>
          <a:xfrm flipH="1">
            <a:off x="7879225" y="1138535"/>
            <a:ext cx="487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Arrow: Left 19">
            <a:extLst>
              <a:ext uri="{FF2B5EF4-FFF2-40B4-BE49-F238E27FC236}">
                <a16:creationId xmlns:a16="http://schemas.microsoft.com/office/drawing/2014/main" id="{72F5157C-F183-C939-B9FB-E0D9B1DBE79B}"/>
              </a:ext>
              <a:ext uri="{C183D7F6-B498-43B3-948B-1728B52AA6E4}">
                <adec:decorative xmlns:adec="http://schemas.microsoft.com/office/drawing/2017/decorative" val="1"/>
              </a:ext>
            </a:extLst>
          </p:cNvPr>
          <p:cNvSpPr/>
          <p:nvPr/>
        </p:nvSpPr>
        <p:spPr>
          <a:xfrm flipH="1">
            <a:off x="4595385" y="1129017"/>
            <a:ext cx="700756" cy="40506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screenshot of a request and order tab.">
            <a:extLst>
              <a:ext uri="{FF2B5EF4-FFF2-40B4-BE49-F238E27FC236}">
                <a16:creationId xmlns:a16="http://schemas.microsoft.com/office/drawing/2014/main" id="{A8FF2C27-7317-7A35-742D-9899928E9245}"/>
              </a:ext>
            </a:extLst>
          </p:cNvPr>
          <p:cNvPicPr>
            <a:picLocks noChangeAspect="1"/>
          </p:cNvPicPr>
          <p:nvPr/>
        </p:nvPicPr>
        <p:blipFill>
          <a:blip r:embed="rId3"/>
          <a:stretch>
            <a:fillRect/>
          </a:stretch>
        </p:blipFill>
        <p:spPr>
          <a:xfrm>
            <a:off x="247142" y="2849012"/>
            <a:ext cx="6435011" cy="3433477"/>
          </a:xfrm>
          <a:prstGeom prst="rect">
            <a:avLst/>
          </a:prstGeom>
          <a:ln w="28575">
            <a:solidFill>
              <a:srgbClr val="C00000"/>
            </a:solidFill>
          </a:ln>
        </p:spPr>
      </p:pic>
      <p:sp>
        <p:nvSpPr>
          <p:cNvPr id="17" name="Oval 16">
            <a:extLst>
              <a:ext uri="{FF2B5EF4-FFF2-40B4-BE49-F238E27FC236}">
                <a16:creationId xmlns:a16="http://schemas.microsoft.com/office/drawing/2014/main" id="{4EC46DC5-CF60-A42C-12B7-D3F27D9F7895}"/>
              </a:ext>
              <a:ext uri="{C183D7F6-B498-43B3-948B-1728B52AA6E4}">
                <adec:decorative xmlns:adec="http://schemas.microsoft.com/office/drawing/2017/decorative" val="1"/>
              </a:ext>
            </a:extLst>
          </p:cNvPr>
          <p:cNvSpPr/>
          <p:nvPr/>
        </p:nvSpPr>
        <p:spPr>
          <a:xfrm>
            <a:off x="775804" y="5631003"/>
            <a:ext cx="340819" cy="4093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descr="a text box on a screenshot of the order list">
            <a:extLst>
              <a:ext uri="{FF2B5EF4-FFF2-40B4-BE49-F238E27FC236}">
                <a16:creationId xmlns:a16="http://schemas.microsoft.com/office/drawing/2014/main" id="{63E59FE8-93CE-A995-A361-D3CD64CC5886}"/>
              </a:ext>
            </a:extLst>
          </p:cNvPr>
          <p:cNvGrpSpPr/>
          <p:nvPr/>
        </p:nvGrpSpPr>
        <p:grpSpPr>
          <a:xfrm>
            <a:off x="946213" y="3405398"/>
            <a:ext cx="4162196" cy="2225609"/>
            <a:chOff x="1052406" y="4080587"/>
            <a:chExt cx="4401457" cy="1407724"/>
          </a:xfrm>
        </p:grpSpPr>
        <p:sp>
          <p:nvSpPr>
            <p:cNvPr id="15" name="Rectangle 14">
              <a:extLst>
                <a:ext uri="{FF2B5EF4-FFF2-40B4-BE49-F238E27FC236}">
                  <a16:creationId xmlns:a16="http://schemas.microsoft.com/office/drawing/2014/main" id="{9E678DFA-3916-0573-FFBC-E27312CBB64A}"/>
                </a:ext>
              </a:extLst>
            </p:cNvPr>
            <p:cNvSpPr/>
            <p:nvPr/>
          </p:nvSpPr>
          <p:spPr>
            <a:xfrm>
              <a:off x="2897024" y="4080587"/>
              <a:ext cx="2556839" cy="490899"/>
            </a:xfrm>
            <a:prstGeom prst="rect">
              <a:avLst/>
            </a:prstGeom>
            <a:ln w="28575">
              <a:solidFill>
                <a:srgbClr val="FF0000"/>
              </a:solidFill>
            </a:ln>
          </p:spPr>
          <p:txBody>
            <a:bodyPr wrap="square">
              <a:spAutoFit/>
            </a:bodyPr>
            <a:lstStyle/>
            <a:p>
              <a:pPr algn="ctr">
                <a:lnSpc>
                  <a:spcPct val="107000"/>
                </a:lnSpc>
                <a:spcAft>
                  <a:spcPts val="800"/>
                </a:spcAft>
              </a:pPr>
              <a:r>
                <a:rPr lang="en-US" sz="1050" b="1" dirty="0">
                  <a:latin typeface="Calibri" panose="020F0502020204030204" pitchFamily="34" charset="0"/>
                  <a:ea typeface="Calibri" panose="020F0502020204030204" pitchFamily="34" charset="0"/>
                  <a:cs typeface="Times New Roman" panose="02020603050405020304" pitchFamily="18" charset="0"/>
                </a:rPr>
                <a:t>A reference number will be generated for your order and appear under “Orders”- This will be routed to LAR to finalize the order in </a:t>
              </a:r>
              <a:r>
                <a:rPr lang="en-US" sz="1050" b="1" dirty="0" err="1">
                  <a:latin typeface="Calibri" panose="020F0502020204030204" pitchFamily="34" charset="0"/>
                  <a:ea typeface="Calibri" panose="020F0502020204030204" pitchFamily="34" charset="0"/>
                  <a:cs typeface="Times New Roman" panose="02020603050405020304" pitchFamily="18" charset="0"/>
                </a:rPr>
                <a:t>iShop</a:t>
              </a:r>
              <a:r>
                <a:rPr lang="en-US" sz="1050" b="1"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C98E1773-7287-46DA-23B0-EF35C5DF80C0}"/>
                </a:ext>
              </a:extLst>
            </p:cNvPr>
            <p:cNvCxnSpPr>
              <a:cxnSpLocks/>
            </p:cNvCxnSpPr>
            <p:nvPr/>
          </p:nvCxnSpPr>
          <p:spPr>
            <a:xfrm flipV="1">
              <a:off x="1052406" y="4565751"/>
              <a:ext cx="1844618" cy="9225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5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9715-6190-F5A7-3590-8480C4106653}"/>
              </a:ext>
            </a:extLst>
          </p:cNvPr>
          <p:cNvSpPr>
            <a:spLocks noGrp="1"/>
          </p:cNvSpPr>
          <p:nvPr>
            <p:ph type="title"/>
          </p:nvPr>
        </p:nvSpPr>
        <p:spPr>
          <a:xfrm>
            <a:off x="1097280" y="286603"/>
            <a:ext cx="10058400" cy="811085"/>
          </a:xfrm>
        </p:spPr>
        <p:txBody>
          <a:bodyPr>
            <a:normAutofit/>
          </a:bodyPr>
          <a:lstStyle/>
          <a:p>
            <a:r>
              <a:rPr lang="en-US" sz="3600" dirty="0"/>
              <a:t>Making Changes To An Existing Order Request</a:t>
            </a:r>
          </a:p>
        </p:txBody>
      </p:sp>
      <p:sp>
        <p:nvSpPr>
          <p:cNvPr id="3" name="Content Placeholder 2">
            <a:extLst>
              <a:ext uri="{FF2B5EF4-FFF2-40B4-BE49-F238E27FC236}">
                <a16:creationId xmlns:a16="http://schemas.microsoft.com/office/drawing/2014/main" id="{7F267DD1-8498-DCE1-B01D-22846B8150AA}"/>
              </a:ext>
            </a:extLst>
          </p:cNvPr>
          <p:cNvSpPr>
            <a:spLocks noGrp="1"/>
          </p:cNvSpPr>
          <p:nvPr>
            <p:ph idx="1"/>
          </p:nvPr>
        </p:nvSpPr>
        <p:spPr>
          <a:xfrm>
            <a:off x="1216922" y="1189620"/>
            <a:ext cx="10058400" cy="1127084"/>
          </a:xfrm>
          <a:solidFill>
            <a:schemeClr val="bg1">
              <a:lumMod val="85000"/>
            </a:schemeClr>
          </a:solidFill>
        </p:spPr>
        <p:txBody>
          <a:bodyPr>
            <a:normAutofit/>
          </a:bodyPr>
          <a:lstStyle/>
          <a:p>
            <a:pPr>
              <a:buFont typeface="Arial" panose="020B0604020202020204" pitchFamily="34" charset="0"/>
              <a:buChar char="•"/>
            </a:pPr>
            <a:r>
              <a:rPr kumimoji="0" lang="en-US" altLang="en-US"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Select the order with the reference number you want to change or cancel by clicking on the check mark, on the far-right side of the entries table.</a:t>
            </a:r>
          </a:p>
          <a:p>
            <a:pPr>
              <a:buFont typeface="Arial" panose="020B0604020202020204" pitchFamily="34" charset="0"/>
              <a:buChar char="•"/>
            </a:pPr>
            <a:r>
              <a:rPr lang="en-US" b="1" dirty="0">
                <a:cs typeface="Times New Roman" panose="02020603050405020304" pitchFamily="18" charset="0"/>
              </a:rPr>
              <a:t> Right-click and select “For Change” or “Canceled”</a:t>
            </a:r>
          </a:p>
        </p:txBody>
      </p:sp>
      <p:pic>
        <p:nvPicPr>
          <p:cNvPr id="5" name="Picture 4" descr="Screenshot of an order management interface displaying a table with columns for reference number, AUP number, supplier, species, strain, criteria, stocking, room, lab technician, and status. The table lists four entries with species including rat and mouse, various strains, stocking criteria, assigned rooms, and statuses such as &quot;Order to be Placed&quot; and &quot;For Review,&quot; with color-coded rows and interactive buttons for details, duplicate request, print, reports, history, and change.">
            <a:extLst>
              <a:ext uri="{FF2B5EF4-FFF2-40B4-BE49-F238E27FC236}">
                <a16:creationId xmlns:a16="http://schemas.microsoft.com/office/drawing/2014/main" id="{B6EE29CD-61A8-4102-7B0E-8248FA3838DB}"/>
              </a:ext>
            </a:extLst>
          </p:cNvPr>
          <p:cNvPicPr>
            <a:picLocks noChangeAspect="1"/>
          </p:cNvPicPr>
          <p:nvPr/>
        </p:nvPicPr>
        <p:blipFill>
          <a:blip r:embed="rId2"/>
          <a:stretch>
            <a:fillRect/>
          </a:stretch>
        </p:blipFill>
        <p:spPr>
          <a:xfrm>
            <a:off x="851340" y="2316704"/>
            <a:ext cx="10058400" cy="4136739"/>
          </a:xfrm>
          <a:prstGeom prst="rect">
            <a:avLst/>
          </a:prstGeom>
        </p:spPr>
      </p:pic>
      <p:grpSp>
        <p:nvGrpSpPr>
          <p:cNvPr id="6" name="Group 5" descr="text box letting researchers know they can edit their animal request">
            <a:extLst>
              <a:ext uri="{FF2B5EF4-FFF2-40B4-BE49-F238E27FC236}">
                <a16:creationId xmlns:a16="http://schemas.microsoft.com/office/drawing/2014/main" id="{4411BB3C-2B33-1FCB-4404-DFDA37FEA9B2}"/>
              </a:ext>
            </a:extLst>
          </p:cNvPr>
          <p:cNvGrpSpPr/>
          <p:nvPr/>
        </p:nvGrpSpPr>
        <p:grpSpPr>
          <a:xfrm>
            <a:off x="3298677" y="3245190"/>
            <a:ext cx="6876681" cy="2856508"/>
            <a:chOff x="2709018" y="3638297"/>
            <a:chExt cx="6876681" cy="2856508"/>
          </a:xfrm>
        </p:grpSpPr>
        <p:sp>
          <p:nvSpPr>
            <p:cNvPr id="7" name="Rectangle 6">
              <a:extLst>
                <a:ext uri="{FF2B5EF4-FFF2-40B4-BE49-F238E27FC236}">
                  <a16:creationId xmlns:a16="http://schemas.microsoft.com/office/drawing/2014/main" id="{FC01B79C-6C5B-E790-5012-3138A33C17D2}"/>
                </a:ext>
              </a:extLst>
            </p:cNvPr>
            <p:cNvSpPr/>
            <p:nvPr/>
          </p:nvSpPr>
          <p:spPr>
            <a:xfrm>
              <a:off x="2709018" y="6233635"/>
              <a:ext cx="1107098" cy="261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5">
              <a:extLst>
                <a:ext uri="{FF2B5EF4-FFF2-40B4-BE49-F238E27FC236}">
                  <a16:creationId xmlns:a16="http://schemas.microsoft.com/office/drawing/2014/main" id="{6306AC71-01F5-7134-820B-BB49CD3B4774}"/>
                </a:ext>
              </a:extLst>
            </p:cNvPr>
            <p:cNvSpPr>
              <a:spLocks noChangeArrowheads="1"/>
            </p:cNvSpPr>
            <p:nvPr/>
          </p:nvSpPr>
          <p:spPr bwMode="auto">
            <a:xfrm>
              <a:off x="4768444" y="3638297"/>
              <a:ext cx="4817255" cy="1169551"/>
            </a:xfrm>
            <a:prstGeom prst="rect">
              <a:avLst/>
            </a:prstGeom>
            <a:solidFill>
              <a:schemeClr val="bg1">
                <a:lumMod val="95000"/>
              </a:schemeClr>
            </a:solid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Selecting “For Change” will allow you to make changes to your order. Type in the comment section the reasoning </a:t>
              </a:r>
              <a:r>
                <a:rPr kumimoji="0" lang="en-US" altLang="en-US" sz="14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for change.</a:t>
              </a:r>
            </a:p>
            <a:p>
              <a:pPr marL="0" marR="0" lvl="0" indent="0"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Once you save the changes, close the window (pop-up) and right click again on the request. Select “For Review” to send the request to LAR to process</a:t>
              </a:r>
              <a:r>
                <a:rPr lang="en-US" altLang="en-US" sz="1400" dirty="0">
                  <a:latin typeface="Calibri" panose="020F0502020204030204" pitchFamily="34" charset="0"/>
                  <a:ea typeface="Calibri" panose="020F0502020204030204" pitchFamily="34" charset="0"/>
                  <a:cs typeface="Times New Roman" panose="02020603050405020304" pitchFamily="18" charset="0"/>
                </a:rPr>
                <a:t> in </a:t>
              </a:r>
              <a:r>
                <a:rPr lang="en-US" altLang="en-US" sz="1400" dirty="0" err="1">
                  <a:latin typeface="Calibri" panose="020F0502020204030204" pitchFamily="34" charset="0"/>
                  <a:ea typeface="Calibri" panose="020F0502020204030204" pitchFamily="34" charset="0"/>
                  <a:cs typeface="Times New Roman" panose="02020603050405020304" pitchFamily="18" charset="0"/>
                </a:rPr>
                <a:t>iShop</a:t>
              </a:r>
              <a:r>
                <a:rPr lang="en-US" altLang="en-US" sz="1400" dirty="0">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400" b="0" i="0" u="none" strike="noStrike" cap="none" normalizeH="0" baseline="0" dirty="0">
                <a:ln>
                  <a:noFill/>
                </a:ln>
                <a:effectLst/>
                <a:latin typeface="Arial" panose="020B0604020202020204" pitchFamily="34" charset="0"/>
              </a:endParaRPr>
            </a:p>
          </p:txBody>
        </p:sp>
        <p:cxnSp>
          <p:nvCxnSpPr>
            <p:cNvPr id="9" name="Straight Connector 8">
              <a:extLst>
                <a:ext uri="{FF2B5EF4-FFF2-40B4-BE49-F238E27FC236}">
                  <a16:creationId xmlns:a16="http://schemas.microsoft.com/office/drawing/2014/main" id="{CC507CCE-483D-9931-AACB-A258D62BAFA2}"/>
                </a:ext>
              </a:extLst>
            </p:cNvPr>
            <p:cNvCxnSpPr>
              <a:cxnSpLocks/>
              <a:stCxn id="7" idx="3"/>
              <a:endCxn id="8" idx="1"/>
            </p:cNvCxnSpPr>
            <p:nvPr/>
          </p:nvCxnSpPr>
          <p:spPr>
            <a:xfrm flipV="1">
              <a:off x="3816116" y="4223073"/>
              <a:ext cx="952328" cy="21411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4E0AA38E-3AEE-C2DC-E527-97AF8B2E7CB0}"/>
              </a:ext>
              <a:ext uri="{C183D7F6-B498-43B3-948B-1728B52AA6E4}">
                <adec:decorative xmlns:adec="http://schemas.microsoft.com/office/drawing/2017/decorative" val="1"/>
              </a:ext>
            </a:extLst>
          </p:cNvPr>
          <p:cNvSpPr/>
          <p:nvPr/>
        </p:nvSpPr>
        <p:spPr>
          <a:xfrm>
            <a:off x="10349047" y="5840527"/>
            <a:ext cx="495656" cy="43208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02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0F4AE-9ECD-D532-56FC-84A2C00034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931FCB-3B15-7BBE-52E9-AF52DB44B90E}"/>
              </a:ext>
            </a:extLst>
          </p:cNvPr>
          <p:cNvSpPr txBox="1">
            <a:spLocks noGrp="1"/>
          </p:cNvSpPr>
          <p:nvPr>
            <p:ph type="title" idx="4294967295"/>
          </p:nvPr>
        </p:nvSpPr>
        <p:spPr>
          <a:xfrm>
            <a:off x="1772221" y="930902"/>
            <a:ext cx="8647557"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j-lt"/>
                <a:ea typeface="+mn-ea"/>
                <a:cs typeface="+mn-cs"/>
              </a:rPr>
              <a:t>Request Training</a:t>
            </a:r>
          </a:p>
        </p:txBody>
      </p:sp>
    </p:spTree>
    <p:extLst>
      <p:ext uri="{BB962C8B-B14F-4D97-AF65-F5344CB8AC3E}">
        <p14:creationId xmlns:p14="http://schemas.microsoft.com/office/powerpoint/2010/main" val="350684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98E5-2B98-8F07-8ECF-14EE4F5411B4}"/>
              </a:ext>
            </a:extLst>
          </p:cNvPr>
          <p:cNvSpPr>
            <a:spLocks noGrp="1"/>
          </p:cNvSpPr>
          <p:nvPr>
            <p:ph type="title"/>
          </p:nvPr>
        </p:nvSpPr>
        <p:spPr>
          <a:xfrm>
            <a:off x="1160033" y="457201"/>
            <a:ext cx="10058400" cy="935103"/>
          </a:xfrm>
        </p:spPr>
        <p:txBody>
          <a:bodyPr>
            <a:normAutofit/>
          </a:bodyPr>
          <a:lstStyle/>
          <a:p>
            <a:pPr algn="ctr"/>
            <a:r>
              <a:rPr lang="en-US" dirty="0"/>
              <a:t>LAR’s Training Schedule </a:t>
            </a:r>
          </a:p>
        </p:txBody>
      </p:sp>
      <p:sp>
        <p:nvSpPr>
          <p:cNvPr id="5" name="Rectangle: Rounded Corners 4">
            <a:extLst>
              <a:ext uri="{FF2B5EF4-FFF2-40B4-BE49-F238E27FC236}">
                <a16:creationId xmlns:a16="http://schemas.microsoft.com/office/drawing/2014/main" id="{5889D440-87F4-6321-C54B-47392DF063B9}"/>
              </a:ext>
            </a:extLst>
          </p:cNvPr>
          <p:cNvSpPr/>
          <p:nvPr/>
        </p:nvSpPr>
        <p:spPr>
          <a:xfrm>
            <a:off x="818495" y="2701874"/>
            <a:ext cx="4868715" cy="16243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Every Tuesday between  </a:t>
            </a:r>
            <a:r>
              <a:rPr lang="en-US" sz="3200" dirty="0">
                <a:solidFill>
                  <a:schemeClr val="bg1"/>
                </a:solidFill>
                <a:latin typeface="Aptos Black" panose="020B0004020202020204" pitchFamily="34" charset="0"/>
              </a:rPr>
              <a:t>10:30</a:t>
            </a:r>
            <a:r>
              <a:rPr lang="en-US" sz="3200" dirty="0">
                <a:latin typeface="Aptos Black" panose="020B0004020202020204" pitchFamily="34" charset="0"/>
              </a:rPr>
              <a:t> am – 3:30 pm</a:t>
            </a:r>
          </a:p>
          <a:p>
            <a:pPr algn="ctr"/>
            <a:endParaRPr lang="en-US" dirty="0"/>
          </a:p>
        </p:txBody>
      </p:sp>
      <p:sp>
        <p:nvSpPr>
          <p:cNvPr id="4" name="Rectangle: Rounded Corners 3">
            <a:extLst>
              <a:ext uri="{FF2B5EF4-FFF2-40B4-BE49-F238E27FC236}">
                <a16:creationId xmlns:a16="http://schemas.microsoft.com/office/drawing/2014/main" id="{3B4BC2A9-026F-DF5B-3574-188CCA9CEF5D}"/>
              </a:ext>
            </a:extLst>
          </p:cNvPr>
          <p:cNvSpPr/>
          <p:nvPr/>
        </p:nvSpPr>
        <p:spPr>
          <a:xfrm>
            <a:off x="6349718" y="2691825"/>
            <a:ext cx="4868715" cy="16243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ptos Black" panose="020B0004020202020204" pitchFamily="34" charset="0"/>
              </a:rPr>
              <a:t>Every Friday between 10:30 am - 3:30 pm</a:t>
            </a:r>
          </a:p>
        </p:txBody>
      </p:sp>
    </p:spTree>
    <p:extLst>
      <p:ext uri="{BB962C8B-B14F-4D97-AF65-F5344CB8AC3E}">
        <p14:creationId xmlns:p14="http://schemas.microsoft.com/office/powerpoint/2010/main" val="237108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12CAB-56EE-31E3-1CCD-2E8CAAB3CA94}"/>
              </a:ext>
            </a:extLst>
          </p:cNvPr>
          <p:cNvSpPr>
            <a:spLocks noGrp="1"/>
          </p:cNvSpPr>
          <p:nvPr>
            <p:ph type="title" idx="4294967295"/>
          </p:nvPr>
        </p:nvSpPr>
        <p:spPr>
          <a:xfrm>
            <a:off x="1066800" y="206978"/>
            <a:ext cx="10058400" cy="854079"/>
          </a:xfrm>
        </p:spPr>
        <p:txBody>
          <a:bodyPr>
            <a:normAutofit/>
          </a:bodyPr>
          <a:lstStyle/>
          <a:p>
            <a:pPr algn="ctr"/>
            <a:r>
              <a:rPr lang="en-US" sz="4400" dirty="0"/>
              <a:t>TICK@LAB DASHBOARD</a:t>
            </a:r>
          </a:p>
        </p:txBody>
      </p:sp>
      <p:grpSp>
        <p:nvGrpSpPr>
          <p:cNvPr id="7" name="Group 6" descr="Tick@lab dashboard">
            <a:extLst>
              <a:ext uri="{FF2B5EF4-FFF2-40B4-BE49-F238E27FC236}">
                <a16:creationId xmlns:a16="http://schemas.microsoft.com/office/drawing/2014/main" id="{29575217-13F0-2B59-FA18-27B5B1AE9DF1}"/>
              </a:ext>
            </a:extLst>
          </p:cNvPr>
          <p:cNvGrpSpPr/>
          <p:nvPr/>
        </p:nvGrpSpPr>
        <p:grpSpPr>
          <a:xfrm>
            <a:off x="1580536" y="1351280"/>
            <a:ext cx="9030928" cy="4663440"/>
            <a:chOff x="3648975" y="318857"/>
            <a:chExt cx="8177840" cy="5564040"/>
          </a:xfrm>
        </p:grpSpPr>
        <p:pic>
          <p:nvPicPr>
            <p:cNvPr id="6" name="Picture 5">
              <a:extLst>
                <a:ext uri="{FF2B5EF4-FFF2-40B4-BE49-F238E27FC236}">
                  <a16:creationId xmlns:a16="http://schemas.microsoft.com/office/drawing/2014/main" id="{109CF1E8-910D-9B00-2217-371531A998C9}"/>
                </a:ext>
              </a:extLst>
            </p:cNvPr>
            <p:cNvPicPr>
              <a:picLocks noChangeAspect="1"/>
            </p:cNvPicPr>
            <p:nvPr/>
          </p:nvPicPr>
          <p:blipFill>
            <a:blip r:embed="rId2"/>
            <a:stretch>
              <a:fillRect/>
            </a:stretch>
          </p:blipFill>
          <p:spPr>
            <a:xfrm>
              <a:off x="3648975" y="318857"/>
              <a:ext cx="8177840" cy="5564040"/>
            </a:xfrm>
            <a:prstGeom prst="rect">
              <a:avLst/>
            </a:prstGeom>
          </p:spPr>
        </p:pic>
        <p:sp>
          <p:nvSpPr>
            <p:cNvPr id="5" name="Oval 4">
              <a:extLst>
                <a:ext uri="{FF2B5EF4-FFF2-40B4-BE49-F238E27FC236}">
                  <a16:creationId xmlns:a16="http://schemas.microsoft.com/office/drawing/2014/main" id="{2453853D-3439-27CE-5470-72B845CCDF3E}"/>
                </a:ext>
              </a:extLst>
            </p:cNvPr>
            <p:cNvSpPr/>
            <p:nvPr/>
          </p:nvSpPr>
          <p:spPr>
            <a:xfrm>
              <a:off x="3743865" y="5460202"/>
              <a:ext cx="457200" cy="42269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peech Bubble: Rectangle 1">
            <a:extLst>
              <a:ext uri="{FF2B5EF4-FFF2-40B4-BE49-F238E27FC236}">
                <a16:creationId xmlns:a16="http://schemas.microsoft.com/office/drawing/2014/main" id="{81CA861D-E90F-1C18-DD0D-6BF02FFD7582}"/>
              </a:ext>
            </a:extLst>
          </p:cNvPr>
          <p:cNvSpPr/>
          <p:nvPr/>
        </p:nvSpPr>
        <p:spPr>
          <a:xfrm>
            <a:off x="664508" y="4333605"/>
            <a:ext cx="2201594" cy="854079"/>
          </a:xfrm>
          <a:prstGeom prst="wedgeRectCallout">
            <a:avLst>
              <a:gd name="adj1" fmla="val -3153"/>
              <a:gd name="adj2" fmla="val 109726"/>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1. </a:t>
            </a:r>
            <a:r>
              <a:rPr lang="en-US" sz="1400" b="1" dirty="0">
                <a:solidFill>
                  <a:schemeClr val="tx1"/>
                </a:solidFill>
                <a:latin typeface="+mj-lt"/>
              </a:rPr>
              <a:t>On the home page, click on “Profile” in the bottom left corner.</a:t>
            </a:r>
          </a:p>
        </p:txBody>
      </p:sp>
    </p:spTree>
    <p:extLst>
      <p:ext uri="{BB962C8B-B14F-4D97-AF65-F5344CB8AC3E}">
        <p14:creationId xmlns:p14="http://schemas.microsoft.com/office/powerpoint/2010/main" val="325257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14CA-DBE2-1901-2CDE-F1330754A1BF}"/>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US" dirty="0"/>
              <a:t>TRAINING &amp; COMPETENCY </a:t>
            </a:r>
            <a:r>
              <a:rPr lang="en-US" dirty="0">
                <a:sym typeface="Wingdings" panose="05000000000000000000" pitchFamily="2" charset="2"/>
              </a:rPr>
              <a:t> Request Training</a:t>
            </a:r>
            <a:endParaRPr lang="en-US" dirty="0"/>
          </a:p>
        </p:txBody>
      </p:sp>
      <p:grpSp>
        <p:nvGrpSpPr>
          <p:cNvPr id="12" name="Group 11" descr="dashboard for training and competency">
            <a:extLst>
              <a:ext uri="{FF2B5EF4-FFF2-40B4-BE49-F238E27FC236}">
                <a16:creationId xmlns:a16="http://schemas.microsoft.com/office/drawing/2014/main" id="{756699E2-C6FA-9D0B-09BB-673E42B36967}"/>
              </a:ext>
            </a:extLst>
          </p:cNvPr>
          <p:cNvGrpSpPr/>
          <p:nvPr/>
        </p:nvGrpSpPr>
        <p:grpSpPr>
          <a:xfrm>
            <a:off x="368709" y="242218"/>
            <a:ext cx="11361175" cy="5716130"/>
            <a:chOff x="3450567" y="2033569"/>
            <a:chExt cx="8457473" cy="3793691"/>
          </a:xfrm>
        </p:grpSpPr>
        <p:pic>
          <p:nvPicPr>
            <p:cNvPr id="7" name="Picture 6">
              <a:extLst>
                <a:ext uri="{FF2B5EF4-FFF2-40B4-BE49-F238E27FC236}">
                  <a16:creationId xmlns:a16="http://schemas.microsoft.com/office/drawing/2014/main" id="{DF8F8CB3-1034-D2EB-A94F-FBA33D063BF6}"/>
                </a:ext>
              </a:extLst>
            </p:cNvPr>
            <p:cNvPicPr>
              <a:picLocks noChangeAspect="1"/>
            </p:cNvPicPr>
            <p:nvPr/>
          </p:nvPicPr>
          <p:blipFill>
            <a:blip r:embed="rId3"/>
            <a:srcRect b="28349"/>
            <a:stretch>
              <a:fillRect/>
            </a:stretch>
          </p:blipFill>
          <p:spPr>
            <a:xfrm>
              <a:off x="3450567" y="2033569"/>
              <a:ext cx="8457473" cy="3793691"/>
            </a:xfrm>
            <a:prstGeom prst="rect">
              <a:avLst/>
            </a:prstGeom>
          </p:spPr>
        </p:pic>
        <p:sp>
          <p:nvSpPr>
            <p:cNvPr id="8" name="Oval 7">
              <a:extLst>
                <a:ext uri="{FF2B5EF4-FFF2-40B4-BE49-F238E27FC236}">
                  <a16:creationId xmlns:a16="http://schemas.microsoft.com/office/drawing/2014/main" id="{9EBC2207-FF14-D853-C605-5D10C7BBC1CE}"/>
                </a:ext>
              </a:extLst>
            </p:cNvPr>
            <p:cNvSpPr/>
            <p:nvPr/>
          </p:nvSpPr>
          <p:spPr>
            <a:xfrm>
              <a:off x="8482623" y="2414644"/>
              <a:ext cx="1169641" cy="55323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D914C9A-55D4-B92A-EA86-B7A775C427EC}"/>
                </a:ext>
              </a:extLst>
            </p:cNvPr>
            <p:cNvSpPr/>
            <p:nvPr/>
          </p:nvSpPr>
          <p:spPr>
            <a:xfrm>
              <a:off x="4931048" y="2889168"/>
              <a:ext cx="871918" cy="3935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peech Bubble: Rectangle 5">
            <a:extLst>
              <a:ext uri="{FF2B5EF4-FFF2-40B4-BE49-F238E27FC236}">
                <a16:creationId xmlns:a16="http://schemas.microsoft.com/office/drawing/2014/main" id="{E1DA92F1-5247-8791-089D-2A290B29BACF}"/>
              </a:ext>
            </a:extLst>
          </p:cNvPr>
          <p:cNvSpPr/>
          <p:nvPr/>
        </p:nvSpPr>
        <p:spPr>
          <a:xfrm>
            <a:off x="9113961" y="128394"/>
            <a:ext cx="2201594" cy="1104801"/>
          </a:xfrm>
          <a:prstGeom prst="wedgeRectCallout">
            <a:avLst>
              <a:gd name="adj1" fmla="val -72822"/>
              <a:gd name="adj2" fmla="val 3173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1. After clicking on the profile button, click on the “ Training &amp;  Competency ” tab.</a:t>
            </a:r>
          </a:p>
        </p:txBody>
      </p:sp>
      <p:sp>
        <p:nvSpPr>
          <p:cNvPr id="9" name="Speech Bubble: Rectangle 8">
            <a:extLst>
              <a:ext uri="{FF2B5EF4-FFF2-40B4-BE49-F238E27FC236}">
                <a16:creationId xmlns:a16="http://schemas.microsoft.com/office/drawing/2014/main" id="{1FE765BF-598D-8D05-B9CD-7E638EA731EB}"/>
              </a:ext>
            </a:extLst>
          </p:cNvPr>
          <p:cNvSpPr/>
          <p:nvPr/>
        </p:nvSpPr>
        <p:spPr>
          <a:xfrm>
            <a:off x="3786250" y="2340077"/>
            <a:ext cx="2457234" cy="796413"/>
          </a:xfrm>
          <a:prstGeom prst="wedgeRectCallout">
            <a:avLst>
              <a:gd name="adj1" fmla="val -64717"/>
              <a:gd name="adj2" fmla="val -9016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2. Then click on the “Request Training.” A pop-up window will appear. </a:t>
            </a:r>
          </a:p>
        </p:txBody>
      </p:sp>
    </p:spTree>
    <p:extLst>
      <p:ext uri="{BB962C8B-B14F-4D97-AF65-F5344CB8AC3E}">
        <p14:creationId xmlns:p14="http://schemas.microsoft.com/office/powerpoint/2010/main" val="1411273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7D61CF-AD30-DB5A-EE03-7536FFBBFEB6}"/>
              </a:ext>
            </a:extLst>
          </p:cNvPr>
          <p:cNvSpPr>
            <a:spLocks noGrp="1"/>
          </p:cNvSpPr>
          <p:nvPr>
            <p:ph type="title"/>
          </p:nvPr>
        </p:nvSpPr>
        <p:spPr>
          <a:xfrm>
            <a:off x="1097280" y="-1450757"/>
            <a:ext cx="10058400" cy="1450757"/>
          </a:xfrm>
        </p:spPr>
        <p:txBody>
          <a:bodyPr vert="horz" lIns="91440" tIns="45720" rIns="91440" bIns="45720" rtlCol="0" anchor="b">
            <a:normAutofit/>
          </a:bodyPr>
          <a:lstStyle/>
          <a:p>
            <a:r>
              <a:rPr lang="en-US" dirty="0"/>
              <a:t>TRAINING &amp; COMPETENCY,  Request Training </a:t>
            </a:r>
            <a:r>
              <a:rPr lang="en-US" dirty="0" err="1"/>
              <a:t>contin</a:t>
            </a:r>
            <a:r>
              <a:rPr lang="en-US" dirty="0"/>
              <a:t>.</a:t>
            </a:r>
          </a:p>
        </p:txBody>
      </p:sp>
      <p:grpSp>
        <p:nvGrpSpPr>
          <p:cNvPr id="10" name="Group 9" descr="pop-up of the training request">
            <a:extLst>
              <a:ext uri="{FF2B5EF4-FFF2-40B4-BE49-F238E27FC236}">
                <a16:creationId xmlns:a16="http://schemas.microsoft.com/office/drawing/2014/main" id="{7E0B6293-F987-554D-C6FF-E2CACBC1B9F9}"/>
              </a:ext>
            </a:extLst>
          </p:cNvPr>
          <p:cNvGrpSpPr/>
          <p:nvPr/>
        </p:nvGrpSpPr>
        <p:grpSpPr>
          <a:xfrm>
            <a:off x="98180" y="60384"/>
            <a:ext cx="6587291" cy="6142007"/>
            <a:chOff x="315690" y="86264"/>
            <a:chExt cx="6500938" cy="6072996"/>
          </a:xfrm>
        </p:grpSpPr>
        <p:pic>
          <p:nvPicPr>
            <p:cNvPr id="13" name="Picture 12">
              <a:extLst>
                <a:ext uri="{FF2B5EF4-FFF2-40B4-BE49-F238E27FC236}">
                  <a16:creationId xmlns:a16="http://schemas.microsoft.com/office/drawing/2014/main" id="{B941F3BD-78D1-08DF-D9B9-354FA16579A0}"/>
                </a:ext>
              </a:extLst>
            </p:cNvPr>
            <p:cNvPicPr>
              <a:picLocks noChangeAspect="1"/>
            </p:cNvPicPr>
            <p:nvPr/>
          </p:nvPicPr>
          <p:blipFill>
            <a:blip r:embed="rId3"/>
            <a:stretch>
              <a:fillRect/>
            </a:stretch>
          </p:blipFill>
          <p:spPr>
            <a:xfrm>
              <a:off x="315690" y="86264"/>
              <a:ext cx="6500938" cy="6072996"/>
            </a:xfrm>
            <a:prstGeom prst="rect">
              <a:avLst/>
            </a:prstGeom>
          </p:spPr>
        </p:pic>
        <p:pic>
          <p:nvPicPr>
            <p:cNvPr id="17" name="Picture 16">
              <a:extLst>
                <a:ext uri="{FF2B5EF4-FFF2-40B4-BE49-F238E27FC236}">
                  <a16:creationId xmlns:a16="http://schemas.microsoft.com/office/drawing/2014/main" id="{342E6BEF-2DF8-8083-49F8-E14EE44EEDF5}"/>
                </a:ext>
              </a:extLst>
            </p:cNvPr>
            <p:cNvPicPr>
              <a:picLocks noChangeAspect="1"/>
            </p:cNvPicPr>
            <p:nvPr/>
          </p:nvPicPr>
          <p:blipFill>
            <a:blip r:embed="rId4"/>
            <a:stretch>
              <a:fillRect/>
            </a:stretch>
          </p:blipFill>
          <p:spPr>
            <a:xfrm>
              <a:off x="577971" y="3122762"/>
              <a:ext cx="1380225" cy="224286"/>
            </a:xfrm>
            <a:prstGeom prst="rect">
              <a:avLst/>
            </a:prstGeom>
          </p:spPr>
        </p:pic>
        <p:grpSp>
          <p:nvGrpSpPr>
            <p:cNvPr id="7" name="Group 6">
              <a:extLst>
                <a:ext uri="{FF2B5EF4-FFF2-40B4-BE49-F238E27FC236}">
                  <a16:creationId xmlns:a16="http://schemas.microsoft.com/office/drawing/2014/main" id="{A4D72C06-E55D-7C49-93DE-0171EECB733A}"/>
                </a:ext>
              </a:extLst>
            </p:cNvPr>
            <p:cNvGrpSpPr/>
            <p:nvPr/>
          </p:nvGrpSpPr>
          <p:grpSpPr>
            <a:xfrm>
              <a:off x="577969" y="2027208"/>
              <a:ext cx="5293680" cy="681646"/>
              <a:chOff x="577969" y="2027208"/>
              <a:chExt cx="5293680" cy="681646"/>
            </a:xfrm>
          </p:grpSpPr>
          <p:sp>
            <p:nvSpPr>
              <p:cNvPr id="25" name="Rectangle 24">
                <a:extLst>
                  <a:ext uri="{FF2B5EF4-FFF2-40B4-BE49-F238E27FC236}">
                    <a16:creationId xmlns:a16="http://schemas.microsoft.com/office/drawing/2014/main" id="{907E81F5-9D34-D19D-3901-DD947DD7D9C2}"/>
                  </a:ext>
                </a:extLst>
              </p:cNvPr>
              <p:cNvSpPr/>
              <p:nvPr/>
            </p:nvSpPr>
            <p:spPr>
              <a:xfrm>
                <a:off x="577969" y="2415398"/>
                <a:ext cx="2355011" cy="224286"/>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Speech Bubble: Rectangle 27">
                <a:extLst>
                  <a:ext uri="{FF2B5EF4-FFF2-40B4-BE49-F238E27FC236}">
                    <a16:creationId xmlns:a16="http://schemas.microsoft.com/office/drawing/2014/main" id="{A04C91E8-9620-00C0-41F2-AC8E2ACDE7CB}"/>
                  </a:ext>
                </a:extLst>
              </p:cNvPr>
              <p:cNvSpPr/>
              <p:nvPr/>
            </p:nvSpPr>
            <p:spPr>
              <a:xfrm>
                <a:off x="3686905" y="2027208"/>
                <a:ext cx="2184744" cy="681646"/>
              </a:xfrm>
              <a:prstGeom prst="wedgeRectCallout">
                <a:avLst>
                  <a:gd name="adj1" fmla="val -84201"/>
                  <a:gd name="adj2" fmla="val 33293"/>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latin typeface="+mj-lt"/>
                  </a:rPr>
                  <a:t>2. You can select the trainer in the drop- down if you know the trainer’s name.</a:t>
                </a:r>
              </a:p>
            </p:txBody>
          </p:sp>
        </p:grpSp>
        <p:grpSp>
          <p:nvGrpSpPr>
            <p:cNvPr id="6" name="Group 5">
              <a:extLst>
                <a:ext uri="{FF2B5EF4-FFF2-40B4-BE49-F238E27FC236}">
                  <a16:creationId xmlns:a16="http://schemas.microsoft.com/office/drawing/2014/main" id="{38F5CF90-855E-FA4A-2296-D076E9602369}"/>
                </a:ext>
              </a:extLst>
            </p:cNvPr>
            <p:cNvGrpSpPr/>
            <p:nvPr/>
          </p:nvGrpSpPr>
          <p:grpSpPr>
            <a:xfrm>
              <a:off x="577970" y="1115637"/>
              <a:ext cx="4274868" cy="1135857"/>
              <a:chOff x="577970" y="1115637"/>
              <a:chExt cx="4274868" cy="1135857"/>
            </a:xfrm>
          </p:grpSpPr>
          <p:sp>
            <p:nvSpPr>
              <p:cNvPr id="16" name="Rectangle 15">
                <a:extLst>
                  <a:ext uri="{FF2B5EF4-FFF2-40B4-BE49-F238E27FC236}">
                    <a16:creationId xmlns:a16="http://schemas.microsoft.com/office/drawing/2014/main" id="{C96470B6-617B-0D0B-C430-5664DF8B44E4}"/>
                  </a:ext>
                </a:extLst>
              </p:cNvPr>
              <p:cNvSpPr/>
              <p:nvPr/>
            </p:nvSpPr>
            <p:spPr>
              <a:xfrm>
                <a:off x="577970" y="2027208"/>
                <a:ext cx="2355011" cy="224286"/>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Speech Bubble: Rectangle 28">
                <a:extLst>
                  <a:ext uri="{FF2B5EF4-FFF2-40B4-BE49-F238E27FC236}">
                    <a16:creationId xmlns:a16="http://schemas.microsoft.com/office/drawing/2014/main" id="{79AF16A6-BF43-178A-741F-D8A1EE7FC031}"/>
                  </a:ext>
                </a:extLst>
              </p:cNvPr>
              <p:cNvSpPr/>
              <p:nvPr/>
            </p:nvSpPr>
            <p:spPr>
              <a:xfrm>
                <a:off x="2839333" y="1115637"/>
                <a:ext cx="2013505" cy="563844"/>
              </a:xfrm>
              <a:prstGeom prst="wedgeRectCallout">
                <a:avLst>
                  <a:gd name="adj1" fmla="val -45736"/>
                  <a:gd name="adj2" fmla="val 112022"/>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latin typeface="Aptos Black" panose="020B0004020202020204" pitchFamily="34" charset="0"/>
                  </a:rPr>
                  <a:t>1. </a:t>
                </a:r>
                <a:r>
                  <a:rPr lang="en-US" sz="1200" b="1" dirty="0">
                    <a:latin typeface="+mj-lt"/>
                  </a:rPr>
                  <a:t>A pre-filled Training Task Description will appear.</a:t>
                </a:r>
              </a:p>
            </p:txBody>
          </p:sp>
        </p:grpSp>
        <p:grpSp>
          <p:nvGrpSpPr>
            <p:cNvPr id="8" name="Group 7">
              <a:extLst>
                <a:ext uri="{FF2B5EF4-FFF2-40B4-BE49-F238E27FC236}">
                  <a16:creationId xmlns:a16="http://schemas.microsoft.com/office/drawing/2014/main" id="{3A5E1009-643E-7348-2A95-0F1F27B2D42F}"/>
                </a:ext>
              </a:extLst>
            </p:cNvPr>
            <p:cNvGrpSpPr/>
            <p:nvPr/>
          </p:nvGrpSpPr>
          <p:grpSpPr>
            <a:xfrm>
              <a:off x="710327" y="3287132"/>
              <a:ext cx="3974607" cy="1293496"/>
              <a:chOff x="710327" y="3287132"/>
              <a:chExt cx="3974607" cy="1293496"/>
            </a:xfrm>
          </p:grpSpPr>
          <p:sp>
            <p:nvSpPr>
              <p:cNvPr id="23" name="Rectangle 22">
                <a:extLst>
                  <a:ext uri="{FF2B5EF4-FFF2-40B4-BE49-F238E27FC236}">
                    <a16:creationId xmlns:a16="http://schemas.microsoft.com/office/drawing/2014/main" id="{1197E3B1-BB73-120E-DC12-DEEF16EB1A0F}"/>
                  </a:ext>
                </a:extLst>
              </p:cNvPr>
              <p:cNvSpPr/>
              <p:nvPr/>
            </p:nvSpPr>
            <p:spPr>
              <a:xfrm>
                <a:off x="710327" y="4261450"/>
                <a:ext cx="1317219" cy="319178"/>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Speech Bubble: Rectangle 29">
                <a:extLst>
                  <a:ext uri="{FF2B5EF4-FFF2-40B4-BE49-F238E27FC236}">
                    <a16:creationId xmlns:a16="http://schemas.microsoft.com/office/drawing/2014/main" id="{377E4BD5-C9ED-51AD-4537-E184BA4C9FCF}"/>
                  </a:ext>
                </a:extLst>
              </p:cNvPr>
              <p:cNvSpPr/>
              <p:nvPr/>
            </p:nvSpPr>
            <p:spPr>
              <a:xfrm>
                <a:off x="2329923" y="3287132"/>
                <a:ext cx="2355011" cy="568407"/>
              </a:xfrm>
              <a:prstGeom prst="wedgeRectCallout">
                <a:avLst>
                  <a:gd name="adj1" fmla="val -64187"/>
                  <a:gd name="adj2" fmla="val 122181"/>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latin typeface="+mj-lt"/>
                  </a:rPr>
                  <a:t>3. The requester will automatically see their name under assigned objects.</a:t>
                </a:r>
              </a:p>
            </p:txBody>
          </p:sp>
        </p:grpSp>
      </p:grpSp>
      <p:pic>
        <p:nvPicPr>
          <p:cNvPr id="15" name="Picture 14" descr="pop up window">
            <a:extLst>
              <a:ext uri="{FF2B5EF4-FFF2-40B4-BE49-F238E27FC236}">
                <a16:creationId xmlns:a16="http://schemas.microsoft.com/office/drawing/2014/main" id="{009778F8-15AA-B690-29F3-6724BFEBEA3F}"/>
              </a:ext>
            </a:extLst>
          </p:cNvPr>
          <p:cNvPicPr>
            <a:picLocks noChangeAspect="1"/>
          </p:cNvPicPr>
          <p:nvPr/>
        </p:nvPicPr>
        <p:blipFill>
          <a:blip r:embed="rId5"/>
          <a:stretch>
            <a:fillRect/>
          </a:stretch>
        </p:blipFill>
        <p:spPr>
          <a:xfrm>
            <a:off x="6745312" y="1386580"/>
            <a:ext cx="5338150" cy="3683379"/>
          </a:xfrm>
          <a:prstGeom prst="rect">
            <a:avLst/>
          </a:prstGeom>
        </p:spPr>
      </p:pic>
      <p:sp>
        <p:nvSpPr>
          <p:cNvPr id="24" name="Rectangle 23" descr="red box">
            <a:extLst>
              <a:ext uri="{FF2B5EF4-FFF2-40B4-BE49-F238E27FC236}">
                <a16:creationId xmlns:a16="http://schemas.microsoft.com/office/drawing/2014/main" id="{54949170-11D1-ACAE-FC77-1CA5EFF325EA}"/>
              </a:ext>
              <a:ext uri="{C183D7F6-B498-43B3-948B-1728B52AA6E4}">
                <adec:decorative xmlns:adec="http://schemas.microsoft.com/office/drawing/2017/decorative" val="0"/>
              </a:ext>
            </a:extLst>
          </p:cNvPr>
          <p:cNvSpPr>
            <a:spLocks/>
          </p:cNvSpPr>
          <p:nvPr/>
        </p:nvSpPr>
        <p:spPr>
          <a:xfrm>
            <a:off x="9414387" y="1733499"/>
            <a:ext cx="2669075" cy="776377"/>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Speech Bubble: Rectangle 30">
            <a:extLst>
              <a:ext uri="{FF2B5EF4-FFF2-40B4-BE49-F238E27FC236}">
                <a16:creationId xmlns:a16="http://schemas.microsoft.com/office/drawing/2014/main" id="{6629E81C-CA17-E6A7-BC26-D0E04AC06D40}"/>
              </a:ext>
            </a:extLst>
          </p:cNvPr>
          <p:cNvSpPr>
            <a:spLocks/>
          </p:cNvSpPr>
          <p:nvPr/>
        </p:nvSpPr>
        <p:spPr>
          <a:xfrm>
            <a:off x="8557404" y="871390"/>
            <a:ext cx="2598275" cy="474133"/>
          </a:xfrm>
          <a:prstGeom prst="wedgeRectCallout">
            <a:avLst>
              <a:gd name="adj1" fmla="val -5019"/>
              <a:gd name="adj2" fmla="val 130163"/>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latin typeface="+mj-lt"/>
              </a:rPr>
              <a:t>4. Assigned training coordinators will automatically be pre-filled.</a:t>
            </a:r>
          </a:p>
        </p:txBody>
      </p:sp>
      <p:sp>
        <p:nvSpPr>
          <p:cNvPr id="2" name="Rectangle 1" descr="red box">
            <a:extLst>
              <a:ext uri="{FF2B5EF4-FFF2-40B4-BE49-F238E27FC236}">
                <a16:creationId xmlns:a16="http://schemas.microsoft.com/office/drawing/2014/main" id="{A3C11994-A356-888C-994A-49F652304F23}"/>
              </a:ext>
              <a:ext uri="{C183D7F6-B498-43B3-948B-1728B52AA6E4}">
                <adec:decorative xmlns:adec="http://schemas.microsoft.com/office/drawing/2017/decorative" val="0"/>
              </a:ext>
            </a:extLst>
          </p:cNvPr>
          <p:cNvSpPr/>
          <p:nvPr/>
        </p:nvSpPr>
        <p:spPr>
          <a:xfrm>
            <a:off x="6768373" y="3045125"/>
            <a:ext cx="603937" cy="198407"/>
          </a:xfrm>
          <a:prstGeom prst="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2FD80B90-7B65-8892-16AF-4EB0EFEEF897}"/>
              </a:ext>
            </a:extLst>
          </p:cNvPr>
          <p:cNvSpPr/>
          <p:nvPr/>
        </p:nvSpPr>
        <p:spPr>
          <a:xfrm>
            <a:off x="7452065" y="3707203"/>
            <a:ext cx="2669075" cy="776377"/>
          </a:xfrm>
          <a:prstGeom prst="wedgeRectCallout">
            <a:avLst>
              <a:gd name="adj1" fmla="val -52894"/>
              <a:gd name="adj2" fmla="val -119116"/>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mj-lt"/>
              </a:rPr>
              <a:t>5. Under task notes, please type in the type of training you are requesting and what AUP it falls under.</a:t>
            </a:r>
          </a:p>
        </p:txBody>
      </p:sp>
    </p:spTree>
    <p:extLst>
      <p:ext uri="{BB962C8B-B14F-4D97-AF65-F5344CB8AC3E}">
        <p14:creationId xmlns:p14="http://schemas.microsoft.com/office/powerpoint/2010/main" val="111488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8C7B-811C-04D0-67E2-636696BBF780}"/>
              </a:ext>
            </a:extLst>
          </p:cNvPr>
          <p:cNvSpPr>
            <a:spLocks noGrp="1"/>
          </p:cNvSpPr>
          <p:nvPr>
            <p:ph type="title" idx="4294967295"/>
          </p:nvPr>
        </p:nvSpPr>
        <p:spPr>
          <a:xfrm>
            <a:off x="2133600" y="-1450975"/>
            <a:ext cx="10058400" cy="1450975"/>
          </a:xfrm>
        </p:spPr>
        <p:txBody>
          <a:bodyPr vert="horz" lIns="91440" tIns="45720" rIns="91440" bIns="45720" rtlCol="0" anchor="b">
            <a:normAutofit/>
          </a:bodyPr>
          <a:lstStyle/>
          <a:p>
            <a:r>
              <a:rPr lang="en-US" dirty="0"/>
              <a:t>TRAINING &amp; COMPETENCY  Request Training- final step</a:t>
            </a:r>
          </a:p>
        </p:txBody>
      </p:sp>
      <p:sp>
        <p:nvSpPr>
          <p:cNvPr id="6" name="Content Placeholder 5">
            <a:extLst>
              <a:ext uri="{FF2B5EF4-FFF2-40B4-BE49-F238E27FC236}">
                <a16:creationId xmlns:a16="http://schemas.microsoft.com/office/drawing/2014/main" id="{A133B130-DDB3-B501-36DC-03E1B7391458}"/>
              </a:ext>
            </a:extLst>
          </p:cNvPr>
          <p:cNvSpPr>
            <a:spLocks noGrp="1"/>
          </p:cNvSpPr>
          <p:nvPr>
            <p:ph sz="half" idx="4294967295"/>
          </p:nvPr>
        </p:nvSpPr>
        <p:spPr>
          <a:xfrm>
            <a:off x="483393" y="872392"/>
            <a:ext cx="3300413" cy="3987800"/>
          </a:xfrm>
        </p:spPr>
        <p:txBody>
          <a:bodyPr vert="horz" lIns="0" tIns="45720" rIns="0" bIns="45720" rtlCol="0">
            <a:normAutofit fontScale="92500"/>
          </a:bodyPr>
          <a:lstStyle/>
          <a:p>
            <a:pPr marL="457200" indent="-457200">
              <a:buFont typeface="Calibri" panose="020F0502020204030204" pitchFamily="34" charset="0"/>
              <a:buAutoNum type="arabicParenR"/>
            </a:pPr>
            <a:r>
              <a:rPr lang="en-US" sz="2400" dirty="0">
                <a:solidFill>
                  <a:schemeClr val="accent2"/>
                </a:solidFill>
                <a:latin typeface="+mj-lt"/>
              </a:rPr>
              <a:t>After completing all required fields, go back to the top of the pop-up window.</a:t>
            </a:r>
          </a:p>
          <a:p>
            <a:pPr marL="457200" indent="-457200">
              <a:buFont typeface="Calibri" panose="020F0502020204030204" pitchFamily="34" charset="0"/>
              <a:buAutoNum type="arabicParenR"/>
            </a:pPr>
            <a:r>
              <a:rPr lang="en-US" sz="2400" dirty="0">
                <a:solidFill>
                  <a:schemeClr val="accent2"/>
                </a:solidFill>
                <a:latin typeface="+mj-lt"/>
              </a:rPr>
              <a:t>Click “Save” and then click on “close window”. </a:t>
            </a:r>
          </a:p>
          <a:p>
            <a:pPr marL="457200" indent="-457200">
              <a:buFont typeface="Calibri" panose="020F0502020204030204" pitchFamily="34" charset="0"/>
              <a:buAutoNum type="arabicParenR"/>
            </a:pPr>
            <a:r>
              <a:rPr lang="en-US" sz="2400" dirty="0">
                <a:solidFill>
                  <a:schemeClr val="accent2"/>
                </a:solidFill>
                <a:latin typeface="+mj-lt"/>
              </a:rPr>
              <a:t>A Designated Trainer will contact you to schedule the training.</a:t>
            </a:r>
          </a:p>
        </p:txBody>
      </p:sp>
      <p:grpSp>
        <p:nvGrpSpPr>
          <p:cNvPr id="13" name="Group 12" descr="pop-up window">
            <a:extLst>
              <a:ext uri="{FF2B5EF4-FFF2-40B4-BE49-F238E27FC236}">
                <a16:creationId xmlns:a16="http://schemas.microsoft.com/office/drawing/2014/main" id="{4FC80235-F715-22E7-4040-31187125EFA1}"/>
              </a:ext>
            </a:extLst>
          </p:cNvPr>
          <p:cNvGrpSpPr/>
          <p:nvPr/>
        </p:nvGrpSpPr>
        <p:grpSpPr>
          <a:xfrm>
            <a:off x="4691775" y="779013"/>
            <a:ext cx="6798082" cy="4094413"/>
            <a:chOff x="4153103" y="810205"/>
            <a:chExt cx="7849116" cy="4451230"/>
          </a:xfrm>
        </p:grpSpPr>
        <p:pic>
          <p:nvPicPr>
            <p:cNvPr id="9" name="Picture 8">
              <a:extLst>
                <a:ext uri="{FF2B5EF4-FFF2-40B4-BE49-F238E27FC236}">
                  <a16:creationId xmlns:a16="http://schemas.microsoft.com/office/drawing/2014/main" id="{141D273B-118A-7049-8187-18A384376FD5}"/>
                </a:ext>
              </a:extLst>
            </p:cNvPr>
            <p:cNvPicPr>
              <a:picLocks noChangeAspect="1"/>
            </p:cNvPicPr>
            <p:nvPr/>
          </p:nvPicPr>
          <p:blipFill>
            <a:blip r:embed="rId2"/>
            <a:stretch>
              <a:fillRect/>
            </a:stretch>
          </p:blipFill>
          <p:spPr>
            <a:xfrm>
              <a:off x="4153103" y="810205"/>
              <a:ext cx="7849116" cy="4451230"/>
            </a:xfrm>
            <a:prstGeom prst="rect">
              <a:avLst/>
            </a:prstGeom>
          </p:spPr>
        </p:pic>
        <p:sp>
          <p:nvSpPr>
            <p:cNvPr id="10" name="Oval 9">
              <a:extLst>
                <a:ext uri="{FF2B5EF4-FFF2-40B4-BE49-F238E27FC236}">
                  <a16:creationId xmlns:a16="http://schemas.microsoft.com/office/drawing/2014/main" id="{3B445539-407C-528E-6A00-A409F6ACAAB7}"/>
                </a:ext>
              </a:extLst>
            </p:cNvPr>
            <p:cNvSpPr/>
            <p:nvPr/>
          </p:nvSpPr>
          <p:spPr>
            <a:xfrm>
              <a:off x="4331814" y="2251494"/>
              <a:ext cx="655607" cy="50033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F170F03-9243-17EE-B6B7-C20EEDF91C7B}"/>
                </a:ext>
              </a:extLst>
            </p:cNvPr>
            <p:cNvSpPr/>
            <p:nvPr/>
          </p:nvSpPr>
          <p:spPr>
            <a:xfrm>
              <a:off x="11021683" y="971910"/>
              <a:ext cx="980536" cy="49458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930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1017" y="352071"/>
            <a:ext cx="4834104" cy="814568"/>
          </a:xfrm>
          <a:solidFill>
            <a:schemeClr val="accent1">
              <a:lumMod val="40000"/>
              <a:lumOff val="60000"/>
            </a:schemeClr>
          </a:solidFill>
        </p:spPr>
        <p:txBody>
          <a:bodyPr>
            <a:normAutofit/>
          </a:bodyPr>
          <a:lstStyle/>
          <a:p>
            <a:pPr algn="ctr"/>
            <a:r>
              <a:rPr lang="en-US" sz="3600" dirty="0">
                <a:solidFill>
                  <a:schemeClr val="tx1"/>
                </a:solidFill>
              </a:rPr>
              <a:t>What is </a:t>
            </a:r>
            <a:r>
              <a:rPr lang="en-US" sz="3600" dirty="0" err="1">
                <a:solidFill>
                  <a:schemeClr val="tx1"/>
                </a:solidFill>
              </a:rPr>
              <a:t>Tick@lab</a:t>
            </a:r>
            <a:r>
              <a:rPr lang="en-US" sz="3600" dirty="0">
                <a:solidFill>
                  <a:schemeClr val="tx1"/>
                </a:solidFill>
              </a:rPr>
              <a:t>?</a:t>
            </a:r>
          </a:p>
        </p:txBody>
      </p:sp>
      <p:sp>
        <p:nvSpPr>
          <p:cNvPr id="3" name="Content Placeholder 2"/>
          <p:cNvSpPr>
            <a:spLocks noGrp="1"/>
          </p:cNvSpPr>
          <p:nvPr>
            <p:ph idx="4294967295"/>
          </p:nvPr>
        </p:nvSpPr>
        <p:spPr>
          <a:xfrm>
            <a:off x="1127933" y="1479021"/>
            <a:ext cx="4167188" cy="4050512"/>
          </a:xfrm>
          <a:ln>
            <a:noFill/>
          </a:ln>
        </p:spPr>
        <p:style>
          <a:lnRef idx="2">
            <a:schemeClr val="accent1"/>
          </a:lnRef>
          <a:fillRef idx="1">
            <a:schemeClr val="lt1"/>
          </a:fillRef>
          <a:effectRef idx="0">
            <a:schemeClr val="accent1"/>
          </a:effectRef>
          <a:fontRef idx="minor">
            <a:schemeClr val="dk1"/>
          </a:fontRef>
        </p:style>
        <p:txBody>
          <a:bodyPr>
            <a:normAutofit/>
          </a:bodyPr>
          <a:lstStyle/>
          <a:p>
            <a:pPr>
              <a:buFont typeface="Arial" panose="020B0604020202020204" pitchFamily="34" charset="0"/>
              <a:buChar char="•"/>
            </a:pPr>
            <a:r>
              <a:rPr lang="en-US" sz="1800" dirty="0">
                <a:solidFill>
                  <a:srgbClr val="FFFFFF"/>
                </a:solidFill>
                <a:latin typeface="Times New Roman" panose="02020603050405020304" pitchFamily="18" charset="0"/>
                <a:cs typeface="Times New Roman" panose="02020603050405020304" pitchFamily="18" charset="0"/>
              </a:rPr>
              <a:t> </a:t>
            </a:r>
            <a:r>
              <a:rPr lang="en-US" b="1" dirty="0">
                <a:solidFill>
                  <a:schemeClr val="tx1"/>
                </a:solidFill>
                <a:cs typeface="Times New Roman" panose="02020603050405020304" pitchFamily="18" charset="0"/>
              </a:rPr>
              <a:t>Electronic system that allows LAR staff and Researchers to submit and manage animal use protocols, order animals, capture data for breeding, and animals used in studies.</a:t>
            </a:r>
          </a:p>
          <a:p>
            <a:pPr>
              <a:buFont typeface="Arial" panose="020B0604020202020204" pitchFamily="34" charset="0"/>
              <a:buChar char="•"/>
            </a:pPr>
            <a:r>
              <a:rPr lang="en-US" b="1" dirty="0">
                <a:solidFill>
                  <a:schemeClr val="tx1"/>
                </a:solidFill>
                <a:cs typeface="Times New Roman" panose="02020603050405020304" pitchFamily="18" charset="0"/>
              </a:rPr>
              <a:t>Make sure your browser does not have the Popup Blocker on; disable this setting and always allow the pop-ups when using </a:t>
            </a:r>
            <a:r>
              <a:rPr lang="en-US" b="1" dirty="0" err="1">
                <a:solidFill>
                  <a:schemeClr val="tx1"/>
                </a:solidFill>
                <a:cs typeface="Times New Roman" panose="02020603050405020304" pitchFamily="18" charset="0"/>
              </a:rPr>
              <a:t>tick@lab</a:t>
            </a:r>
            <a:r>
              <a:rPr lang="en-US" b="1" dirty="0">
                <a:solidFill>
                  <a:schemeClr val="tx1"/>
                </a:solidFill>
                <a:cs typeface="Times New Roman" panose="02020603050405020304" pitchFamily="18" charset="0"/>
              </a:rPr>
              <a:t>.</a:t>
            </a:r>
          </a:p>
          <a:p>
            <a:pPr>
              <a:lnSpc>
                <a:spcPct val="120000"/>
              </a:lnSpc>
              <a:buFont typeface="Arial" panose="020B0604020202020204" pitchFamily="34" charset="0"/>
              <a:buChar char="•"/>
            </a:pPr>
            <a:r>
              <a:rPr lang="en-US" b="1" dirty="0"/>
              <a:t> To log on, use the following link: </a:t>
            </a:r>
            <a:r>
              <a:rPr lang="en-US" sz="1800" b="1" dirty="0">
                <a:solidFill>
                  <a:schemeClr val="accent1"/>
                </a:solidFill>
                <a:hlinkClick r:id="rId2">
                  <a:extLst>
                    <a:ext uri="{A12FA001-AC4F-418D-AE19-62706E023703}">
                      <ahyp:hlinkClr xmlns:ahyp="http://schemas.microsoft.com/office/drawing/2018/hyperlinkcolor" val="tx"/>
                    </a:ext>
                  </a:extLst>
                </a:hlinkClick>
              </a:rPr>
              <a:t>https://lar.utrgv.edu/tickatlab/default.aspx</a:t>
            </a:r>
            <a:endParaRPr lang="en-US" sz="1800" b="1" dirty="0">
              <a:solidFill>
                <a:schemeClr val="accent1"/>
              </a:solidFill>
            </a:endParaRPr>
          </a:p>
          <a:p>
            <a:pPr lvl="1">
              <a:lnSpc>
                <a:spcPct val="120000"/>
              </a:lnSpc>
              <a:buFont typeface="Arial" panose="020B0604020202020204" pitchFamily="34" charset="0"/>
              <a:buChar char="•"/>
            </a:pPr>
            <a:r>
              <a:rPr lang="en-US" sz="1600" b="1" dirty="0"/>
              <a:t>Use your UTRGV Credentials as your login.</a:t>
            </a:r>
          </a:p>
          <a:p>
            <a:pPr>
              <a:buFont typeface="Arial" panose="020B0604020202020204" pitchFamily="34" charset="0"/>
              <a:buChar char="•"/>
            </a:pPr>
            <a:endParaRPr lang="en-US" sz="1800" b="1" dirty="0">
              <a:solidFill>
                <a:schemeClr val="tx1"/>
              </a:solidFill>
              <a:cs typeface="Times New Roman" panose="02020603050405020304" pitchFamily="18" charset="0"/>
            </a:endParaRPr>
          </a:p>
          <a:p>
            <a:pPr>
              <a:buFont typeface="Arial" panose="020B0604020202020204" pitchFamily="34" charset="0"/>
              <a:buChar char="•"/>
            </a:pPr>
            <a:endParaRPr lang="en-US" sz="1800" b="1" dirty="0">
              <a:solidFill>
                <a:schemeClr val="tx1"/>
              </a:solidFill>
              <a:cs typeface="Times New Roman" panose="02020603050405020304" pitchFamily="18" charset="0"/>
            </a:endParaRPr>
          </a:p>
          <a:p>
            <a:pPr>
              <a:buFont typeface="Arial" panose="020B0604020202020204" pitchFamily="34" charset="0"/>
              <a:buChar char="•"/>
            </a:pPr>
            <a:endParaRPr lang="en-US" sz="1800" b="1" dirty="0">
              <a:solidFill>
                <a:srgbClr val="FFFFFF"/>
              </a:solidFill>
              <a:cs typeface="Times New Roman" panose="02020603050405020304" pitchFamily="18" charset="0"/>
            </a:endParaRPr>
          </a:p>
        </p:txBody>
      </p:sp>
      <p:grpSp>
        <p:nvGrpSpPr>
          <p:cNvPr id="17" name="Group 16" descr="How to allow pop-ups on Firefox browser.">
            <a:extLst>
              <a:ext uri="{FF2B5EF4-FFF2-40B4-BE49-F238E27FC236}">
                <a16:creationId xmlns:a16="http://schemas.microsoft.com/office/drawing/2014/main" id="{8D0459F6-4C2A-FB68-4D9A-F339DAEFFFE4}"/>
              </a:ext>
            </a:extLst>
          </p:cNvPr>
          <p:cNvGrpSpPr/>
          <p:nvPr/>
        </p:nvGrpSpPr>
        <p:grpSpPr>
          <a:xfrm>
            <a:off x="5660773" y="504085"/>
            <a:ext cx="3055144" cy="2719721"/>
            <a:chOff x="5906720" y="621074"/>
            <a:chExt cx="3351716" cy="2616816"/>
          </a:xfrm>
        </p:grpSpPr>
        <p:sp>
          <p:nvSpPr>
            <p:cNvPr id="9" name="Content Placeholder 3">
              <a:extLst>
                <a:ext uri="{FF2B5EF4-FFF2-40B4-BE49-F238E27FC236}">
                  <a16:creationId xmlns:a16="http://schemas.microsoft.com/office/drawing/2014/main" id="{94287BBC-730E-075B-538A-F68DD41142A3}"/>
                </a:ext>
              </a:extLst>
            </p:cNvPr>
            <p:cNvSpPr txBox="1">
              <a:spLocks/>
            </p:cNvSpPr>
            <p:nvPr/>
          </p:nvSpPr>
          <p:spPr>
            <a:xfrm>
              <a:off x="5906720" y="621074"/>
              <a:ext cx="3351716" cy="2616816"/>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 1. If you are using Firefox, go to the Open Applications Menu,            </a:t>
              </a:r>
              <a:r>
                <a:rPr lang="en-US" sz="1600" b="1" dirty="0">
                  <a:latin typeface="Times New Roman" panose="02020603050405020304" pitchFamily="18" charset="0"/>
                  <a:cs typeface="Times New Roman" panose="02020603050405020304" pitchFamily="18" charset="0"/>
                </a:rPr>
                <a:t>top right corner </a:t>
              </a:r>
            </a:p>
            <a:p>
              <a:r>
                <a:rPr lang="en-US" sz="1600" dirty="0">
                  <a:latin typeface="Times New Roman" panose="02020603050405020304" pitchFamily="18" charset="0"/>
                  <a:cs typeface="Times New Roman" panose="02020603050405020304" pitchFamily="18" charset="0"/>
                </a:rPr>
                <a:t>2. Click on Settings &gt; Privacy &amp; Security Tab &gt; deselect the check box that says, “Block pop-up windows” </a:t>
              </a:r>
            </a:p>
            <a:p>
              <a:r>
                <a:rPr lang="en-US" sz="1600" dirty="0">
                  <a:latin typeface="Times New Roman" panose="02020603050405020304" pitchFamily="18" charset="0"/>
                  <a:cs typeface="Times New Roman" panose="02020603050405020304" pitchFamily="18" charset="0"/>
                </a:rPr>
                <a:t>3. Refresh your webpage and the pop-up blocker should be disabled. </a:t>
              </a:r>
            </a:p>
            <a:p>
              <a:endParaRPr lang="en-US" dirty="0"/>
            </a:p>
          </p:txBody>
        </p:sp>
        <p:pic>
          <p:nvPicPr>
            <p:cNvPr id="10" name="Picture 9">
              <a:extLst>
                <a:ext uri="{FF2B5EF4-FFF2-40B4-BE49-F238E27FC236}">
                  <a16:creationId xmlns:a16="http://schemas.microsoft.com/office/drawing/2014/main" id="{1FB68345-1BA2-1244-E76C-D48098E6E198}"/>
                </a:ext>
              </a:extLst>
            </p:cNvPr>
            <p:cNvPicPr>
              <a:picLocks noChangeAspect="1"/>
            </p:cNvPicPr>
            <p:nvPr/>
          </p:nvPicPr>
          <p:blipFill>
            <a:blip r:embed="rId3"/>
            <a:stretch>
              <a:fillRect/>
            </a:stretch>
          </p:blipFill>
          <p:spPr>
            <a:xfrm>
              <a:off x="8752349" y="866685"/>
              <a:ext cx="361950" cy="323850"/>
            </a:xfrm>
            <a:prstGeom prst="rect">
              <a:avLst/>
            </a:prstGeom>
          </p:spPr>
        </p:pic>
      </p:grpSp>
      <p:grpSp>
        <p:nvGrpSpPr>
          <p:cNvPr id="16" name="Group 15" descr="How to allow pop-ups on Chrome browser.">
            <a:extLst>
              <a:ext uri="{FF2B5EF4-FFF2-40B4-BE49-F238E27FC236}">
                <a16:creationId xmlns:a16="http://schemas.microsoft.com/office/drawing/2014/main" id="{70DB623E-90A9-2E0A-07A5-C123F019121A}"/>
              </a:ext>
            </a:extLst>
          </p:cNvPr>
          <p:cNvGrpSpPr/>
          <p:nvPr/>
        </p:nvGrpSpPr>
        <p:grpSpPr>
          <a:xfrm>
            <a:off x="8958769" y="482954"/>
            <a:ext cx="3055144" cy="2740854"/>
            <a:chOff x="4130729" y="44756"/>
            <a:chExt cx="3053835" cy="2724570"/>
          </a:xfrm>
        </p:grpSpPr>
        <p:sp>
          <p:nvSpPr>
            <p:cNvPr id="8" name="Content Placeholder 3">
              <a:extLst>
                <a:ext uri="{FF2B5EF4-FFF2-40B4-BE49-F238E27FC236}">
                  <a16:creationId xmlns:a16="http://schemas.microsoft.com/office/drawing/2014/main" id="{E9D707F4-4015-A754-5F86-93ABB0630E1D}"/>
                </a:ext>
              </a:extLst>
            </p:cNvPr>
            <p:cNvSpPr txBox="1">
              <a:spLocks/>
            </p:cNvSpPr>
            <p:nvPr/>
          </p:nvSpPr>
          <p:spPr>
            <a:xfrm>
              <a:off x="4130729" y="44756"/>
              <a:ext cx="3053835" cy="272457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 If you are using Chrome, go to the Open Applications Menu,         </a:t>
              </a:r>
              <a:r>
                <a:rPr lang="en-US" sz="1600" b="1" dirty="0">
                  <a:latin typeface="Times New Roman" panose="02020603050405020304" pitchFamily="18" charset="0"/>
                  <a:cs typeface="Times New Roman" panose="02020603050405020304" pitchFamily="18" charset="0"/>
                </a:rPr>
                <a:t>top right corner </a:t>
              </a:r>
            </a:p>
            <a:p>
              <a:r>
                <a:rPr lang="en-US" sz="1600" dirty="0">
                  <a:latin typeface="Times New Roman" panose="02020603050405020304" pitchFamily="18" charset="0"/>
                  <a:cs typeface="Times New Roman" panose="02020603050405020304" pitchFamily="18" charset="0"/>
                </a:rPr>
                <a:t>2. Click on Settings &gt; Privacy &amp; Security Tab &gt; Site settings&gt; Pop-ups &amp; redirects &gt; select the check box that says, “Sites can send pop-ups and use redirects.” </a:t>
              </a:r>
            </a:p>
            <a:p>
              <a:r>
                <a:rPr lang="en-US" sz="1600" dirty="0">
                  <a:latin typeface="Times New Roman" panose="02020603050405020304" pitchFamily="18" charset="0"/>
                  <a:cs typeface="Times New Roman" panose="02020603050405020304" pitchFamily="18" charset="0"/>
                </a:rPr>
                <a:t>3. Refresh your webpage, and the pop-up blocker should be disabled. </a:t>
              </a:r>
            </a:p>
            <a:p>
              <a:endParaRPr lang="en-US" dirty="0"/>
            </a:p>
          </p:txBody>
        </p:sp>
        <p:pic>
          <p:nvPicPr>
            <p:cNvPr id="12" name="Picture 11">
              <a:extLst>
                <a:ext uri="{FF2B5EF4-FFF2-40B4-BE49-F238E27FC236}">
                  <a16:creationId xmlns:a16="http://schemas.microsoft.com/office/drawing/2014/main" id="{373656C5-6AA3-5C5D-BC88-A5036FDE6B4C}"/>
                </a:ext>
              </a:extLst>
            </p:cNvPr>
            <p:cNvPicPr>
              <a:picLocks noChangeAspect="1"/>
            </p:cNvPicPr>
            <p:nvPr/>
          </p:nvPicPr>
          <p:blipFill>
            <a:blip r:embed="rId4"/>
            <a:stretch>
              <a:fillRect/>
            </a:stretch>
          </p:blipFill>
          <p:spPr>
            <a:xfrm>
              <a:off x="6661462" y="285405"/>
              <a:ext cx="240293" cy="272765"/>
            </a:xfrm>
            <a:prstGeom prst="rect">
              <a:avLst/>
            </a:prstGeom>
            <a:ln>
              <a:solidFill>
                <a:schemeClr val="accent1"/>
              </a:solidFill>
            </a:ln>
          </p:spPr>
        </p:pic>
      </p:grpSp>
      <p:pic>
        <p:nvPicPr>
          <p:cNvPr id="15" name="Picture 14" descr="How to allow pop-ups on Microsoft browser.">
            <a:extLst>
              <a:ext uri="{FF2B5EF4-FFF2-40B4-BE49-F238E27FC236}">
                <a16:creationId xmlns:a16="http://schemas.microsoft.com/office/drawing/2014/main" id="{48455011-BC42-6834-1BA1-599D57CDC184}"/>
              </a:ext>
            </a:extLst>
          </p:cNvPr>
          <p:cNvPicPr>
            <a:picLocks noChangeAspect="1"/>
          </p:cNvPicPr>
          <p:nvPr/>
        </p:nvPicPr>
        <p:blipFill>
          <a:blip r:embed="rId5"/>
          <a:stretch>
            <a:fillRect/>
          </a:stretch>
        </p:blipFill>
        <p:spPr>
          <a:xfrm>
            <a:off x="6450309" y="3634193"/>
            <a:ext cx="4531217" cy="2464452"/>
          </a:xfrm>
          <a:prstGeom prst="rect">
            <a:avLst/>
          </a:prstGeom>
          <a:ln w="28575">
            <a:solidFill>
              <a:schemeClr val="accent1"/>
            </a:solidFill>
          </a:ln>
        </p:spPr>
      </p:pic>
    </p:spTree>
    <p:extLst>
      <p:ext uri="{BB962C8B-B14F-4D97-AF65-F5344CB8AC3E}">
        <p14:creationId xmlns:p14="http://schemas.microsoft.com/office/powerpoint/2010/main" val="414052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FC0879-4770-650E-F2F6-0DBE4231639A}"/>
              </a:ext>
            </a:extLst>
          </p:cNvPr>
          <p:cNvSpPr>
            <a:spLocks noGrp="1"/>
          </p:cNvSpPr>
          <p:nvPr>
            <p:ph type="title" idx="4294967295"/>
          </p:nvPr>
        </p:nvSpPr>
        <p:spPr>
          <a:xfrm>
            <a:off x="1066800" y="1236372"/>
            <a:ext cx="10058400" cy="3290194"/>
          </a:xfrm>
        </p:spPr>
        <p:txBody>
          <a:bodyPr>
            <a:normAutofit/>
          </a:bodyPr>
          <a:lstStyle/>
          <a:p>
            <a:pPr algn="ctr"/>
            <a:r>
              <a:rPr lang="en-US" sz="11500" dirty="0">
                <a:ln w="0"/>
                <a:solidFill>
                  <a:schemeClr val="accent1"/>
                </a:solidFill>
                <a:effectLst>
                  <a:outerShdw blurRad="38100" dist="25400" dir="5400000" algn="ctr" rotWithShape="0">
                    <a:srgbClr val="6E747A">
                      <a:alpha val="43000"/>
                    </a:srgbClr>
                  </a:outerShdw>
                </a:effectLst>
              </a:rPr>
              <a:t>Entering Initial weights</a:t>
            </a:r>
            <a:endParaRPr lang="en-US" sz="11500" dirty="0"/>
          </a:p>
        </p:txBody>
      </p:sp>
    </p:spTree>
    <p:extLst>
      <p:ext uri="{BB962C8B-B14F-4D97-AF65-F5344CB8AC3E}">
        <p14:creationId xmlns:p14="http://schemas.microsoft.com/office/powerpoint/2010/main" val="3369558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9007-40E9-8C4B-37CE-640939338CEF}"/>
              </a:ext>
            </a:extLst>
          </p:cNvPr>
          <p:cNvSpPr>
            <a:spLocks noGrp="1"/>
          </p:cNvSpPr>
          <p:nvPr>
            <p:ph type="title"/>
          </p:nvPr>
        </p:nvSpPr>
        <p:spPr/>
        <p:txBody>
          <a:bodyPr/>
          <a:lstStyle/>
          <a:p>
            <a:r>
              <a:rPr lang="en-US" dirty="0"/>
              <a:t>Select Animal and then Details</a:t>
            </a:r>
          </a:p>
        </p:txBody>
      </p:sp>
      <p:pic>
        <p:nvPicPr>
          <p:cNvPr id="7" name="Content Placeholder 6" descr="Animal Details tab on tick@lab">
            <a:extLst>
              <a:ext uri="{FF2B5EF4-FFF2-40B4-BE49-F238E27FC236}">
                <a16:creationId xmlns:a16="http://schemas.microsoft.com/office/drawing/2014/main" id="{380E14DD-5A26-CBD4-71C5-A0C167907187}"/>
              </a:ext>
            </a:extLst>
          </p:cNvPr>
          <p:cNvPicPr>
            <a:picLocks noGrp="1" noChangeAspect="1"/>
          </p:cNvPicPr>
          <p:nvPr>
            <p:ph idx="1"/>
          </p:nvPr>
        </p:nvPicPr>
        <p:blipFill>
          <a:blip r:embed="rId2"/>
          <a:stretch>
            <a:fillRect/>
          </a:stretch>
        </p:blipFill>
        <p:spPr>
          <a:xfrm>
            <a:off x="2648708" y="1846263"/>
            <a:ext cx="6713006" cy="4236451"/>
          </a:xfrm>
          <a:prstGeom prst="rect">
            <a:avLst/>
          </a:prstGeom>
        </p:spPr>
      </p:pic>
    </p:spTree>
    <p:extLst>
      <p:ext uri="{BB962C8B-B14F-4D97-AF65-F5344CB8AC3E}">
        <p14:creationId xmlns:p14="http://schemas.microsoft.com/office/powerpoint/2010/main" val="156440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BA06-13B5-747E-884C-9222D329F95F}"/>
              </a:ext>
            </a:extLst>
          </p:cNvPr>
          <p:cNvSpPr>
            <a:spLocks noGrp="1"/>
          </p:cNvSpPr>
          <p:nvPr>
            <p:ph type="title" idx="4294967295"/>
          </p:nvPr>
        </p:nvSpPr>
        <p:spPr>
          <a:xfrm>
            <a:off x="665871" y="1855495"/>
            <a:ext cx="5430129" cy="2517580"/>
          </a:xfrm>
        </p:spPr>
        <p:txBody>
          <a:bodyPr vert="horz" lIns="91440" tIns="45720" rIns="91440" bIns="45720" rtlCol="0" anchor="b">
            <a:normAutofit/>
          </a:bodyPr>
          <a:lstStyle/>
          <a:p>
            <a:r>
              <a:rPr lang="en-US" sz="4100" dirty="0"/>
              <a:t>In the General tab, go to details section and enter the weight and click Save.</a:t>
            </a:r>
          </a:p>
        </p:txBody>
      </p:sp>
      <p:pic>
        <p:nvPicPr>
          <p:cNvPr id="11" name="Content Placeholder 10" descr="In the Animal Details tab on tick@lab, under the General Tabs, go to the Details section, and enter weight">
            <a:extLst>
              <a:ext uri="{FF2B5EF4-FFF2-40B4-BE49-F238E27FC236}">
                <a16:creationId xmlns:a16="http://schemas.microsoft.com/office/drawing/2014/main" id="{40AFB938-FEF1-61E3-4737-ECE49A72CB8A}"/>
              </a:ext>
            </a:extLst>
          </p:cNvPr>
          <p:cNvPicPr>
            <a:picLocks noGrp="1" noChangeAspect="1"/>
          </p:cNvPicPr>
          <p:nvPr>
            <p:ph idx="4294967295"/>
          </p:nvPr>
        </p:nvPicPr>
        <p:blipFill>
          <a:blip r:embed="rId2"/>
          <a:stretch>
            <a:fillRect/>
          </a:stretch>
        </p:blipFill>
        <p:spPr>
          <a:xfrm>
            <a:off x="6583192" y="195801"/>
            <a:ext cx="5007266" cy="5979916"/>
          </a:xfrm>
          <a:prstGeom prst="rect">
            <a:avLst/>
          </a:prstGeom>
        </p:spPr>
      </p:pic>
    </p:spTree>
    <p:extLst>
      <p:ext uri="{BB962C8B-B14F-4D97-AF65-F5344CB8AC3E}">
        <p14:creationId xmlns:p14="http://schemas.microsoft.com/office/powerpoint/2010/main" val="2004525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12969-AE2B-F988-74DF-536F456631E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100">
                <a:solidFill>
                  <a:schemeClr val="tx1">
                    <a:lumMod val="85000"/>
                    <a:lumOff val="15000"/>
                  </a:schemeClr>
                </a:solidFill>
              </a:rPr>
              <a:t>The weight changes will be shown in the Weight progression tab</a:t>
            </a:r>
          </a:p>
        </p:txBody>
      </p:sp>
      <p:pic>
        <p:nvPicPr>
          <p:cNvPr id="8" name="Content Placeholder 7" descr="a screenshot of the weight progression tab.">
            <a:extLst>
              <a:ext uri="{FF2B5EF4-FFF2-40B4-BE49-F238E27FC236}">
                <a16:creationId xmlns:a16="http://schemas.microsoft.com/office/drawing/2014/main" id="{13667704-C956-41CB-C9F0-B2EF6828D2A0}"/>
              </a:ext>
            </a:extLst>
          </p:cNvPr>
          <p:cNvPicPr>
            <a:picLocks noGrp="1" noChangeAspect="1"/>
          </p:cNvPicPr>
          <p:nvPr>
            <p:ph idx="1"/>
          </p:nvPr>
        </p:nvPicPr>
        <p:blipFill>
          <a:blip r:embed="rId2"/>
          <a:stretch>
            <a:fillRect/>
          </a:stretch>
        </p:blipFill>
        <p:spPr>
          <a:xfrm>
            <a:off x="633999" y="696042"/>
            <a:ext cx="6912217" cy="4942234"/>
          </a:xfrm>
          <a:prstGeom prst="rect">
            <a:avLst/>
          </a:prstGeom>
        </p:spPr>
      </p:pic>
      <p:cxnSp>
        <p:nvCxnSpPr>
          <p:cNvPr id="2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08286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8EA7C-4E74-8752-1026-FBFE42E2F3A6}"/>
              </a:ext>
            </a:extLst>
          </p:cNvPr>
          <p:cNvSpPr>
            <a:spLocks noGrp="1"/>
          </p:cNvSpPr>
          <p:nvPr>
            <p:ph type="title"/>
          </p:nvPr>
        </p:nvSpPr>
        <p:spPr>
          <a:xfrm>
            <a:off x="1097280" y="529325"/>
            <a:ext cx="10292963" cy="736282"/>
          </a:xfrm>
        </p:spPr>
        <p:txBody>
          <a:bodyPr>
            <a:noAutofit/>
          </a:bodyPr>
          <a:lstStyle/>
          <a:p>
            <a:pPr algn="ctr"/>
            <a:r>
              <a:rPr lang="en-US" sz="3600" dirty="0"/>
              <a:t>To Practice, use the TRAINING ENVIRONMENT!</a:t>
            </a:r>
          </a:p>
        </p:txBody>
      </p:sp>
      <p:sp>
        <p:nvSpPr>
          <p:cNvPr id="4" name="Text Placeholder 3">
            <a:extLst>
              <a:ext uri="{FF2B5EF4-FFF2-40B4-BE49-F238E27FC236}">
                <a16:creationId xmlns:a16="http://schemas.microsoft.com/office/drawing/2014/main" id="{FFD1D9BB-C7FD-6581-DEC6-29375626113E}"/>
              </a:ext>
            </a:extLst>
          </p:cNvPr>
          <p:cNvSpPr>
            <a:spLocks noGrp="1"/>
          </p:cNvSpPr>
          <p:nvPr>
            <p:ph type="body" idx="1"/>
          </p:nvPr>
        </p:nvSpPr>
        <p:spPr/>
        <p:txBody>
          <a:bodyPr>
            <a:normAutofit/>
          </a:bodyPr>
          <a:lstStyle/>
          <a:p>
            <a:pPr algn="ctr"/>
            <a:r>
              <a:rPr lang="en-US" sz="2400" dirty="0">
                <a:solidFill>
                  <a:schemeClr val="tx1"/>
                </a:solidFill>
                <a:latin typeface="Source Sans Pro Black" panose="020F0502020204030204" pitchFamily="34" charset="0"/>
              </a:rPr>
              <a:t>TRAINING</a:t>
            </a:r>
            <a:r>
              <a:rPr lang="en-US" sz="2800" dirty="0"/>
              <a:t> </a:t>
            </a:r>
            <a:r>
              <a:rPr lang="en-US" sz="2400" dirty="0">
                <a:solidFill>
                  <a:schemeClr val="tx1"/>
                </a:solidFill>
                <a:latin typeface="Source Sans Pro Black" panose="020F0502020204030204" pitchFamily="34" charset="0"/>
              </a:rPr>
              <a:t>ENVIRONMENT</a:t>
            </a:r>
          </a:p>
        </p:txBody>
      </p:sp>
      <p:sp>
        <p:nvSpPr>
          <p:cNvPr id="3" name="Content Placeholder 2">
            <a:extLst>
              <a:ext uri="{FF2B5EF4-FFF2-40B4-BE49-F238E27FC236}">
                <a16:creationId xmlns:a16="http://schemas.microsoft.com/office/drawing/2014/main" id="{366CD4F5-6A5D-D992-D217-77D71EA185B7}"/>
              </a:ext>
            </a:extLst>
          </p:cNvPr>
          <p:cNvSpPr>
            <a:spLocks noGrp="1"/>
          </p:cNvSpPr>
          <p:nvPr>
            <p:ph sz="half" idx="2"/>
          </p:nvPr>
        </p:nvSpPr>
        <p:spPr/>
        <p:txBody>
          <a:bodyPr>
            <a:normAutofit/>
          </a:bodyPr>
          <a:lstStyle/>
          <a:p>
            <a:pPr marL="0" indent="0" algn="ctr">
              <a:lnSpc>
                <a:spcPct val="100000"/>
              </a:lnSpc>
              <a:spcBef>
                <a:spcPts val="0"/>
              </a:spcBef>
              <a:spcAft>
                <a:spcPts val="0"/>
              </a:spcAft>
              <a:buNone/>
            </a:pPr>
            <a:endParaRPr lang="en-US" sz="1600" dirty="0">
              <a:latin typeface="Times New Roman" panose="02020603050405020304" pitchFamily="18" charset="0"/>
              <a:cs typeface="Times New Roman" panose="02020603050405020304" pitchFamily="18" charset="0"/>
              <a:hlinkClick r:id="rId2"/>
            </a:endParaRPr>
          </a:p>
          <a:p>
            <a:pPr marL="0" indent="0" algn="ctr">
              <a:lnSpc>
                <a:spcPct val="100000"/>
              </a:lnSpc>
              <a:spcBef>
                <a:spcPts val="0"/>
              </a:spcBef>
              <a:spcAft>
                <a:spcPts val="0"/>
              </a:spcAft>
              <a:buNone/>
            </a:pPr>
            <a:r>
              <a:rPr lang="en-US" sz="1600" dirty="0">
                <a:latin typeface="Times New Roman" panose="02020603050405020304" pitchFamily="18" charset="0"/>
                <a:cs typeface="Times New Roman" panose="02020603050405020304" pitchFamily="18" charset="0"/>
                <a:hlinkClick r:id="rId2"/>
              </a:rPr>
              <a:t>https://lar-test.test-utrgv.net/tickatlab_test/default.aspx</a:t>
            </a:r>
            <a:endParaRPr lang="en-US" sz="1600" dirty="0">
              <a:latin typeface="Times New Roman" panose="02020603050405020304" pitchFamily="18" charset="0"/>
              <a:cs typeface="Times New Roman" panose="02020603050405020304" pitchFamily="18" charset="0"/>
            </a:endParaRPr>
          </a:p>
          <a:p>
            <a:pPr marL="0" indent="0" algn="ctr">
              <a:lnSpc>
                <a:spcPct val="100000"/>
              </a:lnSpc>
              <a:spcBef>
                <a:spcPts val="0"/>
              </a:spcBef>
              <a:spcAft>
                <a:spcPts val="0"/>
              </a:spcAft>
            </a:pPr>
            <a:endParaRPr lang="en-US" dirty="0">
              <a:latin typeface="Times New Roman" panose="02020603050405020304" pitchFamily="18" charset="0"/>
              <a:cs typeface="Times New Roman" panose="02020603050405020304" pitchFamily="18" charset="0"/>
            </a:endParaRPr>
          </a:p>
          <a:p>
            <a:pPr marL="0" indent="0" algn="ctr">
              <a:lnSpc>
                <a:spcPct val="100000"/>
              </a:lnSpc>
              <a:spcBef>
                <a:spcPts val="0"/>
              </a:spcBef>
              <a:spcAft>
                <a:spcPts val="0"/>
              </a:spcAft>
              <a:buNone/>
            </a:pPr>
            <a:r>
              <a:rPr lang="en-US" sz="2400" b="1" dirty="0">
                <a:solidFill>
                  <a:schemeClr val="tx1"/>
                </a:solidFill>
                <a:latin typeface="Source Sans Pro Black" panose="020B0803030403020204" pitchFamily="34" charset="0"/>
                <a:ea typeface="Source Sans Pro Black" panose="020B0803030403020204" pitchFamily="34" charset="0"/>
                <a:cs typeface="Times New Roman" panose="02020603050405020304" pitchFamily="18" charset="0"/>
              </a:rPr>
              <a:t>CONTACT THE LAR OFFICE TO RETRIEVE YOUR UNIQUE ID.</a:t>
            </a:r>
          </a:p>
          <a:p>
            <a:pPr marL="0" indent="0" algn="ctr">
              <a:lnSpc>
                <a:spcPct val="100000"/>
              </a:lnSpc>
              <a:spcBef>
                <a:spcPts val="0"/>
              </a:spcBef>
              <a:spcAft>
                <a:spcPts val="0"/>
              </a:spcAft>
            </a:pPr>
            <a:endParaRPr lang="en-US" dirty="0">
              <a:latin typeface="Times New Roman" panose="02020603050405020304" pitchFamily="18" charset="0"/>
              <a:cs typeface="Times New Roman" panose="02020603050405020304" pitchFamily="18" charset="0"/>
            </a:endParaRPr>
          </a:p>
          <a:p>
            <a:pPr marL="0" indent="0" algn="ctr">
              <a:lnSpc>
                <a:spcPct val="100000"/>
              </a:lnSpc>
              <a:spcBef>
                <a:spcPts val="0"/>
              </a:spcBef>
              <a:spcAft>
                <a:spcPts val="0"/>
              </a:spcAft>
            </a:pPr>
            <a:endParaRPr lang="en-US" dirty="0">
              <a:latin typeface="Times New Roman" panose="02020603050405020304" pitchFamily="18" charset="0"/>
              <a:cs typeface="Times New Roman" panose="02020603050405020304" pitchFamily="18" charset="0"/>
            </a:endParaRPr>
          </a:p>
          <a:p>
            <a:pPr marL="0" indent="0" algn="ctr">
              <a:lnSpc>
                <a:spcPct val="100000"/>
              </a:lnSpc>
              <a:spcBef>
                <a:spcPts val="0"/>
              </a:spcBef>
              <a:spcAft>
                <a:spcPts val="0"/>
              </a:spcAft>
            </a:pPr>
            <a:r>
              <a:rPr lang="en-US" dirty="0">
                <a:latin typeface="Times New Roman" panose="02020603050405020304" pitchFamily="18" charset="0"/>
                <a:cs typeface="Times New Roman" panose="02020603050405020304" pitchFamily="18" charset="0"/>
              </a:rPr>
              <a:t>LAR Office: 956-665-2067</a:t>
            </a:r>
          </a:p>
          <a:p>
            <a:pPr marL="0" indent="0" algn="ctr">
              <a:lnSpc>
                <a:spcPct val="100000"/>
              </a:lnSpc>
              <a:spcBef>
                <a:spcPts val="0"/>
              </a:spcBef>
              <a:spcAft>
                <a:spcPts val="0"/>
              </a:spcAft>
            </a:pPr>
            <a:r>
              <a:rPr lang="en-US" dirty="0">
                <a:latin typeface="Times New Roman" panose="02020603050405020304" pitchFamily="18" charset="0"/>
                <a:cs typeface="Times New Roman" panose="02020603050405020304" pitchFamily="18" charset="0"/>
              </a:rPr>
              <a:t>Email: </a:t>
            </a:r>
            <a:r>
              <a:rPr lang="en-US" dirty="0">
                <a:latin typeface="Times New Roman" panose="02020603050405020304" pitchFamily="18" charset="0"/>
                <a:cs typeface="Times New Roman" panose="02020603050405020304" pitchFamily="18" charset="0"/>
                <a:hlinkClick r:id="rId3"/>
              </a:rPr>
              <a:t>animalresources@utrgv.edu</a:t>
            </a:r>
            <a:r>
              <a:rPr lang="en-US" dirty="0">
                <a:latin typeface="Times New Roman" panose="02020603050405020304" pitchFamily="18" charset="0"/>
                <a:cs typeface="Times New Roman" panose="02020603050405020304" pitchFamily="18" charset="0"/>
              </a:rPr>
              <a:t> </a:t>
            </a:r>
          </a:p>
          <a:p>
            <a:pPr marL="0" indent="0" algn="ctr">
              <a:lnSpc>
                <a:spcPct val="100000"/>
              </a:lnSpc>
              <a:spcBef>
                <a:spcPts val="0"/>
              </a:spcBef>
              <a:spcAft>
                <a:spcPts val="0"/>
              </a:spcAft>
            </a:pPr>
            <a:endParaRPr lang="en-US" dirty="0">
              <a:latin typeface="Times New Roman" panose="02020603050405020304" pitchFamily="18" charset="0"/>
              <a:cs typeface="Times New Roman" panose="02020603050405020304" pitchFamily="18" charset="0"/>
            </a:endParaRPr>
          </a:p>
          <a:p>
            <a:pPr marL="0" indent="0" algn="ctr">
              <a:lnSpc>
                <a:spcPct val="100000"/>
              </a:lnSpc>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EAE05B63-DF0C-9851-38D9-0475E77240B1}"/>
              </a:ext>
            </a:extLst>
          </p:cNvPr>
          <p:cNvSpPr>
            <a:spLocks noGrp="1"/>
          </p:cNvSpPr>
          <p:nvPr>
            <p:ph type="body" sz="quarter" idx="3"/>
          </p:nvPr>
        </p:nvSpPr>
        <p:spPr>
          <a:xfrm>
            <a:off x="6217920" y="1846052"/>
            <a:ext cx="4937759" cy="736282"/>
          </a:xfrm>
        </p:spPr>
        <p:txBody>
          <a:bodyPr>
            <a:normAutofit/>
          </a:bodyPr>
          <a:lstStyle/>
          <a:p>
            <a:pPr algn="ctr"/>
            <a:r>
              <a:rPr lang="en-US" sz="1800" dirty="0">
                <a:solidFill>
                  <a:schemeClr val="tx1"/>
                </a:solidFill>
                <a:latin typeface="Source Sans Pro Black" panose="020F0502020204030204" pitchFamily="34" charset="0"/>
              </a:rPr>
              <a:t>For real-time use, use Production</a:t>
            </a:r>
          </a:p>
        </p:txBody>
      </p:sp>
      <p:sp>
        <p:nvSpPr>
          <p:cNvPr id="7" name="Content Placeholder 6">
            <a:extLst>
              <a:ext uri="{FF2B5EF4-FFF2-40B4-BE49-F238E27FC236}">
                <a16:creationId xmlns:a16="http://schemas.microsoft.com/office/drawing/2014/main" id="{C3523A1F-7590-D1CE-6F7C-C952EB05ED36}"/>
              </a:ext>
            </a:extLst>
          </p:cNvPr>
          <p:cNvSpPr>
            <a:spLocks noGrp="1"/>
          </p:cNvSpPr>
          <p:nvPr>
            <p:ph sz="quarter" idx="4"/>
          </p:nvPr>
        </p:nvSpPr>
        <p:spPr/>
        <p:txBody>
          <a:bodyPr>
            <a:normAutofit/>
          </a:bodyPr>
          <a:lstStyle/>
          <a:p>
            <a:pPr marL="0" indent="0" algn="ctr">
              <a:lnSpc>
                <a:spcPct val="100000"/>
              </a:lnSpc>
              <a:spcBef>
                <a:spcPts val="0"/>
              </a:spcBef>
              <a:spcAft>
                <a:spcPts val="0"/>
              </a:spcAft>
              <a:buNone/>
            </a:pPr>
            <a:endParaRPr lang="en-US" dirty="0">
              <a:latin typeface="Times New Roman" panose="02020603050405020304" pitchFamily="18" charset="0"/>
              <a:cs typeface="Times New Roman" panose="02020603050405020304" pitchFamily="18" charset="0"/>
              <a:hlinkClick r:id="rId4"/>
            </a:endParaRPr>
          </a:p>
          <a:p>
            <a:pPr marL="0" indent="0" algn="ctr">
              <a:lnSpc>
                <a:spcPct val="100000"/>
              </a:lnSpc>
              <a:spcBef>
                <a:spcPts val="0"/>
              </a:spcBef>
              <a:spcAft>
                <a:spcPts val="0"/>
              </a:spcAft>
            </a:pPr>
            <a:r>
              <a:rPr lang="en-US" dirty="0">
                <a:latin typeface="Times New Roman" panose="02020603050405020304" pitchFamily="18" charset="0"/>
                <a:cs typeface="Times New Roman" panose="02020603050405020304" pitchFamily="18" charset="0"/>
                <a:hlinkClick r:id="rId4"/>
              </a:rPr>
              <a:t>https://lar.utrgv.edu/tickatlab</a:t>
            </a:r>
            <a:r>
              <a:rPr lang="en-US"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0" indent="0" algn="ctr">
              <a:lnSpc>
                <a:spcPct val="100000"/>
              </a:lnSpc>
              <a:spcBef>
                <a:spcPts val="0"/>
              </a:spcBef>
              <a:spcAft>
                <a:spcPts val="0"/>
              </a:spcAft>
              <a:buNone/>
            </a:pPr>
            <a:endParaRPr lang="en-US" b="1" dirty="0">
              <a:latin typeface="Times New Roman" panose="02020603050405020304" pitchFamily="18" charset="0"/>
              <a:cs typeface="Times New Roman" panose="02020603050405020304" pitchFamily="18" charset="0"/>
            </a:endParaRPr>
          </a:p>
          <a:p>
            <a:pPr marL="0" indent="0" algn="ctr">
              <a:lnSpc>
                <a:spcPct val="100000"/>
              </a:lnSpc>
              <a:spcBef>
                <a:spcPts val="0"/>
              </a:spcBef>
              <a:spcAft>
                <a:spcPts val="0"/>
              </a:spcAft>
              <a:buNone/>
            </a:pPr>
            <a:r>
              <a:rPr lang="en-US" b="1" dirty="0">
                <a:latin typeface="Times New Roman" panose="02020603050405020304" pitchFamily="18" charset="0"/>
                <a:cs typeface="Times New Roman" panose="02020603050405020304" pitchFamily="18" charset="0"/>
              </a:rPr>
              <a:t>Login: </a:t>
            </a:r>
            <a:r>
              <a:rPr lang="en-US" dirty="0">
                <a:latin typeface="Times New Roman" panose="02020603050405020304" pitchFamily="18" charset="0"/>
                <a:cs typeface="Times New Roman" panose="02020603050405020304" pitchFamily="18" charset="0"/>
              </a:rPr>
              <a:t>UTRGV EMAIL</a:t>
            </a:r>
          </a:p>
          <a:p>
            <a:pPr marL="0" indent="0" algn="ct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PASSWORD: </a:t>
            </a:r>
            <a:r>
              <a:rPr lang="en-US" dirty="0">
                <a:latin typeface="Times New Roman" panose="02020603050405020304" pitchFamily="18" charset="0"/>
                <a:cs typeface="Times New Roman" panose="02020603050405020304" pitchFamily="18" charset="0"/>
              </a:rPr>
              <a:t>UTRGV PASSWORD</a:t>
            </a:r>
          </a:p>
          <a:p>
            <a:endParaRPr lang="en-US" dirty="0"/>
          </a:p>
        </p:txBody>
      </p:sp>
    </p:spTree>
    <p:extLst>
      <p:ext uri="{BB962C8B-B14F-4D97-AF65-F5344CB8AC3E}">
        <p14:creationId xmlns:p14="http://schemas.microsoft.com/office/powerpoint/2010/main" val="330250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DD48-4D32-413B-AD39-9777B07CDD95}"/>
              </a:ext>
            </a:extLst>
          </p:cNvPr>
          <p:cNvSpPr>
            <a:spLocks noGrp="1"/>
          </p:cNvSpPr>
          <p:nvPr>
            <p:ph type="title" idx="4294967295"/>
          </p:nvPr>
        </p:nvSpPr>
        <p:spPr>
          <a:xfrm>
            <a:off x="2051649" y="152622"/>
            <a:ext cx="8382000" cy="987924"/>
          </a:xfrm>
        </p:spPr>
        <p:txBody>
          <a:bodyPr/>
          <a:lstStyle/>
          <a:p>
            <a:r>
              <a:rPr lang="en-US" sz="4800" dirty="0"/>
              <a:t>What is my role in </a:t>
            </a:r>
            <a:r>
              <a:rPr lang="en-US" sz="4800" dirty="0" err="1"/>
              <a:t>tick@lab</a:t>
            </a:r>
            <a:r>
              <a:rPr lang="en-US" sz="4800" dirty="0"/>
              <a:t>?</a:t>
            </a:r>
            <a:endParaRPr lang="en-US" dirty="0"/>
          </a:p>
        </p:txBody>
      </p:sp>
      <p:sp>
        <p:nvSpPr>
          <p:cNvPr id="3" name="Content Placeholder 2">
            <a:extLst>
              <a:ext uri="{FF2B5EF4-FFF2-40B4-BE49-F238E27FC236}">
                <a16:creationId xmlns:a16="http://schemas.microsoft.com/office/drawing/2014/main" id="{A733CF5B-C5A8-BBAA-D29A-5AFD50C7A0EB}"/>
              </a:ext>
            </a:extLst>
          </p:cNvPr>
          <p:cNvSpPr>
            <a:spLocks noGrp="1"/>
          </p:cNvSpPr>
          <p:nvPr>
            <p:ph idx="4294967295"/>
          </p:nvPr>
        </p:nvSpPr>
        <p:spPr>
          <a:xfrm>
            <a:off x="853840" y="1207111"/>
            <a:ext cx="4517205" cy="4580965"/>
          </a:xfrm>
        </p:spPr>
        <p:txBody>
          <a:bodyPr>
            <a:normAutofit/>
          </a:bodyPr>
          <a:lstStyle/>
          <a:p>
            <a:pPr>
              <a:lnSpc>
                <a:spcPct val="120000"/>
              </a:lnSpc>
              <a:buFont typeface="Arial" panose="020B0604020202020204" pitchFamily="34" charset="0"/>
              <a:buChar char="•"/>
            </a:pPr>
            <a:r>
              <a:rPr lang="en-US" dirty="0"/>
              <a:t> </a:t>
            </a:r>
            <a:r>
              <a:rPr lang="en-US" b="1" dirty="0"/>
              <a:t>Your role may be different from that of the main investigators and even other research staff in your lab.</a:t>
            </a:r>
          </a:p>
          <a:p>
            <a:pPr>
              <a:lnSpc>
                <a:spcPct val="120000"/>
              </a:lnSpc>
              <a:buFont typeface="Arial" panose="020B0604020202020204" pitchFamily="34" charset="0"/>
              <a:buChar char="•"/>
            </a:pPr>
            <a:r>
              <a:rPr lang="en-US" b="1" u="sng" dirty="0">
                <a:solidFill>
                  <a:srgbClr val="FF0000"/>
                </a:solidFill>
              </a:rPr>
              <a:t>Research Staff (non-students) </a:t>
            </a:r>
            <a:r>
              <a:rPr lang="en-US" b="1" dirty="0"/>
              <a:t>can submit animal order requests and enter/update data for animals in the system.</a:t>
            </a:r>
          </a:p>
          <a:p>
            <a:pPr>
              <a:lnSpc>
                <a:spcPct val="120000"/>
              </a:lnSpc>
              <a:buFont typeface="Arial" panose="020B0604020202020204" pitchFamily="34" charset="0"/>
              <a:buChar char="•"/>
            </a:pPr>
            <a:r>
              <a:rPr lang="en-US" b="1" dirty="0"/>
              <a:t>Go to Profile to review your role(s) and Team.</a:t>
            </a:r>
          </a:p>
          <a:p>
            <a:pPr lvl="1">
              <a:lnSpc>
                <a:spcPct val="120000"/>
              </a:lnSpc>
              <a:buFont typeface="Arial" panose="020B0604020202020204" pitchFamily="34" charset="0"/>
              <a:buChar char="•"/>
            </a:pPr>
            <a:r>
              <a:rPr lang="en-US" b="1" dirty="0"/>
              <a:t> Default Team </a:t>
            </a:r>
            <a:r>
              <a:rPr lang="en-US" b="1" dirty="0">
                <a:sym typeface="Wingdings" panose="05000000000000000000" pitchFamily="2" charset="2"/>
              </a:rPr>
              <a:t></a:t>
            </a:r>
            <a:r>
              <a:rPr lang="en-US" b="1" dirty="0"/>
              <a:t>User Data tab</a:t>
            </a:r>
          </a:p>
          <a:p>
            <a:pPr lvl="1">
              <a:lnSpc>
                <a:spcPct val="120000"/>
              </a:lnSpc>
              <a:buFont typeface="Arial" panose="020B0604020202020204" pitchFamily="34" charset="0"/>
              <a:buChar char="•"/>
            </a:pPr>
            <a:r>
              <a:rPr lang="en-US" b="1" dirty="0"/>
              <a:t>Roles </a:t>
            </a:r>
            <a:r>
              <a:rPr lang="en-US" b="1" dirty="0">
                <a:sym typeface="Wingdings" panose="05000000000000000000" pitchFamily="2" charset="2"/>
              </a:rPr>
              <a:t> Permissions Tab</a:t>
            </a:r>
            <a:endParaRPr lang="en-US" b="1" dirty="0"/>
          </a:p>
          <a:p>
            <a:endParaRPr lang="en-US" dirty="0"/>
          </a:p>
        </p:txBody>
      </p:sp>
      <p:pic>
        <p:nvPicPr>
          <p:cNvPr id="11" name="Picture 10" descr="What is your role on tick@lab">
            <a:extLst>
              <a:ext uri="{FF2B5EF4-FFF2-40B4-BE49-F238E27FC236}">
                <a16:creationId xmlns:a16="http://schemas.microsoft.com/office/drawing/2014/main" id="{A0F52444-028A-10CA-0558-47E867C3BD24}"/>
              </a:ext>
            </a:extLst>
          </p:cNvPr>
          <p:cNvPicPr>
            <a:picLocks noChangeAspect="1"/>
          </p:cNvPicPr>
          <p:nvPr/>
        </p:nvPicPr>
        <p:blipFill>
          <a:blip r:embed="rId2"/>
          <a:srcRect r="27616"/>
          <a:stretch>
            <a:fillRect/>
          </a:stretch>
        </p:blipFill>
        <p:spPr>
          <a:xfrm>
            <a:off x="6475402" y="1205611"/>
            <a:ext cx="5272262" cy="4911251"/>
          </a:xfrm>
          <a:prstGeom prst="rect">
            <a:avLst/>
          </a:prstGeom>
          <a:ln w="38100">
            <a:solidFill>
              <a:srgbClr val="C00000"/>
            </a:solidFill>
          </a:ln>
        </p:spPr>
      </p:pic>
      <p:sp>
        <p:nvSpPr>
          <p:cNvPr id="12" name="Flowchart: Connector 11" descr="what is your role in tick@Lab">
            <a:extLst>
              <a:ext uri="{FF2B5EF4-FFF2-40B4-BE49-F238E27FC236}">
                <a16:creationId xmlns:a16="http://schemas.microsoft.com/office/drawing/2014/main" id="{F35A72F2-1983-5346-896C-99D10CAF2185}"/>
              </a:ext>
            </a:extLst>
          </p:cNvPr>
          <p:cNvSpPr/>
          <p:nvPr/>
        </p:nvSpPr>
        <p:spPr>
          <a:xfrm>
            <a:off x="6581794" y="5856602"/>
            <a:ext cx="345217" cy="260260"/>
          </a:xfrm>
          <a:prstGeom prst="flowChartConnector">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3" name="Flowchart: Connector 12" descr="red circle on the permissions tab on tick@lab">
            <a:extLst>
              <a:ext uri="{FF2B5EF4-FFF2-40B4-BE49-F238E27FC236}">
                <a16:creationId xmlns:a16="http://schemas.microsoft.com/office/drawing/2014/main" id="{AAC59D97-81C4-C92B-D74D-1DC972D2B824}"/>
              </a:ext>
            </a:extLst>
          </p:cNvPr>
          <p:cNvSpPr/>
          <p:nvPr/>
        </p:nvSpPr>
        <p:spPr>
          <a:xfrm>
            <a:off x="8289985" y="1335741"/>
            <a:ext cx="646982" cy="251519"/>
          </a:xfrm>
          <a:prstGeom prst="flowChartConnector">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28BF4A6C-7979-5AE1-99B2-760C4AA807E7}"/>
              </a:ext>
              <a:ext uri="{C183D7F6-B498-43B3-948B-1728B52AA6E4}">
                <adec:decorative xmlns:adec="http://schemas.microsoft.com/office/drawing/2017/decorative" val="1"/>
              </a:ext>
            </a:extLst>
          </p:cNvPr>
          <p:cNvSpPr/>
          <p:nvPr/>
        </p:nvSpPr>
        <p:spPr>
          <a:xfrm>
            <a:off x="7643003" y="1335741"/>
            <a:ext cx="646982" cy="251519"/>
          </a:xfrm>
          <a:prstGeom prst="flowChartConnector">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28328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4FB0-9857-E88D-360D-5C4D9D83DCCA}"/>
              </a:ext>
            </a:extLst>
          </p:cNvPr>
          <p:cNvSpPr>
            <a:spLocks noGrp="1"/>
          </p:cNvSpPr>
          <p:nvPr>
            <p:ph type="title" idx="4294967295"/>
          </p:nvPr>
        </p:nvSpPr>
        <p:spPr>
          <a:xfrm>
            <a:off x="3541776" y="86170"/>
            <a:ext cx="4614672" cy="709358"/>
          </a:xfrm>
        </p:spPr>
        <p:txBody>
          <a:bodyPr>
            <a:normAutofit/>
          </a:bodyPr>
          <a:lstStyle/>
          <a:p>
            <a:pPr algn="ctr"/>
            <a:r>
              <a:rPr lang="en-US" sz="3600" dirty="0"/>
              <a:t>Table of Contents</a:t>
            </a:r>
          </a:p>
        </p:txBody>
      </p:sp>
      <p:sp>
        <p:nvSpPr>
          <p:cNvPr id="4" name="TextBox 3">
            <a:extLst>
              <a:ext uri="{FF2B5EF4-FFF2-40B4-BE49-F238E27FC236}">
                <a16:creationId xmlns:a16="http://schemas.microsoft.com/office/drawing/2014/main" id="{94475C06-2F8E-C6DE-6F1F-DEDABDBAF67B}"/>
              </a:ext>
            </a:extLst>
          </p:cNvPr>
          <p:cNvSpPr txBox="1"/>
          <p:nvPr/>
        </p:nvSpPr>
        <p:spPr>
          <a:xfrm>
            <a:off x="651166" y="1210668"/>
            <a:ext cx="3398319" cy="923330"/>
          </a:xfrm>
          <a:prstGeom prst="rect">
            <a:avLst/>
          </a:prstGeom>
          <a:noFill/>
        </p:spPr>
        <p:txBody>
          <a:bodyPr wrap="square" rtlCol="0">
            <a:spAutoFit/>
          </a:bodyPr>
          <a:lstStyle/>
          <a:p>
            <a:r>
              <a:rPr lang="en-US" dirty="0">
                <a:latin typeface="+mj-lt"/>
              </a:rPr>
              <a:t>Animal orders……………….5</a:t>
            </a:r>
          </a:p>
          <a:p>
            <a:r>
              <a:rPr lang="en-US" dirty="0">
                <a:latin typeface="+mj-lt"/>
              </a:rPr>
              <a:t>Request training…………..14</a:t>
            </a:r>
          </a:p>
          <a:p>
            <a:r>
              <a:rPr lang="en-US" dirty="0">
                <a:latin typeface="+mj-lt"/>
              </a:rPr>
              <a:t>Enter weights……………….21</a:t>
            </a:r>
          </a:p>
        </p:txBody>
      </p:sp>
    </p:spTree>
    <p:extLst>
      <p:ext uri="{BB962C8B-B14F-4D97-AF65-F5344CB8AC3E}">
        <p14:creationId xmlns:p14="http://schemas.microsoft.com/office/powerpoint/2010/main" val="50371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C12329-857F-EAEE-D84C-681EC3F75166}"/>
              </a:ext>
            </a:extLst>
          </p:cNvPr>
          <p:cNvSpPr txBox="1">
            <a:spLocks noGrp="1"/>
          </p:cNvSpPr>
          <p:nvPr>
            <p:ph type="title" idx="4294967295"/>
          </p:nvPr>
        </p:nvSpPr>
        <p:spPr>
          <a:xfrm>
            <a:off x="1772221" y="930902"/>
            <a:ext cx="8647557"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j-lt"/>
                <a:ea typeface="+mn-ea"/>
                <a:cs typeface="+mn-cs"/>
              </a:rPr>
              <a:t>Animal Ordering</a:t>
            </a:r>
          </a:p>
        </p:txBody>
      </p:sp>
    </p:spTree>
    <p:extLst>
      <p:ext uri="{BB962C8B-B14F-4D97-AF65-F5344CB8AC3E}">
        <p14:creationId xmlns:p14="http://schemas.microsoft.com/office/powerpoint/2010/main" val="424830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3AD8-F496-3C60-2D9B-FC269F2F7295}"/>
              </a:ext>
            </a:extLst>
          </p:cNvPr>
          <p:cNvSpPr>
            <a:spLocks noGrp="1"/>
          </p:cNvSpPr>
          <p:nvPr>
            <p:ph type="title"/>
          </p:nvPr>
        </p:nvSpPr>
        <p:spPr>
          <a:xfrm>
            <a:off x="959711" y="741265"/>
            <a:ext cx="5415452" cy="1115390"/>
          </a:xfrm>
        </p:spPr>
        <p:txBody>
          <a:bodyPr>
            <a:normAutofit fontScale="90000"/>
          </a:bodyPr>
          <a:lstStyle/>
          <a:p>
            <a:r>
              <a:rPr lang="en-US" dirty="0"/>
              <a:t>How do I order Animals?</a:t>
            </a:r>
          </a:p>
        </p:txBody>
      </p:sp>
      <p:pic>
        <p:nvPicPr>
          <p:cNvPr id="5" name="Picture 4" descr="tick@lab dashboard, to click on requests and orders">
            <a:extLst>
              <a:ext uri="{FF2B5EF4-FFF2-40B4-BE49-F238E27FC236}">
                <a16:creationId xmlns:a16="http://schemas.microsoft.com/office/drawing/2014/main" id="{A3200177-AF1A-582B-2E9C-EDBF552833E9}"/>
              </a:ext>
            </a:extLst>
          </p:cNvPr>
          <p:cNvPicPr>
            <a:picLocks noChangeAspect="1"/>
          </p:cNvPicPr>
          <p:nvPr/>
        </p:nvPicPr>
        <p:blipFill rotWithShape="1">
          <a:blip r:embed="rId2"/>
          <a:srcRect r="14210" b="-509"/>
          <a:stretch/>
        </p:blipFill>
        <p:spPr>
          <a:xfrm>
            <a:off x="5331304" y="218475"/>
            <a:ext cx="6113311" cy="2861725"/>
          </a:xfrm>
          <a:prstGeom prst="rect">
            <a:avLst/>
          </a:prstGeom>
          <a:ln w="38100">
            <a:solidFill>
              <a:srgbClr val="C00000"/>
            </a:solidFill>
          </a:ln>
        </p:spPr>
      </p:pic>
      <p:sp>
        <p:nvSpPr>
          <p:cNvPr id="3" name="Content Placeholder 2">
            <a:extLst>
              <a:ext uri="{FF2B5EF4-FFF2-40B4-BE49-F238E27FC236}">
                <a16:creationId xmlns:a16="http://schemas.microsoft.com/office/drawing/2014/main" id="{621CB421-A924-FA17-E8F9-1DB9F8E3433E}"/>
              </a:ext>
            </a:extLst>
          </p:cNvPr>
          <p:cNvSpPr>
            <a:spLocks noGrp="1"/>
          </p:cNvSpPr>
          <p:nvPr>
            <p:ph idx="1"/>
          </p:nvPr>
        </p:nvSpPr>
        <p:spPr>
          <a:xfrm>
            <a:off x="498238" y="2430378"/>
            <a:ext cx="4184857" cy="2620111"/>
          </a:xfrm>
          <a:noFill/>
          <a:ln w="38100">
            <a:noFill/>
          </a:ln>
        </p:spPr>
        <p:txBody>
          <a:bodyPr>
            <a:normAutofit lnSpcReduction="10000"/>
          </a:bodyPr>
          <a:lstStyle/>
          <a:p>
            <a:pPr>
              <a:buFont typeface="Arial" panose="020B0604020202020204" pitchFamily="34" charset="0"/>
              <a:buChar char="•"/>
            </a:pPr>
            <a:r>
              <a:rPr lang="en-US" sz="1800" dirty="0">
                <a:latin typeface="+mj-lt"/>
              </a:rPr>
              <a:t> </a:t>
            </a:r>
            <a:r>
              <a:rPr lang="en-US" b="1" dirty="0"/>
              <a:t>Only Principal Investigators (PI) and designated Research Staff may place orders against an active/approved animal use protocol. </a:t>
            </a:r>
          </a:p>
          <a:p>
            <a:pPr>
              <a:buFont typeface="Arial" panose="020B0604020202020204" pitchFamily="34" charset="0"/>
              <a:buChar char="•"/>
            </a:pPr>
            <a:r>
              <a:rPr lang="en-US" b="1" dirty="0"/>
              <a:t> Click on the Requests &amp; Orders tab to access this section.</a:t>
            </a:r>
          </a:p>
          <a:p>
            <a:pPr>
              <a:buFont typeface="Arial" panose="020B0604020202020204" pitchFamily="34" charset="0"/>
              <a:buChar char="•"/>
            </a:pPr>
            <a:r>
              <a:rPr lang="en-US" b="1" dirty="0"/>
              <a:t>Then click on New Request to start your animal order</a:t>
            </a:r>
          </a:p>
          <a:p>
            <a:endParaRPr lang="en-US" dirty="0"/>
          </a:p>
        </p:txBody>
      </p:sp>
      <p:sp>
        <p:nvSpPr>
          <p:cNvPr id="6" name="Rectangle 5">
            <a:extLst>
              <a:ext uri="{FF2B5EF4-FFF2-40B4-BE49-F238E27FC236}">
                <a16:creationId xmlns:a16="http://schemas.microsoft.com/office/drawing/2014/main" id="{3046E0CE-95E0-3980-2595-AA5AA35D36D8}"/>
              </a:ext>
              <a:ext uri="{C183D7F6-B498-43B3-948B-1728B52AA6E4}">
                <adec:decorative xmlns:adec="http://schemas.microsoft.com/office/drawing/2017/decorative" val="1"/>
              </a:ext>
            </a:extLst>
          </p:cNvPr>
          <p:cNvSpPr/>
          <p:nvPr/>
        </p:nvSpPr>
        <p:spPr>
          <a:xfrm>
            <a:off x="7631393" y="1204956"/>
            <a:ext cx="1138913" cy="4358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E8AD0B6-03F0-9BF4-EEB2-0305B9131DF5}"/>
              </a:ext>
              <a:ext uri="{C183D7F6-B498-43B3-948B-1728B52AA6E4}">
                <adec:decorative xmlns:adec="http://schemas.microsoft.com/office/drawing/2017/decorative" val="1"/>
              </a:ext>
            </a:extLst>
          </p:cNvPr>
          <p:cNvSpPr/>
          <p:nvPr/>
        </p:nvSpPr>
        <p:spPr>
          <a:xfrm>
            <a:off x="5402933" y="980007"/>
            <a:ext cx="906773" cy="3189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on the tick@lab requests and orders page.">
            <a:extLst>
              <a:ext uri="{FF2B5EF4-FFF2-40B4-BE49-F238E27FC236}">
                <a16:creationId xmlns:a16="http://schemas.microsoft.com/office/drawing/2014/main" id="{1C894183-6CD6-8CA0-9438-83E17CBD427B}"/>
              </a:ext>
            </a:extLst>
          </p:cNvPr>
          <p:cNvPicPr>
            <a:picLocks noChangeAspect="1"/>
          </p:cNvPicPr>
          <p:nvPr/>
        </p:nvPicPr>
        <p:blipFill rotWithShape="1">
          <a:blip r:embed="rId3"/>
          <a:srcRect r="49298" b="553"/>
          <a:stretch/>
        </p:blipFill>
        <p:spPr>
          <a:xfrm>
            <a:off x="5319645" y="3328706"/>
            <a:ext cx="6113311" cy="2909974"/>
          </a:xfrm>
          <a:prstGeom prst="rect">
            <a:avLst/>
          </a:prstGeom>
          <a:ln w="38100">
            <a:solidFill>
              <a:srgbClr val="C00000"/>
            </a:solidFill>
          </a:ln>
        </p:spPr>
      </p:pic>
      <p:sp>
        <p:nvSpPr>
          <p:cNvPr id="8" name="Oval 7">
            <a:extLst>
              <a:ext uri="{FF2B5EF4-FFF2-40B4-BE49-F238E27FC236}">
                <a16:creationId xmlns:a16="http://schemas.microsoft.com/office/drawing/2014/main" id="{F5E822CE-2E58-E4C8-020B-8E0BB3E95FF3}"/>
              </a:ext>
              <a:ext uri="{C183D7F6-B498-43B3-948B-1728B52AA6E4}">
                <adec:decorative xmlns:adec="http://schemas.microsoft.com/office/drawing/2017/decorative" val="1"/>
              </a:ext>
            </a:extLst>
          </p:cNvPr>
          <p:cNvSpPr>
            <a:spLocks/>
          </p:cNvSpPr>
          <p:nvPr/>
        </p:nvSpPr>
        <p:spPr>
          <a:xfrm>
            <a:off x="7217163" y="4029483"/>
            <a:ext cx="828459" cy="59995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75FBCF2-2CB4-8E65-7DF2-6A70DDBD28FB}"/>
              </a:ext>
              <a:ext uri="{C183D7F6-B498-43B3-948B-1728B52AA6E4}">
                <adec:decorative xmlns:adec="http://schemas.microsoft.com/office/drawing/2017/decorative" val="1"/>
              </a:ext>
            </a:extLst>
          </p:cNvPr>
          <p:cNvCxnSpPr>
            <a:cxnSpLocks/>
          </p:cNvCxnSpPr>
          <p:nvPr/>
        </p:nvCxnSpPr>
        <p:spPr>
          <a:xfrm>
            <a:off x="7657684" y="4629442"/>
            <a:ext cx="82845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4BD8095-CFE7-EFF0-1D20-33247648D01E}"/>
              </a:ext>
            </a:extLst>
          </p:cNvPr>
          <p:cNvSpPr txBox="1"/>
          <p:nvPr/>
        </p:nvSpPr>
        <p:spPr>
          <a:xfrm>
            <a:off x="8486143" y="4441164"/>
            <a:ext cx="1575279" cy="415498"/>
          </a:xfrm>
          <a:prstGeom prst="rect">
            <a:avLst/>
          </a:prstGeom>
          <a:noFill/>
          <a:ln w="28575">
            <a:solidFill>
              <a:srgbClr val="FF0000"/>
            </a:solidFill>
          </a:ln>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Click on ‘New Request” to start your order</a:t>
            </a:r>
          </a:p>
        </p:txBody>
      </p:sp>
    </p:spTree>
    <p:extLst>
      <p:ext uri="{BB962C8B-B14F-4D97-AF65-F5344CB8AC3E}">
        <p14:creationId xmlns:p14="http://schemas.microsoft.com/office/powerpoint/2010/main" val="256076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5AA3-0990-1C50-D771-B0FE1215B9E0}"/>
              </a:ext>
              <a:ext uri="{C183D7F6-B498-43B3-948B-1728B52AA6E4}">
                <adec:decorative xmlns:adec="http://schemas.microsoft.com/office/drawing/2017/decorative" val="1"/>
              </a:ext>
            </a:extLst>
          </p:cNvPr>
          <p:cNvSpPr>
            <a:spLocks noGrp="1"/>
          </p:cNvSpPr>
          <p:nvPr>
            <p:ph type="title"/>
          </p:nvPr>
        </p:nvSpPr>
        <p:spPr>
          <a:xfrm>
            <a:off x="768096" y="547956"/>
            <a:ext cx="3074028" cy="945507"/>
          </a:xfrm>
        </p:spPr>
        <p:txBody>
          <a:bodyPr/>
          <a:lstStyle/>
          <a:p>
            <a:r>
              <a:rPr lang="en-US" dirty="0"/>
              <a:t>AUP Tab</a:t>
            </a:r>
          </a:p>
        </p:txBody>
      </p:sp>
      <p:sp>
        <p:nvSpPr>
          <p:cNvPr id="8" name="TextBox 7">
            <a:extLst>
              <a:ext uri="{FF2B5EF4-FFF2-40B4-BE49-F238E27FC236}">
                <a16:creationId xmlns:a16="http://schemas.microsoft.com/office/drawing/2014/main" id="{5141FAB6-E357-6BD5-F6E0-A0FD85369F29}"/>
              </a:ext>
              <a:ext uri="{C183D7F6-B498-43B3-948B-1728B52AA6E4}">
                <adec:decorative xmlns:adec="http://schemas.microsoft.com/office/drawing/2017/decorative" val="1"/>
              </a:ext>
            </a:extLst>
          </p:cNvPr>
          <p:cNvSpPr txBox="1"/>
          <p:nvPr/>
        </p:nvSpPr>
        <p:spPr>
          <a:xfrm>
            <a:off x="196621" y="2131272"/>
            <a:ext cx="4827442" cy="2062103"/>
          </a:xfrm>
          <a:prstGeom prst="rect">
            <a:avLst/>
          </a:prstGeom>
          <a:solidFill>
            <a:schemeClr val="bg1">
              <a:lumMod val="85000"/>
            </a:schemeClr>
          </a:solidFill>
        </p:spPr>
        <p:txBody>
          <a:bodyPr wrap="square" rtlCol="0">
            <a:spAutoFit/>
          </a:bodyPr>
          <a:lstStyle/>
          <a:p>
            <a:r>
              <a:rPr lang="en-US" sz="1600" b="1" dirty="0">
                <a:highlight>
                  <a:srgbClr val="FFFF00"/>
                </a:highlight>
                <a:latin typeface="+mj-lt"/>
              </a:rPr>
              <a:t>AUP Tab:</a:t>
            </a:r>
          </a:p>
          <a:p>
            <a:pPr marL="342900" indent="-342900">
              <a:buFont typeface="+mj-lt"/>
              <a:buAutoNum type="arabicPeriod"/>
            </a:pPr>
            <a:r>
              <a:rPr lang="en-US" sz="1600" b="1" dirty="0"/>
              <a:t>Specify if the animals you need are for Experimental or Breeding.</a:t>
            </a:r>
          </a:p>
          <a:p>
            <a:pPr marL="342900" indent="-342900">
              <a:buFont typeface="+mj-lt"/>
              <a:buAutoNum type="arabicPeriod"/>
            </a:pPr>
            <a:r>
              <a:rPr lang="en-US" sz="1600" b="1" dirty="0"/>
              <a:t>Select the AUP you want to order animals from.</a:t>
            </a:r>
          </a:p>
          <a:p>
            <a:pPr marL="342900" indent="-342900">
              <a:buFont typeface="+mj-lt"/>
              <a:buAutoNum type="arabicPeriod"/>
            </a:pPr>
            <a:r>
              <a:rPr lang="en-US" sz="1600" b="1" dirty="0"/>
              <a:t>Study Number and GLP may be left blank, optional.</a:t>
            </a:r>
          </a:p>
          <a:p>
            <a:pPr marL="342900" indent="-342900">
              <a:buFont typeface="+mj-lt"/>
              <a:buAutoNum type="arabicPeriod"/>
            </a:pPr>
            <a:r>
              <a:rPr lang="en-US" sz="1600" b="1" dirty="0"/>
              <a:t>The AUP Details will provide a summary of how many animals (per species) you currently have, how many have been ordered, and how many were approved. </a:t>
            </a:r>
          </a:p>
        </p:txBody>
      </p:sp>
      <p:pic>
        <p:nvPicPr>
          <p:cNvPr id="9" name="Picture 8">
            <a:extLst>
              <a:ext uri="{FF2B5EF4-FFF2-40B4-BE49-F238E27FC236}">
                <a16:creationId xmlns:a16="http://schemas.microsoft.com/office/drawing/2014/main" id="{2A410EF1-7DEF-A819-FD0C-838DBB1B751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27941" y="575352"/>
            <a:ext cx="7064059" cy="5364715"/>
          </a:xfrm>
          <a:prstGeom prst="rect">
            <a:avLst/>
          </a:prstGeom>
          <a:ln w="28575">
            <a:solidFill>
              <a:srgbClr val="C00000"/>
            </a:solidFill>
          </a:ln>
        </p:spPr>
      </p:pic>
      <p:sp>
        <p:nvSpPr>
          <p:cNvPr id="17" name="Arrow: Right 16">
            <a:extLst>
              <a:ext uri="{FF2B5EF4-FFF2-40B4-BE49-F238E27FC236}">
                <a16:creationId xmlns:a16="http://schemas.microsoft.com/office/drawing/2014/main" id="{3B7B1008-BDC7-B8EA-D51C-8B7A2D952F66}"/>
              </a:ext>
              <a:ext uri="{C183D7F6-B498-43B3-948B-1728B52AA6E4}">
                <adec:decorative xmlns:adec="http://schemas.microsoft.com/office/drawing/2017/decorative" val="1"/>
              </a:ext>
            </a:extLst>
          </p:cNvPr>
          <p:cNvSpPr/>
          <p:nvPr/>
        </p:nvSpPr>
        <p:spPr>
          <a:xfrm>
            <a:off x="4269345" y="1005750"/>
            <a:ext cx="671908" cy="4050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20E06E2-BD37-826E-5EE9-114DEE5E9172}"/>
              </a:ext>
              <a:ext uri="{C183D7F6-B498-43B3-948B-1728B52AA6E4}">
                <adec:decorative xmlns:adec="http://schemas.microsoft.com/office/drawing/2017/decorative" val="1"/>
              </a:ext>
            </a:extLst>
          </p:cNvPr>
          <p:cNvSpPr>
            <a:spLocks/>
          </p:cNvSpPr>
          <p:nvPr/>
        </p:nvSpPr>
        <p:spPr>
          <a:xfrm>
            <a:off x="5039291" y="1020710"/>
            <a:ext cx="452571" cy="3901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7583DE-01C8-FF47-700A-200E6503EA49}"/>
              </a:ext>
              <a:ext uri="{C183D7F6-B498-43B3-948B-1728B52AA6E4}">
                <adec:decorative xmlns:adec="http://schemas.microsoft.com/office/drawing/2017/decorative" val="1"/>
              </a:ext>
            </a:extLst>
          </p:cNvPr>
          <p:cNvSpPr>
            <a:spLocks noGrp="1"/>
          </p:cNvSpPr>
          <p:nvPr>
            <p:ph type="title"/>
          </p:nvPr>
        </p:nvSpPr>
        <p:spPr>
          <a:xfrm>
            <a:off x="6802107" y="204538"/>
            <a:ext cx="3783639" cy="897101"/>
          </a:xfrm>
        </p:spPr>
        <p:txBody>
          <a:bodyPr/>
          <a:lstStyle/>
          <a:p>
            <a:r>
              <a:rPr lang="en-US" dirty="0"/>
              <a:t>Animal Tab</a:t>
            </a:r>
          </a:p>
        </p:txBody>
      </p:sp>
      <p:sp>
        <p:nvSpPr>
          <p:cNvPr id="4" name="Text Box 2">
            <a:extLst>
              <a:ext uri="{FF2B5EF4-FFF2-40B4-BE49-F238E27FC236}">
                <a16:creationId xmlns:a16="http://schemas.microsoft.com/office/drawing/2014/main" id="{D14E6E14-F082-21A3-38D5-AC5FCC21D6EE}"/>
              </a:ext>
              <a:ext uri="{C183D7F6-B498-43B3-948B-1728B52AA6E4}">
                <adec:decorative xmlns:adec="http://schemas.microsoft.com/office/drawing/2017/decorative" val="1"/>
              </a:ext>
            </a:extLst>
          </p:cNvPr>
          <p:cNvSpPr txBox="1">
            <a:spLocks noGrp="1" noChangeArrowheads="1"/>
          </p:cNvSpPr>
          <p:nvPr>
            <p:ph idx="1"/>
          </p:nvPr>
        </p:nvSpPr>
        <p:spPr bwMode="auto">
          <a:xfrm>
            <a:off x="6408237" y="1384427"/>
            <a:ext cx="4968341" cy="1724057"/>
          </a:xfrm>
          <a:prstGeom prst="rect">
            <a:avLst/>
          </a:prstGeom>
          <a:solidFill>
            <a:schemeClr val="bg1">
              <a:lumMod val="85000"/>
            </a:schemeClr>
          </a:solidFill>
          <a:ln w="28575">
            <a:noFill/>
            <a:miter lim="800000"/>
            <a:headEnd/>
            <a:tailEnd/>
          </a:ln>
        </p:spPr>
        <p:txBody>
          <a:bodyPr rot="0" vert="horz" wrap="square" lIns="91440" tIns="45720" rIns="91440" bIns="45720" anchor="t" anchorCtr="0">
            <a:noAutofit/>
          </a:bodyPr>
          <a:lstStyle/>
          <a:p>
            <a:pPr marR="0" lvl="0">
              <a:lnSpc>
                <a:spcPct val="107000"/>
              </a:lnSpc>
              <a:spcBef>
                <a:spcPts val="0"/>
              </a:spcBef>
              <a:spcAft>
                <a:spcPts val="0"/>
              </a:spcAft>
              <a:buFont typeface="Arial" panose="020B0604020202020204" pitchFamily="34" charset="0"/>
              <a:buChar char="•"/>
            </a:pPr>
            <a:r>
              <a:rPr lang="en-US" sz="1600" b="1" dirty="0">
                <a:solidFill>
                  <a:schemeClr val="tx1"/>
                </a:solidFill>
                <a:effectLst/>
                <a:ea typeface="Calibri" panose="020F0502020204030204" pitchFamily="34" charset="0"/>
                <a:cs typeface="Times New Roman" panose="02020603050405020304" pitchFamily="18" charset="0"/>
              </a:rPr>
              <a:t>Complete the Supplier Catalog Section. </a:t>
            </a:r>
          </a:p>
          <a:p>
            <a:pPr marL="635508" lvl="1" indent="-342900">
              <a:lnSpc>
                <a:spcPct val="107000"/>
              </a:lnSpc>
              <a:spcBef>
                <a:spcPts val="0"/>
              </a:spcBef>
              <a:spcAft>
                <a:spcPts val="0"/>
              </a:spcAft>
              <a:buFont typeface="Arial" panose="020B0604020202020204" pitchFamily="34" charset="0"/>
              <a:buChar char="•"/>
            </a:pPr>
            <a:r>
              <a:rPr lang="en-US" sz="1600" b="1" dirty="0">
                <a:solidFill>
                  <a:schemeClr val="tx1"/>
                </a:solidFill>
                <a:effectLst/>
                <a:ea typeface="Calibri" panose="020F0502020204030204" pitchFamily="34" charset="0"/>
                <a:cs typeface="Times New Roman" panose="02020603050405020304" pitchFamily="18" charset="0"/>
              </a:rPr>
              <a:t>If the supplier you want to order from is not listed, contact Laboratory Animal Resources (956-665-2067 or at </a:t>
            </a:r>
            <a:r>
              <a:rPr lang="en-US" sz="1600" b="1" u="sng" dirty="0">
                <a:solidFill>
                  <a:schemeClr val="tx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animalresources@utrgv.edu</a:t>
            </a:r>
            <a:r>
              <a:rPr lang="en-US" sz="1600" b="1" dirty="0">
                <a:solidFill>
                  <a:schemeClr val="tx1"/>
                </a:solidFill>
                <a:effectLst/>
                <a:ea typeface="Calibri" panose="020F0502020204030204" pitchFamily="34" charset="0"/>
                <a:cs typeface="Times New Roman" panose="02020603050405020304" pitchFamily="18" charset="0"/>
              </a:rPr>
              <a:t>)  </a:t>
            </a:r>
          </a:p>
          <a:p>
            <a:pPr marL="635508" lvl="1" indent="-342900">
              <a:lnSpc>
                <a:spcPct val="107000"/>
              </a:lnSpc>
              <a:spcBef>
                <a:spcPts val="0"/>
              </a:spcBef>
              <a:spcAft>
                <a:spcPts val="0"/>
              </a:spcAft>
              <a:buFont typeface="Arial" panose="020B0604020202020204" pitchFamily="34" charset="0"/>
              <a:buChar char="•"/>
            </a:pPr>
            <a:r>
              <a:rPr lang="en-US" sz="1600" b="1" dirty="0">
                <a:solidFill>
                  <a:schemeClr val="tx1"/>
                </a:solidFill>
                <a:ea typeface="Calibri" panose="020F0502020204030204" pitchFamily="34" charset="0"/>
                <a:cs typeface="Times New Roman" panose="02020603050405020304" pitchFamily="18" charset="0"/>
              </a:rPr>
              <a:t>Choose the animal criteria from the available catalog</a:t>
            </a:r>
            <a:endParaRPr lang="en-US" sz="1600" b="1"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1600" dirty="0">
              <a:solidFill>
                <a:schemeClr val="tx1"/>
              </a:solidFill>
              <a:effectLst/>
              <a:latin typeface="+mj-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rrow: Left 12">
            <a:extLst>
              <a:ext uri="{FF2B5EF4-FFF2-40B4-BE49-F238E27FC236}">
                <a16:creationId xmlns:a16="http://schemas.microsoft.com/office/drawing/2014/main" id="{4CD73FD1-DD78-DFEB-EA67-644ED9F086F5}"/>
              </a:ext>
              <a:ext uri="{C183D7F6-B498-43B3-948B-1728B52AA6E4}">
                <adec:decorative xmlns:adec="http://schemas.microsoft.com/office/drawing/2017/decorative" val="1"/>
              </a:ext>
            </a:extLst>
          </p:cNvPr>
          <p:cNvSpPr/>
          <p:nvPr/>
        </p:nvSpPr>
        <p:spPr>
          <a:xfrm>
            <a:off x="5528240" y="1879079"/>
            <a:ext cx="824923" cy="40506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EF1824-E6B1-79E1-F161-C9DD891A79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4330" y="204538"/>
            <a:ext cx="5305312" cy="3489160"/>
          </a:xfrm>
          <a:prstGeom prst="rect">
            <a:avLst/>
          </a:prstGeom>
          <a:ln w="28575">
            <a:solidFill>
              <a:srgbClr val="C00000"/>
            </a:solidFill>
          </a:ln>
        </p:spPr>
      </p:pic>
      <p:sp>
        <p:nvSpPr>
          <p:cNvPr id="7" name="Rectangle 6">
            <a:extLst>
              <a:ext uri="{FF2B5EF4-FFF2-40B4-BE49-F238E27FC236}">
                <a16:creationId xmlns:a16="http://schemas.microsoft.com/office/drawing/2014/main" id="{2AA2DF06-D1D3-BE38-6538-46A869B00A5D}"/>
              </a:ext>
              <a:ext uri="{C183D7F6-B498-43B3-948B-1728B52AA6E4}">
                <adec:decorative xmlns:adec="http://schemas.microsoft.com/office/drawing/2017/decorative" val="1"/>
              </a:ext>
            </a:extLst>
          </p:cNvPr>
          <p:cNvSpPr/>
          <p:nvPr/>
        </p:nvSpPr>
        <p:spPr>
          <a:xfrm>
            <a:off x="1357770" y="281450"/>
            <a:ext cx="2274193" cy="148753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2">
            <a:extLst>
              <a:ext uri="{FF2B5EF4-FFF2-40B4-BE49-F238E27FC236}">
                <a16:creationId xmlns:a16="http://schemas.microsoft.com/office/drawing/2014/main" id="{282D78AF-9FAE-03B2-6E28-E51B59454884}"/>
              </a:ext>
              <a:ext uri="{C183D7F6-B498-43B3-948B-1728B52AA6E4}">
                <adec:decorative xmlns:adec="http://schemas.microsoft.com/office/drawing/2017/decorative" val="1"/>
              </a:ext>
            </a:extLst>
          </p:cNvPr>
          <p:cNvSpPr txBox="1">
            <a:spLocks noChangeArrowheads="1"/>
          </p:cNvSpPr>
          <p:nvPr/>
        </p:nvSpPr>
        <p:spPr bwMode="auto">
          <a:xfrm>
            <a:off x="258812" y="4255792"/>
            <a:ext cx="4971214" cy="1851318"/>
          </a:xfrm>
          <a:prstGeom prst="rect">
            <a:avLst/>
          </a:prstGeom>
          <a:solidFill>
            <a:schemeClr val="bg1">
              <a:lumMod val="85000"/>
            </a:schemeClr>
          </a:solidFill>
          <a:ln w="28575">
            <a:noFill/>
            <a:miter lim="800000"/>
            <a:headEnd/>
            <a:tailEnd/>
          </a:ln>
        </p:spPr>
        <p:txBody>
          <a:bodyPr rot="0" vert="horz" wrap="square" lIns="91440" tIns="45720" rIns="91440" bIns="4572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7000"/>
              </a:lnSpc>
              <a:spcBef>
                <a:spcPts val="0"/>
              </a:spcBef>
              <a:spcAft>
                <a:spcPts val="800"/>
              </a:spcAft>
              <a:buFont typeface="Calibri" panose="020F0502020204030204" pitchFamily="34" charset="0"/>
              <a:buNone/>
            </a:pPr>
            <a:r>
              <a:rPr lang="en-US" sz="1800" b="1" u="sng" dirty="0">
                <a:highlight>
                  <a:srgbClr val="FFFF00"/>
                </a:highlight>
                <a:ea typeface="Calibri" panose="020F0502020204030204" pitchFamily="34" charset="0"/>
                <a:cs typeface="Times New Roman" panose="02020603050405020304" pitchFamily="18" charset="0"/>
              </a:rPr>
              <a:t>Animal Tab</a:t>
            </a:r>
            <a:endParaRPr lang="en-US" sz="1800" b="1" u="sng"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Or select “manual description” to specify your criteria. </a:t>
            </a:r>
          </a:p>
          <a:p>
            <a:pPr lvl="1">
              <a:lnSpc>
                <a:spcPct val="100000"/>
              </a:lnSpc>
              <a:spcBef>
                <a:spcPts val="0"/>
              </a:spcBef>
              <a:spcAft>
                <a:spcPts val="0"/>
              </a:spcAft>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Age</a:t>
            </a:r>
          </a:p>
          <a:p>
            <a:pPr lvl="1">
              <a:lnSpc>
                <a:spcPct val="100000"/>
              </a:lnSpc>
              <a:spcBef>
                <a:spcPts val="0"/>
              </a:spcBef>
              <a:spcAft>
                <a:spcPts val="0"/>
              </a:spcAft>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Weight</a:t>
            </a:r>
          </a:p>
          <a:p>
            <a:pPr lvl="1">
              <a:lnSpc>
                <a:spcPct val="100000"/>
              </a:lnSpc>
              <a:spcBef>
                <a:spcPts val="0"/>
              </a:spcBef>
              <a:spcAft>
                <a:spcPts val="0"/>
              </a:spcAft>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How many males and females</a:t>
            </a:r>
          </a:p>
          <a:p>
            <a:pPr marL="635508" lvl="1" indent="-342900">
              <a:lnSpc>
                <a:spcPct val="107000"/>
              </a:lnSpc>
              <a:spcBef>
                <a:spcPts val="0"/>
              </a:spcBef>
              <a:spcAft>
                <a:spcPts val="800"/>
              </a:spcAft>
              <a:buFont typeface="+mj-lt"/>
              <a:buAutoNum type="arabicPeriod"/>
            </a:pPr>
            <a:endParaRPr lang="en-US" sz="1400" dirty="0">
              <a:latin typeface="+mj-lt"/>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Arrow: Left 13">
            <a:extLst>
              <a:ext uri="{FF2B5EF4-FFF2-40B4-BE49-F238E27FC236}">
                <a16:creationId xmlns:a16="http://schemas.microsoft.com/office/drawing/2014/main" id="{ADCA27CC-E856-1D5A-6F06-3FD8C44BACB5}"/>
              </a:ext>
              <a:ext uri="{C183D7F6-B498-43B3-948B-1728B52AA6E4}">
                <adec:decorative xmlns:adec="http://schemas.microsoft.com/office/drawing/2017/decorative" val="1"/>
              </a:ext>
            </a:extLst>
          </p:cNvPr>
          <p:cNvSpPr/>
          <p:nvPr/>
        </p:nvSpPr>
        <p:spPr>
          <a:xfrm flipH="1">
            <a:off x="5281694" y="4978921"/>
            <a:ext cx="700756" cy="40506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1AE3EF-62B3-4664-3E23-7E4A5E7531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6000" y="3299240"/>
            <a:ext cx="5781755" cy="2807869"/>
          </a:xfrm>
          <a:prstGeom prst="rect">
            <a:avLst/>
          </a:prstGeom>
          <a:ln w="28575">
            <a:solidFill>
              <a:srgbClr val="C00000"/>
            </a:solidFill>
          </a:ln>
        </p:spPr>
      </p:pic>
      <p:sp>
        <p:nvSpPr>
          <p:cNvPr id="2" name="Rectangle 1">
            <a:extLst>
              <a:ext uri="{FF2B5EF4-FFF2-40B4-BE49-F238E27FC236}">
                <a16:creationId xmlns:a16="http://schemas.microsoft.com/office/drawing/2014/main" id="{7607C3A1-BF6F-A6C1-FD0D-BB0D2BF6B0BD}"/>
              </a:ext>
              <a:ext uri="{C183D7F6-B498-43B3-948B-1728B52AA6E4}">
                <adec:decorative xmlns:adec="http://schemas.microsoft.com/office/drawing/2017/decorative" val="1"/>
              </a:ext>
            </a:extLst>
          </p:cNvPr>
          <p:cNvSpPr/>
          <p:nvPr/>
        </p:nvSpPr>
        <p:spPr>
          <a:xfrm>
            <a:off x="7187014" y="3429000"/>
            <a:ext cx="811850" cy="43369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2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D67609-877B-BEC5-79BD-0A30B46BB1E3}"/>
              </a:ext>
            </a:extLst>
          </p:cNvPr>
          <p:cNvSpPr>
            <a:spLocks noGrp="1"/>
          </p:cNvSpPr>
          <p:nvPr>
            <p:ph type="title"/>
          </p:nvPr>
        </p:nvSpPr>
        <p:spPr>
          <a:xfrm>
            <a:off x="7599330" y="871671"/>
            <a:ext cx="4373328" cy="790484"/>
          </a:xfrm>
        </p:spPr>
        <p:txBody>
          <a:bodyPr>
            <a:noAutofit/>
          </a:bodyPr>
          <a:lstStyle/>
          <a:p>
            <a:r>
              <a:rPr lang="en-US" sz="2400" dirty="0">
                <a:latin typeface="+mj-lt"/>
              </a:rPr>
              <a:t>Ownership &amp; Responsibility Tab</a:t>
            </a:r>
          </a:p>
        </p:txBody>
      </p:sp>
      <p:sp>
        <p:nvSpPr>
          <p:cNvPr id="3" name="Content Placeholder 2">
            <a:extLst>
              <a:ext uri="{FF2B5EF4-FFF2-40B4-BE49-F238E27FC236}">
                <a16:creationId xmlns:a16="http://schemas.microsoft.com/office/drawing/2014/main" id="{4A714E24-3F9E-FF4D-3464-D6969B7063F8}"/>
              </a:ext>
            </a:extLst>
          </p:cNvPr>
          <p:cNvSpPr>
            <a:spLocks noGrp="1"/>
          </p:cNvSpPr>
          <p:nvPr>
            <p:ph idx="1"/>
          </p:nvPr>
        </p:nvSpPr>
        <p:spPr>
          <a:xfrm>
            <a:off x="7859485" y="2198913"/>
            <a:ext cx="3831078" cy="3520627"/>
          </a:xfrm>
        </p:spPr>
        <p:txBody>
          <a:bodyPr>
            <a:normAutofit/>
          </a:bodyPr>
          <a:lstStyle/>
          <a:p>
            <a:pPr>
              <a:buFont typeface="Arial" panose="020B0604020202020204" pitchFamily="34" charset="0"/>
              <a:buChar char="•"/>
            </a:pPr>
            <a:r>
              <a:rPr lang="en-US" sz="1800" b="1" dirty="0"/>
              <a:t>Select the Team (by PI) for whom you are placing the order.</a:t>
            </a:r>
          </a:p>
          <a:p>
            <a:pPr>
              <a:buFont typeface="Arial" panose="020B0604020202020204" pitchFamily="34" charset="0"/>
              <a:buChar char="•"/>
            </a:pPr>
            <a:r>
              <a:rPr lang="en-US" sz="1800" b="1" dirty="0"/>
              <a:t>Cost Center will always be DEFAULT</a:t>
            </a:r>
          </a:p>
          <a:p>
            <a:pPr>
              <a:buFont typeface="Arial" panose="020B0604020202020204" pitchFamily="34" charset="0"/>
              <a:buChar char="•"/>
            </a:pPr>
            <a:r>
              <a:rPr lang="en-US" sz="1800" b="1" u="sng" dirty="0">
                <a:highlight>
                  <a:srgbClr val="FFFF00"/>
                </a:highlight>
              </a:rPr>
              <a:t>Lab Technician: </a:t>
            </a:r>
            <a:r>
              <a:rPr lang="en-US" sz="1800" b="1" dirty="0"/>
              <a:t>Select the PI or research personnel in charge of the animal. Do NOT SELECT ANY STUDENTS!</a:t>
            </a:r>
          </a:p>
          <a:p>
            <a:pPr>
              <a:buFont typeface="Arial" panose="020B0604020202020204" pitchFamily="34" charset="0"/>
              <a:buChar char="•"/>
            </a:pPr>
            <a:r>
              <a:rPr lang="en-US" sz="1800" b="1" u="sng" dirty="0">
                <a:highlight>
                  <a:srgbClr val="FFFF00"/>
                </a:highlight>
              </a:rPr>
              <a:t>Email Notifications: </a:t>
            </a:r>
            <a:r>
              <a:rPr lang="en-US" sz="1800" b="1" dirty="0"/>
              <a:t>Check off the boxes if you wish to receive notifications regarding your animal order request. </a:t>
            </a:r>
          </a:p>
          <a:p>
            <a:endParaRPr lang="en-US" sz="1600" dirty="0"/>
          </a:p>
        </p:txBody>
      </p:sp>
      <p:pic>
        <p:nvPicPr>
          <p:cNvPr id="5" name="Picture 4" descr="ownership and resoponbility tab  on requests and orders">
            <a:extLst>
              <a:ext uri="{FF2B5EF4-FFF2-40B4-BE49-F238E27FC236}">
                <a16:creationId xmlns:a16="http://schemas.microsoft.com/office/drawing/2014/main" id="{4E2F7AA8-55CE-3C49-3745-0D0B04CBBDC5}"/>
              </a:ext>
            </a:extLst>
          </p:cNvPr>
          <p:cNvPicPr>
            <a:picLocks noChangeAspect="1"/>
          </p:cNvPicPr>
          <p:nvPr/>
        </p:nvPicPr>
        <p:blipFill>
          <a:blip r:embed="rId2"/>
          <a:stretch>
            <a:fillRect/>
          </a:stretch>
        </p:blipFill>
        <p:spPr>
          <a:xfrm>
            <a:off x="501437" y="871671"/>
            <a:ext cx="6909801" cy="4446089"/>
          </a:xfrm>
          <a:prstGeom prst="rect">
            <a:avLst/>
          </a:prstGeom>
          <a:ln w="28575">
            <a:solidFill>
              <a:srgbClr val="C00000"/>
            </a:solidFill>
          </a:ln>
        </p:spPr>
      </p:pic>
      <p:sp>
        <p:nvSpPr>
          <p:cNvPr id="6" name="Oval 5" descr="red circle">
            <a:extLst>
              <a:ext uri="{FF2B5EF4-FFF2-40B4-BE49-F238E27FC236}">
                <a16:creationId xmlns:a16="http://schemas.microsoft.com/office/drawing/2014/main" id="{3758057E-7DA6-2A4E-E6D5-40F6A2129EB0}"/>
              </a:ext>
              <a:ext uri="{C183D7F6-B498-43B3-948B-1728B52AA6E4}">
                <adec:decorative xmlns:adec="http://schemas.microsoft.com/office/drawing/2017/decorative" val="0"/>
              </a:ext>
            </a:extLst>
          </p:cNvPr>
          <p:cNvSpPr>
            <a:spLocks/>
          </p:cNvSpPr>
          <p:nvPr/>
        </p:nvSpPr>
        <p:spPr>
          <a:xfrm>
            <a:off x="313345" y="2273182"/>
            <a:ext cx="2156389" cy="42729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977945"/>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46469"/>
      </a:dk2>
      <a:lt2>
        <a:srgbClr val="7FC2D7"/>
      </a:lt2>
      <a:accent1>
        <a:srgbClr val="F05023"/>
      </a:accent1>
      <a:accent2>
        <a:srgbClr val="04173C"/>
      </a:accent2>
      <a:accent3>
        <a:srgbClr val="FFC000"/>
      </a:accent3>
      <a:accent4>
        <a:srgbClr val="1773B1"/>
      </a:accent4>
      <a:accent5>
        <a:srgbClr val="016A3A"/>
      </a:accent5>
      <a:accent6>
        <a:srgbClr val="00B050"/>
      </a:accent6>
      <a:hlink>
        <a:srgbClr val="F05023"/>
      </a:hlink>
      <a:folHlink>
        <a:srgbClr val="8C8C8C"/>
      </a:folHlink>
    </a:clrScheme>
    <a:fontScheme name="Custom 1">
      <a:majorFont>
        <a:latin typeface="Source Serif Pro Black"/>
        <a:ea typeface=""/>
        <a:cs typeface=""/>
      </a:majorFont>
      <a:minorFont>
        <a:latin typeface="Source Sans Pro Extra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b xmlns="97342861-2e5a-442a-b08f-941b2ef48fa7" xsi:nil="true"/>
    <Project xmlns="97342861-2e5a-442a-b08f-941b2ef48fa7">General Information</Project>
    <Audience xmlns="97342861-2e5a-442a-b08f-941b2ef48fa7">ES&amp;L Team</Audience>
    <Button_x0020__x002d__x0020_Request_x0020_Review xmlns="97342861-2e5a-442a-b08f-941b2ef48fa7">
      <Url xsi:nil="true"/>
      <Description xsi:nil="true"/>
    </Button_x0020__x002d__x0020_Request_x0020_Review>
    <Purpose xmlns="97342861-2e5a-442a-b08f-941b2ef48fa7" xsi:nil="true"/>
    <Assigned_x0020_To0 xmlns="97342861-2e5a-442a-b08f-941b2ef48fa7">
      <UserInfo>
        <DisplayName/>
        <AccountId xsi:nil="true"/>
        <AccountType/>
      </UserInfo>
    </Assigned_x0020_To0>
    <Publish_x0020_Date xmlns="97342861-2e5a-442a-b08f-941b2ef48fa7" xsi:nil="true"/>
    <Status xmlns="97342861-2e5a-442a-b08f-941b2ef48fa7">Development 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E95E2E7B5C6D499E69274860B92225" ma:contentTypeVersion="16" ma:contentTypeDescription="Create a new document." ma:contentTypeScope="" ma:versionID="02b1ccd0f35cb63605d6d2c827336af6">
  <xsd:schema xmlns:xsd="http://www.w3.org/2001/XMLSchema" xmlns:xs="http://www.w3.org/2001/XMLSchema" xmlns:p="http://schemas.microsoft.com/office/2006/metadata/properties" xmlns:ns2="97342861-2e5a-442a-b08f-941b2ef48fa7" xmlns:ns3="dbbd2d06-cba3-467a-b832-54219c7514d3" targetNamespace="http://schemas.microsoft.com/office/2006/metadata/properties" ma:root="true" ma:fieldsID="33bcbaddf735b911880ada8a97e426bc" ns2:_="" ns3:_="">
    <xsd:import namespace="97342861-2e5a-442a-b08f-941b2ef48fa7"/>
    <xsd:import namespace="dbbd2d06-cba3-467a-b832-54219c7514d3"/>
    <xsd:element name="properties">
      <xsd:complexType>
        <xsd:sequence>
          <xsd:element name="documentManagement">
            <xsd:complexType>
              <xsd:all>
                <xsd:element ref="ns2:Audience" minOccurs="0"/>
                <xsd:element ref="ns2:Tab" minOccurs="0"/>
                <xsd:element ref="ns2:Publish_x0020_Date" minOccurs="0"/>
                <xsd:element ref="ns2:Purpose" minOccurs="0"/>
                <xsd:element ref="ns2:Status" minOccurs="0"/>
                <xsd:element ref="ns3:SharedWithUsers" minOccurs="0"/>
                <xsd:element ref="ns3:SharedWithDetails" minOccurs="0"/>
                <xsd:element ref="ns2:Assigned_x0020_To0" minOccurs="0"/>
                <xsd:element ref="ns2:Button_x0020__x002d__x0020_Request_x0020_Review" minOccurs="0"/>
                <xsd:element ref="ns3:LastSharedByUser" minOccurs="0"/>
                <xsd:element ref="ns3:LastSharedByTime" minOccurs="0"/>
                <xsd:element ref="ns2:Project"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42861-2e5a-442a-b08f-941b2ef48fa7" elementFormDefault="qualified">
    <xsd:import namespace="http://schemas.microsoft.com/office/2006/documentManagement/types"/>
    <xsd:import namespace="http://schemas.microsoft.com/office/infopath/2007/PartnerControls"/>
    <xsd:element name="Audience" ma:index="8" nillable="true" ma:displayName="Audience" ma:default="ES&amp;L Team" ma:format="Dropdown" ma:internalName="Audience">
      <xsd:simpleType>
        <xsd:restriction base="dms:Choice">
          <xsd:enumeration value="Students"/>
          <xsd:enumeration value="Faculty"/>
          <xsd:enumeration value="All UTRGV"/>
          <xsd:enumeration value="Community Partners"/>
          <xsd:enumeration value="Public"/>
          <xsd:enumeration value="ES&amp;L Team"/>
        </xsd:restriction>
      </xsd:simpleType>
    </xsd:element>
    <xsd:element name="Tab" ma:index="9" nillable="true" ma:displayName="Tab" ma:format="Dropdown" ma:internalName="Tab">
      <xsd:simpleType>
        <xsd:restriction base="dms:Choice">
          <xsd:enumeration value="About"/>
          <xsd:enumeration value="Engaged Scholar Symposium"/>
          <xsd:enumeration value="Service Learning"/>
          <xsd:enumeration value="Undergrad Research"/>
          <xsd:enumeration value="Other Experiential Learning"/>
          <xsd:enumeration value="For Faculty"/>
          <xsd:enumeration value="Free-Standing Page"/>
          <xsd:enumeration value="Not for Publishing"/>
        </xsd:restriction>
      </xsd:simpleType>
    </xsd:element>
    <xsd:element name="Publish_x0020_Date" ma:index="10" nillable="true" ma:displayName="Publish Date" ma:description="Goal Date for Publishing Content" ma:format="DateOnly" ma:internalName="Publish_x0020_Date">
      <xsd:simpleType>
        <xsd:restriction base="dms:DateTime"/>
      </xsd:simpleType>
    </xsd:element>
    <xsd:element name="Purpose" ma:index="11" nillable="true" ma:displayName="Purpose" ma:description="Type of post" ma:format="Dropdown" ma:internalName="Purpose">
      <xsd:simpleType>
        <xsd:restriction base="dms:Choice">
          <xsd:enumeration value="Inform"/>
          <xsd:enumeration value="Event"/>
          <xsd:enumeration value="Tutorial"/>
          <xsd:enumeration value="Referral"/>
          <xsd:enumeration value="Website Development"/>
        </xsd:restriction>
      </xsd:simpleType>
    </xsd:element>
    <xsd:element name="Status" ma:index="12" nillable="true" ma:displayName="Status" ma:default="Development Not Started" ma:format="Dropdown" ma:internalName="Status">
      <xsd:simpleType>
        <xsd:restriction base="dms:Choice">
          <xsd:enumeration value="Development Not Started"/>
          <xsd:enumeration value="Development In Progress"/>
          <xsd:enumeration value="Development Completed"/>
          <xsd:enumeration value="Review &amp; Revision"/>
          <xsd:enumeration value="Ready to be Posted"/>
          <xsd:enumeration value="Published"/>
          <xsd:enumeration value="Un-Published"/>
        </xsd:restriction>
      </xsd:simpleType>
    </xsd:element>
    <xsd:element name="Assigned_x0020_To0" ma:index="15" nillable="true" ma:displayName="Assigned To" ma:description="Staff Member Assigned to modify/review document."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utton_x0020__x002d__x0020_Request_x0020_Review" ma:index="16" nillable="true" ma:displayName="Button - Request Review" ma:internalName="Button_x0020__x002d__x0020_Request_x0020_Review">
      <xsd:complexType>
        <xsd:complexContent>
          <xsd:extension base="dms:URL">
            <xsd:sequence>
              <xsd:element name="Url" type="dms:ValidUrl" minOccurs="0" nillable="true"/>
              <xsd:element name="Description" type="xsd:string" nillable="true"/>
            </xsd:sequence>
          </xsd:extension>
        </xsd:complexContent>
      </xsd:complexType>
    </xsd:element>
    <xsd:element name="Project" ma:index="19" nillable="true" ma:displayName="Project" ma:default="General Information" ma:format="Dropdown" ma:internalName="Project">
      <xsd:simpleType>
        <xsd:restriction base="dms:Choice">
          <xsd:enumeration value="General Information"/>
          <xsd:enumeration value="Service Learning"/>
          <xsd:enumeration value="Research"/>
          <xsd:enumeration value="Creative Works"/>
          <xsd:enumeration value="Internships"/>
          <xsd:enumeration value="Other Experiential Learning Activity"/>
          <xsd:enumeration value="Engaged Scholar Symposium"/>
        </xsd:restriction>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DateTaken" ma:index="22"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F924C-FF0E-46D2-BF11-BEE1C6A88E91}">
  <ds:schemaRefs>
    <ds:schemaRef ds:uri="http://schemas.microsoft.com/sharepoint/v3/contenttype/forms"/>
  </ds:schemaRefs>
</ds:datastoreItem>
</file>

<file path=customXml/itemProps2.xml><?xml version="1.0" encoding="utf-8"?>
<ds:datastoreItem xmlns:ds="http://schemas.openxmlformats.org/officeDocument/2006/customXml" ds:itemID="{B176E06D-B65C-4874-AA26-6D53DF8519B7}">
  <ds:schemaRefs>
    <ds:schemaRef ds:uri="97342861-2e5a-442a-b08f-941b2ef48fa7"/>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bbd2d06-cba3-467a-b832-54219c7514d3"/>
    <ds:schemaRef ds:uri="http://www.w3.org/XML/1998/namespace"/>
  </ds:schemaRefs>
</ds:datastoreItem>
</file>

<file path=customXml/itemProps3.xml><?xml version="1.0" encoding="utf-8"?>
<ds:datastoreItem xmlns:ds="http://schemas.openxmlformats.org/officeDocument/2006/customXml" ds:itemID="{C429F212-FCE2-4F22-ACB8-426F6BD60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42861-2e5a-442a-b08f-941b2ef48fa7"/>
    <ds:schemaRef ds:uri="dbbd2d06-cba3-467a-b832-54219c751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2637</TotalTime>
  <Words>1353</Words>
  <Application>Microsoft Office PowerPoint</Application>
  <PresentationFormat>Widescreen</PresentationFormat>
  <Paragraphs>113</Paragraphs>
  <Slides>24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Aptos</vt:lpstr>
      <vt:lpstr>Aptos Black</vt:lpstr>
      <vt:lpstr>Arial</vt:lpstr>
      <vt:lpstr>Calibri</vt:lpstr>
      <vt:lpstr>Source Sans Pro Black</vt:lpstr>
      <vt:lpstr>Source Sans Pro ExtraLight</vt:lpstr>
      <vt:lpstr>Source Sans Pro Semibold</vt:lpstr>
      <vt:lpstr>Source Serif Pro Black</vt:lpstr>
      <vt:lpstr>Times New Roman</vt:lpstr>
      <vt:lpstr>Wingdings</vt:lpstr>
      <vt:lpstr>Retrospect</vt:lpstr>
      <vt:lpstr>tick@lab</vt:lpstr>
      <vt:lpstr>What is Tick@lab?</vt:lpstr>
      <vt:lpstr>What is my role in tick@lab?</vt:lpstr>
      <vt:lpstr>Table of Contents</vt:lpstr>
      <vt:lpstr>Animal Ordering</vt:lpstr>
      <vt:lpstr>How do I order Animals?</vt:lpstr>
      <vt:lpstr>AUP Tab</vt:lpstr>
      <vt:lpstr>Animal Tab</vt:lpstr>
      <vt:lpstr>Ownership &amp; Responsibility Tab</vt:lpstr>
      <vt:lpstr>Location, Dates, Billing Tab</vt:lpstr>
      <vt:lpstr>Husbandry Tab</vt:lpstr>
      <vt:lpstr>Summary Tab</vt:lpstr>
      <vt:lpstr>Making Changes To An Existing Order Request</vt:lpstr>
      <vt:lpstr>Request Training</vt:lpstr>
      <vt:lpstr>LAR’s Training Schedule </vt:lpstr>
      <vt:lpstr>TICK@LAB DASHBOARD</vt:lpstr>
      <vt:lpstr>TRAINING &amp; COMPETENCY  Request Training</vt:lpstr>
      <vt:lpstr>TRAINING &amp; COMPETENCY,  Request Training contin.</vt:lpstr>
      <vt:lpstr>TRAINING &amp; COMPETENCY  Request Training- final step</vt:lpstr>
      <vt:lpstr>Entering Initial weights</vt:lpstr>
      <vt:lpstr>Select Animal and then Details</vt:lpstr>
      <vt:lpstr>In the General tab, go to details section and enter the weight and click Save.</vt:lpstr>
      <vt:lpstr>The weight changes will be shown in the Weight progression tab</vt:lpstr>
      <vt:lpstr>To Practice, use the TRAINING ENVIRONMENT!</vt:lpstr>
    </vt:vector>
  </TitlesOfParts>
  <Company>UTRGV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Stegall</dc:creator>
  <cp:lastModifiedBy>Migdalia Flores</cp:lastModifiedBy>
  <cp:revision>46</cp:revision>
  <cp:lastPrinted>2026-02-27T20:31:15Z</cp:lastPrinted>
  <dcterms:created xsi:type="dcterms:W3CDTF">2017-08-09T20:48:54Z</dcterms:created>
  <dcterms:modified xsi:type="dcterms:W3CDTF">2026-05-01T20:03:07Z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0x01010074E95E2E7B5C6D499E69274860B92225</vt:lpwstr>
  </property>
</Properties>
</file>