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sldIdLst>
    <p:sldId id="257" r:id="rId5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40DCF-1829-4C87-B44D-EDEED42AFAA6}" v="1" dt="2026-03-18T13:49:54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94703" autoAdjust="0"/>
  </p:normalViewPr>
  <p:slideViewPr>
    <p:cSldViewPr snapToGrid="0">
      <p:cViewPr varScale="1">
        <p:scale>
          <a:sx n="79" d="100"/>
          <a:sy n="79" d="100"/>
        </p:scale>
        <p:origin x="32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8534400"/>
            <a:ext cx="12188825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445755"/>
            <a:ext cx="12188825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1011936"/>
            <a:ext cx="10058400" cy="475488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666" spc="-6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5940828"/>
            <a:ext cx="10058400" cy="1524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00" cap="all" spc="267" baseline="0">
                <a:solidFill>
                  <a:schemeClr val="tx2"/>
                </a:solidFill>
                <a:latin typeface="+mj-lt"/>
              </a:defRPr>
            </a:lvl1pPr>
            <a:lvl2pPr marL="609585" indent="0" algn="ctr">
              <a:buNone/>
              <a:defRPr sz="3200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2667"/>
            </a:lvl4pPr>
            <a:lvl5pPr marL="2438339" indent="0" algn="ctr">
              <a:buNone/>
              <a:defRPr sz="2667"/>
            </a:lvl5pPr>
            <a:lvl6pPr marL="3047924" indent="0" algn="ctr">
              <a:buNone/>
              <a:defRPr sz="2667"/>
            </a:lvl6pPr>
            <a:lvl7pPr marL="3657509" indent="0" algn="ctr">
              <a:buNone/>
              <a:defRPr sz="2667"/>
            </a:lvl7pPr>
            <a:lvl8pPr marL="4267093" indent="0" algn="ctr">
              <a:buNone/>
              <a:defRPr sz="2667"/>
            </a:lvl8pPr>
            <a:lvl9pPr marL="4876678" indent="0" algn="ctr">
              <a:buNone/>
              <a:defRPr sz="266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57912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A4636A7-7F9B-5D9E-1B28-218C891BA4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164" y="6137935"/>
            <a:ext cx="3457019" cy="97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8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593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8534400"/>
            <a:ext cx="12188825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445755"/>
            <a:ext cx="12188825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553040"/>
            <a:ext cx="2628900" cy="7676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553039"/>
            <a:ext cx="7734300" cy="767656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395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6604000"/>
            <a:ext cx="12188825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6553435"/>
            <a:ext cx="12188825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4" y="6766560"/>
            <a:ext cx="10113264" cy="1097280"/>
          </a:xfrm>
        </p:spPr>
        <p:txBody>
          <a:bodyPr lIns="91440" tIns="0" rIns="91440" bIns="0" anchor="b">
            <a:noAutofit/>
          </a:bodyPr>
          <a:lstStyle>
            <a:lvl1pPr>
              <a:defRPr sz="2025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4" y="7876031"/>
            <a:ext cx="10113264" cy="7924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338"/>
              </a:spcAft>
              <a:buNone/>
              <a:defRPr sz="844">
                <a:solidFill>
                  <a:srgbClr val="FFFFFF"/>
                </a:solidFill>
              </a:defRPr>
            </a:lvl1pPr>
            <a:lvl2pPr marL="257179" indent="0">
              <a:buNone/>
              <a:defRPr sz="675"/>
            </a:lvl2pPr>
            <a:lvl3pPr marL="514356" indent="0">
              <a:buNone/>
              <a:defRPr sz="563"/>
            </a:lvl3pPr>
            <a:lvl4pPr marL="771535" indent="0">
              <a:buNone/>
              <a:defRPr sz="506"/>
            </a:lvl4pPr>
            <a:lvl5pPr marL="1028713" indent="0">
              <a:buNone/>
              <a:defRPr sz="506"/>
            </a:lvl5pPr>
            <a:lvl6pPr marL="1285892" indent="0">
              <a:buNone/>
              <a:defRPr sz="506"/>
            </a:lvl6pPr>
            <a:lvl7pPr marL="1543070" indent="0">
              <a:buNone/>
              <a:defRPr sz="506"/>
            </a:lvl7pPr>
            <a:lvl8pPr marL="1800248" indent="0">
              <a:buNone/>
              <a:defRPr sz="506"/>
            </a:lvl8pPr>
            <a:lvl9pPr marL="2057426" indent="0">
              <a:buNone/>
              <a:defRPr sz="50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86189" y="8613054"/>
            <a:ext cx="4822804" cy="4868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553200"/>
          </a:xfrm>
          <a:blipFill dpi="0" rotWithShape="1">
            <a:blip r:embed="rId2"/>
            <a:srcRect/>
            <a:stretch>
              <a:fillRect t="-66000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25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9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8534400"/>
            <a:ext cx="12188825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8445755"/>
            <a:ext cx="12188825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11936"/>
            <a:ext cx="10058400" cy="475488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0666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5937504"/>
            <a:ext cx="10058400" cy="1524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200" cap="all" spc="267" baseline="0">
                <a:solidFill>
                  <a:schemeClr val="tx2"/>
                </a:solidFill>
                <a:latin typeface="+mj-lt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57912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656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382139"/>
            <a:ext cx="1005840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460979"/>
            <a:ext cx="4937760" cy="5364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460982"/>
            <a:ext cx="4937760" cy="53644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7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382139"/>
            <a:ext cx="10058400" cy="19343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461403"/>
            <a:ext cx="493776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67" b="0" cap="all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3443112"/>
            <a:ext cx="493776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2461403"/>
            <a:ext cx="4937760" cy="981709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67" b="0" cap="all" baseline="0">
                <a:solidFill>
                  <a:schemeClr val="tx2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3443112"/>
            <a:ext cx="4937760" cy="43823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91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1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8534400"/>
            <a:ext cx="12188825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8445755"/>
            <a:ext cx="12188825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6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79"/>
            <a:ext cx="3200400" cy="3048000"/>
          </a:xfrm>
        </p:spPr>
        <p:txBody>
          <a:bodyPr anchor="b">
            <a:norm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975360"/>
            <a:ext cx="6679191" cy="701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01440"/>
            <a:ext cx="3200400" cy="450549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8613049"/>
            <a:ext cx="2618511" cy="486833"/>
          </a:xfrm>
        </p:spPr>
        <p:txBody>
          <a:bodyPr/>
          <a:lstStyle>
            <a:lvl1pPr algn="l">
              <a:defRPr/>
            </a:lvl1pPr>
          </a:lstStyle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8613049"/>
            <a:ext cx="4648200" cy="48683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6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604000"/>
            <a:ext cx="12188825" cy="2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6553435"/>
            <a:ext cx="12188825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766560"/>
            <a:ext cx="10119360" cy="1097280"/>
          </a:xfrm>
        </p:spPr>
        <p:txBody>
          <a:bodyPr tIns="0" bIns="0" anchor="b">
            <a:noAutofit/>
          </a:bodyPr>
          <a:lstStyle>
            <a:lvl1pPr>
              <a:defRPr sz="4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6553435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4267">
                <a:solidFill>
                  <a:schemeClr val="bg1"/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7876032"/>
            <a:ext cx="10119360" cy="79248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2000">
                <a:solidFill>
                  <a:srgbClr val="FFFFFF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7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534400"/>
            <a:ext cx="12192001" cy="60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" y="8445754"/>
            <a:ext cx="12192001" cy="8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82139"/>
            <a:ext cx="10058400" cy="19343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2460979"/>
            <a:ext cx="10058401" cy="53644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8613049"/>
            <a:ext cx="247227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D6AFA65-7176-40CA-BBA5-C94FB196E071}" type="datetimeFigureOut">
              <a:rPr lang="en-US" smtClean="0"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8613049"/>
            <a:ext cx="482280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8613049"/>
            <a:ext cx="131202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fld id="{6181F726-7F65-40B5-954C-1EA23066BB3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2317127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D8E4C0B2-978E-F088-8EE5-A7E10FBF612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048" y="8614281"/>
            <a:ext cx="1240757" cy="4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1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69" r:id="rId12"/>
  </p:sldLayoutIdLst>
  <p:txStyles>
    <p:titleStyle>
      <a:lvl1pPr algn="l" defTabSz="1219170" rtl="0" eaLnBrk="1" latinLnBrk="0" hangingPunct="1">
        <a:lnSpc>
          <a:spcPct val="85000"/>
        </a:lnSpc>
        <a:spcBef>
          <a:spcPct val="0"/>
        </a:spcBef>
        <a:buNone/>
        <a:defRPr sz="6400" kern="1200" spc="-6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1917" indent="-121917" algn="l" defTabSz="1219170" rtl="0" eaLnBrk="1" latinLnBrk="0" hangingPunct="1">
        <a:lnSpc>
          <a:spcPct val="90000"/>
        </a:lnSpc>
        <a:spcBef>
          <a:spcPts val="1600"/>
        </a:spcBef>
        <a:spcAft>
          <a:spcPts val="267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2051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55885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99719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43553" indent="-243834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6663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3329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9995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66610" indent="-304792" algn="l" defTabSz="1219170" rtl="0" eaLnBrk="1" latinLnBrk="0" hangingPunct="1">
        <a:lnSpc>
          <a:spcPct val="90000"/>
        </a:lnSpc>
        <a:spcBef>
          <a:spcPts val="267"/>
        </a:spcBef>
        <a:spcAft>
          <a:spcPts val="533"/>
        </a:spcAft>
        <a:buClr>
          <a:schemeClr val="accent1"/>
        </a:buClr>
        <a:buFont typeface="Calibri" pitchFamily="34" charset="0"/>
        <a:buChar char="◦"/>
        <a:defRPr sz="186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trgv.edu/research/_files/documents/forms-policies-guidelines/forms/email-recruitment-template1.docx" TargetMode="External"/><Relationship Id="rId13" Type="http://schemas.openxmlformats.org/officeDocument/2006/relationships/hyperlink" Target="https://www.utrgv.edu/research/_files/documents/forms-policies-guidelines/guidelines/utrgv-sop-research-participant-compensation.pdf" TargetMode="External"/><Relationship Id="rId18" Type="http://schemas.openxmlformats.org/officeDocument/2006/relationships/hyperlink" Target="https://www.utrgv.edu/research/_files/documents/forms-policies-guidelines/forms/biomed-consent-form-with-hipaa-authorization.docx" TargetMode="External"/><Relationship Id="rId3" Type="http://schemas.openxmlformats.org/officeDocument/2006/relationships/hyperlink" Target="https://www.utrgv.edu/research/_files/documents/departments/research-integrity/compliance-commitment-statement.pdf" TargetMode="External"/><Relationship Id="rId21" Type="http://schemas.openxmlformats.org/officeDocument/2006/relationships/hyperlink" Target="https://www.utrgv.edu/research/_files/documents/forms-policies-guidelines/forms/sbe-parent-guardian-permission-form-with-screen-tips.docx" TargetMode="External"/><Relationship Id="rId7" Type="http://schemas.openxmlformats.org/officeDocument/2006/relationships/hyperlink" Target="mailto:rcia@utrgv.edu?subject=Research%20Contract%20&amp;%20Industrial%20Agreements" TargetMode="External"/><Relationship Id="rId12" Type="http://schemas.openxmlformats.org/officeDocument/2006/relationships/hyperlink" Target="https://www.utrgv.edu/research/_files/documents/forms-policies-guidelines/forms/child-assent-script-template.docx" TargetMode="External"/><Relationship Id="rId17" Type="http://schemas.openxmlformats.org/officeDocument/2006/relationships/hyperlink" Target="https://www.utrgv.edu/research/_files/documents/forms-policies-guidelines/forms/sbe-consent-form-with-certificate-of-confidentiality.docx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s://www.utrgv.edu/research/_files/documents/forms-policies-guidelines/forms/sbe-consent-form-with-screen-tips-version-1-final-1.21.19.docx" TargetMode="External"/><Relationship Id="rId20" Type="http://schemas.openxmlformats.org/officeDocument/2006/relationships/hyperlink" Target="https://www.utrgv.edu/research/_files/documents/forms-policies-guidelines/forms/child-assent-form-template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tsys-eds.utsystem.edu/shibboleth-ds/index.html?entityID=https%3A%2F%2Fwww2.utsystem.edu%2Fshibb&amp;return=https%3A%2F%2Fapps.utsystem.edu%2FShibboleth.sso%2FutDS%3FSAMLDS%3D1%26target%3Dcookie%253A1761752486_be18%26forceAuthn%3Dtrue" TargetMode="External"/><Relationship Id="rId11" Type="http://schemas.openxmlformats.org/officeDocument/2006/relationships/hyperlink" Target="https://www.utrgv.edu/research/_files/documents/forms-policies-guidelines/forms/professor-permission-script1.docx" TargetMode="External"/><Relationship Id="rId5" Type="http://schemas.openxmlformats.org/officeDocument/2006/relationships/hyperlink" Target="https://www.utrgv.edu/research/_files/documents/forms-policies-guidelines/forms/outside-activity-disclosure-certification-oad-form.pdf" TargetMode="External"/><Relationship Id="rId15" Type="http://schemas.openxmlformats.org/officeDocument/2006/relationships/hyperlink" Target="https://www.utrgv.edu/research/_files/documents/forms-policies-guidelines/forms/simplified-consent-form.docx" TargetMode="External"/><Relationship Id="rId23" Type="http://schemas.openxmlformats.org/officeDocument/2006/relationships/hyperlink" Target="https://www.utrgv.edu/research/_files/documents/forms-policies-guidelines/forms/clinical-trials-and-greater-than-minimal-risk-studies-protocol-template.docx" TargetMode="External"/><Relationship Id="rId10" Type="http://schemas.openxmlformats.org/officeDocument/2006/relationships/hyperlink" Target="https://www.utrgv.edu/research/_files/documents/forms-policies-guidelines/forms/telephone-recruitment-or-consent-script-combo-phone-interviews-surveys.docx" TargetMode="External"/><Relationship Id="rId19" Type="http://schemas.openxmlformats.org/officeDocument/2006/relationships/hyperlink" Target="https://www.utrgv.edu/research/_files/documents/forms-policies-guidelines/forms/biorepository-informed-consent-form-with-hipaa-authorization.docx" TargetMode="External"/><Relationship Id="rId4" Type="http://schemas.openxmlformats.org/officeDocument/2006/relationships/hyperlink" Target="https://www.utrgv.edu/research/_files/documents/departments/research-integrity/outside-site-letter-template.docx" TargetMode="External"/><Relationship Id="rId9" Type="http://schemas.openxmlformats.org/officeDocument/2006/relationships/hyperlink" Target="https://www.utrgv.edu/research/_files/documents/forms-policies-guidelines/forms/in-person-recruitment-template.docx" TargetMode="External"/><Relationship Id="rId14" Type="http://schemas.openxmlformats.org/officeDocument/2006/relationships/hyperlink" Target="mailto:staci.eaton@utrgv.edu?subject=Staci%20Eaton" TargetMode="External"/><Relationship Id="rId22" Type="http://schemas.openxmlformats.org/officeDocument/2006/relationships/hyperlink" Target="https://www.utrgv.edu/research/_files/documents/forms-policies-guidelines/forms/chart-review-protocol-template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20B1BC-1C63-EC17-58E8-9BC4AA5E5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43" y="405295"/>
            <a:ext cx="2296025" cy="75161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2E4483-F494-8473-598E-2D4F4EBD3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34828" y="8623625"/>
            <a:ext cx="2586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Patua One" panose="02000000000000000000" pitchFamily="2" charset="0"/>
              </a:rPr>
              <a:t>Office of Research Compliance</a:t>
            </a:r>
            <a:br>
              <a:rPr lang="en-US" sz="1200" dirty="0">
                <a:solidFill>
                  <a:schemeClr val="bg1"/>
                </a:solidFill>
                <a:latin typeface="Patua One" panose="02000000000000000000" pitchFamily="2" charset="0"/>
              </a:rPr>
            </a:br>
            <a:r>
              <a:rPr lang="en-US" sz="1200" dirty="0">
                <a:solidFill>
                  <a:schemeClr val="bg1"/>
                </a:solidFill>
                <a:latin typeface="Patua One" panose="02000000000000000000" pitchFamily="2" charset="0"/>
              </a:rPr>
              <a:t>Institutional Review Board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9930" y="1188785"/>
            <a:ext cx="5657847" cy="321349"/>
          </a:xfrm>
        </p:spPr>
        <p:txBody>
          <a:bodyPr>
            <a:noAutofit/>
          </a:bodyPr>
          <a:lstStyle/>
          <a:p>
            <a:pPr algn="ctr"/>
            <a:r>
              <a:rPr lang="en-US" sz="1600" dirty="0">
                <a:latin typeface="Patua one"/>
              </a:rPr>
              <a:t>List of Possible Attachments for an IRB Application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07168D3-4E26-9807-011A-C7664A5723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058070"/>
              </p:ext>
            </p:extLst>
          </p:nvPr>
        </p:nvGraphicFramePr>
        <p:xfrm>
          <a:off x="812800" y="1555304"/>
          <a:ext cx="10735733" cy="6436945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199436">
                  <a:extLst>
                    <a:ext uri="{9D8B030D-6E8A-4147-A177-3AD203B41FA5}">
                      <a16:colId xmlns:a16="http://schemas.microsoft.com/office/drawing/2014/main" val="1217996407"/>
                    </a:ext>
                  </a:extLst>
                </a:gridCol>
                <a:gridCol w="5859897">
                  <a:extLst>
                    <a:ext uri="{9D8B030D-6E8A-4147-A177-3AD203B41FA5}">
                      <a16:colId xmlns:a16="http://schemas.microsoft.com/office/drawing/2014/main" val="4085621547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252695671"/>
                    </a:ext>
                  </a:extLst>
                </a:gridCol>
              </a:tblGrid>
              <a:tr h="211457">
                <a:tc>
                  <a:txBody>
                    <a:bodyPr/>
                    <a:lstStyle/>
                    <a:p>
                      <a:r>
                        <a:rPr lang="en-US" sz="1200" dirty="0"/>
                        <a:t>Document</a:t>
                      </a:r>
                      <a:endParaRPr lang="en-US" sz="120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Reason</a:t>
                      </a:r>
                      <a:endParaRPr lang="en-US" sz="1200" dirty="0">
                        <a:latin typeface="Red hat"/>
                      </a:endParaRPr>
                    </a:p>
                  </a:txBody>
                  <a:tcPr marL="51435" marR="51435" marT="25718" marB="257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Protocol Tab</a:t>
                      </a:r>
                      <a:endParaRPr lang="en-US" sz="120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25511766"/>
                  </a:ext>
                </a:extLst>
              </a:tr>
              <a:tr h="289701">
                <a:tc>
                  <a:txBody>
                    <a:bodyPr/>
                    <a:lstStyle/>
                    <a:p>
                      <a:r>
                        <a:rPr lang="en-US" sz="1200" b="0" dirty="0">
                          <a:hlinkClick r:id="rId3"/>
                        </a:rPr>
                        <a:t>Compliance Commitment Statement (CCS)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External Collaborator not covered under an IRB assurance. 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General Information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85358074"/>
                  </a:ext>
                </a:extLst>
              </a:tr>
              <a:tr h="469369">
                <a:tc>
                  <a:txBody>
                    <a:bodyPr/>
                    <a:lstStyle/>
                    <a:p>
                      <a:r>
                        <a:rPr lang="en-US" sz="1200" dirty="0"/>
                        <a:t>Grant or funding award (minus budget information)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Only for externally funded research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General Information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27860680"/>
                  </a:ext>
                </a:extLst>
              </a:tr>
              <a:tr h="276074">
                <a:tc>
                  <a:txBody>
                    <a:bodyPr/>
                    <a:lstStyle/>
                    <a:p>
                      <a:r>
                        <a:rPr lang="en-US" sz="1200" b="0" dirty="0">
                          <a:hlinkClick r:id="rId4"/>
                        </a:rPr>
                        <a:t>External Site Support Letter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Collaborating - Recruiting/Enrolling participants in an external site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General Information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7397979"/>
                  </a:ext>
                </a:extLst>
              </a:tr>
              <a:tr h="441168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hlinkClick r:id="rId5"/>
                        </a:rPr>
                        <a:t>Outside Activity Disclosures Form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The form is for research personnel who are UTRGV non-employee students without </a:t>
                      </a:r>
                      <a:r>
                        <a:rPr lang="en-US" sz="1200" b="0" dirty="0">
                          <a:hlinkClick r:id="rId6"/>
                        </a:rPr>
                        <a:t>portal access</a:t>
                      </a:r>
                      <a:r>
                        <a:rPr lang="en-US" sz="1200" b="0" dirty="0"/>
                        <a:t>, or external collaborators.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General Information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05255799"/>
                  </a:ext>
                </a:extLst>
              </a:tr>
              <a:tr h="371477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Certificate of Confidentiality Approval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Only when required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General Information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35227515"/>
                  </a:ext>
                </a:extLst>
              </a:tr>
              <a:tr h="531497">
                <a:tc>
                  <a:txBody>
                    <a:bodyPr/>
                    <a:lstStyle/>
                    <a:p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Contract/Agreement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Collaborating or transferring data (Data User/Transfer Agreement) or biospecimens (Material Transfer Agreement) with another entity. If applies, please contact Research Contract &amp; Industrial Agreement at </a:t>
                      </a:r>
                      <a:r>
                        <a:rPr lang="en-US" sz="1200" b="0" dirty="0">
                          <a:hlinkClick r:id="rId7"/>
                        </a:rPr>
                        <a:t>rcia@utrgv.edu</a:t>
                      </a:r>
                      <a:r>
                        <a:rPr lang="en-US" sz="1200" b="0" dirty="0"/>
                        <a:t>.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General Information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22620840"/>
                  </a:ext>
                </a:extLst>
              </a:tr>
              <a:tr h="211457">
                <a:tc>
                  <a:txBody>
                    <a:bodyPr/>
                    <a:lstStyle/>
                    <a:p>
                      <a:r>
                        <a:rPr lang="en-US" sz="1200" b="0" dirty="0"/>
                        <a:t>Recruitment tools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Required in most protocols. Examples: </a:t>
                      </a:r>
                      <a:r>
                        <a:rPr lang="en-US" sz="1200" b="0" dirty="0">
                          <a:hlinkClick r:id="rId8"/>
                        </a:rPr>
                        <a:t>email template</a:t>
                      </a:r>
                      <a:r>
                        <a:rPr lang="en-US" sz="1200" b="0" dirty="0"/>
                        <a:t>, </a:t>
                      </a:r>
                      <a:r>
                        <a:rPr lang="en-US" sz="1200" b="0" dirty="0">
                          <a:hlinkClick r:id="rId9"/>
                        </a:rPr>
                        <a:t>script for in-person recruitment</a:t>
                      </a:r>
                      <a:r>
                        <a:rPr lang="en-US" sz="1200" b="0" dirty="0"/>
                        <a:t>, </a:t>
                      </a:r>
                      <a:r>
                        <a:rPr lang="en-US" sz="1200" b="0" dirty="0">
                          <a:hlinkClick r:id="rId10"/>
                        </a:rPr>
                        <a:t>script for telephone recruitment</a:t>
                      </a:r>
                      <a:r>
                        <a:rPr lang="en-US" sz="1200" b="0" dirty="0"/>
                        <a:t>, </a:t>
                      </a:r>
                      <a:r>
                        <a:rPr lang="en-US" sz="1200" b="0" dirty="0">
                          <a:hlinkClick r:id="rId11"/>
                        </a:rPr>
                        <a:t>faculty permission for recruitment request</a:t>
                      </a:r>
                      <a:r>
                        <a:rPr lang="en-US" sz="1200" b="0" dirty="0"/>
                        <a:t>, </a:t>
                      </a:r>
                      <a:r>
                        <a:rPr lang="en-US" sz="1200" b="0" dirty="0">
                          <a:hlinkClick r:id="rId12"/>
                        </a:rPr>
                        <a:t>script when enrolling minors as participants</a:t>
                      </a:r>
                      <a:r>
                        <a:rPr lang="en-US" sz="1200" b="0" dirty="0"/>
                        <a:t>, or flyer. 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Recruitment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8794475"/>
                  </a:ext>
                </a:extLst>
              </a:tr>
              <a:tr h="211457">
                <a:tc>
                  <a:txBody>
                    <a:bodyPr/>
                    <a:lstStyle/>
                    <a:p>
                      <a:r>
                        <a:rPr lang="en-US" sz="1200" dirty="0"/>
                        <a:t>Authorization to use a non-standard allowable compensation mechanism.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The allowable standard systems for participants’ compensation are </a:t>
                      </a:r>
                      <a:r>
                        <a:rPr lang="en-US" sz="1200" b="0" dirty="0" err="1"/>
                        <a:t>Greenphire</a:t>
                      </a:r>
                      <a:r>
                        <a:rPr lang="en-US" sz="1200" b="0" dirty="0"/>
                        <a:t> and Tango as per </a:t>
                      </a:r>
                      <a:r>
                        <a:rPr lang="en-US" sz="1200" b="0" dirty="0">
                          <a:hlinkClick r:id="rId13"/>
                        </a:rPr>
                        <a:t>UTRGV Policy for Compensation for Research Participants</a:t>
                      </a:r>
                      <a:r>
                        <a:rPr lang="en-US" sz="1200" b="0" dirty="0"/>
                        <a:t>. If you plan to use a different method, please obtain approval via email from the  Director of Clinical Research, Staci Eaton, at </a:t>
                      </a:r>
                      <a:r>
                        <a:rPr lang="en-US" sz="1200" b="0" dirty="0">
                          <a:hlinkClick r:id="rId14"/>
                        </a:rPr>
                        <a:t>staci.eaton@utrgv.edu</a:t>
                      </a:r>
                      <a:r>
                        <a:rPr lang="en-US" sz="1200" b="0" dirty="0"/>
                        <a:t>. 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Recruitment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60259259"/>
                  </a:ext>
                </a:extLst>
              </a:tr>
              <a:tr h="211457">
                <a:tc>
                  <a:txBody>
                    <a:bodyPr/>
                    <a:lstStyle/>
                    <a:p>
                      <a:r>
                        <a:rPr lang="en-US" sz="1200" b="0" dirty="0">
                          <a:hlinkClick r:id="rId15"/>
                        </a:rPr>
                        <a:t>Simplified Informed Consent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Commonly used for exempt studies (e.g., anonymous surveys, focus groups or interview)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Informed Consent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2051015"/>
                  </a:ext>
                </a:extLst>
              </a:tr>
              <a:tr h="211457">
                <a:tc>
                  <a:txBody>
                    <a:bodyPr/>
                    <a:lstStyle/>
                    <a:p>
                      <a:r>
                        <a:rPr lang="en-US" sz="1200" b="0" dirty="0"/>
                        <a:t>Informed Consent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Required in Expedited and Full Board-reviewed protocols. Examples: </a:t>
                      </a:r>
                      <a:r>
                        <a:rPr lang="en-US" sz="1200" b="0" dirty="0">
                          <a:hlinkClick r:id="rId16"/>
                        </a:rPr>
                        <a:t>Social &amp; Behavioral &amp; Education</a:t>
                      </a:r>
                      <a:r>
                        <a:rPr lang="en-US" sz="1200" b="0" dirty="0"/>
                        <a:t>, </a:t>
                      </a:r>
                      <a:r>
                        <a:rPr lang="en-US" sz="1200" b="0" dirty="0">
                          <a:hlinkClick r:id="rId17"/>
                        </a:rPr>
                        <a:t>Social Behavioral &amp; Education with Certificate of Confidentiality</a:t>
                      </a:r>
                      <a:r>
                        <a:rPr lang="en-US" sz="1200" b="0" dirty="0"/>
                        <a:t>, </a:t>
                      </a:r>
                      <a:r>
                        <a:rPr lang="en-US" sz="1200" b="0" dirty="0">
                          <a:hlinkClick r:id="rId18"/>
                        </a:rPr>
                        <a:t>Biomedical Studies with HIPAA Authorization</a:t>
                      </a:r>
                      <a:r>
                        <a:rPr lang="en-US" sz="1200" b="0" dirty="0"/>
                        <a:t>, and </a:t>
                      </a:r>
                      <a:r>
                        <a:rPr lang="en-US" sz="1200" b="0" dirty="0">
                          <a:hlinkClick r:id="rId19"/>
                        </a:rPr>
                        <a:t>Biorepository with HIPAA Authorization</a:t>
                      </a:r>
                      <a:r>
                        <a:rPr lang="en-US" sz="1200" b="0" dirty="0"/>
                        <a:t>. 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Informed Consent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64914966"/>
                  </a:ext>
                </a:extLst>
              </a:tr>
              <a:tr h="211457">
                <a:tc>
                  <a:txBody>
                    <a:bodyPr/>
                    <a:lstStyle/>
                    <a:p>
                      <a:r>
                        <a:rPr lang="en-US" sz="1200" b="0" dirty="0">
                          <a:hlinkClick r:id="rId20"/>
                        </a:rPr>
                        <a:t>Minor Assent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Required for enrolling minors as participants.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Informed Consent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98675043"/>
                  </a:ext>
                </a:extLst>
              </a:tr>
              <a:tr h="211457">
                <a:tc>
                  <a:txBody>
                    <a:bodyPr/>
                    <a:lstStyle/>
                    <a:p>
                      <a:r>
                        <a:rPr lang="en-US" sz="1200" b="0" dirty="0">
                          <a:hlinkClick r:id="rId21"/>
                        </a:rPr>
                        <a:t>Parent/Guardian Permission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Required for enrolling minors as participants.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5571370"/>
                  </a:ext>
                </a:extLst>
              </a:tr>
              <a:tr h="211457">
                <a:tc>
                  <a:txBody>
                    <a:bodyPr/>
                    <a:lstStyle/>
                    <a:p>
                      <a:r>
                        <a:rPr lang="en-US" sz="1200" b="0" dirty="0"/>
                        <a:t>CITI Training Certificate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Only for external research personnel.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Training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3357482"/>
                  </a:ext>
                </a:extLst>
              </a:tr>
              <a:tr h="211457">
                <a:tc>
                  <a:txBody>
                    <a:bodyPr/>
                    <a:lstStyle/>
                    <a:p>
                      <a:r>
                        <a:rPr lang="en-US" sz="1200" dirty="0"/>
                        <a:t>Research Protocol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Commonly required for Clinical Research. Examples: </a:t>
                      </a:r>
                      <a:r>
                        <a:rPr lang="en-US" sz="1200" b="0" dirty="0">
                          <a:hlinkClick r:id="rId22"/>
                        </a:rPr>
                        <a:t>Chart review </a:t>
                      </a:r>
                      <a:r>
                        <a:rPr lang="en-US" sz="1200" b="0" dirty="0"/>
                        <a:t>or </a:t>
                      </a:r>
                      <a:r>
                        <a:rPr lang="en-US" sz="1200" b="0" dirty="0">
                          <a:hlinkClick r:id="rId23"/>
                        </a:rPr>
                        <a:t>clinical trials</a:t>
                      </a:r>
                      <a:r>
                        <a:rPr lang="en-US" sz="1200" b="0" dirty="0"/>
                        <a:t>. 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Protocol/Form Links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78502839"/>
                  </a:ext>
                </a:extLst>
              </a:tr>
              <a:tr h="211457">
                <a:tc>
                  <a:txBody>
                    <a:bodyPr/>
                    <a:lstStyle/>
                    <a:p>
                      <a:r>
                        <a:rPr lang="en-US" sz="1200" b="0" dirty="0"/>
                        <a:t>Research tools (e.g., questionnaires, interview questions, participants’ assessment tools, data collection document template, etc.)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Required in most protocols. For questionnaires using Qualtrics or </a:t>
                      </a:r>
                      <a:r>
                        <a:rPr lang="en-US" sz="1200" b="0" dirty="0" err="1"/>
                        <a:t>REDCap</a:t>
                      </a:r>
                      <a:r>
                        <a:rPr lang="en-US" sz="1200" b="0" dirty="0"/>
                        <a:t>, a PDF of the questionnaire must be attached.  </a:t>
                      </a:r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</a:rPr>
                        <a:t>Protocol/Forms Links</a:t>
                      </a:r>
                    </a:p>
                    <a:p>
                      <a:endParaRPr lang="en-US" sz="1200" b="0" dirty="0">
                        <a:latin typeface="Red hat"/>
                      </a:endParaRPr>
                    </a:p>
                  </a:txBody>
                  <a:tcPr marL="51435" marR="51435" marT="25718" marB="25718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53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52879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E95E2E7B5C6D499E69274860B92225" ma:contentTypeVersion="16" ma:contentTypeDescription="Create a new document." ma:contentTypeScope="" ma:versionID="02b1ccd0f35cb63605d6d2c827336af6">
  <xsd:schema xmlns:xsd="http://www.w3.org/2001/XMLSchema" xmlns:xs="http://www.w3.org/2001/XMLSchema" xmlns:p="http://schemas.microsoft.com/office/2006/metadata/properties" xmlns:ns2="97342861-2e5a-442a-b08f-941b2ef48fa7" xmlns:ns3="dbbd2d06-cba3-467a-b832-54219c7514d3" targetNamespace="http://schemas.microsoft.com/office/2006/metadata/properties" ma:root="true" ma:fieldsID="33bcbaddf735b911880ada8a97e426bc" ns2:_="" ns3:_="">
    <xsd:import namespace="97342861-2e5a-442a-b08f-941b2ef48fa7"/>
    <xsd:import namespace="dbbd2d06-cba3-467a-b832-54219c7514d3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Tab" minOccurs="0"/>
                <xsd:element ref="ns2:Publish_x0020_Date" minOccurs="0"/>
                <xsd:element ref="ns2:Purpose" minOccurs="0"/>
                <xsd:element ref="ns2:Status" minOccurs="0"/>
                <xsd:element ref="ns3:SharedWithUsers" minOccurs="0"/>
                <xsd:element ref="ns3:SharedWithDetails" minOccurs="0"/>
                <xsd:element ref="ns2:Assigned_x0020_To0" minOccurs="0"/>
                <xsd:element ref="ns2:Button_x0020__x002d__x0020_Request_x0020_Review" minOccurs="0"/>
                <xsd:element ref="ns3:LastSharedByUser" minOccurs="0"/>
                <xsd:element ref="ns3:LastSharedByTime" minOccurs="0"/>
                <xsd:element ref="ns2:Project" minOccurs="0"/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342861-2e5a-442a-b08f-941b2ef48fa7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default="ES&amp;L Team" ma:format="Dropdown" ma:internalName="Audience">
      <xsd:simpleType>
        <xsd:restriction base="dms:Choice">
          <xsd:enumeration value="Students"/>
          <xsd:enumeration value="Faculty"/>
          <xsd:enumeration value="All UTRGV"/>
          <xsd:enumeration value="Community Partners"/>
          <xsd:enumeration value="Public"/>
          <xsd:enumeration value="ES&amp;L Team"/>
        </xsd:restriction>
      </xsd:simpleType>
    </xsd:element>
    <xsd:element name="Tab" ma:index="9" nillable="true" ma:displayName="Tab" ma:format="Dropdown" ma:internalName="Tab">
      <xsd:simpleType>
        <xsd:restriction base="dms:Choice">
          <xsd:enumeration value="About"/>
          <xsd:enumeration value="Engaged Scholar Symposium"/>
          <xsd:enumeration value="Service Learning"/>
          <xsd:enumeration value="Undergrad Research"/>
          <xsd:enumeration value="Other Experiential Learning"/>
          <xsd:enumeration value="For Faculty"/>
          <xsd:enumeration value="Free-Standing Page"/>
          <xsd:enumeration value="Not for Publishing"/>
        </xsd:restriction>
      </xsd:simpleType>
    </xsd:element>
    <xsd:element name="Publish_x0020_Date" ma:index="10" nillable="true" ma:displayName="Publish Date" ma:description="Goal Date for Publishing Content" ma:format="DateOnly" ma:internalName="Publish_x0020_Date">
      <xsd:simpleType>
        <xsd:restriction base="dms:DateTime"/>
      </xsd:simpleType>
    </xsd:element>
    <xsd:element name="Purpose" ma:index="11" nillable="true" ma:displayName="Purpose" ma:description="Type of post" ma:format="Dropdown" ma:internalName="Purpose">
      <xsd:simpleType>
        <xsd:restriction base="dms:Choice">
          <xsd:enumeration value="Inform"/>
          <xsd:enumeration value="Event"/>
          <xsd:enumeration value="Tutorial"/>
          <xsd:enumeration value="Referral"/>
          <xsd:enumeration value="Website Development"/>
        </xsd:restriction>
      </xsd:simpleType>
    </xsd:element>
    <xsd:element name="Status" ma:index="12" nillable="true" ma:displayName="Status" ma:default="Development Not Started" ma:format="Dropdown" ma:internalName="Status">
      <xsd:simpleType>
        <xsd:restriction base="dms:Choice">
          <xsd:enumeration value="Development Not Started"/>
          <xsd:enumeration value="Development In Progress"/>
          <xsd:enumeration value="Development Completed"/>
          <xsd:enumeration value="Review &amp; Revision"/>
          <xsd:enumeration value="Ready to be Posted"/>
          <xsd:enumeration value="Published"/>
          <xsd:enumeration value="Un-Published"/>
        </xsd:restriction>
      </xsd:simpleType>
    </xsd:element>
    <xsd:element name="Assigned_x0020_To0" ma:index="15" nillable="true" ma:displayName="Assigned To" ma:description="Staff Member Assigned to modify/review document." ma:list="UserInfo" ma:SharePointGroup="0" ma:internalName="Assigned_x0020_To0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utton_x0020__x002d__x0020_Request_x0020_Review" ma:index="16" nillable="true" ma:displayName="Button - Request Review" ma:internalName="Button_x0020__x002d__x0020_Request_x0020_Review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roject" ma:index="19" nillable="true" ma:displayName="Project" ma:default="General Information" ma:format="Dropdown" ma:internalName="Project">
      <xsd:simpleType>
        <xsd:restriction base="dms:Choice">
          <xsd:enumeration value="General Information"/>
          <xsd:enumeration value="Service Learning"/>
          <xsd:enumeration value="Research"/>
          <xsd:enumeration value="Creative Works"/>
          <xsd:enumeration value="Internships"/>
          <xsd:enumeration value="Other Experiential Learning Activity"/>
          <xsd:enumeration value="Engaged Scholar Symposium"/>
        </xsd:restriction>
      </xsd:simpleType>
    </xsd:element>
    <xsd:element name="MediaServiceMetadata" ma:index="2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2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d2d06-cba3-467a-b832-54219c7514d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7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8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b xmlns="97342861-2e5a-442a-b08f-941b2ef48fa7" xsi:nil="true"/>
    <Project xmlns="97342861-2e5a-442a-b08f-941b2ef48fa7">General Information</Project>
    <Audience xmlns="97342861-2e5a-442a-b08f-941b2ef48fa7">ES&amp;L Team</Audience>
    <Button_x0020__x002d__x0020_Request_x0020_Review xmlns="97342861-2e5a-442a-b08f-941b2ef48fa7">
      <Url xsi:nil="true"/>
      <Description xsi:nil="true"/>
    </Button_x0020__x002d__x0020_Request_x0020_Review>
    <Purpose xmlns="97342861-2e5a-442a-b08f-941b2ef48fa7" xsi:nil="true"/>
    <Assigned_x0020_To0 xmlns="97342861-2e5a-442a-b08f-941b2ef48fa7">
      <UserInfo>
        <DisplayName/>
        <AccountId xsi:nil="true"/>
        <AccountType/>
      </UserInfo>
    </Assigned_x0020_To0>
    <Publish_x0020_Date xmlns="97342861-2e5a-442a-b08f-941b2ef48fa7" xsi:nil="true"/>
    <Status xmlns="97342861-2e5a-442a-b08f-941b2ef48fa7">Development Not Started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29F212-FCE2-4F22-ACB8-426F6BD60E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342861-2e5a-442a-b08f-941b2ef48fa7"/>
    <ds:schemaRef ds:uri="dbbd2d06-cba3-467a-b832-54219c7514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76E06D-B65C-4874-AA26-6D53DF8519B7}">
  <ds:schemaRefs>
    <ds:schemaRef ds:uri="http://schemas.microsoft.com/office/2006/metadata/properties"/>
    <ds:schemaRef ds:uri="http://schemas.microsoft.com/office/infopath/2007/PartnerControls"/>
    <ds:schemaRef ds:uri="97342861-2e5a-442a-b08f-941b2ef48fa7"/>
  </ds:schemaRefs>
</ds:datastoreItem>
</file>

<file path=customXml/itemProps3.xml><?xml version="1.0" encoding="utf-8"?>
<ds:datastoreItem xmlns:ds="http://schemas.openxmlformats.org/officeDocument/2006/customXml" ds:itemID="{61DF924C-FF0E-46D2-BF11-BEE1C6A88E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196</TotalTime>
  <Words>416</Words>
  <Application>Microsoft Office PowerPoint</Application>
  <PresentationFormat>Custom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Patua One</vt:lpstr>
      <vt:lpstr>Patua One</vt:lpstr>
      <vt:lpstr>Red hat</vt:lpstr>
      <vt:lpstr>Retrospect</vt:lpstr>
      <vt:lpstr>List of Possible Attachments for an IRB Application</vt:lpstr>
    </vt:vector>
  </TitlesOfParts>
  <Company>UTRGV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Stegall</dc:creator>
  <cp:lastModifiedBy>Deivi Salazar</cp:lastModifiedBy>
  <cp:revision>5</cp:revision>
  <dcterms:created xsi:type="dcterms:W3CDTF">2017-08-09T20:48:54Z</dcterms:created>
  <dcterms:modified xsi:type="dcterms:W3CDTF">2026-04-08T13:52:54Z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0x01010074E95E2E7B5C6D499E69274860B92225</vt:lpwstr>
  </property>
</Properties>
</file>