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5"/>
  </p:notesMasterIdLst>
  <p:sldIdLst>
    <p:sldId id="263" r:id="rId5"/>
    <p:sldId id="261" r:id="rId6"/>
    <p:sldId id="271" r:id="rId7"/>
    <p:sldId id="273" r:id="rId8"/>
    <p:sldId id="274" r:id="rId9"/>
    <p:sldId id="276" r:id="rId10"/>
    <p:sldId id="272" r:id="rId11"/>
    <p:sldId id="275" r:id="rId12"/>
    <p:sldId id="277" r:id="rId13"/>
    <p:sldId id="278" r:id="rId14"/>
    <p:sldId id="279" r:id="rId15"/>
    <p:sldId id="281" r:id="rId16"/>
    <p:sldId id="280" r:id="rId17"/>
    <p:sldId id="283" r:id="rId18"/>
    <p:sldId id="285" r:id="rId19"/>
    <p:sldId id="286" r:id="rId20"/>
    <p:sldId id="287" r:id="rId21"/>
    <p:sldId id="288" r:id="rId22"/>
    <p:sldId id="290" r:id="rId23"/>
    <p:sldId id="26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6469"/>
    <a:srgbClr val="F04E23"/>
    <a:srgbClr val="646368"/>
    <a:srgbClr val="F05225"/>
    <a:srgbClr val="646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0B7422-DCE0-766D-1670-9C71A71E6D12}" v="437" dt="2024-09-11T18:14:56.677"/>
    <p1510:client id="{A191F01E-4B78-65AD-7D3F-79BDE06A46AE}" v="148" dt="2024-09-11T20:40:47.451"/>
    <p1510:client id="{D23B33BA-A6AD-9A56-E0A4-3F04D4F88C29}" v="44" dt="2024-09-11T16:39:28.1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1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070381-67CD-49B8-B92F-3204BEF640A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B420F-2583-4998-AF29-58D17177A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86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73CF902-E4A4-8E2F-6066-1367DED363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51588" y="2249488"/>
            <a:ext cx="5387975" cy="2149475"/>
          </a:xfrm>
        </p:spPr>
        <p:txBody>
          <a:bodyPr anchor="ctr">
            <a:normAutofit/>
          </a:bodyPr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Avenir Black" panose="02000503020000020003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INSERT TITLE</a:t>
            </a:r>
            <a:br>
              <a:rPr lang="en-US"/>
            </a:br>
            <a:r>
              <a:rPr lang="en-US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41377393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BEE6D-AF92-A44F-62AF-AAF03417E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143816-E434-901F-B961-F0540C38F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85B5F-8437-3E3F-5A13-480C005F2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236E8-CA27-B8BA-E75B-D6D4E97BF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Research Enhancement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A49ED-14C2-725C-AEC5-228160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CA25-2562-CF4E-ABA5-EEA78FCDA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5751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F6955C-0658-F196-9260-71E297DDCE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0B8DB6-74C4-E765-7184-E05D560B2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F5B1A-CDC6-5191-634F-41DD6E572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E782E-629C-A703-EE42-C79D9DF6B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Research Enhancement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663F7-DC1C-1264-2616-36C2A4457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CA25-2562-CF4E-ABA5-EEA78FCDA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9324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9512B50-A99D-03AD-1AEC-B39F4AA697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06130" y="729049"/>
            <a:ext cx="5399902" cy="630194"/>
          </a:xfrm>
        </p:spPr>
        <p:txBody>
          <a:bodyPr anchor="ctr">
            <a:normAutofit/>
          </a:bodyPr>
          <a:lstStyle>
            <a:lvl1pPr marL="0" indent="0">
              <a:buNone/>
              <a:defRPr sz="2800" b="1" i="0">
                <a:solidFill>
                  <a:srgbClr val="F04E23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en-US"/>
              <a:t>INSERT TITLE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965B2D1-C46B-52A7-868B-2F17AF1D72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5481" y="1828800"/>
            <a:ext cx="7500552" cy="3978875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656469"/>
                </a:solidFill>
                <a:latin typeface="Avenir Medium" panose="02000503020000020003" pitchFamily="2" charset="0"/>
              </a:defRPr>
            </a:lvl1pPr>
          </a:lstStyle>
          <a:p>
            <a:pPr lvl="0"/>
            <a:r>
              <a:rPr lang="en-US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95193826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2F71D63-FD26-A14F-D9ED-BAB46DBE4E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06130" y="729049"/>
            <a:ext cx="5399902" cy="630194"/>
          </a:xfrm>
        </p:spPr>
        <p:txBody>
          <a:bodyPr anchor="ctr">
            <a:normAutofit/>
          </a:bodyPr>
          <a:lstStyle>
            <a:lvl1pPr marL="0" indent="0">
              <a:buNone/>
              <a:defRPr sz="2800" b="1" i="0">
                <a:solidFill>
                  <a:srgbClr val="F04E23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en-US"/>
              <a:t>INSERT TITLE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D8D15B4-9E55-4386-0749-01D69B099D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5481" y="1828800"/>
            <a:ext cx="7500552" cy="3978875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656469"/>
                </a:solidFill>
                <a:latin typeface="Avenir Medium" panose="02000503020000020003" pitchFamily="2" charset="0"/>
              </a:defRPr>
            </a:lvl1pPr>
          </a:lstStyle>
          <a:p>
            <a:pPr lvl="0"/>
            <a:r>
              <a:rPr lang="en-US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53706481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CDA97D9-F9A3-1F0D-17F9-2E31CAC1C5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7308" y="3768811"/>
            <a:ext cx="10577384" cy="2335427"/>
          </a:xfrm>
        </p:spPr>
        <p:txBody>
          <a:bodyPr anchor="ctr">
            <a:normAutofit/>
          </a:bodyPr>
          <a:lstStyle>
            <a:lvl1pPr marL="0" indent="0" algn="ctr">
              <a:buNone/>
              <a:defRPr sz="96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34204527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B42E5C-420A-4E34-899E-0643A39026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7308" y="1039341"/>
            <a:ext cx="10577384" cy="2008659"/>
          </a:xfrm>
        </p:spPr>
        <p:txBody>
          <a:bodyPr anchor="ctr">
            <a:normAutofit/>
          </a:bodyPr>
          <a:lstStyle>
            <a:lvl1pPr marL="0" indent="0" algn="ctr">
              <a:buNone/>
              <a:defRPr sz="96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32731365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24019-9DB1-EC33-8CBD-335CEAF5D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8E697-45AA-5894-AB7B-DD7BFCA88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EBE9D-7D92-79B4-497C-BF1DA4BE2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Research Enhancement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BE696D-894F-2570-D4AA-7D0F4A3B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CA25-2562-CF4E-ABA5-EEA78FCDA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3029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28FD0D-F671-6F7E-A271-4D8D14B06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4629A2-20FE-CDD2-E97F-3D8E24483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Research Enhancement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9241A-86C6-2A67-6080-BD12892BF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CA25-2562-CF4E-ABA5-EEA78FCDA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0157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109D2-A710-FE9B-DC51-446FDA64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E2BF0-EA33-6FEF-BE3B-7B61F15CB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E57683-E377-DD26-6DFA-54251E5FD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CA161D-7B54-3177-FDB5-2A689B570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D752FB-5341-81A4-41F1-33BDFCF54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Research Enhancement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045273-3B44-6CFA-9045-65F32CD76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CA25-2562-CF4E-ABA5-EEA78FCDA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1661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F70DE-2C1A-C693-0D6E-2DDB5B1D2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0579DE-0171-CAD0-066A-B7F685FE7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5E3C29-9531-4DC2-D744-29C7FA656D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4473C2-B833-8ABA-6770-A167193B4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878B5-E349-CE1C-970B-12F57B6F9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Research Enhancement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823D53-6BA4-75B9-8754-48CA66829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CA25-2562-CF4E-ABA5-EEA78FCDA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6082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404FFC-8F48-0339-B529-261484E0B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6448F-9F6C-87D0-DA47-6832C6487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0BC2F-908D-5E2D-070B-AAF8726CCD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6E5F6-CE9E-56D8-44CD-3BA5F4975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Office of Research Enhancement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CBBA0-8510-F093-07C7-56C97ACCD9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1CA25-2562-CF4E-ABA5-EEA78FCDA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7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bi.nlm.nih.gov/sciencv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books/NBK53595/" TargetMode="External"/><Relationship Id="rId2" Type="http://schemas.openxmlformats.org/officeDocument/2006/relationships/hyperlink" Target="https://www.era.nih.gov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rcid.org/" TargetMode="External"/><Relationship Id="rId4" Type="http://schemas.openxmlformats.org/officeDocument/2006/relationships/hyperlink" Target="https://www.ncbi.nlm.nih.gov/books/NBK3842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ncbi.nlm.nih.gov/sciencv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AE894D-BE11-9B9D-3671-C3D22DDFE3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Avenir Black"/>
              </a:rPr>
              <a:t>Accessing </a:t>
            </a:r>
            <a:r>
              <a:rPr lang="en-US" dirty="0" err="1">
                <a:latin typeface="Avenir Black"/>
              </a:rPr>
              <a:t>SciENcv</a:t>
            </a:r>
            <a:endParaRPr lang="en-US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6878794-4E59-BCFC-E9B5-B777D86BC349}"/>
              </a:ext>
            </a:extLst>
          </p:cNvPr>
          <p:cNvSpPr txBox="1">
            <a:spLocks/>
          </p:cNvSpPr>
          <p:nvPr/>
        </p:nvSpPr>
        <p:spPr>
          <a:xfrm>
            <a:off x="590955" y="5031353"/>
            <a:ext cx="5183536" cy="523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i="0" kern="1200">
                <a:solidFill>
                  <a:schemeClr val="bg1"/>
                </a:solidFill>
                <a:latin typeface="Avenir Black" panose="02000503020000020003" pitchFamily="2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656469"/>
                </a:solidFill>
                <a:latin typeface="Avenir Black"/>
              </a:rPr>
              <a:t>Research Enhancement</a:t>
            </a:r>
            <a:endParaRPr lang="en-US" sz="3600" dirty="0">
              <a:solidFill>
                <a:srgbClr val="65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080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B79D53-3515-A409-F142-0F087C4838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/>
              <a:t>Creating </a:t>
            </a:r>
            <a:r>
              <a:rPr lang="en-US" err="1"/>
              <a:t>Biosketch</a:t>
            </a:r>
            <a:r>
              <a:rPr lang="en-US"/>
              <a:t> – Personal Statement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C9EA9-B15F-8A0F-CD90-FA0BEAB93C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6840" y="1828800"/>
            <a:ext cx="3185159" cy="397887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Select “Edit statement”</a:t>
            </a: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Type out your personal statement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Click on the green check box to save your personal statement</a:t>
            </a:r>
          </a:p>
          <a:p>
            <a:pPr marL="457200" indent="-457200">
              <a:buFont typeface="+mj-lt"/>
              <a:buAutoNum type="arabicPeriod"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647D1B-DD78-9B7F-6613-77239579B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19" y="1463949"/>
            <a:ext cx="4420217" cy="21910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BE2584-7A99-4586-6BF5-62F6DAD1F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5" y="3818237"/>
            <a:ext cx="8131490" cy="1849683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186C494D-6EE5-CE89-CC36-163DBDD9C9FB}"/>
              </a:ext>
            </a:extLst>
          </p:cNvPr>
          <p:cNvSpPr/>
          <p:nvPr/>
        </p:nvSpPr>
        <p:spPr>
          <a:xfrm rot="1856028">
            <a:off x="2657854" y="1407057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7948794-46A4-D806-04C5-401ACAA96C0D}"/>
              </a:ext>
            </a:extLst>
          </p:cNvPr>
          <p:cNvSpPr/>
          <p:nvPr/>
        </p:nvSpPr>
        <p:spPr>
          <a:xfrm>
            <a:off x="-103553" y="4450532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E759E0A-FE21-0457-F7CB-55D3431B8915}"/>
              </a:ext>
            </a:extLst>
          </p:cNvPr>
          <p:cNvSpPr/>
          <p:nvPr/>
        </p:nvSpPr>
        <p:spPr>
          <a:xfrm>
            <a:off x="6626506" y="4983480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6ABD31-926D-3E9B-D53A-88403A280F73}"/>
              </a:ext>
            </a:extLst>
          </p:cNvPr>
          <p:cNvSpPr txBox="1"/>
          <p:nvPr/>
        </p:nvSpPr>
        <p:spPr>
          <a:xfrm>
            <a:off x="11281834" y="6489700"/>
            <a:ext cx="9144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cs typeface="Calibri"/>
              </a:rPr>
              <a:t>Page: 9</a:t>
            </a:r>
          </a:p>
        </p:txBody>
      </p:sp>
    </p:spTree>
    <p:extLst>
      <p:ext uri="{BB962C8B-B14F-4D97-AF65-F5344CB8AC3E}">
        <p14:creationId xmlns:p14="http://schemas.microsoft.com/office/powerpoint/2010/main" val="509359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B79D53-3515-A409-F142-0F087C4838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Creating </a:t>
            </a:r>
            <a:r>
              <a:rPr lang="en-US" err="1"/>
              <a:t>Biosketch</a:t>
            </a:r>
            <a:r>
              <a:rPr lang="en-US"/>
              <a:t> – Adding Citations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C9EA9-B15F-8A0F-CD90-FA0BEAB93C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6840" y="1828800"/>
            <a:ext cx="3185159" cy="397887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Select “Select Citations”</a:t>
            </a: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From the list select the citations you want to add to your Personal Statement. </a:t>
            </a: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If no citations appear click on “Go to My Bibliography” button.</a:t>
            </a:r>
          </a:p>
          <a:p>
            <a:pPr marL="457200" indent="-457200">
              <a:buFont typeface="+mj-lt"/>
              <a:buAutoNum type="arabicPeriod"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AE7BDF-0B88-3F4A-5FA5-F8A71C888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69" y="1827910"/>
            <a:ext cx="7667122" cy="3978876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186C494D-6EE5-CE89-CC36-163DBDD9C9FB}"/>
              </a:ext>
            </a:extLst>
          </p:cNvPr>
          <p:cNvSpPr/>
          <p:nvPr/>
        </p:nvSpPr>
        <p:spPr>
          <a:xfrm rot="2040000">
            <a:off x="-282688" y="2427047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7948794-46A4-D806-04C5-401ACAA96C0D}"/>
              </a:ext>
            </a:extLst>
          </p:cNvPr>
          <p:cNvSpPr/>
          <p:nvPr/>
        </p:nvSpPr>
        <p:spPr>
          <a:xfrm>
            <a:off x="-278690" y="3965152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E759E0A-FE21-0457-F7CB-55D3431B8915}"/>
              </a:ext>
            </a:extLst>
          </p:cNvPr>
          <p:cNvSpPr/>
          <p:nvPr/>
        </p:nvSpPr>
        <p:spPr>
          <a:xfrm rot="19311207">
            <a:off x="3879443" y="3965151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793090-877C-A1B2-D281-B9437D8C4E05}"/>
              </a:ext>
            </a:extLst>
          </p:cNvPr>
          <p:cNvSpPr txBox="1"/>
          <p:nvPr/>
        </p:nvSpPr>
        <p:spPr>
          <a:xfrm>
            <a:off x="11104033" y="6489700"/>
            <a:ext cx="10795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cs typeface="Calibri"/>
              </a:rPr>
              <a:t>Page: 10</a:t>
            </a:r>
          </a:p>
        </p:txBody>
      </p:sp>
    </p:spTree>
    <p:extLst>
      <p:ext uri="{BB962C8B-B14F-4D97-AF65-F5344CB8AC3E}">
        <p14:creationId xmlns:p14="http://schemas.microsoft.com/office/powerpoint/2010/main" val="2487557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FAE87F-C381-6BA6-5A1F-369B372B54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737"/>
          <a:stretch/>
        </p:blipFill>
        <p:spPr>
          <a:xfrm>
            <a:off x="107530" y="1588277"/>
            <a:ext cx="4663669" cy="296543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B79D53-3515-A409-F142-0F087C4838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Creating </a:t>
            </a:r>
            <a:r>
              <a:rPr lang="en-US" err="1"/>
              <a:t>Biosketch</a:t>
            </a:r>
            <a:r>
              <a:rPr lang="en-US"/>
              <a:t> – Adding Citations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C9EA9-B15F-8A0F-CD90-FA0BEAB93C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6840" y="1828800"/>
            <a:ext cx="3185159" cy="397887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Select “+ Add citations”  </a:t>
            </a: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Click on Manually </a:t>
            </a: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Fill out the required fields in the citation and click on the Add Citation button</a:t>
            </a: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Continue adding your other citations 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86C494D-6EE5-CE89-CC36-163DBDD9C9FB}"/>
              </a:ext>
            </a:extLst>
          </p:cNvPr>
          <p:cNvSpPr/>
          <p:nvPr/>
        </p:nvSpPr>
        <p:spPr>
          <a:xfrm rot="1856028">
            <a:off x="672948" y="2402005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7948794-46A4-D806-04C5-401ACAA96C0D}"/>
              </a:ext>
            </a:extLst>
          </p:cNvPr>
          <p:cNvSpPr/>
          <p:nvPr/>
        </p:nvSpPr>
        <p:spPr>
          <a:xfrm>
            <a:off x="434542" y="3561001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F8AFB7-78C8-3365-9698-76E869B555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4" r="2718" b="2519"/>
          <a:stretch/>
        </p:blipFill>
        <p:spPr>
          <a:xfrm>
            <a:off x="4957195" y="1588277"/>
            <a:ext cx="3967350" cy="4611355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2E759E0A-FE21-0457-F7CB-55D3431B8915}"/>
              </a:ext>
            </a:extLst>
          </p:cNvPr>
          <p:cNvSpPr/>
          <p:nvPr/>
        </p:nvSpPr>
        <p:spPr>
          <a:xfrm>
            <a:off x="4484188" y="2714647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3C83918-B6CD-1E61-E571-38E2B0D156AD}"/>
              </a:ext>
            </a:extLst>
          </p:cNvPr>
          <p:cNvSpPr/>
          <p:nvPr/>
        </p:nvSpPr>
        <p:spPr>
          <a:xfrm>
            <a:off x="6444298" y="5896759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23A8EB-3B08-2A2A-9E27-A33AD58C4DF5}"/>
              </a:ext>
            </a:extLst>
          </p:cNvPr>
          <p:cNvSpPr txBox="1"/>
          <p:nvPr/>
        </p:nvSpPr>
        <p:spPr>
          <a:xfrm>
            <a:off x="11047618" y="6489700"/>
            <a:ext cx="11401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cs typeface="Calibri"/>
              </a:rPr>
              <a:t>Page: 11</a:t>
            </a:r>
          </a:p>
        </p:txBody>
      </p:sp>
    </p:spTree>
    <p:extLst>
      <p:ext uri="{BB962C8B-B14F-4D97-AF65-F5344CB8AC3E}">
        <p14:creationId xmlns:p14="http://schemas.microsoft.com/office/powerpoint/2010/main" val="3670530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56E21BE-DEB6-A623-3B34-0CB41A3A3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073" y="3849946"/>
            <a:ext cx="5630061" cy="22196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17A7B6-BDAD-B2E2-4D99-577E0DB55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24"/>
          <a:stretch/>
        </p:blipFill>
        <p:spPr>
          <a:xfrm>
            <a:off x="625703" y="1535480"/>
            <a:ext cx="3820466" cy="218506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B79D53-3515-A409-F142-0F087C4838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Creating </a:t>
            </a:r>
            <a:r>
              <a:rPr lang="en-US" err="1"/>
              <a:t>Biosketch</a:t>
            </a:r>
            <a:r>
              <a:rPr lang="en-US"/>
              <a:t> – Adding Citations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C9EA9-B15F-8A0F-CD90-FA0BEAB93C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6840" y="1828800"/>
            <a:ext cx="3185159" cy="397887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To return to your </a:t>
            </a:r>
            <a:r>
              <a:rPr lang="en-US" err="1">
                <a:solidFill>
                  <a:schemeClr val="bg1"/>
                </a:solidFill>
              </a:rPr>
              <a:t>Biosketch</a:t>
            </a:r>
            <a:r>
              <a:rPr lang="en-US">
                <a:solidFill>
                  <a:schemeClr val="bg1"/>
                </a:solidFill>
              </a:rPr>
              <a:t> click on “</a:t>
            </a:r>
            <a:r>
              <a:rPr lang="en-US" err="1">
                <a:solidFill>
                  <a:schemeClr val="bg1"/>
                </a:solidFill>
              </a:rPr>
              <a:t>MyNCBI</a:t>
            </a:r>
            <a:r>
              <a:rPr lang="en-US">
                <a:solidFill>
                  <a:schemeClr val="bg1"/>
                </a:solidFill>
              </a:rPr>
              <a:t>”</a:t>
            </a: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On your dashboard look for the </a:t>
            </a:r>
            <a:r>
              <a:rPr lang="en-US" err="1">
                <a:solidFill>
                  <a:schemeClr val="bg1"/>
                </a:solidFill>
              </a:rPr>
              <a:t>SciENcv</a:t>
            </a:r>
            <a:r>
              <a:rPr lang="en-US">
                <a:solidFill>
                  <a:schemeClr val="bg1"/>
                </a:solidFill>
              </a:rPr>
              <a:t> section and select the </a:t>
            </a:r>
            <a:r>
              <a:rPr lang="en-US" err="1">
                <a:solidFill>
                  <a:schemeClr val="bg1"/>
                </a:solidFill>
              </a:rPr>
              <a:t>Biosketch</a:t>
            </a:r>
            <a:r>
              <a:rPr lang="en-US">
                <a:solidFill>
                  <a:schemeClr val="bg1"/>
                </a:solidFill>
              </a:rPr>
              <a:t> you want to edit. 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86C494D-6EE5-CE89-CC36-163DBDD9C9FB}"/>
              </a:ext>
            </a:extLst>
          </p:cNvPr>
          <p:cNvSpPr/>
          <p:nvPr/>
        </p:nvSpPr>
        <p:spPr>
          <a:xfrm rot="1856028">
            <a:off x="-110848" y="1752458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7948794-46A4-D806-04C5-401ACAA96C0D}"/>
              </a:ext>
            </a:extLst>
          </p:cNvPr>
          <p:cNvSpPr/>
          <p:nvPr/>
        </p:nvSpPr>
        <p:spPr>
          <a:xfrm>
            <a:off x="2395234" y="4639993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E759E0A-FE21-0457-F7CB-55D3431B8915}"/>
              </a:ext>
            </a:extLst>
          </p:cNvPr>
          <p:cNvSpPr/>
          <p:nvPr/>
        </p:nvSpPr>
        <p:spPr>
          <a:xfrm>
            <a:off x="2535936" y="5322520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FC6945-70B8-6ED7-3652-CBF730A85DED}"/>
              </a:ext>
            </a:extLst>
          </p:cNvPr>
          <p:cNvSpPr txBox="1"/>
          <p:nvPr/>
        </p:nvSpPr>
        <p:spPr>
          <a:xfrm>
            <a:off x="11159673" y="6489700"/>
            <a:ext cx="10287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cs typeface="Calibri"/>
              </a:rPr>
              <a:t>Page: 12</a:t>
            </a:r>
          </a:p>
        </p:txBody>
      </p:sp>
    </p:spTree>
    <p:extLst>
      <p:ext uri="{BB962C8B-B14F-4D97-AF65-F5344CB8AC3E}">
        <p14:creationId xmlns:p14="http://schemas.microsoft.com/office/powerpoint/2010/main" val="2760347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FC57EE-D32A-B77E-384D-066ED1101B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46"/>
          <a:stretch/>
        </p:blipFill>
        <p:spPr>
          <a:xfrm>
            <a:off x="905661" y="2217232"/>
            <a:ext cx="7428580" cy="266592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B79D53-3515-A409-F142-0F087C4838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Creating </a:t>
            </a:r>
            <a:r>
              <a:rPr lang="en-US" err="1"/>
              <a:t>Biosketch</a:t>
            </a:r>
            <a:r>
              <a:rPr lang="en-US"/>
              <a:t> – Adding Citations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C9EA9-B15F-8A0F-CD90-FA0BEAB93C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6840" y="1828800"/>
            <a:ext cx="3185159" cy="397887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Under Personal Statement click on  Select citations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You will see your Citations you created under My Bibliography. Select the ones you want to add to your </a:t>
            </a:r>
            <a:r>
              <a:rPr lang="en-US" err="1">
                <a:solidFill>
                  <a:schemeClr val="bg1"/>
                </a:solidFill>
              </a:rPr>
              <a:t>Biosketch</a:t>
            </a:r>
            <a:r>
              <a:rPr lang="en-US">
                <a:solidFill>
                  <a:schemeClr val="bg1"/>
                </a:solidFill>
              </a:rPr>
              <a:t> and click on “Save citations”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86C494D-6EE5-CE89-CC36-163DBDD9C9FB}"/>
              </a:ext>
            </a:extLst>
          </p:cNvPr>
          <p:cNvSpPr/>
          <p:nvPr/>
        </p:nvSpPr>
        <p:spPr>
          <a:xfrm rot="1856028">
            <a:off x="209192" y="3799761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7948794-46A4-D806-04C5-401ACAA96C0D}"/>
              </a:ext>
            </a:extLst>
          </p:cNvPr>
          <p:cNvSpPr/>
          <p:nvPr/>
        </p:nvSpPr>
        <p:spPr>
          <a:xfrm>
            <a:off x="49172" y="2976989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465EEC-671A-0330-0FA5-1A44325B9B4D}"/>
              </a:ext>
            </a:extLst>
          </p:cNvPr>
          <p:cNvSpPr txBox="1"/>
          <p:nvPr/>
        </p:nvSpPr>
        <p:spPr>
          <a:xfrm>
            <a:off x="11205633" y="6489700"/>
            <a:ext cx="9906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cs typeface="Calibri"/>
              </a:rPr>
              <a:t>Page: 13</a:t>
            </a:r>
          </a:p>
        </p:txBody>
      </p:sp>
    </p:spTree>
    <p:extLst>
      <p:ext uri="{BB962C8B-B14F-4D97-AF65-F5344CB8AC3E}">
        <p14:creationId xmlns:p14="http://schemas.microsoft.com/office/powerpoint/2010/main" val="2360313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590908-717D-D057-BEDD-5740B21FA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161" y="3083266"/>
            <a:ext cx="4981333" cy="2985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CA01C5-FC2D-4DA0-60E4-76F0344C6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49" y="1737204"/>
            <a:ext cx="4620270" cy="108600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B79D53-3515-A409-F142-0F087C4838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/>
              <a:t>Creating </a:t>
            </a:r>
            <a:r>
              <a:rPr lang="en-US" err="1"/>
              <a:t>Biosketch</a:t>
            </a:r>
            <a:r>
              <a:rPr lang="en-US"/>
              <a:t> –  Positions, Scientific Appointments and Honors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C9EA9-B15F-8A0F-CD90-FA0BEAB93C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6840" y="1828800"/>
            <a:ext cx="3185159" cy="397887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Under Positions and Scientific Appointments click on “Add one”</a:t>
            </a: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Fill out the required fields and click on “Save”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86C494D-6EE5-CE89-CC36-163DBDD9C9FB}"/>
              </a:ext>
            </a:extLst>
          </p:cNvPr>
          <p:cNvSpPr/>
          <p:nvPr/>
        </p:nvSpPr>
        <p:spPr>
          <a:xfrm rot="1856028">
            <a:off x="2412896" y="2045777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7948794-46A4-D806-04C5-401ACAA96C0D}"/>
              </a:ext>
            </a:extLst>
          </p:cNvPr>
          <p:cNvSpPr/>
          <p:nvPr/>
        </p:nvSpPr>
        <p:spPr>
          <a:xfrm>
            <a:off x="2944773" y="3561464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11E16AB-B5F2-68A4-15F5-A26D2C07DFCD}"/>
              </a:ext>
            </a:extLst>
          </p:cNvPr>
          <p:cNvSpPr/>
          <p:nvPr/>
        </p:nvSpPr>
        <p:spPr>
          <a:xfrm>
            <a:off x="2398108" y="5622076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C620F8-E4FD-D46D-0B20-6FEC90B18C7A}"/>
              </a:ext>
            </a:extLst>
          </p:cNvPr>
          <p:cNvSpPr txBox="1"/>
          <p:nvPr/>
        </p:nvSpPr>
        <p:spPr>
          <a:xfrm>
            <a:off x="11188700" y="6489700"/>
            <a:ext cx="1003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cs typeface="Calibri"/>
              </a:rPr>
              <a:t>Page: 14</a:t>
            </a:r>
          </a:p>
        </p:txBody>
      </p:sp>
    </p:spTree>
    <p:extLst>
      <p:ext uri="{BB962C8B-B14F-4D97-AF65-F5344CB8AC3E}">
        <p14:creationId xmlns:p14="http://schemas.microsoft.com/office/powerpoint/2010/main" val="374152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46AEDB-8BC7-21FE-4E12-FA1610D49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747" y="3714866"/>
            <a:ext cx="5144218" cy="23815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A19240-B1ED-66F7-321A-43C83DAEF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78" y="1551408"/>
            <a:ext cx="5001323" cy="201005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B79D53-3515-A409-F142-0F087C4838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/>
              <a:t>Creating </a:t>
            </a:r>
            <a:r>
              <a:rPr lang="en-US" err="1"/>
              <a:t>Biosketch</a:t>
            </a:r>
            <a:r>
              <a:rPr lang="en-US"/>
              <a:t> –  Honors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C9EA9-B15F-8A0F-CD90-FA0BEAB93C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6840" y="1828800"/>
            <a:ext cx="3185159" cy="397887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Under Honors click on “Add one”</a:t>
            </a: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Fill out the required fields and click on “Save”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86C494D-6EE5-CE89-CC36-163DBDD9C9FB}"/>
              </a:ext>
            </a:extLst>
          </p:cNvPr>
          <p:cNvSpPr/>
          <p:nvPr/>
        </p:nvSpPr>
        <p:spPr>
          <a:xfrm rot="1856028">
            <a:off x="2221497" y="2750867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7948794-46A4-D806-04C5-401ACAA96C0D}"/>
              </a:ext>
            </a:extLst>
          </p:cNvPr>
          <p:cNvSpPr/>
          <p:nvPr/>
        </p:nvSpPr>
        <p:spPr>
          <a:xfrm>
            <a:off x="3133747" y="4317939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11E16AB-B5F2-68A4-15F5-A26D2C07DFCD}"/>
              </a:ext>
            </a:extLst>
          </p:cNvPr>
          <p:cNvSpPr/>
          <p:nvPr/>
        </p:nvSpPr>
        <p:spPr>
          <a:xfrm>
            <a:off x="2398107" y="5549473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0AA2E9-F3E9-474F-CAC7-D69989DC10EE}"/>
              </a:ext>
            </a:extLst>
          </p:cNvPr>
          <p:cNvSpPr txBox="1"/>
          <p:nvPr/>
        </p:nvSpPr>
        <p:spPr>
          <a:xfrm>
            <a:off x="11112500" y="6489700"/>
            <a:ext cx="10668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cs typeface="Calibri"/>
              </a:rPr>
              <a:t>Page: 15</a:t>
            </a:r>
          </a:p>
        </p:txBody>
      </p:sp>
    </p:spTree>
    <p:extLst>
      <p:ext uri="{BB962C8B-B14F-4D97-AF65-F5344CB8AC3E}">
        <p14:creationId xmlns:p14="http://schemas.microsoft.com/office/powerpoint/2010/main" val="440531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03356F-EF02-5E50-990D-BEB968D97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77" y="1668858"/>
            <a:ext cx="5363323" cy="1066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CBD795-AB15-754C-6E1B-1A3D49E17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13" y="2874488"/>
            <a:ext cx="3960479" cy="21410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BC8AA8-55B4-4DBE-B685-68693C67C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593" y="4080546"/>
            <a:ext cx="4307445" cy="221719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B79D53-3515-A409-F142-0F087C4838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/>
              <a:t>Creating </a:t>
            </a:r>
            <a:r>
              <a:rPr lang="en-US" err="1"/>
              <a:t>Biosketch</a:t>
            </a:r>
            <a:r>
              <a:rPr lang="en-US"/>
              <a:t> –  Contribution to Science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C9EA9-B15F-8A0F-CD90-FA0BEAB93C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6840" y="1828800"/>
            <a:ext cx="3185159" cy="397887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Under Contribution to Science click on “Edit section”</a:t>
            </a: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Click on “Select citations”</a:t>
            </a: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Select the citations you want to add and click on “Save citations”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86C494D-6EE5-CE89-CC36-163DBDD9C9FB}"/>
              </a:ext>
            </a:extLst>
          </p:cNvPr>
          <p:cNvSpPr/>
          <p:nvPr/>
        </p:nvSpPr>
        <p:spPr>
          <a:xfrm rot="1856028">
            <a:off x="2304648" y="1602794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7948794-46A4-D806-04C5-401ACAA96C0D}"/>
              </a:ext>
            </a:extLst>
          </p:cNvPr>
          <p:cNvSpPr/>
          <p:nvPr/>
        </p:nvSpPr>
        <p:spPr>
          <a:xfrm rot="1645573">
            <a:off x="399691" y="4142824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11E16AB-B5F2-68A4-15F5-A26D2C07DFCD}"/>
              </a:ext>
            </a:extLst>
          </p:cNvPr>
          <p:cNvSpPr/>
          <p:nvPr/>
        </p:nvSpPr>
        <p:spPr>
          <a:xfrm>
            <a:off x="3753159" y="5687319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EF0E9C9-95C7-04D8-2642-2262DD742669}"/>
              </a:ext>
            </a:extLst>
          </p:cNvPr>
          <p:cNvSpPr/>
          <p:nvPr/>
        </p:nvSpPr>
        <p:spPr>
          <a:xfrm>
            <a:off x="4252482" y="4295675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81ADD9-BA76-91E5-07F4-FF8160682206}"/>
              </a:ext>
            </a:extLst>
          </p:cNvPr>
          <p:cNvSpPr txBox="1"/>
          <p:nvPr/>
        </p:nvSpPr>
        <p:spPr>
          <a:xfrm>
            <a:off x="11146367" y="6489700"/>
            <a:ext cx="10414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cs typeface="Calibri"/>
              </a:rPr>
              <a:t>Page: 16</a:t>
            </a:r>
          </a:p>
        </p:txBody>
      </p:sp>
    </p:spTree>
    <p:extLst>
      <p:ext uri="{BB962C8B-B14F-4D97-AF65-F5344CB8AC3E}">
        <p14:creationId xmlns:p14="http://schemas.microsoft.com/office/powerpoint/2010/main" val="2932684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8FE82E-3D6D-0AC8-3A08-DC89B544FF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2" t="11138" r="1862" b="8981"/>
          <a:stretch/>
        </p:blipFill>
        <p:spPr>
          <a:xfrm>
            <a:off x="237744" y="1828799"/>
            <a:ext cx="8375904" cy="304495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B79D53-3515-A409-F142-0F087C4838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/>
              <a:t>Creating </a:t>
            </a:r>
            <a:r>
              <a:rPr lang="en-US" err="1"/>
              <a:t>Biosketch</a:t>
            </a:r>
            <a:r>
              <a:rPr lang="en-US"/>
              <a:t> –  Downloading </a:t>
            </a:r>
            <a:r>
              <a:rPr lang="en-US" err="1"/>
              <a:t>Biosketch</a:t>
            </a:r>
            <a:r>
              <a:rPr lang="en-US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C9EA9-B15F-8A0F-CD90-FA0BEAB93C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6840" y="1828800"/>
            <a:ext cx="3185159" cy="397887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On the bottom right-hand section of the page, you can select the format you want to download your </a:t>
            </a:r>
            <a:r>
              <a:rPr lang="en-US" dirty="0" err="1">
                <a:solidFill>
                  <a:schemeClr val="bg1"/>
                </a:solidFill>
              </a:rPr>
              <a:t>Biosketch</a:t>
            </a:r>
            <a:endParaRPr lang="en-US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Once you select the format the system will automatically start the download.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86C494D-6EE5-CE89-CC36-163DBDD9C9FB}"/>
              </a:ext>
            </a:extLst>
          </p:cNvPr>
          <p:cNvSpPr/>
          <p:nvPr/>
        </p:nvSpPr>
        <p:spPr>
          <a:xfrm rot="1856028">
            <a:off x="6794352" y="4161979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7948794-46A4-D806-04C5-401ACAA96C0D}"/>
              </a:ext>
            </a:extLst>
          </p:cNvPr>
          <p:cNvSpPr/>
          <p:nvPr/>
        </p:nvSpPr>
        <p:spPr>
          <a:xfrm rot="1645573">
            <a:off x="2575963" y="2112856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5E85AB-5990-CBA0-BDE3-EBCFC94DF203}"/>
              </a:ext>
            </a:extLst>
          </p:cNvPr>
          <p:cNvSpPr txBox="1"/>
          <p:nvPr/>
        </p:nvSpPr>
        <p:spPr>
          <a:xfrm>
            <a:off x="11163738" y="6489700"/>
            <a:ext cx="10287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cs typeface="Calibri"/>
              </a:rPr>
              <a:t>Page: 17</a:t>
            </a:r>
          </a:p>
        </p:txBody>
      </p:sp>
    </p:spTree>
    <p:extLst>
      <p:ext uri="{BB962C8B-B14F-4D97-AF65-F5344CB8AC3E}">
        <p14:creationId xmlns:p14="http://schemas.microsoft.com/office/powerpoint/2010/main" val="391801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E543DF-9904-A3A5-BE9E-0F84AC172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956" y="1389611"/>
            <a:ext cx="5313239" cy="513892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B79D53-3515-A409-F142-0F087C4838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/>
              <a:t>Creating </a:t>
            </a:r>
            <a:r>
              <a:rPr lang="en-US" err="1"/>
              <a:t>Biosketch</a:t>
            </a:r>
            <a:r>
              <a:rPr lang="en-US"/>
              <a:t> –  Downloading </a:t>
            </a:r>
            <a:r>
              <a:rPr lang="en-US" err="1"/>
              <a:t>Biosketch</a:t>
            </a:r>
            <a:r>
              <a:rPr lang="en-US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C9EA9-B15F-8A0F-CD90-FA0BEAB93C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6840" y="1828800"/>
            <a:ext cx="3185159" cy="397887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This is how your Biographical Sketch is going to look like.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86C494D-6EE5-CE89-CC36-163DBDD9C9FB}"/>
              </a:ext>
            </a:extLst>
          </p:cNvPr>
          <p:cNvSpPr/>
          <p:nvPr/>
        </p:nvSpPr>
        <p:spPr>
          <a:xfrm rot="1856028">
            <a:off x="3831695" y="1427923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7ECFF7-0EC8-750E-3A0B-11679AA62F7D}"/>
              </a:ext>
            </a:extLst>
          </p:cNvPr>
          <p:cNvSpPr txBox="1"/>
          <p:nvPr/>
        </p:nvSpPr>
        <p:spPr>
          <a:xfrm>
            <a:off x="11176000" y="6489700"/>
            <a:ext cx="1016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cs typeface="Calibri"/>
              </a:rPr>
              <a:t>Page: 18</a:t>
            </a:r>
          </a:p>
        </p:txBody>
      </p:sp>
    </p:spTree>
    <p:extLst>
      <p:ext uri="{BB962C8B-B14F-4D97-AF65-F5344CB8AC3E}">
        <p14:creationId xmlns:p14="http://schemas.microsoft.com/office/powerpoint/2010/main" val="4171017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B2AA92-9691-8DC2-66DF-161C11C8AF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Avenir Black"/>
              </a:rPr>
              <a:t>What is SciENvc?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BFF7E6-02C9-6872-EE3D-4A46E77970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/>
              <a:t>S</a:t>
            </a:r>
            <a:r>
              <a:rPr lang="en-US"/>
              <a:t>cience </a:t>
            </a:r>
            <a:r>
              <a:rPr lang="en-US" b="1"/>
              <a:t>E</a:t>
            </a:r>
            <a:r>
              <a:rPr lang="en-US"/>
              <a:t>xperts </a:t>
            </a:r>
            <a:r>
              <a:rPr lang="en-US" b="1"/>
              <a:t>N</a:t>
            </a:r>
            <a:r>
              <a:rPr lang="en-US"/>
              <a:t>etwork </a:t>
            </a:r>
            <a:r>
              <a:rPr lang="en-US" b="1"/>
              <a:t>C</a:t>
            </a:r>
            <a:r>
              <a:rPr lang="en-US"/>
              <a:t>urriculum </a:t>
            </a:r>
            <a:r>
              <a:rPr lang="en-US" b="1"/>
              <a:t>V</a:t>
            </a:r>
            <a:r>
              <a:rPr lang="en-US"/>
              <a:t>itae - Is a tool that creates professional profiles and NIH &amp; NSF Support documentation. </a:t>
            </a:r>
          </a:p>
          <a:p>
            <a:r>
              <a:rPr lang="en-US"/>
              <a:t>Why SciENvc?</a:t>
            </a:r>
          </a:p>
          <a:p>
            <a:pPr lvl="1"/>
            <a:r>
              <a:rPr lang="en-US" sz="2000">
                <a:solidFill>
                  <a:srgbClr val="656469"/>
                </a:solidFill>
                <a:latin typeface="Avenir Medium" panose="02000503020000020003" pitchFamily="2" charset="0"/>
              </a:rPr>
              <a:t>Free online tool through NCBI</a:t>
            </a:r>
          </a:p>
          <a:p>
            <a:pPr lvl="1"/>
            <a:r>
              <a:rPr lang="en-US" sz="2000">
                <a:solidFill>
                  <a:srgbClr val="656469"/>
                </a:solidFill>
                <a:latin typeface="Avenir Medium" panose="02000503020000020003" pitchFamily="2" charset="0"/>
              </a:rPr>
              <a:t>Easily create multiple Biosketches for different funding agencies and research projects. </a:t>
            </a:r>
          </a:p>
          <a:p>
            <a:pPr lvl="1"/>
            <a:r>
              <a:rPr lang="en-US" sz="2000">
                <a:solidFill>
                  <a:srgbClr val="656469"/>
                </a:solidFill>
                <a:latin typeface="Avenir Medium" panose="02000503020000020003" pitchFamily="2" charset="0"/>
              </a:rPr>
              <a:t>Compiles the formatting for you – Time saver and generates the PDF for you</a:t>
            </a:r>
          </a:p>
          <a:p>
            <a:pPr lvl="1"/>
            <a:r>
              <a:rPr lang="en-US" sz="2000">
                <a:solidFill>
                  <a:srgbClr val="656469"/>
                </a:solidFill>
                <a:latin typeface="Avenir Medium" panose="02000503020000020003" pitchFamily="2" charset="0"/>
              </a:rPr>
              <a:t>Ability to designate a delegate who can assist in accessing and modifying your Biosketch</a:t>
            </a:r>
          </a:p>
          <a:p>
            <a:pPr lvl="1"/>
            <a:r>
              <a:rPr lang="en-US" sz="2000">
                <a:solidFill>
                  <a:srgbClr val="656469"/>
                </a:solidFill>
                <a:latin typeface="Avenir Medium" panose="02000503020000020003" pitchFamily="2" charset="0"/>
              </a:rPr>
              <a:t>Easily import from ORCID or My Bibliography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FFF2C7-0546-442B-5CAE-BD96F07E00A7}"/>
              </a:ext>
            </a:extLst>
          </p:cNvPr>
          <p:cNvSpPr txBox="1"/>
          <p:nvPr/>
        </p:nvSpPr>
        <p:spPr>
          <a:xfrm>
            <a:off x="514350" y="6488668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Link: </a:t>
            </a:r>
            <a:r>
              <a:rPr lang="en-US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https://www.ncbi.nlm.nih.gov/sciencv/</a:t>
            </a:r>
            <a:r>
              <a:rPr lang="en-US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ACD0F5-F2AD-3874-7D42-0DF18B250F79}"/>
              </a:ext>
            </a:extLst>
          </p:cNvPr>
          <p:cNvSpPr txBox="1"/>
          <p:nvPr/>
        </p:nvSpPr>
        <p:spPr>
          <a:xfrm>
            <a:off x="11104121" y="6494365"/>
            <a:ext cx="1086153" cy="3778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a typeface="Calibri"/>
                <a:cs typeface="Calibri"/>
              </a:rPr>
              <a:t>Page: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402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192847-E96C-5E3D-25C9-F6FEA2089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Glossary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376F7-497E-F7F7-3435-0C3547BBCE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err="1">
                <a:hlinkClick r:id="rId2"/>
              </a:rPr>
              <a:t>eRA</a:t>
            </a:r>
            <a:r>
              <a:rPr lang="en-US">
                <a:hlinkClick r:id="rId2"/>
              </a:rPr>
              <a:t> Commons </a:t>
            </a:r>
            <a:r>
              <a:rPr lang="en-US"/>
              <a:t>- online resource for accessing and sharing administrative information throughout entire grant life cycle. </a:t>
            </a:r>
          </a:p>
          <a:p>
            <a:r>
              <a:rPr lang="en-US">
                <a:hlinkClick r:id="rId3"/>
              </a:rPr>
              <a:t>My Bibliography </a:t>
            </a:r>
            <a:r>
              <a:rPr lang="en-US"/>
              <a:t>- online resource for storing citations, especially from PubMed. When linked to </a:t>
            </a:r>
            <a:r>
              <a:rPr lang="en-US" err="1"/>
              <a:t>eRA</a:t>
            </a:r>
            <a:r>
              <a:rPr lang="en-US"/>
              <a:t> Commons, can determine Public Access Policy compliance. </a:t>
            </a:r>
          </a:p>
          <a:p>
            <a:r>
              <a:rPr lang="en-US">
                <a:hlinkClick r:id="rId4"/>
              </a:rPr>
              <a:t>My NCBI account </a:t>
            </a:r>
            <a:r>
              <a:rPr lang="en-US"/>
              <a:t>- saves user information and NCBI database preferences; includes access to My Bibliography and </a:t>
            </a:r>
            <a:r>
              <a:rPr lang="en-US" err="1"/>
              <a:t>SciENcv</a:t>
            </a:r>
            <a:r>
              <a:rPr lang="en-US"/>
              <a:t>. </a:t>
            </a:r>
          </a:p>
          <a:p>
            <a:r>
              <a:rPr lang="en-US">
                <a:hlinkClick r:id="rId5"/>
              </a:rPr>
              <a:t>ORCID</a:t>
            </a:r>
            <a:r>
              <a:rPr lang="en-US"/>
              <a:t> - A unique, persistent identifier (PID) for individuals to use as they engage in research, scholarship, and innovation activities. </a:t>
            </a:r>
          </a:p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3CF6CA-C65F-147D-197F-A75B56A7DB1C}"/>
              </a:ext>
            </a:extLst>
          </p:cNvPr>
          <p:cNvSpPr txBox="1"/>
          <p:nvPr/>
        </p:nvSpPr>
        <p:spPr>
          <a:xfrm>
            <a:off x="11159067" y="6489700"/>
            <a:ext cx="10287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cs typeface="Calibri"/>
              </a:rPr>
              <a:t>Page: 19</a:t>
            </a:r>
          </a:p>
        </p:txBody>
      </p:sp>
    </p:spTree>
    <p:extLst>
      <p:ext uri="{BB962C8B-B14F-4D97-AF65-F5344CB8AC3E}">
        <p14:creationId xmlns:p14="http://schemas.microsoft.com/office/powerpoint/2010/main" val="3159978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A05224-DAF6-0E32-3FEC-E550F321C0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Accessing </a:t>
            </a:r>
            <a:r>
              <a:rPr lang="en-US" err="1"/>
              <a:t>SciENcv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F63EF-53AE-0A94-0AFA-F6DF70D051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79991" y="1828800"/>
            <a:ext cx="2994537" cy="397887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Go to: </a:t>
            </a:r>
            <a:r>
              <a:rPr lang="en-US" dirty="0" err="1">
                <a:solidFill>
                  <a:schemeClr val="bg1"/>
                </a:solidFill>
                <a:hlinkClick r:id="rId2"/>
              </a:rPr>
              <a:t>SciENcv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Click the “More Options” button.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Once again select “More login Option”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5A6F39-8417-3F41-8B6E-434B1894D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72" y="1359243"/>
            <a:ext cx="5625891" cy="4480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F7A4DC-28CF-ED7A-CC75-F01092896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667" y="1359243"/>
            <a:ext cx="2783901" cy="4769924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DE371988-B063-E9E4-B079-D4C089A2F0CC}"/>
              </a:ext>
            </a:extLst>
          </p:cNvPr>
          <p:cNvSpPr/>
          <p:nvPr/>
        </p:nvSpPr>
        <p:spPr>
          <a:xfrm>
            <a:off x="1115568" y="3818237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3D38F85-1B29-FD29-8222-7DFF6B4F33C8}"/>
              </a:ext>
            </a:extLst>
          </p:cNvPr>
          <p:cNvSpPr/>
          <p:nvPr/>
        </p:nvSpPr>
        <p:spPr>
          <a:xfrm>
            <a:off x="5126736" y="5581669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AA4F9A-45A9-5EB8-6C41-11B71863A329}"/>
              </a:ext>
            </a:extLst>
          </p:cNvPr>
          <p:cNvSpPr txBox="1"/>
          <p:nvPr/>
        </p:nvSpPr>
        <p:spPr>
          <a:xfrm>
            <a:off x="11074400" y="6497227"/>
            <a:ext cx="11176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cs typeface="Calibri"/>
              </a:rPr>
              <a:t>Page: 2</a:t>
            </a: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83565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A05224-DAF6-0E32-3FEC-E550F321C0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Accessing </a:t>
            </a:r>
            <a:r>
              <a:rPr lang="en-US" err="1"/>
              <a:t>SciENcv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F63EF-53AE-0A94-0AFA-F6DF70D051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79991" y="1828800"/>
            <a:ext cx="2994537" cy="397887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Find “University of Texas Rio Grande Valley”</a:t>
            </a: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Continue with your login credentials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6031B2-F46F-B337-5667-79795E487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2" y="1462628"/>
            <a:ext cx="6155317" cy="247771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DE371988-B063-E9E4-B079-D4C089A2F0CC}"/>
              </a:ext>
            </a:extLst>
          </p:cNvPr>
          <p:cNvSpPr/>
          <p:nvPr/>
        </p:nvSpPr>
        <p:spPr>
          <a:xfrm>
            <a:off x="1736866" y="3149935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6A75BA-7421-6E4F-496F-13C90CCD6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080" y="3940219"/>
            <a:ext cx="4672584" cy="2908637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23D38F85-1B29-FD29-8222-7DFF6B4F33C8}"/>
              </a:ext>
            </a:extLst>
          </p:cNvPr>
          <p:cNvSpPr/>
          <p:nvPr/>
        </p:nvSpPr>
        <p:spPr>
          <a:xfrm>
            <a:off x="3489960" y="4919179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09EB27-5A7E-CD7E-05EA-4CE53FC0CDEB}"/>
              </a:ext>
            </a:extLst>
          </p:cNvPr>
          <p:cNvSpPr txBox="1"/>
          <p:nvPr/>
        </p:nvSpPr>
        <p:spPr>
          <a:xfrm>
            <a:off x="10075334" y="6489700"/>
            <a:ext cx="21124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cs typeface="Calibri"/>
              </a:rPr>
              <a:t>Page: 3</a:t>
            </a:r>
          </a:p>
        </p:txBody>
      </p:sp>
    </p:spTree>
    <p:extLst>
      <p:ext uri="{BB962C8B-B14F-4D97-AF65-F5344CB8AC3E}">
        <p14:creationId xmlns:p14="http://schemas.microsoft.com/office/powerpoint/2010/main" val="317074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A05224-DAF6-0E32-3FEC-E550F321C0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Accessing </a:t>
            </a:r>
            <a:r>
              <a:rPr lang="en-US" err="1"/>
              <a:t>SciENcv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F63EF-53AE-0A94-0AFA-F6DF70D051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79991" y="1820333"/>
            <a:ext cx="2994537" cy="397887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Create or Link a NCBI Account. </a:t>
            </a:r>
          </a:p>
          <a:p>
            <a:pPr marL="1143000" lvl="1" indent="-457200"/>
            <a:r>
              <a:rPr lang="en-US" sz="2000">
                <a:solidFill>
                  <a:schemeClr val="bg1"/>
                </a:solidFill>
                <a:latin typeface="Avenir Medium" panose="02000503020000020003"/>
              </a:rPr>
              <a:t>For this tutorial we will create a new account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17126C-6182-5D75-1261-5A44FFD71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59" y="2425958"/>
            <a:ext cx="8001000" cy="2534563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DE371988-B063-E9E4-B079-D4C089A2F0CC}"/>
              </a:ext>
            </a:extLst>
          </p:cNvPr>
          <p:cNvSpPr/>
          <p:nvPr/>
        </p:nvSpPr>
        <p:spPr>
          <a:xfrm>
            <a:off x="117472" y="3647519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0957F9-0D13-D1A1-B088-7E026CBB119E}"/>
              </a:ext>
            </a:extLst>
          </p:cNvPr>
          <p:cNvSpPr txBox="1"/>
          <p:nvPr/>
        </p:nvSpPr>
        <p:spPr>
          <a:xfrm>
            <a:off x="11120967" y="6489700"/>
            <a:ext cx="10710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cs typeface="Calibri"/>
              </a:rPr>
              <a:t>Page: 4</a:t>
            </a: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94513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D23870-C066-3FD1-A3E7-2B4CE16B62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Setting up Profile on </a:t>
            </a:r>
            <a:r>
              <a:rPr lang="en-US" err="1"/>
              <a:t>SciENcv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F3B6F-822D-B6D4-1B62-590D784CE2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25128" y="1828800"/>
            <a:ext cx="3166871" cy="397887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Select the edit button</a:t>
            </a: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Fill out the required fields</a:t>
            </a: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Fill out the optional fields including linking your </a:t>
            </a:r>
            <a:r>
              <a:rPr lang="en-US" err="1">
                <a:solidFill>
                  <a:schemeClr val="bg1"/>
                </a:solidFill>
              </a:rPr>
              <a:t>ORCiD</a:t>
            </a:r>
            <a:r>
              <a:rPr lang="en-US">
                <a:solidFill>
                  <a:schemeClr val="bg1"/>
                </a:solidFill>
              </a:rPr>
              <a:t> and NSF ID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9AC6CE-FA38-9419-2690-29B2BFA7EE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96" t="13763"/>
          <a:stretch/>
        </p:blipFill>
        <p:spPr>
          <a:xfrm>
            <a:off x="348297" y="1558554"/>
            <a:ext cx="5637152" cy="1234044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B9E448F8-7C7F-486A-1F8D-7F89BD9ADE00}"/>
              </a:ext>
            </a:extLst>
          </p:cNvPr>
          <p:cNvSpPr/>
          <p:nvPr/>
        </p:nvSpPr>
        <p:spPr>
          <a:xfrm>
            <a:off x="4361113" y="2232350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758B49-A88F-7C8E-7E21-545358DF8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121" y="2884042"/>
            <a:ext cx="3801466" cy="3973958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B123E84F-5FAB-91C2-67A7-C07225F370D8}"/>
              </a:ext>
            </a:extLst>
          </p:cNvPr>
          <p:cNvSpPr/>
          <p:nvPr/>
        </p:nvSpPr>
        <p:spPr>
          <a:xfrm>
            <a:off x="2629024" y="3813697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24FC9B-6DA7-E0D2-56B6-EF6D23378A53}"/>
              </a:ext>
            </a:extLst>
          </p:cNvPr>
          <p:cNvSpPr txBox="1"/>
          <p:nvPr/>
        </p:nvSpPr>
        <p:spPr>
          <a:xfrm>
            <a:off x="11303001" y="6498166"/>
            <a:ext cx="8847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cs typeface="Calibri"/>
              </a:rPr>
              <a:t>Page: 5</a:t>
            </a:r>
          </a:p>
        </p:txBody>
      </p:sp>
    </p:spTree>
    <p:extLst>
      <p:ext uri="{BB962C8B-B14F-4D97-AF65-F5344CB8AC3E}">
        <p14:creationId xmlns:p14="http://schemas.microsoft.com/office/powerpoint/2010/main" val="916636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B79D53-3515-A409-F142-0F087C4838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Creating </a:t>
            </a:r>
            <a:r>
              <a:rPr lang="en-US" err="1"/>
              <a:t>Biosketch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C9EA9-B15F-8A0F-CD90-FA0BEAB93C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6840" y="1828800"/>
            <a:ext cx="3185159" cy="397887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You can create a new </a:t>
            </a:r>
            <a:r>
              <a:rPr lang="en-US" err="1">
                <a:solidFill>
                  <a:schemeClr val="bg1"/>
                </a:solidFill>
              </a:rPr>
              <a:t>Biosketch</a:t>
            </a:r>
            <a:r>
              <a:rPr lang="en-US">
                <a:solidFill>
                  <a:schemeClr val="bg1"/>
                </a:solidFill>
              </a:rPr>
              <a:t> from scratch or import from </a:t>
            </a:r>
            <a:r>
              <a:rPr lang="en-US" err="1">
                <a:solidFill>
                  <a:schemeClr val="bg1"/>
                </a:solidFill>
              </a:rPr>
              <a:t>ORCiD</a:t>
            </a:r>
            <a:r>
              <a:rPr lang="en-US">
                <a:solidFill>
                  <a:schemeClr val="bg1"/>
                </a:solidFill>
              </a:rPr>
              <a:t>. For this tutorial we will create a new document</a:t>
            </a: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Click “Create New Document.”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843338-B276-D8DC-03C3-68A96AB86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32" y="2054187"/>
            <a:ext cx="7705700" cy="2514999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C27DCF5F-12B0-EAC0-DAB5-B9997307AEC7}"/>
              </a:ext>
            </a:extLst>
          </p:cNvPr>
          <p:cNvSpPr/>
          <p:nvPr/>
        </p:nvSpPr>
        <p:spPr>
          <a:xfrm>
            <a:off x="836767" y="3657380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DE8170-A9A2-9726-3B1C-6CC61BFF396B}"/>
              </a:ext>
            </a:extLst>
          </p:cNvPr>
          <p:cNvSpPr txBox="1"/>
          <p:nvPr/>
        </p:nvSpPr>
        <p:spPr>
          <a:xfrm>
            <a:off x="11273367" y="6489700"/>
            <a:ext cx="9144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cs typeface="Calibri"/>
              </a:rPr>
              <a:t>Page: 6</a:t>
            </a:r>
          </a:p>
        </p:txBody>
      </p:sp>
    </p:spTree>
    <p:extLst>
      <p:ext uri="{BB962C8B-B14F-4D97-AF65-F5344CB8AC3E}">
        <p14:creationId xmlns:p14="http://schemas.microsoft.com/office/powerpoint/2010/main" val="930933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B79D53-3515-A409-F142-0F087C4838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Creating </a:t>
            </a:r>
            <a:r>
              <a:rPr lang="en-US" err="1"/>
              <a:t>Biosketch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C9EA9-B15F-8A0F-CD90-FA0BEAB93C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6840" y="1828800"/>
            <a:ext cx="3185159" cy="3978875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In the text box, enter a name for this specific </a:t>
            </a:r>
            <a:r>
              <a:rPr lang="en-US" err="1">
                <a:solidFill>
                  <a:schemeClr val="bg1"/>
                </a:solidFill>
              </a:rPr>
              <a:t>biosketch</a:t>
            </a:r>
            <a:r>
              <a:rPr lang="en-US">
                <a:solidFill>
                  <a:schemeClr val="bg1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For the format, choose the agency you are submitting too. </a:t>
            </a:r>
          </a:p>
          <a:p>
            <a:pPr marL="1143000" lvl="1" indent="-457200"/>
            <a:r>
              <a:rPr lang="en-US" sz="2000">
                <a:solidFill>
                  <a:schemeClr val="bg1"/>
                </a:solidFill>
                <a:latin typeface="Avenir Medium" panose="02000503020000020003" pitchFamily="2" charset="0"/>
              </a:rPr>
              <a:t>Note: the required </a:t>
            </a:r>
            <a:r>
              <a:rPr lang="en-US" sz="2000" err="1">
                <a:solidFill>
                  <a:schemeClr val="bg1"/>
                </a:solidFill>
                <a:latin typeface="Avenir Medium" panose="02000503020000020003" pitchFamily="2" charset="0"/>
              </a:rPr>
              <a:t>biosketch</a:t>
            </a:r>
            <a:r>
              <a:rPr lang="en-US" sz="2000">
                <a:solidFill>
                  <a:schemeClr val="bg1"/>
                </a:solidFill>
                <a:latin typeface="Avenir Medium" panose="02000503020000020003" pitchFamily="2" charset="0"/>
              </a:rPr>
              <a:t> sections differ between the NIH and NSF so you will need to create separate </a:t>
            </a:r>
            <a:r>
              <a:rPr lang="en-US" sz="2000" err="1">
                <a:solidFill>
                  <a:schemeClr val="bg1"/>
                </a:solidFill>
                <a:latin typeface="Avenir Medium" panose="02000503020000020003" pitchFamily="2" charset="0"/>
              </a:rPr>
              <a:t>biosketches</a:t>
            </a:r>
            <a:r>
              <a:rPr lang="en-US" sz="2000">
                <a:solidFill>
                  <a:schemeClr val="bg1"/>
                </a:solidFill>
                <a:latin typeface="Avenir Medium" panose="02000503020000020003" pitchFamily="2" charset="0"/>
              </a:rPr>
              <a:t> for these funding agencies. </a:t>
            </a: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For the data source, choose “Start with a blank document.”</a:t>
            </a: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Click “Create.”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760F55-C38D-A6CC-38CD-C3039FE99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656" y="1567467"/>
            <a:ext cx="5716516" cy="4501539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186C494D-6EE5-CE89-CC36-163DBDD9C9FB}"/>
              </a:ext>
            </a:extLst>
          </p:cNvPr>
          <p:cNvSpPr/>
          <p:nvPr/>
        </p:nvSpPr>
        <p:spPr>
          <a:xfrm>
            <a:off x="877882" y="1910876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7948794-46A4-D806-04C5-401ACAA96C0D}"/>
              </a:ext>
            </a:extLst>
          </p:cNvPr>
          <p:cNvSpPr/>
          <p:nvPr/>
        </p:nvSpPr>
        <p:spPr>
          <a:xfrm>
            <a:off x="877882" y="2571111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E759E0A-FE21-0457-F7CB-55D3431B8915}"/>
              </a:ext>
            </a:extLst>
          </p:cNvPr>
          <p:cNvSpPr/>
          <p:nvPr/>
        </p:nvSpPr>
        <p:spPr>
          <a:xfrm>
            <a:off x="749137" y="4043103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40E321-5609-26AA-F59E-57CF019A08FB}"/>
              </a:ext>
            </a:extLst>
          </p:cNvPr>
          <p:cNvSpPr txBox="1"/>
          <p:nvPr/>
        </p:nvSpPr>
        <p:spPr>
          <a:xfrm>
            <a:off x="11303000" y="6489700"/>
            <a:ext cx="889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cs typeface="Calibri"/>
              </a:rPr>
              <a:t>Page: 7</a:t>
            </a:r>
          </a:p>
        </p:txBody>
      </p:sp>
    </p:spTree>
    <p:extLst>
      <p:ext uri="{BB962C8B-B14F-4D97-AF65-F5344CB8AC3E}">
        <p14:creationId xmlns:p14="http://schemas.microsoft.com/office/powerpoint/2010/main" val="3380295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B79D53-3515-A409-F142-0F087C4838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Creating </a:t>
            </a:r>
            <a:r>
              <a:rPr lang="en-US" err="1"/>
              <a:t>Biosketch</a:t>
            </a:r>
            <a:r>
              <a:rPr lang="en-US"/>
              <a:t> - Education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C9EA9-B15F-8A0F-CD90-FA0BEAB93C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6840" y="1828800"/>
            <a:ext cx="3185159" cy="397887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Select add one in the Education/Training section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Fill out the required fields and click Save or Save &amp; add another entry to continue adding your educations merits</a:t>
            </a:r>
          </a:p>
          <a:p>
            <a:pPr marL="457200" indent="-457200">
              <a:buFont typeface="+mj-lt"/>
              <a:buAutoNum type="arabicPeriod"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FEE921-5E05-4106-DF8C-E40DA0D80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447" y="1585683"/>
            <a:ext cx="7064589" cy="4498392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186C494D-6EE5-CE89-CC36-163DBDD9C9FB}"/>
              </a:ext>
            </a:extLst>
          </p:cNvPr>
          <p:cNvSpPr/>
          <p:nvPr/>
        </p:nvSpPr>
        <p:spPr>
          <a:xfrm>
            <a:off x="2426234" y="1887929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7948794-46A4-D806-04C5-401ACAA96C0D}"/>
              </a:ext>
            </a:extLst>
          </p:cNvPr>
          <p:cNvSpPr/>
          <p:nvPr/>
        </p:nvSpPr>
        <p:spPr>
          <a:xfrm>
            <a:off x="2087906" y="3101463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E759E0A-FE21-0457-F7CB-55D3431B8915}"/>
              </a:ext>
            </a:extLst>
          </p:cNvPr>
          <p:cNvSpPr/>
          <p:nvPr/>
        </p:nvSpPr>
        <p:spPr>
          <a:xfrm>
            <a:off x="2087906" y="4088991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A23BFB3-FDF3-C3B9-F25D-85892F817139}"/>
              </a:ext>
            </a:extLst>
          </p:cNvPr>
          <p:cNvSpPr/>
          <p:nvPr/>
        </p:nvSpPr>
        <p:spPr>
          <a:xfrm>
            <a:off x="1712508" y="4850513"/>
            <a:ext cx="969264" cy="4520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CF1595-D3B7-3F0D-CB64-3DD41E6D0216}"/>
              </a:ext>
            </a:extLst>
          </p:cNvPr>
          <p:cNvSpPr txBox="1"/>
          <p:nvPr/>
        </p:nvSpPr>
        <p:spPr>
          <a:xfrm>
            <a:off x="11264900" y="6489700"/>
            <a:ext cx="9271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cs typeface="Calibri"/>
              </a:rPr>
              <a:t>Page: 8</a:t>
            </a:r>
            <a:endParaRPr lang="en-US" b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9027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4F6E03C-AD99-4483-A674-9E13FDBDA341}">
  <we:reference id="4b785c87-866c-4bad-85d8-5d1ae467ac9a" version="3.14.3.0" store="EXCatalog" storeType="EXCatalog"/>
  <we:alternateReferences>
    <we:reference id="WA104381909" version="3.14.3.0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0a0a45-9e06-43cc-8333-73fab05588da" xsi:nil="true"/>
    <lcf76f155ced4ddcb4097134ff3c332f xmlns="16077e43-9b61-4924-9432-9cc777fdc0f0">
      <Terms xmlns="http://schemas.microsoft.com/office/infopath/2007/PartnerControls"/>
    </lcf76f155ced4ddcb4097134ff3c332f>
    <SME xmlns="16077e43-9b61-4924-9432-9cc777fdc0f0">
      <UserInfo>
        <DisplayName/>
        <AccountId xsi:nil="true"/>
        <AccountType/>
      </UserInfo>
    </SM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6870B8C5473F448BD6D5E36DA0FEFD" ma:contentTypeVersion="17" ma:contentTypeDescription="Create a new document." ma:contentTypeScope="" ma:versionID="4979c8092cffe11fc36a1a33c658ed3b">
  <xsd:schema xmlns:xsd="http://www.w3.org/2001/XMLSchema" xmlns:xs="http://www.w3.org/2001/XMLSchema" xmlns:p="http://schemas.microsoft.com/office/2006/metadata/properties" xmlns:ns2="16077e43-9b61-4924-9432-9cc777fdc0f0" xmlns:ns3="619c7fc4-ce54-4ce2-836d-c1e95d8ed8c3" xmlns:ns4="bc0a0a45-9e06-43cc-8333-73fab05588da" targetNamespace="http://schemas.microsoft.com/office/2006/metadata/properties" ma:root="true" ma:fieldsID="45d48ede00467bae0f793a472b80f004" ns2:_="" ns3:_="" ns4:_="">
    <xsd:import namespace="16077e43-9b61-4924-9432-9cc777fdc0f0"/>
    <xsd:import namespace="619c7fc4-ce54-4ce2-836d-c1e95d8ed8c3"/>
    <xsd:import namespace="bc0a0a45-9e06-43cc-8333-73fab05588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S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077e43-9b61-4924-9432-9cc777fdc0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07efe49-c40c-4b63-b290-3fa0f8889f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SME" ma:index="24" nillable="true" ma:displayName="SME" ma:description="Who the point of contact is" ma:format="Dropdown" ma:list="UserInfo" ma:SharePointGroup="0" ma:internalName="S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9c7fc4-ce54-4ce2-836d-c1e95d8ed8c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0a0a45-9e06-43cc-8333-73fab05588d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0237dfa2-98a4-4cda-8e84-517178e6b91a}" ma:internalName="TaxCatchAll" ma:showField="CatchAllData" ma:web="bc0a0a45-9e06-43cc-8333-73fab05588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FBEB5A-145A-47C6-83A4-ECBB83816838}">
  <ds:schemaRefs>
    <ds:schemaRef ds:uri="http://www.w3.org/XML/1998/namespace"/>
    <ds:schemaRef ds:uri="619c7fc4-ce54-4ce2-836d-c1e95d8ed8c3"/>
    <ds:schemaRef ds:uri="http://schemas.openxmlformats.org/package/2006/metadata/core-properties"/>
    <ds:schemaRef ds:uri="http://purl.org/dc/dcmitype/"/>
    <ds:schemaRef ds:uri="bc0a0a45-9e06-43cc-8333-73fab05588da"/>
    <ds:schemaRef ds:uri="http://schemas.microsoft.com/office/infopath/2007/PartnerControls"/>
    <ds:schemaRef ds:uri="http://schemas.microsoft.com/office/2006/documentManagement/types"/>
    <ds:schemaRef ds:uri="http://purl.org/dc/terms/"/>
    <ds:schemaRef ds:uri="16077e43-9b61-4924-9432-9cc777fdc0f0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F891CEF-EACE-4AC8-B2A8-5805D0ADFE70}">
  <ds:schemaRefs>
    <ds:schemaRef ds:uri="16077e43-9b61-4924-9432-9cc777fdc0f0"/>
    <ds:schemaRef ds:uri="619c7fc4-ce54-4ce2-836d-c1e95d8ed8c3"/>
    <ds:schemaRef ds:uri="bc0a0a45-9e06-43cc-8333-73fab05588d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0AB886A-C788-4309-AAC4-E7D12CDA33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818</Words>
  <Application>Microsoft Office PowerPoint</Application>
  <PresentationFormat>Widescreen</PresentationFormat>
  <Paragraphs>138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Rodriguez</dc:creator>
  <cp:lastModifiedBy>John Solis</cp:lastModifiedBy>
  <cp:revision>150</cp:revision>
  <dcterms:created xsi:type="dcterms:W3CDTF">2023-12-22T21:18:51Z</dcterms:created>
  <dcterms:modified xsi:type="dcterms:W3CDTF">2024-09-26T15:58:30Z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0x010100DB6870B8C5473F448BD6D5E36DA0FEFD</vt:lpwstr>
  </property>
  <property fmtid="{D5CDD505-2E9C-101B-9397-08002B2CF9AE}" pid="3" name="MediaServiceImageTags">
    <vt:lpwstr/>
  </property>
</Properties>
</file>