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5" r:id="rId1"/>
  </p:sldMasterIdLst>
  <p:sldIdLst>
    <p:sldId id="256" r:id="rId2"/>
    <p:sldId id="261" r:id="rId3"/>
    <p:sldId id="273" r:id="rId4"/>
    <p:sldId id="274" r:id="rId5"/>
    <p:sldId id="267" r:id="rId6"/>
    <p:sldId id="257" r:id="rId7"/>
    <p:sldId id="259" r:id="rId8"/>
    <p:sldId id="268" r:id="rId9"/>
    <p:sldId id="275" r:id="rId10"/>
    <p:sldId id="276" r:id="rId11"/>
    <p:sldId id="277" r:id="rId12"/>
    <p:sldId id="262" r:id="rId13"/>
    <p:sldId id="263" r:id="rId14"/>
    <p:sldId id="264" r:id="rId15"/>
    <p:sldId id="266" r:id="rId16"/>
    <p:sldId id="269" r:id="rId17"/>
    <p:sldId id="270" r:id="rId18"/>
    <p:sldId id="272" r:id="rId19"/>
    <p:sldId id="271" r:id="rId20"/>
    <p:sldId id="279" r:id="rId21"/>
    <p:sldId id="280" r:id="rId22"/>
    <p:sldId id="278" r:id="rId23"/>
    <p:sldId id="282" r:id="rId24"/>
    <p:sldId id="281" r:id="rId25"/>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uel Vidal" initials="MV" lastIdx="2" clrIdx="0">
    <p:extLst>
      <p:ext uri="{19B8F6BF-5375-455C-9EA6-DF929625EA0E}">
        <p15:presenceInfo xmlns:p15="http://schemas.microsoft.com/office/powerpoint/2012/main" userId="S-1-5-21-1417183123-3790985478-134253375-3261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780236-B022-4716-BDC5-C61EEB5DB962}" v="386" dt="2026-03-19T19:22:55.4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rigo Candaudap" userId="7a110ff9-38d7-484f-8b7d-22087d721e5d" providerId="ADAL" clId="{AC3A5CE3-FF50-42C4-8560-224A1C60290B}"/>
    <pc:docChg chg="modSld">
      <pc:chgData name="Rodrigo Candaudap" userId="7a110ff9-38d7-484f-8b7d-22087d721e5d" providerId="ADAL" clId="{AC3A5CE3-FF50-42C4-8560-224A1C60290B}" dt="2026-03-19T19:22:55.445" v="393" actId="20577"/>
      <pc:docMkLst>
        <pc:docMk/>
      </pc:docMkLst>
      <pc:sldChg chg="modSp mod modAnim">
        <pc:chgData name="Rodrigo Candaudap" userId="7a110ff9-38d7-484f-8b7d-22087d721e5d" providerId="ADAL" clId="{AC3A5CE3-FF50-42C4-8560-224A1C60290B}" dt="2026-03-19T19:22:55.445" v="393" actId="20577"/>
        <pc:sldMkLst>
          <pc:docMk/>
          <pc:sldMk cId="2873106988" sldId="274"/>
        </pc:sldMkLst>
        <pc:spChg chg="mod">
          <ac:chgData name="Rodrigo Candaudap" userId="7a110ff9-38d7-484f-8b7d-22087d721e5d" providerId="ADAL" clId="{AC3A5CE3-FF50-42C4-8560-224A1C60290B}" dt="2026-03-19T19:22:55.445" v="393" actId="20577"/>
          <ac:spMkLst>
            <pc:docMk/>
            <pc:sldMk cId="2873106988" sldId="274"/>
            <ac:spMk id="5" creationId="{00000000-0000-0000-0000-000000000000}"/>
          </ac:spMkLst>
        </pc:spChg>
        <pc:spChg chg="mod">
          <ac:chgData name="Rodrigo Candaudap" userId="7a110ff9-38d7-484f-8b7d-22087d721e5d" providerId="ADAL" clId="{AC3A5CE3-FF50-42C4-8560-224A1C60290B}" dt="2026-03-19T19:22:17.941" v="392" actId="20577"/>
          <ac:spMkLst>
            <pc:docMk/>
            <pc:sldMk cId="2873106988" sldId="274"/>
            <ac:spMk id="10" creationId="{00000000-0000-0000-0000-000000000000}"/>
          </ac:spMkLst>
        </pc:spChg>
        <pc:picChg chg="ord">
          <ac:chgData name="Rodrigo Candaudap" userId="7a110ff9-38d7-484f-8b7d-22087d721e5d" providerId="ADAL" clId="{AC3A5CE3-FF50-42C4-8560-224A1C60290B}" dt="2026-03-18T20:44:32.873" v="4" actId="167"/>
          <ac:picMkLst>
            <pc:docMk/>
            <pc:sldMk cId="2873106988" sldId="274"/>
            <ac:picMk id="8" creationId="{BBD4B30D-EA09-C3D9-2162-8C3E5213496E}"/>
          </ac:picMkLst>
        </pc:picChg>
        <pc:cxnChg chg="mod">
          <ac:chgData name="Rodrigo Candaudap" userId="7a110ff9-38d7-484f-8b7d-22087d721e5d" providerId="ADAL" clId="{AC3A5CE3-FF50-42C4-8560-224A1C60290B}" dt="2026-03-18T20:44:27.489" v="2" actId="14100"/>
          <ac:cxnSpMkLst>
            <pc:docMk/>
            <pc:sldMk cId="2873106988" sldId="274"/>
            <ac:cxnSpMk id="7" creationId="{00000000-0000-0000-0000-000000000000}"/>
          </ac:cxnSpMkLst>
        </pc:cxnChg>
        <pc:cxnChg chg="mod">
          <ac:chgData name="Rodrigo Candaudap" userId="7a110ff9-38d7-484f-8b7d-22087d721e5d" providerId="ADAL" clId="{AC3A5CE3-FF50-42C4-8560-224A1C60290B}" dt="2026-03-18T20:44:30.301" v="3" actId="14100"/>
          <ac:cxnSpMkLst>
            <pc:docMk/>
            <pc:sldMk cId="2873106988" sldId="274"/>
            <ac:cxnSpMk id="9" creationId="{00000000-0000-0000-0000-000000000000}"/>
          </ac:cxnSpMkLst>
        </pc:cxn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6-10-27T13:46:33.564" idx="2">
    <p:pos x="10" y="10"/>
    <p:text>Only ONE Work Order is created for a request to pick up or deliver boxes. Amount of boxes should be in description</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CD19FB2-3AAB-4D03-B13A-2960828C78E3}" type="datetimeFigureOut">
              <a:rPr lang="en-US" smtClean="0"/>
              <a:t>3/19/2026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22801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t>3/19/2026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0825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smtClean="0"/>
              <a:t>3/19/2026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1402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smtClean="0"/>
              <a:t>3/19/2026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6490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smtClean="0"/>
              <a:t>3/19/2026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2888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1CF1133-3259-4C45-BABA-5B62D9C6F78D}" type="datetimeFigureOut">
              <a:rPr lang="en-US" smtClean="0"/>
              <a:t>3/19/2026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1461688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1CF1133-3259-4C45-BABA-5B62D9C6F78D}" type="datetimeFigureOut">
              <a:rPr lang="en-US" smtClean="0"/>
              <a:t>3/19/2026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2893138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81513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5559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265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0778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3/19/2026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8739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3/19/2026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65305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3/19/2026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1860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3/19/2026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3785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3/19/2026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3042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3/19/2026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15382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1CF1133-3259-4C45-BABA-5B62D9C6F78D}" type="datetimeFigureOut">
              <a:rPr lang="en-US" smtClean="0"/>
              <a:t>3/19/2026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62940617"/>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36398" y="158233"/>
            <a:ext cx="7667484"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Records Management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9523" y="1156869"/>
            <a:ext cx="5923005" cy="5516519"/>
          </a:xfrm>
          <a:prstGeom prst="rect">
            <a:avLst/>
          </a:prstGeom>
        </p:spPr>
      </p:pic>
    </p:spTree>
    <p:extLst>
      <p:ext uri="{BB962C8B-B14F-4D97-AF65-F5344CB8AC3E}">
        <p14:creationId xmlns:p14="http://schemas.microsoft.com/office/powerpoint/2010/main" val="3001905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9BD823C4-97A9-BCCB-E423-47989CC76248}"/>
              </a:ext>
            </a:extLst>
          </p:cNvPr>
          <p:cNvPicPr>
            <a:picLocks noChangeAspect="1"/>
          </p:cNvPicPr>
          <p:nvPr/>
        </p:nvPicPr>
        <p:blipFill>
          <a:blip r:embed="rId2"/>
          <a:stretch>
            <a:fillRect/>
          </a:stretch>
        </p:blipFill>
        <p:spPr>
          <a:xfrm>
            <a:off x="3013417" y="0"/>
            <a:ext cx="6288882" cy="6858000"/>
          </a:xfrm>
          <a:prstGeom prst="rect">
            <a:avLst/>
          </a:prstGeom>
        </p:spPr>
      </p:pic>
      <p:sp>
        <p:nvSpPr>
          <p:cNvPr id="4" name="TextBox 3"/>
          <p:cNvSpPr txBox="1"/>
          <p:nvPr/>
        </p:nvSpPr>
        <p:spPr>
          <a:xfrm>
            <a:off x="464887" y="574095"/>
            <a:ext cx="2784654" cy="923330"/>
          </a:xfrm>
          <a:prstGeom prst="rect">
            <a:avLst/>
          </a:prstGeom>
          <a:noFill/>
        </p:spPr>
        <p:txBody>
          <a:bodyPr wrap="square" rtlCol="0">
            <a:spAutoFit/>
          </a:bodyPr>
          <a:lstStyle/>
          <a:p>
            <a:pPr algn="ctr"/>
            <a:r>
              <a:rPr lang="en-US" dirty="0"/>
              <a:t>Records Coordinator or Person  Responsible for Department </a:t>
            </a:r>
          </a:p>
        </p:txBody>
      </p:sp>
      <p:cxnSp>
        <p:nvCxnSpPr>
          <p:cNvPr id="6" name="Straight Arrow Connector 5"/>
          <p:cNvCxnSpPr>
            <a:cxnSpLocks/>
            <a:stCxn id="4" idx="2"/>
          </p:cNvCxnSpPr>
          <p:nvPr/>
        </p:nvCxnSpPr>
        <p:spPr>
          <a:xfrm>
            <a:off x="1857214" y="1497425"/>
            <a:ext cx="1478169" cy="18768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2838" y="2229166"/>
            <a:ext cx="2330226" cy="1200329"/>
          </a:xfrm>
          <a:prstGeom prst="rect">
            <a:avLst/>
          </a:prstGeom>
          <a:noFill/>
        </p:spPr>
        <p:txBody>
          <a:bodyPr wrap="square" rtlCol="0">
            <a:spAutoFit/>
          </a:bodyPr>
          <a:lstStyle/>
          <a:p>
            <a:pPr algn="ctr"/>
            <a:r>
              <a:rPr lang="en-US" dirty="0"/>
              <a:t>Description of what needs to be retrieved (the more details the better)</a:t>
            </a:r>
          </a:p>
        </p:txBody>
      </p:sp>
      <p:cxnSp>
        <p:nvCxnSpPr>
          <p:cNvPr id="9" name="Straight Arrow Connector 8"/>
          <p:cNvCxnSpPr>
            <a:cxnSpLocks/>
            <a:stCxn id="7" idx="3"/>
          </p:cNvCxnSpPr>
          <p:nvPr/>
        </p:nvCxnSpPr>
        <p:spPr>
          <a:xfrm>
            <a:off x="2257388" y="2829331"/>
            <a:ext cx="1077995" cy="725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8840" y="3586772"/>
            <a:ext cx="3005503" cy="369332"/>
          </a:xfrm>
          <a:prstGeom prst="rect">
            <a:avLst/>
          </a:prstGeom>
          <a:noFill/>
        </p:spPr>
        <p:txBody>
          <a:bodyPr wrap="none" rtlCol="0">
            <a:spAutoFit/>
          </a:bodyPr>
          <a:lstStyle/>
          <a:p>
            <a:r>
              <a:rPr lang="en-US" dirty="0"/>
              <a:t>Records</a:t>
            </a:r>
            <a:r>
              <a:rPr lang="en-US" dirty="0">
                <a:solidFill>
                  <a:schemeClr val="bg1"/>
                </a:solidFill>
              </a:rPr>
              <a:t> </a:t>
            </a:r>
            <a:r>
              <a:rPr lang="en-US" dirty="0"/>
              <a:t>Coordinator Signature</a:t>
            </a:r>
          </a:p>
        </p:txBody>
      </p:sp>
      <p:cxnSp>
        <p:nvCxnSpPr>
          <p:cNvPr id="12" name="Straight Arrow Connector 11"/>
          <p:cNvCxnSpPr>
            <a:cxnSpLocks/>
            <a:stCxn id="10" idx="2"/>
          </p:cNvCxnSpPr>
          <p:nvPr/>
        </p:nvCxnSpPr>
        <p:spPr>
          <a:xfrm>
            <a:off x="1611592" y="3956104"/>
            <a:ext cx="1819585" cy="24263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868679" y="1859834"/>
            <a:ext cx="1996750" cy="369332"/>
          </a:xfrm>
          <a:prstGeom prst="rect">
            <a:avLst/>
          </a:prstGeom>
          <a:noFill/>
        </p:spPr>
        <p:txBody>
          <a:bodyPr wrap="square" rtlCol="0">
            <a:spAutoFit/>
          </a:bodyPr>
          <a:lstStyle/>
          <a:p>
            <a:r>
              <a:rPr lang="en-US" dirty="0"/>
              <a:t>Day of Request</a:t>
            </a:r>
          </a:p>
        </p:txBody>
      </p:sp>
      <p:cxnSp>
        <p:nvCxnSpPr>
          <p:cNvPr id="15" name="Straight Arrow Connector 14"/>
          <p:cNvCxnSpPr>
            <a:cxnSpLocks/>
          </p:cNvCxnSpPr>
          <p:nvPr/>
        </p:nvCxnSpPr>
        <p:spPr>
          <a:xfrm flipH="1" flipV="1">
            <a:off x="8882663" y="1779946"/>
            <a:ext cx="986016" cy="2645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a:stCxn id="13" idx="1"/>
          </p:cNvCxnSpPr>
          <p:nvPr/>
        </p:nvCxnSpPr>
        <p:spPr>
          <a:xfrm flipH="1">
            <a:off x="8790684" y="2044500"/>
            <a:ext cx="1077995" cy="208755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9892" y="4053096"/>
            <a:ext cx="2111100" cy="1754326"/>
          </a:xfrm>
          <a:prstGeom prst="rect">
            <a:avLst/>
          </a:prstGeom>
          <a:noFill/>
        </p:spPr>
        <p:txBody>
          <a:bodyPr wrap="square" rtlCol="0">
            <a:spAutoFit/>
          </a:bodyPr>
          <a:lstStyle/>
          <a:p>
            <a:r>
              <a:rPr lang="en-US" dirty="0"/>
              <a:t>Signature of Requester and RM Rep</a:t>
            </a:r>
          </a:p>
          <a:p>
            <a:r>
              <a:rPr lang="en-US" dirty="0"/>
              <a:t> (will be signed once dept. is finished looking at records)</a:t>
            </a:r>
          </a:p>
        </p:txBody>
      </p:sp>
      <p:cxnSp>
        <p:nvCxnSpPr>
          <p:cNvPr id="20" name="Straight Arrow Connector 19"/>
          <p:cNvCxnSpPr>
            <a:cxnSpLocks/>
            <a:stCxn id="18" idx="3"/>
          </p:cNvCxnSpPr>
          <p:nvPr/>
        </p:nvCxnSpPr>
        <p:spPr>
          <a:xfrm>
            <a:off x="2880992" y="4930259"/>
            <a:ext cx="675396" cy="15069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18" idx="3"/>
          </p:cNvCxnSpPr>
          <p:nvPr/>
        </p:nvCxnSpPr>
        <p:spPr>
          <a:xfrm>
            <a:off x="2880992" y="4930259"/>
            <a:ext cx="667299" cy="58731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479902" y="4363147"/>
            <a:ext cx="1884783" cy="923330"/>
          </a:xfrm>
          <a:prstGeom prst="rect">
            <a:avLst/>
          </a:prstGeom>
          <a:noFill/>
        </p:spPr>
        <p:txBody>
          <a:bodyPr wrap="square" rtlCol="0">
            <a:spAutoFit/>
          </a:bodyPr>
          <a:lstStyle/>
          <a:p>
            <a:pPr algn="ctr"/>
            <a:r>
              <a:rPr lang="en-US" dirty="0"/>
              <a:t>Day work order has been completed</a:t>
            </a:r>
          </a:p>
        </p:txBody>
      </p:sp>
      <p:cxnSp>
        <p:nvCxnSpPr>
          <p:cNvPr id="32" name="Straight Arrow Connector 31"/>
          <p:cNvCxnSpPr>
            <a:cxnSpLocks/>
            <a:stCxn id="27" idx="1"/>
          </p:cNvCxnSpPr>
          <p:nvPr/>
        </p:nvCxnSpPr>
        <p:spPr>
          <a:xfrm flipH="1">
            <a:off x="8678174" y="4824812"/>
            <a:ext cx="801728" cy="25614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a:stCxn id="27" idx="1"/>
          </p:cNvCxnSpPr>
          <p:nvPr/>
        </p:nvCxnSpPr>
        <p:spPr>
          <a:xfrm flipH="1">
            <a:off x="8678174" y="4824812"/>
            <a:ext cx="801728" cy="69275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6584" y="41189"/>
            <a:ext cx="436606" cy="461665"/>
          </a:xfrm>
          <a:prstGeom prst="rect">
            <a:avLst/>
          </a:prstGeom>
          <a:noFill/>
        </p:spPr>
        <p:txBody>
          <a:bodyPr wrap="square" rtlCol="0">
            <a:spAutoFit/>
          </a:bodyPr>
          <a:lstStyle/>
          <a:p>
            <a:r>
              <a:rPr lang="en-US" sz="2400" b="1" dirty="0"/>
              <a:t>1.</a:t>
            </a:r>
          </a:p>
        </p:txBody>
      </p:sp>
    </p:spTree>
    <p:extLst>
      <p:ext uri="{BB962C8B-B14F-4D97-AF65-F5344CB8AC3E}">
        <p14:creationId xmlns:p14="http://schemas.microsoft.com/office/powerpoint/2010/main" val="25043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8"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2AC726-F7CB-3F69-E743-17E81E4D0061}"/>
              </a:ext>
            </a:extLst>
          </p:cNvPr>
          <p:cNvPicPr>
            <a:picLocks noChangeAspect="1"/>
          </p:cNvPicPr>
          <p:nvPr/>
        </p:nvPicPr>
        <p:blipFill>
          <a:blip r:embed="rId2"/>
          <a:stretch>
            <a:fillRect/>
          </a:stretch>
        </p:blipFill>
        <p:spPr>
          <a:xfrm>
            <a:off x="2979106" y="0"/>
            <a:ext cx="6391316" cy="6858000"/>
          </a:xfrm>
          <a:prstGeom prst="rect">
            <a:avLst/>
          </a:prstGeom>
        </p:spPr>
      </p:pic>
      <p:sp>
        <p:nvSpPr>
          <p:cNvPr id="4" name="TextBox 3"/>
          <p:cNvSpPr txBox="1"/>
          <p:nvPr/>
        </p:nvSpPr>
        <p:spPr>
          <a:xfrm>
            <a:off x="713679" y="1189491"/>
            <a:ext cx="2290355" cy="2092881"/>
          </a:xfrm>
          <a:prstGeom prst="rect">
            <a:avLst/>
          </a:prstGeom>
          <a:noFill/>
        </p:spPr>
        <p:txBody>
          <a:bodyPr wrap="square" rtlCol="0">
            <a:spAutoFit/>
          </a:bodyPr>
          <a:lstStyle/>
          <a:p>
            <a:r>
              <a:rPr lang="en-US" dirty="0"/>
              <a:t>8. </a:t>
            </a:r>
            <a:r>
              <a:rPr lang="en-US" sz="1400" dirty="0"/>
              <a:t>Should match information being requested on Work Order</a:t>
            </a:r>
          </a:p>
          <a:p>
            <a:r>
              <a:rPr lang="en-US" sz="1400" dirty="0"/>
              <a:t>(in this case we are looking for Jim Doe and Jan Doe both last names start with the letter D and it is also Box #2 as it was specified in Work Order)</a:t>
            </a:r>
          </a:p>
        </p:txBody>
      </p:sp>
      <p:sp>
        <p:nvSpPr>
          <p:cNvPr id="13" name="TextBox 12"/>
          <p:cNvSpPr txBox="1"/>
          <p:nvPr/>
        </p:nvSpPr>
        <p:spPr>
          <a:xfrm>
            <a:off x="10119360" y="618308"/>
            <a:ext cx="1767840" cy="1600438"/>
          </a:xfrm>
          <a:prstGeom prst="rect">
            <a:avLst/>
          </a:prstGeom>
          <a:noFill/>
        </p:spPr>
        <p:txBody>
          <a:bodyPr wrap="square" rtlCol="0">
            <a:spAutoFit/>
          </a:bodyPr>
          <a:lstStyle/>
          <a:p>
            <a:r>
              <a:rPr lang="en-US" dirty="0"/>
              <a:t>11. </a:t>
            </a:r>
            <a:r>
              <a:rPr lang="en-US" sz="1600" dirty="0"/>
              <a:t>Indicates how contents of box are organized (in this case they are in alphabetical order letters D-E)</a:t>
            </a:r>
          </a:p>
        </p:txBody>
      </p:sp>
      <p:cxnSp>
        <p:nvCxnSpPr>
          <p:cNvPr id="27" name="Straight Arrow Connector 26"/>
          <p:cNvCxnSpPr>
            <a:cxnSpLocks/>
          </p:cNvCxnSpPr>
          <p:nvPr/>
        </p:nvCxnSpPr>
        <p:spPr>
          <a:xfrm>
            <a:off x="2821578" y="1679226"/>
            <a:ext cx="359692" cy="28111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88896" y="-60952"/>
            <a:ext cx="2056468" cy="1107996"/>
          </a:xfrm>
          <a:prstGeom prst="rect">
            <a:avLst/>
          </a:prstGeom>
          <a:noFill/>
        </p:spPr>
        <p:txBody>
          <a:bodyPr wrap="square" rtlCol="0">
            <a:spAutoFit/>
          </a:bodyPr>
          <a:lstStyle/>
          <a:p>
            <a:pPr algn="ctr"/>
            <a:r>
              <a:rPr lang="en-US" dirty="0"/>
              <a:t>4. </a:t>
            </a:r>
            <a:r>
              <a:rPr lang="en-US" sz="1600" dirty="0"/>
              <a:t>Records Coordinator or Person  Responsible for Department </a:t>
            </a:r>
          </a:p>
        </p:txBody>
      </p:sp>
      <p:cxnSp>
        <p:nvCxnSpPr>
          <p:cNvPr id="31" name="Straight Arrow Connector 30"/>
          <p:cNvCxnSpPr>
            <a:cxnSpLocks/>
          </p:cNvCxnSpPr>
          <p:nvPr/>
        </p:nvCxnSpPr>
        <p:spPr>
          <a:xfrm>
            <a:off x="2562809" y="761641"/>
            <a:ext cx="618461" cy="60133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13212" y="3434472"/>
            <a:ext cx="2708366" cy="584775"/>
          </a:xfrm>
          <a:prstGeom prst="rect">
            <a:avLst/>
          </a:prstGeom>
          <a:noFill/>
        </p:spPr>
        <p:txBody>
          <a:bodyPr wrap="square" rtlCol="0">
            <a:spAutoFit/>
          </a:bodyPr>
          <a:lstStyle/>
          <a:p>
            <a:pPr algn="ctr"/>
            <a:r>
              <a:rPr lang="en-US" dirty="0"/>
              <a:t>9. </a:t>
            </a:r>
            <a:r>
              <a:rPr lang="en-US" sz="1400" dirty="0"/>
              <a:t>Dept. will indicate whether contents are records or not</a:t>
            </a:r>
          </a:p>
        </p:txBody>
      </p:sp>
      <p:cxnSp>
        <p:nvCxnSpPr>
          <p:cNvPr id="37" name="Straight Arrow Connector 36"/>
          <p:cNvCxnSpPr>
            <a:cxnSpLocks/>
          </p:cNvCxnSpPr>
          <p:nvPr/>
        </p:nvCxnSpPr>
        <p:spPr>
          <a:xfrm flipV="1">
            <a:off x="2743200" y="3063834"/>
            <a:ext cx="533092" cy="37208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80165" y="4193191"/>
            <a:ext cx="2765200" cy="984885"/>
          </a:xfrm>
          <a:prstGeom prst="rect">
            <a:avLst/>
          </a:prstGeom>
          <a:noFill/>
        </p:spPr>
        <p:txBody>
          <a:bodyPr wrap="square" rtlCol="0">
            <a:spAutoFit/>
          </a:bodyPr>
          <a:lstStyle/>
          <a:p>
            <a:pPr algn="ctr"/>
            <a:r>
              <a:rPr lang="en-US" sz="1600" dirty="0"/>
              <a:t>18, 19 &amp; 20. These sections </a:t>
            </a:r>
            <a:r>
              <a:rPr lang="en-US" sz="1400" dirty="0"/>
              <a:t>will identify if </a:t>
            </a:r>
            <a:r>
              <a:rPr lang="en-US" sz="1400"/>
              <a:t>records have to </a:t>
            </a:r>
            <a:r>
              <a:rPr lang="en-US" sz="1400" dirty="0"/>
              <a:t>be sent for storage or are convenience copies</a:t>
            </a:r>
          </a:p>
        </p:txBody>
      </p:sp>
      <p:cxnSp>
        <p:nvCxnSpPr>
          <p:cNvPr id="40" name="Straight Arrow Connector 39"/>
          <p:cNvCxnSpPr/>
          <p:nvPr/>
        </p:nvCxnSpPr>
        <p:spPr>
          <a:xfrm>
            <a:off x="2821578" y="4680479"/>
            <a:ext cx="435427" cy="28111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821578" y="4680479"/>
            <a:ext cx="443289" cy="43466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812870" y="4680479"/>
            <a:ext cx="444135" cy="59901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9825136" y="2878745"/>
            <a:ext cx="2445242" cy="615553"/>
          </a:xfrm>
          <a:prstGeom prst="rect">
            <a:avLst/>
          </a:prstGeom>
          <a:noFill/>
        </p:spPr>
        <p:txBody>
          <a:bodyPr wrap="square" rtlCol="0">
            <a:spAutoFit/>
          </a:bodyPr>
          <a:lstStyle/>
          <a:p>
            <a:pPr algn="ctr"/>
            <a:r>
              <a:rPr lang="en-US" dirty="0"/>
              <a:t>16. </a:t>
            </a:r>
            <a:r>
              <a:rPr lang="en-US" sz="1600" dirty="0"/>
              <a:t>Indicates Actual Retention of Records</a:t>
            </a:r>
          </a:p>
        </p:txBody>
      </p:sp>
      <p:cxnSp>
        <p:nvCxnSpPr>
          <p:cNvPr id="49" name="Straight Arrow Connector 48"/>
          <p:cNvCxnSpPr/>
          <p:nvPr/>
        </p:nvCxnSpPr>
        <p:spPr>
          <a:xfrm flipH="1">
            <a:off x="7915835" y="2029097"/>
            <a:ext cx="2133857" cy="103473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cxnSpLocks/>
          </p:cNvCxnSpPr>
          <p:nvPr/>
        </p:nvCxnSpPr>
        <p:spPr>
          <a:xfrm flipH="1">
            <a:off x="9212894" y="2029097"/>
            <a:ext cx="8368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cxnSpLocks/>
            <a:stCxn id="47" idx="1"/>
          </p:cNvCxnSpPr>
          <p:nvPr/>
        </p:nvCxnSpPr>
        <p:spPr>
          <a:xfrm flipH="1">
            <a:off x="6858000" y="3186522"/>
            <a:ext cx="2967136" cy="139408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9777239" y="3965051"/>
            <a:ext cx="2541036" cy="615553"/>
          </a:xfrm>
          <a:prstGeom prst="rect">
            <a:avLst/>
          </a:prstGeom>
          <a:noFill/>
        </p:spPr>
        <p:txBody>
          <a:bodyPr wrap="square" rtlCol="0">
            <a:spAutoFit/>
          </a:bodyPr>
          <a:lstStyle/>
          <a:p>
            <a:pPr algn="ctr"/>
            <a:r>
              <a:rPr lang="en-US" dirty="0"/>
              <a:t>17. </a:t>
            </a:r>
            <a:r>
              <a:rPr lang="en-US" sz="1600" dirty="0"/>
              <a:t>Inclusive Dates have to match with description</a:t>
            </a:r>
          </a:p>
        </p:txBody>
      </p:sp>
      <p:cxnSp>
        <p:nvCxnSpPr>
          <p:cNvPr id="58" name="Straight Arrow Connector 57"/>
          <p:cNvCxnSpPr>
            <a:cxnSpLocks/>
            <a:stCxn id="55" idx="1"/>
          </p:cNvCxnSpPr>
          <p:nvPr/>
        </p:nvCxnSpPr>
        <p:spPr>
          <a:xfrm flipH="1">
            <a:off x="8721306" y="4272828"/>
            <a:ext cx="1055933" cy="30777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cxnSpLocks/>
            <a:stCxn id="55" idx="1"/>
          </p:cNvCxnSpPr>
          <p:nvPr/>
        </p:nvCxnSpPr>
        <p:spPr>
          <a:xfrm flipH="1">
            <a:off x="8781691" y="4272828"/>
            <a:ext cx="995548" cy="43466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9858878" y="4663943"/>
            <a:ext cx="2258440" cy="615553"/>
          </a:xfrm>
          <a:prstGeom prst="rect">
            <a:avLst/>
          </a:prstGeom>
          <a:noFill/>
        </p:spPr>
        <p:txBody>
          <a:bodyPr wrap="square" rtlCol="0">
            <a:spAutoFit/>
          </a:bodyPr>
          <a:lstStyle/>
          <a:p>
            <a:pPr algn="ctr"/>
            <a:r>
              <a:rPr lang="en-US" dirty="0"/>
              <a:t>23. </a:t>
            </a:r>
            <a:r>
              <a:rPr lang="en-US" sz="1600" dirty="0"/>
              <a:t>Day Box was taken in to storage</a:t>
            </a:r>
          </a:p>
        </p:txBody>
      </p:sp>
      <p:cxnSp>
        <p:nvCxnSpPr>
          <p:cNvPr id="63" name="Straight Arrow Connector 62"/>
          <p:cNvCxnSpPr>
            <a:stCxn id="61" idx="1"/>
          </p:cNvCxnSpPr>
          <p:nvPr/>
        </p:nvCxnSpPr>
        <p:spPr>
          <a:xfrm flipH="1">
            <a:off x="7747886" y="4971720"/>
            <a:ext cx="2110992" cy="49096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90938" y="95088"/>
            <a:ext cx="496875" cy="523220"/>
          </a:xfrm>
          <a:prstGeom prst="rect">
            <a:avLst/>
          </a:prstGeom>
          <a:noFill/>
        </p:spPr>
        <p:txBody>
          <a:bodyPr wrap="square" rtlCol="0">
            <a:spAutoFit/>
          </a:bodyPr>
          <a:lstStyle/>
          <a:p>
            <a:r>
              <a:rPr lang="en-US" sz="2800" dirty="0"/>
              <a:t>2.</a:t>
            </a:r>
          </a:p>
        </p:txBody>
      </p:sp>
    </p:spTree>
    <p:extLst>
      <p:ext uri="{BB962C8B-B14F-4D97-AF65-F5344CB8AC3E}">
        <p14:creationId xmlns:p14="http://schemas.microsoft.com/office/powerpoint/2010/main" val="106495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 calcmode="lin" valueType="num">
                                      <p:cBhvr additive="base">
                                        <p:cTn id="23"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 calcmode="lin" valueType="num">
                                      <p:cBhvr additive="base">
                                        <p:cTn id="29"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47">
                                            <p:txEl>
                                              <p:pRg st="0" end="0"/>
                                            </p:txEl>
                                          </p:spTgt>
                                        </p:tgtEl>
                                        <p:attrNameLst>
                                          <p:attrName>style.visibility</p:attrName>
                                        </p:attrNameLst>
                                      </p:cBhvr>
                                      <p:to>
                                        <p:strVal val="visible"/>
                                      </p:to>
                                    </p:set>
                                    <p:anim calcmode="lin" valueType="num">
                                      <p:cBhvr additive="base">
                                        <p:cTn id="35"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55">
                                            <p:txEl>
                                              <p:pRg st="0" end="0"/>
                                            </p:txEl>
                                          </p:spTgt>
                                        </p:tgtEl>
                                        <p:attrNameLst>
                                          <p:attrName>style.visibility</p:attrName>
                                        </p:attrNameLst>
                                      </p:cBhvr>
                                      <p:to>
                                        <p:strVal val="visible"/>
                                      </p:to>
                                    </p:set>
                                    <p:anim calcmode="lin" valueType="num">
                                      <p:cBhvr additive="base">
                                        <p:cTn id="41" dur="5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2" fill="hold" nodeType="clickEffect">
                                  <p:stCondLst>
                                    <p:cond delay="0"/>
                                  </p:stCondLst>
                                  <p:childTnLst>
                                    <p:set>
                                      <p:cBhvr>
                                        <p:cTn id="46" dur="1" fill="hold">
                                          <p:stCondLst>
                                            <p:cond delay="0"/>
                                          </p:stCondLst>
                                        </p:cTn>
                                        <p:tgtEl>
                                          <p:spTgt spid="38">
                                            <p:txEl>
                                              <p:pRg st="0" end="0"/>
                                            </p:txEl>
                                          </p:spTgt>
                                        </p:tgtEl>
                                        <p:attrNameLst>
                                          <p:attrName>style.visibility</p:attrName>
                                        </p:attrNameLst>
                                      </p:cBhvr>
                                      <p:to>
                                        <p:strVal val="visible"/>
                                      </p:to>
                                    </p:set>
                                    <p:anim calcmode="lin" valueType="num">
                                      <p:cBhvr additive="base">
                                        <p:cTn id="47" dur="500" fill="hold"/>
                                        <p:tgtEl>
                                          <p:spTgt spid="38">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6" fill="hold" nodeType="clickEffect">
                                  <p:stCondLst>
                                    <p:cond delay="0"/>
                                  </p:stCondLst>
                                  <p:childTnLst>
                                    <p:set>
                                      <p:cBhvr>
                                        <p:cTn id="52" dur="1" fill="hold">
                                          <p:stCondLst>
                                            <p:cond delay="0"/>
                                          </p:stCondLst>
                                        </p:cTn>
                                        <p:tgtEl>
                                          <p:spTgt spid="61">
                                            <p:txEl>
                                              <p:pRg st="0" end="0"/>
                                            </p:txEl>
                                          </p:spTgt>
                                        </p:tgtEl>
                                        <p:attrNameLst>
                                          <p:attrName>style.visibility</p:attrName>
                                        </p:attrNameLst>
                                      </p:cBhvr>
                                      <p:to>
                                        <p:strVal val="visible"/>
                                      </p:to>
                                    </p:set>
                                    <p:anim calcmode="lin" valueType="num">
                                      <p:cBhvr additive="base">
                                        <p:cTn id="53" dur="500" fill="hold"/>
                                        <p:tgtEl>
                                          <p:spTgt spid="61">
                                            <p:txEl>
                                              <p:pRg st="0" end="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6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5428" y="553648"/>
            <a:ext cx="6824752"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Disposition of Records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5527" y="3164153"/>
            <a:ext cx="8049139" cy="3549227"/>
          </a:xfrm>
          <a:prstGeom prst="rect">
            <a:avLst/>
          </a:prstGeom>
        </p:spPr>
      </p:pic>
      <p:sp>
        <p:nvSpPr>
          <p:cNvPr id="5" name="TextBox 4"/>
          <p:cNvSpPr txBox="1"/>
          <p:nvPr/>
        </p:nvSpPr>
        <p:spPr>
          <a:xfrm>
            <a:off x="230404" y="1476978"/>
            <a:ext cx="3776819" cy="5139869"/>
          </a:xfrm>
          <a:prstGeom prst="rect">
            <a:avLst/>
          </a:prstGeom>
          <a:noFill/>
        </p:spPr>
        <p:txBody>
          <a:bodyPr wrap="square" rtlCol="0">
            <a:spAutoFit/>
          </a:bodyPr>
          <a:lstStyle/>
          <a:p>
            <a:r>
              <a:rPr lang="en-US" sz="2400" dirty="0"/>
              <a:t>For the Disposition of Records (In-House) we generate</a:t>
            </a:r>
          </a:p>
          <a:p>
            <a:pPr marL="914400" lvl="1" indent="-457200">
              <a:buFont typeface="+mj-lt"/>
              <a:buAutoNum type="arabicPeriod"/>
            </a:pPr>
            <a:r>
              <a:rPr lang="en-US" sz="2000" dirty="0"/>
              <a:t>One Memo for the Destruction of Records</a:t>
            </a:r>
          </a:p>
          <a:p>
            <a:pPr marL="914400" lvl="1" indent="-457200">
              <a:buFont typeface="+mj-lt"/>
              <a:buAutoNum type="arabicPeriod"/>
            </a:pPr>
            <a:r>
              <a:rPr lang="en-US" sz="2000" dirty="0"/>
              <a:t>A Request for Authority to Dispose of State Records</a:t>
            </a:r>
          </a:p>
          <a:p>
            <a:pPr marL="914400" lvl="1" indent="-457200">
              <a:buFont typeface="+mj-lt"/>
              <a:buAutoNum type="arabicPeriod"/>
            </a:pPr>
            <a:r>
              <a:rPr lang="en-US" sz="2000" dirty="0"/>
              <a:t>A Records Disposition Log</a:t>
            </a:r>
          </a:p>
          <a:p>
            <a:pPr marL="914400" lvl="1" indent="-457200">
              <a:buFont typeface="+mj-lt"/>
              <a:buAutoNum type="arabicPeriod"/>
            </a:pPr>
            <a:r>
              <a:rPr lang="en-US" sz="2000" dirty="0"/>
              <a:t>SharePoint Legacy Files Report.</a:t>
            </a:r>
          </a:p>
          <a:p>
            <a:pPr marL="914400" lvl="1" indent="-457200">
              <a:buFont typeface="+mj-lt"/>
              <a:buAutoNum type="arabicPeriod"/>
            </a:pPr>
            <a:r>
              <a:rPr lang="en-US" sz="2000" dirty="0"/>
              <a:t>Once documents are generated they will be sent to departments for review prior to destruction in case of an Audit or legal matter.</a:t>
            </a:r>
          </a:p>
          <a:p>
            <a:pPr marL="800100" lvl="1"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407378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AFEF11-5351-E833-5CFC-0040CB8D1F49}"/>
              </a:ext>
            </a:extLst>
          </p:cNvPr>
          <p:cNvPicPr>
            <a:picLocks noChangeAspect="1"/>
          </p:cNvPicPr>
          <p:nvPr/>
        </p:nvPicPr>
        <p:blipFill>
          <a:blip r:embed="rId2"/>
          <a:stretch>
            <a:fillRect/>
          </a:stretch>
        </p:blipFill>
        <p:spPr>
          <a:xfrm>
            <a:off x="3372202" y="0"/>
            <a:ext cx="5447595" cy="6858000"/>
          </a:xfrm>
          <a:prstGeom prst="rect">
            <a:avLst/>
          </a:prstGeom>
        </p:spPr>
      </p:pic>
      <p:cxnSp>
        <p:nvCxnSpPr>
          <p:cNvPr id="4" name="Straight Arrow Connector 3"/>
          <p:cNvCxnSpPr>
            <a:cxnSpLocks/>
          </p:cNvCxnSpPr>
          <p:nvPr/>
        </p:nvCxnSpPr>
        <p:spPr>
          <a:xfrm>
            <a:off x="2882800" y="4724629"/>
            <a:ext cx="1464913" cy="511605"/>
          </a:xfrm>
          <a:prstGeom prst="straightConnector1">
            <a:avLst/>
          </a:prstGeom>
          <a:ln>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 y="4134338"/>
            <a:ext cx="3590828" cy="646331"/>
          </a:xfrm>
          <a:prstGeom prst="rect">
            <a:avLst/>
          </a:prstGeom>
          <a:noFill/>
        </p:spPr>
        <p:txBody>
          <a:bodyPr wrap="square" rtlCol="0">
            <a:spAutoFit/>
          </a:bodyPr>
          <a:lstStyle/>
          <a:p>
            <a:pPr algn="ctr"/>
            <a:r>
              <a:rPr lang="en-US" dirty="0"/>
              <a:t>Printed Name of person responsible for department Records</a:t>
            </a:r>
          </a:p>
        </p:txBody>
      </p:sp>
      <p:cxnSp>
        <p:nvCxnSpPr>
          <p:cNvPr id="9" name="Straight Arrow Connector 8"/>
          <p:cNvCxnSpPr>
            <a:cxnSpLocks/>
          </p:cNvCxnSpPr>
          <p:nvPr/>
        </p:nvCxnSpPr>
        <p:spPr>
          <a:xfrm flipH="1">
            <a:off x="6763109" y="4763139"/>
            <a:ext cx="2156681" cy="1180461"/>
          </a:xfrm>
          <a:prstGeom prst="straightConnector1">
            <a:avLst/>
          </a:prstGeom>
          <a:ln>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694959" y="4395149"/>
            <a:ext cx="3497042" cy="646331"/>
          </a:xfrm>
          <a:prstGeom prst="rect">
            <a:avLst/>
          </a:prstGeom>
          <a:noFill/>
        </p:spPr>
        <p:txBody>
          <a:bodyPr wrap="square" rtlCol="0">
            <a:spAutoFit/>
          </a:bodyPr>
          <a:lstStyle/>
          <a:p>
            <a:pPr algn="ctr"/>
            <a:r>
              <a:rPr lang="en-US" dirty="0"/>
              <a:t>Signature of the person responsible from department</a:t>
            </a:r>
          </a:p>
        </p:txBody>
      </p:sp>
      <p:cxnSp>
        <p:nvCxnSpPr>
          <p:cNvPr id="15" name="Straight Arrow Connector 14"/>
          <p:cNvCxnSpPr>
            <a:cxnSpLocks/>
          </p:cNvCxnSpPr>
          <p:nvPr/>
        </p:nvCxnSpPr>
        <p:spPr>
          <a:xfrm flipH="1">
            <a:off x="5667555" y="1892332"/>
            <a:ext cx="3099834" cy="570519"/>
          </a:xfrm>
          <a:prstGeom prst="straightConnector1">
            <a:avLst/>
          </a:prstGeom>
          <a:ln>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484646" y="1435368"/>
            <a:ext cx="3497042" cy="646331"/>
          </a:xfrm>
          <a:prstGeom prst="rect">
            <a:avLst/>
          </a:prstGeom>
          <a:noFill/>
        </p:spPr>
        <p:txBody>
          <a:bodyPr wrap="square" rtlCol="0">
            <a:spAutoFit/>
          </a:bodyPr>
          <a:lstStyle/>
          <a:p>
            <a:pPr algn="ctr"/>
            <a:r>
              <a:rPr lang="en-US" dirty="0"/>
              <a:t>Number of boxes that will be destroyed</a:t>
            </a:r>
          </a:p>
        </p:txBody>
      </p:sp>
      <p:cxnSp>
        <p:nvCxnSpPr>
          <p:cNvPr id="22" name="Straight Arrow Connector 21"/>
          <p:cNvCxnSpPr>
            <a:cxnSpLocks/>
          </p:cNvCxnSpPr>
          <p:nvPr/>
        </p:nvCxnSpPr>
        <p:spPr>
          <a:xfrm>
            <a:off x="2993260" y="1089475"/>
            <a:ext cx="1138793" cy="0"/>
          </a:xfrm>
          <a:prstGeom prst="straightConnector1">
            <a:avLst/>
          </a:prstGeom>
          <a:ln>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10545" y="591234"/>
            <a:ext cx="2724911" cy="646331"/>
          </a:xfrm>
          <a:prstGeom prst="rect">
            <a:avLst/>
          </a:prstGeom>
          <a:noFill/>
        </p:spPr>
        <p:txBody>
          <a:bodyPr wrap="square" rtlCol="0">
            <a:spAutoFit/>
          </a:bodyPr>
          <a:lstStyle/>
          <a:p>
            <a:pPr algn="ctr"/>
            <a:r>
              <a:rPr lang="en-US" dirty="0"/>
              <a:t>Name of Department that records belong to</a:t>
            </a:r>
          </a:p>
        </p:txBody>
      </p:sp>
      <p:sp>
        <p:nvSpPr>
          <p:cNvPr id="14" name="TextBox 13"/>
          <p:cNvSpPr txBox="1"/>
          <p:nvPr/>
        </p:nvSpPr>
        <p:spPr>
          <a:xfrm>
            <a:off x="234422" y="104311"/>
            <a:ext cx="496875" cy="523220"/>
          </a:xfrm>
          <a:prstGeom prst="rect">
            <a:avLst/>
          </a:prstGeom>
          <a:noFill/>
        </p:spPr>
        <p:txBody>
          <a:bodyPr wrap="square" rtlCol="0">
            <a:spAutoFit/>
          </a:bodyPr>
          <a:lstStyle/>
          <a:p>
            <a:r>
              <a:rPr lang="en-US" sz="2800" dirty="0"/>
              <a:t>1.</a:t>
            </a:r>
          </a:p>
        </p:txBody>
      </p:sp>
    </p:spTree>
    <p:extLst>
      <p:ext uri="{BB962C8B-B14F-4D97-AF65-F5344CB8AC3E}">
        <p14:creationId xmlns:p14="http://schemas.microsoft.com/office/powerpoint/2010/main" val="332361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20"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18507D-22B2-CA1F-92C1-422638E64EFF}"/>
              </a:ext>
            </a:extLst>
          </p:cNvPr>
          <p:cNvPicPr>
            <a:picLocks noChangeAspect="1"/>
          </p:cNvPicPr>
          <p:nvPr/>
        </p:nvPicPr>
        <p:blipFill>
          <a:blip r:embed="rId2"/>
          <a:stretch>
            <a:fillRect/>
          </a:stretch>
        </p:blipFill>
        <p:spPr>
          <a:xfrm>
            <a:off x="2597591" y="0"/>
            <a:ext cx="6865586" cy="6858000"/>
          </a:xfrm>
          <a:prstGeom prst="rect">
            <a:avLst/>
          </a:prstGeom>
        </p:spPr>
      </p:pic>
      <p:cxnSp>
        <p:nvCxnSpPr>
          <p:cNvPr id="4" name="Straight Arrow Connector 3"/>
          <p:cNvCxnSpPr>
            <a:cxnSpLocks/>
          </p:cNvCxnSpPr>
          <p:nvPr/>
        </p:nvCxnSpPr>
        <p:spPr>
          <a:xfrm flipH="1">
            <a:off x="7090913" y="277906"/>
            <a:ext cx="2503496" cy="489845"/>
          </a:xfrm>
          <a:prstGeom prst="straightConnector1">
            <a:avLst/>
          </a:prstGeom>
          <a:ln>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255604" y="0"/>
            <a:ext cx="2790092" cy="369332"/>
          </a:xfrm>
          <a:prstGeom prst="rect">
            <a:avLst/>
          </a:prstGeom>
          <a:noFill/>
        </p:spPr>
        <p:txBody>
          <a:bodyPr wrap="square" rtlCol="0">
            <a:spAutoFit/>
          </a:bodyPr>
          <a:lstStyle/>
          <a:p>
            <a:pPr algn="ctr"/>
            <a:r>
              <a:rPr lang="en-US" dirty="0"/>
              <a:t>UTRGV Agency Code</a:t>
            </a:r>
          </a:p>
        </p:txBody>
      </p:sp>
      <p:sp>
        <p:nvSpPr>
          <p:cNvPr id="16" name="TextBox 15"/>
          <p:cNvSpPr txBox="1"/>
          <p:nvPr/>
        </p:nvSpPr>
        <p:spPr>
          <a:xfrm>
            <a:off x="38007" y="902449"/>
            <a:ext cx="2059041" cy="646331"/>
          </a:xfrm>
          <a:prstGeom prst="rect">
            <a:avLst/>
          </a:prstGeom>
          <a:noFill/>
        </p:spPr>
        <p:txBody>
          <a:bodyPr wrap="square" rtlCol="0">
            <a:spAutoFit/>
          </a:bodyPr>
          <a:lstStyle/>
          <a:p>
            <a:pPr algn="ctr"/>
            <a:r>
              <a:rPr lang="en-US" dirty="0"/>
              <a:t>Name of University and Department</a:t>
            </a:r>
          </a:p>
        </p:txBody>
      </p:sp>
      <p:cxnSp>
        <p:nvCxnSpPr>
          <p:cNvPr id="18" name="Straight Arrow Connector 17"/>
          <p:cNvCxnSpPr>
            <a:cxnSpLocks/>
          </p:cNvCxnSpPr>
          <p:nvPr/>
        </p:nvCxnSpPr>
        <p:spPr>
          <a:xfrm>
            <a:off x="2066544" y="4802898"/>
            <a:ext cx="898230" cy="1442627"/>
          </a:xfrm>
          <a:prstGeom prst="straightConnector1">
            <a:avLst/>
          </a:prstGeom>
          <a:ln>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056" y="4156567"/>
            <a:ext cx="2625968" cy="646331"/>
          </a:xfrm>
          <a:prstGeom prst="rect">
            <a:avLst/>
          </a:prstGeom>
          <a:noFill/>
        </p:spPr>
        <p:txBody>
          <a:bodyPr wrap="square" rtlCol="0">
            <a:spAutoFit/>
          </a:bodyPr>
          <a:lstStyle/>
          <a:p>
            <a:pPr algn="ctr"/>
            <a:r>
              <a:rPr lang="en-US" dirty="0"/>
              <a:t>Signature of RMO or Records Administrator</a:t>
            </a:r>
          </a:p>
        </p:txBody>
      </p:sp>
      <p:cxnSp>
        <p:nvCxnSpPr>
          <p:cNvPr id="22" name="Straight Arrow Connector 21"/>
          <p:cNvCxnSpPr>
            <a:cxnSpLocks/>
          </p:cNvCxnSpPr>
          <p:nvPr/>
        </p:nvCxnSpPr>
        <p:spPr>
          <a:xfrm flipH="1">
            <a:off x="9178506" y="2973592"/>
            <a:ext cx="781282" cy="455408"/>
          </a:xfrm>
          <a:prstGeom prst="straightConnector1">
            <a:avLst/>
          </a:prstGeom>
          <a:ln>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401908" y="2327261"/>
            <a:ext cx="2790092" cy="646331"/>
          </a:xfrm>
          <a:prstGeom prst="rect">
            <a:avLst/>
          </a:prstGeom>
          <a:noFill/>
        </p:spPr>
        <p:txBody>
          <a:bodyPr wrap="square" rtlCol="0">
            <a:spAutoFit/>
          </a:bodyPr>
          <a:lstStyle/>
          <a:p>
            <a:pPr algn="ctr"/>
            <a:r>
              <a:rPr lang="en-US" dirty="0"/>
              <a:t>Box # matching the SharePoint Report</a:t>
            </a:r>
          </a:p>
        </p:txBody>
      </p:sp>
      <p:cxnSp>
        <p:nvCxnSpPr>
          <p:cNvPr id="8" name="Straight Arrow Connector 7"/>
          <p:cNvCxnSpPr/>
          <p:nvPr/>
        </p:nvCxnSpPr>
        <p:spPr>
          <a:xfrm flipV="1">
            <a:off x="2006893" y="828431"/>
            <a:ext cx="957881" cy="15998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9749" y="107722"/>
            <a:ext cx="496875" cy="523220"/>
          </a:xfrm>
          <a:prstGeom prst="rect">
            <a:avLst/>
          </a:prstGeom>
          <a:noFill/>
        </p:spPr>
        <p:txBody>
          <a:bodyPr wrap="square" rtlCol="0">
            <a:spAutoFit/>
          </a:bodyPr>
          <a:lstStyle/>
          <a:p>
            <a:r>
              <a:rPr lang="en-US" sz="2800" dirty="0"/>
              <a:t>2.</a:t>
            </a:r>
          </a:p>
        </p:txBody>
      </p:sp>
    </p:spTree>
    <p:extLst>
      <p:ext uri="{BB962C8B-B14F-4D97-AF65-F5344CB8AC3E}">
        <p14:creationId xmlns:p14="http://schemas.microsoft.com/office/powerpoint/2010/main" val="236685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1+#ppt_w/2"/>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20"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97942" y="0"/>
            <a:ext cx="4858378" cy="523220"/>
          </a:xfrm>
          <a:prstGeom prst="rect">
            <a:avLst/>
          </a:prstGeom>
          <a:noFill/>
        </p:spPr>
        <p:txBody>
          <a:bodyPr wrap="square" lIns="91440" tIns="45720" rIns="91440" bIns="45720">
            <a:spAutoFit/>
          </a:bodyPr>
          <a:lstStyle/>
          <a:p>
            <a:pPr algn="ctr"/>
            <a:r>
              <a:rPr lang="en-US"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SharePoint Legacy files report</a:t>
            </a:r>
          </a:p>
        </p:txBody>
      </p:sp>
      <p:sp>
        <p:nvSpPr>
          <p:cNvPr id="16" name="TextBox 15"/>
          <p:cNvSpPr txBox="1"/>
          <p:nvPr/>
        </p:nvSpPr>
        <p:spPr>
          <a:xfrm>
            <a:off x="263505" y="82718"/>
            <a:ext cx="496875" cy="523220"/>
          </a:xfrm>
          <a:prstGeom prst="rect">
            <a:avLst/>
          </a:prstGeom>
          <a:noFill/>
        </p:spPr>
        <p:txBody>
          <a:bodyPr wrap="square" rtlCol="0">
            <a:spAutoFit/>
          </a:bodyPr>
          <a:lstStyle/>
          <a:p>
            <a:r>
              <a:rPr lang="en-US" sz="2800" dirty="0"/>
              <a:t>4.</a:t>
            </a:r>
          </a:p>
        </p:txBody>
      </p:sp>
      <p:pic>
        <p:nvPicPr>
          <p:cNvPr id="18" name="Picture 17"/>
          <p:cNvPicPr>
            <a:picLocks noChangeAspect="1"/>
          </p:cNvPicPr>
          <p:nvPr/>
        </p:nvPicPr>
        <p:blipFill rotWithShape="1">
          <a:blip r:embed="rId2"/>
          <a:srcRect l="547" t="18789" r="22214" b="6517"/>
          <a:stretch/>
        </p:blipFill>
        <p:spPr>
          <a:xfrm>
            <a:off x="1227909" y="605938"/>
            <a:ext cx="10171611" cy="6117180"/>
          </a:xfrm>
          <a:prstGeom prst="rect">
            <a:avLst/>
          </a:prstGeom>
        </p:spPr>
      </p:pic>
    </p:spTree>
    <p:extLst>
      <p:ext uri="{BB962C8B-B14F-4D97-AF65-F5344CB8AC3E}">
        <p14:creationId xmlns:p14="http://schemas.microsoft.com/office/powerpoint/2010/main" val="3640342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5428" y="553648"/>
            <a:ext cx="6824752"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Disposition of Records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10" y="4140580"/>
            <a:ext cx="5771378" cy="2544860"/>
          </a:xfrm>
          <a:prstGeom prst="rect">
            <a:avLst/>
          </a:prstGeom>
        </p:spPr>
      </p:pic>
      <p:sp>
        <p:nvSpPr>
          <p:cNvPr id="5" name="TextBox 4"/>
          <p:cNvSpPr txBox="1"/>
          <p:nvPr/>
        </p:nvSpPr>
        <p:spPr>
          <a:xfrm>
            <a:off x="905256" y="1600200"/>
            <a:ext cx="3511296" cy="2215991"/>
          </a:xfrm>
          <a:prstGeom prst="rect">
            <a:avLst/>
          </a:prstGeom>
          <a:noFill/>
        </p:spPr>
        <p:txBody>
          <a:bodyPr wrap="square" rtlCol="0">
            <a:spAutoFit/>
          </a:bodyPr>
          <a:lstStyle/>
          <a:p>
            <a:r>
              <a:rPr lang="en-US" sz="2000" dirty="0"/>
              <a:t>For the Disposition of Records (Pick-up for Disposition) we require</a:t>
            </a:r>
          </a:p>
          <a:p>
            <a:pPr marL="914400" lvl="1" indent="-457200">
              <a:buFont typeface="+mj-lt"/>
              <a:buAutoNum type="arabicPeriod"/>
            </a:pPr>
            <a:r>
              <a:rPr lang="en-US" sz="2000" dirty="0"/>
              <a:t>One Work Order</a:t>
            </a:r>
          </a:p>
          <a:p>
            <a:pPr marL="914400" lvl="1" indent="-457200">
              <a:buFont typeface="+mj-lt"/>
              <a:buAutoNum type="arabicPeriod"/>
            </a:pPr>
            <a:r>
              <a:rPr lang="en-US" sz="2000" dirty="0"/>
              <a:t>One Departmental Destruction Form</a:t>
            </a:r>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602" y="1600200"/>
            <a:ext cx="5600700" cy="21907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7616" y="1898951"/>
            <a:ext cx="1380744" cy="690372"/>
          </a:xfrm>
          <a:prstGeom prst="rect">
            <a:avLst/>
          </a:prstGeom>
        </p:spPr>
      </p:pic>
    </p:spTree>
    <p:extLst>
      <p:ext uri="{BB962C8B-B14F-4D97-AF65-F5344CB8AC3E}">
        <p14:creationId xmlns:p14="http://schemas.microsoft.com/office/powerpoint/2010/main" val="220301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E37D8D-E6F5-9A1D-624B-B1A1293F43A9}"/>
              </a:ext>
            </a:extLst>
          </p:cNvPr>
          <p:cNvPicPr>
            <a:picLocks noChangeAspect="1"/>
          </p:cNvPicPr>
          <p:nvPr/>
        </p:nvPicPr>
        <p:blipFill>
          <a:blip r:embed="rId2"/>
          <a:stretch>
            <a:fillRect/>
          </a:stretch>
        </p:blipFill>
        <p:spPr>
          <a:xfrm>
            <a:off x="3210205" y="0"/>
            <a:ext cx="5818903" cy="6858000"/>
          </a:xfrm>
          <a:prstGeom prst="rect">
            <a:avLst/>
          </a:prstGeom>
        </p:spPr>
      </p:pic>
      <p:sp>
        <p:nvSpPr>
          <p:cNvPr id="5" name="TextBox 4"/>
          <p:cNvSpPr txBox="1"/>
          <p:nvPr/>
        </p:nvSpPr>
        <p:spPr>
          <a:xfrm>
            <a:off x="781050" y="695325"/>
            <a:ext cx="2047875" cy="646331"/>
          </a:xfrm>
          <a:prstGeom prst="rect">
            <a:avLst/>
          </a:prstGeom>
          <a:noFill/>
        </p:spPr>
        <p:txBody>
          <a:bodyPr wrap="square" rtlCol="0">
            <a:spAutoFit/>
          </a:bodyPr>
          <a:lstStyle/>
          <a:p>
            <a:pPr algn="ctr"/>
            <a:r>
              <a:rPr lang="en-US" dirty="0"/>
              <a:t>Records Coordinator Name</a:t>
            </a:r>
          </a:p>
        </p:txBody>
      </p:sp>
      <p:cxnSp>
        <p:nvCxnSpPr>
          <p:cNvPr id="7" name="Straight Arrow Connector 6"/>
          <p:cNvCxnSpPr/>
          <p:nvPr/>
        </p:nvCxnSpPr>
        <p:spPr>
          <a:xfrm>
            <a:off x="2133600" y="1123950"/>
            <a:ext cx="1476375" cy="65265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5404" y="2187019"/>
            <a:ext cx="2730684" cy="369332"/>
          </a:xfrm>
          <a:prstGeom prst="rect">
            <a:avLst/>
          </a:prstGeom>
          <a:noFill/>
        </p:spPr>
        <p:txBody>
          <a:bodyPr wrap="none" rtlCol="0">
            <a:spAutoFit/>
          </a:bodyPr>
          <a:lstStyle/>
          <a:p>
            <a:r>
              <a:rPr lang="en-US" dirty="0"/>
              <a:t>Brief Description of Request</a:t>
            </a:r>
          </a:p>
        </p:txBody>
      </p:sp>
      <p:cxnSp>
        <p:nvCxnSpPr>
          <p:cNvPr id="10" name="Straight Arrow Connector 9"/>
          <p:cNvCxnSpPr/>
          <p:nvPr/>
        </p:nvCxnSpPr>
        <p:spPr>
          <a:xfrm>
            <a:off x="2057400" y="2556351"/>
            <a:ext cx="1552575" cy="36933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3101379"/>
            <a:ext cx="3005503" cy="369332"/>
          </a:xfrm>
          <a:prstGeom prst="rect">
            <a:avLst/>
          </a:prstGeom>
          <a:noFill/>
        </p:spPr>
        <p:txBody>
          <a:bodyPr wrap="none" rtlCol="0">
            <a:spAutoFit/>
          </a:bodyPr>
          <a:lstStyle/>
          <a:p>
            <a:r>
              <a:rPr lang="en-US" dirty="0"/>
              <a:t>Records</a:t>
            </a:r>
            <a:r>
              <a:rPr lang="en-US" dirty="0">
                <a:solidFill>
                  <a:schemeClr val="bg1"/>
                </a:solidFill>
              </a:rPr>
              <a:t> </a:t>
            </a:r>
            <a:r>
              <a:rPr lang="en-US" dirty="0"/>
              <a:t>Coordinator Signature</a:t>
            </a:r>
          </a:p>
        </p:txBody>
      </p:sp>
      <p:cxnSp>
        <p:nvCxnSpPr>
          <p:cNvPr id="13" name="Straight Arrow Connector 12"/>
          <p:cNvCxnSpPr>
            <a:stCxn id="11" idx="2"/>
          </p:cNvCxnSpPr>
          <p:nvPr/>
        </p:nvCxnSpPr>
        <p:spPr>
          <a:xfrm>
            <a:off x="1502752" y="3470711"/>
            <a:ext cx="2107223" cy="76791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086975" y="2082284"/>
            <a:ext cx="1996750" cy="369332"/>
          </a:xfrm>
          <a:prstGeom prst="rect">
            <a:avLst/>
          </a:prstGeom>
          <a:noFill/>
        </p:spPr>
        <p:txBody>
          <a:bodyPr wrap="square" rtlCol="0">
            <a:spAutoFit/>
          </a:bodyPr>
          <a:lstStyle/>
          <a:p>
            <a:r>
              <a:rPr lang="en-US" dirty="0"/>
              <a:t>Day of Request</a:t>
            </a:r>
          </a:p>
        </p:txBody>
      </p:sp>
      <p:cxnSp>
        <p:nvCxnSpPr>
          <p:cNvPr id="16" name="Straight Arrow Connector 15"/>
          <p:cNvCxnSpPr/>
          <p:nvPr/>
        </p:nvCxnSpPr>
        <p:spPr>
          <a:xfrm flipH="1" flipV="1">
            <a:off x="7261412" y="1776608"/>
            <a:ext cx="2825564" cy="49034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485529" y="2266950"/>
            <a:ext cx="2601447" cy="19091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65196" y="4250454"/>
            <a:ext cx="2111100" cy="646331"/>
          </a:xfrm>
          <a:prstGeom prst="rect">
            <a:avLst/>
          </a:prstGeom>
          <a:noFill/>
        </p:spPr>
        <p:txBody>
          <a:bodyPr wrap="square" rtlCol="0">
            <a:spAutoFit/>
          </a:bodyPr>
          <a:lstStyle/>
          <a:p>
            <a:r>
              <a:rPr lang="en-US" dirty="0"/>
              <a:t>Signature of Requester</a:t>
            </a:r>
          </a:p>
        </p:txBody>
      </p:sp>
      <p:cxnSp>
        <p:nvCxnSpPr>
          <p:cNvPr id="22" name="Straight Arrow Connector 21"/>
          <p:cNvCxnSpPr>
            <a:cxnSpLocks/>
          </p:cNvCxnSpPr>
          <p:nvPr/>
        </p:nvCxnSpPr>
        <p:spPr>
          <a:xfrm>
            <a:off x="1714500" y="4772025"/>
            <a:ext cx="1895475" cy="31992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81050" y="5284071"/>
            <a:ext cx="2119489" cy="646331"/>
          </a:xfrm>
          <a:prstGeom prst="rect">
            <a:avLst/>
          </a:prstGeom>
          <a:noFill/>
        </p:spPr>
        <p:txBody>
          <a:bodyPr wrap="square" rtlCol="0">
            <a:spAutoFit/>
          </a:bodyPr>
          <a:lstStyle/>
          <a:p>
            <a:r>
              <a:rPr lang="en-US" dirty="0"/>
              <a:t>Signature of RM Rep.</a:t>
            </a:r>
          </a:p>
        </p:txBody>
      </p:sp>
      <p:cxnSp>
        <p:nvCxnSpPr>
          <p:cNvPr id="25" name="Straight Arrow Connector 24"/>
          <p:cNvCxnSpPr>
            <a:cxnSpLocks/>
          </p:cNvCxnSpPr>
          <p:nvPr/>
        </p:nvCxnSpPr>
        <p:spPr>
          <a:xfrm flipV="1">
            <a:off x="1620746" y="5606212"/>
            <a:ext cx="1895475" cy="8973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738545" y="4360741"/>
            <a:ext cx="1884783" cy="923330"/>
          </a:xfrm>
          <a:prstGeom prst="rect">
            <a:avLst/>
          </a:prstGeom>
          <a:noFill/>
        </p:spPr>
        <p:txBody>
          <a:bodyPr wrap="square" rtlCol="0">
            <a:spAutoFit/>
          </a:bodyPr>
          <a:lstStyle/>
          <a:p>
            <a:pPr algn="ctr"/>
            <a:r>
              <a:rPr lang="en-US" dirty="0"/>
              <a:t>Day work order has been completed</a:t>
            </a:r>
          </a:p>
        </p:txBody>
      </p:sp>
      <p:cxnSp>
        <p:nvCxnSpPr>
          <p:cNvPr id="28" name="Straight Arrow Connector 27"/>
          <p:cNvCxnSpPr/>
          <p:nvPr/>
        </p:nvCxnSpPr>
        <p:spPr>
          <a:xfrm flipH="1">
            <a:off x="8453718" y="4867275"/>
            <a:ext cx="1414183" cy="22467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453718" y="4867275"/>
            <a:ext cx="1414183" cy="73893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0938" y="95088"/>
            <a:ext cx="496875" cy="523220"/>
          </a:xfrm>
          <a:prstGeom prst="rect">
            <a:avLst/>
          </a:prstGeom>
          <a:noFill/>
        </p:spPr>
        <p:txBody>
          <a:bodyPr wrap="square" rtlCol="0">
            <a:spAutoFit/>
          </a:bodyPr>
          <a:lstStyle/>
          <a:p>
            <a:r>
              <a:rPr lang="en-US" sz="2800" dirty="0"/>
              <a:t>1.</a:t>
            </a:r>
          </a:p>
        </p:txBody>
      </p:sp>
    </p:spTree>
    <p:extLst>
      <p:ext uri="{BB962C8B-B14F-4D97-AF65-F5344CB8AC3E}">
        <p14:creationId xmlns:p14="http://schemas.microsoft.com/office/powerpoint/2010/main" val="34866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 calcmode="lin" valueType="num">
                                      <p:cBhvr additive="base">
                                        <p:cTn id="3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26">
                                            <p:txEl>
                                              <p:pRg st="0" end="0"/>
                                            </p:txEl>
                                          </p:spTgt>
                                        </p:tgtEl>
                                        <p:attrNameLst>
                                          <p:attrName>style.visibility</p:attrName>
                                        </p:attrNameLst>
                                      </p:cBhvr>
                                      <p:to>
                                        <p:strVal val="visible"/>
                                      </p:to>
                                    </p:set>
                                    <p:anim calcmode="lin" valueType="num">
                                      <p:cBhvr additive="base">
                                        <p:cTn id="43"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50" y="2416891"/>
            <a:ext cx="2867025" cy="1015663"/>
          </a:xfrm>
          <a:prstGeom prst="rect">
            <a:avLst/>
          </a:prstGeom>
          <a:noFill/>
        </p:spPr>
        <p:txBody>
          <a:bodyPr wrap="square" rtlCol="0">
            <a:spAutoFit/>
          </a:bodyPr>
          <a:lstStyle/>
          <a:p>
            <a:r>
              <a:rPr lang="en-US" sz="2000" dirty="0"/>
              <a:t>Page 1 of Departmental Destruction Form shows how to fill out page 2.</a:t>
            </a:r>
          </a:p>
        </p:txBody>
      </p:sp>
      <p:sp>
        <p:nvSpPr>
          <p:cNvPr id="4" name="TextBox 3"/>
          <p:cNvSpPr txBox="1"/>
          <p:nvPr/>
        </p:nvSpPr>
        <p:spPr>
          <a:xfrm>
            <a:off x="285750" y="103325"/>
            <a:ext cx="496875" cy="523220"/>
          </a:xfrm>
          <a:prstGeom prst="rect">
            <a:avLst/>
          </a:prstGeom>
          <a:noFill/>
        </p:spPr>
        <p:txBody>
          <a:bodyPr wrap="square" rtlCol="0">
            <a:spAutoFit/>
          </a:bodyPr>
          <a:lstStyle/>
          <a:p>
            <a:r>
              <a:rPr lang="en-US" sz="2800" dirty="0"/>
              <a:t>2.</a:t>
            </a:r>
          </a:p>
        </p:txBody>
      </p:sp>
      <p:pic>
        <p:nvPicPr>
          <p:cNvPr id="6" name="Picture 5">
            <a:extLst>
              <a:ext uri="{FF2B5EF4-FFF2-40B4-BE49-F238E27FC236}">
                <a16:creationId xmlns:a16="http://schemas.microsoft.com/office/drawing/2014/main" id="{CDF847A3-9B95-F55D-E42F-56E86F8004D6}"/>
              </a:ext>
            </a:extLst>
          </p:cNvPr>
          <p:cNvPicPr>
            <a:picLocks noChangeAspect="1"/>
          </p:cNvPicPr>
          <p:nvPr/>
        </p:nvPicPr>
        <p:blipFill>
          <a:blip r:embed="rId2"/>
          <a:stretch>
            <a:fillRect/>
          </a:stretch>
        </p:blipFill>
        <p:spPr>
          <a:xfrm>
            <a:off x="3152774" y="0"/>
            <a:ext cx="5948093" cy="6858000"/>
          </a:xfrm>
          <a:prstGeom prst="rect">
            <a:avLst/>
          </a:prstGeom>
        </p:spPr>
      </p:pic>
    </p:spTree>
    <p:extLst>
      <p:ext uri="{BB962C8B-B14F-4D97-AF65-F5344CB8AC3E}">
        <p14:creationId xmlns:p14="http://schemas.microsoft.com/office/powerpoint/2010/main" val="3929019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5DF26E-E9FE-C2DB-4EEF-7F8AE3F061DC}"/>
              </a:ext>
            </a:extLst>
          </p:cNvPr>
          <p:cNvPicPr>
            <a:picLocks noChangeAspect="1"/>
          </p:cNvPicPr>
          <p:nvPr/>
        </p:nvPicPr>
        <p:blipFill>
          <a:blip r:embed="rId2"/>
          <a:stretch>
            <a:fillRect/>
          </a:stretch>
        </p:blipFill>
        <p:spPr>
          <a:xfrm>
            <a:off x="3140015" y="0"/>
            <a:ext cx="5952227" cy="6858000"/>
          </a:xfrm>
          <a:prstGeom prst="rect">
            <a:avLst/>
          </a:prstGeom>
        </p:spPr>
      </p:pic>
      <p:sp>
        <p:nvSpPr>
          <p:cNvPr id="3" name="TextBox 2"/>
          <p:cNvSpPr txBox="1"/>
          <p:nvPr/>
        </p:nvSpPr>
        <p:spPr>
          <a:xfrm>
            <a:off x="780135" y="721538"/>
            <a:ext cx="2176844" cy="1354217"/>
          </a:xfrm>
          <a:prstGeom prst="rect">
            <a:avLst/>
          </a:prstGeom>
          <a:noFill/>
        </p:spPr>
        <p:txBody>
          <a:bodyPr wrap="square" rtlCol="0">
            <a:spAutoFit/>
          </a:bodyPr>
          <a:lstStyle/>
          <a:p>
            <a:r>
              <a:rPr lang="en-US" dirty="0"/>
              <a:t>4. I</a:t>
            </a:r>
            <a:r>
              <a:rPr lang="en-US" sz="1600" dirty="0"/>
              <a:t>ndicates if files to be destroyed are convenience copies or other type of records base on the retention</a:t>
            </a:r>
          </a:p>
        </p:txBody>
      </p:sp>
      <p:cxnSp>
        <p:nvCxnSpPr>
          <p:cNvPr id="5" name="Straight Arrow Connector 4"/>
          <p:cNvCxnSpPr>
            <a:cxnSpLocks/>
          </p:cNvCxnSpPr>
          <p:nvPr/>
        </p:nvCxnSpPr>
        <p:spPr>
          <a:xfrm flipV="1">
            <a:off x="2854517" y="923026"/>
            <a:ext cx="552917" cy="36651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6490" y="3651371"/>
            <a:ext cx="2608027" cy="1107996"/>
          </a:xfrm>
          <a:prstGeom prst="rect">
            <a:avLst/>
          </a:prstGeom>
          <a:noFill/>
        </p:spPr>
        <p:txBody>
          <a:bodyPr wrap="square" rtlCol="0">
            <a:spAutoFit/>
          </a:bodyPr>
          <a:lstStyle/>
          <a:p>
            <a:r>
              <a:rPr lang="en-US" dirty="0"/>
              <a:t>9-10 b</a:t>
            </a:r>
            <a:r>
              <a:rPr lang="en-US" sz="1600" dirty="0"/>
              <a:t>. Please indicate the reason files are to be destroyed, and check off any that apply</a:t>
            </a:r>
          </a:p>
        </p:txBody>
      </p:sp>
      <p:cxnSp>
        <p:nvCxnSpPr>
          <p:cNvPr id="9" name="Straight Arrow Connector 8"/>
          <p:cNvCxnSpPr>
            <a:cxnSpLocks/>
          </p:cNvCxnSpPr>
          <p:nvPr/>
        </p:nvCxnSpPr>
        <p:spPr>
          <a:xfrm>
            <a:off x="1547446" y="4556369"/>
            <a:ext cx="1736443" cy="44695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440640" y="0"/>
            <a:ext cx="2218414" cy="861774"/>
          </a:xfrm>
          <a:prstGeom prst="rect">
            <a:avLst/>
          </a:prstGeom>
          <a:noFill/>
        </p:spPr>
        <p:txBody>
          <a:bodyPr wrap="square" rtlCol="0">
            <a:spAutoFit/>
          </a:bodyPr>
          <a:lstStyle/>
          <a:p>
            <a:r>
              <a:rPr lang="en-US" dirty="0"/>
              <a:t>5. </a:t>
            </a:r>
            <a:r>
              <a:rPr lang="en-US" sz="1600" dirty="0"/>
              <a:t>Indicates if box contains sensitive information or not</a:t>
            </a:r>
          </a:p>
        </p:txBody>
      </p:sp>
      <p:cxnSp>
        <p:nvCxnSpPr>
          <p:cNvPr id="12" name="Straight Arrow Connector 11"/>
          <p:cNvCxnSpPr>
            <a:cxnSpLocks/>
          </p:cNvCxnSpPr>
          <p:nvPr/>
        </p:nvCxnSpPr>
        <p:spPr>
          <a:xfrm flipH="1">
            <a:off x="8476090" y="596348"/>
            <a:ext cx="896965" cy="265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555934" y="2989690"/>
            <a:ext cx="2409246" cy="615553"/>
          </a:xfrm>
          <a:prstGeom prst="rect">
            <a:avLst/>
          </a:prstGeom>
          <a:noFill/>
        </p:spPr>
        <p:txBody>
          <a:bodyPr wrap="square" rtlCol="0">
            <a:spAutoFit/>
          </a:bodyPr>
          <a:lstStyle/>
          <a:p>
            <a:r>
              <a:rPr lang="en-US" dirty="0"/>
              <a:t>8. </a:t>
            </a:r>
            <a:r>
              <a:rPr lang="en-US" sz="1600" dirty="0"/>
              <a:t>Indicates how files are to be disposed of</a:t>
            </a:r>
          </a:p>
        </p:txBody>
      </p:sp>
      <p:cxnSp>
        <p:nvCxnSpPr>
          <p:cNvPr id="15" name="Straight Arrow Connector 14"/>
          <p:cNvCxnSpPr>
            <a:cxnSpLocks/>
            <a:stCxn id="13" idx="1"/>
          </p:cNvCxnSpPr>
          <p:nvPr/>
        </p:nvCxnSpPr>
        <p:spPr>
          <a:xfrm flipH="1" flipV="1">
            <a:off x="8155154" y="2608476"/>
            <a:ext cx="1400780" cy="68899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619544" y="1383258"/>
            <a:ext cx="1860605" cy="861774"/>
          </a:xfrm>
          <a:prstGeom prst="rect">
            <a:avLst/>
          </a:prstGeom>
          <a:noFill/>
        </p:spPr>
        <p:txBody>
          <a:bodyPr wrap="square" rtlCol="0">
            <a:spAutoFit/>
          </a:bodyPr>
          <a:lstStyle/>
          <a:p>
            <a:r>
              <a:rPr lang="en-US" dirty="0"/>
              <a:t>6. </a:t>
            </a:r>
            <a:r>
              <a:rPr lang="en-US" sz="1600" dirty="0"/>
              <a:t>Indicates the type of file to be destroyed</a:t>
            </a:r>
          </a:p>
        </p:txBody>
      </p:sp>
      <p:cxnSp>
        <p:nvCxnSpPr>
          <p:cNvPr id="19" name="Straight Arrow Connector 18"/>
          <p:cNvCxnSpPr>
            <a:cxnSpLocks/>
          </p:cNvCxnSpPr>
          <p:nvPr/>
        </p:nvCxnSpPr>
        <p:spPr>
          <a:xfrm flipH="1" flipV="1">
            <a:off x="8212347" y="1164566"/>
            <a:ext cx="1400780" cy="33027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75548" y="4768841"/>
            <a:ext cx="1978969" cy="1354217"/>
          </a:xfrm>
          <a:prstGeom prst="rect">
            <a:avLst/>
          </a:prstGeom>
          <a:noFill/>
        </p:spPr>
        <p:txBody>
          <a:bodyPr wrap="square" rtlCol="0">
            <a:spAutoFit/>
          </a:bodyPr>
          <a:lstStyle/>
          <a:p>
            <a:r>
              <a:rPr lang="en-US" dirty="0"/>
              <a:t>11&amp;12. </a:t>
            </a:r>
            <a:r>
              <a:rPr lang="en-US" sz="1600" dirty="0"/>
              <a:t>Require printed name and signature of person in charge of records for their Dept.</a:t>
            </a:r>
          </a:p>
        </p:txBody>
      </p:sp>
      <p:cxnSp>
        <p:nvCxnSpPr>
          <p:cNvPr id="24" name="Straight Arrow Connector 23"/>
          <p:cNvCxnSpPr>
            <a:cxnSpLocks/>
            <a:stCxn id="22" idx="2"/>
          </p:cNvCxnSpPr>
          <p:nvPr/>
        </p:nvCxnSpPr>
        <p:spPr>
          <a:xfrm flipV="1">
            <a:off x="1865033" y="5926347"/>
            <a:ext cx="3431586" cy="1967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a:off x="2854517" y="5416640"/>
            <a:ext cx="429372" cy="44695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725354" y="4802588"/>
            <a:ext cx="1933700" cy="615553"/>
          </a:xfrm>
          <a:prstGeom prst="rect">
            <a:avLst/>
          </a:prstGeom>
          <a:noFill/>
        </p:spPr>
        <p:txBody>
          <a:bodyPr wrap="square" rtlCol="0">
            <a:spAutoFit/>
          </a:bodyPr>
          <a:lstStyle/>
          <a:p>
            <a:r>
              <a:rPr lang="en-US" dirty="0"/>
              <a:t>13. </a:t>
            </a:r>
            <a:r>
              <a:rPr lang="en-US" sz="1600" dirty="0"/>
              <a:t>Will be signed by RM Rep.</a:t>
            </a:r>
          </a:p>
        </p:txBody>
      </p:sp>
      <p:cxnSp>
        <p:nvCxnSpPr>
          <p:cNvPr id="35" name="Straight Arrow Connector 34"/>
          <p:cNvCxnSpPr>
            <a:cxnSpLocks/>
            <a:stCxn id="33" idx="1"/>
          </p:cNvCxnSpPr>
          <p:nvPr/>
        </p:nvCxnSpPr>
        <p:spPr>
          <a:xfrm flipH="1">
            <a:off x="8557404" y="5110365"/>
            <a:ext cx="1167950" cy="81598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920942" y="14386"/>
            <a:ext cx="1933575" cy="369332"/>
          </a:xfrm>
          <a:prstGeom prst="rect">
            <a:avLst/>
          </a:prstGeom>
          <a:noFill/>
        </p:spPr>
        <p:txBody>
          <a:bodyPr wrap="square" rtlCol="0">
            <a:spAutoFit/>
          </a:bodyPr>
          <a:lstStyle/>
          <a:p>
            <a:r>
              <a:rPr lang="en-US" dirty="0"/>
              <a:t>Page 2.</a:t>
            </a:r>
          </a:p>
        </p:txBody>
      </p:sp>
    </p:spTree>
    <p:extLst>
      <p:ext uri="{BB962C8B-B14F-4D97-AF65-F5344CB8AC3E}">
        <p14:creationId xmlns:p14="http://schemas.microsoft.com/office/powerpoint/2010/main" val="219831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additive="base">
                                        <p:cTn id="25"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1+#ppt_w/2"/>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2071" y="597460"/>
            <a:ext cx="10233800" cy="4351338"/>
          </a:xfrm>
        </p:spPr>
        <p:txBody>
          <a:bodyPr>
            <a:normAutofit lnSpcReduction="10000"/>
          </a:bodyPr>
          <a:lstStyle/>
          <a:p>
            <a:pPr marL="0" indent="0" algn="ctr">
              <a:buNone/>
            </a:pPr>
            <a:r>
              <a:rPr lang="en-US" sz="3200" dirty="0"/>
              <a:t>The following forms are samples of Texas State Library and Archives Commission. Implementing the use of these forms not only will abide by regulations set by TSLAC, but will also benefit our department in the following ways:</a:t>
            </a:r>
          </a:p>
          <a:p>
            <a:pPr marL="457200" lvl="1" indent="0">
              <a:buNone/>
            </a:pPr>
            <a:endParaRPr lang="en-US" dirty="0"/>
          </a:p>
          <a:p>
            <a:pPr lvl="1"/>
            <a:r>
              <a:rPr lang="en-US" dirty="0"/>
              <a:t>Will give accuracy to what UT System requires.</a:t>
            </a:r>
          </a:p>
          <a:p>
            <a:pPr lvl="1"/>
            <a:r>
              <a:rPr lang="en-US" dirty="0"/>
              <a:t> Will make our jobs more efficient and organized due to the fact that format of forms is user friendly and self explanatory. </a:t>
            </a:r>
          </a:p>
          <a:p>
            <a:pPr lvl="1"/>
            <a:r>
              <a:rPr lang="en-US" dirty="0"/>
              <a:t>And for ease of access all forms are/can be found on our web site for our use.</a:t>
            </a:r>
          </a:p>
        </p:txBody>
      </p:sp>
    </p:spTree>
    <p:extLst>
      <p:ext uri="{BB962C8B-B14F-4D97-AF65-F5344CB8AC3E}">
        <p14:creationId xmlns:p14="http://schemas.microsoft.com/office/powerpoint/2010/main" val="322048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2484" y="195560"/>
            <a:ext cx="7989944"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Disposition of Bin Contents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190" y="1856231"/>
            <a:ext cx="3618744" cy="4039744"/>
          </a:xfrm>
          <a:prstGeom prst="rect">
            <a:avLst/>
          </a:prstGeom>
        </p:spPr>
      </p:pic>
      <p:sp>
        <p:nvSpPr>
          <p:cNvPr id="5" name="TextBox 4"/>
          <p:cNvSpPr txBox="1"/>
          <p:nvPr/>
        </p:nvSpPr>
        <p:spPr>
          <a:xfrm>
            <a:off x="1152525" y="1657350"/>
            <a:ext cx="3333750" cy="3200876"/>
          </a:xfrm>
          <a:prstGeom prst="rect">
            <a:avLst/>
          </a:prstGeom>
          <a:noFill/>
        </p:spPr>
        <p:txBody>
          <a:bodyPr wrap="square" rtlCol="0">
            <a:spAutoFit/>
          </a:bodyPr>
          <a:lstStyle/>
          <a:p>
            <a:r>
              <a:rPr lang="en-US" sz="2400" dirty="0"/>
              <a:t>For Disposition of Bin Contents, we require:</a:t>
            </a:r>
          </a:p>
          <a:p>
            <a:pPr marL="914400" lvl="1" indent="-457200">
              <a:buFont typeface="+mj-lt"/>
              <a:buAutoNum type="arabicPeriod"/>
            </a:pPr>
            <a:r>
              <a:rPr lang="en-US" sz="2000" dirty="0"/>
              <a:t>One Work Order</a:t>
            </a:r>
          </a:p>
          <a:p>
            <a:pPr marL="914400" lvl="1" indent="-457200">
              <a:buFont typeface="+mj-lt"/>
              <a:buAutoNum type="arabicPeriod"/>
            </a:pPr>
            <a:r>
              <a:rPr lang="en-US" sz="2000" dirty="0"/>
              <a:t>Security Container Agreement </a:t>
            </a:r>
          </a:p>
          <a:p>
            <a:pPr marL="914400" lvl="1" indent="-457200">
              <a:buFont typeface="+mj-lt"/>
              <a:buAutoNum type="arabicPeriod"/>
            </a:pPr>
            <a:r>
              <a:rPr lang="en-US" sz="2000" dirty="0"/>
              <a:t>Departmental Destruction Form</a:t>
            </a:r>
          </a:p>
          <a:p>
            <a:pPr marL="742950" lvl="1" indent="-285750">
              <a:buFont typeface="Arial" panose="020B0604020202020204" pitchFamily="34" charset="0"/>
              <a:buChar char="•"/>
            </a:pPr>
            <a:endParaRPr lang="en-US" dirty="0"/>
          </a:p>
          <a:p>
            <a:pPr lvl="1"/>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77325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14AC2A-F961-0E42-D5A1-46605287A17C}"/>
              </a:ext>
            </a:extLst>
          </p:cNvPr>
          <p:cNvPicPr>
            <a:picLocks noChangeAspect="1"/>
          </p:cNvPicPr>
          <p:nvPr/>
        </p:nvPicPr>
        <p:blipFill>
          <a:blip r:embed="rId2"/>
          <a:stretch>
            <a:fillRect/>
          </a:stretch>
        </p:blipFill>
        <p:spPr>
          <a:xfrm>
            <a:off x="2960443" y="0"/>
            <a:ext cx="6507188" cy="6858000"/>
          </a:xfrm>
          <a:prstGeom prst="rect">
            <a:avLst/>
          </a:prstGeom>
        </p:spPr>
      </p:pic>
      <p:sp>
        <p:nvSpPr>
          <p:cNvPr id="3" name="TextBox 2"/>
          <p:cNvSpPr txBox="1"/>
          <p:nvPr/>
        </p:nvSpPr>
        <p:spPr>
          <a:xfrm>
            <a:off x="693964" y="555988"/>
            <a:ext cx="2047875" cy="646331"/>
          </a:xfrm>
          <a:prstGeom prst="rect">
            <a:avLst/>
          </a:prstGeom>
          <a:noFill/>
        </p:spPr>
        <p:txBody>
          <a:bodyPr wrap="square" rtlCol="0">
            <a:spAutoFit/>
          </a:bodyPr>
          <a:lstStyle/>
          <a:p>
            <a:pPr algn="ctr"/>
            <a:r>
              <a:rPr lang="en-US" dirty="0"/>
              <a:t>Records Coordinator Name</a:t>
            </a:r>
          </a:p>
        </p:txBody>
      </p:sp>
      <p:cxnSp>
        <p:nvCxnSpPr>
          <p:cNvPr id="5" name="Straight Arrow Connector 4"/>
          <p:cNvCxnSpPr/>
          <p:nvPr/>
        </p:nvCxnSpPr>
        <p:spPr>
          <a:xfrm>
            <a:off x="2063931" y="957943"/>
            <a:ext cx="1319168" cy="6096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2193" y="2160261"/>
            <a:ext cx="2730684" cy="369332"/>
          </a:xfrm>
          <a:prstGeom prst="rect">
            <a:avLst/>
          </a:prstGeom>
          <a:noFill/>
        </p:spPr>
        <p:txBody>
          <a:bodyPr wrap="none" rtlCol="0">
            <a:spAutoFit/>
          </a:bodyPr>
          <a:lstStyle/>
          <a:p>
            <a:r>
              <a:rPr lang="en-US" dirty="0"/>
              <a:t>Brief Description of Request</a:t>
            </a:r>
          </a:p>
        </p:txBody>
      </p:sp>
      <p:cxnSp>
        <p:nvCxnSpPr>
          <p:cNvPr id="8" name="Straight Arrow Connector 7"/>
          <p:cNvCxnSpPr>
            <a:stCxn id="6" idx="2"/>
          </p:cNvCxnSpPr>
          <p:nvPr/>
        </p:nvCxnSpPr>
        <p:spPr>
          <a:xfrm>
            <a:off x="1507535" y="2529593"/>
            <a:ext cx="1875564" cy="36165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2193" y="3182859"/>
            <a:ext cx="2698496" cy="338554"/>
          </a:xfrm>
          <a:prstGeom prst="rect">
            <a:avLst/>
          </a:prstGeom>
          <a:noFill/>
        </p:spPr>
        <p:txBody>
          <a:bodyPr wrap="none" rtlCol="0">
            <a:spAutoFit/>
          </a:bodyPr>
          <a:lstStyle/>
          <a:p>
            <a:r>
              <a:rPr lang="en-US" sz="1600" dirty="0"/>
              <a:t>Records</a:t>
            </a:r>
            <a:r>
              <a:rPr lang="en-US" sz="1600" dirty="0">
                <a:solidFill>
                  <a:schemeClr val="bg1"/>
                </a:solidFill>
              </a:rPr>
              <a:t> </a:t>
            </a:r>
            <a:r>
              <a:rPr lang="en-US" sz="1600" dirty="0"/>
              <a:t>Coordinator Signature</a:t>
            </a:r>
          </a:p>
        </p:txBody>
      </p:sp>
      <p:cxnSp>
        <p:nvCxnSpPr>
          <p:cNvPr id="11" name="Straight Arrow Connector 10"/>
          <p:cNvCxnSpPr>
            <a:stCxn id="9" idx="2"/>
          </p:cNvCxnSpPr>
          <p:nvPr/>
        </p:nvCxnSpPr>
        <p:spPr>
          <a:xfrm>
            <a:off x="1491441" y="3521413"/>
            <a:ext cx="1891658" cy="68482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30739" y="4122695"/>
            <a:ext cx="2111100" cy="646331"/>
          </a:xfrm>
          <a:prstGeom prst="rect">
            <a:avLst/>
          </a:prstGeom>
          <a:noFill/>
        </p:spPr>
        <p:txBody>
          <a:bodyPr wrap="square" rtlCol="0">
            <a:spAutoFit/>
          </a:bodyPr>
          <a:lstStyle/>
          <a:p>
            <a:r>
              <a:rPr lang="en-US" dirty="0"/>
              <a:t>Signature of Requester</a:t>
            </a:r>
          </a:p>
        </p:txBody>
      </p:sp>
      <p:cxnSp>
        <p:nvCxnSpPr>
          <p:cNvPr id="15" name="Straight Arrow Connector 14"/>
          <p:cNvCxnSpPr>
            <a:stCxn id="12" idx="2"/>
          </p:cNvCxnSpPr>
          <p:nvPr/>
        </p:nvCxnSpPr>
        <p:spPr>
          <a:xfrm>
            <a:off x="1686289" y="4769026"/>
            <a:ext cx="1696400" cy="3264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1312" y="5160826"/>
            <a:ext cx="2119489" cy="646331"/>
          </a:xfrm>
          <a:prstGeom prst="rect">
            <a:avLst/>
          </a:prstGeom>
          <a:noFill/>
        </p:spPr>
        <p:txBody>
          <a:bodyPr wrap="square" rtlCol="0">
            <a:spAutoFit/>
          </a:bodyPr>
          <a:lstStyle/>
          <a:p>
            <a:r>
              <a:rPr lang="en-US" dirty="0"/>
              <a:t>Signature of RM Rep.</a:t>
            </a:r>
          </a:p>
        </p:txBody>
      </p:sp>
      <p:cxnSp>
        <p:nvCxnSpPr>
          <p:cNvPr id="18" name="Straight Arrow Connector 17"/>
          <p:cNvCxnSpPr/>
          <p:nvPr/>
        </p:nvCxnSpPr>
        <p:spPr>
          <a:xfrm flipV="1">
            <a:off x="1768978" y="5738949"/>
            <a:ext cx="1614121" cy="280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295981" y="2082284"/>
            <a:ext cx="1996750" cy="369332"/>
          </a:xfrm>
          <a:prstGeom prst="rect">
            <a:avLst/>
          </a:prstGeom>
          <a:noFill/>
        </p:spPr>
        <p:txBody>
          <a:bodyPr wrap="square" rtlCol="0">
            <a:spAutoFit/>
          </a:bodyPr>
          <a:lstStyle/>
          <a:p>
            <a:r>
              <a:rPr lang="en-US" dirty="0"/>
              <a:t>Day of Request</a:t>
            </a:r>
          </a:p>
        </p:txBody>
      </p:sp>
      <p:cxnSp>
        <p:nvCxnSpPr>
          <p:cNvPr id="22" name="Straight Arrow Connector 21"/>
          <p:cNvCxnSpPr>
            <a:cxnSpLocks/>
            <a:stCxn id="20" idx="1"/>
          </p:cNvCxnSpPr>
          <p:nvPr/>
        </p:nvCxnSpPr>
        <p:spPr>
          <a:xfrm flipH="1" flipV="1">
            <a:off x="9057736" y="1811547"/>
            <a:ext cx="1238245" cy="45540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stCxn id="20" idx="1"/>
          </p:cNvCxnSpPr>
          <p:nvPr/>
        </p:nvCxnSpPr>
        <p:spPr>
          <a:xfrm flipH="1">
            <a:off x="9057736" y="2266950"/>
            <a:ext cx="1238245" cy="175295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949929" y="5022326"/>
            <a:ext cx="1884783" cy="923330"/>
          </a:xfrm>
          <a:prstGeom prst="rect">
            <a:avLst/>
          </a:prstGeom>
          <a:noFill/>
        </p:spPr>
        <p:txBody>
          <a:bodyPr wrap="square" rtlCol="0">
            <a:spAutoFit/>
          </a:bodyPr>
          <a:lstStyle/>
          <a:p>
            <a:pPr algn="ctr"/>
            <a:r>
              <a:rPr lang="en-US" dirty="0"/>
              <a:t>Day work order has been completed</a:t>
            </a:r>
          </a:p>
        </p:txBody>
      </p:sp>
      <p:cxnSp>
        <p:nvCxnSpPr>
          <p:cNvPr id="27" name="Straight Arrow Connector 26"/>
          <p:cNvCxnSpPr>
            <a:cxnSpLocks/>
            <a:stCxn id="25" idx="1"/>
          </p:cNvCxnSpPr>
          <p:nvPr/>
        </p:nvCxnSpPr>
        <p:spPr>
          <a:xfrm flipH="1" flipV="1">
            <a:off x="9057736" y="5095427"/>
            <a:ext cx="892193" cy="38856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a:stCxn id="25" idx="1"/>
          </p:cNvCxnSpPr>
          <p:nvPr/>
        </p:nvCxnSpPr>
        <p:spPr>
          <a:xfrm flipH="1">
            <a:off x="9057736" y="5483991"/>
            <a:ext cx="892193" cy="15768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0938" y="95088"/>
            <a:ext cx="496875" cy="523220"/>
          </a:xfrm>
          <a:prstGeom prst="rect">
            <a:avLst/>
          </a:prstGeom>
          <a:noFill/>
        </p:spPr>
        <p:txBody>
          <a:bodyPr wrap="square" rtlCol="0">
            <a:spAutoFit/>
          </a:bodyPr>
          <a:lstStyle/>
          <a:p>
            <a:r>
              <a:rPr lang="en-US" sz="2800" dirty="0"/>
              <a:t>1.</a:t>
            </a:r>
          </a:p>
        </p:txBody>
      </p:sp>
    </p:spTree>
    <p:extLst>
      <p:ext uri="{BB962C8B-B14F-4D97-AF65-F5344CB8AC3E}">
        <p14:creationId xmlns:p14="http://schemas.microsoft.com/office/powerpoint/2010/main" val="178128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1+#ppt_w/2"/>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6" grpId="0"/>
      <p:bldP spid="20"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E0C45F-DD1D-E391-E694-2D290E950243}"/>
              </a:ext>
            </a:extLst>
          </p:cNvPr>
          <p:cNvPicPr>
            <a:picLocks noChangeAspect="1"/>
          </p:cNvPicPr>
          <p:nvPr/>
        </p:nvPicPr>
        <p:blipFill>
          <a:blip r:embed="rId2"/>
          <a:stretch>
            <a:fillRect/>
          </a:stretch>
        </p:blipFill>
        <p:spPr>
          <a:xfrm>
            <a:off x="2959828" y="0"/>
            <a:ext cx="6873970" cy="6858000"/>
          </a:xfrm>
          <a:prstGeom prst="rect">
            <a:avLst/>
          </a:prstGeom>
        </p:spPr>
      </p:pic>
      <p:sp>
        <p:nvSpPr>
          <p:cNvPr id="3" name="TextBox 2"/>
          <p:cNvSpPr txBox="1"/>
          <p:nvPr/>
        </p:nvSpPr>
        <p:spPr>
          <a:xfrm>
            <a:off x="728076" y="701823"/>
            <a:ext cx="2144130" cy="338554"/>
          </a:xfrm>
          <a:prstGeom prst="rect">
            <a:avLst/>
          </a:prstGeom>
          <a:noFill/>
        </p:spPr>
        <p:txBody>
          <a:bodyPr wrap="square" rtlCol="0">
            <a:spAutoFit/>
          </a:bodyPr>
          <a:lstStyle/>
          <a:p>
            <a:r>
              <a:rPr lang="en-US" sz="1600" dirty="0"/>
              <a:t>Department Name</a:t>
            </a:r>
          </a:p>
        </p:txBody>
      </p:sp>
      <p:sp>
        <p:nvSpPr>
          <p:cNvPr id="6" name="TextBox 5"/>
          <p:cNvSpPr txBox="1"/>
          <p:nvPr/>
        </p:nvSpPr>
        <p:spPr>
          <a:xfrm>
            <a:off x="10572206" y="1149532"/>
            <a:ext cx="1619794" cy="369332"/>
          </a:xfrm>
          <a:prstGeom prst="rect">
            <a:avLst/>
          </a:prstGeom>
          <a:noFill/>
        </p:spPr>
        <p:txBody>
          <a:bodyPr wrap="square" rtlCol="0">
            <a:spAutoFit/>
          </a:bodyPr>
          <a:lstStyle/>
          <a:p>
            <a:r>
              <a:rPr lang="en-US" dirty="0"/>
              <a:t>Location</a:t>
            </a:r>
          </a:p>
        </p:txBody>
      </p:sp>
      <p:sp>
        <p:nvSpPr>
          <p:cNvPr id="9" name="TextBox 8"/>
          <p:cNvSpPr txBox="1"/>
          <p:nvPr/>
        </p:nvSpPr>
        <p:spPr>
          <a:xfrm>
            <a:off x="740229" y="1907177"/>
            <a:ext cx="2248632" cy="574766"/>
          </a:xfrm>
          <a:prstGeom prst="rect">
            <a:avLst/>
          </a:prstGeom>
          <a:noFill/>
        </p:spPr>
        <p:txBody>
          <a:bodyPr wrap="square" rtlCol="0">
            <a:spAutoFit/>
          </a:bodyPr>
          <a:lstStyle/>
          <a:p>
            <a:endParaRPr lang="en-US"/>
          </a:p>
        </p:txBody>
      </p:sp>
      <p:sp>
        <p:nvSpPr>
          <p:cNvPr id="11" name="TextBox 10"/>
          <p:cNvSpPr txBox="1"/>
          <p:nvPr/>
        </p:nvSpPr>
        <p:spPr>
          <a:xfrm>
            <a:off x="747315" y="1283916"/>
            <a:ext cx="2248632" cy="830997"/>
          </a:xfrm>
          <a:prstGeom prst="rect">
            <a:avLst/>
          </a:prstGeom>
          <a:noFill/>
        </p:spPr>
        <p:txBody>
          <a:bodyPr wrap="square" rtlCol="0">
            <a:spAutoFit/>
          </a:bodyPr>
          <a:lstStyle/>
          <a:p>
            <a:r>
              <a:rPr lang="en-US" sz="1600" dirty="0"/>
              <a:t>Printed Name and Signature of Records Coordinator</a:t>
            </a:r>
          </a:p>
        </p:txBody>
      </p:sp>
      <p:cxnSp>
        <p:nvCxnSpPr>
          <p:cNvPr id="13" name="Straight Arrow Connector 12"/>
          <p:cNvCxnSpPr>
            <a:cxnSpLocks/>
          </p:cNvCxnSpPr>
          <p:nvPr/>
        </p:nvCxnSpPr>
        <p:spPr>
          <a:xfrm>
            <a:off x="2107474" y="1865963"/>
            <a:ext cx="1170564" cy="2489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9464" y="2275664"/>
            <a:ext cx="2847702" cy="830997"/>
          </a:xfrm>
          <a:prstGeom prst="rect">
            <a:avLst/>
          </a:prstGeom>
          <a:noFill/>
        </p:spPr>
        <p:txBody>
          <a:bodyPr wrap="square" rtlCol="0">
            <a:spAutoFit/>
          </a:bodyPr>
          <a:lstStyle/>
          <a:p>
            <a:r>
              <a:rPr lang="en-US" sz="1600" dirty="0"/>
              <a:t>In case Records Coordinator is not present, an Alternate person can sign the Agreement</a:t>
            </a:r>
          </a:p>
        </p:txBody>
      </p:sp>
      <p:sp>
        <p:nvSpPr>
          <p:cNvPr id="28" name="TextBox 27"/>
          <p:cNvSpPr txBox="1"/>
          <p:nvPr/>
        </p:nvSpPr>
        <p:spPr>
          <a:xfrm>
            <a:off x="156754" y="3344091"/>
            <a:ext cx="2611484" cy="923330"/>
          </a:xfrm>
          <a:prstGeom prst="rect">
            <a:avLst/>
          </a:prstGeom>
          <a:noFill/>
        </p:spPr>
        <p:txBody>
          <a:bodyPr wrap="square" rtlCol="0">
            <a:spAutoFit/>
          </a:bodyPr>
          <a:lstStyle/>
          <a:p>
            <a:r>
              <a:rPr lang="en-US" dirty="0"/>
              <a:t>Printed Name and Signature of Department Manager</a:t>
            </a:r>
          </a:p>
        </p:txBody>
      </p:sp>
      <p:sp>
        <p:nvSpPr>
          <p:cNvPr id="17" name="TextBox 16"/>
          <p:cNvSpPr txBox="1"/>
          <p:nvPr/>
        </p:nvSpPr>
        <p:spPr>
          <a:xfrm>
            <a:off x="290938" y="95088"/>
            <a:ext cx="496875" cy="523220"/>
          </a:xfrm>
          <a:prstGeom prst="rect">
            <a:avLst/>
          </a:prstGeom>
          <a:noFill/>
        </p:spPr>
        <p:txBody>
          <a:bodyPr wrap="square" rtlCol="0">
            <a:spAutoFit/>
          </a:bodyPr>
          <a:lstStyle/>
          <a:p>
            <a:r>
              <a:rPr lang="en-US" sz="2800" dirty="0"/>
              <a:t>2.</a:t>
            </a:r>
          </a:p>
        </p:txBody>
      </p:sp>
      <p:cxnSp>
        <p:nvCxnSpPr>
          <p:cNvPr id="10" name="Straight Arrow Connector 9"/>
          <p:cNvCxnSpPr>
            <a:cxnSpLocks/>
          </p:cNvCxnSpPr>
          <p:nvPr/>
        </p:nvCxnSpPr>
        <p:spPr>
          <a:xfrm>
            <a:off x="2107474" y="1865963"/>
            <a:ext cx="3361673" cy="1871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2299063" y="957943"/>
            <a:ext cx="1669088" cy="72420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a:stCxn id="6" idx="1"/>
          </p:cNvCxnSpPr>
          <p:nvPr/>
        </p:nvCxnSpPr>
        <p:spPr>
          <a:xfrm flipH="1">
            <a:off x="9126747" y="1334198"/>
            <a:ext cx="1445459" cy="40240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V="1">
            <a:off x="2782355" y="2481943"/>
            <a:ext cx="2686792" cy="36432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flipV="1">
            <a:off x="2107474" y="2976113"/>
            <a:ext cx="1170564" cy="64235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107474" y="3106661"/>
            <a:ext cx="3265715" cy="51180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cxnSpLocks/>
          </p:cNvCxnSpPr>
          <p:nvPr/>
        </p:nvCxnSpPr>
        <p:spPr>
          <a:xfrm flipV="1">
            <a:off x="2782355" y="2481943"/>
            <a:ext cx="495683" cy="36432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56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500"/>
                                        <p:tgtEl>
                                          <p:spTgt spid="2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50" y="2416891"/>
            <a:ext cx="2867025" cy="1015663"/>
          </a:xfrm>
          <a:prstGeom prst="rect">
            <a:avLst/>
          </a:prstGeom>
          <a:noFill/>
        </p:spPr>
        <p:txBody>
          <a:bodyPr wrap="square" rtlCol="0">
            <a:spAutoFit/>
          </a:bodyPr>
          <a:lstStyle/>
          <a:p>
            <a:r>
              <a:rPr lang="en-US" sz="2000" dirty="0"/>
              <a:t>Page 1 of Departmental Destruction Form shows how to fill out page 2.</a:t>
            </a:r>
          </a:p>
        </p:txBody>
      </p:sp>
      <p:sp>
        <p:nvSpPr>
          <p:cNvPr id="4" name="TextBox 3"/>
          <p:cNvSpPr txBox="1"/>
          <p:nvPr/>
        </p:nvSpPr>
        <p:spPr>
          <a:xfrm>
            <a:off x="290938" y="95088"/>
            <a:ext cx="496875" cy="523220"/>
          </a:xfrm>
          <a:prstGeom prst="rect">
            <a:avLst/>
          </a:prstGeom>
          <a:noFill/>
        </p:spPr>
        <p:txBody>
          <a:bodyPr wrap="square" rtlCol="0">
            <a:spAutoFit/>
          </a:bodyPr>
          <a:lstStyle/>
          <a:p>
            <a:r>
              <a:rPr lang="en-US" sz="2800" dirty="0"/>
              <a:t>3.</a:t>
            </a:r>
          </a:p>
        </p:txBody>
      </p:sp>
      <p:pic>
        <p:nvPicPr>
          <p:cNvPr id="6" name="Picture 5">
            <a:extLst>
              <a:ext uri="{FF2B5EF4-FFF2-40B4-BE49-F238E27FC236}">
                <a16:creationId xmlns:a16="http://schemas.microsoft.com/office/drawing/2014/main" id="{BB67BA82-BB01-D2D4-9071-5DD582E987E7}"/>
              </a:ext>
            </a:extLst>
          </p:cNvPr>
          <p:cNvPicPr>
            <a:picLocks noChangeAspect="1"/>
          </p:cNvPicPr>
          <p:nvPr/>
        </p:nvPicPr>
        <p:blipFill>
          <a:blip r:embed="rId2"/>
          <a:stretch>
            <a:fillRect/>
          </a:stretch>
        </p:blipFill>
        <p:spPr>
          <a:xfrm>
            <a:off x="2941608" y="0"/>
            <a:ext cx="6374920" cy="6858000"/>
          </a:xfrm>
          <a:prstGeom prst="rect">
            <a:avLst/>
          </a:prstGeom>
        </p:spPr>
      </p:pic>
    </p:spTree>
    <p:extLst>
      <p:ext uri="{BB962C8B-B14F-4D97-AF65-F5344CB8AC3E}">
        <p14:creationId xmlns:p14="http://schemas.microsoft.com/office/powerpoint/2010/main" val="3581265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E97E18-9968-67F7-AB57-0A8E3C69D97C}"/>
              </a:ext>
            </a:extLst>
          </p:cNvPr>
          <p:cNvPicPr>
            <a:picLocks noChangeAspect="1"/>
          </p:cNvPicPr>
          <p:nvPr/>
        </p:nvPicPr>
        <p:blipFill>
          <a:blip r:embed="rId2"/>
          <a:stretch>
            <a:fillRect/>
          </a:stretch>
        </p:blipFill>
        <p:spPr>
          <a:xfrm>
            <a:off x="2854517" y="0"/>
            <a:ext cx="6817503" cy="6858000"/>
          </a:xfrm>
          <a:prstGeom prst="rect">
            <a:avLst/>
          </a:prstGeom>
        </p:spPr>
      </p:pic>
      <p:sp>
        <p:nvSpPr>
          <p:cNvPr id="4" name="TextBox 3"/>
          <p:cNvSpPr txBox="1"/>
          <p:nvPr/>
        </p:nvSpPr>
        <p:spPr>
          <a:xfrm>
            <a:off x="764233" y="586366"/>
            <a:ext cx="2176844" cy="1107996"/>
          </a:xfrm>
          <a:prstGeom prst="rect">
            <a:avLst/>
          </a:prstGeom>
          <a:noFill/>
        </p:spPr>
        <p:txBody>
          <a:bodyPr wrap="square" rtlCol="0">
            <a:spAutoFit/>
          </a:bodyPr>
          <a:lstStyle/>
          <a:p>
            <a:r>
              <a:rPr lang="en-US" dirty="0"/>
              <a:t>4. </a:t>
            </a:r>
            <a:r>
              <a:rPr lang="en-US" sz="1600" dirty="0"/>
              <a:t>Indicates if files to be destroyed are convenience copies or other type of records</a:t>
            </a:r>
          </a:p>
        </p:txBody>
      </p:sp>
      <p:cxnSp>
        <p:nvCxnSpPr>
          <p:cNvPr id="6" name="Straight Arrow Connector 5"/>
          <p:cNvCxnSpPr>
            <a:cxnSpLocks/>
          </p:cNvCxnSpPr>
          <p:nvPr/>
        </p:nvCxnSpPr>
        <p:spPr>
          <a:xfrm flipV="1">
            <a:off x="2623930" y="869726"/>
            <a:ext cx="490206" cy="25140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6490" y="3651371"/>
            <a:ext cx="2608027" cy="1107996"/>
          </a:xfrm>
          <a:prstGeom prst="rect">
            <a:avLst/>
          </a:prstGeom>
          <a:noFill/>
        </p:spPr>
        <p:txBody>
          <a:bodyPr wrap="square" rtlCol="0">
            <a:spAutoFit/>
          </a:bodyPr>
          <a:lstStyle/>
          <a:p>
            <a:r>
              <a:rPr lang="en-US" dirty="0"/>
              <a:t>9-10 b. </a:t>
            </a:r>
            <a:r>
              <a:rPr lang="en-US" sz="1600" dirty="0"/>
              <a:t>Please indicate the reason files are to be destroyed and check off any that apply.</a:t>
            </a:r>
          </a:p>
        </p:txBody>
      </p:sp>
      <p:cxnSp>
        <p:nvCxnSpPr>
          <p:cNvPr id="9" name="Straight Arrow Connector 8"/>
          <p:cNvCxnSpPr/>
          <p:nvPr/>
        </p:nvCxnSpPr>
        <p:spPr>
          <a:xfrm>
            <a:off x="2536466" y="4564049"/>
            <a:ext cx="739471" cy="47707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75548" y="4768841"/>
            <a:ext cx="1978969" cy="1354217"/>
          </a:xfrm>
          <a:prstGeom prst="rect">
            <a:avLst/>
          </a:prstGeom>
          <a:noFill/>
        </p:spPr>
        <p:txBody>
          <a:bodyPr wrap="square" rtlCol="0">
            <a:spAutoFit/>
          </a:bodyPr>
          <a:lstStyle/>
          <a:p>
            <a:r>
              <a:rPr lang="en-US" dirty="0"/>
              <a:t>11&amp;12. R</a:t>
            </a:r>
            <a:r>
              <a:rPr lang="en-US" sz="1600" dirty="0"/>
              <a:t>equire printed name and signature of person in charge of records for their Dept.</a:t>
            </a:r>
          </a:p>
        </p:txBody>
      </p:sp>
      <p:cxnSp>
        <p:nvCxnSpPr>
          <p:cNvPr id="12" name="Straight Arrow Connector 11"/>
          <p:cNvCxnSpPr/>
          <p:nvPr/>
        </p:nvCxnSpPr>
        <p:spPr>
          <a:xfrm>
            <a:off x="2532193" y="5135191"/>
            <a:ext cx="743744" cy="73287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010775" y="5885352"/>
            <a:ext cx="3428733" cy="10263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838205" y="7952"/>
            <a:ext cx="2218414" cy="861774"/>
          </a:xfrm>
          <a:prstGeom prst="rect">
            <a:avLst/>
          </a:prstGeom>
          <a:noFill/>
        </p:spPr>
        <p:txBody>
          <a:bodyPr wrap="square" rtlCol="0">
            <a:spAutoFit/>
          </a:bodyPr>
          <a:lstStyle/>
          <a:p>
            <a:r>
              <a:rPr lang="en-US" dirty="0"/>
              <a:t>5. </a:t>
            </a:r>
            <a:r>
              <a:rPr lang="en-US" sz="1600" dirty="0"/>
              <a:t>Indicates if box contains sensitive information or not</a:t>
            </a:r>
          </a:p>
        </p:txBody>
      </p:sp>
      <p:cxnSp>
        <p:nvCxnSpPr>
          <p:cNvPr id="17" name="Straight Arrow Connector 16"/>
          <p:cNvCxnSpPr>
            <a:cxnSpLocks/>
          </p:cNvCxnSpPr>
          <p:nvPr/>
        </p:nvCxnSpPr>
        <p:spPr>
          <a:xfrm flipH="1">
            <a:off x="9506309" y="803082"/>
            <a:ext cx="1106546" cy="7474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969705" y="1303745"/>
            <a:ext cx="1860605" cy="861774"/>
          </a:xfrm>
          <a:prstGeom prst="rect">
            <a:avLst/>
          </a:prstGeom>
          <a:noFill/>
        </p:spPr>
        <p:txBody>
          <a:bodyPr wrap="square" rtlCol="0">
            <a:spAutoFit/>
          </a:bodyPr>
          <a:lstStyle/>
          <a:p>
            <a:r>
              <a:rPr lang="en-US" dirty="0"/>
              <a:t>6. </a:t>
            </a:r>
            <a:r>
              <a:rPr lang="en-US" sz="1600" dirty="0"/>
              <a:t>Indicates the type of file to be destroyed</a:t>
            </a:r>
          </a:p>
        </p:txBody>
      </p:sp>
      <p:cxnSp>
        <p:nvCxnSpPr>
          <p:cNvPr id="20" name="Straight Arrow Connector 19"/>
          <p:cNvCxnSpPr>
            <a:cxnSpLocks/>
          </p:cNvCxnSpPr>
          <p:nvPr/>
        </p:nvCxnSpPr>
        <p:spPr>
          <a:xfrm flipH="1" flipV="1">
            <a:off x="9135374" y="1199072"/>
            <a:ext cx="834331" cy="72514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952268" y="2441976"/>
            <a:ext cx="2409246" cy="615553"/>
          </a:xfrm>
          <a:prstGeom prst="rect">
            <a:avLst/>
          </a:prstGeom>
          <a:noFill/>
        </p:spPr>
        <p:txBody>
          <a:bodyPr wrap="square" rtlCol="0">
            <a:spAutoFit/>
          </a:bodyPr>
          <a:lstStyle/>
          <a:p>
            <a:r>
              <a:rPr lang="en-US" dirty="0"/>
              <a:t>8. I</a:t>
            </a:r>
            <a:r>
              <a:rPr lang="en-US" sz="1600" dirty="0"/>
              <a:t>ndicates how files are to be disposed of</a:t>
            </a:r>
          </a:p>
        </p:txBody>
      </p:sp>
      <p:cxnSp>
        <p:nvCxnSpPr>
          <p:cNvPr id="23" name="Straight Arrow Connector 22"/>
          <p:cNvCxnSpPr>
            <a:cxnSpLocks/>
          </p:cNvCxnSpPr>
          <p:nvPr/>
        </p:nvCxnSpPr>
        <p:spPr>
          <a:xfrm flipH="1">
            <a:off x="9337483" y="3013454"/>
            <a:ext cx="1562524" cy="55340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969705" y="4718696"/>
            <a:ext cx="1933700" cy="615553"/>
          </a:xfrm>
          <a:prstGeom prst="rect">
            <a:avLst/>
          </a:prstGeom>
          <a:noFill/>
        </p:spPr>
        <p:txBody>
          <a:bodyPr wrap="square" rtlCol="0">
            <a:spAutoFit/>
          </a:bodyPr>
          <a:lstStyle/>
          <a:p>
            <a:r>
              <a:rPr lang="en-US" dirty="0"/>
              <a:t>13. </a:t>
            </a:r>
            <a:r>
              <a:rPr lang="en-US" sz="1600" dirty="0"/>
              <a:t>Will be signed by RM Rep.</a:t>
            </a:r>
          </a:p>
        </p:txBody>
      </p:sp>
      <p:cxnSp>
        <p:nvCxnSpPr>
          <p:cNvPr id="26" name="Straight Arrow Connector 25"/>
          <p:cNvCxnSpPr>
            <a:cxnSpLocks/>
          </p:cNvCxnSpPr>
          <p:nvPr/>
        </p:nvCxnSpPr>
        <p:spPr>
          <a:xfrm flipH="1">
            <a:off x="9506309" y="5426765"/>
            <a:ext cx="1441103" cy="61555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96955" y="1971368"/>
            <a:ext cx="2107095" cy="1477328"/>
          </a:xfrm>
          <a:prstGeom prst="rect">
            <a:avLst/>
          </a:prstGeom>
          <a:noFill/>
        </p:spPr>
        <p:txBody>
          <a:bodyPr wrap="square" rtlCol="0">
            <a:spAutoFit/>
          </a:bodyPr>
          <a:lstStyle/>
          <a:p>
            <a:r>
              <a:rPr lang="en-US" dirty="0"/>
              <a:t>These sections are filled out if their other types of documents included in Bin</a:t>
            </a:r>
          </a:p>
        </p:txBody>
      </p:sp>
      <p:cxnSp>
        <p:nvCxnSpPr>
          <p:cNvPr id="29" name="Straight Arrow Connector 28"/>
          <p:cNvCxnSpPr>
            <a:cxnSpLocks/>
            <a:stCxn id="27" idx="3"/>
          </p:cNvCxnSpPr>
          <p:nvPr/>
        </p:nvCxnSpPr>
        <p:spPr>
          <a:xfrm flipV="1">
            <a:off x="2604050" y="2380891"/>
            <a:ext cx="575878" cy="32914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a:stCxn id="27" idx="3"/>
          </p:cNvCxnSpPr>
          <p:nvPr/>
        </p:nvCxnSpPr>
        <p:spPr>
          <a:xfrm>
            <a:off x="2604050" y="2710032"/>
            <a:ext cx="575878" cy="85682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41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anim calcmode="lin" valueType="num">
                                      <p:cBhvr additive="base">
                                        <p:cTn id="13"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anim calcmode="lin" valueType="num">
                                      <p:cBhvr additive="base">
                                        <p:cTn id="31"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nodeType="click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 calcmode="lin" valueType="num">
                                      <p:cBhvr additive="base">
                                        <p:cTn id="49"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1" name="Picture 2">
            <a:extLst>
              <a:ext uri="{FF2B5EF4-FFF2-40B4-BE49-F238E27FC236}">
                <a16:creationId xmlns:a16="http://schemas.microsoft.com/office/drawing/2014/main" id="{5FF7B57D-FF7B-48B3-9F60-9BCEEECF9E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83" name="Group 182">
            <a:extLst>
              <a:ext uri="{FF2B5EF4-FFF2-40B4-BE49-F238E27FC236}">
                <a16:creationId xmlns:a16="http://schemas.microsoft.com/office/drawing/2014/main" id="{EB95AFDF-FA7D-4311-9C65-6D507D92F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84" name="Group 183">
              <a:extLst>
                <a:ext uri="{FF2B5EF4-FFF2-40B4-BE49-F238E27FC236}">
                  <a16:creationId xmlns:a16="http://schemas.microsoft.com/office/drawing/2014/main" id="{9A5CCD98-20C1-4404-B788-FDA92F8A44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96" name="Rectangle 5">
                <a:extLst>
                  <a:ext uri="{FF2B5EF4-FFF2-40B4-BE49-F238E27FC236}">
                    <a16:creationId xmlns:a16="http://schemas.microsoft.com/office/drawing/2014/main" id="{C1424C76-B5C3-468E-86FA-8D9B269053D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97" name="Freeform 6">
                <a:extLst>
                  <a:ext uri="{FF2B5EF4-FFF2-40B4-BE49-F238E27FC236}">
                    <a16:creationId xmlns:a16="http://schemas.microsoft.com/office/drawing/2014/main" id="{B3922267-72C9-403B-A6DE-7D0A43D554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8" name="Freeform 7">
                <a:extLst>
                  <a:ext uri="{FF2B5EF4-FFF2-40B4-BE49-F238E27FC236}">
                    <a16:creationId xmlns:a16="http://schemas.microsoft.com/office/drawing/2014/main" id="{7276DB68-2E8D-4723-852B-7476DD38F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9" name="Freeform 8">
                <a:extLst>
                  <a:ext uri="{FF2B5EF4-FFF2-40B4-BE49-F238E27FC236}">
                    <a16:creationId xmlns:a16="http://schemas.microsoft.com/office/drawing/2014/main" id="{0A155711-4993-4D1E-89EA-A397C164F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0" name="Freeform 9">
                <a:extLst>
                  <a:ext uri="{FF2B5EF4-FFF2-40B4-BE49-F238E27FC236}">
                    <a16:creationId xmlns:a16="http://schemas.microsoft.com/office/drawing/2014/main" id="{2AB42136-2551-4CAA-857F-65FA3247B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1" name="Freeform 10">
                <a:extLst>
                  <a:ext uri="{FF2B5EF4-FFF2-40B4-BE49-F238E27FC236}">
                    <a16:creationId xmlns:a16="http://schemas.microsoft.com/office/drawing/2014/main" id="{7C2ADEA1-EA3E-4C0E-A28E-460092F7F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2" name="Freeform 11">
                <a:extLst>
                  <a:ext uri="{FF2B5EF4-FFF2-40B4-BE49-F238E27FC236}">
                    <a16:creationId xmlns:a16="http://schemas.microsoft.com/office/drawing/2014/main" id="{B04584B3-081C-4286-A840-AB5B16B10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3" name="Freeform 12">
                <a:extLst>
                  <a:ext uri="{FF2B5EF4-FFF2-40B4-BE49-F238E27FC236}">
                    <a16:creationId xmlns:a16="http://schemas.microsoft.com/office/drawing/2014/main" id="{3AB388FD-C246-4936-A041-E0413A1329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4" name="Freeform 13">
                <a:extLst>
                  <a:ext uri="{FF2B5EF4-FFF2-40B4-BE49-F238E27FC236}">
                    <a16:creationId xmlns:a16="http://schemas.microsoft.com/office/drawing/2014/main" id="{57692343-2D12-4F57-836C-945D407B6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5" name="Freeform 14">
                <a:extLst>
                  <a:ext uri="{FF2B5EF4-FFF2-40B4-BE49-F238E27FC236}">
                    <a16:creationId xmlns:a16="http://schemas.microsoft.com/office/drawing/2014/main" id="{062EE710-0210-4840-8698-E0DF1C617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6" name="Freeform 15">
                <a:extLst>
                  <a:ext uri="{FF2B5EF4-FFF2-40B4-BE49-F238E27FC236}">
                    <a16:creationId xmlns:a16="http://schemas.microsoft.com/office/drawing/2014/main" id="{161892F4-6071-40CD-8E18-CDEE0C91B5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7" name="Line 16">
                <a:extLst>
                  <a:ext uri="{FF2B5EF4-FFF2-40B4-BE49-F238E27FC236}">
                    <a16:creationId xmlns:a16="http://schemas.microsoft.com/office/drawing/2014/main" id="{3E6BBE44-8D88-407D-B1C6-10C89DD6173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08" name="Freeform 17">
                <a:extLst>
                  <a:ext uri="{FF2B5EF4-FFF2-40B4-BE49-F238E27FC236}">
                    <a16:creationId xmlns:a16="http://schemas.microsoft.com/office/drawing/2014/main" id="{1E90AE6E-328E-4730-825C-B5130F5CF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9" name="Freeform 18">
                <a:extLst>
                  <a:ext uri="{FF2B5EF4-FFF2-40B4-BE49-F238E27FC236}">
                    <a16:creationId xmlns:a16="http://schemas.microsoft.com/office/drawing/2014/main" id="{24EC969F-6E4A-4163-ABDA-4674429A3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0" name="Freeform 19">
                <a:extLst>
                  <a:ext uri="{FF2B5EF4-FFF2-40B4-BE49-F238E27FC236}">
                    <a16:creationId xmlns:a16="http://schemas.microsoft.com/office/drawing/2014/main" id="{1B735C94-B049-42C6-9DEF-5DB70D58CE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1" name="Freeform 20">
                <a:extLst>
                  <a:ext uri="{FF2B5EF4-FFF2-40B4-BE49-F238E27FC236}">
                    <a16:creationId xmlns:a16="http://schemas.microsoft.com/office/drawing/2014/main" id="{051C02E6-1954-478B-AEAE-BF8F36BE94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2" name="Rectangle 21">
                <a:extLst>
                  <a:ext uri="{FF2B5EF4-FFF2-40B4-BE49-F238E27FC236}">
                    <a16:creationId xmlns:a16="http://schemas.microsoft.com/office/drawing/2014/main" id="{6710B1C0-310A-48D0-B824-459D9AFC2FB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213" name="Freeform 22">
                <a:extLst>
                  <a:ext uri="{FF2B5EF4-FFF2-40B4-BE49-F238E27FC236}">
                    <a16:creationId xmlns:a16="http://schemas.microsoft.com/office/drawing/2014/main" id="{1204A606-D9A6-4DC6-9F0E-D516EA1EB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4" name="Freeform 23">
                <a:extLst>
                  <a:ext uri="{FF2B5EF4-FFF2-40B4-BE49-F238E27FC236}">
                    <a16:creationId xmlns:a16="http://schemas.microsoft.com/office/drawing/2014/main" id="{EE569555-0243-4979-A537-C9B4AFD5F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5" name="Freeform 24">
                <a:extLst>
                  <a:ext uri="{FF2B5EF4-FFF2-40B4-BE49-F238E27FC236}">
                    <a16:creationId xmlns:a16="http://schemas.microsoft.com/office/drawing/2014/main" id="{D52A977D-4993-48AF-A792-F2DE09639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6" name="Freeform 25">
                <a:extLst>
                  <a:ext uri="{FF2B5EF4-FFF2-40B4-BE49-F238E27FC236}">
                    <a16:creationId xmlns:a16="http://schemas.microsoft.com/office/drawing/2014/main" id="{93CFF2DC-E52E-4D99-97D5-B0D7B792E5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7" name="Freeform 26">
                <a:extLst>
                  <a:ext uri="{FF2B5EF4-FFF2-40B4-BE49-F238E27FC236}">
                    <a16:creationId xmlns:a16="http://schemas.microsoft.com/office/drawing/2014/main" id="{5E175372-AF09-42A7-B3D0-226C834891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8" name="Freeform 27">
                <a:extLst>
                  <a:ext uri="{FF2B5EF4-FFF2-40B4-BE49-F238E27FC236}">
                    <a16:creationId xmlns:a16="http://schemas.microsoft.com/office/drawing/2014/main" id="{ABF20BA9-F4B2-49EA-A573-578B18977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9" name="Freeform 28">
                <a:extLst>
                  <a:ext uri="{FF2B5EF4-FFF2-40B4-BE49-F238E27FC236}">
                    <a16:creationId xmlns:a16="http://schemas.microsoft.com/office/drawing/2014/main" id="{AA3A7A4B-C811-4E23-8BFD-5823A032D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0" name="Freeform 29">
                <a:extLst>
                  <a:ext uri="{FF2B5EF4-FFF2-40B4-BE49-F238E27FC236}">
                    <a16:creationId xmlns:a16="http://schemas.microsoft.com/office/drawing/2014/main" id="{47537781-F057-4B97-AD8F-12FE9BE59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1" name="Freeform 30">
                <a:extLst>
                  <a:ext uri="{FF2B5EF4-FFF2-40B4-BE49-F238E27FC236}">
                    <a16:creationId xmlns:a16="http://schemas.microsoft.com/office/drawing/2014/main" id="{078883C7-EB52-4BB7-A9A7-F8C046A83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2" name="Freeform 31">
                <a:extLst>
                  <a:ext uri="{FF2B5EF4-FFF2-40B4-BE49-F238E27FC236}">
                    <a16:creationId xmlns:a16="http://schemas.microsoft.com/office/drawing/2014/main" id="{63CCBBF8-5972-4ED3-AB5B-46DC425B1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grpSp>
          <p:nvGrpSpPr>
            <p:cNvPr id="185" name="Group 184">
              <a:extLst>
                <a:ext uri="{FF2B5EF4-FFF2-40B4-BE49-F238E27FC236}">
                  <a16:creationId xmlns:a16="http://schemas.microsoft.com/office/drawing/2014/main" id="{A8C19883-37FB-437C-A3AA-89AA6239D3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86" name="Freeform 32">
                <a:extLst>
                  <a:ext uri="{FF2B5EF4-FFF2-40B4-BE49-F238E27FC236}">
                    <a16:creationId xmlns:a16="http://schemas.microsoft.com/office/drawing/2014/main" id="{AF1753DD-4CEF-45EC-B952-90EA8895D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87" name="Freeform 33">
                <a:extLst>
                  <a:ext uri="{FF2B5EF4-FFF2-40B4-BE49-F238E27FC236}">
                    <a16:creationId xmlns:a16="http://schemas.microsoft.com/office/drawing/2014/main" id="{5B9356DB-C1BE-4D76-8FA7-4FBAA12D1D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88" name="Freeform 34">
                <a:extLst>
                  <a:ext uri="{FF2B5EF4-FFF2-40B4-BE49-F238E27FC236}">
                    <a16:creationId xmlns:a16="http://schemas.microsoft.com/office/drawing/2014/main" id="{C4F59561-572D-42BA-A6FD-F3AFA1A394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89" name="Freeform 35">
                <a:extLst>
                  <a:ext uri="{FF2B5EF4-FFF2-40B4-BE49-F238E27FC236}">
                    <a16:creationId xmlns:a16="http://schemas.microsoft.com/office/drawing/2014/main" id="{BB7A51A1-D509-4494-BAE2-1B96CAD4D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0" name="Freeform 36">
                <a:extLst>
                  <a:ext uri="{FF2B5EF4-FFF2-40B4-BE49-F238E27FC236}">
                    <a16:creationId xmlns:a16="http://schemas.microsoft.com/office/drawing/2014/main" id="{D3FE0B5A-55DE-4E56-8E9B-B92D1DB9A8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1" name="Freeform 37">
                <a:extLst>
                  <a:ext uri="{FF2B5EF4-FFF2-40B4-BE49-F238E27FC236}">
                    <a16:creationId xmlns:a16="http://schemas.microsoft.com/office/drawing/2014/main" id="{F125661C-3A0E-4B6E-B2AB-1B08C8925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2" name="Freeform 38">
                <a:extLst>
                  <a:ext uri="{FF2B5EF4-FFF2-40B4-BE49-F238E27FC236}">
                    <a16:creationId xmlns:a16="http://schemas.microsoft.com/office/drawing/2014/main" id="{39304006-EE77-438A-A0D1-537322356C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3" name="Freeform 39">
                <a:extLst>
                  <a:ext uri="{FF2B5EF4-FFF2-40B4-BE49-F238E27FC236}">
                    <a16:creationId xmlns:a16="http://schemas.microsoft.com/office/drawing/2014/main" id="{C6031DEB-4109-4049-82CF-DD06483A2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4" name="Freeform 40">
                <a:extLst>
                  <a:ext uri="{FF2B5EF4-FFF2-40B4-BE49-F238E27FC236}">
                    <a16:creationId xmlns:a16="http://schemas.microsoft.com/office/drawing/2014/main" id="{65FC2657-18D6-4490-88D6-32E6B1C6FB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5" name="Rectangle 41">
                <a:extLst>
                  <a:ext uri="{FF2B5EF4-FFF2-40B4-BE49-F238E27FC236}">
                    <a16:creationId xmlns:a16="http://schemas.microsoft.com/office/drawing/2014/main" id="{20BEA03B-3EAD-4FA2-BC9D-25A14D635CF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grpSp>
      </p:grpSp>
      <p:sp useBgFill="1">
        <p:nvSpPr>
          <p:cNvPr id="224" name="Rectangle 223">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6"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28" name="Rectangle 227">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230"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3" name="TextBox 2"/>
          <p:cNvSpPr txBox="1"/>
          <p:nvPr/>
        </p:nvSpPr>
        <p:spPr>
          <a:xfrm>
            <a:off x="855266" y="618518"/>
            <a:ext cx="2851417" cy="147857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cap="all">
                <a:solidFill>
                  <a:srgbClr val="FFFFFF"/>
                </a:solidFill>
                <a:latin typeface="+mj-lt"/>
                <a:ea typeface="+mj-ea"/>
                <a:cs typeface="+mj-cs"/>
              </a:rPr>
              <a:t>Page1. </a:t>
            </a:r>
          </a:p>
        </p:txBody>
      </p:sp>
      <p:sp>
        <p:nvSpPr>
          <p:cNvPr id="4" name="TextBox 3"/>
          <p:cNvSpPr txBox="1"/>
          <p:nvPr/>
        </p:nvSpPr>
        <p:spPr>
          <a:xfrm>
            <a:off x="844620" y="2249487"/>
            <a:ext cx="2862444" cy="3957302"/>
          </a:xfrm>
          <a:prstGeom prst="rect">
            <a:avLst/>
          </a:prstGeom>
        </p:spPr>
        <p:txBody>
          <a:bodyPr vert="horz" lIns="91440" tIns="45720" rIns="91440" bIns="45720" rtlCol="0">
            <a:normAutofit/>
          </a:bodyPr>
          <a:lstStyle/>
          <a:p>
            <a:pPr indent="-228600" defTabSz="914400">
              <a:lnSpc>
                <a:spcPct val="120000"/>
              </a:lnSpc>
              <a:spcAft>
                <a:spcPts val="600"/>
              </a:spcAft>
              <a:buSzPct val="125000"/>
              <a:buFont typeface="Arial" panose="020B0604020202020204" pitchFamily="34" charset="0"/>
              <a:buChar char="•"/>
            </a:pPr>
            <a:r>
              <a:rPr lang="en-US" sz="1400">
                <a:solidFill>
                  <a:srgbClr val="FFFFFF"/>
                </a:solidFill>
              </a:rPr>
              <a:t>A Signature Authorization Form must be submitted prior to any Work Order, to verify who oversees the department and who is authorized to submit and sign for such requests.</a:t>
            </a:r>
          </a:p>
        </p:txBody>
      </p:sp>
      <p:grpSp>
        <p:nvGrpSpPr>
          <p:cNvPr id="232" name="Group 231">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33"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234"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5"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6"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7"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8"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9"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0"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1"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2"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3"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4"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45"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6"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7"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8"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9"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250"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1"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2"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3"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4"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5"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6"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7"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8"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9"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pic>
        <p:nvPicPr>
          <p:cNvPr id="6" name="Picture 5">
            <a:extLst>
              <a:ext uri="{FF2B5EF4-FFF2-40B4-BE49-F238E27FC236}">
                <a16:creationId xmlns:a16="http://schemas.microsoft.com/office/drawing/2014/main" id="{22922A57-A3D7-BA21-1973-2DF0009A5379}"/>
              </a:ext>
            </a:extLst>
          </p:cNvPr>
          <p:cNvPicPr>
            <a:picLocks noChangeAspect="1"/>
          </p:cNvPicPr>
          <p:nvPr/>
        </p:nvPicPr>
        <p:blipFill>
          <a:blip r:embed="rId3"/>
          <a:stretch>
            <a:fillRect/>
          </a:stretch>
        </p:blipFill>
        <p:spPr>
          <a:xfrm>
            <a:off x="4055621" y="0"/>
            <a:ext cx="8144714" cy="6835775"/>
          </a:xfrm>
          <a:prstGeom prst="rect">
            <a:avLst/>
          </a:prstGeom>
        </p:spPr>
      </p:pic>
    </p:spTree>
    <p:extLst>
      <p:ext uri="{BB962C8B-B14F-4D97-AF65-F5344CB8AC3E}">
        <p14:creationId xmlns:p14="http://schemas.microsoft.com/office/powerpoint/2010/main" val="160013891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D4B30D-EA09-C3D9-2162-8C3E5213496E}"/>
              </a:ext>
            </a:extLst>
          </p:cNvPr>
          <p:cNvPicPr>
            <a:picLocks noChangeAspect="1"/>
          </p:cNvPicPr>
          <p:nvPr/>
        </p:nvPicPr>
        <p:blipFill>
          <a:blip r:embed="rId2"/>
          <a:stretch>
            <a:fillRect/>
          </a:stretch>
        </p:blipFill>
        <p:spPr>
          <a:xfrm>
            <a:off x="3149392" y="20078"/>
            <a:ext cx="5847959" cy="6805333"/>
          </a:xfrm>
          <a:prstGeom prst="rect">
            <a:avLst/>
          </a:prstGeom>
        </p:spPr>
      </p:pic>
      <p:sp>
        <p:nvSpPr>
          <p:cNvPr id="3" name="TextBox 2"/>
          <p:cNvSpPr txBox="1"/>
          <p:nvPr/>
        </p:nvSpPr>
        <p:spPr>
          <a:xfrm>
            <a:off x="887506" y="238125"/>
            <a:ext cx="1344706" cy="369332"/>
          </a:xfrm>
          <a:prstGeom prst="rect">
            <a:avLst/>
          </a:prstGeom>
          <a:noFill/>
        </p:spPr>
        <p:txBody>
          <a:bodyPr wrap="square" rtlCol="0">
            <a:spAutoFit/>
          </a:bodyPr>
          <a:lstStyle/>
          <a:p>
            <a:r>
              <a:rPr lang="en-US" dirty="0"/>
              <a:t>    Page2.   </a:t>
            </a:r>
          </a:p>
        </p:txBody>
      </p:sp>
      <p:sp>
        <p:nvSpPr>
          <p:cNvPr id="4" name="TextBox 3"/>
          <p:cNvSpPr txBox="1"/>
          <p:nvPr/>
        </p:nvSpPr>
        <p:spPr>
          <a:xfrm>
            <a:off x="801189" y="687977"/>
            <a:ext cx="1884861" cy="1200329"/>
          </a:xfrm>
          <a:prstGeom prst="rect">
            <a:avLst/>
          </a:prstGeom>
          <a:noFill/>
        </p:spPr>
        <p:txBody>
          <a:bodyPr wrap="square" rtlCol="0">
            <a:spAutoFit/>
          </a:bodyPr>
          <a:lstStyle/>
          <a:p>
            <a:r>
              <a:rPr lang="en-US" dirty="0"/>
              <a:t>First Section is filled out and signed by Dept. Manager/Director</a:t>
            </a:r>
          </a:p>
        </p:txBody>
      </p:sp>
      <p:sp>
        <p:nvSpPr>
          <p:cNvPr id="5" name="TextBox 4"/>
          <p:cNvSpPr txBox="1"/>
          <p:nvPr/>
        </p:nvSpPr>
        <p:spPr>
          <a:xfrm>
            <a:off x="108313" y="2456578"/>
            <a:ext cx="2255520" cy="1477328"/>
          </a:xfrm>
          <a:prstGeom prst="rect">
            <a:avLst/>
          </a:prstGeom>
          <a:noFill/>
        </p:spPr>
        <p:txBody>
          <a:bodyPr wrap="square" rtlCol="0">
            <a:spAutoFit/>
          </a:bodyPr>
          <a:lstStyle/>
          <a:p>
            <a:r>
              <a:rPr lang="en-US" dirty="0"/>
              <a:t>Second section is filled out by Designated Records Coordinators assigned by Dept. Manager/Director</a:t>
            </a:r>
          </a:p>
        </p:txBody>
      </p:sp>
      <p:cxnSp>
        <p:nvCxnSpPr>
          <p:cNvPr id="7" name="Straight Arrow Connector 6"/>
          <p:cNvCxnSpPr>
            <a:cxnSpLocks/>
          </p:cNvCxnSpPr>
          <p:nvPr/>
        </p:nvCxnSpPr>
        <p:spPr>
          <a:xfrm>
            <a:off x="2438400" y="1288141"/>
            <a:ext cx="839638" cy="44576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2316480" y="3174521"/>
            <a:ext cx="961558" cy="14344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635346" y="775865"/>
            <a:ext cx="1994263" cy="5293757"/>
          </a:xfrm>
          <a:prstGeom prst="rect">
            <a:avLst/>
          </a:prstGeom>
          <a:noFill/>
        </p:spPr>
        <p:txBody>
          <a:bodyPr wrap="square" rtlCol="0">
            <a:spAutoFit/>
          </a:bodyPr>
          <a:lstStyle/>
          <a:p>
            <a:r>
              <a:rPr lang="en-US" sz="1600" dirty="0"/>
              <a:t>Please be advised: The person who signs this document does not become the *only* person authorized to sign documents for future work orders or disposition forms. Any Full-Timer may sign this; it serves merely as a reference to identify who oversees the department, if more critical documentation needs to be requested, or access is required to documents containing more sensitive information.</a:t>
            </a:r>
          </a:p>
          <a:p>
            <a:endParaRPr lang="en-US" dirty="0"/>
          </a:p>
        </p:txBody>
      </p:sp>
    </p:spTree>
    <p:extLst>
      <p:ext uri="{BB962C8B-B14F-4D97-AF65-F5344CB8AC3E}">
        <p14:creationId xmlns:p14="http://schemas.microsoft.com/office/powerpoint/2010/main" val="287310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88675" y="0"/>
            <a:ext cx="6818936" cy="923330"/>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Storage Of Files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7498" y="932295"/>
            <a:ext cx="6305020" cy="5824942"/>
          </a:xfrm>
          <a:prstGeom prst="rect">
            <a:avLst/>
          </a:prstGeom>
        </p:spPr>
      </p:pic>
      <p:sp>
        <p:nvSpPr>
          <p:cNvPr id="7" name="TextBox 6"/>
          <p:cNvSpPr txBox="1"/>
          <p:nvPr/>
        </p:nvSpPr>
        <p:spPr>
          <a:xfrm>
            <a:off x="7927848" y="1426464"/>
            <a:ext cx="3502152" cy="2215991"/>
          </a:xfrm>
          <a:prstGeom prst="rect">
            <a:avLst/>
          </a:prstGeom>
          <a:noFill/>
        </p:spPr>
        <p:txBody>
          <a:bodyPr wrap="square" rtlCol="0">
            <a:spAutoFit/>
          </a:bodyPr>
          <a:lstStyle/>
          <a:p>
            <a:pPr marL="285750" indent="-285750">
              <a:buFont typeface="Arial" panose="020B0604020202020204" pitchFamily="34" charset="0"/>
              <a:buChar char="•"/>
            </a:pPr>
            <a:r>
              <a:rPr lang="en-US" sz="2400" dirty="0"/>
              <a:t>For Storage of Files we require</a:t>
            </a:r>
          </a:p>
          <a:p>
            <a:pPr marL="800100" lvl="1" indent="-342900">
              <a:buFont typeface="+mj-lt"/>
              <a:buAutoNum type="arabicPeriod"/>
            </a:pPr>
            <a:r>
              <a:rPr lang="en-US" dirty="0"/>
              <a:t>One Work order. </a:t>
            </a:r>
          </a:p>
          <a:p>
            <a:pPr marL="800100" lvl="1" indent="-342900">
              <a:buFont typeface="+mj-lt"/>
              <a:buAutoNum type="arabicPeriod"/>
            </a:pPr>
            <a:r>
              <a:rPr lang="en-US" dirty="0"/>
              <a:t>One Inventory Worksheet per box(worksheet contains brief description of box contents).</a:t>
            </a:r>
          </a:p>
        </p:txBody>
      </p:sp>
    </p:spTree>
    <p:extLst>
      <p:ext uri="{BB962C8B-B14F-4D97-AF65-F5344CB8AC3E}">
        <p14:creationId xmlns:p14="http://schemas.microsoft.com/office/powerpoint/2010/main" val="12049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E0F66573-4C6D-24C7-126A-6A36C96E8BDA}"/>
              </a:ext>
            </a:extLst>
          </p:cNvPr>
          <p:cNvPicPr>
            <a:picLocks noChangeAspect="1"/>
          </p:cNvPicPr>
          <p:nvPr/>
        </p:nvPicPr>
        <p:blipFill>
          <a:blip r:embed="rId2"/>
          <a:stretch>
            <a:fillRect/>
          </a:stretch>
        </p:blipFill>
        <p:spPr>
          <a:xfrm>
            <a:off x="3266171" y="0"/>
            <a:ext cx="5567278" cy="6858000"/>
          </a:xfrm>
          <a:prstGeom prst="rect">
            <a:avLst/>
          </a:prstGeom>
        </p:spPr>
      </p:pic>
      <p:sp>
        <p:nvSpPr>
          <p:cNvPr id="2" name="Title 1"/>
          <p:cNvSpPr>
            <a:spLocks noGrp="1"/>
          </p:cNvSpPr>
          <p:nvPr>
            <p:ph type="title"/>
          </p:nvPr>
        </p:nvSpPr>
        <p:spPr>
          <a:xfrm>
            <a:off x="4432400" y="-1978916"/>
            <a:ext cx="3327202" cy="551059"/>
          </a:xfrm>
        </p:spPr>
        <p:txBody>
          <a:bodyPr>
            <a:normAutofit fontScale="90000"/>
          </a:bodyPr>
          <a:lstStyle/>
          <a:p>
            <a:r>
              <a:rPr lang="en-US" dirty="0"/>
              <a:t>Work Order</a:t>
            </a:r>
          </a:p>
        </p:txBody>
      </p:sp>
      <p:sp>
        <p:nvSpPr>
          <p:cNvPr id="9" name="TextBox 8"/>
          <p:cNvSpPr txBox="1"/>
          <p:nvPr/>
        </p:nvSpPr>
        <p:spPr>
          <a:xfrm>
            <a:off x="-1454649" y="-341697"/>
            <a:ext cx="1342132" cy="248209"/>
          </a:xfrm>
          <a:prstGeom prst="rect">
            <a:avLst/>
          </a:prstGeom>
          <a:noFill/>
        </p:spPr>
        <p:txBody>
          <a:bodyPr wrap="square" rtlCol="0">
            <a:spAutoFit/>
          </a:bodyPr>
          <a:lstStyle/>
          <a:p>
            <a:endParaRPr lang="en-US" sz="1013" dirty="0"/>
          </a:p>
        </p:txBody>
      </p:sp>
      <p:sp>
        <p:nvSpPr>
          <p:cNvPr id="14" name="TextBox 13"/>
          <p:cNvSpPr txBox="1"/>
          <p:nvPr/>
        </p:nvSpPr>
        <p:spPr>
          <a:xfrm>
            <a:off x="274410" y="990748"/>
            <a:ext cx="3149925" cy="369332"/>
          </a:xfrm>
          <a:prstGeom prst="rect">
            <a:avLst/>
          </a:prstGeom>
          <a:noFill/>
        </p:spPr>
        <p:txBody>
          <a:bodyPr wrap="square" rtlCol="0">
            <a:spAutoFit/>
          </a:bodyPr>
          <a:lstStyle/>
          <a:p>
            <a:pPr algn="ctr"/>
            <a:r>
              <a:rPr lang="en-US" dirty="0"/>
              <a:t>Records Coordinator Name</a:t>
            </a:r>
          </a:p>
        </p:txBody>
      </p:sp>
      <p:sp>
        <p:nvSpPr>
          <p:cNvPr id="19" name="TextBox 18"/>
          <p:cNvSpPr txBox="1"/>
          <p:nvPr/>
        </p:nvSpPr>
        <p:spPr>
          <a:xfrm>
            <a:off x="9980331" y="2073041"/>
            <a:ext cx="1996750" cy="369332"/>
          </a:xfrm>
          <a:prstGeom prst="rect">
            <a:avLst/>
          </a:prstGeom>
          <a:noFill/>
        </p:spPr>
        <p:txBody>
          <a:bodyPr wrap="square" rtlCol="0">
            <a:spAutoFit/>
          </a:bodyPr>
          <a:lstStyle/>
          <a:p>
            <a:r>
              <a:rPr lang="en-US" dirty="0"/>
              <a:t>Day of Request</a:t>
            </a:r>
          </a:p>
        </p:txBody>
      </p:sp>
      <p:sp>
        <p:nvSpPr>
          <p:cNvPr id="24" name="TextBox 23"/>
          <p:cNvSpPr txBox="1"/>
          <p:nvPr/>
        </p:nvSpPr>
        <p:spPr>
          <a:xfrm>
            <a:off x="0" y="2349160"/>
            <a:ext cx="2730684" cy="369332"/>
          </a:xfrm>
          <a:prstGeom prst="rect">
            <a:avLst/>
          </a:prstGeom>
          <a:noFill/>
        </p:spPr>
        <p:txBody>
          <a:bodyPr wrap="none" rtlCol="0">
            <a:spAutoFit/>
          </a:bodyPr>
          <a:lstStyle/>
          <a:p>
            <a:r>
              <a:rPr lang="en-US" dirty="0"/>
              <a:t>Brief Description of Request</a:t>
            </a:r>
          </a:p>
        </p:txBody>
      </p:sp>
      <p:sp>
        <p:nvSpPr>
          <p:cNvPr id="37" name="TextBox 36"/>
          <p:cNvSpPr txBox="1"/>
          <p:nvPr/>
        </p:nvSpPr>
        <p:spPr>
          <a:xfrm>
            <a:off x="117548" y="3414389"/>
            <a:ext cx="3005503" cy="369332"/>
          </a:xfrm>
          <a:prstGeom prst="rect">
            <a:avLst/>
          </a:prstGeom>
          <a:noFill/>
        </p:spPr>
        <p:txBody>
          <a:bodyPr wrap="none" rtlCol="0">
            <a:spAutoFit/>
          </a:bodyPr>
          <a:lstStyle/>
          <a:p>
            <a:r>
              <a:rPr lang="en-US" dirty="0"/>
              <a:t>Records</a:t>
            </a:r>
            <a:r>
              <a:rPr lang="en-US" dirty="0">
                <a:solidFill>
                  <a:schemeClr val="bg1"/>
                </a:solidFill>
              </a:rPr>
              <a:t> </a:t>
            </a:r>
            <a:r>
              <a:rPr lang="en-US" dirty="0"/>
              <a:t>Coordinator Signature</a:t>
            </a:r>
          </a:p>
        </p:txBody>
      </p:sp>
      <p:sp>
        <p:nvSpPr>
          <p:cNvPr id="45" name="TextBox 44"/>
          <p:cNvSpPr txBox="1"/>
          <p:nvPr/>
        </p:nvSpPr>
        <p:spPr>
          <a:xfrm>
            <a:off x="9735671" y="4363147"/>
            <a:ext cx="1629014" cy="923330"/>
          </a:xfrm>
          <a:prstGeom prst="rect">
            <a:avLst/>
          </a:prstGeom>
          <a:noFill/>
        </p:spPr>
        <p:txBody>
          <a:bodyPr wrap="square" rtlCol="0">
            <a:spAutoFit/>
          </a:bodyPr>
          <a:lstStyle/>
          <a:p>
            <a:pPr algn="ctr"/>
            <a:r>
              <a:rPr lang="en-US" dirty="0"/>
              <a:t>Day work order has been completed</a:t>
            </a:r>
          </a:p>
        </p:txBody>
      </p:sp>
      <p:cxnSp>
        <p:nvCxnSpPr>
          <p:cNvPr id="49" name="Straight Arrow Connector 48"/>
          <p:cNvCxnSpPr>
            <a:cxnSpLocks/>
            <a:stCxn id="19" idx="1"/>
          </p:cNvCxnSpPr>
          <p:nvPr/>
        </p:nvCxnSpPr>
        <p:spPr>
          <a:xfrm flipH="1" flipV="1">
            <a:off x="7496355" y="1754228"/>
            <a:ext cx="2483976" cy="503479"/>
          </a:xfrm>
          <a:prstGeom prst="straightConnector1">
            <a:avLst/>
          </a:prstGeom>
          <a:ln>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cxnSpLocks/>
            <a:stCxn id="19" idx="1"/>
          </p:cNvCxnSpPr>
          <p:nvPr/>
        </p:nvCxnSpPr>
        <p:spPr>
          <a:xfrm flipH="1">
            <a:off x="7858664" y="2257707"/>
            <a:ext cx="2121667" cy="1902832"/>
          </a:xfrm>
          <a:prstGeom prst="straightConnector1">
            <a:avLst/>
          </a:prstGeom>
          <a:ln>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cxnSpLocks/>
          </p:cNvCxnSpPr>
          <p:nvPr/>
        </p:nvCxnSpPr>
        <p:spPr>
          <a:xfrm flipH="1">
            <a:off x="7858664" y="4824812"/>
            <a:ext cx="1877007" cy="25905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cxnSpLocks/>
          </p:cNvCxnSpPr>
          <p:nvPr/>
        </p:nvCxnSpPr>
        <p:spPr>
          <a:xfrm>
            <a:off x="2555647" y="3718066"/>
            <a:ext cx="1003886" cy="369332"/>
          </a:xfrm>
          <a:prstGeom prst="straightConnector1">
            <a:avLst/>
          </a:prstGeom>
          <a:ln>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cxnSpLocks/>
          </p:cNvCxnSpPr>
          <p:nvPr/>
        </p:nvCxnSpPr>
        <p:spPr>
          <a:xfrm>
            <a:off x="2806958" y="2678600"/>
            <a:ext cx="708423" cy="228502"/>
          </a:xfrm>
          <a:prstGeom prst="straightConnector1">
            <a:avLst/>
          </a:prstGeom>
          <a:ln>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cxnSpLocks/>
          </p:cNvCxnSpPr>
          <p:nvPr/>
        </p:nvCxnSpPr>
        <p:spPr>
          <a:xfrm>
            <a:off x="2910980" y="1375794"/>
            <a:ext cx="648553" cy="369332"/>
          </a:xfrm>
          <a:prstGeom prst="straightConnector1">
            <a:avLst/>
          </a:prstGeom>
          <a:ln>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92762" y="4511986"/>
            <a:ext cx="2111100" cy="646331"/>
          </a:xfrm>
          <a:prstGeom prst="rect">
            <a:avLst/>
          </a:prstGeom>
          <a:noFill/>
        </p:spPr>
        <p:txBody>
          <a:bodyPr wrap="square" rtlCol="0">
            <a:spAutoFit/>
          </a:bodyPr>
          <a:lstStyle/>
          <a:p>
            <a:r>
              <a:rPr lang="en-US" dirty="0"/>
              <a:t>Signature of Requester</a:t>
            </a:r>
          </a:p>
        </p:txBody>
      </p:sp>
      <p:cxnSp>
        <p:nvCxnSpPr>
          <p:cNvPr id="13" name="Straight Arrow Connector 12"/>
          <p:cNvCxnSpPr>
            <a:cxnSpLocks/>
          </p:cNvCxnSpPr>
          <p:nvPr/>
        </p:nvCxnSpPr>
        <p:spPr>
          <a:xfrm>
            <a:off x="1947753" y="4940889"/>
            <a:ext cx="1567628" cy="14298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67741" y="5547232"/>
            <a:ext cx="2119489" cy="646331"/>
          </a:xfrm>
          <a:prstGeom prst="rect">
            <a:avLst/>
          </a:prstGeom>
          <a:noFill/>
        </p:spPr>
        <p:txBody>
          <a:bodyPr wrap="square" rtlCol="0">
            <a:spAutoFit/>
          </a:bodyPr>
          <a:lstStyle/>
          <a:p>
            <a:r>
              <a:rPr lang="en-US" dirty="0"/>
              <a:t>Signature of RM Rep.</a:t>
            </a:r>
          </a:p>
        </p:txBody>
      </p:sp>
      <p:cxnSp>
        <p:nvCxnSpPr>
          <p:cNvPr id="17" name="Straight Arrow Connector 16"/>
          <p:cNvCxnSpPr>
            <a:cxnSpLocks/>
          </p:cNvCxnSpPr>
          <p:nvPr/>
        </p:nvCxnSpPr>
        <p:spPr>
          <a:xfrm flipV="1">
            <a:off x="2555647" y="5650302"/>
            <a:ext cx="959734" cy="7989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flipH="1">
            <a:off x="7858664" y="4708438"/>
            <a:ext cx="1969204" cy="83879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46584" y="41189"/>
            <a:ext cx="436606" cy="461665"/>
          </a:xfrm>
          <a:prstGeom prst="rect">
            <a:avLst/>
          </a:prstGeom>
          <a:noFill/>
        </p:spPr>
        <p:txBody>
          <a:bodyPr wrap="square" rtlCol="0">
            <a:spAutoFit/>
          </a:bodyPr>
          <a:lstStyle/>
          <a:p>
            <a:r>
              <a:rPr lang="en-US" sz="2400" b="1" dirty="0"/>
              <a:t>1.</a:t>
            </a:r>
          </a:p>
        </p:txBody>
      </p:sp>
    </p:spTree>
    <p:extLst>
      <p:ext uri="{BB962C8B-B14F-4D97-AF65-F5344CB8AC3E}">
        <p14:creationId xmlns:p14="http://schemas.microsoft.com/office/powerpoint/2010/main" val="333426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Effect transition="in" filter="fade">
                                      <p:cBhvr>
                                        <p:cTn id="4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4" grpId="0"/>
      <p:bldP spid="37" grpId="0"/>
      <p:bldP spid="45" grpId="0"/>
      <p:bldP spid="11"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C75DAE-6E27-C497-0232-0085CCD3BC53}"/>
              </a:ext>
            </a:extLst>
          </p:cNvPr>
          <p:cNvPicPr>
            <a:picLocks noChangeAspect="1"/>
          </p:cNvPicPr>
          <p:nvPr/>
        </p:nvPicPr>
        <p:blipFill>
          <a:blip r:embed="rId2"/>
          <a:stretch>
            <a:fillRect/>
          </a:stretch>
        </p:blipFill>
        <p:spPr>
          <a:xfrm>
            <a:off x="2958689" y="0"/>
            <a:ext cx="6248064" cy="6858000"/>
          </a:xfrm>
          <a:prstGeom prst="rect">
            <a:avLst/>
          </a:prstGeom>
        </p:spPr>
      </p:pic>
      <p:cxnSp>
        <p:nvCxnSpPr>
          <p:cNvPr id="6" name="Straight Arrow Connector 5"/>
          <p:cNvCxnSpPr>
            <a:cxnSpLocks/>
          </p:cNvCxnSpPr>
          <p:nvPr/>
        </p:nvCxnSpPr>
        <p:spPr>
          <a:xfrm>
            <a:off x="2612571" y="1201129"/>
            <a:ext cx="594360" cy="0"/>
          </a:xfrm>
          <a:prstGeom prst="straightConnector1">
            <a:avLst/>
          </a:prstGeom>
          <a:ln>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5139" y="571542"/>
            <a:ext cx="2403197" cy="861774"/>
          </a:xfrm>
          <a:prstGeom prst="rect">
            <a:avLst/>
          </a:prstGeom>
          <a:noFill/>
        </p:spPr>
        <p:txBody>
          <a:bodyPr wrap="square" rtlCol="0">
            <a:spAutoFit/>
          </a:bodyPr>
          <a:lstStyle/>
          <a:p>
            <a:pPr algn="ctr"/>
            <a:r>
              <a:rPr lang="en-US" dirty="0"/>
              <a:t>4. </a:t>
            </a:r>
            <a:r>
              <a:rPr lang="en-US" sz="1600" dirty="0"/>
              <a:t>Records Coordinator or Person  Responsible for Department </a:t>
            </a:r>
            <a:endParaRPr lang="en-US" dirty="0"/>
          </a:p>
        </p:txBody>
      </p:sp>
      <p:cxnSp>
        <p:nvCxnSpPr>
          <p:cNvPr id="24" name="Straight Arrow Connector 23"/>
          <p:cNvCxnSpPr/>
          <p:nvPr/>
        </p:nvCxnSpPr>
        <p:spPr>
          <a:xfrm>
            <a:off x="2612571" y="1945341"/>
            <a:ext cx="581036" cy="9607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8209031" y="4382969"/>
            <a:ext cx="1078395" cy="256287"/>
          </a:xfrm>
          <a:prstGeom prst="straightConnector1">
            <a:avLst/>
          </a:prstGeom>
          <a:ln>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9206753" y="4152122"/>
            <a:ext cx="2982522" cy="615553"/>
          </a:xfrm>
          <a:prstGeom prst="rect">
            <a:avLst/>
          </a:prstGeom>
          <a:noFill/>
        </p:spPr>
        <p:txBody>
          <a:bodyPr wrap="square" rtlCol="0">
            <a:spAutoFit/>
          </a:bodyPr>
          <a:lstStyle/>
          <a:p>
            <a:pPr algn="ctr"/>
            <a:r>
              <a:rPr lang="en-US" dirty="0"/>
              <a:t> 17. </a:t>
            </a:r>
            <a:r>
              <a:rPr lang="en-US" sz="1600" dirty="0"/>
              <a:t>Inclusive Dates have to match with description</a:t>
            </a:r>
          </a:p>
        </p:txBody>
      </p:sp>
      <p:cxnSp>
        <p:nvCxnSpPr>
          <p:cNvPr id="38" name="Straight Arrow Connector 37"/>
          <p:cNvCxnSpPr>
            <a:cxnSpLocks/>
          </p:cNvCxnSpPr>
          <p:nvPr/>
        </p:nvCxnSpPr>
        <p:spPr>
          <a:xfrm flipH="1">
            <a:off x="7419342" y="5190549"/>
            <a:ext cx="1868085" cy="261333"/>
          </a:xfrm>
          <a:prstGeom prst="straightConnector1">
            <a:avLst/>
          </a:prstGeom>
          <a:ln>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9143993" y="5036112"/>
            <a:ext cx="2841819" cy="615553"/>
          </a:xfrm>
          <a:prstGeom prst="rect">
            <a:avLst/>
          </a:prstGeom>
          <a:noFill/>
        </p:spPr>
        <p:txBody>
          <a:bodyPr wrap="square" rtlCol="0">
            <a:spAutoFit/>
          </a:bodyPr>
          <a:lstStyle/>
          <a:p>
            <a:pPr algn="ctr"/>
            <a:r>
              <a:rPr lang="en-US" dirty="0"/>
              <a:t>23. </a:t>
            </a:r>
            <a:r>
              <a:rPr lang="en-US" sz="1600" dirty="0"/>
              <a:t>Day Box was taken into storage</a:t>
            </a:r>
          </a:p>
        </p:txBody>
      </p:sp>
      <p:cxnSp>
        <p:nvCxnSpPr>
          <p:cNvPr id="43" name="Straight Arrow Connector 42"/>
          <p:cNvCxnSpPr/>
          <p:nvPr/>
        </p:nvCxnSpPr>
        <p:spPr>
          <a:xfrm flipH="1">
            <a:off x="6543001" y="3502876"/>
            <a:ext cx="2802648" cy="1211188"/>
          </a:xfrm>
          <a:prstGeom prst="straightConnector1">
            <a:avLst/>
          </a:prstGeom>
          <a:ln>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9143993" y="3321699"/>
            <a:ext cx="3048007" cy="369332"/>
          </a:xfrm>
          <a:prstGeom prst="rect">
            <a:avLst/>
          </a:prstGeom>
          <a:noFill/>
        </p:spPr>
        <p:txBody>
          <a:bodyPr wrap="square" rtlCol="0">
            <a:spAutoFit/>
          </a:bodyPr>
          <a:lstStyle/>
          <a:p>
            <a:pPr algn="ctr"/>
            <a:r>
              <a:rPr lang="en-US" dirty="0"/>
              <a:t>16. </a:t>
            </a:r>
            <a:r>
              <a:rPr lang="en-US" sz="1600" dirty="0"/>
              <a:t>Actual Retention of Records</a:t>
            </a:r>
          </a:p>
        </p:txBody>
      </p:sp>
      <p:cxnSp>
        <p:nvCxnSpPr>
          <p:cNvPr id="48" name="Straight Arrow Connector 47"/>
          <p:cNvCxnSpPr/>
          <p:nvPr/>
        </p:nvCxnSpPr>
        <p:spPr>
          <a:xfrm flipV="1">
            <a:off x="2424704" y="4964678"/>
            <a:ext cx="768903" cy="4078"/>
          </a:xfrm>
          <a:prstGeom prst="straightConnector1">
            <a:avLst/>
          </a:prstGeom>
          <a:ln>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64311" y="3828971"/>
            <a:ext cx="2893214" cy="1107996"/>
          </a:xfrm>
          <a:prstGeom prst="rect">
            <a:avLst/>
          </a:prstGeom>
          <a:noFill/>
        </p:spPr>
        <p:txBody>
          <a:bodyPr wrap="square" rtlCol="0">
            <a:spAutoFit/>
          </a:bodyPr>
          <a:lstStyle/>
          <a:p>
            <a:pPr algn="ctr"/>
            <a:r>
              <a:rPr lang="en-US" dirty="0"/>
              <a:t>18, 19 &amp; 20. </a:t>
            </a:r>
            <a:r>
              <a:rPr lang="en-US" sz="1600" dirty="0"/>
              <a:t>These sections will identify if records must be sent for storage or are convenience copies</a:t>
            </a:r>
          </a:p>
        </p:txBody>
      </p:sp>
      <p:cxnSp>
        <p:nvCxnSpPr>
          <p:cNvPr id="52" name="Straight Arrow Connector 51"/>
          <p:cNvCxnSpPr>
            <a:cxnSpLocks/>
          </p:cNvCxnSpPr>
          <p:nvPr/>
        </p:nvCxnSpPr>
        <p:spPr>
          <a:xfrm flipV="1">
            <a:off x="2770094" y="3134327"/>
            <a:ext cx="581036" cy="75039"/>
          </a:xfrm>
          <a:prstGeom prst="straightConnector1">
            <a:avLst/>
          </a:prstGeom>
          <a:ln>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0" y="2752531"/>
            <a:ext cx="3057525" cy="615553"/>
          </a:xfrm>
          <a:prstGeom prst="rect">
            <a:avLst/>
          </a:prstGeom>
          <a:noFill/>
        </p:spPr>
        <p:txBody>
          <a:bodyPr wrap="square" rtlCol="0">
            <a:spAutoFit/>
          </a:bodyPr>
          <a:lstStyle/>
          <a:p>
            <a:pPr algn="ctr"/>
            <a:r>
              <a:rPr lang="en-US" dirty="0"/>
              <a:t>9. </a:t>
            </a:r>
            <a:r>
              <a:rPr lang="en-US" sz="1600" dirty="0"/>
              <a:t>Dept. will indicate whether contents are records or not</a:t>
            </a:r>
          </a:p>
        </p:txBody>
      </p:sp>
      <p:sp>
        <p:nvSpPr>
          <p:cNvPr id="2" name="TextBox 1"/>
          <p:cNvSpPr txBox="1"/>
          <p:nvPr/>
        </p:nvSpPr>
        <p:spPr>
          <a:xfrm>
            <a:off x="251284" y="1639668"/>
            <a:ext cx="2694081" cy="615553"/>
          </a:xfrm>
          <a:prstGeom prst="rect">
            <a:avLst/>
          </a:prstGeom>
          <a:noFill/>
        </p:spPr>
        <p:txBody>
          <a:bodyPr wrap="square" rtlCol="0">
            <a:spAutoFit/>
          </a:bodyPr>
          <a:lstStyle/>
          <a:p>
            <a:pPr algn="ctr"/>
            <a:r>
              <a:rPr lang="en-US" dirty="0"/>
              <a:t>5. </a:t>
            </a:r>
            <a:r>
              <a:rPr lang="en-US" sz="1600" dirty="0"/>
              <a:t>Summary of Contents (names, inclusive dates ,etc.)</a:t>
            </a:r>
            <a:endParaRPr lang="en-US" dirty="0"/>
          </a:p>
        </p:txBody>
      </p:sp>
      <p:cxnSp>
        <p:nvCxnSpPr>
          <p:cNvPr id="12" name="Straight Arrow Connector 11"/>
          <p:cNvCxnSpPr>
            <a:cxnSpLocks/>
          </p:cNvCxnSpPr>
          <p:nvPr/>
        </p:nvCxnSpPr>
        <p:spPr>
          <a:xfrm>
            <a:off x="2411380" y="4967416"/>
            <a:ext cx="795551" cy="13246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408860" y="4964678"/>
            <a:ext cx="784747" cy="27040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1284" y="48322"/>
            <a:ext cx="496875" cy="523220"/>
          </a:xfrm>
          <a:prstGeom prst="rect">
            <a:avLst/>
          </a:prstGeom>
          <a:noFill/>
        </p:spPr>
        <p:txBody>
          <a:bodyPr wrap="square" rtlCol="0">
            <a:spAutoFit/>
          </a:bodyPr>
          <a:lstStyle/>
          <a:p>
            <a:r>
              <a:rPr lang="en-US" sz="2800" b="1" dirty="0"/>
              <a:t>2.</a:t>
            </a:r>
          </a:p>
        </p:txBody>
      </p:sp>
      <p:cxnSp>
        <p:nvCxnSpPr>
          <p:cNvPr id="4" name="Straight Arrow Connector 3"/>
          <p:cNvCxnSpPr/>
          <p:nvPr/>
        </p:nvCxnSpPr>
        <p:spPr>
          <a:xfrm flipH="1">
            <a:off x="5551259" y="2517446"/>
            <a:ext cx="3736167" cy="2224239"/>
          </a:xfrm>
          <a:prstGeom prst="straightConnector1">
            <a:avLst/>
          </a:prstGeom>
          <a:ln>
            <a:solidFill>
              <a:schemeClr val="bg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287426" y="1997985"/>
            <a:ext cx="2904574" cy="830997"/>
          </a:xfrm>
          <a:prstGeom prst="rect">
            <a:avLst/>
          </a:prstGeom>
          <a:noFill/>
        </p:spPr>
        <p:txBody>
          <a:bodyPr wrap="square" rtlCol="0">
            <a:spAutoFit/>
          </a:bodyPr>
          <a:lstStyle/>
          <a:p>
            <a:r>
              <a:rPr lang="en-US" sz="1600" dirty="0"/>
              <a:t>16. Amount of years records have been kept on the office before storage</a:t>
            </a:r>
          </a:p>
        </p:txBody>
      </p:sp>
      <p:sp>
        <p:nvSpPr>
          <p:cNvPr id="32" name="TextBox 31"/>
          <p:cNvSpPr txBox="1"/>
          <p:nvPr/>
        </p:nvSpPr>
        <p:spPr>
          <a:xfrm>
            <a:off x="9287426" y="718883"/>
            <a:ext cx="2901849" cy="1077218"/>
          </a:xfrm>
          <a:prstGeom prst="rect">
            <a:avLst/>
          </a:prstGeom>
          <a:noFill/>
        </p:spPr>
        <p:txBody>
          <a:bodyPr wrap="square" rtlCol="0">
            <a:spAutoFit/>
          </a:bodyPr>
          <a:lstStyle/>
          <a:p>
            <a:r>
              <a:rPr lang="en-US" sz="1600" dirty="0"/>
              <a:t> 7. Records Series Title and Series Item #.</a:t>
            </a:r>
          </a:p>
          <a:p>
            <a:endParaRPr lang="en-US" sz="1600" dirty="0"/>
          </a:p>
          <a:p>
            <a:endParaRPr lang="en-US" sz="1600" dirty="0"/>
          </a:p>
        </p:txBody>
      </p:sp>
      <p:cxnSp>
        <p:nvCxnSpPr>
          <p:cNvPr id="33" name="Straight Arrow Connector 32"/>
          <p:cNvCxnSpPr/>
          <p:nvPr/>
        </p:nvCxnSpPr>
        <p:spPr>
          <a:xfrm flipH="1">
            <a:off x="5654019" y="1266947"/>
            <a:ext cx="4580611" cy="540302"/>
          </a:xfrm>
          <a:prstGeom prst="straightConnector1">
            <a:avLst/>
          </a:prstGeom>
          <a:ln>
            <a:solidFill>
              <a:schemeClr val="bg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77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arn(inVertical)">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barn(inVertical)">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inVertical)">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arn(inVertical)">
                                      <p:cBhvr>
                                        <p:cTn id="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0" grpId="0"/>
      <p:bldP spid="46" grpId="0"/>
      <p:bldP spid="50" grpId="0"/>
      <p:bldP spid="5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70" name="Picture 2">
            <a:extLst>
              <a:ext uri="{FF2B5EF4-FFF2-40B4-BE49-F238E27FC236}">
                <a16:creationId xmlns:a16="http://schemas.microsoft.com/office/drawing/2014/main" id="{5FF7B57D-FF7B-48B3-9F60-9BCEEECF9E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71" name="Group 170">
            <a:extLst>
              <a:ext uri="{FF2B5EF4-FFF2-40B4-BE49-F238E27FC236}">
                <a16:creationId xmlns:a16="http://schemas.microsoft.com/office/drawing/2014/main" id="{EB95AFDF-FA7D-4311-9C65-6D507D92F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6" name="Group 15">
              <a:extLst>
                <a:ext uri="{FF2B5EF4-FFF2-40B4-BE49-F238E27FC236}">
                  <a16:creationId xmlns:a16="http://schemas.microsoft.com/office/drawing/2014/main" id="{9A5CCD98-20C1-4404-B788-FDA92F8A44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8" name="Rectangle 5">
                <a:extLst>
                  <a:ext uri="{FF2B5EF4-FFF2-40B4-BE49-F238E27FC236}">
                    <a16:creationId xmlns:a16="http://schemas.microsoft.com/office/drawing/2014/main" id="{C1424C76-B5C3-468E-86FA-8D9B269053D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29" name="Freeform 6">
                <a:extLst>
                  <a:ext uri="{FF2B5EF4-FFF2-40B4-BE49-F238E27FC236}">
                    <a16:creationId xmlns:a16="http://schemas.microsoft.com/office/drawing/2014/main" id="{B3922267-72C9-403B-A6DE-7D0A43D554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0" name="Freeform 7">
                <a:extLst>
                  <a:ext uri="{FF2B5EF4-FFF2-40B4-BE49-F238E27FC236}">
                    <a16:creationId xmlns:a16="http://schemas.microsoft.com/office/drawing/2014/main" id="{7276DB68-2E8D-4723-852B-7476DD38F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1" name="Freeform 8">
                <a:extLst>
                  <a:ext uri="{FF2B5EF4-FFF2-40B4-BE49-F238E27FC236}">
                    <a16:creationId xmlns:a16="http://schemas.microsoft.com/office/drawing/2014/main" id="{0A155711-4993-4D1E-89EA-A397C164F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2" name="Freeform 9">
                <a:extLst>
                  <a:ext uri="{FF2B5EF4-FFF2-40B4-BE49-F238E27FC236}">
                    <a16:creationId xmlns:a16="http://schemas.microsoft.com/office/drawing/2014/main" id="{2AB42136-2551-4CAA-857F-65FA3247B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3" name="Freeform 10">
                <a:extLst>
                  <a:ext uri="{FF2B5EF4-FFF2-40B4-BE49-F238E27FC236}">
                    <a16:creationId xmlns:a16="http://schemas.microsoft.com/office/drawing/2014/main" id="{7C2ADEA1-EA3E-4C0E-A28E-460092F7F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4" name="Freeform 11">
                <a:extLst>
                  <a:ext uri="{FF2B5EF4-FFF2-40B4-BE49-F238E27FC236}">
                    <a16:creationId xmlns:a16="http://schemas.microsoft.com/office/drawing/2014/main" id="{B04584B3-081C-4286-A840-AB5B16B10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5" name="Freeform 12">
                <a:extLst>
                  <a:ext uri="{FF2B5EF4-FFF2-40B4-BE49-F238E27FC236}">
                    <a16:creationId xmlns:a16="http://schemas.microsoft.com/office/drawing/2014/main" id="{3AB388FD-C246-4936-A041-E0413A1329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6" name="Freeform 13">
                <a:extLst>
                  <a:ext uri="{FF2B5EF4-FFF2-40B4-BE49-F238E27FC236}">
                    <a16:creationId xmlns:a16="http://schemas.microsoft.com/office/drawing/2014/main" id="{57692343-2D12-4F57-836C-945D407B6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7" name="Freeform 14">
                <a:extLst>
                  <a:ext uri="{FF2B5EF4-FFF2-40B4-BE49-F238E27FC236}">
                    <a16:creationId xmlns:a16="http://schemas.microsoft.com/office/drawing/2014/main" id="{062EE710-0210-4840-8698-E0DF1C617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8" name="Freeform 15">
                <a:extLst>
                  <a:ext uri="{FF2B5EF4-FFF2-40B4-BE49-F238E27FC236}">
                    <a16:creationId xmlns:a16="http://schemas.microsoft.com/office/drawing/2014/main" id="{161892F4-6071-40CD-8E18-CDEE0C91B5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9" name="Line 16">
                <a:extLst>
                  <a:ext uri="{FF2B5EF4-FFF2-40B4-BE49-F238E27FC236}">
                    <a16:creationId xmlns:a16="http://schemas.microsoft.com/office/drawing/2014/main" id="{3E6BBE44-8D88-407D-B1C6-10C89DD6173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40" name="Freeform 17">
                <a:extLst>
                  <a:ext uri="{FF2B5EF4-FFF2-40B4-BE49-F238E27FC236}">
                    <a16:creationId xmlns:a16="http://schemas.microsoft.com/office/drawing/2014/main" id="{1E90AE6E-328E-4730-825C-B5130F5CF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1" name="Freeform 18">
                <a:extLst>
                  <a:ext uri="{FF2B5EF4-FFF2-40B4-BE49-F238E27FC236}">
                    <a16:creationId xmlns:a16="http://schemas.microsoft.com/office/drawing/2014/main" id="{24EC969F-6E4A-4163-ABDA-4674429A3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2" name="Freeform 19">
                <a:extLst>
                  <a:ext uri="{FF2B5EF4-FFF2-40B4-BE49-F238E27FC236}">
                    <a16:creationId xmlns:a16="http://schemas.microsoft.com/office/drawing/2014/main" id="{1B735C94-B049-42C6-9DEF-5DB70D58CE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3" name="Freeform 20">
                <a:extLst>
                  <a:ext uri="{FF2B5EF4-FFF2-40B4-BE49-F238E27FC236}">
                    <a16:creationId xmlns:a16="http://schemas.microsoft.com/office/drawing/2014/main" id="{051C02E6-1954-478B-AEAE-BF8F36BE94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4" name="Rectangle 21">
                <a:extLst>
                  <a:ext uri="{FF2B5EF4-FFF2-40B4-BE49-F238E27FC236}">
                    <a16:creationId xmlns:a16="http://schemas.microsoft.com/office/drawing/2014/main" id="{6710B1C0-310A-48D0-B824-459D9AFC2FB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45" name="Freeform 22">
                <a:extLst>
                  <a:ext uri="{FF2B5EF4-FFF2-40B4-BE49-F238E27FC236}">
                    <a16:creationId xmlns:a16="http://schemas.microsoft.com/office/drawing/2014/main" id="{1204A606-D9A6-4DC6-9F0E-D516EA1EB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6" name="Freeform 23">
                <a:extLst>
                  <a:ext uri="{FF2B5EF4-FFF2-40B4-BE49-F238E27FC236}">
                    <a16:creationId xmlns:a16="http://schemas.microsoft.com/office/drawing/2014/main" id="{EE569555-0243-4979-A537-C9B4AFD5F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7" name="Freeform 24">
                <a:extLst>
                  <a:ext uri="{FF2B5EF4-FFF2-40B4-BE49-F238E27FC236}">
                    <a16:creationId xmlns:a16="http://schemas.microsoft.com/office/drawing/2014/main" id="{D52A977D-4993-48AF-A792-F2DE09639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8" name="Freeform 25">
                <a:extLst>
                  <a:ext uri="{FF2B5EF4-FFF2-40B4-BE49-F238E27FC236}">
                    <a16:creationId xmlns:a16="http://schemas.microsoft.com/office/drawing/2014/main" id="{93CFF2DC-E52E-4D99-97D5-B0D7B792E5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9" name="Freeform 26">
                <a:extLst>
                  <a:ext uri="{FF2B5EF4-FFF2-40B4-BE49-F238E27FC236}">
                    <a16:creationId xmlns:a16="http://schemas.microsoft.com/office/drawing/2014/main" id="{5E175372-AF09-42A7-B3D0-226C834891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0" name="Freeform 27">
                <a:extLst>
                  <a:ext uri="{FF2B5EF4-FFF2-40B4-BE49-F238E27FC236}">
                    <a16:creationId xmlns:a16="http://schemas.microsoft.com/office/drawing/2014/main" id="{ABF20BA9-F4B2-49EA-A573-578B18977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 name="Freeform 28">
                <a:extLst>
                  <a:ext uri="{FF2B5EF4-FFF2-40B4-BE49-F238E27FC236}">
                    <a16:creationId xmlns:a16="http://schemas.microsoft.com/office/drawing/2014/main" id="{AA3A7A4B-C811-4E23-8BFD-5823A032D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2" name="Freeform 29">
                <a:extLst>
                  <a:ext uri="{FF2B5EF4-FFF2-40B4-BE49-F238E27FC236}">
                    <a16:creationId xmlns:a16="http://schemas.microsoft.com/office/drawing/2014/main" id="{47537781-F057-4B97-AD8F-12FE9BE59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3" name="Freeform 30">
                <a:extLst>
                  <a:ext uri="{FF2B5EF4-FFF2-40B4-BE49-F238E27FC236}">
                    <a16:creationId xmlns:a16="http://schemas.microsoft.com/office/drawing/2014/main" id="{078883C7-EB52-4BB7-A9A7-F8C046A83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4" name="Freeform 31">
                <a:extLst>
                  <a:ext uri="{FF2B5EF4-FFF2-40B4-BE49-F238E27FC236}">
                    <a16:creationId xmlns:a16="http://schemas.microsoft.com/office/drawing/2014/main" id="{63CCBBF8-5972-4ED3-AB5B-46DC425B1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grpSp>
          <p:nvGrpSpPr>
            <p:cNvPr id="17" name="Group 16">
              <a:extLst>
                <a:ext uri="{FF2B5EF4-FFF2-40B4-BE49-F238E27FC236}">
                  <a16:creationId xmlns:a16="http://schemas.microsoft.com/office/drawing/2014/main" id="{A8C19883-37FB-437C-A3AA-89AA6239D3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8" name="Freeform 32">
                <a:extLst>
                  <a:ext uri="{FF2B5EF4-FFF2-40B4-BE49-F238E27FC236}">
                    <a16:creationId xmlns:a16="http://schemas.microsoft.com/office/drawing/2014/main" id="{AF1753DD-4CEF-45EC-B952-90EA8895D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 name="Freeform 33">
                <a:extLst>
                  <a:ext uri="{FF2B5EF4-FFF2-40B4-BE49-F238E27FC236}">
                    <a16:creationId xmlns:a16="http://schemas.microsoft.com/office/drawing/2014/main" id="{5B9356DB-C1BE-4D76-8FA7-4FBAA12D1D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 name="Freeform 34">
                <a:extLst>
                  <a:ext uri="{FF2B5EF4-FFF2-40B4-BE49-F238E27FC236}">
                    <a16:creationId xmlns:a16="http://schemas.microsoft.com/office/drawing/2014/main" id="{C4F59561-572D-42BA-A6FD-F3AFA1A394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 name="Freeform 35">
                <a:extLst>
                  <a:ext uri="{FF2B5EF4-FFF2-40B4-BE49-F238E27FC236}">
                    <a16:creationId xmlns:a16="http://schemas.microsoft.com/office/drawing/2014/main" id="{BB7A51A1-D509-4494-BAE2-1B96CAD4D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 name="Freeform 36">
                <a:extLst>
                  <a:ext uri="{FF2B5EF4-FFF2-40B4-BE49-F238E27FC236}">
                    <a16:creationId xmlns:a16="http://schemas.microsoft.com/office/drawing/2014/main" id="{D3FE0B5A-55DE-4E56-8E9B-B92D1DB9A8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 name="Freeform 37">
                <a:extLst>
                  <a:ext uri="{FF2B5EF4-FFF2-40B4-BE49-F238E27FC236}">
                    <a16:creationId xmlns:a16="http://schemas.microsoft.com/office/drawing/2014/main" id="{F125661C-3A0E-4B6E-B2AB-1B08C8925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 name="Freeform 38">
                <a:extLst>
                  <a:ext uri="{FF2B5EF4-FFF2-40B4-BE49-F238E27FC236}">
                    <a16:creationId xmlns:a16="http://schemas.microsoft.com/office/drawing/2014/main" id="{39304006-EE77-438A-A0D1-537322356C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 name="Freeform 39">
                <a:extLst>
                  <a:ext uri="{FF2B5EF4-FFF2-40B4-BE49-F238E27FC236}">
                    <a16:creationId xmlns:a16="http://schemas.microsoft.com/office/drawing/2014/main" id="{C6031DEB-4109-4049-82CF-DD06483A2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6" name="Freeform 40">
                <a:extLst>
                  <a:ext uri="{FF2B5EF4-FFF2-40B4-BE49-F238E27FC236}">
                    <a16:creationId xmlns:a16="http://schemas.microsoft.com/office/drawing/2014/main" id="{65FC2657-18D6-4490-88D6-32E6B1C6FB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7" name="Rectangle 41">
                <a:extLst>
                  <a:ext uri="{FF2B5EF4-FFF2-40B4-BE49-F238E27FC236}">
                    <a16:creationId xmlns:a16="http://schemas.microsoft.com/office/drawing/2014/main" id="{20BEA03B-3EAD-4FA2-BC9D-25A14D635CF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grpSp>
      </p:grpSp>
      <p:sp useBgFill="1">
        <p:nvSpPr>
          <p:cNvPr id="172" name="Rectangle 171">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73"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3" name="Rectangle 2"/>
          <p:cNvSpPr/>
          <p:nvPr/>
        </p:nvSpPr>
        <p:spPr>
          <a:xfrm>
            <a:off x="1141413" y="618518"/>
            <a:ext cx="4459286" cy="147857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b="1" cap="all" spc="0">
                <a:ln w="12700">
                  <a:solidFill>
                    <a:schemeClr val="tx2">
                      <a:lumMod val="75000"/>
                    </a:schemeClr>
                  </a:solidFill>
                  <a:prstDash val="solid"/>
                </a:ln>
                <a:effectLst>
                  <a:outerShdw dist="38100" dir="2640000" algn="bl" rotWithShape="0">
                    <a:schemeClr val="tx2">
                      <a:lumMod val="75000"/>
                    </a:schemeClr>
                  </a:outerShdw>
                </a:effectLst>
                <a:latin typeface="+mj-lt"/>
                <a:ea typeface="+mj-ea"/>
                <a:cs typeface="+mj-cs"/>
              </a:rPr>
              <a:t>Example of label </a:t>
            </a:r>
          </a:p>
        </p:txBody>
      </p:sp>
      <p:sp>
        <p:nvSpPr>
          <p:cNvPr id="8" name="TextBox 7"/>
          <p:cNvSpPr txBox="1"/>
          <p:nvPr/>
        </p:nvSpPr>
        <p:spPr>
          <a:xfrm>
            <a:off x="1141412" y="2249487"/>
            <a:ext cx="4459287" cy="3965046"/>
          </a:xfrm>
          <a:prstGeom prst="rect">
            <a:avLst/>
          </a:prstGeom>
        </p:spPr>
        <p:txBody>
          <a:bodyPr vert="horz" lIns="91440" tIns="45720" rIns="91440" bIns="45720" rtlCol="0">
            <a:normAutofit/>
          </a:bodyPr>
          <a:lstStyle/>
          <a:p>
            <a:pPr indent="-228600" defTabSz="914400">
              <a:lnSpc>
                <a:spcPct val="120000"/>
              </a:lnSpc>
              <a:spcAft>
                <a:spcPts val="600"/>
              </a:spcAft>
              <a:buSzPct val="125000"/>
              <a:buFont typeface="Arial" panose="020B0604020202020204" pitchFamily="34" charset="0"/>
              <a:buChar char="•"/>
            </a:pPr>
            <a:r>
              <a:rPr lang="en-US" sz="2000"/>
              <a:t>All the information on label should match information on Inventory Worksheet and Retention Schedule (Created by RM for Internal Departmental use only)</a:t>
            </a:r>
          </a:p>
        </p:txBody>
      </p:sp>
      <p:pic>
        <p:nvPicPr>
          <p:cNvPr id="4" name="Picture 3">
            <a:extLst>
              <a:ext uri="{FF2B5EF4-FFF2-40B4-BE49-F238E27FC236}">
                <a16:creationId xmlns:a16="http://schemas.microsoft.com/office/drawing/2014/main" id="{6B082570-217C-F770-66DE-022C1EAD8D4E}"/>
              </a:ext>
            </a:extLst>
          </p:cNvPr>
          <p:cNvPicPr>
            <a:picLocks noChangeAspect="1"/>
          </p:cNvPicPr>
          <p:nvPr/>
        </p:nvPicPr>
        <p:blipFill>
          <a:blip r:embed="rId4"/>
          <a:stretch>
            <a:fillRect/>
          </a:stretch>
        </p:blipFill>
        <p:spPr>
          <a:xfrm>
            <a:off x="5787231" y="202424"/>
            <a:ext cx="5926138" cy="6372191"/>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74" name="Group 173">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61"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62"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3"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4"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5"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6"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7"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8"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9"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0"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1"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2"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73"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4"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5"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6"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7"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78"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9"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0"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1"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2"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3"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4"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5"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6"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7"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931252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90382" y="434473"/>
            <a:ext cx="3963586"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Box Retrieval</a:t>
            </a:r>
          </a:p>
        </p:txBody>
      </p:sp>
      <p:sp>
        <p:nvSpPr>
          <p:cNvPr id="5" name="TextBox 4"/>
          <p:cNvSpPr txBox="1"/>
          <p:nvPr/>
        </p:nvSpPr>
        <p:spPr>
          <a:xfrm>
            <a:off x="647700" y="1636803"/>
            <a:ext cx="3714750" cy="2954655"/>
          </a:xfrm>
          <a:prstGeom prst="rect">
            <a:avLst/>
          </a:prstGeom>
          <a:noFill/>
        </p:spPr>
        <p:txBody>
          <a:bodyPr wrap="square" rtlCol="0">
            <a:spAutoFit/>
          </a:bodyPr>
          <a:lstStyle/>
          <a:p>
            <a:r>
              <a:rPr lang="en-US" sz="2000" dirty="0"/>
              <a:t>If any Department should need to retrieve a box for any reason we require:</a:t>
            </a:r>
          </a:p>
          <a:p>
            <a:pPr marL="800100" lvl="1" indent="-342900">
              <a:buFont typeface="+mj-lt"/>
              <a:buAutoNum type="arabicPeriod"/>
            </a:pPr>
            <a:r>
              <a:rPr lang="en-US" dirty="0"/>
              <a:t>One Work Order</a:t>
            </a:r>
          </a:p>
          <a:p>
            <a:pPr marL="800100" lvl="1" indent="-342900">
              <a:buFont typeface="+mj-lt"/>
              <a:buAutoNum type="arabicPeriod"/>
            </a:pPr>
            <a:r>
              <a:rPr lang="en-US" dirty="0"/>
              <a:t>Records Inventory Worksheet or any additional details pertaining to what they are looking for so that we can locate and fulfill their request as quickly as possible.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0087" y="1885950"/>
            <a:ext cx="2767013" cy="340233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374" y="1885950"/>
            <a:ext cx="4443413" cy="2962275"/>
          </a:xfrm>
          <a:prstGeom prst="rect">
            <a:avLst/>
          </a:prstGeom>
        </p:spPr>
      </p:pic>
    </p:spTree>
    <p:extLst>
      <p:ext uri="{BB962C8B-B14F-4D97-AF65-F5344CB8AC3E}">
        <p14:creationId xmlns:p14="http://schemas.microsoft.com/office/powerpoint/2010/main" val="124023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44458</TotalTime>
  <Words>1151</Words>
  <Application>Microsoft Office PowerPoint</Application>
  <PresentationFormat>Widescreen</PresentationFormat>
  <Paragraphs>130</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Tw Cen MT</vt:lpstr>
      <vt:lpstr>Circuit</vt:lpstr>
      <vt:lpstr>PowerPoint Presentation</vt:lpstr>
      <vt:lpstr>PowerPoint Presentation</vt:lpstr>
      <vt:lpstr>PowerPoint Presentation</vt:lpstr>
      <vt:lpstr>PowerPoint Presentation</vt:lpstr>
      <vt:lpstr>PowerPoint Presentation</vt:lpstr>
      <vt:lpstr>Work 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Sharepoint</dc:title>
  <dc:creator>Luis Hernandez</dc:creator>
  <cp:lastModifiedBy>Rodrigo Candaudap</cp:lastModifiedBy>
  <cp:revision>179</cp:revision>
  <cp:lastPrinted>2018-07-27T13:55:38Z</cp:lastPrinted>
  <dcterms:created xsi:type="dcterms:W3CDTF">2016-10-14T13:30:30Z</dcterms:created>
  <dcterms:modified xsi:type="dcterms:W3CDTF">2026-03-19T19:23:06Z</dcterms:modified>
</cp:coreProperties>
</file>