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7"/>
  </p:notesMasterIdLst>
  <p:handoutMasterIdLst>
    <p:handoutMasterId r:id="rId48"/>
  </p:handoutMasterIdLst>
  <p:sldIdLst>
    <p:sldId id="257" r:id="rId2"/>
    <p:sldId id="258" r:id="rId3"/>
    <p:sldId id="259" r:id="rId4"/>
    <p:sldId id="260" r:id="rId5"/>
    <p:sldId id="261" r:id="rId6"/>
    <p:sldId id="262" r:id="rId7"/>
    <p:sldId id="265" r:id="rId8"/>
    <p:sldId id="266" r:id="rId9"/>
    <p:sldId id="267" r:id="rId10"/>
    <p:sldId id="269" r:id="rId11"/>
    <p:sldId id="270" r:id="rId12"/>
    <p:sldId id="271" r:id="rId13"/>
    <p:sldId id="272" r:id="rId14"/>
    <p:sldId id="274" r:id="rId15"/>
    <p:sldId id="315" r:id="rId16"/>
    <p:sldId id="276" r:id="rId17"/>
    <p:sldId id="278" r:id="rId18"/>
    <p:sldId id="281" r:id="rId19"/>
    <p:sldId id="283" r:id="rId20"/>
    <p:sldId id="284" r:id="rId21"/>
    <p:sldId id="285" r:id="rId22"/>
    <p:sldId id="287" r:id="rId23"/>
    <p:sldId id="288" r:id="rId24"/>
    <p:sldId id="289" r:id="rId25"/>
    <p:sldId id="290" r:id="rId26"/>
    <p:sldId id="291" r:id="rId27"/>
    <p:sldId id="292" r:id="rId28"/>
    <p:sldId id="293" r:id="rId29"/>
    <p:sldId id="294" r:id="rId30"/>
    <p:sldId id="297" r:id="rId31"/>
    <p:sldId id="299" r:id="rId32"/>
    <p:sldId id="300" r:id="rId33"/>
    <p:sldId id="301" r:id="rId34"/>
    <p:sldId id="302" r:id="rId35"/>
    <p:sldId id="303" r:id="rId36"/>
    <p:sldId id="304" r:id="rId37"/>
    <p:sldId id="305" r:id="rId38"/>
    <p:sldId id="306" r:id="rId39"/>
    <p:sldId id="307" r:id="rId40"/>
    <p:sldId id="309" r:id="rId41"/>
    <p:sldId id="310" r:id="rId42"/>
    <p:sldId id="311" r:id="rId43"/>
    <p:sldId id="312" r:id="rId44"/>
    <p:sldId id="313" r:id="rId45"/>
    <p:sldId id="31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8455" autoAdjust="0"/>
  </p:normalViewPr>
  <p:slideViewPr>
    <p:cSldViewPr snapToGrid="0" snapToObjects="1">
      <p:cViewPr varScale="1">
        <p:scale>
          <a:sx n="72" d="100"/>
          <a:sy n="72" d="100"/>
        </p:scale>
        <p:origin x="13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33CB68-B9C3-664A-A3C7-96CB7F432617}" type="datetimeFigureOut">
              <a:rPr lang="en-US" smtClean="0"/>
              <a:t>7/1/2016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7AB813-1692-384B-9DA5-3829C53582D6}" type="slidenum">
              <a:rPr lang="en-US" smtClean="0"/>
              <a:t>‹#›</a:t>
            </a:fld>
            <a:endParaRPr lang="en-US"/>
          </a:p>
        </p:txBody>
      </p:sp>
    </p:spTree>
    <p:extLst>
      <p:ext uri="{BB962C8B-B14F-4D97-AF65-F5344CB8AC3E}">
        <p14:creationId xmlns:p14="http://schemas.microsoft.com/office/powerpoint/2010/main" val="3023421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53089-57D6-7C42-A2B8-F57BC60143A0}" type="datetimeFigureOut">
              <a:rPr lang="en-US" smtClean="0"/>
              <a:t>7/1/2016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074DB-F117-5346-BBBA-478408E6B3B8}" type="slidenum">
              <a:rPr lang="en-US" smtClean="0"/>
              <a:t>‹#›</a:t>
            </a:fld>
            <a:endParaRPr lang="en-US"/>
          </a:p>
        </p:txBody>
      </p:sp>
    </p:spTree>
    <p:extLst>
      <p:ext uri="{BB962C8B-B14F-4D97-AF65-F5344CB8AC3E}">
        <p14:creationId xmlns:p14="http://schemas.microsoft.com/office/powerpoint/2010/main" val="26635797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608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4455510"/>
            <a:ext cx="6400800" cy="10449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2238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586"/>
            <a:ext cx="8229600" cy="63938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891862"/>
            <a:ext cx="8229600" cy="40815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2813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94827"/>
            <a:ext cx="2057400" cy="4913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94827"/>
            <a:ext cx="6019800" cy="4913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6283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784334"/>
          </a:xfrm>
        </p:spPr>
        <p:txBody>
          <a:bodyPr/>
          <a:lstStyle/>
          <a:p>
            <a:r>
              <a:rPr lang="en-US"/>
              <a:t>Click to edit Master title style</a:t>
            </a:r>
          </a:p>
        </p:txBody>
      </p:sp>
      <p:sp>
        <p:nvSpPr>
          <p:cNvPr id="3" name="Content Placeholder 2"/>
          <p:cNvSpPr>
            <a:spLocks noGrp="1"/>
          </p:cNvSpPr>
          <p:nvPr>
            <p:ph idx="1"/>
          </p:nvPr>
        </p:nvSpPr>
        <p:spPr>
          <a:xfrm>
            <a:off x="457200" y="1953173"/>
            <a:ext cx="8229600" cy="40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73958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58512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345"/>
            <a:ext cx="8229600" cy="9470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63379"/>
            <a:ext cx="4038600" cy="38362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63379"/>
            <a:ext cx="4038600" cy="38362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411681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068"/>
            <a:ext cx="8229600" cy="75324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96965"/>
            <a:ext cx="4040188" cy="3941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91104"/>
            <a:ext cx="4040188" cy="3661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96965"/>
            <a:ext cx="4041775" cy="3941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91103"/>
            <a:ext cx="4041775" cy="36611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0"/>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331391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190"/>
            <a:ext cx="8229600" cy="1143000"/>
          </a:xfrm>
        </p:spPr>
        <p:txBody>
          <a:bodyPr/>
          <a:lstStyle/>
          <a:p>
            <a:r>
              <a:rPr lang="en-US"/>
              <a:t>Click to edit Master title style</a:t>
            </a:r>
          </a:p>
        </p:txBody>
      </p:sp>
      <p:sp>
        <p:nvSpPr>
          <p:cNvPr id="4"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289666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270050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7311"/>
            <a:ext cx="3008313" cy="93881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77311"/>
            <a:ext cx="5111750" cy="49398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23241"/>
            <a:ext cx="3008313" cy="39939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326910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0076"/>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94827"/>
            <a:ext cx="5486400" cy="35122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297266"/>
            <a:ext cx="5486400" cy="711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40431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1034"/>
            <a:ext cx="8229600" cy="683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74345"/>
            <a:ext cx="8229600" cy="41253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8"/>
          <p:cNvSpPr>
            <a:spLocks noGrp="1"/>
          </p:cNvSpPr>
          <p:nvPr>
            <p:ph type="sldNum" sz="quarter" idx="4"/>
          </p:nvPr>
        </p:nvSpPr>
        <p:spPr>
          <a:xfrm>
            <a:off x="3932127" y="6428402"/>
            <a:ext cx="1331045" cy="109131"/>
          </a:xfrm>
          <a:prstGeom prst="rect">
            <a:avLst/>
          </a:prstGeom>
        </p:spPr>
        <p:txBody>
          <a:bodyPr vert="horz" lIns="91440" tIns="45720" rIns="91440" bIns="45720" rtlCol="0" anchor="ctr"/>
          <a:lstStyle>
            <a:lvl1pPr algn="ctr">
              <a:defRPr sz="2000" baseline="0">
                <a:solidFill>
                  <a:schemeClr val="bg1"/>
                </a:solidFill>
              </a:defRPr>
            </a:lvl1pPr>
          </a:lstStyle>
          <a:p>
            <a:fld id="{58B63FB7-FDF3-D840-B8A9-28BF10AC1FFF}" type="slidenum">
              <a:rPr lang="en-US" smtClean="0"/>
              <a:pPr/>
              <a:t>‹#›</a:t>
            </a:fld>
            <a:endParaRPr lang="en-US" dirty="0"/>
          </a:p>
        </p:txBody>
      </p:sp>
    </p:spTree>
    <p:extLst>
      <p:ext uri="{BB962C8B-B14F-4D97-AF65-F5344CB8AC3E}">
        <p14:creationId xmlns:p14="http://schemas.microsoft.com/office/powerpoint/2010/main" val="339832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6ATetoOhU4" TargetMode="External"/><Relationship Id="rId2" Type="http://schemas.openxmlformats.org/officeDocument/2006/relationships/hyperlink" Target="https://www.youtube.com/watch?v=-VwHxCdn1Bk" TargetMode="External"/><Relationship Id="rId1" Type="http://schemas.openxmlformats.org/officeDocument/2006/relationships/slideLayout" Target="../slideLayouts/slideLayout2.xml"/><Relationship Id="rId5" Type="http://schemas.openxmlformats.org/officeDocument/2006/relationships/hyperlink" Target="https://www.youtube.com/watch?v=9v6AfvKyFKQ" TargetMode="External"/><Relationship Id="rId4" Type="http://schemas.openxmlformats.org/officeDocument/2006/relationships/hyperlink" Target="https://www.youtube.com/watch?v=sRcv-I4zJW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ra.dot.gov/Page/P0621" TargetMode="External"/><Relationship Id="rId2" Type="http://schemas.openxmlformats.org/officeDocument/2006/relationships/hyperlink" Target="http://www.metrolinktrains.com/agency/page/title/ptc" TargetMode="External"/><Relationship Id="rId1" Type="http://schemas.openxmlformats.org/officeDocument/2006/relationships/slideLayout" Target="../slideLayouts/slideLayout2.xml"/><Relationship Id="rId4" Type="http://schemas.openxmlformats.org/officeDocument/2006/relationships/hyperlink" Target="http://www.progressiverailroading.com/ptc/article/Class-I-railroads-rate-the-state-of-positive-train-control--3544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ODAGVeeDag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ODAGVeeDag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J8jyKl6XHPU" TargetMode="External"/><Relationship Id="rId2" Type="http://schemas.openxmlformats.org/officeDocument/2006/relationships/hyperlink" Target="https://www.youtube.com/watch?v=SVfoEdtUgrA" TargetMode="External"/><Relationship Id="rId1" Type="http://schemas.openxmlformats.org/officeDocument/2006/relationships/slideLayout" Target="../slideLayouts/slideLayout2.xml"/><Relationship Id="rId5" Type="http://schemas.openxmlformats.org/officeDocument/2006/relationships/hyperlink" Target="https://www.youtube.com/watch?v=pWKpV7v2YVM" TargetMode="External"/><Relationship Id="rId4" Type="http://schemas.openxmlformats.org/officeDocument/2006/relationships/hyperlink" Target="https://www.youtube.com/watch?v=TQ9hQ_ZXwm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aIwbrZ4kn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EHR8YQNm_Q" TargetMode="External"/><Relationship Id="rId2" Type="http://schemas.openxmlformats.org/officeDocument/2006/relationships/hyperlink" Target="https://www.youtube.com/watch?v=mn34mnnDnKU" TargetMode="External"/><Relationship Id="rId1" Type="http://schemas.openxmlformats.org/officeDocument/2006/relationships/slideLayout" Target="../slideLayouts/slideLayout2.xml"/><Relationship Id="rId6" Type="http://schemas.openxmlformats.org/officeDocument/2006/relationships/hyperlink" Target="http://studyjams.scholastic.com/studyjams/jams/science/forces-and-motion/acceleration.htm" TargetMode="External"/><Relationship Id="rId5" Type="http://schemas.openxmlformats.org/officeDocument/2006/relationships/hyperlink" Target="http://studyjams.scholastic.com/studyjams/jams/science/forces-and-motion/inertia.htm" TargetMode="External"/><Relationship Id="rId4" Type="http://schemas.openxmlformats.org/officeDocument/2006/relationships/hyperlink" Target="https://www.youtube.com/watch?v=NYVMlmL0BP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5766" y="2809573"/>
            <a:ext cx="8245162" cy="1106260"/>
          </a:xfrm>
        </p:spPr>
        <p:txBody>
          <a:bodyPr>
            <a:normAutofit fontScale="90000"/>
          </a:bodyPr>
          <a:lstStyle/>
          <a:p>
            <a:pPr algn="ctr"/>
            <a:r>
              <a:rPr lang="en-US" sz="4900" dirty="0"/>
              <a:t>Day 1</a:t>
            </a:r>
            <a:br>
              <a:rPr lang="en-US" sz="4900" dirty="0"/>
            </a:br>
            <a:r>
              <a:rPr lang="en-US" sz="4900" dirty="0"/>
              <a:t>Magnetic Levitation Train Systems</a:t>
            </a:r>
            <a:r>
              <a:rPr lang="en-US" sz="4500" dirty="0"/>
              <a:t>	</a:t>
            </a:r>
            <a:endParaRPr lang="en-US" b="1" dirty="0"/>
          </a:p>
        </p:txBody>
      </p:sp>
      <p:sp>
        <p:nvSpPr>
          <p:cNvPr id="5" name="Subtitle 4"/>
          <p:cNvSpPr>
            <a:spLocks noGrp="1"/>
          </p:cNvSpPr>
          <p:nvPr>
            <p:ph type="subTitle" idx="1"/>
          </p:nvPr>
        </p:nvSpPr>
        <p:spPr>
          <a:xfrm>
            <a:off x="560917" y="4053856"/>
            <a:ext cx="8583083" cy="2942167"/>
          </a:xfrm>
        </p:spPr>
        <p:txBody>
          <a:bodyPr>
            <a:normAutofit/>
          </a:bodyPr>
          <a:lstStyle/>
          <a:p>
            <a:pPr algn="ctr"/>
            <a:r>
              <a:rPr lang="en-US" sz="1800" b="1" dirty="0"/>
              <a:t>Railway Safety</a:t>
            </a:r>
            <a:r>
              <a:rPr lang="en-US" sz="1800" b="1" dirty="0">
                <a:solidFill>
                  <a:srgbClr val="FF6600"/>
                </a:solidFill>
              </a:rPr>
              <a:t>			</a:t>
            </a:r>
          </a:p>
        </p:txBody>
      </p:sp>
    </p:spTree>
    <p:extLst>
      <p:ext uri="{BB962C8B-B14F-4D97-AF65-F5344CB8AC3E}">
        <p14:creationId xmlns:p14="http://schemas.microsoft.com/office/powerpoint/2010/main" val="87120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381"/>
            <a:ext cx="8229600" cy="784334"/>
          </a:xfrm>
        </p:spPr>
        <p:txBody>
          <a:bodyPr>
            <a:normAutofit/>
          </a:bodyPr>
          <a:lstStyle/>
          <a:p>
            <a:r>
              <a:rPr lang="en-US" dirty="0"/>
              <a:t>Discussion</a:t>
            </a:r>
          </a:p>
        </p:txBody>
      </p:sp>
      <p:sp>
        <p:nvSpPr>
          <p:cNvPr id="3" name="Content Placeholder 2"/>
          <p:cNvSpPr>
            <a:spLocks noGrp="1"/>
          </p:cNvSpPr>
          <p:nvPr>
            <p:ph idx="1"/>
          </p:nvPr>
        </p:nvSpPr>
        <p:spPr>
          <a:xfrm>
            <a:off x="284672" y="2182825"/>
            <a:ext cx="8229600" cy="4064000"/>
          </a:xfrm>
        </p:spPr>
        <p:txBody>
          <a:bodyPr>
            <a:normAutofit/>
          </a:bodyPr>
          <a:lstStyle/>
          <a:p>
            <a:pPr lvl="0"/>
            <a:r>
              <a:rPr lang="en-US" sz="2800" dirty="0"/>
              <a:t>How do external forces affect an object that is moving?</a:t>
            </a:r>
          </a:p>
          <a:p>
            <a:pPr lvl="0"/>
            <a:r>
              <a:rPr lang="en-US" sz="2800" dirty="0"/>
              <a:t>How many people can you get to stay on the maglev? </a:t>
            </a:r>
          </a:p>
          <a:p>
            <a:pPr lvl="0"/>
            <a:r>
              <a:rPr lang="en-US" sz="2800" dirty="0"/>
              <a:t>Write your results on a data table. 3 trials and calculate average.</a:t>
            </a:r>
          </a:p>
          <a:p>
            <a:pPr lvl="0"/>
            <a:r>
              <a:rPr lang="en-US" sz="2800" dirty="0"/>
              <a:t>How does this relate to Newton’s 1</a:t>
            </a:r>
            <a:r>
              <a:rPr lang="en-US" sz="2800" baseline="30000" dirty="0"/>
              <a:t>st</a:t>
            </a:r>
            <a:r>
              <a:rPr lang="en-US" sz="2800" dirty="0"/>
              <a:t> Law? Newton’s 2</a:t>
            </a:r>
            <a:r>
              <a:rPr lang="en-US" sz="2800" baseline="30000" dirty="0"/>
              <a:t>nd</a:t>
            </a:r>
            <a:r>
              <a:rPr lang="en-US" sz="2800" dirty="0"/>
              <a:t> Law?</a:t>
            </a:r>
          </a:p>
        </p:txBody>
      </p:sp>
      <p:pic>
        <p:nvPicPr>
          <p:cNvPr id="19458" name="Picture 2" descr="http://clipartsign.com/upload/2015/12/30/group-of-people-clip-art-clipart.png"/>
          <p:cNvPicPr>
            <a:picLocks noChangeAspect="1" noChangeArrowheads="1"/>
          </p:cNvPicPr>
          <p:nvPr/>
        </p:nvPicPr>
        <p:blipFill>
          <a:blip r:embed="rId2"/>
          <a:srcRect/>
          <a:stretch>
            <a:fillRect/>
          </a:stretch>
        </p:blipFill>
        <p:spPr bwMode="auto">
          <a:xfrm>
            <a:off x="6409197" y="5128974"/>
            <a:ext cx="2734803" cy="1117851"/>
          </a:xfrm>
          <a:prstGeom prst="rect">
            <a:avLst/>
          </a:prstGeom>
          <a:noFill/>
        </p:spPr>
      </p:pic>
    </p:spTree>
    <p:extLst>
      <p:ext uri="{BB962C8B-B14F-4D97-AF65-F5344CB8AC3E}">
        <p14:creationId xmlns:p14="http://schemas.microsoft.com/office/powerpoint/2010/main" val="261753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024"/>
            <a:ext cx="8229600" cy="784334"/>
          </a:xfrm>
        </p:spPr>
        <p:txBody>
          <a:bodyPr>
            <a:normAutofit/>
          </a:bodyPr>
          <a:lstStyle/>
          <a:p>
            <a:r>
              <a:rPr lang="en-US" dirty="0"/>
              <a:t>Question Stems</a:t>
            </a:r>
          </a:p>
        </p:txBody>
      </p:sp>
      <p:sp>
        <p:nvSpPr>
          <p:cNvPr id="3" name="Content Placeholder 2"/>
          <p:cNvSpPr>
            <a:spLocks noGrp="1"/>
          </p:cNvSpPr>
          <p:nvPr>
            <p:ph idx="1"/>
          </p:nvPr>
        </p:nvSpPr>
        <p:spPr>
          <a:xfrm>
            <a:off x="0" y="2495633"/>
            <a:ext cx="8229600" cy="4064000"/>
          </a:xfrm>
        </p:spPr>
        <p:txBody>
          <a:bodyPr>
            <a:normAutofit/>
          </a:bodyPr>
          <a:lstStyle/>
          <a:p>
            <a:r>
              <a:rPr lang="en-US" sz="2800" dirty="0"/>
              <a:t>What criteria would you use to assess …?</a:t>
            </a:r>
          </a:p>
          <a:p>
            <a:r>
              <a:rPr lang="en-US" sz="2800" dirty="0"/>
              <a:t>What data was used to evaluate …?</a:t>
            </a:r>
          </a:p>
          <a:p>
            <a:r>
              <a:rPr lang="en-US" sz="2800" dirty="0"/>
              <a:t>What would you suggest …?</a:t>
            </a:r>
          </a:p>
          <a:p>
            <a:r>
              <a:rPr lang="en-US" sz="2800" dirty="0"/>
              <a:t>What would happen if …?</a:t>
            </a:r>
          </a:p>
        </p:txBody>
      </p:sp>
      <p:pic>
        <p:nvPicPr>
          <p:cNvPr id="4098" name="Picture 2" descr="http://jewelrymakingjournal.com/wp-content/uploads/2016/02/question-mark-cobalt-apricot-j.gif"/>
          <p:cNvPicPr>
            <a:picLocks noChangeAspect="1" noChangeArrowheads="1"/>
          </p:cNvPicPr>
          <p:nvPr/>
        </p:nvPicPr>
        <p:blipFill>
          <a:blip r:embed="rId2"/>
          <a:srcRect/>
          <a:stretch>
            <a:fillRect/>
          </a:stretch>
        </p:blipFill>
        <p:spPr bwMode="auto">
          <a:xfrm>
            <a:off x="7000875" y="4146184"/>
            <a:ext cx="2143125" cy="2143125"/>
          </a:xfrm>
          <a:prstGeom prst="rect">
            <a:avLst/>
          </a:prstGeom>
          <a:noFill/>
        </p:spPr>
      </p:pic>
    </p:spTree>
    <p:extLst>
      <p:ext uri="{BB962C8B-B14F-4D97-AF65-F5344CB8AC3E}">
        <p14:creationId xmlns:p14="http://schemas.microsoft.com/office/powerpoint/2010/main" val="268701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5" y="788897"/>
            <a:ext cx="8229600" cy="784334"/>
          </a:xfrm>
        </p:spPr>
        <p:txBody>
          <a:bodyPr>
            <a:normAutofit/>
          </a:bodyPr>
          <a:lstStyle/>
          <a:p>
            <a:r>
              <a:rPr lang="en-US" dirty="0"/>
              <a:t>Closure Activity</a:t>
            </a:r>
            <a:endParaRPr lang="en-US" b="1" dirty="0"/>
          </a:p>
        </p:txBody>
      </p:sp>
      <p:sp>
        <p:nvSpPr>
          <p:cNvPr id="3" name="Content Placeholder 2"/>
          <p:cNvSpPr>
            <a:spLocks noGrp="1"/>
          </p:cNvSpPr>
          <p:nvPr>
            <p:ph idx="1"/>
          </p:nvPr>
        </p:nvSpPr>
        <p:spPr>
          <a:xfrm>
            <a:off x="0" y="3078540"/>
            <a:ext cx="5878641" cy="3273512"/>
          </a:xfrm>
        </p:spPr>
        <p:txBody>
          <a:bodyPr>
            <a:normAutofit/>
          </a:bodyPr>
          <a:lstStyle/>
          <a:p>
            <a:r>
              <a:rPr lang="en-US" sz="2800" dirty="0"/>
              <a:t>Explain your findings to the class.  (Results and Conclusion)</a:t>
            </a:r>
          </a:p>
        </p:txBody>
      </p:sp>
      <p:pic>
        <p:nvPicPr>
          <p:cNvPr id="1026" name="Picture 2" descr="http://images.clipartpanda.com/presentation-clipart-canvas-clipart-Book_On_Easel.jpg"/>
          <p:cNvPicPr>
            <a:picLocks noChangeAspect="1" noChangeArrowheads="1"/>
          </p:cNvPicPr>
          <p:nvPr/>
        </p:nvPicPr>
        <p:blipFill>
          <a:blip r:embed="rId2"/>
          <a:srcRect/>
          <a:stretch>
            <a:fillRect/>
          </a:stretch>
        </p:blipFill>
        <p:spPr bwMode="auto">
          <a:xfrm>
            <a:off x="5825781" y="3564848"/>
            <a:ext cx="3318219" cy="2650428"/>
          </a:xfrm>
          <a:prstGeom prst="rect">
            <a:avLst/>
          </a:prstGeom>
          <a:noFill/>
        </p:spPr>
      </p:pic>
    </p:spTree>
    <p:extLst>
      <p:ext uri="{BB962C8B-B14F-4D97-AF65-F5344CB8AC3E}">
        <p14:creationId xmlns:p14="http://schemas.microsoft.com/office/powerpoint/2010/main" val="117838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www.kvi.nl/ssp2012/logos/FOM-logo.png"/>
          <p:cNvPicPr>
            <a:picLocks noChangeAspect="1" noChangeArrowheads="1"/>
          </p:cNvPicPr>
          <p:nvPr/>
        </p:nvPicPr>
        <p:blipFill>
          <a:blip r:embed="rId2"/>
          <a:srcRect/>
          <a:stretch>
            <a:fillRect/>
          </a:stretch>
        </p:blipFill>
        <p:spPr bwMode="auto">
          <a:xfrm>
            <a:off x="5400136" y="3273839"/>
            <a:ext cx="3743864" cy="2726911"/>
          </a:xfrm>
          <a:prstGeom prst="rect">
            <a:avLst/>
          </a:prstGeom>
          <a:noFill/>
        </p:spPr>
      </p:pic>
      <p:sp>
        <p:nvSpPr>
          <p:cNvPr id="4" name="Title 3"/>
          <p:cNvSpPr>
            <a:spLocks noGrp="1"/>
          </p:cNvSpPr>
          <p:nvPr>
            <p:ph type="ctrTitle"/>
          </p:nvPr>
        </p:nvSpPr>
        <p:spPr>
          <a:xfrm>
            <a:off x="823822" y="2174978"/>
            <a:ext cx="7772400" cy="1470025"/>
          </a:xfrm>
        </p:spPr>
        <p:txBody>
          <a:bodyPr>
            <a:normAutofit/>
          </a:bodyPr>
          <a:lstStyle/>
          <a:p>
            <a:r>
              <a:rPr lang="en-US" dirty="0"/>
              <a:t>Figure of Merit</a:t>
            </a:r>
          </a:p>
        </p:txBody>
      </p:sp>
    </p:spTree>
    <p:extLst>
      <p:ext uri="{BB962C8B-B14F-4D97-AF65-F5344CB8AC3E}">
        <p14:creationId xmlns:p14="http://schemas.microsoft.com/office/powerpoint/2010/main" val="22694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17"/>
            <a:ext cx="8229600" cy="784334"/>
          </a:xfrm>
        </p:spPr>
        <p:txBody>
          <a:bodyPr>
            <a:normAutofit/>
          </a:bodyPr>
          <a:lstStyle/>
          <a:p>
            <a:r>
              <a:rPr lang="en-US" dirty="0"/>
              <a:t>Calculations</a:t>
            </a:r>
          </a:p>
        </p:txBody>
      </p:sp>
      <p:sp>
        <p:nvSpPr>
          <p:cNvPr id="3" name="Content Placeholder 2"/>
          <p:cNvSpPr>
            <a:spLocks noGrp="1"/>
          </p:cNvSpPr>
          <p:nvPr>
            <p:ph idx="1"/>
          </p:nvPr>
        </p:nvSpPr>
        <p:spPr>
          <a:xfrm>
            <a:off x="457200" y="1966425"/>
            <a:ext cx="8229600" cy="4064000"/>
          </a:xfrm>
        </p:spPr>
        <p:txBody>
          <a:bodyPr>
            <a:normAutofit/>
          </a:bodyPr>
          <a:lstStyle/>
          <a:p>
            <a:endParaRPr lang="en-US" sz="1800" dirty="0"/>
          </a:p>
          <a:p>
            <a:r>
              <a:rPr lang="en-US" sz="2800" dirty="0"/>
              <a:t>Calculate the Figure of Merit (FOM) for each trial. </a:t>
            </a:r>
          </a:p>
          <a:p>
            <a:r>
              <a:rPr lang="en-US" sz="2800" dirty="0"/>
              <a:t>Explain that the FOM is used to determine the best design as it takes mass, distance, time, and the number of passengers into account. The higher the FOM, the better the design  FOM= 𝑷∙𝑿/𝑵∙𝑻 </a:t>
            </a:r>
          </a:p>
          <a:p>
            <a:r>
              <a:rPr lang="en-US" sz="2800" dirty="0"/>
              <a:t>Where </a:t>
            </a:r>
            <a:r>
              <a:rPr lang="en-US" sz="2800" i="1" dirty="0"/>
              <a:t>P = # of washers</a:t>
            </a:r>
            <a:r>
              <a:rPr lang="en-US" sz="2800" dirty="0"/>
              <a:t>, </a:t>
            </a:r>
            <a:r>
              <a:rPr lang="en-US" sz="2800" i="1" dirty="0"/>
              <a:t>X = distance traveled </a:t>
            </a:r>
            <a:r>
              <a:rPr lang="en-US" sz="2800" dirty="0"/>
              <a:t>in cm, </a:t>
            </a:r>
            <a:r>
              <a:rPr lang="en-US" sz="2800" i="1" dirty="0"/>
              <a:t>N = # of magnets</a:t>
            </a:r>
            <a:r>
              <a:rPr lang="en-US" sz="2800" dirty="0"/>
              <a:t>, and </a:t>
            </a:r>
            <a:r>
              <a:rPr lang="en-US" sz="2800" i="1" dirty="0"/>
              <a:t>T = elapsed time </a:t>
            </a:r>
            <a:r>
              <a:rPr lang="en-US" sz="2800" dirty="0"/>
              <a:t>in seconds. </a:t>
            </a:r>
          </a:p>
        </p:txBody>
      </p:sp>
    </p:spTree>
    <p:extLst>
      <p:ext uri="{BB962C8B-B14F-4D97-AF65-F5344CB8AC3E}">
        <p14:creationId xmlns:p14="http://schemas.microsoft.com/office/powerpoint/2010/main" val="317132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853"/>
            <a:ext cx="8229600" cy="784334"/>
          </a:xfrm>
        </p:spPr>
        <p:txBody>
          <a:bodyPr/>
          <a:lstStyle/>
          <a:p>
            <a:r>
              <a:rPr lang="en-US" dirty="0"/>
              <a:t>Discussion</a:t>
            </a:r>
          </a:p>
        </p:txBody>
      </p:sp>
      <p:sp>
        <p:nvSpPr>
          <p:cNvPr id="3" name="Content Placeholder 2"/>
          <p:cNvSpPr>
            <a:spLocks noGrp="1"/>
          </p:cNvSpPr>
          <p:nvPr>
            <p:ph idx="1"/>
          </p:nvPr>
        </p:nvSpPr>
        <p:spPr/>
        <p:txBody>
          <a:bodyPr>
            <a:normAutofit fontScale="92500"/>
          </a:bodyPr>
          <a:lstStyle/>
          <a:p>
            <a:r>
              <a:rPr lang="en-US" dirty="0"/>
              <a:t> </a:t>
            </a:r>
            <a:r>
              <a:rPr lang="en-US" sz="3000" dirty="0"/>
              <a:t>Facilitate student understanding of the relationship between force, mass, and acceleration with some questions</a:t>
            </a:r>
          </a:p>
          <a:p>
            <a:r>
              <a:rPr lang="en-US" sz="3000" dirty="0"/>
              <a:t> For example:</a:t>
            </a:r>
          </a:p>
          <a:p>
            <a:pPr lvl="1"/>
            <a:r>
              <a:rPr lang="en-US" sz="2600" i="1" dirty="0"/>
              <a:t>What happens to the distance traveled as the mass increases? </a:t>
            </a:r>
            <a:endParaRPr lang="en-US" sz="2600" dirty="0"/>
          </a:p>
          <a:p>
            <a:pPr lvl="1"/>
            <a:r>
              <a:rPr lang="en-US" sz="2600" i="1" dirty="0"/>
              <a:t>What happens to the elapsed time when the mass increases? </a:t>
            </a:r>
            <a:endParaRPr lang="en-US" sz="2600" dirty="0"/>
          </a:p>
          <a:p>
            <a:pPr lvl="1"/>
            <a:r>
              <a:rPr lang="en-US" sz="2600" i="1" dirty="0"/>
              <a:t>What happens to the acceleration as the mass increases? </a:t>
            </a:r>
            <a:endParaRPr lang="en-US" sz="2600" dirty="0"/>
          </a:p>
          <a:p>
            <a:endParaRPr lang="en-US" sz="3000" dirty="0"/>
          </a:p>
          <a:p>
            <a:endParaRPr lang="en-US" dirty="0"/>
          </a:p>
        </p:txBody>
      </p:sp>
      <p:sp>
        <p:nvSpPr>
          <p:cNvPr id="4" name="Slide Number Placeholder 3"/>
          <p:cNvSpPr>
            <a:spLocks noGrp="1"/>
          </p:cNvSpPr>
          <p:nvPr>
            <p:ph type="sldNum" sz="quarter" idx="4"/>
          </p:nvPr>
        </p:nvSpPr>
        <p:spPr/>
        <p:txBody>
          <a:bodyPr/>
          <a:lstStyle/>
          <a:p>
            <a:fld id="{58B63FB7-FDF3-D840-B8A9-28BF10AC1FFF}" type="slidenum">
              <a:rPr lang="en-US" smtClean="0"/>
              <a:pPr/>
              <a:t>14</a:t>
            </a:fld>
            <a:endParaRPr lang="en-US" dirty="0"/>
          </a:p>
        </p:txBody>
      </p:sp>
    </p:spTree>
    <p:extLst>
      <p:ext uri="{BB962C8B-B14F-4D97-AF65-F5344CB8AC3E}">
        <p14:creationId xmlns:p14="http://schemas.microsoft.com/office/powerpoint/2010/main" val="211343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170"/>
            <a:ext cx="8229600" cy="784334"/>
          </a:xfrm>
        </p:spPr>
        <p:txBody>
          <a:bodyPr/>
          <a:lstStyle/>
          <a:p>
            <a:r>
              <a:rPr lang="en-US" dirty="0"/>
              <a:t>Activity 4: Number of Magnets</a:t>
            </a:r>
          </a:p>
        </p:txBody>
      </p:sp>
      <p:sp>
        <p:nvSpPr>
          <p:cNvPr id="3" name="Content Placeholder 2"/>
          <p:cNvSpPr>
            <a:spLocks noGrp="1"/>
          </p:cNvSpPr>
          <p:nvPr>
            <p:ph idx="1"/>
          </p:nvPr>
        </p:nvSpPr>
        <p:spPr>
          <a:xfrm>
            <a:off x="457200" y="2496512"/>
            <a:ext cx="8229600" cy="4064000"/>
          </a:xfrm>
        </p:spPr>
        <p:txBody>
          <a:bodyPr>
            <a:normAutofit/>
          </a:bodyPr>
          <a:lstStyle/>
          <a:p>
            <a:endParaRPr lang="en-US" sz="2400" dirty="0"/>
          </a:p>
          <a:p>
            <a:r>
              <a:rPr lang="en-US" sz="2800" dirty="0"/>
              <a:t>Have students change the number of magnets of their car. </a:t>
            </a:r>
          </a:p>
          <a:p>
            <a:r>
              <a:rPr lang="en-US" sz="2800" dirty="0"/>
              <a:t>Calculate acceleration by measuring force and mass.</a:t>
            </a:r>
          </a:p>
          <a:p>
            <a:r>
              <a:rPr lang="en-US" sz="2800" dirty="0"/>
              <a:t>Record data on in the table provided</a:t>
            </a:r>
          </a:p>
        </p:txBody>
      </p:sp>
    </p:spTree>
    <p:extLst>
      <p:ext uri="{BB962C8B-B14F-4D97-AF65-F5344CB8AC3E}">
        <p14:creationId xmlns:p14="http://schemas.microsoft.com/office/powerpoint/2010/main" val="388344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470"/>
            <a:ext cx="8229600" cy="784334"/>
          </a:xfrm>
        </p:spPr>
        <p:txBody>
          <a:bodyPr>
            <a:noAutofit/>
          </a:bodyPr>
          <a:lstStyle/>
          <a:p>
            <a:r>
              <a:rPr lang="en-US" dirty="0"/>
              <a:t>Activity 5: PTC Positive Train Control</a:t>
            </a:r>
          </a:p>
        </p:txBody>
      </p:sp>
      <p:pic>
        <p:nvPicPr>
          <p:cNvPr id="5" name="Content Placeholder 4" descr="IMAG0878.jpg"/>
          <p:cNvPicPr>
            <a:picLocks noGrp="1" noChangeAspect="1"/>
          </p:cNvPicPr>
          <p:nvPr>
            <p:ph idx="1"/>
          </p:nvPr>
        </p:nvPicPr>
        <p:blipFill>
          <a:blip r:embed="rId2"/>
          <a:stretch>
            <a:fillRect/>
          </a:stretch>
        </p:blipFill>
        <p:spPr>
          <a:xfrm>
            <a:off x="3355915" y="2449849"/>
            <a:ext cx="1999856" cy="3550901"/>
          </a:xfrm>
          <a:prstGeom prst="rect">
            <a:avLst/>
          </a:prstGeom>
        </p:spPr>
      </p:pic>
    </p:spTree>
    <p:extLst>
      <p:ext uri="{BB962C8B-B14F-4D97-AF65-F5344CB8AC3E}">
        <p14:creationId xmlns:p14="http://schemas.microsoft.com/office/powerpoint/2010/main" val="750585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22"/>
            <a:ext cx="8229600" cy="784334"/>
          </a:xfrm>
        </p:spPr>
        <p:txBody>
          <a:bodyPr/>
          <a:lstStyle/>
          <a:p>
            <a:r>
              <a:rPr lang="en-US" dirty="0"/>
              <a:t>Instructional Resources</a:t>
            </a:r>
          </a:p>
        </p:txBody>
      </p:sp>
      <p:sp>
        <p:nvSpPr>
          <p:cNvPr id="4" name="Content Placeholder 3"/>
          <p:cNvSpPr>
            <a:spLocks noGrp="1"/>
          </p:cNvSpPr>
          <p:nvPr>
            <p:ph idx="1"/>
          </p:nvPr>
        </p:nvSpPr>
        <p:spPr>
          <a:xfrm>
            <a:off x="334617" y="2483260"/>
            <a:ext cx="8474765" cy="3016392"/>
          </a:xfrm>
        </p:spPr>
        <p:txBody>
          <a:bodyPr>
            <a:normAutofit/>
          </a:bodyPr>
          <a:lstStyle/>
          <a:p>
            <a:r>
              <a:rPr lang="en-US" sz="2800" dirty="0">
                <a:hlinkClick r:id="rId2"/>
              </a:rPr>
              <a:t>https://www.youtube.com/watch?v=-VwHxCdn1Bk</a:t>
            </a:r>
            <a:endParaRPr lang="en-US" sz="2800" dirty="0"/>
          </a:p>
          <a:p>
            <a:r>
              <a:rPr lang="en-US" sz="2800" dirty="0">
                <a:hlinkClick r:id="rId3"/>
              </a:rPr>
              <a:t>https://www.youtube.com/watch?v=n6ATetoOhU4</a:t>
            </a:r>
            <a:endParaRPr lang="en-US" sz="2800" dirty="0"/>
          </a:p>
          <a:p>
            <a:r>
              <a:rPr lang="en-US" sz="2800" dirty="0">
                <a:hlinkClick r:id="rId4"/>
              </a:rPr>
              <a:t>https://www.youtube.com/watch?v=sRcv-I4zJWg</a:t>
            </a:r>
            <a:endParaRPr lang="en-US" sz="2800" dirty="0"/>
          </a:p>
          <a:p>
            <a:r>
              <a:rPr lang="en-US" sz="2800" dirty="0">
                <a:hlinkClick r:id="rId5"/>
              </a:rPr>
              <a:t>https://www.youtube.com/watch?v=9v6AfvKyFKQ</a:t>
            </a:r>
            <a:endParaRPr lang="en-US" sz="2800" dirty="0"/>
          </a:p>
          <a:p>
            <a:endParaRPr lang="en-US" dirty="0"/>
          </a:p>
        </p:txBody>
      </p:sp>
    </p:spTree>
    <p:extLst>
      <p:ext uri="{BB962C8B-B14F-4D97-AF65-F5344CB8AC3E}">
        <p14:creationId xmlns:p14="http://schemas.microsoft.com/office/powerpoint/2010/main" val="33583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22"/>
            <a:ext cx="8229600" cy="784334"/>
          </a:xfrm>
        </p:spPr>
        <p:txBody>
          <a:bodyPr/>
          <a:lstStyle/>
          <a:p>
            <a:r>
              <a:rPr lang="en-US" dirty="0"/>
              <a:t>Instructional Resources </a:t>
            </a:r>
          </a:p>
        </p:txBody>
      </p:sp>
      <p:sp>
        <p:nvSpPr>
          <p:cNvPr id="3" name="Content Placeholder 2"/>
          <p:cNvSpPr>
            <a:spLocks noGrp="1"/>
          </p:cNvSpPr>
          <p:nvPr>
            <p:ph idx="1"/>
          </p:nvPr>
        </p:nvSpPr>
        <p:spPr>
          <a:xfrm>
            <a:off x="228600" y="2436253"/>
            <a:ext cx="8686800" cy="4064000"/>
          </a:xfrm>
        </p:spPr>
        <p:txBody>
          <a:bodyPr>
            <a:normAutofit/>
          </a:bodyPr>
          <a:lstStyle/>
          <a:p>
            <a:r>
              <a:rPr lang="en-US" sz="2800" dirty="0">
                <a:solidFill>
                  <a:schemeClr val="tx2"/>
                </a:solidFill>
                <a:hlinkClick r:id="rId2"/>
              </a:rPr>
              <a:t>http://www.metrolinktrains.com/agency/page/title/ptc</a:t>
            </a:r>
            <a:endParaRPr lang="en-US" sz="2800" dirty="0">
              <a:solidFill>
                <a:schemeClr val="tx2"/>
              </a:solidFill>
            </a:endParaRPr>
          </a:p>
          <a:p>
            <a:r>
              <a:rPr lang="en-US" sz="2800" dirty="0">
                <a:solidFill>
                  <a:schemeClr val="tx2"/>
                </a:solidFill>
                <a:hlinkClick r:id="rId3"/>
              </a:rPr>
              <a:t>https://www.fra.dot.gov/Page/P0621</a:t>
            </a:r>
            <a:endParaRPr lang="en-US" sz="2800" dirty="0">
              <a:solidFill>
                <a:schemeClr val="tx2"/>
              </a:solidFill>
            </a:endParaRPr>
          </a:p>
          <a:p>
            <a:r>
              <a:rPr lang="en-US" sz="2800" dirty="0">
                <a:solidFill>
                  <a:schemeClr val="tx2"/>
                </a:solidFill>
                <a:hlinkClick r:id="rId4"/>
              </a:rPr>
              <a:t>http://www.progressiverailroading.com/ptc/article/Class-I-railroads-rate-the-state-of-positive-train-control--35442</a:t>
            </a:r>
            <a:endParaRPr lang="en-US" sz="2800" dirty="0">
              <a:solidFill>
                <a:schemeClr val="tx2"/>
              </a:solidFill>
            </a:endParaRPr>
          </a:p>
          <a:p>
            <a:endParaRPr lang="en-US" sz="2400" dirty="0">
              <a:solidFill>
                <a:srgbClr val="00B050"/>
              </a:solidFill>
            </a:endParaRPr>
          </a:p>
        </p:txBody>
      </p:sp>
    </p:spTree>
    <p:extLst>
      <p:ext uri="{BB962C8B-B14F-4D97-AF65-F5344CB8AC3E}">
        <p14:creationId xmlns:p14="http://schemas.microsoft.com/office/powerpoint/2010/main" val="17811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722"/>
            <a:ext cx="8229600" cy="784334"/>
          </a:xfrm>
        </p:spPr>
        <p:txBody>
          <a:bodyPr>
            <a:noAutofit/>
          </a:bodyPr>
          <a:lstStyle/>
          <a:p>
            <a:r>
              <a:rPr lang="en-US" dirty="0"/>
              <a:t>Introductions and  Assign Students to Groups</a:t>
            </a:r>
          </a:p>
        </p:txBody>
      </p:sp>
      <p:sp>
        <p:nvSpPr>
          <p:cNvPr id="3" name="Content Placeholder 2"/>
          <p:cNvSpPr>
            <a:spLocks noGrp="1"/>
          </p:cNvSpPr>
          <p:nvPr>
            <p:ph idx="1"/>
          </p:nvPr>
        </p:nvSpPr>
        <p:spPr>
          <a:xfrm>
            <a:off x="146649" y="2263724"/>
            <a:ext cx="8229600" cy="4064000"/>
          </a:xfrm>
        </p:spPr>
        <p:txBody>
          <a:bodyPr>
            <a:noAutofit/>
          </a:bodyPr>
          <a:lstStyle/>
          <a:p>
            <a:pPr marL="342900" lvl="1" indent="0">
              <a:buNone/>
            </a:pPr>
            <a:r>
              <a:rPr lang="en-US" sz="3200" dirty="0"/>
              <a:t>Set up Groups:</a:t>
            </a:r>
          </a:p>
          <a:p>
            <a:pPr lvl="2"/>
            <a:r>
              <a:rPr lang="en-US" dirty="0"/>
              <a:t>Groups must come up with a Team Name</a:t>
            </a:r>
          </a:p>
          <a:p>
            <a:pPr lvl="3"/>
            <a:r>
              <a:rPr lang="en-US" dirty="0"/>
              <a:t>Each member must be assigned one of these four roles:</a:t>
            </a:r>
          </a:p>
          <a:p>
            <a:pPr lvl="4">
              <a:buFont typeface="Wingdings" panose="05000000000000000000" pitchFamily="2" charset="2"/>
              <a:buChar char="v"/>
            </a:pPr>
            <a:r>
              <a:rPr lang="en-US" dirty="0"/>
              <a:t>Lead Engineer(Oversees and helps with every single aspect of the project)</a:t>
            </a:r>
          </a:p>
          <a:p>
            <a:pPr lvl="4">
              <a:buFont typeface="Wingdings" panose="05000000000000000000" pitchFamily="2" charset="2"/>
              <a:buChar char="v"/>
            </a:pPr>
            <a:r>
              <a:rPr lang="en-US" dirty="0"/>
              <a:t>Mechanical Engineers (Oversees Rails, Motors, and Sensors)</a:t>
            </a:r>
          </a:p>
          <a:p>
            <a:pPr lvl="4">
              <a:buFont typeface="Wingdings" panose="05000000000000000000" pitchFamily="2" charset="2"/>
              <a:buChar char="v"/>
            </a:pPr>
            <a:r>
              <a:rPr lang="en-US" dirty="0"/>
              <a:t>Electrical Engineer (Software) (Programming and Functions of robot)</a:t>
            </a:r>
          </a:p>
          <a:p>
            <a:pPr lvl="4">
              <a:buFont typeface="Wingdings" panose="05000000000000000000" pitchFamily="2" charset="2"/>
              <a:buChar char="v"/>
            </a:pPr>
            <a:r>
              <a:rPr lang="en-US" dirty="0"/>
              <a:t>Manufacturing Engineer(Oversees and Leads the building process)</a:t>
            </a:r>
          </a:p>
        </p:txBody>
      </p:sp>
    </p:spTree>
    <p:extLst>
      <p:ext uri="{BB962C8B-B14F-4D97-AF65-F5344CB8AC3E}">
        <p14:creationId xmlns:p14="http://schemas.microsoft.com/office/powerpoint/2010/main" val="43175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2758"/>
            <a:ext cx="8229600" cy="784334"/>
          </a:xfrm>
        </p:spPr>
        <p:txBody>
          <a:bodyPr/>
          <a:lstStyle/>
          <a:p>
            <a:r>
              <a:rPr lang="en-US" dirty="0"/>
              <a:t>Discussion</a:t>
            </a:r>
          </a:p>
        </p:txBody>
      </p:sp>
      <p:sp>
        <p:nvSpPr>
          <p:cNvPr id="3" name="Content Placeholder 2"/>
          <p:cNvSpPr>
            <a:spLocks noGrp="1"/>
          </p:cNvSpPr>
          <p:nvPr>
            <p:ph idx="1"/>
          </p:nvPr>
        </p:nvSpPr>
        <p:spPr>
          <a:xfrm>
            <a:off x="146711" y="2204657"/>
            <a:ext cx="8540089" cy="1820585"/>
          </a:xfrm>
        </p:spPr>
        <p:txBody>
          <a:bodyPr>
            <a:noAutofit/>
          </a:bodyPr>
          <a:lstStyle/>
          <a:p>
            <a:r>
              <a:rPr lang="en-US" sz="2800" dirty="0"/>
              <a:t>What is the importance of positive train control? </a:t>
            </a:r>
          </a:p>
          <a:p>
            <a:r>
              <a:rPr lang="en-US" sz="2800" dirty="0"/>
              <a:t>Have students explain one thing they learned about railway safety today. </a:t>
            </a:r>
          </a:p>
          <a:p>
            <a:r>
              <a:rPr lang="en-US" sz="2800" dirty="0"/>
              <a:t>Play video – Newton’s Laws (https://www.youtube.com/watch?v=mn34mnnDnKU). </a:t>
            </a:r>
          </a:p>
          <a:p>
            <a:r>
              <a:rPr lang="en-US" sz="2800" dirty="0"/>
              <a:t>Relate </a:t>
            </a:r>
            <a:r>
              <a:rPr lang="en-US" sz="2800" dirty="0" err="1"/>
              <a:t>actvities</a:t>
            </a:r>
            <a:r>
              <a:rPr lang="en-US" sz="2800" dirty="0"/>
              <a:t> to Newton’s 1st, 2nd, and 3rd laws. </a:t>
            </a:r>
          </a:p>
        </p:txBody>
      </p:sp>
      <p:sp>
        <p:nvSpPr>
          <p:cNvPr id="2050" name="AutoShape 2" descr="data:image/png;base64,iVBORw0KGgoAAAANSUhEUgAAAXMAAACICAMAAAAiRvvOAAACQFBMVEX/////mQCq/y0AAACb//9EqbVEAAD969f4Zh69aEQKOvzyv7L/mgD/nQCh///c3NwCBVGzs7Ov/y4vLy/GxsacnJyrq6t/f38AAAqSVwDfiABFR0f/kQCz/y//owA2Uw5FZRKx9C6q0S3/biBvsLA5MC3rwKW/m4Ig//9oUkX/07HmlwBRUVHr6+rKnocPCAsuGwA8Y2SSzicACQCO2toaKCgbvsD/qAByph12Mg5QLgCsSBXQ0NDe///Y/5+DoyK54zFMvcvk5OT/pzLRhwCX6+vXdk3q/8lsjBwxVFXC/zMAACHv//9nZ2f/4706AwB2SQBdOQRKdXVkNQDH//9Ocg+kYgPTWRqi/wBim5sAHB2gWDlGHwi3cgLd/8EoBACXPxJ0QCr/++b/4Kw/naqGvCMIMtATjpAAABn4/+yMjIwmIBwVUlwveIJTchb/7rcJNecBAzIbAADH/2RwcG8pFw8BBD7/tFOPemFajo7BqIHjtKga1tih5irw/9kNGQBbMyMmQUG3/1oZJgYhNgnlyJwbGhrc1ML+v3B7wMAAFWmSdm4DIJN9Mw7GUhgcDwBWJAsFIalAMieHbTnVvJP/z44KWlsJGxcANDYdMAgEKDfey7EKQUYyHwAxRAxWPRZ4YUbM/YM/FQeXvSgyLQKZiGidv2za/6cGGjDM0qk7Oj+PsbFSZDmzj4RxVEn+05ywzYVLQjGWkaF4lFK13oC34uJ7cIllNyBoOieeUgCSt1KYo3W9oZfIkk5gGwpjXUlf2x/OAAAgAElEQVR4nM2djV8TabbnhWNftSXBBAJBSCAiKpPQBQkIArZvQQFFEQUEoUGQbiGi3Qg2qJGOYGyaFmguvo5wbfs6PctddNnd2Znd7b3+a3vOUy+pVD1VCb7czz0zjQohlfrWqd95eV5q06YPsKNDjg/59Y9m6Z/+EKfJtvxoSUtLs/y4hf3r0x9UZ5mOoVyI/meAnukr+ZRv39f39u2jtLwUrT16+3ZLX9+nPLLGjjpAtOz/wIOK9vuXiv0+RLSH4BM6+unvv/8+D02HnL6JP+vf8umOHWclo4S7q7f3FcDoJ3WyOBu8e/f3e/dSL6Clsq8e+D83TtwdhSzx50c/8vG2nH70fQqPt5p7yqPTWwY/8oE5lt6ExBdq2gsL5wII/dMfEHEPDn755Y1UQo1fUl1+vz011R6GfFeq6xqEvrw7OLgp/eNe/tM/HjtGTNMMkaekWCrdbsuxY4/ubyn5tK6XHoL53rnCwq1btxa2LwA0fdKjod396qt79zwi7VQR+VSVC/8ogBUXfYUqz71fTwxB7Uc7ZN/b74+ZeTj6eEqa2+0OBoPd56qrq9d9Pltm5kc7vNZKcgF6GXGCXoMu/2nzhsHf76lwi8hXAP3c5Z9EP3f58RPU21MvuFrh/36km/z02+8Terjb4u3OaRZAANkEyHZkfhp/x+j5cKtEvLBmDD6tpCPxVI25wiswGbaneq4B5DeG84m5y944MAnT9778CNT7Hh0zc3Ayd+XOYE71PJHuOSMZg5/ha9qwt5dk2sgyjcNRbRQWZOTty+IVXv1U0O/euHdBi9yOyAEG7CgwyHzXNDDmfvompF7wfDD108dMNSUlLc3r7T6LDj5y5p+0dmYEP8TQRmik27J90n2Ske2w8V+URcoiIe9iry1FSf8k0E/8quXN3PwQBm7wNzL0EGAfofWQ+Kc9HLbbv7r7IQc9ncDJLe5g9QiM9Oh4S9bTA7m2ZHE4fKugNqGJq9NN0NMu+fkcwPxC7xyhH/qQ0+TbiV9dOh9nbs4+XVW4QPVZp6bYH/mNAwWu1Av3fn9/X3+UwMnd3hy8uQ2JS87uS05gMqMgdC0cqOnt3dpeU9PLXDiXQ90HC4WytszNtbc/LA2QrhncFe9vv1/QE7dTgtjK8K7Ug97y7fVTKPQX3ldhtrxFXTGJnGmV3pwxEx9XKUxSMQ51upeFRTT82l7Ti5qRq79ePjgnM8eL0yWf7kd29MGveLKCypHqF116corDHPwQGLDTKy98ufFj9lEFlEBWzgLoVZxDXRAcSUBH5jUKTAafcm9Bx1LFvBcdXIj6RinoflxBv8tX8oL8sL2Kx1qyAP6wlTFPvfDrRlW970dzWUlJs3SXmquKypLqiqC2zImsFfKFc1jbZ2toZkOX9OMDABUtto9dcJN9ydEVUcnNmZNJzFMv2L/akL4gctOEHGvOHCFp5P80AtHEFVoWvGon3u3tczFfp/CoLjNPnTo1AYL4goeIfMZqPW89f/DgqVMbxWpmv/OIp9opHaxvPJSAeb1L/oULv27koD8mysnRyznZoQn0rITHzMKCvre6mmqchzHoWxG63K89dfD85s3WGRB1HwvQljrrZtmQ/Pvg5dhdOwc5Oq+HJSrX8hMwnw4rv3ThRvJHTYjc3QYjyRMndUkcRrNiHzvGHD09IN0kp84zwNa6BjiAyWLhK2iwxpCzHx38GN4+yEPuwbTbnwC2bH4XmizqyR41kZanWIJjG0OOjp4wr8hWPnSvKpKiPwfodw8icau1rm73REcEoKvrACrLhNWqpf7hzn73Hi94+lvFvkoyNuCvr68PSwpz40RSR32bEHllc1IJi8rOJI6iGEPR5g/MiVG0UNXFCv0N0daV745ozk6IlM3U6Zz9w5DzvDzVPgBhFy8h59gKE59pvwj9woWvEh+07/tEyFMqu+c3yvyfehL2OWngB4tKhL11bm6utxe/tIvcu1BF6jrKotxTbJjYXffxqA/q2yvMz1uh3j6dHPNJCMyuvYGVsJS/2BN7ekIvZ8xV0nLmzJmenoSXoAceJDhwJtVE6N01B17NU4tMEOZfHdhaKEVL0cWF5QO97e01B8bYvxYOCKyXFtFSP/++uj7IExaR+YrYxErCita2b99eDDLz1NRE0PsTI09x54CKpnigkQQCPwL/L8GRS3zIfE4sLDPI2Ps+bEfqWBtBYKG3pl0sU/FC1DzE11F7sWaBCv/IzMehzk8SxXq/KjnmxWt/Xhvfvj1XxTwB9H7Tcl+Sc2+1zPwMHmRs7NLFi39H6mfMnL0Hut8mOOFseHWAAGZkZ9WipdscTSMApTVbCzFeLsyJuJUilS5EF4lPew01dMs+hsCc4BNnfp4k89nbs7Po56gtntive8xK0v6UxMhVzAnJPy5u23b8+LZL/8AD9hhXST0QTEsAPZM+c3Q1S5VV/q2FJGRrDczPqdsCSkLTJebw1AOIaKBvPr9h5NwWi8L8WSAJ5NG1N6HiLWtFkK9yc9OU8bR5i0XDvAfml7u2Hd/G7Pjxixf/UToGgoGzj0AwL898GkyJAD5HrYr4qfObrbsxcnbVzAc4zAt76Xqwnlj7w1cQKf9A6MbIGXNzC4XEP/+4/efbPiGQH3apf//C74bIjyXh5aKe95CuzF/cprVLY2MkDz2oMzRcFGN+BoKWvGPm0G2OuN7JKStVnRQlx2CsvVADHEHPdYFw4CHZXPsBzGB0nr4xUTdGLvdvjW197bbEfM8fxTBdpfZysntGrZfvk/HylJQ8lrf0CKBHvm3bRXT3H8TDCyQ2so2AtzItEfQ4O0iqXF4BYwsAymicbHMLpcu6Ey+b+YBcffBXg/iZ2M8DxZSpMEcPoaxAq8dl177DDT70t8khF8XlzMj8JQ7y4zL4ixfHRFM+WWmbOy3vxw0hR2mhqnQhsBBzcwqaD+WueUAx8d8t768vZsjN/ZwR3759lv6+thdW6j0u/TsY9NOTdHMarWiGHvg705IurZvr1OaHsXlmMN9dmZeSrKMfFB21BZaJsqrnVbMgXcbl5V7UFNl6e3sXApQ0aqAn6+mDJsSppfjMiHhIJL59+2308Nnta1g86ZycGc/R+5MKoKKjB/FgjHkp/BBzb0Qu6JyfgiuzSwBed96PyU1qPC8iLwdQCTlKOGUoMN+FsGPdgcI5TCcL5x5u3fpwBCq0np4k9Btmbk7jzlzgwrpMnBz9Df6j6JlWymVH54TRvh+TC6CMOTq6yHzbpYvMl2Xm8MNxLXSkLtpF6Han5CXK0pkxLaeOFgTULUYarYOu3rmtcbn61i44UNj+CrBoxUymTMM8OeiDfFAx5gM8Fy9eu7093mahlSMszDhh9FHybo7Qd1bDDzGq80o45YVVRXec57yYuyTh6Az57pZIpEIseyR7hS7+cG6rLmvsorsB66aawkJMX3ZroFuTyV6+NHdzVBd9h+vNH9u1NguTfiPm8WE0PR3d3LIB5Ai9TQgofC/xvFt28ouXJG25OAYYRZNx9IOUJE7Ip7ZQ094u6siB+QXVFYj5/xzAQ+qzL+APx/TqkgT0QY8RKIV5OL7FFXrzhY44hdFrhsjjKqMhgOzat0kLC7O0yhxQwieKuqF/X/wBhHn6/zw4myst+KuJoVtFJQ8Vr6+z8xsb66JeC8VSPXGyBcrfuyDQzuqkDo24JJG8GPVZVOZSh9FAMfn47Tdv4pDfDkHgNxORsistAJuwWAwZ/+ytdG8Euts7Bhcl7740Bl1c4MePY+DE0siJWUb12e4gIU/J+z6BulD8RDcvIq28PV4sFXjC2EJvO0VOPXJqPNYQbWTe3gUtWkVPLOmJkSMxT31A1nFRxtcgGsccPaTKLC7E8kUH7O0fL4LSZi9zw6Shd5cKMvSLl/h+jtWR2As4A2d3Wizy2/ebnr+YmE9Asew9a2uzbxZloTlQQ5lhYby1z2MWj+Af1lCbsaFOyzyRuiRUc9E8A1VIPfQOfZylK38sFquRF0PgUKP5ZZMd3Qbj168vFTvhVZu3ckPQR5wXDXUc08fj1PaSyn+hGu8jSb7MHf2UOOo5A6HZ7dv3KLft2npI8rKxV6+6DmhsHroWlOoromO+2WqK/K6xBseby1UFIVKV2RDz9Lis5Q0Y5yyyo8tjRkd9ULx0/frrlwKc24irp1V2jzn/fvE4Fzt+9+8/qNq7I/PNOV5ZvEx7XZIwWBuQXpQZSKp5+/b4bHFRyKA2YfoTiURaJrRlUUJJ/z1J5ES9CuserPMD2iQRhWUyAMZJiwRdTl1KHKvw7tb16/eLYSRnpzv5YOr2Ypr+D14LYNvFfwgQNzVgBKCnTYSeZuboB2XPLK+IsZxVxakvUGnevJmdXafCH/+DUCiEWcSb2WKae1FXpx2WTizp3FFnA7P7p+nThOAN+0x7FPRvYKp1BQrC5gmQqgNw/39D9NbS9f5bUajO2Zm0q6dVUj0qlP5wUVXy499/+IG6XJr5Lwi9W3L0vBTDtV6nFGDW8g7JygAWtYnZ7S/Q7W/fxi/bZ4vpL+zeRg/nAjdXlySSlpjRPPPZ7cVohHxd8oY/imHyWv4UwHSVuaffkw+65ZjbW+0Mjd+/fgtjVXWbO1nqFvdZEAQB5ufHLslWOk/luaDpo/cIMNbsVW4hw3TxvIqSYjRwsRbPPAosq5m9Taz/EJMIfQmanLpsgHgqU5cxsRj64o8i6Q7EY0+15sNPX399EsyhK5OMTqfkWdxt1bB+q//6rXUnNAeTpG6pPMtGL0ZGRmQZwL8i73jgZ3owV8wJxmJF3jEDRz/Io2WtI+izcQo6Oyue6zqFV+b4RfoKNP5djHKXwY24OZrnGh2VbqxA6KUo5QKs+K/Bjm8///zrnyYHTKHLXReatmVxe9tGnONL1++PEyBvUtRZU1fiKhldAUE7RAQjeBnjAoVBusiHZq3rqJCG0zUKE1L8f52mGJkgN3Z07gxcE7N7VqSj7hXvtRA8qwo3Flz5+nOyn6TJ0AYmdV2khqLbvbMZouOo6pg3IvXEeSMh10106cHQphKWMyMCVGuJpxj00U8ZOmndxBMajNEwXyuScpq1UELkRmH0boLult5cVZOgtFr+CMFklcdlbyz4hSH//GsAszgqpehKE9dNAoOqfv/WeAhKuysTpTBplrZ5qjPjdASuHTq0wq6EuJarq7t7p9uieSeDTtd5Q15W6wwlj+txXY41SefJ1XQD/8k6+oYiqAxdutR79uKRV5iYeFZ+Fpl//rO5pIuZyyOlu2WxeHN6ivb2o6+PCwIWpu4EjS93sBmpq9danIH6w4d35aOkixJ/DmU8TadTfOanjJmzyjRCVVHxrOJje2bXMHN5UxwFeNKRiLiRom8gOY9Bp9xl+5/pUk/We+hGcQ3Az59/+y0x/3bHikELnUxsdPWpx4csld5zQtHrt/39Sy+jY4ll3VIZbDv3r5SnCCNMzwGqdu0a2IVpEyxXN3cHDbo4eTxB50ZQxc+hom53GbuOi+uLs5K9E5sCuuEhrvHEZTDZGlRtLEsPobflX/OLQ5+M+c/AoP8cMAujLFvUTLCwuLur4eX9+0TdudzmTVQiuSsrg91tpSCvx50+fPiQcKgeICfoxZ9Z0nhvwC+LjLlZyyci0FmO5DvK9OVng3YWl4HxxCXRYAXfXAN4y02u1Ic9dvkb8PO3J28y5p9fyQ8b/+oFEnTtZHN09W4oKl7q779OKUwwsapb3G4vWvNYz6tS4RAyh2u/BQATTos32N3t1Yo58/M0ff1v7OY0FA1RiM6wdL18oqVBsbIJo8qTYx+Neaq9qh6BNyq/TMx/gq9lRec7ut0T9riI+RbOYEVlZfMIvMRs/f67kJAT1OuxiriXLYKh7XMq0bqhipgXNF6DarxjzpLEdHN+PS/lke70DdWc+gBNtswmqXtlpVE7xZIGvpkrLhvNFBV+dpdLBRaZf3flp2/l1KWedyXtntb8/Crqc23hLbu1VLahWLzuR4F5hwKz01DW09zNOTE/tribgfl5weFDk8ve4Dw4b950zudwbpW877Vnf8oQHhaitEwjPQpJybaxccQlwdhzskZiE5CzxV92AJd5K+rv5OF7Rkud3TkZ2Rnw7hZSfx0ClHWeQBDlYCm0KWESr0D+rl2kLYd3FUB3M5zcsWPHSRC8+kCqz9ANpQXDZwabUeczr+4TGydzubdhvNypFFgoORUv/+ln4Ai63fPs1VwPtN4wWDuUFuzKzXTkAmbr/f33x6NQHXRXcqhbvGdhrDvm55ZzBYd3MT8/PADLk4R8x47vgOPo+vLfWFoapEXODniSXLA0NJ24nNi4m3vqq/REUVt+kvLzn+DnX7jDop5nC1vHoMCY+fKqLdM2FBKoB9N/axFKc3jZurtbgO4YUHdwJF9ivuswSvlNxnzHyWqvXpu0TXRDabGWyzsRlXx8cdk483ABTOvyb49/ZYdSEt38/OubvMzFPl1TOGLm58jcZqsdRQV6yVxdpK5B5/YKcC72zTRvc+CQzHxXK1wRke+4iY6emLkRJ1RzaaFjScaHMteJy0aZ22nBoi5Cuuqf7ZBylm+vUPbyEy9zCT8j5vU3Nm3hVpoS88xRaMuB6Gui/rqIyXrsNRYLTdCtDsa+ZfFWT/kVPz8E38nMnef0zRst84Ob+RmItTyiLOhtStxU+bTMMfUA3hSWMNwUmX97EyiS/gL6Rpe9Cmra4Znfc9eUuc3h7K4MnoPFvZTBFAE0K72qNIt3Z2W3UBpUeXAc810x5jtOnk3s5+c3z+zWzkxhmCbEJXcURbM448sbM62gb5A57Uw05dcPNNsHCq5QKxcdXJR1KNA1uvAOmXsIU+ELvxsw9zZnZBH0jOa0tMruUlikvPH+yyjkeMXCcmcOjLSdhWa156e5cwKHdsnMD19zKsyhTefoWuZU91RwpKMuwlbc1fpstMxLN2Fog6YV9I0xp+m5U9wxT9pAh5pc8J3o7/BMx9wPpVuJeepXfOYYHJ3ZjDkgVNbJIoGRs3V8QTOU/gAwH58FWtzV+QrzXfnOmwrzbj1zzVgRsn2hn4NFETQq7hvZVLIpPYPzgg0x1wzRDd7YCHK2QtRgmNmeD/DTLz+BlKNfWeEwX2gvhRVj5pY2GM1kzLGKTLMgdSgiV++/5YTqbqw353/Ytu3iopYl1kQFVBMdIub1kwpzQc885Vjc2Z/CUPnNsD5GWjvEPRZqQ5C5adOobiyobmNRVSPoRmsTObxddkJuNArkkna7UErRgLahax+AA+0B6vMaMU+xzPvIz4ei1V6UcKzrg9Xw8hZLYYogpw1Kjx/fdnzb2HJ8FugOljpbd60820X229RJEz/XMD+4eQK++UYfIzE5F7OWUdpqYQg0PVtU+yS6uCrjMU/YcsE6v+pQ+BCAUcfQ5V8JrGAtJCOn8l/zStc0tEvMTxswr+yKOtDRM33QHKysdFdW0rwKLEzvX6d+I8DYRZrDMlYajGNusXR3BVYCz34jP//t2YaY74bH+wPaGGmtq5CyFhtkUBDVTBjCuyOwIeh65naPvRHNbjeYq59K4S8/QOvm+FqO7+CfhvoBkEctGPMqTaRtnIStc/M0cPfVj3zkpBJN5OhZRTCW05aTk1MN0aEmEIqlGgnmuy5duiQ0a3oCaZXBMdoAj+zwtSsmMVTDHNOW6Iv9TyvKNcx3g7zpchMMoZ9rJiNayxvYXgvvz9weLli5RpsiHD7sUfaj0Lgohs4ozWVa4Y4A2T3X8HKEXQVS/BRLo/x4QXf5obdwgbYdTf3qewPmluCYwBw9K1vcDS43dyiT2gHOcUlgmLVVattflUEhwOR81+FWuRB1jgX1yaKWeXnk6f6nWkFHOZe3w82EDLzrdLPL6yo2BP2glrm8fdzKykqr3+8Pu1jHUM2eLWxZ/GMxCjDt0afdLrokKwMuu/+KivlPgfhi1XUI5pB5vhnzlErJ0ZH66OhoU7b091yAdZatj5Orj8w3t2mGlyvbYOXwrjjm3wGnJtIxr2uA/S+0flxXpuyYwzYb0S0CpZqJJnC9H/NNX6ZWweL462J5eSesoMtXhcN+lc/b/ZNsLtntYoFTgoYHWmlvIhftHKXI+eff7tAyr/932v/H1M/ZoP6ouKmnLTNT/ku2MHZ2zDnOgunL6Bj1x6u7vRaLLDEWdzd6w28aPxc4tb+OOSUu38DTeJctjwjKznO1Ue7gvgQ9SU/XML97oQrWby3tvbU0/vLlS3nnjJWV6daqqiryeQLHtuB6s337n8fUmxAxkq6Bgkl5OyhXqzFze3jl32ltQr0p8xT3zpGMbIm1ZJlDIAQrg8ssmPb378XPWL0AcJYNw7nd7kpLsE1YPgv1IvPfApKfayKtAfMO+GY/QJwjW8ufRJUtFmsF4PZb2NRG/f45STE/cYGtnxDevVsvxpv3Ftq6Mua3UlBQUIXcw7RSce/2PX9EoRXFxSWb3V5P8+XAL0ZfV72K+U0Nc/+zBZomT5svmjBPseSM0PBMjLhtNEpzDt1e/EF0HAVm7yLqS04OZjHLzW1kzaUAwTaZ+a6pm6K08PqKeuYz8PROZ7xgUwiVX5EZhQp4woWOCgQNkYj5PC7xmuiY2z3Tk5PiNOui12i3SDffvXtXXCw4nSL7/Mm44dcqydgKo0D+gJzvuOp3KMw//2UynnlVoJ38PEyD0EZ5Cxnz6CaHIwu5ZzkcozRZhYTZUunNKYV3S2+v9xevF421BZvPVkufpxozSxXzKzcpaVnmIdczL4fOfRpBx/Rb3nWuJBcmMEnhFv9svBSMphVZ2WBe+cxuWiatY46KXDVQ1ZpfIMXSaPH6+NKt62hLS7cWi4v1Q94xm8zPJwGShaYVYsy/PulXM8d6qr2wFyYZc6P8XIJ+lm3u0dTUhLGTZnlK8dJCJVKIZTC3iqGrzevtbsZ8srnN63ZbVMzpgzmrg7zhDh3zzdYnwp1v4hNwZC7v41VLO1egilTovdm6G8VFKApBQHsXiGPW5RMTDRF8SXSijsOcMg+Xx+Mn5hJ3IfpunGzp/v3+1+PjminvU1VY5wem0dEHwmFVguMaCKiZt6pTn/AzaN9aykLwPYNermRpbm83RFczojDWVZ3TTdODYj/JWcaIT+2A8Sic7fbSCDQmjpYUNfPAuYX5eU49xGfeINzZH+/IWIXKaUsWFZxMRXTx0loBodnba4sqR2e+XV4+M9PSIG3iFVp8Nw+7dTFUzk0aUSlaf7MPDAy05ufL2/lF1xdfLt26f59kfml8fX2diU2gYBoCrVX+cGOjp5EyS5msZ+WkEXM/bfI7xpYbJWBO2Qvk2mqHnDlUisaNE7krvW0jUr9xXIBzSphUM3/lrWxDZeEe45GOeQvsv/MiTtCtEZDTFh+Ln7TTHzTE76VgrWOrAmh2Ef2u6Nszu1vKIhLuxZco00v3bxXBhK6ZK41Bu6oCUOBxMZc/HA6jWrfKC7aEIvT4W/14T1/vR70PiftRTU9PTrW2tmJaib5O4RQtvALGzB8Wbn2VHPO0nRJz3ZRDEpjuBRBIYPpfF0dLZdFWMy91Y4nUxp3KpenlnmdC8s2+x2pRRppRaXuRo9IYkbVuooL2UqiLTU+vm2HM19ADd9MsjI6WF5EnIq/Q+vjrJVSI+0vjxYsoETNGzBsLYEDuu9jF1MQzgFqjuPy88BJ9nRzs/v3xd8Xr61gUktdPTk5O+QcG/ObMXZNYhbaPUeV/4ddkmGdlZjtzeFEwzWJpW8b0lqjvFXI4zF+lVHZDczLMD7Lx/cf7vlHXNxhWM6TKPz3jqSg6NKeIIDTsloxN7Aq9eUM5XkWLvB1gUWj9Nasi7t+S0+6KSIcuhsob5SBzv6bcseP3UD4GULdXpqeZ1xe9JBtH7Nev978EBF8krW96hj7f6jFmDqW01yz1Ay4MmsfQBMxTKIlvK4UiNudLTsIV5rt2TfVgGIZm7u/qmW8ur3i8b786iOJVyJV+bot932qdaYkLaoKg/ld0cR2lBLmgBI+/XGRMIi/KOjrK6aJpB+fE+Yrkov5UjXnyaSEcuTzqx0Bra72cMi4WLY6P731N3e2l+0t4FaSU3p9vwBylJdBOzMNs7hxvGtcGmKOvswxmCdMXSUMszVDVSG7uObxB5nWRzn37hCexIIo5YLbCXNVyZPGxZaKlpayhgRyQhTbBWbSOpdoS5VKvx0MhdiGckUhLAwu7UgjQMZdSDuAyL3BJakPmCvvDA/lYo0pXmmLs/SW6ye8vob2mBWV85phF9m7d2iszT7A3bkLmTNZZdn52J1N8S1oz/Gs+Vv8U/l+lkbYkw5yG/eta4M6+p6qGOPq5zDwrpjlikKybmZloYSkg+vniy5evUW7R6/bekldOdza0tOyeqauz1u0OKJOR9Eu5fk2COeMu/t/j8YTR5fMDk8zrnVD8mrJKuq3osArzb3eomIfzoYZWaLd6xLnQH8ycLYs5d44WIVksbovb3dbppB2EAK5WvLIk6+ebxH0V9qOgl6mZy/tJ28RiScwBVTlJkagj5Guv3y0uzku3f0PHDFu2KIaA3U65aaCfPcfm/CfBXEaP5vE0hv0D/gJx8z+6yZyLaMj8Zqyx+EuMuX2ANshrB5qAwbaK/jDmbjI2O7Sy0htEa2s+11VxeXj46vDw8GfDI0xbeBWRbta/lUnJN/vugFOtLSrmlG9PTEQq5Ft7fZx6bZiTvCYpcYphsmxiAtW+Jb75glmolA3pZ4l+JVFJkrmsFiyzuYY5fVXrpPQAEShY+Umc9v/5t9/+otIWu38Ss3NkXuVKtdNSaO4c0WSYp7ndlWwOtNcbzGnOaW7uGhEEwfn86tXhI5IRcwNt0c1XZFubC8P77nSCUvPEphMh87LdATEDBGdx8S2MH6/73y69Lg7JAbSspWN3OXPuCW2X3dphzJwNz6Gft9q1XM2YM5T0HK7WRs+uXf7WArRWDMQ7bv6C9vPNm6B6Q3tVgDGfxNTIM/ghzC9GnG0AABQ+SURBVN3B7u626rNnq7uqu6DzaefTpy/Qt4cvHznymWRHJD9Pijkli+XRx/v2Dcdai8hcfhxLekZFhVBUzOpxUpK9IShaDDEpqXhRNtFRrijJZg7zmSdiG4e3vIWV/wOc6cuJmIuSNEAe38jMs3K14UknhZInTyIvJpUbB3PIua2FC1DQmJrKlra8L3N3d6lTuOJ0dj5+jJ59WYRM9lnMXrxizDn5eZ5uWe4pquwrnt7BbLEjxjwkd3KxJoJxMUW49XpdGqWi1f27Z8qtOiXRMi+vkKau65Gz9aGegvdhjlVrATwLuzxhj591GieH8ezLrg4TiobYVC58o61bC+npRakucdmc6UOIDJlbuuHqZWZa0Iod+Uxoq0TmvFjAWZV7no2z7UfmSmuxriFD3uWyBJkXj797tzgv719RRklJnYa3AfO6iDjQyl06h6VoOD+gLYlMmNsbJb8e8FdNQT0Ji7ifzpPh2Mk3KAEC74YAMi+F6UZ57bmpoxszP/fiMg+02oZpDKl7jDdgwdl/jsSlDIPovsfKAFxdRGjKLCHbZIuCWE4+Qefe3eHE7MZojIKjLXUNYuLCXTn3Ffn5lH6tG4c5JumULNZfYzYNgUnodDqdV69eLSsT/VthflXRc1cVbTI+x0KoxLzvfZhb3OeuJkJ+pAycztIAb5CIt88iiUsLDKOgR+WWLDW0INeX6/Pl0nLEjglMSmhjf3ydfmDUxM/pWyRY/I0WBm8g88lkmNv9/vqpqSmWmf/1+fNI5EWE3ey8k48xt9fTozd7aa3uBXnTnEfGyA2Zp+0cM2d+5MjlsujNmzevOJd5zHnrQ62UX7zYhxm6hAxlOOTLkCr6aKBc6Wp1mK7t5zMnwTJYfv5Vqn9SP6dTz9w1EBCg4qpoCe7yy89l5nbXs5E5tg1h+IKyrYXZNvOGfm7h+TlT9sv4v8/KHj/GxI6NzM23cVYT8ZgfpBqoYh9m6FJVZJ3pfNfX98AxNDT0oI89cLEC6/2Z8hlp+NPKHwPVawsl+hREjbZZuFHFmy+uY+7JvzIsxS9+BFMzdyrMBwK02+8ByLenKpugmbVcNqYtlCu+eNJZ8eSJ0wnfSYP+35316t9Xv2oODcUEsPq/I7ezrOWdvi1btvShbelzFEkej3kp1ZlkM+VSTzehn8/A0zrjPVxOVPHWi2uZ2/2B4YSsFRROOW1BaanBKnQMBtQ7LJqUoiYxVGZ+eVi6266+eML2CnZ+953Mm+wKLz/n7muBmctTTFz2CXKlXhch5orZ/rA5ctGUFmJnBRaeZWUT8dqOkVjHvJx658ZbuPwlGeYYCxOmDYqbP1+Rpx+xZgsxr0pVPcLFZKv5JPz8BZ19zzm0HlFN4u0k5OgXcPE3hzpltTawxEWuGq1lRQ9UzPtE2/KAyU0T0o8KAmvkxs0p4jGvo0kcxrvP/fdktMWVnzTzy6BcRLsf5udEP7+nOuIW4x2hDWNozM+HnTnB7iBruOQIzpM3Yy5+8+Z3JwFy9ItLuav9ydFRih9TEI0oFaWtb4veZPRkf35gy40f8ecwpyHTDpN90EA/XZzDvCARc1nnh5/DtPyGrlb2vNP2V9PhuF2KHxluT5wE8yPD1WxwOi3N7W6jjeBPfieZE5xCc5tuooXxHmgHMdZh4rIfouXyjn9DPOYq+oz/KFSonzzHYx6BCZNt0Nictg9iLvaXKJ5VVFRMXWv1N3oaMZVv9NRDKW0lXjNSEL8xdJ+huCQVQ5+fkyZTpNEC/+pqaUf45erqtiBvMa+Rm6O4zAhY/d+Rp4pa6zqjD8yhi+R96gleXOYtUGaMfBOscxZcJMdcLMYvN0QikavyU0amCgquFYiWD8AexXEgNjlKcfT393M8bFSZ6pzmtni93hzqPS0HvV4Lbyg0L81w27nz5ZHOO2pBn4AiW19C6ujoiZhP6M5ZZZnwvzhb52iY28PTzhjzYcmudjJTbUyosXn2wMLCh7qHv/UZKXpSzI9cruiuVC2GrgzSPuVnY5u1apgbb694iibnkrhUSAVQXQRgLPtBCUmIKfOJBMxnoMj4yY65UMtZhK5h7hqAYSVTHGY8A8pAHVmXZL01apP2zF8I6A7fv0E/j8/PjwyPqDevcEvMDd7T7PkKB1uIOU2hK58hK59pQRdyrmasDjkoYioBNJ553FoAHvPN5UKU+xR1Zj7I5OxsyWGunPFVuCbO48II2Ut2AOCA9JiHrfGb+UrbhY/qjmrk6En5OdqLLlWolJnzA7P54xUclCzuu4M1dkX0ScWTikiDcttGQ6Ein8+X7XA4bCJqmX3fg4TM/7YKxo9fz6Wf3dWqi565Sk6f00Of7C6WfDN7CIFCI6Pt8jnP8uz/IOZHhtXLy02Z83bLUVkWJYuoLi86VWYglchfgv5AKKszZX6+xGf8NPosEGjNknZbEa2eD1xRNQ4vO9m22+H8nofSPskBGHuo3TtZsgWDB2Lzu4uGzLW1/7CzTWFspi2JntySCZi4MOp3FNv/jWiPqfJktCsiT9mfDllkQubMsRwaNX5qbJZ44w9qoOv8/K+qtOXIlWuUgYeTe/Df6hA3mPD3cUlWWxB6tVfLnDv2rNsrR2NFoqPz7DFUYCK5f/9T2oy4fGYCch/Iih6KmDI/SCtjDJk7JC/UQDdljlGUxiQ8A2yAaHqyvqpq5Vl9VbyxWUj0zf9icGTug0OTZ/6ZUxmDM2Ge971hnihZ7So83s+1bwC+uUPuP0x1Kg01xwqm3E7VTCQd8/MxZ+bY0Vz5zo9fFq1l7j8Zl54/X6HViGw0NPystdHlCvtdjS61NTZeI+aNrl+NnnzGHbtIWlvwwvfI88yNtSUvwR7/DDrrYUmNFJ2J32ywskEkpV7qa1Il6HrmpxjzJoNk8WiGorZxy/+1ep7/PP58lf1CXVVsnZBLV8u6iHl+qsnTz3ljF2bMtW3Nq13SikQT5seMDx+zbCyfmWrrLQBP6A9kat0NuYqb92WrMGuZi0+dq40aMl+NhVf1UxY0zD3Pho/EM2+VoHtadauepcvEVqT/xexcOY6eoJcbj/2vzaKjG2lLWjJuTva3clqsUlautwlM3MvZZE9rBEZjzLNURZGWudjbSo/mHuUf7eiqEPuHCrrWz6eH48728gt5N+LwlNGzQxqJuekT3zlPbDVi7q4853zylGazqEL5VWmtlhHzZJFvOnWeJt52WPVWjlLOxiiwsIRYK6bPpp5xF89cGqkoyc0wKIpK1MxVz/rTM49zsSOX5fkZ4Wmnen6/akmvnSmh6bnqR+kMmFt25vQIoyi8T1Xjgkc+k6ayGGlLcs89IzsaAOjkjTLXlUkzjhDsqKoafZARMWAud81LcqMGRVE2RNX/VDxdM0e0HuL9/LMjL8RBVFc9DbspGk7P6q6XZm7Y2SPTmvjHlaEnpy208DYXNdCWnQHwYljBHgGm6AZ+voEHWdog9viVuKE3edzNWl4hqFvrfb5O5WVxzGMDFaNGRVG2xhNlT49n7qr/q6areCQirhOIWy8gbSoibZNm/2+sdjM/2bfJMHd3l0alR9rWZjVlCE9l6pf/mlNpyHwjD2xtAmXsh6aax6hj5BTn505A3LAdBtE6HnPV2NCQMvdRxzzeEQe/dF3QMw/nP9cmDcPs2eb2MG0+pEJe0Nr6jAXVC/YT6TRB2ugGk03Td+Exp7Zh7OOXHLWNRjtfDFM8PXL1LO1CZ6AtySOvDTE5Z2JCyh7b9plmwZWLS5/jRpD6hlScY8zVQ0M2fv1NF0Mr9IMMehxz+y54qht/fk6aQnMd5ZfReo1rHkzYp9gEohPiJgWxLQv4tiV++ILD3B0cydBcuPQsX1EnUj8yzDbo4vr5BpQFC0NyDukZaEBTzWXo1NydYYliNK632OdQrVNUmMeNxtUaMc/Wd79O/KpljqKtZz5MomLPj2UtyH+Snr7tojmnrBIapZU3RlmqbBhH08yYp7mbOdcNvT33adnlI1eFoDuPxzxxAap6Mx+WPhlHaXo0+vPuurqJ2KpRcSq5tQGa4pmrEheZuTV+APSokMs92lHgdRwH78Uzb5zkDRI9b3XRIHPMz8XqiLF/wN4nM+rzKVvQGFlf3INE9cwtwRFOwlniyPJhqlFWRv1FvbbkbQQ5rewPscBz8HwHm5eIFDtizFusNIz/QMs8tsZLZK576nluBvdofOabBm/YNcz1yI88p/0VwnHMxfH+ARBEwaLNOBL6efxDivXM0c1j8leSjubwNTWx+T7zi2MAPW6dtqRtDDndjz4prmUzybB2KP1xkXk5rD7YEmcPiiLlccz1o/w+4J76UQMkg7/GMZ/m+XnD5GHyc+VhCna24VbqhXt/kZkfpU5GRi3vAHGm6nbpmVd2oQceLSk5muVwOLIz0Ah36A3a2p/3FFGKrmWel/couadAS+aA3CZJfMVNz5BxQ4x5R3x7S2IeG4ZmzDmD/NnAPfUSI51HiStQ5Fw9YBGzy2w1Yz745d1FAKoaXTe+2pSpLCYeIjwGGZPaYp6uY46pebatqWh1VZyZXLReNP4F2p7Tf+rv/9OeL96o9Vy+TMeSroVkOKEMKWY0Qe15xlxW67pIYAYDqaCd99LXpCQryPzfeNOHhvj5g2HDEZn/V4ylF6QQOsybNnd1Mkx7ACpNXMwUq6ocWVnZIAxlMfMlropEOy2njHrmOWJ/LzQ+vja7trZnz54//Qm/7FmjJ3rQ2tTuypTYGDRZ2oZ0hYytNRRvTR8cpalG5aKsU/GPuaJ1xhk3v0tK0JXlGWUCNyF28DsfPhPmTZtO/O5hC+sOQdllDvTLV6pcja2a3qdT2wsN8VVNY/LULj3zNgh9sYehRtuzF21NWqgnvj9N6mqjtRDL3ZL9YTNoLhlYCXsfB7MMyEYN+7cWiEgP/JsgOW+BbO0sAEwWJcm3Hmzi62cWvyBsMtEW5p+/37O7PLRBzjBH0V9Mh10DUwHRBJ4BjDYlxXxT349MX3jM1/r3LN3+Ys9scbHy+FooXe5angcjyzUecudYJnA757JN0BIYTdbSt+XBKLDhufMHT21qCnGZ2yCXd+pNRmWizHzT4P+syp/Gs4DO4WGtnz9f8aS6aJMF/29/+Usmz5D5kNFl1dpbjH1cbSl+vR4KSQsyBXjVTEZLQ8+B6toCG3bA/+bn5wU+AyPLBkcubY+ksaEJ0VBaQIiTlr4HQz4ML50d1oNMxw2YZwrczqLPKKtQmDtWA0jcUVKblRF9oQmlV6GKLXn58vcTBqczBE21iVousg2iqOfxYijj2bVcvVxNyhF0yxaUxSRIjysSteWWuJ1XUreWZOkZuZkZAo/DwfPnqeGF0pKhbm+hi9MuTcilSAq8US7F9FWeztsMMzmZOWUeueI7H6WIGOfrl+F//Prr3UGjwbdNVP/6anONJx1obPDtsTx9fk6biuZ0e707vV6GmhQoDYUozyLDr/QusxjqfrTR6EmWiRIOBuMLpw6et9IqI6WN24c+nkG903B4oP4ZgIOuroGfp2fwzjwL+FdIYU6NiCzxBikZZQ53VTVscORpItmoxZorO1HLRWWnf9TXoeKifpaSpHANc0Vi/i8/Jt/UUtsQ2BymlVumoEgL+ngIntWzXbEw0LVOQm6tIfOSJl7iYjM8FmNe2wRCtixJDjmmdMagX+Zn/SobBRT1jA3c6n/m9HLT0rgPNFNMzM+TlDDdmeZC+qhpzHEobdwHoyMwXa/sQ2an8QKs/zbI3GjsDJmPphehlyq4RqWUIDsXKpRlLsBv48SMmsiGNxPPjibe1yLO6HKwPQITNnYMjCo4U/nDG3xIlJUhDOP1YfV2zq7wFLqtgZ6L+9ZrzZS5L1vtO0dz5TTsaJMA1EdlzM3H3liOWmKYkPIsHXJtjLm5a5Ok04PnLDvRmqspcYn6HCUbS8yZYV5VKzcr+J8oQ8gk4n8ggdawdpdx/xQMGeTnm7iSZcpciMa5jk1kTu+S6YNAA8vXy0YSnVKGr+So9rYvMbFa5ufwzz96TQylnXa3wOjaPOLsdGbQSCmEcpF8RtZQ5sbIr5Kcm92uNih6gKGziTbd12/T7BqAaMiAeSas6j+KzTC8lbCyPe6OY70lMb6X2FbFtebDAv/XY+8TimZiwhPvRkO5PkPLhWjGagas+qpNrJlWV1Rj8fmqetxmy6rdlJkB0aF021ATLWDOzc22JV2KUrRpMu1PjELT4JZRzMcL/I3iHntqc9FGiYbMOQl6tqE0MObxN0GJralJSXxLsoQKjKXDCXOSLHxFtqbP5TMr+wTpi9PQ8OddpdCVk3NxaOm+lB3WDrGPVlJy1Dbkm8d7NDeJ1hoZzR0E02w2Fxy2EED+QDjs59nApBHzo1F9gl5iIsc+drfGma8J3UgxAQJXPzvyIhFzG/LOjMb5kU1Ytemqvo0YCy2l3xs2bGvTqaxIJkMtqfWBrcRUzhGSj/xg6tlkgGtTCMqgmi/SNVVtQ8bMazMMHVFlncOdiYYksqApMz1j1aHypCZwpHM7BUlarY19OBOmrJZIlFKhpedGITrqg3mTxKpWaiuYGELn3ii1AkTjf2BbNf7gtfSzosSWcEjCkUEJBflJtnxxaqO5tg+zTJa3mhyYNryBVdMPRiaVeWgmFQQ6ZtHaF2Y2SxeFc6dkhnQxkR3MILNkI/av9ySyJeBFCZWlx24XpbrOhowPNgEEs1l5LBol7tuXNCmfzvgC4mtenv6Tme3VoRUti71znLokZD6+N6EZrKFQrBZ0zNM1O02/p5nXtkexjkkic8mKRqM01hc1OQvHqBAqNrVFTLV4wxDpdOXjp4kM+fC12fyPbstYjSY8bWYJOtWZqxmrq/hfhi/ZRtd/qNVmZqbXOoZM5z3VJoYwxKdQkjXk0Ph0iSPLkBhWm8kxT3RW6ZK9X2H+n8LSE9rHOlJJ4kN9zMP9R9n/B3afo3GDTogSAAAAAElFTkSuQmCC"/>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2052" name="AutoShape 4" descr="data:image/png;base64,iVBORw0KGgoAAAANSUhEUgAAAXMAAACICAMAAAAiRvvOAAACQFBMVEX/////mQCq/y0AAACb//9EqbVEAAD969f4Zh69aEQKOvzyv7L/mgD/nQCh///c3NwCBVGzs7Ov/y4vLy/GxsacnJyrq6t/f38AAAqSVwDfiABFR0f/kQCz/y//owA2Uw5FZRKx9C6q0S3/biBvsLA5MC3rwKW/m4Ig//9oUkX/07HmlwBRUVHr6+rKnocPCAsuGwA8Y2SSzicACQCO2toaKCgbvsD/qAByph12Mg5QLgCsSBXQ0NDe///Y/5+DoyK54zFMvcvk5OT/pzLRhwCX6+vXdk3q/8lsjBwxVFXC/zMAACHv//9nZ2f/4706AwB2SQBdOQRKdXVkNQDH//9Ocg+kYgPTWRqi/wBim5sAHB2gWDlGHwi3cgLd/8EoBACXPxJ0QCr/++b/4Kw/naqGvCMIMtATjpAAABn4/+yMjIwmIBwVUlwveIJTchb/7rcJNecBAzIbAADH/2RwcG8pFw8BBD7/tFOPemFajo7BqIHjtKga1tih5irw/9kNGQBbMyMmQUG3/1oZJgYhNgnlyJwbGhrc1ML+v3B7wMAAFWmSdm4DIJN9Mw7GUhgcDwBWJAsFIalAMieHbTnVvJP/z44KWlsJGxcANDYdMAgEKDfey7EKQUYyHwAxRAxWPRZ4YUbM/YM/FQeXvSgyLQKZiGidv2za/6cGGjDM0qk7Oj+PsbFSZDmzj4RxVEn+05ywzYVLQjGWkaF4lFK13oC34uJ7cIllNyBoOieeUgCSt1KYo3W9oZfIkk5gGwpjXUlf2x/OAAAgAElEQVR4nM2djV8TabbnhWNftSXBBAJBSCAiKpPQBQkIArZvQQFFEQUEoUGQbiGi3Qg2qJGOYGyaFmguvo5wbfs6PctddNnd2Znd7b3+a3vOUy+pVD1VCb7czz0zjQohlfrWqd95eV5q06YPsKNDjg/59Y9m6Z/+EKfJtvxoSUtLs/y4hf3r0x9UZ5mOoVyI/meAnukr+ZRv39f39u2jtLwUrT16+3ZLX9+nPLLGjjpAtOz/wIOK9vuXiv0+RLSH4BM6+unvv/8+D02HnL6JP+vf8umOHWclo4S7q7f3FcDoJ3WyOBu8e/f3e/dSL6Clsq8e+D83TtwdhSzx50c/8vG2nH70fQqPt5p7yqPTWwY/8oE5lt6ExBdq2gsL5wII/dMfEHEPDn755Y1UQo1fUl1+vz011R6GfFeq6xqEvrw7OLgp/eNe/tM/HjtGTNMMkaekWCrdbsuxY4/ubyn5tK6XHoL53rnCwq1btxa2LwA0fdKjod396qt79zwi7VQR+VSVC/8ogBUXfYUqz71fTwxB7Uc7ZN/b74+ZeTj6eEqa2+0OBoPd56qrq9d9Pltm5kc7vNZKcgF6GXGCXoMu/2nzhsHf76lwi8hXAP3c5Z9EP3f58RPU21MvuFrh/36km/z02+8Terjb4u3OaRZAANkEyHZkfhp/x+j5cKtEvLBmDD6tpCPxVI25wiswGbaneq4B5DeG84m5y944MAnT9778CNT7Hh0zc3Ayd+XOYE71PJHuOSMZg5/ha9qwt5dk2sgyjcNRbRQWZOTty+IVXv1U0O/euHdBi9yOyAEG7CgwyHzXNDDmfvompF7wfDD108dMNSUlLc3r7T6LDj5y5p+0dmYEP8TQRmik27J90n2Ske2w8V+URcoiIe9iry1FSf8k0E/8quXN3PwQBm7wNzL0EGAfofWQ+Kc9HLbbv7r7IQc9ncDJLe5g9QiM9Oh4S9bTA7m2ZHE4fKugNqGJq9NN0NMu+fkcwPxC7xyhH/qQ0+TbiV9dOh9nbs4+XVW4QPVZp6bYH/mNAwWu1Av3fn9/X3+UwMnd3hy8uQ2JS87uS05gMqMgdC0cqOnt3dpeU9PLXDiXQ90HC4WytszNtbc/LA2QrhncFe9vv1/QE7dTgtjK8K7Ug97y7fVTKPQX3ldhtrxFXTGJnGmV3pwxEx9XKUxSMQ51upeFRTT82l7Ti5qRq79ePjgnM8eL0yWf7kd29MGveLKCypHqF116corDHPwQGLDTKy98ufFj9lEFlEBWzgLoVZxDXRAcSUBH5jUKTAafcm9Bx1LFvBcdXIj6RinoflxBv8tX8oL8sL2Kx1qyAP6wlTFPvfDrRlW970dzWUlJs3SXmquKypLqiqC2zImsFfKFc1jbZ2toZkOX9OMDABUtto9dcJN9ydEVUcnNmZNJzFMv2L/akL4gctOEHGvOHCFp5P80AtHEFVoWvGon3u3tczFfp/CoLjNPnTo1AYL4goeIfMZqPW89f/DgqVMbxWpmv/OIp9opHaxvPJSAeb1L/oULv27koD8mysnRyznZoQn0rITHzMKCvre6mmqchzHoWxG63K89dfD85s3WGRB1HwvQljrrZtmQ/Pvg5dhdOwc5Oq+HJSrX8hMwnw4rv3ThRvJHTYjc3QYjyRMndUkcRrNiHzvGHD09IN0kp84zwNa6BjiAyWLhK2iwxpCzHx38GN4+yEPuwbTbnwC2bH4XmizqyR41kZanWIJjG0OOjp4wr8hWPnSvKpKiPwfodw8icau1rm73REcEoKvrACrLhNWqpf7hzn73Hi94+lvFvkoyNuCvr68PSwpz40RSR32bEHllc1IJi8rOJI6iGEPR5g/MiVG0UNXFCv0N0daV745ozk6IlM3U6Zz9w5DzvDzVPgBhFy8h59gKE59pvwj9woWvEh+07/tEyFMqu+c3yvyfehL2OWngB4tKhL11bm6utxe/tIvcu1BF6jrKotxTbJjYXffxqA/q2yvMz1uh3j6dHPNJCMyuvYGVsJS/2BN7ekIvZ8xV0nLmzJmenoSXoAceJDhwJtVE6N01B17NU4tMEOZfHdhaKEVL0cWF5QO97e01B8bYvxYOCKyXFtFSP/++uj7IExaR+YrYxErCita2b99eDDLz1NRE0PsTI09x54CKpnigkQQCPwL/L8GRS3zIfE4sLDPI2Ps+bEfqWBtBYKG3pl0sU/FC1DzE11F7sWaBCv/IzMehzk8SxXq/KjnmxWt/Xhvfvj1XxTwB9H7Tcl+Sc2+1zPwMHmRs7NLFi39H6mfMnL0Hut8mOOFseHWAAGZkZ9WipdscTSMApTVbCzFeLsyJuJUilS5EF4lPew01dMs+hsCc4BNnfp4k89nbs7Po56gtntive8xK0v6UxMhVzAnJPy5u23b8+LZL/8AD9hhXST0QTEsAPZM+c3Q1S5VV/q2FJGRrDczPqdsCSkLTJebw1AOIaKBvPr9h5NwWi8L8WSAJ5NG1N6HiLWtFkK9yc9OU8bR5i0XDvAfml7u2Hd/G7Pjxixf/UToGgoGzj0AwL898GkyJAD5HrYr4qfObrbsxcnbVzAc4zAt76Xqwnlj7w1cQKf9A6MbIGXNzC4XEP/+4/efbPiGQH3apf//C74bIjyXh5aKe95CuzF/cprVLY2MkDz2oMzRcFGN+BoKWvGPm0G2OuN7JKStVnRQlx2CsvVADHEHPdYFw4CHZXPsBzGB0nr4xUTdGLvdvjW197bbEfM8fxTBdpfZysntGrZfvk/HylJQ8lrf0CKBHvm3bRXT3H8TDCyQ2so2AtzItEfQ4O0iqXF4BYwsAymicbHMLpcu6Ey+b+YBcffBXg/iZ2M8DxZSpMEcPoaxAq8dl177DDT70t8khF8XlzMj8JQ7y4zL4ixfHRFM+WWmbOy3vxw0hR2mhqnQhsBBzcwqaD+WueUAx8d8t768vZsjN/ZwR3759lv6+thdW6j0u/TsY9NOTdHMarWiGHvg705IurZvr1OaHsXlmMN9dmZeSrKMfFB21BZaJsqrnVbMgXcbl5V7UFNl6e3sXApQ0aqAn6+mDJsSppfjMiHhIJL59+2308Nnta1g86ZycGc/R+5MKoKKjB/FgjHkp/BBzb0Qu6JyfgiuzSwBed96PyU1qPC8iLwdQCTlKOGUoMN+FsGPdgcI5TCcL5x5u3fpwBCq0np4k9Btmbk7jzlzgwrpMnBz9Df6j6JlWymVH54TRvh+TC6CMOTq6yHzbpYvMl2Xm8MNxLXSkLtpF6Han5CXK0pkxLaeOFgTULUYarYOu3rmtcbn61i44UNj+CrBoxUymTMM8OeiDfFAx5gM8Fy9eu7093mahlSMszDhh9FHybo7Qd1bDDzGq80o45YVVRXec57yYuyTh6Az57pZIpEIseyR7hS7+cG6rLmvsorsB66aawkJMX3ZroFuTyV6+NHdzVBd9h+vNH9u1NguTfiPm8WE0PR3d3LIB5Ai9TQgofC/xvFt28ouXJG25OAYYRZNx9IOUJE7Ip7ZQ094u6siB+QXVFYj5/xzAQ+qzL+APx/TqkgT0QY8RKIV5OL7FFXrzhY44hdFrhsjjKqMhgOzat0kLC7O0yhxQwieKuqF/X/wBhHn6/zw4myst+KuJoVtFJQ8Vr6+z8xsb66JeC8VSPXGyBcrfuyDQzuqkDo24JJG8GPVZVOZSh9FAMfn47Tdv4pDfDkHgNxORsistAJuwWAwZ/+ytdG8Euts7Bhcl7740Bl1c4MePY+DE0siJWUb12e4gIU/J+z6BulD8RDcvIq28PV4sFXjC2EJvO0VOPXJqPNYQbWTe3gUtWkVPLOmJkSMxT31A1nFRxtcgGsccPaTKLC7E8kUH7O0fL4LSZi9zw6Shd5cKMvSLl/h+jtWR2As4A2d3Wizy2/ebnr+YmE9Asew9a2uzbxZloTlQQ5lhYby1z2MWj+Af1lCbsaFOyzyRuiRUc9E8A1VIPfQOfZylK38sFquRF0PgUKP5ZZMd3Qbj168vFTvhVZu3ckPQR5wXDXUc08fj1PaSyn+hGu8jSb7MHf2UOOo5A6HZ7dv3KLft2npI8rKxV6+6DmhsHroWlOoromO+2WqK/K6xBseby1UFIVKV2RDz9Lis5Q0Y5yyyo8tjRkd9ULx0/frrlwKc24irp1V2jzn/fvE4Fzt+9+8/qNq7I/PNOV5ZvEx7XZIwWBuQXpQZSKp5+/b4bHFRyKA2YfoTiURaJrRlUUJJ/z1J5ES9CuserPMD2iQRhWUyAMZJiwRdTl1KHKvw7tb16/eLYSRnpzv5YOr2Ypr+D14LYNvFfwgQNzVgBKCnTYSeZuboB2XPLK+IsZxVxakvUGnevJmdXafCH/+DUCiEWcSb2WKae1FXpx2WTizp3FFnA7P7p+nThOAN+0x7FPRvYKp1BQrC5gmQqgNw/39D9NbS9f5bUajO2Zm0q6dVUj0qlP5wUVXy499/+IG6XJr5Lwi9W3L0vBTDtV6nFGDW8g7JygAWtYnZ7S/Q7W/fxi/bZ4vpL+zeRg/nAjdXlySSlpjRPPPZ7cVohHxd8oY/imHyWv4UwHSVuaffkw+65ZjbW+0Mjd+/fgtjVXWbO1nqFvdZEAQB5ufHLslWOk/luaDpo/cIMNbsVW4hw3TxvIqSYjRwsRbPPAosq5m9Taz/EJMIfQmanLpsgHgqU5cxsRj64o8i6Q7EY0+15sNPX399EsyhK5OMTqfkWdxt1bB+q//6rXUnNAeTpG6pPMtGL0ZGRmQZwL8i73jgZ3owV8wJxmJF3jEDRz/Io2WtI+izcQo6Oyue6zqFV+b4RfoKNP5djHKXwY24OZrnGh2VbqxA6KUo5QKs+K/Bjm8///zrnyYHTKHLXReatmVxe9tGnONL1++PEyBvUtRZU1fiKhldAUE7RAQjeBnjAoVBusiHZq3rqJCG0zUKE1L8f52mGJkgN3Z07gxcE7N7VqSj7hXvtRA8qwo3Flz5+nOyn6TJ0AYmdV2khqLbvbMZouOo6pg3IvXEeSMh10106cHQphKWMyMCVGuJpxj00U8ZOmndxBMajNEwXyuScpq1UELkRmH0boLult5cVZOgtFr+CMFklcdlbyz4hSH//GsAszgqpehKE9dNAoOqfv/WeAhKuysTpTBplrZ5qjPjdASuHTq0wq6EuJarq7t7p9uieSeDTtd5Q15W6wwlj+txXY41SefJ1XQD/8k6+oYiqAxdutR79uKRV5iYeFZ+Fpl//rO5pIuZyyOlu2WxeHN6ivb2o6+PCwIWpu4EjS93sBmpq9danIH6w4d35aOkixJ/DmU8TadTfOanjJmzyjRCVVHxrOJje2bXMHN5UxwFeNKRiLiRom8gOY9Bp9xl+5/pUk/We+hGcQ3Az59/+y0x/3bHikELnUxsdPWpx4csld5zQtHrt/39Sy+jY4ll3VIZbDv3r5SnCCNMzwGqdu0a2IVpEyxXN3cHDbo4eTxB50ZQxc+hom53GbuOi+uLs5K9E5sCuuEhrvHEZTDZGlRtLEsPobflX/OLQ5+M+c/AoP8cMAujLFvUTLCwuLur4eX9+0TdudzmTVQiuSsrg91tpSCvx50+fPiQcKgeICfoxZ9Z0nhvwC+LjLlZyyci0FmO5DvK9OVng3YWl4HxxCXRYAXfXAN4y02u1Ic9dvkb8PO3J28y5p9fyQ8b/+oFEnTtZHN09W4oKl7q779OKUwwsapb3G4vWvNYz6tS4RAyh2u/BQATTos32N3t1Yo58/M0ff1v7OY0FA1RiM6wdL18oqVBsbIJo8qTYx+Neaq9qh6BNyq/TMx/gq9lRec7ut0T9riI+RbOYEVlZfMIvMRs/f67kJAT1OuxiriXLYKh7XMq0bqhipgXNF6DarxjzpLEdHN+PS/lke70DdWc+gBNtswmqXtlpVE7xZIGvpkrLhvNFBV+dpdLBRaZf3flp2/l1KWedyXtntb8/Crqc23hLbu1VLahWLzuR4F5hwKz01DW09zNOTE/tribgfl5weFDk8ve4Dw4b950zudwbpW877Vnf8oQHhaitEwjPQpJybaxccQlwdhzskZiE5CzxV92AJd5K+rv5OF7Rkud3TkZ2Rnw7hZSfx0ClHWeQBDlYCm0KWESr0D+rl2kLYd3FUB3M5zcsWPHSRC8+kCqz9ANpQXDZwabUeczr+4TGydzubdhvNypFFgoORUv/+ln4Ai63fPs1VwPtN4wWDuUFuzKzXTkAmbr/f33x6NQHXRXcqhbvGdhrDvm55ZzBYd3MT8/PADLk4R8x47vgOPo+vLfWFoapEXODniSXLA0NJ24nNi4m3vqq/REUVt+kvLzn+DnX7jDop5nC1vHoMCY+fKqLdM2FBKoB9N/axFKc3jZurtbgO4YUHdwJF9ivuswSvlNxnzHyWqvXpu0TXRDabGWyzsRlXx8cdk483ABTOvyb49/ZYdSEt38/OubvMzFPl1TOGLm58jcZqsdRQV6yVxdpK5B5/YKcC72zTRvc+CQzHxXK1wRke+4iY6emLkRJ1RzaaFjScaHMteJy0aZ22nBoi5Cuuqf7ZBylm+vUPbyEy9zCT8j5vU3Nm3hVpoS88xRaMuB6Gui/rqIyXrsNRYLTdCtDsa+ZfFWT/kVPz8E38nMnef0zRst84Ob+RmItTyiLOhtStxU+bTMMfUA3hSWMNwUmX97EyiS/gL6Rpe9Cmra4Znfc9eUuc3h7K4MnoPFvZTBFAE0K72qNIt3Z2W3UBpUeXAc810x5jtOnk3s5+c3z+zWzkxhmCbEJXcURbM448sbM62gb5A57Uw05dcPNNsHCq5QKxcdXJR1KNA1uvAOmXsIU+ELvxsw9zZnZBH0jOa0tMruUlikvPH+yyjkeMXCcmcOjLSdhWa156e5cwKHdsnMD19zKsyhTefoWuZU91RwpKMuwlbc1fpstMxLN2Fog6YV9I0xp+m5U9wxT9pAh5pc8J3o7/BMx9wPpVuJeepXfOYYHJ3ZjDkgVNbJIoGRs3V8QTOU/gAwH58FWtzV+QrzXfnOmwrzbj1zzVgRsn2hn4NFETQq7hvZVLIpPYPzgg0x1wzRDd7YCHK2QtRgmNmeD/DTLz+BlKNfWeEwX2gvhRVj5pY2GM1kzLGKTLMgdSgiV++/5YTqbqw353/Ytu3iopYl1kQFVBMdIub1kwpzQc885Vjc2Z/CUPnNsD5GWjvEPRZqQ5C5adOobiyobmNRVSPoRmsTObxddkJuNArkkna7UErRgLahax+AA+0B6vMaMU+xzPvIz4ei1V6UcKzrg9Xw8hZLYYogpw1Kjx/fdnzb2HJ8FugOljpbd60820X229RJEz/XMD+4eQK++UYfIzE5F7OWUdpqYQg0PVtU+yS6uCrjMU/YcsE6v+pQ+BCAUcfQ5V8JrGAtJCOn8l/zStc0tEvMTxswr+yKOtDRM33QHKysdFdW0rwKLEzvX6d+I8DYRZrDMlYajGNusXR3BVYCz34jP//t2YaY74bH+wPaGGmtq5CyFhtkUBDVTBjCuyOwIeh65naPvRHNbjeYq59K4S8/QOvm+FqO7+CfhvoBkEctGPMqTaRtnIStc/M0cPfVj3zkpBJN5OhZRTCW05aTk1MN0aEmEIqlGgnmuy5duiQ0a3oCaZXBMdoAj+zwtSsmMVTDHNOW6Iv9TyvKNcx3g7zpchMMoZ9rJiNayxvYXgvvz9weLli5RpsiHD7sUfaj0Lgohs4ozWVa4Y4A2T3X8HKEXQVS/BRLo/x4QXf5obdwgbYdTf3qewPmluCYwBw9K1vcDS43dyiT2gHOcUlgmLVVattflUEhwOR81+FWuRB1jgX1yaKWeXnk6f6nWkFHOZe3w82EDLzrdLPL6yo2BP2glrm8fdzKykqr3+8Pu1jHUM2eLWxZ/GMxCjDt0afdLrokKwMuu/+KivlPgfhi1XUI5pB5vhnzlErJ0ZH66OhoU7b091yAdZatj5Orj8w3t2mGlyvbYOXwrjjm3wGnJtIxr2uA/S+0flxXpuyYwzYb0S0CpZqJJnC9H/NNX6ZWweL462J5eSesoMtXhcN+lc/b/ZNsLtntYoFTgoYHWmlvIhftHKXI+eff7tAyr/932v/H1M/ZoP6ouKmnLTNT/ku2MHZ2zDnOgunL6Bj1x6u7vRaLLDEWdzd6w28aPxc4tb+OOSUu38DTeJctjwjKznO1Ue7gvgQ9SU/XML97oQrWby3tvbU0/vLlS3nnjJWV6daqqiryeQLHtuB6s337n8fUmxAxkq6Bgkl5OyhXqzFze3jl32ltQr0p8xT3zpGMbIm1ZJlDIAQrg8ssmPb378XPWL0AcJYNw7nd7kpLsE1YPgv1IvPfApKfayKtAfMO+GY/QJwjW8ufRJUtFmsF4PZb2NRG/f45STE/cYGtnxDevVsvxpv3Ftq6Mua3UlBQUIXcw7RSce/2PX9EoRXFxSWb3V5P8+XAL0ZfV72K+U0Nc/+zBZomT5svmjBPseSM0PBMjLhtNEpzDt1e/EF0HAVm7yLqS04OZjHLzW1kzaUAwTaZ+a6pm6K08PqKeuYz8PROZ7xgUwiVX5EZhQp4woWOCgQNkYj5PC7xmuiY2z3Tk5PiNOui12i3SDffvXtXXCw4nSL7/Mm44dcqydgKo0D+gJzvuOp3KMw//2UynnlVoJ38PEyD0EZ5Cxnz6CaHIwu5ZzkcozRZhYTZUunNKYV3S2+v9xevF421BZvPVkufpxozSxXzKzcpaVnmIdczL4fOfRpBx/Rb3nWuJBcmMEnhFv9svBSMphVZ2WBe+cxuWiatY46KXDVQ1ZpfIMXSaPH6+NKt62hLS7cWi4v1Q94xm8zPJwGShaYVYsy/PulXM8d6qr2wFyYZc6P8XIJ+lm3u0dTUhLGTZnlK8dJCJVKIZTC3iqGrzevtbsZ8srnN63ZbVMzpgzmrg7zhDh3zzdYnwp1v4hNwZC7v41VLO1egilTovdm6G8VFKApBQHsXiGPW5RMTDRF8SXSijsOcMg+Xx+Mn5hJ3IfpunGzp/v3+1+PjminvU1VY5wem0dEHwmFVguMaCKiZt6pTn/AzaN9aykLwPYNermRpbm83RFczojDWVZ3TTdODYj/JWcaIT+2A8Sic7fbSCDQmjpYUNfPAuYX5eU49xGfeINzZH+/IWIXKaUsWFZxMRXTx0loBodnba4sqR2e+XV4+M9PSIG3iFVp8Nw+7dTFUzk0aUSlaf7MPDAy05ufL2/lF1xdfLt26f59kfml8fX2diU2gYBoCrVX+cGOjp5EyS5msZ+WkEXM/bfI7xpYbJWBO2Qvk2mqHnDlUisaNE7krvW0jUr9xXIBzSphUM3/lrWxDZeEe45GOeQvsv/MiTtCtEZDTFh+Ln7TTHzTE76VgrWOrAmh2Ef2u6Nszu1vKIhLuxZco00v3bxXBhK6ZK41Bu6oCUOBxMZc/HA6jWrfKC7aEIvT4W/14T1/vR70PiftRTU9PTrW2tmJaib5O4RQtvALGzB8Wbn2VHPO0nRJz3ZRDEpjuBRBIYPpfF0dLZdFWMy91Y4nUxp3KpenlnmdC8s2+x2pRRppRaXuRo9IYkbVuooL2UqiLTU+vm2HM19ADd9MsjI6WF5EnIq/Q+vjrJVSI+0vjxYsoETNGzBsLYEDuu9jF1MQzgFqjuPy88BJ9nRzs/v3xd8Xr61gUktdPTk5O+QcG/ObMXZNYhbaPUeV/4ddkmGdlZjtzeFEwzWJpW8b0lqjvFXI4zF+lVHZDczLMD7Lx/cf7vlHXNxhWM6TKPz3jqSg6NKeIIDTsloxN7Aq9eUM5XkWLvB1gUWj9Nasi7t+S0+6KSIcuhsob5SBzv6bcseP3UD4GULdXpqeZ1xe9JBtH7Nev978EBF8krW96hj7f6jFmDqW01yz1Ay4MmsfQBMxTKIlvK4UiNudLTsIV5rt2TfVgGIZm7u/qmW8ur3i8b786iOJVyJV+bot932qdaYkLaoKg/ld0cR2lBLmgBI+/XGRMIi/KOjrK6aJpB+fE+Yrkov5UjXnyaSEcuTzqx0Bra72cMi4WLY6P731N3e2l+0t4FaSU3p9vwBylJdBOzMNs7hxvGtcGmKOvswxmCdMXSUMszVDVSG7uObxB5nWRzn37hCexIIo5YLbCXNVyZPGxZaKlpayhgRyQhTbBWbSOpdoS5VKvx0MhdiGckUhLAwu7UgjQMZdSDuAyL3BJakPmCvvDA/lYo0pXmmLs/SW6ye8vob2mBWV85phF9m7d2iszT7A3bkLmTNZZdn52J1N8S1oz/Gs+Vv8U/l+lkbYkw5yG/eta4M6+p6qGOPq5zDwrpjlikKybmZloYSkg+vniy5evUW7R6/bekldOdza0tOyeqauz1u0OKJOR9Eu5fk2COeMu/t/j8YTR5fMDk8zrnVD8mrJKuq3osArzb3eomIfzoYZWaLd6xLnQH8ycLYs5d44WIVksbovb3dbppB2EAK5WvLIk6+ebxH0V9qOgl6mZy/tJ28RiScwBVTlJkagj5Guv3y0uzku3f0PHDFu2KIaA3U65aaCfPcfm/CfBXEaP5vE0hv0D/gJx8z+6yZyLaMj8Zqyx+EuMuX2ANshrB5qAwbaK/jDmbjI2O7Sy0htEa2s+11VxeXj46vDw8GfDI0xbeBWRbta/lUnJN/vugFOtLSrmlG9PTEQq5Ft7fZx6bZiTvCYpcYphsmxiAtW+Jb75glmolA3pZ4l+JVFJkrmsFiyzuYY5fVXrpPQAEShY+Umc9v/5t9/+otIWu38Ss3NkXuVKtdNSaO4c0WSYp7ndlWwOtNcbzGnOaW7uGhEEwfn86tXhI5IRcwNt0c1XZFubC8P77nSCUvPEphMh87LdATEDBGdx8S2MH6/73y69Lg7JAbSspWN3OXPuCW2X3dphzJwNz6Gft9q1XM2YM5T0HK7WRs+uXf7WArRWDMQ7bv6C9vPNm6B6Q3tVgDGfxNTIM/ghzC9GnG0AABQ+SURBVN3B7u626rNnq7uqu6DzaefTpy/Qt4cvHznymWRHJD9Pijkli+XRx/v2Dcdai8hcfhxLekZFhVBUzOpxUpK9IShaDDEpqXhRNtFRrijJZg7zmSdiG4e3vIWV/wOc6cuJmIuSNEAe38jMs3K14UknhZInTyIvJpUbB3PIua2FC1DQmJrKlra8L3N3d6lTuOJ0dj5+jJ59WYRM9lnMXrxizDn5eZ5uWe4pquwrnt7BbLEjxjwkd3KxJoJxMUW49XpdGqWi1f27Z8qtOiXRMi+vkKau65Gz9aGegvdhjlVrATwLuzxhj591GieH8ezLrg4TiobYVC58o61bC+npRakucdmc6UOIDJlbuuHqZWZa0Iod+Uxoq0TmvFjAWZV7no2z7UfmSmuxriFD3uWyBJkXj797tzgv719RRklJnYa3AfO6iDjQyl06h6VoOD+gLYlMmNsbJb8e8FdNQT0Ji7ifzpPh2Mk3KAEC74YAMi+F6UZ57bmpoxszP/fiMg+02oZpDKl7jDdgwdl/jsSlDIPovsfKAFxdRGjKLCHbZIuCWE4+Qefe3eHE7MZojIKjLXUNYuLCXTn3Ffn5lH6tG4c5JumULNZfYzYNgUnodDqdV69eLSsT/VthflXRc1cVbTI+x0KoxLzvfZhb3OeuJkJ+pAycztIAb5CIt88iiUsLDKOgR+WWLDW0INeX6/Pl0nLEjglMSmhjf3ydfmDUxM/pWyRY/I0WBm8g88lkmNv9/vqpqSmWmf/1+fNI5EWE3ey8k48xt9fTozd7aa3uBXnTnEfGyA2Zp+0cM2d+5MjlsujNmzevOJd5zHnrQ62UX7zYhxm6hAxlOOTLkCr6aKBc6Wp1mK7t5zMnwTJYfv5Vqn9SP6dTz9w1EBCg4qpoCe7yy89l5nbXs5E5tg1h+IKyrYXZNvOGfm7h+TlT9sv4v8/KHj/GxI6NzM23cVYT8ZgfpBqoYh9m6FJVZJ3pfNfX98AxNDT0oI89cLEC6/2Z8hlp+NPKHwPVawsl+hREjbZZuFHFmy+uY+7JvzIsxS9+BFMzdyrMBwK02+8ByLenKpugmbVcNqYtlCu+eNJZ8eSJ0wnfSYP+35316t9Xv2oODcUEsPq/I7ezrOWdvi1btvShbelzFEkej3kp1ZlkM+VSTzehn8/A0zrjPVxOVPHWi2uZ2/2B4YSsFRROOW1BaanBKnQMBtQ7LJqUoiYxVGZ+eVi6266+eML2CnZ+953Mm+wKLz/n7muBmctTTFz2CXKlXhch5orZ/rA5ctGUFmJnBRaeZWUT8dqOkVjHvJx658ZbuPwlGeYYCxOmDYqbP1+Rpx+xZgsxr0pVPcLFZKv5JPz8BZ19zzm0HlFN4u0k5OgXcPE3hzpltTawxEWuGq1lRQ9UzPtE2/KAyU0T0o8KAmvkxs0p4jGvo0kcxrvP/fdktMWVnzTzy6BcRLsf5udEP7+nOuIW4x2hDWNozM+HnTnB7iBruOQIzpM3Yy5+8+Z3JwFy9ItLuav9ydFRih9TEI0oFaWtb4veZPRkf35gy40f8ecwpyHTDpN90EA/XZzDvCARc1nnh5/DtPyGrlb2vNP2V9PhuF2KHxluT5wE8yPD1WxwOi3N7W6jjeBPfieZE5xCc5tuooXxHmgHMdZh4rIfouXyjn9DPOYq+oz/KFSonzzHYx6BCZNt0Nictg9iLvaXKJ5VVFRMXWv1N3oaMZVv9NRDKW0lXjNSEL8xdJ+huCQVQ5+fkyZTpNEC/+pqaUf45erqtiBvMa+Rm6O4zAhY/d+Rp4pa6zqjD8yhi+R96gleXOYtUGaMfBOscxZcJMdcLMYvN0QikavyU0amCgquFYiWD8AexXEgNjlKcfT393M8bFSZ6pzmtni93hzqPS0HvV4Lbyg0L81w27nz5ZHOO2pBn4AiW19C6ujoiZhP6M5ZZZnwvzhb52iY28PTzhjzYcmudjJTbUyosXn2wMLCh7qHv/UZKXpSzI9cruiuVC2GrgzSPuVnY5u1apgbb694iibnkrhUSAVQXQRgLPtBCUmIKfOJBMxnoMj4yY65UMtZhK5h7hqAYSVTHGY8A8pAHVmXZL01apP2zF8I6A7fv0E/j8/PjwyPqDevcEvMDd7T7PkKB1uIOU2hK58hK59pQRdyrmasDjkoYioBNJ553FoAHvPN5UKU+xR1Zj7I5OxsyWGunPFVuCbO48II2Ut2AOCA9JiHrfGb+UrbhY/qjmrk6En5OdqLLlWolJnzA7P54xUclCzuu4M1dkX0ScWTikiDcttGQ6Ein8+X7XA4bCJqmX3fg4TM/7YKxo9fz6Wf3dWqi565Sk6f00Of7C6WfDN7CIFCI6Pt8jnP8uz/IOZHhtXLy02Z83bLUVkWJYuoLi86VWYglchfgv5AKKszZX6+xGf8NPosEGjNknZbEa2eD1xRNQ4vO9m22+H8nofSPskBGHuo3TtZsgWDB2Lzu4uGzLW1/7CzTWFspi2JntySCZi4MOp3FNv/jWiPqfJktCsiT9mfDllkQubMsRwaNX5qbJZ44w9qoOv8/K+qtOXIlWuUgYeTe/Df6hA3mPD3cUlWWxB6tVfLnDv2rNsrR2NFoqPz7DFUYCK5f/9T2oy4fGYCch/Iih6KmDI/SCtjDJk7JC/UQDdljlGUxiQ8A2yAaHqyvqpq5Vl9VbyxWUj0zf9icGTug0OTZ/6ZUxmDM2Ge971hnihZ7So83s+1bwC+uUPuP0x1Kg01xwqm3E7VTCQd8/MxZ+bY0Vz5zo9fFq1l7j8Zl54/X6HViGw0NPystdHlCvtdjS61NTZeI+aNrl+NnnzGHbtIWlvwwvfI88yNtSUvwR7/DDrrYUmNFJ2J32ywskEkpV7qa1Il6HrmpxjzJoNk8WiGorZxy/+1ep7/PP58lf1CXVVsnZBLV8u6iHl+qsnTz3ljF2bMtW3Nq13SikQT5seMDx+zbCyfmWrrLQBP6A9kat0NuYqb92WrMGuZi0+dq40aMl+NhVf1UxY0zD3Pho/EM2+VoHtadauepcvEVqT/xexcOY6eoJcbj/2vzaKjG2lLWjJuTva3clqsUlautwlM3MvZZE9rBEZjzLNURZGWudjbSo/mHuUf7eiqEPuHCrrWz6eH48728gt5N+LwlNGzQxqJuekT3zlPbDVi7q4853zylGazqEL5VWmtlhHzZJFvOnWeJt52WPVWjlLOxiiwsIRYK6bPpp5xF89cGqkoyc0wKIpK1MxVz/rTM49zsSOX5fkZ4Wmnen6/akmvnSmh6bnqR+kMmFt25vQIoyi8T1Xjgkc+k6ayGGlLcs89IzsaAOjkjTLXlUkzjhDsqKoafZARMWAud81LcqMGRVE2RNX/VDxdM0e0HuL9/LMjL8RBVFc9DbspGk7P6q6XZm7Y2SPTmvjHlaEnpy208DYXNdCWnQHwYljBHgGm6AZ+voEHWdog9viVuKE3edzNWl4hqFvrfb5O5WVxzGMDFaNGRVG2xhNlT49n7qr/q6areCQirhOIWy8gbSoibZNm/2+sdjM/2bfJMHd3l0alR9rWZjVlCE9l6pf/mlNpyHwjD2xtAmXsh6aax6hj5BTn505A3LAdBtE6HnPV2NCQMvdRxzzeEQe/dF3QMw/nP9cmDcPs2eb2MG0+pEJe0Nr6jAXVC/YT6TRB2ugGk03Td+Exp7Zh7OOXHLWNRjtfDFM8PXL1LO1CZ6AtySOvDTE5Z2JCyh7b9plmwZWLS5/jRpD6hlScY8zVQ0M2fv1NF0Mr9IMMehxz+y54qht/fk6aQnMd5ZfReo1rHkzYp9gEohPiJgWxLQv4tiV++ILD3B0cydBcuPQsX1EnUj8yzDbo4vr5BpQFC0NyDukZaEBTzWXo1NydYYliNK632OdQrVNUmMeNxtUaMc/Wd79O/KpljqKtZz5MomLPj2UtyH+Snr7tojmnrBIapZU3RlmqbBhH08yYp7mbOdcNvT33adnlI1eFoDuPxzxxAap6Mx+WPhlHaXo0+vPuurqJ2KpRcSq5tQGa4pmrEheZuTV+APSokMs92lHgdRwH78Uzb5zkDRI9b3XRIHPMz8XqiLF/wN4nM+rzKVvQGFlf3INE9cwtwRFOwlniyPJhqlFWRv1FvbbkbQQ5rewPscBz8HwHm5eIFDtizFusNIz/QMs8tsZLZK576nluBvdofOabBm/YNcz1yI88p/0VwnHMxfH+ARBEwaLNOBL6efxDivXM0c1j8leSjubwNTWx+T7zi2MAPW6dtqRtDDndjz4prmUzybB2KP1xkXk5rD7YEmcPiiLlccz1o/w+4J76UQMkg7/GMZ/m+XnD5GHyc+VhCna24VbqhXt/kZkfpU5GRi3vAHGm6nbpmVd2oQceLSk5muVwOLIz0Ah36A3a2p/3FFGKrmWel/couadAS+aA3CZJfMVNz5BxQ4x5R3x7S2IeG4ZmzDmD/NnAPfUSI51HiStQ5Fw9YBGzy2w1Yz745d1FAKoaXTe+2pSpLCYeIjwGGZPaYp6uY46pebatqWh1VZyZXLReNP4F2p7Tf+rv/9OeL96o9Vy+TMeSroVkOKEMKWY0Qe15xlxW67pIYAYDqaCd99LXpCQryPzfeNOHhvj5g2HDEZn/V4ylF6QQOsybNnd1Mkx7ACpNXMwUq6ocWVnZIAxlMfMlropEOy2njHrmOWJ/LzQ+vja7trZnz54//Qm/7FmjJ3rQ2tTuypTYGDRZ2oZ0hYytNRRvTR8cpalG5aKsU/GPuaJ1xhk3v0tK0JXlGWUCNyF28DsfPhPmTZtO/O5hC+sOQdllDvTLV6pcja2a3qdT2wsN8VVNY/LULj3zNgh9sYehRtuzF21NWqgnvj9N6mqjtRDL3ZL9YTNoLhlYCXsfB7MMyEYN+7cWiEgP/JsgOW+BbO0sAEwWJcm3Hmzi62cWvyBsMtEW5p+/37O7PLRBzjBH0V9Mh10DUwHRBJ4BjDYlxXxT349MX3jM1/r3LN3+Ys9scbHy+FooXe5angcjyzUecudYJnA757JN0BIYTdbSt+XBKLDhufMHT21qCnGZ2yCXd+pNRmWizHzT4P+syp/Gs4DO4WGtnz9f8aS6aJMF/29/+Usmz5D5kNFl1dpbjH1cbSl+vR4KSQsyBXjVTEZLQ8+B6toCG3bA/+bn5wU+AyPLBkcubY+ksaEJ0VBaQIiTlr4HQz4ML50d1oNMxw2YZwrczqLPKKtQmDtWA0jcUVKblRF9oQmlV6GKLXn58vcTBqczBE21iVousg2iqOfxYijj2bVcvVxNyhF0yxaUxSRIjysSteWWuJ1XUreWZOkZuZkZAo/DwfPnqeGF0pKhbm+hi9MuTcilSAq8US7F9FWeztsMMzmZOWUeueI7H6WIGOfrl+F//Prr3UGjwbdNVP/6anONJx1obPDtsTx9fk6biuZ0e707vV6GmhQoDYUozyLDr/QusxjqfrTR6EmWiRIOBuMLpw6et9IqI6WN24c+nkG903B4oP4ZgIOuroGfp2fwzjwL+FdIYU6NiCzxBikZZQ53VTVscORpItmoxZorO1HLRWWnf9TXoeKifpaSpHANc0Vi/i8/Jt/UUtsQ2BymlVumoEgL+ngIntWzXbEw0LVOQm6tIfOSJl7iYjM8FmNe2wRCtixJDjmmdMagX+Zn/SobBRT1jA3c6n/m9HLT0rgPNFNMzM+TlDDdmeZC+qhpzHEobdwHoyMwXa/sQ2an8QKs/zbI3GjsDJmPphehlyq4RqWUIDsXKpRlLsBv48SMmsiGNxPPjibe1yLO6HKwPQITNnYMjCo4U/nDG3xIlJUhDOP1YfV2zq7wFLqtgZ6L+9ZrzZS5L1vtO0dz5TTsaJMA1EdlzM3H3liOWmKYkPIsHXJtjLm5a5Ok04PnLDvRmqspcYn6HCUbS8yZYV5VKzcr+J8oQ8gk4n8ggdawdpdx/xQMGeTnm7iSZcpciMa5jk1kTu+S6YNAA8vXy0YSnVKGr+So9rYvMbFa5ufwzz96TQylnXa3wOjaPOLsdGbQSCmEcpF8RtZQ5sbIr5Kcm92uNih6gKGziTbd12/T7BqAaMiAeSas6j+KzTC8lbCyPe6OY70lMb6X2FbFtebDAv/XY+8TimZiwhPvRkO5PkPLhWjGagas+qpNrJlWV1Rj8fmqetxmy6rdlJkB0aF021ATLWDOzc22JV2KUrRpMu1PjELT4JZRzMcL/I3iHntqc9FGiYbMOQl6tqE0MObxN0GJralJSXxLsoQKjKXDCXOSLHxFtqbP5TMr+wTpi9PQ8OddpdCVk3NxaOm+lB3WDrGPVlJy1Dbkm8d7NDeJ1hoZzR0E02w2Fxy2EED+QDjs59nApBHzo1F9gl5iIsc+drfGma8J3UgxAQJXPzvyIhFzG/LOjMb5kU1Ytemqvo0YCy2l3xs2bGvTqaxIJkMtqfWBrcRUzhGSj/xg6tlkgGtTCMqgmi/SNVVtQ8bMazMMHVFlncOdiYYksqApMz1j1aHypCZwpHM7BUlarY19OBOmrJZIlFKhpedGITrqg3mTxKpWaiuYGELn3ii1AkTjf2BbNf7gtfSzosSWcEjCkUEJBflJtnxxaqO5tg+zTJa3mhyYNryBVdMPRiaVeWgmFQQ6ZtHaF2Y2SxeFc6dkhnQxkR3MILNkI/av9ySyJeBFCZWlx24XpbrOhowPNgEEs1l5LBol7tuXNCmfzvgC4mtenv6Tme3VoRUti71znLokZD6+N6EZrKFQrBZ0zNM1O02/p5nXtkexjkkic8mKRqM01hc1OQvHqBAqNrVFTLV4wxDpdOXjp4kM+fC12fyPbstYjSY8bWYJOtWZqxmrq/hfhi/ZRtd/qNVmZqbXOoZM5z3VJoYwxKdQkjXk0Ph0iSPLkBhWm8kxT3RW6ZK9X2H+n8LSE9rHOlJJ4kN9zMP9R9n/B3afo3GDTogSAAAAAElFTkSuQmCC"/>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2054" name="AutoShape 6" descr="data:image/png;base64,iVBORw0KGgoAAAANSUhEUgAAARYAAAC1CAMAAACtbCCJAAAAjVBMVEX///8AAAD8/PzJycnLy8vGxsa/v795eXnOzs7Hx8fX19esrKxycnLS0tK8vLx1dXX09PS2trbi4uKWlpaJiYmcnJzd3d2ioqKpqano6OiEhITu7u6NjY19fX1qamqrq6tiYmJPT08bGxsoKCgzMzNHR0dZWVk+Pj4sLCwXFxcQEBBUVFQhISE3NzdCQkL135NMAAAgAElEQVR4nO1dB5ubuhLViLqiCgGiCAzYYBtj//+f90bYW5K7e5NsSfK965Nss7ERw5Qzo5FMyB133HHHHXfccccdd9xxxx13/G2glOrvf3oYfx3oXST/hBUQolrxp4fxV4ESH5aeBDZA8qfH8leB7mdo8UcHwZ8eyt+FDcw9/ujg4e54X4Lu4FASIiC9u98n6PjsADBCPPDv+vINvBkUIQym+E+P5O8Ch3mixIADvevLMygJYL8vSXKE8i6Xl6BnAI+QLdh3v/sStAeoCGm1l7njEaghGJBOWi7Onx7LXwWKjnd7iJHATHfH+wx0KfkyH0tiwvkeqL9BMAOEpAQw//RI/iag6Zz2IAnVwrnjEWhH8QHOmFKPOlrf8QLjOKNcKgxId7/7hDVQH3YxZo7tnx7LX4YU2qHGcD3eA9ILUOIOO2A6IMV3Q3qETonYeYfJUXy+B+rv4G91LBqhuE0k3XHFCJDpgCTvdvQClCiATheouv+8XFZ7CUJlMf0XP+0XnT9O99J3LAGgRT3hKAgMRUNCcuj/4xl1LVAoB7iiSUiNv5coneG/SmC0lZTtKhNlkto6wRkFQ0mrk2m6hfq/ake5D8sRgJPrZBFDqaTQkAYwFsU7lMt/DdpzlBPAEY5p/PgQqXct9AuYvAWLkF7P3f+39AWvVsK8nMCvXz6Y2tr9wkkdh0nLJfhviYXqfgXtYoPvAnFGd1fnu9uOFOXyn6lM0VUO4YKuVpWPDxFq25aVowsuWDXsYbcMlxltqAHxH/K7fIElfRGA81YryBF2ujxXsckCmPEfEpj/UCJQDI9l2+sFxx10KKcZAUtOOK0eUmF1WjQRZTpL+n+HNh+Ay7ddUCbsh2V1KAPGpgblFJGdTfINxm4QdXf6/49HAcCiNeWlw6DT3kmVaYQdHHUkQhdDuP5G2EWnBXP0Z8b6L/i826TfKblookbeTgMVZOJ6yK1xl3WaBTv078ocP3EoVF/0Wf4g0xnhgPY0P/Zg6vO7hxmdcf5XWRJHLe4cRNVU+L1Rnmu+c3j5rNWA/nvhzcXz7bcXaK/uh655tOmgqJryfaf9fOjCx2E4w4Tk6nhc6eesf2wjj/zKzdPXlnfwI01ZcWQKRjwYuvrFKWqF4Tuif4UlUV38SHZsZFHFxoezkUICsj8f5y1A6v68XCiJm3WK+YevoET55FypGJYBqpdirLPj6nT+vFx0G1fL5eQeMKgaY9Db/JT57qCTXjhB9/PvVGCg/cmyUtgT2YYsXGnL6Yn769eiM979HY28s30qJ0/0XuZuA5HaEPSshwNv4LxA+FMqvbra7qdrBOWIOspRLVh2nNGlqPo5CJUpQM/IH5eMCW4lgrMYA+6r1symTWN3foi2hPdyOPzc8LjmtD97IZgeUnJIkvUFcq/92eg9P5k4N8H8UTgiC6asOth9AsGhMIGAzcETmLO0mMbYP3i5Djrl9HOu9gleTcKV2wRpS+Ncoq+FTsXX98MvlPI+uKaX77yqD2NI/IRPyancVGnBsyLKHG47vYFSSTPkq//+ai0V6c+/enNXk3EvcHi4XvhDBucBWvfxqRpvyMn9g/yuBEMq1+FdH0OwrfNDAIw7HPCGjcKTP175kiNB/dVKNV2ZTZZmt7mSle4W2pyK8vo8qTF12vF3XdJHgUPKvabKT5L15cwu+d5OoESxYDyqphxCkQAmK2/fMnyigV9VlVUGr75lqVAwF3nLAkxdiZD5n1AZLtqkDbKp7E0nk1lmNaKSild9cPDEZCl1ms//9vr8ArvkVx3AW4frx439DFAlVy0yR3Q6pz9QvGvZNshEPppCmH3SswACKJ3WQJ2pm1Sy8zjBc3ntH0Df4/yyW6S0bMPXX6X1olYYsnv7pjFOpFUmfmsAX4S+TKvED72W9RSCmZt7a+canYmuZRxxdLDvoHF4aJTfj0sHoAHe1cpPaQE76/s3fIESxX18zD1oeFrbwH+jVOxmE57qrAmmZF+3vGetilRkOsJxgFe1bbLF4D7I0+UMLftmZJSE0Dvvat/RanDRV/rG0/pbhaRJPN4LMR+W37nmURlpLgsX6inIVGHuCbA+X7h1CmDLIjRv6+lQY9I1Nfo88g4OHzgzksVLrP5F12JNDsbw5n5Pa+HqdynMPolkeWJQVzxwwPamnkG8S/M5hsjCaOROT4KIL7Ne5EFug+MnWD60ODOFWal/Xd8ZK9jtZz9YT2lP8NsiUtzHWZdUYcWtNqkUd/fK3Fp+GkBydoM4ngJuPspluxzWJZmI3Kx0AfaDJx+HzXIc33x65TNxukMv02ilkvD2sZ+MQHneKd7wrMuF28k04I3VFNKxowKILONCJI8ORcCwdNBKGYr9coFfJPuvIYJTdfixL6UNHHQGEh+A/xYroqTKM7e3zNZsYxVmzLGTXqo0b1TlTKR1rdoh+W0oOmuBYe3FGGDwPp6t0Hl31HWFNz3vE/J+qyf2me7P/C041Bfme8kuX0LL9OvJqkWb9TTzc7ADSSTRjcXr5eOYSBJkYyjH3NKj+7Cd15DlndXCDv6d4esT9bNeIRtC98Fz/hziLekSUbFdHVV5fohTQVUXgG1ecghsg2zJk//wrnfqE9tGSwg9EdLzcDqCqP9VzjRGthtTMv2e2cdyoW24OSWXsKis8oh0N7Bba8iCxQWSxhinnqoKFVzHQz+trUtC3NgSefa8HeeV1b4JSuNl8fHEA/yOYPTgl2rD/TCrAk8lrc08LwBLNaZKgVSkFs8OBMPjJ6NVRMR7kpCgHbbLbgCx2ubrB5fQaVsL4PQbunkzjxdZfvLkVNpTqNKgyJKei3MgDz06FkM+HRnrrsjPRUTLlLTU1bPPRTSdt8u2Kt+UC5wvx3WSwvx6M/KZYFOipLULg4zLDpkuqzIOiQeKeIQbT0fG0H7+cGqbKJv411l5y+nnGSbjjWMVHI8KhzB/+XrqmPT0XJ5ir2eNw7LMbPMgkHb7MIYmWEj7mxdTOJr4fwFyTC68x2wnKTBeg3ytUI7y6EdIdB52+VKx4BnykUz1zg18O0Mn0+WYAHCfna1IoMLU7ImyEG3UX7MLy8vpR/2LN6JknNfKWnm17NGxkOmLbtDTIKykpQfacDbxcGvxnsqQGX3Q2X7DgGA8tJ/FIr5opcv3pQp0ro5uIGuLV469VjG2Pyy6f2xAbZ3FYy6kVXFjCM0zqYI6AebbSnJAVSH+89HW5xNMusaU18KKm8JRM/1vn6QkW/0+cpivJLvxycgsh8vMEJE38eBARFhSQFMS3FlwGOy5qECy+fPP/4Auy/inDmpZJGo8A6jvLj+5qssDfOUaCi+TTHlF7nPh0EkG53iTJfFsV8r2fCT9gfWie6DqPv38JWZDMRjkDX64hwUD07fNQw5016bW9OvkEhZF3btN2dpIbpXI0yDkRn0SqnHlviFx8NKEm+7zBxCBIL5ubn/lORRFMMK4g7l4KbZbjTSDX66q/zQWntJR+rWybcFFUavQLZiRKnlKwhljc529OPVXiKUGtycwv1otWDUkOMAwXNvJrg8SA/brczDHXySWBOKeDtaYZBE6E9nkitshC7M260qp9xRxX85DfIER4RnOmHwd0Y++See9ZZ4X+UTg9AIKro+elssXjEcjm+quhnhiRYO64raeUFZohFn3sA0Fnjz+Jgx+iVjQGOrpcIDTG5EFrz+d+wmGR6lREs8QYwCr4as6VndN2dcHcpYmiqVKKm5XeVFz0QVjJqEgsfvy6PZrtl7JBxciOO7q13MhGiOFQc8rnvmdBZ2O6x58zcqS8pwlk3Wodx4TKvPzjgetmdahNwaNUMiYgm8mIJwvujm2EpZ9qwu/YkrTLjlejnPrPcsgWjcNwljtf4XXlREvm01k7f1A7oM+yXgymSq3+T7IfAkP5FvFbr5qy87OxNuul6aJV5oJaUyiwgR4Ub+jazTCAa31uk+HqtSDrEIpHJaMeU+VSDqSdaF9tFORYwb0LdGqvkosDM7aiWnBnP45cYlfOdnO58p+1l0bBrJu3PYFCkyhFNLrjE6MeQ75loZdDigWHoCZ+hm4xC5f3j7fevOtPohMb3m5TpYdhjZ/zZJsOEL7ot6rQFMHFOTnD6aEslbmXI/8wFAsx5idkp6krRMAVz5D31InL31a/0XbmKIUlvr6U2+sBdM/TSku9dy89XRfaAmz7oM8/6A0/h7wsQynHOg+X2gwx5DkJwZU+bv8YivfRm1h7KXPbX9HG3FcDId1Qvc7lYFdl4XW8xo1B2YRWNMXVF5Em5RjviV9CGE+00OZn3JIVJtarZv6yD+RSn1jRG9VzT4Zxbwyku/FAm1gPc7jIXkBDE6ncKs+3ekKyfPIOsSjl0p3iJckOdWQeP6mQbFEMViEFi9jUfPbdi6Sh+Py3clAL2I7dzcipZvLoC+DbPfJi0po7GVFVipvF4sq7MxtcszZvoS8mOoIxVIleruM8KU7cX5jR5ICOH+TQI4HKKrQsPMn60KVSkU1fjKlMzdZHtVZ2hnylI/WuRzyvM+3lswS1QVpU2p65b30LZF8880+G3RdvfdSYeB4hsAy3WdJWdDnNIVP3g7SN1TcxqFSdjGy3p7qHWMjhZw3FpL/Sq2lkD+lLWsL806b8eMj6Eqgb/oJnu9Nd4Q5rwf41JaXY9zFF9fjjed1dcejZAjyCwNW+KFs81QwvU20/TIpan7rNp2UYC4YPLlYgGheKmFa9pMMPLBoD4fPnTXaxl3dx17YSmsOKq+qjy4750suIwO1xZdMa4v9ksF9TQb9FqiurDzONegpVnQ3Wyatl/NWMFmhf/zEPcnKsIud+FI6SZPZh6DiDp0ZO8f7Omxd7ruDG6JYQvasLej7u887//O7PjKU1+ot9uO2WqgtE22Q0ql5B4f6dmgGhG/t/adtMUWJu+niqkYxsE4EPc94RWeMRPWp5K0t/ABKd58SQW5icSK8bXb3Sad/ORA70dXsxHqlzr1WnG7lQQ9pfq0XYMnANW+lOhRTG9ceHD9tXIGdj3FTX5Dztyr3USwtPQb5ZtPVomVpw8bS3Pu32RBKLn2D5C44fdbpH4EpF5dxSi4VWOE/61CoQGdYxdLA1tAp5U76pmHe0sl4B1CYAQf4LN8yMrIr/fyMLrbNct+ruE8hYZgKJSoqmpRdYl35v1lt32ESC4RtP+fk18mhvixoTzNSsJQosluMza3e8u01LtpCHAg1XUhgmJFRbPUSan1UCE2sVDZ82iTAUpd9WYWY+LD9ho1ceBHZ59JWbZlmyUFwhyi/v4mlBn0ZFxL0n3JuQgwaU+RMPRU0ZCp4YAk7LJs6VxMGP/4y+KH0KlL3mJIIXXEqkL20ygzi+vYkHNpCh+7PoXQlJG6bKKlixc7SPfFso+gSN1bUlFHhzrzK4jQF0l0PX8UyEqN7N0N4nGbGbyWL96SlJ6bkqUzLzivIROp0gN7IYvvSBkSYhD3239bQIu8P/dNWE0sG0J3bixO169wRehxBl4d02H3ODcvnxKuoLz3ZBQcrqMzMO9EjjZJLE1Qpg1FtXEcA8W7tt0Jvj0D2bfbuGU694CiJOQnJVFdWrup9uSsr4seHo2dnjLp+PFkF+Dn1VFn7GXVtUsbauRwmmUg6XhtyD+hl/S7KLJtcmc2Rz6VucfyUmkdyTjaCOrxPz4kjmYyFvaNAJtoKU20YtFVozu4jfaSkO7Wn2h5JUr53RpxOBIiw8zDx8RefjuPQyHrMO66aQp7iifcApzFsgImG19mGyUivd2WTIjIvYx/WmcdmgMVZi2PXxu6jKEaVeUc9dfRB4LuxfV54tPXA2IYR97JaWQcy0CPZKrPKeG+2dnA2XxZKWU2qi0tOhMU5L8v69kY/cS5CCiJdqee3dyiRrlSCnkJYtgJQEhEc5sswwHSIitN0nn1/HgNH6bV4bhJj3gOQ1jy3mmsneQDnc1MozsvrufdDwi++N8zwC6uS34KbjKywY38zmZ03clm4Ix9wyCdylka1ydpiMOw++LYpwIeyomdahHVHMFuIA/pTFlWib8B/e3KxSc1V0tGeXNBFHCGT+yktExv/Wi6jqYTYXqq2CsDj7RkfnHwvy2Cf5ZsEVenWuQvnQXD3IX64/ilGy2wTjgzmE7zLNp4MaZWN3IhKsPayYSe5NWeyN3tuVx4yF2CWb4LtWsZ6fvogOmhQReqUSqJoR9BZm/a/36CAMJLWVckxBJetDRzsSi7WBZVkrGRZbva6UXmXJ1bTOE6L5skdOOVn2ExwZMw1KNHLbLva4so73npdOjiMViim2xwBB5VOPPXb7ce9Cz2QU56GsSo2lZ9ifr7JerLjMymKhgedPabBQpDsQmb31+2bFmgqSUqS1U7AZZDxnG3KDbVpGl/t5PZtbetmlCrCSztCL30hZ1SVqOzcBdnG2MPFs3lgZL4P4LxWhm33EmTtFqramFcxZF7Q8Px4C9sWIIfr7MewlkMv1OhXffFxdUFmtmOpXaqNJ31hDWORjWXPZhqKJnRPwZkjm6uEe1PcWwZS40W7GYnwQkckNA2RpI4rsjZf1rdVujGxa4zqVoj+ZE9T03O5qCeqV4IOx71eg3jwOz8KH6eT/6lt3ty2rvHg8lu1NIQkEXYhbmtIMTe6wGI0/qS5nwLvciBWRrP8+HF1KSE+58qrMer4hScvjZ356cSG2M6yvGqQ4vEuWQx28ckTtbpdQGdngSJV3JKq9khuWJbuVyJinRNGraCCSI4+yjTqHfoTRTraNgdYFsWCTbNk3xbJX7HBYjtIr7CfGhQcUF7I7QgeXyGg2jki1ZtuCeDeBZ312d0wn3+0OzaJ52RJ2qbeyMzpgmzHwy6bMr6I0A/jWVR9nnUB1NVlIo8Vlqd6e0x3ZZZIJqwsR90gJ83kme4KzVh8IYITSIJKO+9chCi1pVmmYav0/p7RT1Sx9IRzx7zAtq+8lW4XotygfJoPovQCc8+D2KpRccb0hM7Jlij0qPsg1a3CNt+XaVhLT3TC9MZAtubAs47nrcegP4tARJnPRDtarvU43OvPJikaOqOdIPcgzMqSVFsCj1lCK5JycqZ8R9K4YO6IfmWZYJp0GAZfli+l+7ZYyB69hVcnj2YGUAeCh4fnJSSYMcOYwj4ScAIr6M6uGsfOUg18rKZacWl1pR/Unqf6DW/8QFX28pCJBztlDy0GDN7o/lOp+gZdSUxitI+MrLuPmLyKx7oQ1ilIrWQqW3Q8cVyidnQ2uplNSMBgkgwxyL7frht6bJ2fnbNYXTa6oSnnwS1ljJc+t0LLh2frK3X8mizTxQypIr1xvjSgfHB7+Eg3HSUO3uOMNaxOixAs6Ye8lbLPm5BX3G1aC1weGRA0Hgyl3VG3pJiZCXSiepPblvBDDDEm3nmHBH4sN1nukUygG08z5GteT/yN3uVJS+Schux20p8bGuFdO7V+wRL3KpYE/Dgq3Wn34jC7gy5ILCtL85iSfD+W5ZllcoHxQ4wuv9StF1ZJ7XuFnhYKvY6fiqJjIvOylue9VSFnqQ/mHi/V5jwuLOS2cexhioRZIySN8A7Jiduj7bh+3eaSQQKJBaSPAr/SS/Xg4HjPOyj97LKFuIJTpXpIO1cJbw0sFioEZlDw3DRNtWFl3I/awErdxA0ZbPCUzgne6MD7WWDyczHlpqYOKslGSS6EHPMLL9pAFKmtQtH5bPG6ZAfmQwCYKNYGjzuq4pSRMKhyYICpwRAdrM7IuvZsg69XSq97J0Hn2cb7Eko5ZGixvJsUEuDWtrQ0o0nqRZzw4oIp0Xu7TCaL0bVbDpJo2KNZbV+Zuf41RGHEWqOkrdzxzgqrqlC9ucs7J4dzwse69wchzl4xQpNYJ24lfFM38Qm5bVfGFQWvnU6gJ2g6MaNibK+Ur3MqJR+H9o51LU7HkjSF2Qnq3LRjb9JZqaoM3ud6wujFGyYNcNuwfI65a9jWChkWXH5+O523kIy23dasPrVTAla+yzPU2U4iqfYhbBSfkDviEwr5phToZTIZbybOLdbQPRemhNZxHB8Ju5OpihuWabCPLtumZCP5boZ9bbPaFF7CCl+YsT3AmHmwi789ttmCdLomGB/CkmVsn8DRBP+t9/7pIcxVViQ6wZpzCMNLIg/GJexEeNGVFtvxUPo1sMWCDBKxQM9AADRzZsJ5uSw/lyL+Itg+SPfI6g3TZNxTBk1cXUfZVURs//GpPQaqKAotn/KClj1BBoAM6+MtHRIamecbtJJ8VK1QTSQzF4ziFFx2YbgEZzk5jcCkaEI5DKihUA2roZyg67unzwCk1379Tymjnnp0TVagCma5iTAsoczSvRzgJPk/+m8pWQ7ARcihzaihak9/ZED80W7UhNeAQcfqJg+yNHPsjlfS2veOyk+b6WQJftkZQIA364ZNwzBv0aW9b1n2NxVr+t2vz3/mxTFLU+lZ3LQ3ahMHxQa56wZdq+u/pgU5QFtVDwQT/RgZ5RZGpFTwkRWUiYyBHhPh8QOMsBPcr6ZgCQSqC8YklzeK9RKNZgQLnSrmq1t0q/MCX7AJZxzTPIlr5uY+jAsXds4bTHfyUjXKShh3QOvoP8MuyhRzZgjMsIksYgldrEJff0g/MJY8J55vH7jXbpuOL9tMgj/2asqEX52s3i7PY1PPp05XE5TqHrfl9398I9Y+r5iyxApMZtoIzrnn2XYYiqry9YaQem9Ip2l9v9vf3hfFv+K89jolXmbGXlS5hAml9FPqFS6ojVcLbB8WgBS7mPRe53qO8UO9fSAh7DuF6YRlt7DobmDte6ceTksPbQh927brnsewfq30LAm5lxU8c9qm8SM/rZSSPjqatkrT1HGuQXqyLc4D2yxri3Gbl6ZlWA+J/YAR7jwd1zcblu1KcGYYjj0cr3sr77ZHlSqzSZ2Q1VLIOOxOqd6mr3mzWFCjXLdVmHpp23Z4B/UqysNHloEV+H6H1S5gd8IMRLaaDz2jvcphnh/vpWDuA4lLK6ldTIlN0yxZUrpmmQR5bBm1ZdhSVpX0JDc2Rcibym8ymUkZGqbluSIJLNdur1q3PfXTgBdx0O+MAtlO5931BrR2XEWc5ALth/KmKOm09i+/4dB10X8eoGA49mEdfa09TvdeoegmotMWBv9RCs18flSKNbPTX8tW7/OJ/0+o/U0guVXr8qVlYIpPkW1ZD0Zg2bYVbmSRuamDGuOgNgBymSaqqpLY0ss85V8ibYtbDGg37KL+OE9qvsyamXZb7biWZVUeLp3a7mZflUHjuzS6tfO8fffj/vEWQpTLlbZk798g5DlTwXAI3+C4ffytfzT8xifSl1x5YVM5vGpSvtlwy7LQRJLApYyxmLC8LC03cJmJymQ9WElpF5VXNc607Dtr2z1Z4uyuPnRMj4dlRj3cjcOirUk/39qyLipOY8ufBEuQLOX/dhUr1mrf4boXcQc6fz7/cCO4N8FudVDTzxOD26ZZqNC1i9ywgwwvME8YCTA3QaU0yAN6TsuTaZplKAzbCIKASZltuJHYHjeNJH6o4ySJSZ7kpWuUNa1ZTpLAy7iILDPUn3Cw7GHSd7XR/AcdDOZ0erHd9iat9V4sAqSZXcxaNZ7p4RGT+8P8Qe9KlzZj36zlZNSdSZc453fmAPXq9tGpIm0n9mNrUflNSYQRqieoktgOLdd6MLUahBhXZIU0R/rocv22iaLWF5Oe5cO/LtoC9W8+GpLfFKHnBSjsR+3TWqFAu6urx9Kea9jirdZ/Ttv5chg8WuR2ozLdxCLew6MldHrW5l8WJv0bHl+zEaLtItW1+6ntWn2h+F9nOpHAq99USPhUJqTnea5rsjqvNdXU02a0rjXZiNH3Gq6JTxrGg2G6tiukgYFI5KRqfP1BEJG2mCUCrQ6n/VEvfnnEcvu5xV+O++12RsZ4sKw01V2m7524DDEcxS/Wqf0a7IPIbAs9KF6XiWke/jONB+5ZmcKLivBm+36FCuGgnM796TzCgFoNl/2hP2s98Z1KOFJYoaGjEiJgiWEY5kNO6nKdJTACN2A2Y901sM3QNuN+C7uhX73rKh2U1U47exTR+n1VmxC92rvr97pTt8Kvdxaj7KbV+p9yT8iNZWNUwXtd1znVy2RevGNQalXW08DoTlEpEA+hCrmqnFU6lWqmftedp6pDJtO2aeu3HVonb/1Gu+yd3lFWW6wcty90ZF4Fg1a0HR51Zz1smXSc9RMMdpbNlXqPj3DQ+w4fSxnj0A7R425smSn0Fmlmo5i85uofUGy+E+HlR76qGk9JjgaCCvYQmGUcr8vE4oTkaEPm6ngw8Q1tJVDduIUvbLRInOcIt8Br2FfIdtL26e+zk4YIOwjy95IyAYn5oR3fSCyaQnIb1cWySkLtcMM9lBILbMkyT0YoFYzJ+COqnKpKpSqyDBMorSd+q6XmOw23bUPbz/rNRNMxkYvHdW5ixHJ5uAnsw6oexyNSlLapKhFouAbLtf55Ak0Vz6LM4DWH8B7ZVFC2uvv83WL59pWoO1bJcork9WXtL6Z4mQnSWxcZK177GpRCD0XAUTfQtUaRo1BGCp1Rj8T1PE2oanipaSizQknn7IVVWKATCr0CcwTnPOnylRIFpglGjlqRM8MIZerzsBB+UwlPFhvLSzMl37fEwdljxPtArePbLPz6u9f5/mU3TdO+1SG8USqtRCokZvxCPqBmWA9IdTHwPJEmql1AYpauvv+m+xB6QmhP0yDnPVf++aRddIb2ZwVBba7+3a6qqFVZIZqNUphI2u82mVevSlfYX9my4tPh+SIsvIAha1H4C6Y+vEp9FFvXdmhOqdMKjg/ik1bahtxOY2Ka7rdvEcrCXoGx750B9B94mgq4VsOeHp8wm/j6j1J7x6183Cn5s0HjIsUwqhU5ynjIWW649T/r/T7MP97G7sNjoY+dGreC2ncX/PTI89PfV8m+4OMk45ghd3Q0x9JJftcq65EZrx9L+Nd83MZvAK194bSoJ2FCyyBIUFkMowxy5iOhxHzWsIcAAAGxSURBVKThaWtz8TXro/9SPH02wtVPYfC07UJqp365Mh9f3rr/Uyj/O2J5DXGdGFcJlCwQUXSBSk/Mqu7PDusPQ0/IWKgwTdspmSKhYvm1cBn8p7XlRWjOtU2hZXnS7zJCf+f21D+J72aBnh5+an++fV13y7p+o09zcj/6vKc7/o+QGw+hzpwwicowlbTsa1VG55OYYBuGFzVps36OmMbGtgrBhdSft+BUju7QbQRXChPXWzlHF3SYW5Y0ToKS0rhmZqL7F0s0k5+kJ3+B7llrGXteZ0CGLTxX5LbzcQfDcIDj5QzLchhg3h6GawlmGQ7DdosPLnobvvEC2+GpGvMNBjj7rQ+n3XePn7cXzX2jtCoeDG4ZD26crB9CXT81DP9ZULzu7QL7dbYQrxMOvZ5NRG2oKlVlzXVuUWG+6ESNElmkhPRCp8Wsu0FlUVb9zkuIE16J7hVpLuqrttb6FVCRdm2D1lA8FF76gYDwbvHkAWakhZQOmmXjn+CDLZhfgb/gPpG/YxQ3a/601pd3juIa+e/x/o477rjjjjvuuOOOO+6444477rjjjjvuuOOO/yP8D1jrpfdJxmgsAAAAAElFTkSuQmCC"/>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2056" name="Picture 8" descr="https://www.clipartool.com/wp-content/uploads/2016/04/notepad-writing-clipart.png"/>
          <p:cNvPicPr>
            <a:picLocks noChangeAspect="1" noChangeArrowheads="1"/>
          </p:cNvPicPr>
          <p:nvPr/>
        </p:nvPicPr>
        <p:blipFill>
          <a:blip r:embed="rId2"/>
          <a:srcRect/>
          <a:stretch>
            <a:fillRect/>
          </a:stretch>
        </p:blipFill>
        <p:spPr bwMode="auto">
          <a:xfrm>
            <a:off x="8022566" y="5120373"/>
            <a:ext cx="1121434" cy="1121434"/>
          </a:xfrm>
          <a:prstGeom prst="rect">
            <a:avLst/>
          </a:prstGeom>
          <a:noFill/>
        </p:spPr>
      </p:pic>
    </p:spTree>
    <p:extLst>
      <p:ext uri="{BB962C8B-B14F-4D97-AF65-F5344CB8AC3E}">
        <p14:creationId xmlns:p14="http://schemas.microsoft.com/office/powerpoint/2010/main" val="33528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08" y="1148457"/>
            <a:ext cx="8229600" cy="784334"/>
          </a:xfrm>
        </p:spPr>
        <p:txBody>
          <a:bodyPr>
            <a:noAutofit/>
          </a:bodyPr>
          <a:lstStyle/>
          <a:p>
            <a:r>
              <a:rPr lang="en-US" dirty="0"/>
              <a:t>Day 2</a:t>
            </a:r>
            <a:br>
              <a:rPr lang="en-US" dirty="0"/>
            </a:br>
            <a:r>
              <a:rPr lang="en-US" dirty="0"/>
              <a:t>Activity 1: Building Basic Bot</a:t>
            </a:r>
          </a:p>
        </p:txBody>
      </p:sp>
      <p:sp>
        <p:nvSpPr>
          <p:cNvPr id="3" name="Content Placeholder 2"/>
          <p:cNvSpPr>
            <a:spLocks noGrp="1"/>
          </p:cNvSpPr>
          <p:nvPr>
            <p:ph idx="1"/>
          </p:nvPr>
        </p:nvSpPr>
        <p:spPr>
          <a:xfrm>
            <a:off x="125343" y="2885330"/>
            <a:ext cx="7983487" cy="785415"/>
          </a:xfrm>
        </p:spPr>
        <p:txBody>
          <a:bodyPr wrap="square">
            <a:normAutofit fontScale="85000" lnSpcReduction="20000"/>
          </a:bodyPr>
          <a:lstStyle/>
          <a:p>
            <a:r>
              <a:rPr lang="en-US" sz="3300" dirty="0"/>
              <a:t>Use manual (provided with robot kit) and follow step by step procedure to building the basic bot.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596" y="3836545"/>
            <a:ext cx="3985404" cy="2404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17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8" y="916661"/>
            <a:ext cx="8229600" cy="1143000"/>
          </a:xfrm>
        </p:spPr>
        <p:txBody>
          <a:bodyPr>
            <a:noAutofit/>
          </a:bodyPr>
          <a:lstStyle/>
          <a:p>
            <a:r>
              <a:rPr lang="en-US" dirty="0"/>
              <a:t>Activity 2</a:t>
            </a:r>
            <a:br>
              <a:rPr lang="en-US" dirty="0"/>
            </a:br>
            <a:r>
              <a:rPr lang="en-US" dirty="0"/>
              <a:t> Basic Programming</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143" y="2386255"/>
            <a:ext cx="5633209" cy="3804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29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1342"/>
            <a:ext cx="8229600" cy="1143000"/>
          </a:xfrm>
        </p:spPr>
        <p:txBody>
          <a:bodyPr/>
          <a:lstStyle/>
          <a:p>
            <a:r>
              <a:rPr lang="en-US" dirty="0"/>
              <a:t>Basic Programming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560" y="2265298"/>
            <a:ext cx="5740879" cy="3954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277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19613"/>
            <a:ext cx="8229600" cy="1143000"/>
          </a:xfrm>
        </p:spPr>
        <p:txBody>
          <a:bodyPr/>
          <a:lstStyle/>
          <a:p>
            <a:r>
              <a:rPr lang="en-US" dirty="0"/>
              <a:t>Basic Programming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713" y="2293643"/>
            <a:ext cx="5782573" cy="388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27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92" y="642116"/>
            <a:ext cx="8229600" cy="1143000"/>
          </a:xfrm>
        </p:spPr>
        <p:txBody>
          <a:bodyPr/>
          <a:lstStyle/>
          <a:p>
            <a:r>
              <a:rPr lang="en-US" dirty="0"/>
              <a:t>Basic Programming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22201"/>
            <a:ext cx="5115983" cy="3782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21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36" y="709628"/>
            <a:ext cx="8229600" cy="1143000"/>
          </a:xfrm>
        </p:spPr>
        <p:txBody>
          <a:bodyPr/>
          <a:lstStyle/>
          <a:p>
            <a:r>
              <a:rPr lang="en-US" dirty="0"/>
              <a:t>Activity 3: Program Your Robot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41" y="2598596"/>
            <a:ext cx="3441274" cy="2849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702" y="2598596"/>
            <a:ext cx="3446234" cy="2849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4093029" y="3698422"/>
            <a:ext cx="1077686" cy="413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1636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36" y="741284"/>
            <a:ext cx="8229600" cy="947054"/>
          </a:xfrm>
        </p:spPr>
        <p:txBody>
          <a:bodyPr/>
          <a:lstStyle/>
          <a:p>
            <a:r>
              <a:rPr lang="en-US" dirty="0"/>
              <a:t>Programming Basic Movements</a:t>
            </a:r>
          </a:p>
        </p:txBody>
      </p:sp>
      <p:sp>
        <p:nvSpPr>
          <p:cNvPr id="3" name="Content Placeholder 2"/>
          <p:cNvSpPr>
            <a:spLocks noGrp="1"/>
          </p:cNvSpPr>
          <p:nvPr>
            <p:ph sz="half" idx="1"/>
          </p:nvPr>
        </p:nvSpPr>
        <p:spPr>
          <a:xfrm>
            <a:off x="245211" y="2218206"/>
            <a:ext cx="7785606" cy="2724785"/>
          </a:xfrm>
        </p:spPr>
        <p:txBody>
          <a:bodyPr>
            <a:noAutofit/>
          </a:bodyPr>
          <a:lstStyle/>
          <a:p>
            <a:r>
              <a:rPr lang="en-US" dirty="0"/>
              <a:t>Use your curious nature and find out what happens when you input different settings on your action blocks</a:t>
            </a:r>
          </a:p>
          <a:p>
            <a:r>
              <a:rPr lang="en-US" dirty="0"/>
              <a:t>Once comfortable, try to follow the instructor’s challenge path to see who comes closest.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693" y="4566755"/>
            <a:ext cx="4357307" cy="1725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23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Day 3</a:t>
            </a:r>
            <a:br>
              <a:rPr lang="en-US" dirty="0"/>
            </a:br>
            <a:r>
              <a:rPr lang="en-US" dirty="0"/>
              <a:t>Light Sensor</a:t>
            </a:r>
          </a:p>
        </p:txBody>
      </p:sp>
    </p:spTree>
    <p:extLst>
      <p:ext uri="{BB962C8B-B14F-4D97-AF65-F5344CB8AC3E}">
        <p14:creationId xmlns:p14="http://schemas.microsoft.com/office/powerpoint/2010/main" val="409921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17"/>
            <a:ext cx="8229600" cy="784334"/>
          </a:xfrm>
        </p:spPr>
        <p:txBody>
          <a:bodyPr/>
          <a:lstStyle/>
          <a:p>
            <a:r>
              <a:rPr lang="en-US" dirty="0"/>
              <a:t>Activity 4</a:t>
            </a:r>
          </a:p>
        </p:txBody>
      </p:sp>
      <p:sp>
        <p:nvSpPr>
          <p:cNvPr id="3" name="Content Placeholder 2"/>
          <p:cNvSpPr>
            <a:spLocks noGrp="1"/>
          </p:cNvSpPr>
          <p:nvPr>
            <p:ph idx="1"/>
          </p:nvPr>
        </p:nvSpPr>
        <p:spPr/>
        <p:txBody>
          <a:bodyPr>
            <a:normAutofit/>
          </a:bodyPr>
          <a:lstStyle/>
          <a:p>
            <a:r>
              <a:rPr lang="en-US" sz="2800" dirty="0"/>
              <a:t>Use problem solving skills to create, run, and test programs created to control a robot. </a:t>
            </a:r>
          </a:p>
          <a:p>
            <a:r>
              <a:rPr lang="en-US" sz="2800" dirty="0"/>
              <a:t>Plan a route through an obstacle course that is efficient and obeys all traffic and railroad safety signs and signals. </a:t>
            </a:r>
          </a:p>
          <a:p>
            <a:r>
              <a:rPr lang="en-US" sz="2800" dirty="0"/>
              <a:t>Use the color sensor and the touch sensor to build a robot that can follow a line, and use the touch sensor as a guide to achieve specific commands. </a:t>
            </a:r>
          </a:p>
        </p:txBody>
      </p:sp>
    </p:spTree>
    <p:extLst>
      <p:ext uri="{BB962C8B-B14F-4D97-AF65-F5344CB8AC3E}">
        <p14:creationId xmlns:p14="http://schemas.microsoft.com/office/powerpoint/2010/main" val="387185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911" y="1339949"/>
            <a:ext cx="7210396" cy="1571992"/>
          </a:xfrm>
        </p:spPr>
        <p:txBody>
          <a:bodyPr>
            <a:normAutofit fontScale="90000"/>
          </a:bodyPr>
          <a:lstStyle/>
          <a:p>
            <a:r>
              <a:rPr lang="en-US" sz="4900" dirty="0"/>
              <a:t>Activity 1</a:t>
            </a:r>
            <a:br>
              <a:rPr lang="en-US" sz="4900" dirty="0"/>
            </a:br>
            <a:r>
              <a:rPr lang="en-US" sz="4900" dirty="0"/>
              <a:t> Chalkboard Sentences</a:t>
            </a:r>
            <a:br>
              <a:rPr lang="en-US" dirty="0"/>
            </a:br>
            <a:br>
              <a:rPr lang="en-US" dirty="0"/>
            </a:br>
            <a:endParaRPr lang="en-US" sz="3600" dirty="0">
              <a:latin typeface="+mn-lt"/>
              <a:ea typeface="+mn-ea"/>
              <a:cs typeface="+mn-cs"/>
            </a:endParaRPr>
          </a:p>
        </p:txBody>
      </p:sp>
      <p:sp>
        <p:nvSpPr>
          <p:cNvPr id="3" name="Content Placeholder 2"/>
          <p:cNvSpPr>
            <a:spLocks noGrp="1"/>
          </p:cNvSpPr>
          <p:nvPr>
            <p:ph sz="half" idx="1"/>
          </p:nvPr>
        </p:nvSpPr>
        <p:spPr>
          <a:xfrm>
            <a:off x="207034" y="2533879"/>
            <a:ext cx="8540151" cy="3472498"/>
          </a:xfrm>
        </p:spPr>
        <p:txBody>
          <a:bodyPr>
            <a:normAutofit/>
          </a:bodyPr>
          <a:lstStyle/>
          <a:p>
            <a:pPr marL="0" indent="0">
              <a:buNone/>
            </a:pPr>
            <a:r>
              <a:rPr lang="en-US" dirty="0"/>
              <a:t>Objectives:</a:t>
            </a:r>
          </a:p>
          <a:p>
            <a:r>
              <a:rPr lang="en-US" dirty="0"/>
              <a:t>Access prior knowledge of students pertaining to railway safety</a:t>
            </a:r>
          </a:p>
          <a:p>
            <a:r>
              <a:rPr lang="en-US" dirty="0"/>
              <a:t>Formulate a sentence about railway safety. Each team member will only add one word to the sentence. Team members are not allowed to talk to each other</a:t>
            </a:r>
            <a:r>
              <a:rPr lang="en-US" sz="2000" dirty="0"/>
              <a:t>.</a:t>
            </a:r>
          </a:p>
        </p:txBody>
      </p:sp>
    </p:spTree>
    <p:extLst>
      <p:ext uri="{BB962C8B-B14F-4D97-AF65-F5344CB8AC3E}">
        <p14:creationId xmlns:p14="http://schemas.microsoft.com/office/powerpoint/2010/main" val="309585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40473"/>
            <a:ext cx="8229600" cy="784334"/>
          </a:xfrm>
        </p:spPr>
        <p:txBody>
          <a:bodyPr/>
          <a:lstStyle/>
          <a:p>
            <a:r>
              <a:rPr lang="en-US" dirty="0"/>
              <a:t>Objective:</a:t>
            </a:r>
          </a:p>
        </p:txBody>
      </p:sp>
      <p:sp>
        <p:nvSpPr>
          <p:cNvPr id="6" name="Content Placeholder 5"/>
          <p:cNvSpPr>
            <a:spLocks noGrp="1"/>
          </p:cNvSpPr>
          <p:nvPr>
            <p:ph idx="1"/>
          </p:nvPr>
        </p:nvSpPr>
        <p:spPr>
          <a:xfrm>
            <a:off x="192157" y="2036417"/>
            <a:ext cx="7441096" cy="4064000"/>
          </a:xfrm>
        </p:spPr>
        <p:txBody>
          <a:bodyPr>
            <a:normAutofit/>
          </a:bodyPr>
          <a:lstStyle/>
          <a:p>
            <a:r>
              <a:rPr lang="en-US" sz="2800" dirty="0"/>
              <a:t>Use problem solving skills to create, test, and run programs created to control a robot</a:t>
            </a:r>
          </a:p>
          <a:p>
            <a:r>
              <a:rPr lang="en-US" sz="2800" dirty="0"/>
              <a:t>A small change in design from the basic bot</a:t>
            </a:r>
          </a:p>
          <a:p>
            <a:r>
              <a:rPr lang="en-US" sz="2800" dirty="0"/>
              <a:t>Requires slightly more complex programming</a:t>
            </a:r>
          </a:p>
        </p:txBody>
      </p:sp>
      <p:pic>
        <p:nvPicPr>
          <p:cNvPr id="7" name="Picture 6"/>
          <p:cNvPicPr>
            <a:picLocks noChangeAspect="1"/>
          </p:cNvPicPr>
          <p:nvPr/>
        </p:nvPicPr>
        <p:blipFill>
          <a:blip r:embed="rId2"/>
          <a:stretch>
            <a:fillRect/>
          </a:stretch>
        </p:blipFill>
        <p:spPr>
          <a:xfrm>
            <a:off x="6692348" y="4068417"/>
            <a:ext cx="2451652" cy="2168936"/>
          </a:xfrm>
          <a:prstGeom prst="rect">
            <a:avLst/>
          </a:prstGeom>
        </p:spPr>
      </p:pic>
    </p:spTree>
    <p:extLst>
      <p:ext uri="{BB962C8B-B14F-4D97-AF65-F5344CB8AC3E}">
        <p14:creationId xmlns:p14="http://schemas.microsoft.com/office/powerpoint/2010/main" val="204212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3413"/>
            <a:ext cx="8229600" cy="784334"/>
          </a:xfrm>
        </p:spPr>
        <p:txBody>
          <a:bodyPr/>
          <a:lstStyle/>
          <a:p>
            <a:r>
              <a:rPr lang="en-US" dirty="0"/>
              <a:t>Lesson Flow:</a:t>
            </a:r>
          </a:p>
        </p:txBody>
      </p:sp>
      <p:sp>
        <p:nvSpPr>
          <p:cNvPr id="3" name="Content Placeholder 2"/>
          <p:cNvSpPr>
            <a:spLocks noGrp="1"/>
          </p:cNvSpPr>
          <p:nvPr>
            <p:ph idx="1"/>
          </p:nvPr>
        </p:nvSpPr>
        <p:spPr/>
        <p:txBody>
          <a:bodyPr>
            <a:noAutofit/>
          </a:bodyPr>
          <a:lstStyle/>
          <a:p>
            <a:r>
              <a:rPr lang="en-US" sz="2800" dirty="0"/>
              <a:t>Explain to students that they are going to use the color sensor to teach their robot to obey safety signs and signals</a:t>
            </a:r>
          </a:p>
          <a:p>
            <a:r>
              <a:rPr lang="en-US" sz="2800" dirty="0"/>
              <a:t>Show students a video of the “Line Follow” and “Smooth Follow” programs on YouTube</a:t>
            </a:r>
          </a:p>
          <a:p>
            <a:pPr marL="0" indent="0">
              <a:buNone/>
            </a:pPr>
            <a:r>
              <a:rPr lang="en-US" sz="2800" u="sng" dirty="0">
                <a:hlinkClick r:id="rId2"/>
              </a:rPr>
              <a:t>https://www.youtube.com/watch?v=ODAGVeeDagk</a:t>
            </a:r>
            <a:endParaRPr lang="en-US" sz="2800" u="sng" dirty="0"/>
          </a:p>
          <a:p>
            <a:r>
              <a:rPr lang="en-US" sz="2800" dirty="0"/>
              <a:t>Have students test their program after the addition of each block to make sure each command is programmed correctly</a:t>
            </a:r>
            <a:endParaRPr lang="en-US" sz="2800" u="sng" dirty="0"/>
          </a:p>
        </p:txBody>
      </p:sp>
    </p:spTree>
    <p:extLst>
      <p:ext uri="{BB962C8B-B14F-4D97-AF65-F5344CB8AC3E}">
        <p14:creationId xmlns:p14="http://schemas.microsoft.com/office/powerpoint/2010/main" val="1366773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17"/>
            <a:ext cx="8229600" cy="784334"/>
          </a:xfrm>
        </p:spPr>
        <p:txBody>
          <a:bodyPr>
            <a:normAutofit/>
          </a:bodyPr>
          <a:lstStyle/>
          <a:p>
            <a:r>
              <a:rPr lang="en-US" dirty="0"/>
              <a:t>Line Follower</a:t>
            </a:r>
          </a:p>
        </p:txBody>
      </p:sp>
      <p:sp>
        <p:nvSpPr>
          <p:cNvPr id="3" name="Content Placeholder 2"/>
          <p:cNvSpPr>
            <a:spLocks noGrp="1"/>
          </p:cNvSpPr>
          <p:nvPr>
            <p:ph idx="1"/>
          </p:nvPr>
        </p:nvSpPr>
        <p:spPr/>
        <p:txBody>
          <a:bodyPr>
            <a:noAutofit/>
          </a:bodyPr>
          <a:lstStyle/>
          <a:p>
            <a:r>
              <a:rPr lang="en-US" sz="2800" dirty="0"/>
              <a:t>Notes: In this program, everything is inside a loop. The color sensor is set to measure reflected light intensity; the math blocks are set to advanced; the upper variable blocks are set to write numeric (default); the lower variable blocks are set to read numeric; and the move tank block is set to on. On the formula spaces, the formula is (a-b)*c.</a:t>
            </a:r>
          </a:p>
          <a:p>
            <a:endParaRPr lang="en-US" sz="2800" dirty="0"/>
          </a:p>
          <a:p>
            <a:r>
              <a:rPr lang="en-US" sz="2800" dirty="0">
                <a:hlinkClick r:id="rId2"/>
              </a:rPr>
              <a:t>Programing Video</a:t>
            </a:r>
            <a:endParaRPr lang="en-US" sz="2800" dirty="0"/>
          </a:p>
        </p:txBody>
      </p:sp>
    </p:spTree>
    <p:extLst>
      <p:ext uri="{BB962C8B-B14F-4D97-AF65-F5344CB8AC3E}">
        <p14:creationId xmlns:p14="http://schemas.microsoft.com/office/powerpoint/2010/main" val="3582766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18"/>
            <a:ext cx="8229600" cy="784334"/>
          </a:xfrm>
        </p:spPr>
        <p:txBody>
          <a:bodyPr/>
          <a:lstStyle/>
          <a:p>
            <a:r>
              <a:rPr lang="en-US" dirty="0"/>
              <a:t>Line Follower Programming</a:t>
            </a:r>
          </a:p>
        </p:txBody>
      </p:sp>
      <p:pic>
        <p:nvPicPr>
          <p:cNvPr id="3" name="Picture 2"/>
          <p:cNvPicPr>
            <a:picLocks noChangeAspect="1"/>
          </p:cNvPicPr>
          <p:nvPr/>
        </p:nvPicPr>
        <p:blipFill rotWithShape="1">
          <a:blip r:embed="rId2"/>
          <a:srcRect l="12501" t="16598" r="10751" b="26562"/>
          <a:stretch/>
        </p:blipFill>
        <p:spPr>
          <a:xfrm>
            <a:off x="288242" y="2210599"/>
            <a:ext cx="8567515" cy="3766131"/>
          </a:xfrm>
          <a:prstGeom prst="rect">
            <a:avLst/>
          </a:prstGeom>
        </p:spPr>
      </p:pic>
    </p:spTree>
    <p:extLst>
      <p:ext uri="{BB962C8B-B14F-4D97-AF65-F5344CB8AC3E}">
        <p14:creationId xmlns:p14="http://schemas.microsoft.com/office/powerpoint/2010/main" val="2316234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717"/>
            <a:ext cx="8229600" cy="784334"/>
          </a:xfrm>
        </p:spPr>
        <p:txBody>
          <a:bodyPr>
            <a:noAutofit/>
          </a:bodyPr>
          <a:lstStyle/>
          <a:p>
            <a:r>
              <a:rPr lang="en-US" dirty="0"/>
              <a:t>Activity 5</a:t>
            </a:r>
            <a:br>
              <a:rPr lang="en-US" dirty="0"/>
            </a:br>
            <a:r>
              <a:rPr lang="en-US" dirty="0"/>
              <a:t>Be a Safe Driver </a:t>
            </a:r>
          </a:p>
        </p:txBody>
      </p:sp>
      <p:sp>
        <p:nvSpPr>
          <p:cNvPr id="3" name="Content Placeholder 2"/>
          <p:cNvSpPr>
            <a:spLocks noGrp="1"/>
          </p:cNvSpPr>
          <p:nvPr>
            <p:ph idx="1"/>
          </p:nvPr>
        </p:nvSpPr>
        <p:spPr>
          <a:xfrm>
            <a:off x="284921" y="2363990"/>
            <a:ext cx="8229600" cy="4064000"/>
          </a:xfrm>
        </p:spPr>
        <p:txBody>
          <a:bodyPr>
            <a:normAutofit/>
          </a:bodyPr>
          <a:lstStyle/>
          <a:p>
            <a:r>
              <a:rPr lang="en-US" sz="2800" dirty="0"/>
              <a:t>Lesson Overview: Students will program their robot to follow traffic signals</a:t>
            </a:r>
          </a:p>
          <a:p>
            <a:pPr lvl="1"/>
            <a:r>
              <a:rPr lang="en-US" sz="2400" dirty="0"/>
              <a:t>Objectives: </a:t>
            </a:r>
          </a:p>
          <a:p>
            <a:pPr lvl="1"/>
            <a:r>
              <a:rPr lang="en-US" sz="2400" dirty="0"/>
              <a:t>Recognize and interpret traffic signs and signals. </a:t>
            </a:r>
          </a:p>
          <a:p>
            <a:pPr lvl="1"/>
            <a:r>
              <a:rPr lang="en-US" sz="2400" dirty="0"/>
              <a:t>Recognize and interpret railway safety signs and signals </a:t>
            </a:r>
          </a:p>
          <a:p>
            <a:pPr lvl="1"/>
            <a:r>
              <a:rPr lang="en-US" sz="2400" dirty="0"/>
              <a:t>Plan a route through an obstacle course that is efficient and obeys all traffic and railroad safety signs and signals.</a:t>
            </a:r>
          </a:p>
        </p:txBody>
      </p:sp>
    </p:spTree>
    <p:extLst>
      <p:ext uri="{BB962C8B-B14F-4D97-AF65-F5344CB8AC3E}">
        <p14:creationId xmlns:p14="http://schemas.microsoft.com/office/powerpoint/2010/main" val="353064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674"/>
            <a:ext cx="8229600" cy="784334"/>
          </a:xfrm>
        </p:spPr>
        <p:txBody>
          <a:bodyPr/>
          <a:lstStyle/>
          <a:p>
            <a:r>
              <a:rPr lang="en-US" dirty="0"/>
              <a:t>Being a Safe Driver</a:t>
            </a:r>
          </a:p>
        </p:txBody>
      </p:sp>
      <p:sp>
        <p:nvSpPr>
          <p:cNvPr id="3" name="Content Placeholder 2"/>
          <p:cNvSpPr>
            <a:spLocks noGrp="1"/>
          </p:cNvSpPr>
          <p:nvPr>
            <p:ph idx="1"/>
          </p:nvPr>
        </p:nvSpPr>
        <p:spPr/>
        <p:txBody>
          <a:bodyPr>
            <a:normAutofit/>
          </a:bodyPr>
          <a:lstStyle/>
          <a:p>
            <a:r>
              <a:rPr lang="en-US" sz="2800" dirty="0"/>
              <a:t>Name and count the number of signs on the road they see every day when driving with their parents. What is safe driving?</a:t>
            </a:r>
          </a:p>
          <a:p>
            <a:r>
              <a:rPr lang="en-US" sz="2800" dirty="0"/>
              <a:t>What are the “do’s and do </a:t>
            </a:r>
            <a:r>
              <a:rPr lang="en-US" sz="2800" dirty="0" err="1"/>
              <a:t>nots</a:t>
            </a:r>
            <a:r>
              <a:rPr lang="en-US" sz="2800" dirty="0"/>
              <a:t>” of the road?</a:t>
            </a:r>
          </a:p>
          <a:p>
            <a:r>
              <a:rPr lang="en-US" sz="2800" dirty="0"/>
              <a:t>The basic traffic signs and laws: stopping at a stop sign, slowing down at a yellow light, slowing down in a school zone, and stopping when the gates are down at a railroad crossing</a:t>
            </a:r>
          </a:p>
        </p:txBody>
      </p:sp>
    </p:spTree>
    <p:extLst>
      <p:ext uri="{BB962C8B-B14F-4D97-AF65-F5344CB8AC3E}">
        <p14:creationId xmlns:p14="http://schemas.microsoft.com/office/powerpoint/2010/main" val="309769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839"/>
            <a:ext cx="8229600" cy="784334"/>
          </a:xfrm>
        </p:spPr>
        <p:txBody>
          <a:bodyPr>
            <a:normAutofit fontScale="90000"/>
          </a:bodyPr>
          <a:lstStyle/>
          <a:p>
            <a:r>
              <a:rPr lang="en-US" sz="4900" dirty="0"/>
              <a:t>Building and Programming Safe Bot</a:t>
            </a:r>
            <a:br>
              <a:rPr lang="en-US" dirty="0"/>
            </a:br>
            <a:endParaRPr lang="en-US" dirty="0"/>
          </a:p>
        </p:txBody>
      </p:sp>
      <p:sp>
        <p:nvSpPr>
          <p:cNvPr id="3" name="Content Placeholder 2"/>
          <p:cNvSpPr>
            <a:spLocks noGrp="1"/>
          </p:cNvSpPr>
          <p:nvPr>
            <p:ph idx="1"/>
          </p:nvPr>
        </p:nvSpPr>
        <p:spPr>
          <a:xfrm>
            <a:off x="0" y="2085695"/>
            <a:ext cx="8686800" cy="3572983"/>
          </a:xfrm>
        </p:spPr>
        <p:txBody>
          <a:bodyPr>
            <a:noAutofit/>
          </a:bodyPr>
          <a:lstStyle/>
          <a:p>
            <a:r>
              <a:rPr lang="en-US" sz="2800" dirty="0"/>
              <a:t>Today you will learn to use the color sensor. The color sensor should be positioned at a right angle, approximately 1 cm from the surface of the test path </a:t>
            </a:r>
          </a:p>
          <a:p>
            <a:r>
              <a:rPr lang="en-US" sz="2800" dirty="0"/>
              <a:t>Your Safe bot needs to keep going at a green light, slow down at a yellow light, and stop at a red light</a:t>
            </a:r>
          </a:p>
          <a:p>
            <a:r>
              <a:rPr lang="en-US" sz="2800" dirty="0"/>
              <a:t>The Color Sensor Programing is. A switch block is placed inside a loop, and set to measure color. </a:t>
            </a:r>
          </a:p>
        </p:txBody>
      </p:sp>
    </p:spTree>
    <p:extLst>
      <p:ext uri="{BB962C8B-B14F-4D97-AF65-F5344CB8AC3E}">
        <p14:creationId xmlns:p14="http://schemas.microsoft.com/office/powerpoint/2010/main" val="250757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15338" y="2051903"/>
            <a:ext cx="4028661" cy="4187492"/>
          </a:xfrm>
          <a:prstGeom prst="rect">
            <a:avLst/>
          </a:prstGeom>
        </p:spPr>
      </p:pic>
      <p:sp>
        <p:nvSpPr>
          <p:cNvPr id="2" name="Title 1"/>
          <p:cNvSpPr>
            <a:spLocks noGrp="1"/>
          </p:cNvSpPr>
          <p:nvPr>
            <p:ph type="title"/>
          </p:nvPr>
        </p:nvSpPr>
        <p:spPr>
          <a:xfrm>
            <a:off x="510207" y="795124"/>
            <a:ext cx="8229600" cy="947054"/>
          </a:xfrm>
        </p:spPr>
        <p:txBody>
          <a:bodyPr/>
          <a:lstStyle/>
          <a:p>
            <a:r>
              <a:rPr lang="en-US" dirty="0"/>
              <a:t>Programming</a:t>
            </a:r>
          </a:p>
        </p:txBody>
      </p:sp>
      <p:sp>
        <p:nvSpPr>
          <p:cNvPr id="3" name="Content Placeholder 2"/>
          <p:cNvSpPr>
            <a:spLocks noGrp="1"/>
          </p:cNvSpPr>
          <p:nvPr>
            <p:ph sz="half" idx="1"/>
          </p:nvPr>
        </p:nvSpPr>
        <p:spPr>
          <a:xfrm>
            <a:off x="0" y="2041925"/>
            <a:ext cx="5115338" cy="3694082"/>
          </a:xfrm>
        </p:spPr>
        <p:txBody>
          <a:bodyPr>
            <a:noAutofit/>
          </a:bodyPr>
          <a:lstStyle/>
          <a:p>
            <a:r>
              <a:rPr lang="en-US" dirty="0"/>
              <a:t>Note: A switch block is dragged inside a loop and set to measure color. </a:t>
            </a:r>
          </a:p>
          <a:p>
            <a:r>
              <a:rPr lang="en-US" dirty="0"/>
              <a:t>Then, actions are dragged into each color. </a:t>
            </a:r>
          </a:p>
          <a:p>
            <a:r>
              <a:rPr lang="en-US" dirty="0"/>
              <a:t>The no color tab is selected as default, and the default action is selected</a:t>
            </a:r>
          </a:p>
        </p:txBody>
      </p:sp>
    </p:spTree>
    <p:extLst>
      <p:ext uri="{BB962C8B-B14F-4D97-AF65-F5344CB8AC3E}">
        <p14:creationId xmlns:p14="http://schemas.microsoft.com/office/powerpoint/2010/main" val="3503863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84" y="813311"/>
            <a:ext cx="8287679" cy="1362075"/>
          </a:xfrm>
        </p:spPr>
        <p:txBody>
          <a:bodyPr>
            <a:noAutofit/>
          </a:bodyPr>
          <a:lstStyle/>
          <a:p>
            <a:pPr algn="ctr"/>
            <a:r>
              <a:rPr lang="en-US" sz="4400" b="0" cap="none" dirty="0"/>
              <a:t>Activity 6</a:t>
            </a:r>
            <a:br>
              <a:rPr lang="en-US" sz="4400" b="0" cap="none" dirty="0"/>
            </a:br>
            <a:r>
              <a:rPr lang="en-US" sz="4400" b="0" cap="none" dirty="0"/>
              <a:t> Build And Program The Fork Lift</a:t>
            </a:r>
          </a:p>
        </p:txBody>
      </p:sp>
      <p:sp>
        <p:nvSpPr>
          <p:cNvPr id="3" name="Text Placeholder 2"/>
          <p:cNvSpPr>
            <a:spLocks noGrp="1"/>
          </p:cNvSpPr>
          <p:nvPr>
            <p:ph type="body" idx="1"/>
          </p:nvPr>
        </p:nvSpPr>
        <p:spPr>
          <a:xfrm>
            <a:off x="0" y="2578909"/>
            <a:ext cx="8801249" cy="2096608"/>
          </a:xfrm>
        </p:spPr>
        <p:txBody>
          <a:bodyPr>
            <a:noAutofit/>
          </a:bodyPr>
          <a:lstStyle/>
          <a:p>
            <a:r>
              <a:rPr lang="en-US" sz="2800" dirty="0">
                <a:solidFill>
                  <a:schemeClr val="tx2"/>
                </a:solidFill>
              </a:rPr>
              <a:t>Lesson Overview: Students will use their knowledge and the medium motor to program their robot to move a Lego crate from point A to point B. </a:t>
            </a:r>
          </a:p>
        </p:txBody>
      </p:sp>
    </p:spTree>
    <p:extLst>
      <p:ext uri="{BB962C8B-B14F-4D97-AF65-F5344CB8AC3E}">
        <p14:creationId xmlns:p14="http://schemas.microsoft.com/office/powerpoint/2010/main" val="600875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06797"/>
            <a:ext cx="8229600" cy="784334"/>
          </a:xfrm>
        </p:spPr>
        <p:txBody>
          <a:bodyPr/>
          <a:lstStyle/>
          <a:p>
            <a:r>
              <a:rPr lang="en-US" dirty="0"/>
              <a:t>Objective</a:t>
            </a:r>
          </a:p>
        </p:txBody>
      </p:sp>
      <p:sp>
        <p:nvSpPr>
          <p:cNvPr id="6" name="Content Placeholder 5"/>
          <p:cNvSpPr>
            <a:spLocks noGrp="1"/>
          </p:cNvSpPr>
          <p:nvPr>
            <p:ph idx="1"/>
          </p:nvPr>
        </p:nvSpPr>
        <p:spPr>
          <a:xfrm>
            <a:off x="0" y="1922271"/>
            <a:ext cx="8229600" cy="4064000"/>
          </a:xfrm>
        </p:spPr>
        <p:txBody>
          <a:bodyPr>
            <a:normAutofit/>
          </a:bodyPr>
          <a:lstStyle/>
          <a:p>
            <a:r>
              <a:rPr lang="en-US" sz="2800" dirty="0"/>
              <a:t>Use problem solving skills to create, test, and </a:t>
            </a:r>
          </a:p>
          <a:p>
            <a:pPr marL="0" indent="0">
              <a:buNone/>
            </a:pPr>
            <a:r>
              <a:rPr lang="en-US" sz="2800" dirty="0"/>
              <a:t>     run programs created to control a robot</a:t>
            </a:r>
          </a:p>
          <a:p>
            <a:r>
              <a:rPr lang="en-US" sz="2800" dirty="0"/>
              <a:t>A small change in design from the basic  box hauler in instructions.</a:t>
            </a:r>
          </a:p>
          <a:p>
            <a:r>
              <a:rPr lang="en-US" sz="2800" dirty="0"/>
              <a:t>Requires slightly more complex</a:t>
            </a:r>
          </a:p>
          <a:p>
            <a:pPr marL="0" indent="0">
              <a:buNone/>
            </a:pPr>
            <a:r>
              <a:rPr lang="en-US" sz="2800" dirty="0"/>
              <a:t>    assembling</a:t>
            </a:r>
          </a:p>
        </p:txBody>
      </p:sp>
      <p:pic>
        <p:nvPicPr>
          <p:cNvPr id="2" name="Picture 1"/>
          <p:cNvPicPr>
            <a:picLocks noChangeAspect="1"/>
          </p:cNvPicPr>
          <p:nvPr/>
        </p:nvPicPr>
        <p:blipFill rotWithShape="1">
          <a:blip r:embed="rId2"/>
          <a:srcRect l="5795" t="29539" r="10144" b="7440"/>
          <a:stretch/>
        </p:blipFill>
        <p:spPr>
          <a:xfrm>
            <a:off x="5605669" y="4327833"/>
            <a:ext cx="3538331" cy="1989578"/>
          </a:xfrm>
          <a:prstGeom prst="rect">
            <a:avLst/>
          </a:prstGeom>
        </p:spPr>
      </p:pic>
    </p:spTree>
    <p:extLst>
      <p:ext uri="{BB962C8B-B14F-4D97-AF65-F5344CB8AC3E}">
        <p14:creationId xmlns:p14="http://schemas.microsoft.com/office/powerpoint/2010/main" val="36505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170"/>
            <a:ext cx="8229600" cy="784334"/>
          </a:xfrm>
        </p:spPr>
        <p:txBody>
          <a:bodyPr>
            <a:noAutofit/>
          </a:bodyPr>
          <a:lstStyle/>
          <a:p>
            <a:r>
              <a:rPr lang="en-US" dirty="0"/>
              <a:t>Vocabulary for the Day</a:t>
            </a:r>
          </a:p>
        </p:txBody>
      </p:sp>
      <p:sp>
        <p:nvSpPr>
          <p:cNvPr id="4" name="Content Placeholder 3"/>
          <p:cNvSpPr>
            <a:spLocks noGrp="1"/>
          </p:cNvSpPr>
          <p:nvPr>
            <p:ph idx="1"/>
          </p:nvPr>
        </p:nvSpPr>
        <p:spPr>
          <a:xfrm>
            <a:off x="1" y="2363638"/>
            <a:ext cx="9144000" cy="3637112"/>
          </a:xfrm>
        </p:spPr>
        <p:txBody>
          <a:bodyPr>
            <a:normAutofit/>
          </a:bodyPr>
          <a:lstStyle/>
          <a:p>
            <a:r>
              <a:rPr lang="en-US" sz="2800" dirty="0"/>
              <a:t>Force - Push or pull between two objects</a:t>
            </a:r>
          </a:p>
          <a:p>
            <a:r>
              <a:rPr lang="en-US" sz="2800" dirty="0"/>
              <a:t>Mass - Amount of matter in an object</a:t>
            </a:r>
          </a:p>
          <a:p>
            <a:r>
              <a:rPr lang="en-US" sz="2800" dirty="0"/>
              <a:t>Acceleration - increase in the rate or speed of something</a:t>
            </a:r>
          </a:p>
          <a:p>
            <a:r>
              <a:rPr lang="en-US" sz="2800" dirty="0"/>
              <a:t>Velocity - the speed of something in a given direction</a:t>
            </a:r>
          </a:p>
          <a:p>
            <a:r>
              <a:rPr lang="en-US" sz="2800" dirty="0"/>
              <a:t>Magnetic force - Attraction or repulsion that happens between electrically charged particles that are in motion.</a:t>
            </a:r>
          </a:p>
          <a:p>
            <a:endParaRPr lang="en-US" dirty="0"/>
          </a:p>
        </p:txBody>
      </p:sp>
    </p:spTree>
    <p:extLst>
      <p:ext uri="{BB962C8B-B14F-4D97-AF65-F5344CB8AC3E}">
        <p14:creationId xmlns:p14="http://schemas.microsoft.com/office/powerpoint/2010/main" val="1832985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3413"/>
            <a:ext cx="8229600" cy="784334"/>
          </a:xfrm>
        </p:spPr>
        <p:txBody>
          <a:bodyPr/>
          <a:lstStyle/>
          <a:p>
            <a:r>
              <a:rPr lang="en-US" dirty="0"/>
              <a:t>Lesson Flow</a:t>
            </a:r>
          </a:p>
        </p:txBody>
      </p:sp>
      <p:sp>
        <p:nvSpPr>
          <p:cNvPr id="3" name="Content Placeholder 2"/>
          <p:cNvSpPr>
            <a:spLocks noGrp="1"/>
          </p:cNvSpPr>
          <p:nvPr>
            <p:ph idx="1"/>
          </p:nvPr>
        </p:nvSpPr>
        <p:spPr>
          <a:xfrm>
            <a:off x="510241" y="2449754"/>
            <a:ext cx="7210396" cy="2699487"/>
          </a:xfrm>
        </p:spPr>
        <p:txBody>
          <a:bodyPr>
            <a:noAutofit/>
          </a:bodyPr>
          <a:lstStyle/>
          <a:p>
            <a:r>
              <a:rPr lang="en-US" sz="2800" dirty="0"/>
              <a:t>Explain to students that they are going to use the medium motor to lift a Lego crate, and move it to a designed location</a:t>
            </a:r>
          </a:p>
          <a:p>
            <a:r>
              <a:rPr lang="en-US" sz="2800" dirty="0"/>
              <a:t>Have students test their program after the addition of each block to make sure each command is programmed correctly</a:t>
            </a:r>
            <a:endParaRPr lang="en-US" sz="2800" u="sng" dirty="0"/>
          </a:p>
        </p:txBody>
      </p:sp>
    </p:spTree>
    <p:extLst>
      <p:ext uri="{BB962C8B-B14F-4D97-AF65-F5344CB8AC3E}">
        <p14:creationId xmlns:p14="http://schemas.microsoft.com/office/powerpoint/2010/main" val="3328885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98" y="829918"/>
            <a:ext cx="8229600" cy="784334"/>
          </a:xfrm>
        </p:spPr>
        <p:txBody>
          <a:bodyPr/>
          <a:lstStyle/>
          <a:p>
            <a:r>
              <a:rPr lang="en-US" dirty="0"/>
              <a:t>Newton’s Second Law of Motion</a:t>
            </a:r>
          </a:p>
        </p:txBody>
      </p:sp>
      <p:pic>
        <p:nvPicPr>
          <p:cNvPr id="4" name="Content Placeholder 3"/>
          <p:cNvPicPr>
            <a:picLocks noGrp="1" noChangeAspect="1"/>
          </p:cNvPicPr>
          <p:nvPr>
            <p:ph idx="1"/>
          </p:nvPr>
        </p:nvPicPr>
        <p:blipFill rotWithShape="1">
          <a:blip r:embed="rId2"/>
          <a:srcRect l="17472" t="25364" r="21015" b="26845"/>
          <a:stretch/>
        </p:blipFill>
        <p:spPr>
          <a:xfrm>
            <a:off x="616226" y="2509286"/>
            <a:ext cx="7822544" cy="3416921"/>
          </a:xfrm>
          <a:prstGeom prst="rect">
            <a:avLst/>
          </a:prstGeom>
        </p:spPr>
      </p:pic>
    </p:spTree>
    <p:extLst>
      <p:ext uri="{BB962C8B-B14F-4D97-AF65-F5344CB8AC3E}">
        <p14:creationId xmlns:p14="http://schemas.microsoft.com/office/powerpoint/2010/main" val="3115143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161"/>
            <a:ext cx="8229600" cy="784334"/>
          </a:xfrm>
        </p:spPr>
        <p:txBody>
          <a:bodyPr/>
          <a:lstStyle/>
          <a:p>
            <a:r>
              <a:rPr lang="en-US" dirty="0"/>
              <a:t>Power</a:t>
            </a:r>
          </a:p>
        </p:txBody>
      </p:sp>
      <p:sp>
        <p:nvSpPr>
          <p:cNvPr id="3" name="Content Placeholder 2"/>
          <p:cNvSpPr>
            <a:spLocks noGrp="1"/>
          </p:cNvSpPr>
          <p:nvPr>
            <p:ph idx="1"/>
          </p:nvPr>
        </p:nvSpPr>
        <p:spPr>
          <a:xfrm>
            <a:off x="457200" y="2244721"/>
            <a:ext cx="8229600" cy="4064000"/>
          </a:xfrm>
        </p:spPr>
        <p:txBody>
          <a:bodyPr>
            <a:normAutofit/>
          </a:bodyPr>
          <a:lstStyle/>
          <a:p>
            <a:r>
              <a:rPr lang="en-US" sz="2800" dirty="0"/>
              <a:t>Power is the rate at which work can be done, or how fast work can be done</a:t>
            </a:r>
          </a:p>
          <a:p>
            <a:r>
              <a:rPr lang="en-US" sz="2800" dirty="0"/>
              <a:t>Work is the force acting over a distance to move an object</a:t>
            </a:r>
          </a:p>
          <a:p>
            <a:r>
              <a:rPr lang="en-US" sz="2800" dirty="0"/>
              <a:t>Work = Force x distance</a:t>
            </a:r>
          </a:p>
          <a:p>
            <a:r>
              <a:rPr lang="en-US" sz="2800" dirty="0"/>
              <a:t>Power = Work/time</a:t>
            </a:r>
          </a:p>
        </p:txBody>
      </p:sp>
    </p:spTree>
    <p:extLst>
      <p:ext uri="{BB962C8B-B14F-4D97-AF65-F5344CB8AC3E}">
        <p14:creationId xmlns:p14="http://schemas.microsoft.com/office/powerpoint/2010/main" val="4179368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326037"/>
            <a:ext cx="7772400" cy="1470025"/>
          </a:xfrm>
        </p:spPr>
        <p:txBody>
          <a:bodyPr/>
          <a:lstStyle/>
          <a:p>
            <a:r>
              <a:rPr lang="en-US" dirty="0"/>
              <a:t>Day 4</a:t>
            </a:r>
            <a:br>
              <a:rPr lang="en-US" dirty="0"/>
            </a:br>
            <a:r>
              <a:rPr lang="en-US" dirty="0"/>
              <a:t>Challenge</a:t>
            </a:r>
          </a:p>
        </p:txBody>
      </p:sp>
    </p:spTree>
    <p:extLst>
      <p:ext uri="{BB962C8B-B14F-4D97-AF65-F5344CB8AC3E}">
        <p14:creationId xmlns:p14="http://schemas.microsoft.com/office/powerpoint/2010/main" val="1716010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6570" y="1125590"/>
            <a:ext cx="8028972" cy="810704"/>
          </a:xfrm>
        </p:spPr>
        <p:txBody>
          <a:bodyPr>
            <a:normAutofit fontScale="90000"/>
          </a:bodyPr>
          <a:lstStyle/>
          <a:p>
            <a:r>
              <a:rPr lang="en-US" sz="4900" dirty="0"/>
              <a:t>Challenge</a:t>
            </a:r>
            <a:br>
              <a:rPr lang="en-US" sz="4900" dirty="0"/>
            </a:br>
            <a:r>
              <a:rPr lang="en-US" sz="4900" dirty="0"/>
              <a:t>Derailment Clean-up</a:t>
            </a:r>
            <a:endParaRPr lang="en-US" dirty="0"/>
          </a:p>
        </p:txBody>
      </p:sp>
      <p:sp>
        <p:nvSpPr>
          <p:cNvPr id="6" name="Content Placeholder 5"/>
          <p:cNvSpPr>
            <a:spLocks noGrp="1"/>
          </p:cNvSpPr>
          <p:nvPr>
            <p:ph idx="1"/>
          </p:nvPr>
        </p:nvSpPr>
        <p:spPr>
          <a:xfrm>
            <a:off x="458760" y="2430228"/>
            <a:ext cx="8512961" cy="3118347"/>
          </a:xfrm>
        </p:spPr>
        <p:txBody>
          <a:bodyPr>
            <a:noAutofit/>
          </a:bodyPr>
          <a:lstStyle/>
          <a:p>
            <a:r>
              <a:rPr lang="en-US" sz="2800" dirty="0"/>
              <a:t>Use problem solving skills to create, test, and </a:t>
            </a:r>
          </a:p>
          <a:p>
            <a:pPr marL="0" indent="0">
              <a:buNone/>
            </a:pPr>
            <a:r>
              <a:rPr lang="en-US" sz="2800" dirty="0"/>
              <a:t>    run programs created to control a robot</a:t>
            </a:r>
          </a:p>
          <a:p>
            <a:r>
              <a:rPr lang="en-US" sz="2800" dirty="0"/>
              <a:t>Create an original derailment theory using appropriate terms from the Railway Safety modules</a:t>
            </a:r>
          </a:p>
          <a:p>
            <a:r>
              <a:rPr lang="en-US" sz="2800" dirty="0"/>
              <a:t>Two part challenge in which students have to control a robot designed to reduce travel time to a derailment, and program the robot to clean up the derailment autonomously</a:t>
            </a:r>
          </a:p>
        </p:txBody>
      </p:sp>
    </p:spTree>
    <p:extLst>
      <p:ext uri="{BB962C8B-B14F-4D97-AF65-F5344CB8AC3E}">
        <p14:creationId xmlns:p14="http://schemas.microsoft.com/office/powerpoint/2010/main" val="4025722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22" y="882926"/>
            <a:ext cx="8229600" cy="784334"/>
          </a:xfrm>
        </p:spPr>
        <p:txBody>
          <a:bodyPr/>
          <a:lstStyle/>
          <a:p>
            <a:r>
              <a:rPr lang="en-US" dirty="0"/>
              <a:t>Resources</a:t>
            </a:r>
          </a:p>
        </p:txBody>
      </p:sp>
      <p:sp>
        <p:nvSpPr>
          <p:cNvPr id="3" name="Content Placeholder 2"/>
          <p:cNvSpPr>
            <a:spLocks noGrp="1"/>
          </p:cNvSpPr>
          <p:nvPr>
            <p:ph idx="1"/>
          </p:nvPr>
        </p:nvSpPr>
        <p:spPr>
          <a:xfrm>
            <a:off x="589722" y="2470008"/>
            <a:ext cx="8229600" cy="4064000"/>
          </a:xfrm>
        </p:spPr>
        <p:txBody>
          <a:bodyPr>
            <a:normAutofit/>
          </a:bodyPr>
          <a:lstStyle/>
          <a:p>
            <a:r>
              <a:rPr lang="en-US" sz="2800" dirty="0"/>
              <a:t>Railway Safety Modules</a:t>
            </a:r>
          </a:p>
          <a:p>
            <a:r>
              <a:rPr lang="en-US" sz="2800" dirty="0">
                <a:hlinkClick r:id="rId2"/>
              </a:rPr>
              <a:t>Gear Assembly Video</a:t>
            </a:r>
            <a:endParaRPr lang="en-US" sz="2800" dirty="0"/>
          </a:p>
          <a:p>
            <a:r>
              <a:rPr lang="en-US" sz="2800" dirty="0">
                <a:hlinkClick r:id="rId3"/>
              </a:rPr>
              <a:t>Differential</a:t>
            </a:r>
            <a:endParaRPr lang="en-US" sz="2800" dirty="0"/>
          </a:p>
          <a:p>
            <a:r>
              <a:rPr lang="en-US" sz="2800" dirty="0">
                <a:hlinkClick r:id="rId4"/>
              </a:rPr>
              <a:t>Worm Gear</a:t>
            </a:r>
            <a:endParaRPr lang="en-US" sz="2800" dirty="0"/>
          </a:p>
          <a:p>
            <a:r>
              <a:rPr lang="en-US" sz="2800" dirty="0">
                <a:hlinkClick r:id="rId5"/>
              </a:rPr>
              <a:t>Control EV3 Using Cell Phone</a:t>
            </a:r>
            <a:endParaRPr lang="en-US" sz="2800" dirty="0"/>
          </a:p>
          <a:p>
            <a:r>
              <a:rPr lang="en-US" sz="2800" dirty="0">
                <a:hlinkClick r:id="rId4"/>
              </a:rPr>
              <a:t>Bluetooth Using Two Robots</a:t>
            </a:r>
            <a:endParaRPr lang="en-US" sz="2800" dirty="0"/>
          </a:p>
        </p:txBody>
      </p:sp>
    </p:spTree>
    <p:extLst>
      <p:ext uri="{BB962C8B-B14F-4D97-AF65-F5344CB8AC3E}">
        <p14:creationId xmlns:p14="http://schemas.microsoft.com/office/powerpoint/2010/main" val="313254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2570346"/>
            <a:ext cx="7474226" cy="3430405"/>
          </a:xfrm>
        </p:spPr>
        <p:txBody>
          <a:bodyPr>
            <a:noAutofit/>
          </a:bodyPr>
          <a:lstStyle/>
          <a:p>
            <a:r>
              <a:rPr lang="en-US" dirty="0"/>
              <a:t>Show a video on Mag-Lev Train: </a:t>
            </a:r>
            <a:r>
              <a:rPr lang="en-US" dirty="0">
                <a:hlinkClick r:id="rId2"/>
              </a:rPr>
              <a:t>Magnetic Levitation Train Video</a:t>
            </a:r>
            <a:endParaRPr lang="en-US" dirty="0"/>
          </a:p>
          <a:p>
            <a:r>
              <a:rPr lang="en-US" dirty="0"/>
              <a:t>Build Mag-Lev track</a:t>
            </a:r>
          </a:p>
          <a:p>
            <a:pPr lvl="2"/>
            <a:r>
              <a:rPr lang="en-US" dirty="0"/>
              <a:t>Place each wood base on a flat surface. </a:t>
            </a:r>
          </a:p>
          <a:p>
            <a:pPr lvl="2"/>
            <a:r>
              <a:rPr lang="en-US" dirty="0"/>
              <a:t>Slide the Plexiglas side rails into each side slotted groove. </a:t>
            </a:r>
          </a:p>
          <a:p>
            <a:pPr lvl="2"/>
            <a:r>
              <a:rPr lang="en-US" dirty="0"/>
              <a:t>Lay magnetic strips so that it is flush against the Plexiglas side rail. </a:t>
            </a:r>
          </a:p>
          <a:p>
            <a:pPr lvl="2"/>
            <a:r>
              <a:rPr lang="en-US" dirty="0"/>
              <a:t>Set up magnets on the car so that same poles of magnets face each other.</a:t>
            </a:r>
          </a:p>
        </p:txBody>
      </p:sp>
      <p:sp>
        <p:nvSpPr>
          <p:cNvPr id="9" name="Title 1"/>
          <p:cNvSpPr>
            <a:spLocks noGrp="1"/>
          </p:cNvSpPr>
          <p:nvPr>
            <p:ph type="title"/>
          </p:nvPr>
        </p:nvSpPr>
        <p:spPr>
          <a:xfrm>
            <a:off x="127284" y="1436993"/>
            <a:ext cx="8272212" cy="760350"/>
          </a:xfrm>
        </p:spPr>
        <p:txBody>
          <a:bodyPr>
            <a:normAutofit fontScale="90000"/>
          </a:bodyPr>
          <a:lstStyle/>
          <a:p>
            <a:r>
              <a:rPr lang="en-US" sz="4900" dirty="0"/>
              <a:t>Activity 2</a:t>
            </a:r>
            <a:br>
              <a:rPr lang="en-US" sz="4900" dirty="0"/>
            </a:br>
            <a:r>
              <a:rPr lang="en-US" sz="4900" dirty="0"/>
              <a:t> Mag-Lev Design, Incline, Speed</a:t>
            </a:r>
            <a:br>
              <a:rPr lang="en-US" dirty="0"/>
            </a:br>
            <a:endParaRPr lang="en-US" dirty="0"/>
          </a:p>
        </p:txBody>
      </p:sp>
      <p:pic>
        <p:nvPicPr>
          <p:cNvPr id="10" name="Picture 9" descr="IMAG0867.jpg"/>
          <p:cNvPicPr>
            <a:picLocks noChangeAspect="1"/>
          </p:cNvPicPr>
          <p:nvPr/>
        </p:nvPicPr>
        <p:blipFill>
          <a:blip r:embed="rId3"/>
          <a:stretch>
            <a:fillRect/>
          </a:stretch>
        </p:blipFill>
        <p:spPr>
          <a:xfrm>
            <a:off x="7474226" y="2355621"/>
            <a:ext cx="1669774" cy="3859853"/>
          </a:xfrm>
          <a:prstGeom prst="rect">
            <a:avLst/>
          </a:prstGeom>
        </p:spPr>
      </p:pic>
    </p:spTree>
    <p:extLst>
      <p:ext uri="{BB962C8B-B14F-4D97-AF65-F5344CB8AC3E}">
        <p14:creationId xmlns:p14="http://schemas.microsoft.com/office/powerpoint/2010/main" val="424455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170"/>
            <a:ext cx="8229600" cy="784334"/>
          </a:xfrm>
        </p:spPr>
        <p:txBody>
          <a:bodyPr>
            <a:normAutofit/>
          </a:bodyPr>
          <a:lstStyle/>
          <a:p>
            <a:r>
              <a:rPr lang="en-US" dirty="0"/>
              <a:t>Activity 2</a:t>
            </a:r>
          </a:p>
        </p:txBody>
      </p:sp>
      <p:sp>
        <p:nvSpPr>
          <p:cNvPr id="3" name="Content Placeholder 2"/>
          <p:cNvSpPr>
            <a:spLocks noGrp="1"/>
          </p:cNvSpPr>
          <p:nvPr>
            <p:ph idx="1"/>
          </p:nvPr>
        </p:nvSpPr>
        <p:spPr>
          <a:xfrm>
            <a:off x="267762" y="2589232"/>
            <a:ext cx="8876237" cy="3639040"/>
          </a:xfrm>
        </p:spPr>
        <p:txBody>
          <a:bodyPr>
            <a:noAutofit/>
          </a:bodyPr>
          <a:lstStyle/>
          <a:p>
            <a:r>
              <a:rPr lang="en-US" sz="2800" dirty="0"/>
              <a:t>Allow some flexibility in this lesson, but make sure students understand to change only one element of their design at a time (height, magnets, color, etc.) </a:t>
            </a:r>
          </a:p>
          <a:p>
            <a:r>
              <a:rPr lang="en-US" sz="2800" dirty="0"/>
              <a:t>Construct four different inclines: 10°, 20°, 30°, and 40° and use five washers only (these represent five “passengers”)</a:t>
            </a:r>
          </a:p>
          <a:p>
            <a:r>
              <a:rPr lang="en-US" sz="2800" dirty="0"/>
              <a:t>Record in the data table the distance traveled and the elapsed time</a:t>
            </a:r>
          </a:p>
        </p:txBody>
      </p:sp>
    </p:spTree>
    <p:extLst>
      <p:ext uri="{BB962C8B-B14F-4D97-AF65-F5344CB8AC3E}">
        <p14:creationId xmlns:p14="http://schemas.microsoft.com/office/powerpoint/2010/main" val="362167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917"/>
            <a:ext cx="8229600" cy="784334"/>
          </a:xfrm>
        </p:spPr>
        <p:txBody>
          <a:bodyPr>
            <a:normAutofit/>
          </a:bodyPr>
          <a:lstStyle/>
          <a:p>
            <a:r>
              <a:rPr lang="en-US" dirty="0"/>
              <a:t>Instructional Resources - Videos</a:t>
            </a:r>
          </a:p>
        </p:txBody>
      </p:sp>
      <p:sp>
        <p:nvSpPr>
          <p:cNvPr id="4" name="Content Placeholder 3"/>
          <p:cNvSpPr>
            <a:spLocks noGrp="1"/>
          </p:cNvSpPr>
          <p:nvPr>
            <p:ph idx="1"/>
          </p:nvPr>
        </p:nvSpPr>
        <p:spPr/>
        <p:txBody>
          <a:bodyPr>
            <a:normAutofit fontScale="85000" lnSpcReduction="10000"/>
          </a:bodyPr>
          <a:lstStyle/>
          <a:p>
            <a:r>
              <a:rPr lang="en-US" dirty="0">
                <a:latin typeface="Calibri" charset="0"/>
                <a:hlinkClick r:id="rId2"/>
              </a:rPr>
              <a:t>https://www.youtube.com/watch?v=mn34mnnDnKU</a:t>
            </a:r>
          </a:p>
          <a:p>
            <a:r>
              <a:rPr lang="en-US" dirty="0">
                <a:latin typeface="Calibri" charset="0"/>
                <a:hlinkClick r:id="rId3"/>
              </a:rPr>
              <a:t>https://www.youtube.com/watch?v=LEHR8YQNm_Q</a:t>
            </a:r>
          </a:p>
          <a:p>
            <a:r>
              <a:rPr lang="en-US" dirty="0">
                <a:latin typeface="Calibri" charset="0"/>
                <a:hlinkClick r:id="rId4"/>
              </a:rPr>
              <a:t>https://www.youtube.com/watch?v=NYVMlmL0BPQ</a:t>
            </a:r>
          </a:p>
          <a:p>
            <a:r>
              <a:rPr lang="en-US" dirty="0">
                <a:latin typeface="Calibri" charset="0"/>
                <a:hlinkClick r:id="rId5"/>
              </a:rPr>
              <a:t>http://studyjams.scholastic.com/studyjams/jams/science/forces-and-motion/inertia.htm  (video not in file, need to copy and paste link)</a:t>
            </a:r>
          </a:p>
          <a:p>
            <a:r>
              <a:rPr lang="en-US" dirty="0">
                <a:latin typeface="Calibri" charset="0"/>
                <a:hlinkClick r:id="rId6"/>
              </a:rPr>
              <a:t>http://studyjams.scholastic.com/studyjams/jams/science/forces-and-motion/acceleration.htm (video not in file, need to copy and paste link)</a:t>
            </a:r>
          </a:p>
          <a:p>
            <a:endParaRPr lang="en-US" dirty="0"/>
          </a:p>
        </p:txBody>
      </p:sp>
    </p:spTree>
    <p:extLst>
      <p:ext uri="{BB962C8B-B14F-4D97-AF65-F5344CB8AC3E}">
        <p14:creationId xmlns:p14="http://schemas.microsoft.com/office/powerpoint/2010/main" val="25663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6666"/>
            <a:ext cx="8229600" cy="784334"/>
          </a:xfrm>
        </p:spPr>
        <p:txBody>
          <a:bodyPr>
            <a:normAutofit/>
          </a:bodyPr>
          <a:lstStyle/>
          <a:p>
            <a:r>
              <a:rPr lang="en-US" dirty="0"/>
              <a:t>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891" y="2620759"/>
            <a:ext cx="2251204" cy="275867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6" y="2346321"/>
            <a:ext cx="4286250" cy="3307556"/>
          </a:xfrm>
          <a:prstGeom prst="rect">
            <a:avLst/>
          </a:prstGeom>
        </p:spPr>
      </p:pic>
    </p:spTree>
    <p:extLst>
      <p:ext uri="{BB962C8B-B14F-4D97-AF65-F5344CB8AC3E}">
        <p14:creationId xmlns:p14="http://schemas.microsoft.com/office/powerpoint/2010/main" val="22327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3656"/>
            <a:ext cx="8686800" cy="924473"/>
          </a:xfrm>
        </p:spPr>
        <p:txBody>
          <a:bodyPr>
            <a:noAutofit/>
          </a:bodyPr>
          <a:lstStyle/>
          <a:p>
            <a:r>
              <a:rPr lang="en-US" dirty="0"/>
              <a:t>Activity 3: Mass, Force, Acceleration</a:t>
            </a:r>
          </a:p>
        </p:txBody>
      </p:sp>
      <p:sp>
        <p:nvSpPr>
          <p:cNvPr id="3" name="Content Placeholder 2"/>
          <p:cNvSpPr>
            <a:spLocks noGrp="1"/>
          </p:cNvSpPr>
          <p:nvPr>
            <p:ph idx="1"/>
          </p:nvPr>
        </p:nvSpPr>
        <p:spPr>
          <a:xfrm>
            <a:off x="457200" y="1953173"/>
            <a:ext cx="8458200" cy="4064000"/>
          </a:xfrm>
        </p:spPr>
        <p:txBody>
          <a:bodyPr>
            <a:normAutofit fontScale="85000" lnSpcReduction="10000"/>
          </a:bodyPr>
          <a:lstStyle/>
          <a:p>
            <a:endParaRPr lang="en-US" dirty="0"/>
          </a:p>
          <a:p>
            <a:r>
              <a:rPr lang="en-US" sz="3300" dirty="0"/>
              <a:t>Review what was learned regarding speed and inertia. </a:t>
            </a:r>
          </a:p>
          <a:p>
            <a:r>
              <a:rPr lang="en-US" sz="3300" dirty="0"/>
              <a:t>Discuss speed, acceleration, and deceleration. </a:t>
            </a:r>
          </a:p>
          <a:p>
            <a:r>
              <a:rPr lang="en-US" sz="3300" dirty="0"/>
              <a:t>Using their findings, student groups should decide on the best incline. </a:t>
            </a:r>
          </a:p>
          <a:p>
            <a:r>
              <a:rPr lang="en-US" sz="3300" dirty="0"/>
              <a:t>Have students add washers (representing passengers) to their train car. </a:t>
            </a:r>
          </a:p>
          <a:p>
            <a:r>
              <a:rPr lang="en-US" sz="3300" dirty="0"/>
              <a:t>Measure the distance traveled and time elapsed.</a:t>
            </a:r>
          </a:p>
          <a:p>
            <a:r>
              <a:rPr lang="en-US" sz="3300" dirty="0"/>
              <a:t>Repeat process adding five washers at a time. </a:t>
            </a:r>
          </a:p>
          <a:p>
            <a:endParaRPr lang="en-US" dirty="0"/>
          </a:p>
        </p:txBody>
      </p:sp>
    </p:spTree>
    <p:extLst>
      <p:ext uri="{BB962C8B-B14F-4D97-AF65-F5344CB8AC3E}">
        <p14:creationId xmlns:p14="http://schemas.microsoft.com/office/powerpoint/2010/main" val="1425633967"/>
      </p:ext>
    </p:extLst>
  </p:cSld>
  <p:clrMapOvr>
    <a:masterClrMapping/>
  </p:clrMapOvr>
</p:sld>
</file>

<file path=ppt/theme/theme1.xml><?xml version="1.0" encoding="utf-8"?>
<a:theme xmlns:a="http://schemas.openxmlformats.org/drawingml/2006/main" name="UTCRS_Presentation Conductive TPU">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25E36A8-D5B1-48A4-BC38-195A9E375CCC}" vid="{CAEFA5A3-754F-41BD-A2B8-C3D31AB08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UTCRS_Presentation_Template_Beige_75%25</Template>
  <TotalTime>132</TotalTime>
  <Words>1602</Words>
  <Application>Microsoft Office PowerPoint</Application>
  <PresentationFormat>On-screen Show (4:3)</PresentationFormat>
  <Paragraphs>168</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UTCRS_Presentation Conductive TPU</vt:lpstr>
      <vt:lpstr>Day 1 Magnetic Levitation Train Systems </vt:lpstr>
      <vt:lpstr>Introductions and  Assign Students to Groups</vt:lpstr>
      <vt:lpstr>Activity 1  Chalkboard Sentences  </vt:lpstr>
      <vt:lpstr>Vocabulary for the Day</vt:lpstr>
      <vt:lpstr>Activity 2  Mag-Lev Design, Incline, Speed </vt:lpstr>
      <vt:lpstr>Activity 2</vt:lpstr>
      <vt:lpstr>Instructional Resources - Videos</vt:lpstr>
      <vt:lpstr>Example</vt:lpstr>
      <vt:lpstr>Activity 3: Mass, Force, Acceleration</vt:lpstr>
      <vt:lpstr>Discussion</vt:lpstr>
      <vt:lpstr>Question Stems</vt:lpstr>
      <vt:lpstr>Closure Activity</vt:lpstr>
      <vt:lpstr>Figure of Merit</vt:lpstr>
      <vt:lpstr>Calculations</vt:lpstr>
      <vt:lpstr>Discussion</vt:lpstr>
      <vt:lpstr>Activity 4: Number of Magnets</vt:lpstr>
      <vt:lpstr>Activity 5: PTC Positive Train Control</vt:lpstr>
      <vt:lpstr>Instructional Resources</vt:lpstr>
      <vt:lpstr>Instructional Resources </vt:lpstr>
      <vt:lpstr>Discussion</vt:lpstr>
      <vt:lpstr>Day 2 Activity 1: Building Basic Bot</vt:lpstr>
      <vt:lpstr>Activity 2  Basic Programming</vt:lpstr>
      <vt:lpstr>Basic Programming</vt:lpstr>
      <vt:lpstr>Basic Programming</vt:lpstr>
      <vt:lpstr>Basic Programming</vt:lpstr>
      <vt:lpstr>Activity 3: Program Your Robot</vt:lpstr>
      <vt:lpstr>Programming Basic Movements</vt:lpstr>
      <vt:lpstr>Day 3 Light Sensor</vt:lpstr>
      <vt:lpstr>Activity 4</vt:lpstr>
      <vt:lpstr>Objective:</vt:lpstr>
      <vt:lpstr>Lesson Flow:</vt:lpstr>
      <vt:lpstr>Line Follower</vt:lpstr>
      <vt:lpstr>Line Follower Programming</vt:lpstr>
      <vt:lpstr>Activity 5 Be a Safe Driver </vt:lpstr>
      <vt:lpstr>Being a Safe Driver</vt:lpstr>
      <vt:lpstr>Building and Programming Safe Bot </vt:lpstr>
      <vt:lpstr>Programming</vt:lpstr>
      <vt:lpstr>Activity 6  Build And Program The Fork Lift</vt:lpstr>
      <vt:lpstr>Objective</vt:lpstr>
      <vt:lpstr>Lesson Flow</vt:lpstr>
      <vt:lpstr>Newton’s Second Law of Motion</vt:lpstr>
      <vt:lpstr>Power</vt:lpstr>
      <vt:lpstr>Day 4 Challenge</vt:lpstr>
      <vt:lpstr>Challenge Derailment Clean-up</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Benitez</dc:creator>
  <cp:lastModifiedBy>Andres Benitez</cp:lastModifiedBy>
  <cp:revision>14</cp:revision>
  <dcterms:created xsi:type="dcterms:W3CDTF">2016-07-01T17:17:38Z</dcterms:created>
  <dcterms:modified xsi:type="dcterms:W3CDTF">2016-07-01T19:30:20Z</dcterms:modified>
</cp:coreProperties>
</file>