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94" r:id="rId3"/>
    <p:sldId id="383" r:id="rId4"/>
    <p:sldId id="399" r:id="rId5"/>
    <p:sldId id="414" r:id="rId6"/>
    <p:sldId id="384" r:id="rId7"/>
    <p:sldId id="415" r:id="rId8"/>
    <p:sldId id="417" r:id="rId9"/>
    <p:sldId id="418" r:id="rId10"/>
    <p:sldId id="400" r:id="rId11"/>
    <p:sldId id="406" r:id="rId12"/>
    <p:sldId id="402" r:id="rId13"/>
    <p:sldId id="403" r:id="rId14"/>
    <p:sldId id="407" r:id="rId15"/>
    <p:sldId id="408" r:id="rId16"/>
    <p:sldId id="409" r:id="rId17"/>
    <p:sldId id="410" r:id="rId18"/>
    <p:sldId id="404" r:id="rId19"/>
    <p:sldId id="411" r:id="rId20"/>
    <p:sldId id="412" r:id="rId21"/>
    <p:sldId id="413" r:id="rId22"/>
    <p:sldId id="416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52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462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7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481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1201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798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191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6069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0459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1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140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715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8839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259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271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2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1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75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49419-9A9D-4DFE-86AD-E9910E7D103B}" type="datetimeFigureOut">
              <a:rPr lang="en-US" smtClean="0"/>
              <a:t>5/8/20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ECE03-45FE-444B-81E2-5F04C2CAD5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710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983067" cy="1250134"/>
          </a:xfrm>
        </p:spPr>
        <p:txBody>
          <a:bodyPr>
            <a:noAutofit/>
          </a:bodyPr>
          <a:lstStyle/>
          <a:p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br>
              <a:rPr lang="en-US" sz="3200" b="1" dirty="0"/>
            </a:br>
            <a:br>
              <a:rPr lang="en-US" sz="3200" b="1" dirty="0"/>
            </a:b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2062" y="3493722"/>
            <a:ext cx="8144134" cy="521910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>
                <a:solidFill>
                  <a:schemeClr val="tx1"/>
                </a:solidFill>
              </a:rPr>
              <a:t>Meeting</a:t>
            </a:r>
            <a:r>
              <a:rPr lang="en-US" sz="2800" b="1" dirty="0"/>
              <a:t>: </a:t>
            </a:r>
            <a:r>
              <a:rPr lang="en-US" sz="2800" b="1" dirty="0">
                <a:solidFill>
                  <a:schemeClr val="tx1"/>
                </a:solidFill>
              </a:rPr>
              <a:t>May 5, 2020</a:t>
            </a:r>
          </a:p>
        </p:txBody>
      </p:sp>
      <p:pic>
        <p:nvPicPr>
          <p:cNvPr id="5" name="Picture 4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00051" y="423228"/>
            <a:ext cx="5943600" cy="69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36D8EA4-81A8-4CAD-8E42-E7E521457A7D}"/>
              </a:ext>
            </a:extLst>
          </p:cNvPr>
          <p:cNvSpPr txBox="1"/>
          <p:nvPr/>
        </p:nvSpPr>
        <p:spPr>
          <a:xfrm>
            <a:off x="503338" y="2709644"/>
            <a:ext cx="8405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DEPARTMENT OF POLITICAL SCIENCE</a:t>
            </a:r>
          </a:p>
        </p:txBody>
      </p:sp>
    </p:spTree>
    <p:extLst>
      <p:ext uri="{BB962C8B-B14F-4D97-AF65-F5344CB8AC3E}">
        <p14:creationId xmlns:p14="http://schemas.microsoft.com/office/powerpoint/2010/main" val="4067937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18" y="505648"/>
            <a:ext cx="6414497" cy="999918"/>
          </a:xfrm>
        </p:spPr>
        <p:txBody>
          <a:bodyPr>
            <a:normAutofit/>
          </a:bodyPr>
          <a:lstStyle/>
          <a:p>
            <a:r>
              <a:rPr lang="en-US" b="1" dirty="0"/>
              <a:t>REVIEW DOSSIERS: TEACHING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63" y="2014183"/>
            <a:ext cx="11286498" cy="4338169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1. Teaching Narrative – philosophy, pedagogical methods,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objectives, improvements to courses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2. Syllabi – committee can review for compliance with university 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requirements, rigor, coverage of relevant materials, etc.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3. Examination/testing instruments 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4. Certificates – teaching &amp; instructional workshops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5. Open-ended comments by students/emails from students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318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18" y="505648"/>
            <a:ext cx="6414497" cy="999918"/>
          </a:xfrm>
        </p:spPr>
        <p:txBody>
          <a:bodyPr>
            <a:normAutofit/>
          </a:bodyPr>
          <a:lstStyle/>
          <a:p>
            <a:r>
              <a:rPr lang="en-US" b="1" dirty="0"/>
              <a:t>REVIEW DOSSIERS: TEACHING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63" y="2014183"/>
            <a:ext cx="11999562" cy="4621509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1. In Point Accumulation Template (P.A.T.) identify: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– </a:t>
            </a:r>
            <a:r>
              <a:rPr lang="en-US" sz="9600" dirty="0">
                <a:cs typeface="Times New Roman" panose="02020603050405020304" pitchFamily="18" charset="0"/>
              </a:rPr>
              <a:t>new courses and new course preparations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- online courses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- course transitioned to online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- teaching related activities (Masters thesis, intern, honors)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- recognitions, honors, &amp; awards (for teaching)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- teaching at non-home campus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- EVIDENCE for most of these claims (a letter, email, etc.)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818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18" y="505648"/>
            <a:ext cx="9904318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SCHOLARSHIP &amp; PUBLICATIONS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62" y="2014183"/>
            <a:ext cx="11957617" cy="4843817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1. Research Narrative/Significance Narrative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2. Evidence of peer reviewed publications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- books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- journal articles + book chapters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3. Evidence of peer review – new standards clarify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4. Evidence of ‘reputable’ (if required) – see standards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5. Minimum: 4 to meet and 5 to exceed (or book) – no amount of points 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can substitute or compensate for not meeting the minimum.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925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18" y="505648"/>
            <a:ext cx="9904318" cy="999918"/>
          </a:xfrm>
        </p:spPr>
        <p:txBody>
          <a:bodyPr>
            <a:normAutofit/>
          </a:bodyPr>
          <a:lstStyle/>
          <a:p>
            <a:r>
              <a:rPr lang="en-US" b="1" dirty="0"/>
              <a:t>REVIEW DOSSIERS: SERVICE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63" y="2014183"/>
            <a:ext cx="11286498" cy="4338169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1. Evidence of department level committees and task forces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copy of the list of departmental committees (posted online)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-- email/letter of appointment/minutes of meetings</a:t>
            </a:r>
          </a:p>
          <a:p>
            <a:pPr marL="201168" lvl="1" indent="0">
              <a:buNone/>
            </a:pP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2. Evidence of college/university level committees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email/letter of appointment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-- print out/scan of website with name listed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-- front page of report with committee members listed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3. Evidence of external professional activities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email/letter of appointment</a:t>
            </a: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print out/scan of website with name listed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75710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18" y="505648"/>
            <a:ext cx="9904318" cy="999918"/>
          </a:xfrm>
        </p:spPr>
        <p:txBody>
          <a:bodyPr>
            <a:normAutofit/>
          </a:bodyPr>
          <a:lstStyle/>
          <a:p>
            <a:r>
              <a:rPr lang="en-US" b="1" dirty="0"/>
              <a:t>REVIEW DOSSIERS: SERVICE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6503" y="2014183"/>
            <a:ext cx="11157358" cy="4843817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4. Manuscript referee (book, article, proposal)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acknowledgment of receipt by editor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-- copy of your review (optional)</a:t>
            </a:r>
          </a:p>
          <a:p>
            <a:pPr marL="201168" lvl="1" indent="0">
              <a:buNone/>
            </a:pP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5. Journal editor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scan of journal masthead with name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6. External presentations/invited talks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email/letter of invitation/acknowledgment letter</a:t>
            </a: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scan of poster, flyer, announcement, website (with name + title)</a:t>
            </a:r>
          </a:p>
          <a:p>
            <a:pPr marL="201168" lvl="1" indent="0">
              <a:buNone/>
            </a:pP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7. Conference Panel Chair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-- cover of program + page listing your panel/name</a:t>
            </a:r>
          </a:p>
          <a:p>
            <a:pPr marL="201168" lvl="1" indent="0">
              <a:buNone/>
            </a:pP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7436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18" y="505648"/>
            <a:ext cx="9904318" cy="999918"/>
          </a:xfrm>
        </p:spPr>
        <p:txBody>
          <a:bodyPr>
            <a:normAutofit/>
          </a:bodyPr>
          <a:lstStyle/>
          <a:p>
            <a:r>
              <a:rPr lang="en-US" b="1" dirty="0"/>
              <a:t>REVIEW DOSSIERS: SERVICE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5418" y="2299409"/>
            <a:ext cx="11061999" cy="3832943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8. Newspaper editorial 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-– scan of the editorial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9. Student Advisement (beyond required office hours)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keep a detailed log (spreadsheet): Name, time, length, topic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10. Community based organizations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email/letter of appointment</a:t>
            </a: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scan of website listing name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-- copy of work products</a:t>
            </a:r>
          </a:p>
          <a:p>
            <a:pPr marL="201168" lvl="1" indent="0">
              <a:buNone/>
            </a:pP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9361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18" y="505648"/>
            <a:ext cx="9904318" cy="999918"/>
          </a:xfrm>
        </p:spPr>
        <p:txBody>
          <a:bodyPr>
            <a:normAutofit/>
          </a:bodyPr>
          <a:lstStyle/>
          <a:p>
            <a:r>
              <a:rPr lang="en-US" b="1" dirty="0"/>
              <a:t>REVIEW DOSSIERS: SERVICE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5418" y="2299409"/>
            <a:ext cx="11061999" cy="4244004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11. Official Testimony: Legislative Committees, Administrative 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Agencies, Expert Witness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-– letter of invitation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-- copy of written testimony/report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12. Applied policy report, white paper, etc.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copy of the report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13. Media Citations &amp; Interviews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scan of the media citations</a:t>
            </a: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scan of website with interview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-- detailed log of interviews (media outlet, date, length of time, topic)</a:t>
            </a:r>
          </a:p>
          <a:p>
            <a:pPr marL="201168" lvl="1" indent="0">
              <a:buNone/>
            </a:pP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40206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18" y="505648"/>
            <a:ext cx="9904318" cy="999918"/>
          </a:xfrm>
        </p:spPr>
        <p:txBody>
          <a:bodyPr>
            <a:normAutofit/>
          </a:bodyPr>
          <a:lstStyle/>
          <a:p>
            <a:r>
              <a:rPr lang="en-US" b="1" dirty="0"/>
              <a:t>REVIEW DOSSIERS: SERVICE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5418" y="2299409"/>
            <a:ext cx="11061999" cy="4244004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14. Official Faculty Mentor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-– letter of appointment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15. Official supervisor of TAs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letter of appointment</a:t>
            </a: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16. Summer Teaching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</a:t>
            </a:r>
            <a:r>
              <a:rPr lang="en-US" sz="8000" dirty="0">
                <a:cs typeface="Times New Roman" panose="02020603050405020304" pitchFamily="18" charset="0"/>
              </a:rPr>
              <a:t>-- automatically loads into FPT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17. Attendance at Service-Related Trainings</a:t>
            </a:r>
            <a:endParaRPr lang="en-US" sz="80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8000" dirty="0">
                <a:cs typeface="Times New Roman" panose="02020603050405020304" pitchFamily="18" charset="0"/>
              </a:rPr>
              <a:t>	-- certificate of completion</a:t>
            </a: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4586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029" y="706984"/>
            <a:ext cx="9904318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What if an activity is not listed in the department criteria and standards?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62" y="2014183"/>
            <a:ext cx="11689169" cy="4338169"/>
          </a:xfrm>
        </p:spPr>
        <p:txBody>
          <a:bodyPr>
            <a:normAutofit fontScale="925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Identify something comparable in the relevant category (teaching, research, service) and claim credit for with an explanation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The ARC may accept the item, reject it, or modify the proposed point award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There is no reason to create standards for items that occur infrequently as we will never be able to list everything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Use your time wisely. Don’t piss away valuable time on things that don’t help your career and/or don’t expect to be rewarded for things just because they make you feel good.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013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029" y="706984"/>
            <a:ext cx="9904318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What if I am not sure how to count an activity?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62" y="2014183"/>
            <a:ext cx="11689169" cy="4338169"/>
          </a:xfrm>
        </p:spPr>
        <p:txBody>
          <a:bodyPr>
            <a:normAutofit fontScale="92500" lnSpcReduction="1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Claim the item in a way, or at a level, that brings the greatest benefit to you, 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BUT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Be prepared for the ARC to say “NO” or to reduce your proposed point award AND ACCEPT IT. MOVE ON.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If your entire future career (or merit raise) hinges on 0.25 points or 1 article then you have a bigger problem than the annual review process.</a:t>
            </a: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399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7280" y="4180"/>
            <a:ext cx="5943600" cy="6991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097280" y="2015541"/>
            <a:ext cx="87178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I. MINUTES OF MAY 11, 2018 DEPARTMENT MEETING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97280" y="2685535"/>
            <a:ext cx="91505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II. ANNOUNCEMENTS &amp; UPDATES:</a:t>
            </a:r>
          </a:p>
          <a:p>
            <a:endParaRPr lang="en-US" sz="2800" dirty="0"/>
          </a:p>
          <a:p>
            <a:r>
              <a:rPr lang="en-US" sz="2800" dirty="0"/>
              <a:t>A. Future Department Meetings</a:t>
            </a:r>
          </a:p>
          <a:p>
            <a:endParaRPr lang="en-US" sz="2800" dirty="0"/>
          </a:p>
          <a:p>
            <a:r>
              <a:rPr lang="en-US" sz="2800" dirty="0"/>
              <a:t>1. September 11, 2020: 1:15-3:15pm – Harlingen</a:t>
            </a:r>
          </a:p>
          <a:p>
            <a:r>
              <a:rPr lang="en-US" sz="2800" dirty="0"/>
              <a:t>2. October 9, 2020: 1:15-3:15pm – Videoconference </a:t>
            </a:r>
          </a:p>
          <a:p>
            <a:r>
              <a:rPr lang="en-US" sz="2800" dirty="0"/>
              <a:t>3. November 13, 2020: 1:15-3:15pm - Videoconference </a:t>
            </a:r>
          </a:p>
          <a:p>
            <a:r>
              <a:rPr lang="en-US" sz="2800" dirty="0"/>
              <a:t>4. December 4, 2020: 1:15-3:15pm - Videoconference</a:t>
            </a:r>
          </a:p>
        </p:txBody>
      </p:sp>
    </p:spTree>
    <p:extLst>
      <p:ext uri="{BB962C8B-B14F-4D97-AF65-F5344CB8AC3E}">
        <p14:creationId xmlns:p14="http://schemas.microsoft.com/office/powerpoint/2010/main" val="326785447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029" y="706984"/>
            <a:ext cx="9904318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What if the ARC makes a mistake, misunderstands, or misses something?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62" y="2014183"/>
            <a:ext cx="11689169" cy="4338169"/>
          </a:xfrm>
        </p:spPr>
        <p:txBody>
          <a:bodyPr>
            <a:normAutofit fontScale="775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The ARC may misinterpret some items, not fully understand it, or  or not see it </a:t>
            </a: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   (omit it)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APPEAL: You can ask the ARC to correct its ‘mistake’ and it will do so on </a:t>
            </a: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   appeal.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BUT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Be prepared for the ARC to disagree or to reject your appeal AND ACCEPT IT. </a:t>
            </a: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    MOVE ON.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If your entire future career (or merit raise) hinges on 0.25 points or 1 article then you </a:t>
            </a: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   have a bigger problem than the annual review process.</a:t>
            </a: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824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7028" y="706984"/>
            <a:ext cx="10072100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Don’t be silly, annoying, or insulting.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62" y="2014183"/>
            <a:ext cx="11689169" cy="4338169"/>
          </a:xfrm>
        </p:spPr>
        <p:txBody>
          <a:bodyPr>
            <a:normAutofit fontScale="775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The review process is cumbersome, tedious, and time consuming for ARC members.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-- Don’t make it worse: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	-- Is it necessary to claim every minor activity? If you have 120 service points in 	year 4, do we really need to haggle over that presentation you gave to the 3-Legged 	Hunting Dog Association of Alvin, Texas?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	-- If you insult the ARC, and treat it with disrespect, do not expect a favorable 	outcome to your appeal.</a:t>
            </a: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2800" dirty="0">
                <a:cs typeface="Times New Roman" panose="02020603050405020304" pitchFamily="18" charset="0"/>
              </a:rPr>
              <a:t>	-- Does this item matter to the final outcome of either merit pay or a major 	review?</a:t>
            </a: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2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9926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1A6C9-8E8D-4460-BF85-B4988D94F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COVID EFFECT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3B720A-B872-4D37-9F4B-7CA355E6A9AE}"/>
              </a:ext>
            </a:extLst>
          </p:cNvPr>
          <p:cNvSpPr txBox="1"/>
          <p:nvPr/>
        </p:nvSpPr>
        <p:spPr>
          <a:xfrm>
            <a:off x="604007" y="2348917"/>
            <a:ext cx="1131674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dirty="0"/>
              <a:t>One-Year Delay (without penalty) in all T&amp;P Decisions </a:t>
            </a:r>
          </a:p>
          <a:p>
            <a:pPr lvl="1"/>
            <a:endParaRPr lang="en-US" sz="2000" dirty="0"/>
          </a:p>
          <a:p>
            <a:pPr lvl="1"/>
            <a:r>
              <a:rPr lang="en-US" sz="2000" dirty="0"/>
              <a:t>-- applies to individuals who apply in Fall 2020 or Fall 2021</a:t>
            </a:r>
          </a:p>
          <a:p>
            <a:r>
              <a:rPr lang="en-US" sz="2000" dirty="0"/>
              <a:t>	-- may opt out and move forward on schedule</a:t>
            </a:r>
          </a:p>
          <a:p>
            <a:r>
              <a:rPr lang="en-US" sz="2000" dirty="0"/>
              <a:t>	-- does not apply to Post-Tenure Reviews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r>
              <a:rPr lang="en-US" sz="2400" dirty="0"/>
              <a:t>2. Department ARCs are required to make accommodations/adjustments: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	</a:t>
            </a:r>
            <a:r>
              <a:rPr lang="en-US" sz="2000" dirty="0"/>
              <a:t>-- teaching evaluations may be lower than normal</a:t>
            </a:r>
          </a:p>
          <a:p>
            <a:r>
              <a:rPr lang="en-US" sz="2000" dirty="0"/>
              <a:t>	-- credit for cancelled conferences (if paper prepared + listing in program)</a:t>
            </a:r>
          </a:p>
          <a:p>
            <a:r>
              <a:rPr lang="en-US" sz="2000" dirty="0"/>
              <a:t>	-- may slow down publication schedules (but does not change minimum requirements)</a:t>
            </a:r>
          </a:p>
          <a:p>
            <a:pPr marL="342900" indent="-342900">
              <a:buAutoNum type="arabicPeriod"/>
            </a:pPr>
            <a:endParaRPr lang="en-US" sz="2400" dirty="0"/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65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5502" y="3540154"/>
            <a:ext cx="11914336" cy="3317846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endParaRPr lang="en-US" sz="2200" b="1" dirty="0">
              <a:solidFill>
                <a:schemeClr val="tx1"/>
              </a:solidFill>
            </a:endParaRPr>
          </a:p>
          <a:p>
            <a:pPr lvl="0"/>
            <a:endParaRPr lang="en-US" sz="7400" dirty="0"/>
          </a:p>
          <a:p>
            <a:pPr marL="0" lvl="0" indent="0">
              <a:buNone/>
            </a:pPr>
            <a:r>
              <a:rPr lang="en-US" sz="9600" dirty="0"/>
              <a:t>  </a:t>
            </a:r>
            <a:r>
              <a:rPr lang="en-US" sz="8000" dirty="0"/>
              <a:t>3.   </a:t>
            </a:r>
            <a:r>
              <a:rPr lang="en-US" sz="8000" dirty="0">
                <a:cs typeface="Times New Roman" panose="02020603050405020304" pitchFamily="18" charset="0"/>
              </a:rPr>
              <a:t>FACULTY PROFILE TOOL (FPT):</a:t>
            </a:r>
          </a:p>
          <a:p>
            <a:pPr marL="0" lvl="0" indent="0">
              <a:buNone/>
            </a:pPr>
            <a:endParaRPr lang="en-US" sz="8000" dirty="0"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8000" dirty="0">
                <a:cs typeface="Times New Roman" panose="02020603050405020304" pitchFamily="18" charset="0"/>
              </a:rPr>
              <a:t>FPT is a cornerstone of the review process.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8000" dirty="0"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8000" dirty="0">
                <a:cs typeface="Times New Roman" panose="02020603050405020304" pitchFamily="18" charset="0"/>
              </a:rPr>
              <a:t>Keep up to date – update at least twice annually (February/August).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8000" dirty="0"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8000" dirty="0">
                <a:cs typeface="Times New Roman" panose="02020603050405020304" pitchFamily="18" charset="0"/>
              </a:rPr>
              <a:t>Remember to update article/book status (submitted, accepted, published)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sz="8000" dirty="0"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8000" dirty="0">
                <a:cs typeface="Times New Roman" panose="02020603050405020304" pitchFamily="18" charset="0"/>
              </a:rPr>
              <a:t>Include a specific date for publications/conferences (e.g., September 2019)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b="1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tx1"/>
                </a:solidFill>
              </a:rPr>
              <a:t>	</a:t>
            </a:r>
            <a:endParaRPr lang="en-US" sz="2000" b="1" dirty="0">
              <a:solidFill>
                <a:schemeClr val="tx1"/>
              </a:solidFill>
            </a:endParaRPr>
          </a:p>
          <a:p>
            <a:pPr marL="685800" lvl="2">
              <a:spcBef>
                <a:spcPts val="1000"/>
              </a:spcBef>
            </a:pPr>
            <a:endParaRPr lang="en-US" sz="2000" b="1" dirty="0"/>
          </a:p>
          <a:p>
            <a:pPr marL="685800" lvl="2">
              <a:spcBef>
                <a:spcPts val="1000"/>
              </a:spcBef>
            </a:pPr>
            <a:endParaRPr lang="en-US" sz="2000" b="1" dirty="0"/>
          </a:p>
          <a:p>
            <a:pPr marL="685800" lvl="2">
              <a:spcBef>
                <a:spcPts val="1000"/>
              </a:spcBef>
            </a:pPr>
            <a:endParaRPr lang="en-US" sz="2000" b="1" dirty="0"/>
          </a:p>
          <a:p>
            <a:pPr marL="685800" lvl="2">
              <a:spcBef>
                <a:spcPts val="1000"/>
              </a:spcBef>
            </a:pPr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DBF594D-1D49-4CED-9117-926B64E9E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02" y="753227"/>
            <a:ext cx="3624044" cy="1100739"/>
          </a:xfrm>
        </p:spPr>
        <p:txBody>
          <a:bodyPr>
            <a:normAutofit/>
          </a:bodyPr>
          <a:lstStyle/>
          <a:p>
            <a:r>
              <a:rPr lang="en-US" sz="2800" dirty="0"/>
              <a:t>ANNUAL REVIEW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D731526-0865-4DA8-BB9D-BB6E8DCA89AD}"/>
              </a:ext>
            </a:extLst>
          </p:cNvPr>
          <p:cNvCxnSpPr>
            <a:cxnSpLocks/>
          </p:cNvCxnSpPr>
          <p:nvPr/>
        </p:nvCxnSpPr>
        <p:spPr>
          <a:xfrm>
            <a:off x="2768366" y="1292730"/>
            <a:ext cx="838899" cy="0"/>
          </a:xfrm>
          <a:prstGeom prst="straightConnector1">
            <a:avLst/>
          </a:prstGeom>
          <a:ln w="76200">
            <a:tailEnd type="triangle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4">
            <a:extLst>
              <a:ext uri="{FF2B5EF4-FFF2-40B4-BE49-F238E27FC236}">
                <a16:creationId xmlns:a16="http://schemas.microsoft.com/office/drawing/2014/main" id="{EC8C73C4-8B12-4445-88E8-EA8CE7EB134B}"/>
              </a:ext>
            </a:extLst>
          </p:cNvPr>
          <p:cNvSpPr txBox="1">
            <a:spLocks/>
          </p:cNvSpPr>
          <p:nvPr/>
        </p:nvSpPr>
        <p:spPr>
          <a:xfrm>
            <a:off x="3607265" y="753226"/>
            <a:ext cx="4530055" cy="1100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PROMOTION/TENURE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9D316AF-62ED-41FE-8A47-C9E2CBCB67BF}"/>
              </a:ext>
            </a:extLst>
          </p:cNvPr>
          <p:cNvCxnSpPr>
            <a:cxnSpLocks/>
          </p:cNvCxnSpPr>
          <p:nvPr/>
        </p:nvCxnSpPr>
        <p:spPr>
          <a:xfrm>
            <a:off x="7081706" y="1272263"/>
            <a:ext cx="838899" cy="0"/>
          </a:xfrm>
          <a:prstGeom prst="straightConnector1">
            <a:avLst/>
          </a:prstGeom>
          <a:ln w="76200">
            <a:tailEnd type="triangle"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itle 4">
            <a:extLst>
              <a:ext uri="{FF2B5EF4-FFF2-40B4-BE49-F238E27FC236}">
                <a16:creationId xmlns:a16="http://schemas.microsoft.com/office/drawing/2014/main" id="{E35E2385-6CAD-4024-82D0-961AAA2CE2D9}"/>
              </a:ext>
            </a:extLst>
          </p:cNvPr>
          <p:cNvSpPr txBox="1">
            <a:spLocks/>
          </p:cNvSpPr>
          <p:nvPr/>
        </p:nvSpPr>
        <p:spPr>
          <a:xfrm>
            <a:off x="7895436" y="742360"/>
            <a:ext cx="3624044" cy="11007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POST-TENURE REVIEW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18D984-EE83-426B-A5C0-DCFEBC4D6AD1}"/>
              </a:ext>
            </a:extLst>
          </p:cNvPr>
          <p:cNvSpPr txBox="1"/>
          <p:nvPr/>
        </p:nvSpPr>
        <p:spPr>
          <a:xfrm>
            <a:off x="260059" y="2181138"/>
            <a:ext cx="1015067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000" dirty="0"/>
              <a:t>A CONTINUOUS SERIES OF ANNUAL REVIEWS THAT CULMINATE IN A MAJOR REVIEW (6-YEAR REVIEW CYCLES)</a:t>
            </a:r>
          </a:p>
          <a:p>
            <a:pPr marL="457200" indent="-457200">
              <a:buAutoNum type="arabicPeriod"/>
            </a:pPr>
            <a:endParaRPr lang="en-US" sz="2000" dirty="0"/>
          </a:p>
          <a:p>
            <a:pPr marL="457200" indent="-457200">
              <a:buAutoNum type="arabicPeriod"/>
            </a:pPr>
            <a:r>
              <a:rPr lang="en-US" sz="2000" dirty="0"/>
              <a:t>FACULTY SHOULD ALWAYS BE WORKING TOWARD SATISFACTORILY COMPLETING THE NEXT MAJOR REVIEW</a:t>
            </a:r>
          </a:p>
        </p:txBody>
      </p:sp>
    </p:spTree>
    <p:extLst>
      <p:ext uri="{BB962C8B-B14F-4D97-AF65-F5344CB8AC3E}">
        <p14:creationId xmlns:p14="http://schemas.microsoft.com/office/powerpoint/2010/main" val="15403962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528" y="774096"/>
            <a:ext cx="7890959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GENERAL GUIDELINES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97363" y="2014183"/>
            <a:ext cx="11815004" cy="4705399"/>
          </a:xfrm>
        </p:spPr>
        <p:txBody>
          <a:bodyPr>
            <a:normAutofit fontScale="25000" lnSpcReduction="20000"/>
          </a:bodyPr>
          <a:lstStyle/>
          <a:p>
            <a:pPr marL="0" lvl="1" indent="0">
              <a:buNone/>
            </a:pPr>
            <a:r>
              <a:rPr lang="en-US" sz="11200" dirty="0"/>
              <a:t>1. Annual Evaluations are Cumulative (and not discrete)</a:t>
            </a:r>
          </a:p>
          <a:p>
            <a:pPr marL="0" lvl="1" indent="0">
              <a:buNone/>
            </a:pPr>
            <a:endParaRPr lang="en-US" sz="8000" dirty="0"/>
          </a:p>
          <a:p>
            <a:pPr marL="365760" lvl="3" indent="0">
              <a:spcBef>
                <a:spcPts val="0"/>
              </a:spcBef>
              <a:buNone/>
            </a:pPr>
            <a:r>
              <a:rPr lang="en-US" sz="8000" dirty="0"/>
              <a:t>a. “Each subsequent annual evaluation shall be cumulative in nature, i.e., all</a:t>
            </a:r>
          </a:p>
          <a:p>
            <a:pPr marL="365760" lvl="3" indent="0">
              <a:spcBef>
                <a:spcPts val="0"/>
              </a:spcBef>
              <a:buNone/>
            </a:pPr>
            <a:r>
              <a:rPr lang="en-US" sz="8000" dirty="0"/>
              <a:t> 	relevant achievements and activities since the faculty member was placed on </a:t>
            </a:r>
          </a:p>
          <a:p>
            <a:pPr marL="365760" lvl="3" indent="0">
              <a:spcBef>
                <a:spcPts val="0"/>
              </a:spcBef>
              <a:buNone/>
            </a:pPr>
            <a:r>
              <a:rPr lang="en-US" sz="8000" dirty="0"/>
              <a:t>	tenure track, or since the faculty member’s last major review will be 	included in the 	faculty member’s dossier.” (6-year Review Cycles)</a:t>
            </a:r>
          </a:p>
          <a:p>
            <a:pPr marL="365760" lvl="3" indent="0">
              <a:spcBef>
                <a:spcPts val="0"/>
              </a:spcBef>
              <a:buNone/>
            </a:pPr>
            <a:endParaRPr lang="en-US" sz="8000" dirty="0"/>
          </a:p>
          <a:p>
            <a:pPr marL="365760" lvl="3" indent="0">
              <a:spcBef>
                <a:spcPts val="0"/>
              </a:spcBef>
              <a:buNone/>
            </a:pPr>
            <a:r>
              <a:rPr lang="en-US" sz="8000" dirty="0"/>
              <a:t>b. “Each annual evaluation shall describe, quantitatively and qualitatively, the </a:t>
            </a:r>
          </a:p>
          <a:p>
            <a:pPr marL="365760" lvl="3" indent="0">
              <a:spcBef>
                <a:spcPts val="0"/>
              </a:spcBef>
              <a:buNone/>
            </a:pPr>
            <a:r>
              <a:rPr lang="en-US" sz="8000" dirty="0"/>
              <a:t>	candidate’s annual yearly progress toward meeting the criteria for tenure, </a:t>
            </a:r>
          </a:p>
          <a:p>
            <a:pPr marL="365760" lvl="3" indent="0">
              <a:spcBef>
                <a:spcPts val="0"/>
              </a:spcBef>
              <a:buNone/>
            </a:pPr>
            <a:r>
              <a:rPr lang="en-US" sz="8000" dirty="0"/>
              <a:t>	promotion, or post-tenure review in the three areas of reaching, </a:t>
            </a:r>
          </a:p>
          <a:p>
            <a:pPr marL="365760" lvl="3" indent="0">
              <a:spcBef>
                <a:spcPts val="0"/>
              </a:spcBef>
              <a:buNone/>
            </a:pPr>
            <a:r>
              <a:rPr lang="en-US" sz="8000" dirty="0"/>
              <a:t>	research/scholarship, and service (see Appendices C.1, C.2, C.3)</a:t>
            </a:r>
          </a:p>
          <a:p>
            <a:pPr marL="365760" lvl="3" indent="0">
              <a:spcBef>
                <a:spcPts val="0"/>
              </a:spcBef>
              <a:buNone/>
            </a:pPr>
            <a:endParaRPr lang="en-US" sz="8000" dirty="0"/>
          </a:p>
          <a:p>
            <a:pPr marL="365760" lvl="3" indent="0">
              <a:spcBef>
                <a:spcPts val="0"/>
              </a:spcBef>
              <a:buNone/>
            </a:pPr>
            <a:r>
              <a:rPr lang="en-US" sz="8000" dirty="0"/>
              <a:t>c. “Each faculty member is required to maintain a </a:t>
            </a:r>
            <a:r>
              <a:rPr lang="en-US" sz="8000" b="1" dirty="0"/>
              <a:t>cumulative and annual total of activity 	points </a:t>
            </a:r>
            <a:r>
              <a:rPr lang="en-US" sz="8000" dirty="0"/>
              <a:t>awarded to them each year in each category of evaluation and to include this 	information in their dossier.” (p. 2).</a:t>
            </a:r>
          </a:p>
          <a:p>
            <a:pPr marL="365760" lvl="3" indent="0">
              <a:spcBef>
                <a:spcPts val="0"/>
              </a:spcBef>
              <a:buNone/>
            </a:pPr>
            <a:endParaRPr lang="en-US" sz="8000" dirty="0"/>
          </a:p>
          <a:p>
            <a:pPr marL="365760" lvl="3" indent="0">
              <a:spcBef>
                <a:spcPts val="0"/>
              </a:spcBef>
              <a:buNone/>
            </a:pPr>
            <a:r>
              <a:rPr lang="en-US" sz="8000" dirty="0"/>
              <a:t>d. “It is the responsibility of the candidate to provide a complete tenure and promotion dossier 	adhering to University and Departmental requirements. </a:t>
            </a:r>
          </a:p>
          <a:p>
            <a:pPr marL="365760" lvl="3" indent="0">
              <a:spcBef>
                <a:spcPts val="0"/>
              </a:spcBef>
              <a:buNone/>
            </a:pPr>
            <a:endParaRPr lang="en-US" sz="8000" dirty="0"/>
          </a:p>
          <a:p>
            <a:pPr marL="594360" lvl="4" indent="0">
              <a:spcBef>
                <a:spcPts val="0"/>
              </a:spcBef>
              <a:buNone/>
            </a:pPr>
            <a:endParaRPr lang="en-US" sz="8000" dirty="0"/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2272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1850E6-FD36-4AAD-8736-E3586DC432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951" y="167842"/>
            <a:ext cx="11886493" cy="6550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884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418" y="505648"/>
            <a:ext cx="9493257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A FACULTY RESPONSIBILITY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92947" y="2014183"/>
            <a:ext cx="11065079" cy="4613120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1. The ARC can only evaluate what is in a dossier so submit a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complete dossier (don’t wait to add material on appeal)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a. “It is the responsibility of the candidate to provide a complete</a:t>
            </a: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      annual review, tenure and promotion, promotion, or post-tenure  </a:t>
            </a: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      review dossier to the review committee that adheres to </a:t>
            </a: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      University and Departmental requirements.”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b. “Departmental mentors and the Department Chair should provide </a:t>
            </a: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      guidance in this process.”</a:t>
            </a:r>
          </a:p>
          <a:p>
            <a:pPr marL="201168" lvl="1" indent="0">
              <a:buNone/>
            </a:pPr>
            <a:endParaRPr lang="en-US" sz="9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c. “Additional documentation may be requested by the Committee and/or </a:t>
            </a:r>
          </a:p>
          <a:p>
            <a:pPr marL="201168" lvl="1" indent="0">
              <a:buNone/>
            </a:pPr>
            <a:r>
              <a:rPr lang="en-US" sz="9600" dirty="0">
                <a:cs typeface="Times New Roman" panose="02020603050405020304" pitchFamily="18" charset="0"/>
              </a:rPr>
              <a:t>     Department Chair in the course of the evaluation process.”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2477448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474" y="765707"/>
            <a:ext cx="9644258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AUTOMATIC DOCUMENT LOADS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2072906"/>
            <a:ext cx="11953168" cy="4986430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2. What is automatically loaded into Dossier?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a. Quantitative Student Evaluations (from beginning of time) 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   – but not: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	</a:t>
            </a:r>
            <a:r>
              <a:rPr lang="en-US" sz="8600" dirty="0">
                <a:cs typeface="Times New Roman" panose="02020603050405020304" pitchFamily="18" charset="0"/>
              </a:rPr>
              <a:t>-- open-ended student comments</a:t>
            </a:r>
          </a:p>
          <a:p>
            <a:pPr marL="201168" lvl="1" indent="0">
              <a:buNone/>
            </a:pPr>
            <a:r>
              <a:rPr lang="en-US" sz="8600" dirty="0">
                <a:cs typeface="Times New Roman" panose="02020603050405020304" pitchFamily="18" charset="0"/>
              </a:rPr>
              <a:t>		-- complimentary emails from students</a:t>
            </a:r>
          </a:p>
          <a:p>
            <a:pPr marL="201168" lvl="1" indent="0">
              <a:buNone/>
            </a:pPr>
            <a:r>
              <a:rPr lang="en-US" sz="8600" dirty="0">
                <a:cs typeface="Times New Roman" panose="02020603050405020304" pitchFamily="18" charset="0"/>
              </a:rPr>
              <a:t>                   -- syllabi</a:t>
            </a:r>
          </a:p>
          <a:p>
            <a:pPr marL="201168" lvl="1" indent="0">
              <a:buNone/>
            </a:pPr>
            <a:endParaRPr lang="en-US" sz="8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 b. Curriculum Vita (based on FPT)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 c.  Previous years’ reviews (starting w</a:t>
            </a:r>
            <a:r>
              <a:rPr lang="en-US" sz="11200">
                <a:cs typeface="Times New Roman" panose="02020603050405020304" pitchFamily="18" charset="0"/>
              </a:rPr>
              <a:t>/Fall </a:t>
            </a:r>
            <a:r>
              <a:rPr lang="en-US" sz="11200" dirty="0">
                <a:cs typeface="Times New Roman" panose="02020603050405020304" pitchFamily="18" charset="0"/>
              </a:rPr>
              <a:t>2017)</a:t>
            </a:r>
          </a:p>
          <a:p>
            <a:endParaRPr lang="en-US" sz="8000" b="1" dirty="0"/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02960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474" y="765707"/>
            <a:ext cx="9644258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MANDATORY DOCUMENTS /  ANNUAL REVIEW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2072906"/>
            <a:ext cx="11953168" cy="4986430"/>
          </a:xfrm>
        </p:spPr>
        <p:txBody>
          <a:bodyPr>
            <a:normAutofit fontScale="250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1. There is no list of mandatory documents other than the 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HOP/Department Standards:</a:t>
            </a:r>
          </a:p>
          <a:p>
            <a:pPr marL="201168" lvl="1" indent="0">
              <a:buNone/>
            </a:pPr>
            <a:endParaRPr lang="en-US" sz="112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a. a current curriculum vitae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b. updates summaries of professional achievements 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     (teaching, research, service narratives in FPT)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	c. Student evaluations of teaching (automatic 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     upload)</a:t>
            </a:r>
            <a:endParaRPr lang="en-US" sz="86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 d. Peer evaluations of teaching (must upload/scan)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 e. Action plan for next academic year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 f. any other materials or supporting documentation as per the  </a:t>
            </a:r>
          </a:p>
          <a:p>
            <a:pPr marL="201168" lvl="1" indent="0">
              <a:buNone/>
            </a:pPr>
            <a:r>
              <a:rPr lang="en-US" sz="11200" dirty="0">
                <a:cs typeface="Times New Roman" panose="02020603050405020304" pitchFamily="18" charset="0"/>
              </a:rPr>
              <a:t>           department or college </a:t>
            </a:r>
            <a:r>
              <a:rPr lang="en-US" sz="11200" i="1" dirty="0">
                <a:cs typeface="Times New Roman" panose="02020603050405020304" pitchFamily="18" charset="0"/>
              </a:rPr>
              <a:t>criteria </a:t>
            </a:r>
            <a:r>
              <a:rPr lang="en-US" sz="11200" dirty="0">
                <a:cs typeface="Times New Roman" panose="02020603050405020304" pitchFamily="18" charset="0"/>
              </a:rPr>
              <a:t>(standard documentation)</a:t>
            </a:r>
          </a:p>
          <a:p>
            <a:endParaRPr lang="en-US" sz="8000" b="1" dirty="0"/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43960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474" y="765707"/>
            <a:ext cx="9644258" cy="999918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REVIEW DOSSIERS: MANDATORY DOCUMENTS /  TENURE &amp; PROMOTION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0" y="2038524"/>
            <a:ext cx="11954312" cy="4819475"/>
          </a:xfrm>
        </p:spPr>
        <p:txBody>
          <a:bodyPr>
            <a:normAutofit fontScale="62500" lnSpcReduction="20000"/>
          </a:bodyPr>
          <a:lstStyle/>
          <a:p>
            <a:pPr marL="201168" lvl="1" indent="0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944118" lvl="1" indent="-742950">
              <a:buAutoNum type="arabicPeriod"/>
            </a:pPr>
            <a:r>
              <a:rPr lang="en-US" sz="3800" dirty="0">
                <a:cs typeface="Times New Roman" panose="02020603050405020304" pitchFamily="18" charset="0"/>
              </a:rPr>
              <a:t>There is no list of mandatory documents for Tenure &amp; Promotion. HOP states:</a:t>
            </a:r>
            <a:r>
              <a:rPr lang="en-US" sz="4000" dirty="0"/>
              <a:t> “faculty shall follow the ‘Institutional Format for Faculty Review Dossier’ in preparing their material.” </a:t>
            </a:r>
          </a:p>
          <a:p>
            <a:pPr marL="658368" lvl="2" indent="0">
              <a:buNone/>
            </a:pPr>
            <a:endParaRPr lang="en-US" sz="3600" dirty="0">
              <a:cs typeface="Times New Roman" panose="02020603050405020304" pitchFamily="18" charset="0"/>
            </a:endParaRPr>
          </a:p>
          <a:p>
            <a:pPr marL="658368" lvl="2" indent="0">
              <a:buNone/>
            </a:pPr>
            <a:r>
              <a:rPr lang="en-US" sz="3600" dirty="0">
                <a:cs typeface="Times New Roman" panose="02020603050405020304" pitchFamily="18" charset="0"/>
              </a:rPr>
              <a:t>	-- When one clicks on the link to IFFRD it takes one to FPT portal.</a:t>
            </a:r>
          </a:p>
          <a:p>
            <a:pPr marL="201168" lvl="1" indent="0">
              <a:buNone/>
            </a:pPr>
            <a:endParaRPr lang="en-US" sz="3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3800" dirty="0">
                <a:cs typeface="Times New Roman" panose="02020603050405020304" pitchFamily="18" charset="0"/>
              </a:rPr>
              <a:t>	a. There is no “Dossiers” section for T&amp;P in the HOP. </a:t>
            </a:r>
          </a:p>
          <a:p>
            <a:pPr marL="201168" lvl="1" indent="0">
              <a:buNone/>
            </a:pPr>
            <a:endParaRPr lang="en-US" sz="3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3800" dirty="0">
                <a:cs typeface="Times New Roman" panose="02020603050405020304" pitchFamily="18" charset="0"/>
              </a:rPr>
              <a:t>	b. Wittgenstein, </a:t>
            </a:r>
            <a:r>
              <a:rPr lang="en-US" sz="3800" i="1" dirty="0" err="1">
                <a:cs typeface="Times New Roman" panose="02020603050405020304" pitchFamily="18" charset="0"/>
              </a:rPr>
              <a:t>Tractatus</a:t>
            </a:r>
            <a:r>
              <a:rPr lang="en-US" sz="3800" i="1" dirty="0">
                <a:cs typeface="Times New Roman" panose="02020603050405020304" pitchFamily="18" charset="0"/>
              </a:rPr>
              <a:t> Logico-</a:t>
            </a:r>
            <a:r>
              <a:rPr lang="en-US" sz="3800" i="1" dirty="0" err="1">
                <a:cs typeface="Times New Roman" panose="02020603050405020304" pitchFamily="18" charset="0"/>
              </a:rPr>
              <a:t>Philosophicus</a:t>
            </a:r>
            <a:r>
              <a:rPr lang="en-US" sz="3800" dirty="0">
                <a:cs typeface="Times New Roman" panose="02020603050405020304" pitchFamily="18" charset="0"/>
              </a:rPr>
              <a:t>: “Whereof one </a:t>
            </a:r>
          </a:p>
          <a:p>
            <a:pPr marL="201168" lvl="1" indent="0">
              <a:buNone/>
            </a:pPr>
            <a:r>
              <a:rPr lang="en-US" sz="3800" dirty="0">
                <a:cs typeface="Times New Roman" panose="02020603050405020304" pitchFamily="18" charset="0"/>
              </a:rPr>
              <a:t>           cannot speak, thereof one must be silent. What we cannot </a:t>
            </a:r>
          </a:p>
          <a:p>
            <a:pPr marL="201168" lvl="1" indent="0">
              <a:buNone/>
            </a:pPr>
            <a:r>
              <a:rPr lang="en-US" sz="3800" dirty="0">
                <a:cs typeface="Times New Roman" panose="02020603050405020304" pitchFamily="18" charset="0"/>
              </a:rPr>
              <a:t>           speak about we must pass over in silence.</a:t>
            </a:r>
          </a:p>
          <a:p>
            <a:pPr marL="201168" lvl="1" indent="0">
              <a:buNone/>
            </a:pPr>
            <a:endParaRPr lang="en-US" sz="3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endParaRPr lang="en-US" sz="3800" dirty="0">
              <a:cs typeface="Times New Roman" panose="02020603050405020304" pitchFamily="18" charset="0"/>
            </a:endParaRPr>
          </a:p>
          <a:p>
            <a:pPr marL="201168" lvl="1" indent="0">
              <a:buNone/>
            </a:pPr>
            <a:r>
              <a:rPr lang="en-US" sz="3800" dirty="0">
                <a:cs typeface="Times New Roman" panose="02020603050405020304" pitchFamily="18" charset="0"/>
              </a:rPr>
              <a:t>2. To College Review Committee: STFU!</a:t>
            </a:r>
          </a:p>
          <a:p>
            <a:endParaRPr lang="en-US" sz="8000" b="1" dirty="0"/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678314929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1679</TotalTime>
  <Words>1979</Words>
  <Application>Microsoft Macintosh PowerPoint</Application>
  <PresentationFormat>Widescreen</PresentationFormat>
  <Paragraphs>285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</vt:lpstr>
      <vt:lpstr>Berlin</vt:lpstr>
      <vt:lpstr>         </vt:lpstr>
      <vt:lpstr>PowerPoint Presentation</vt:lpstr>
      <vt:lpstr>ANNUAL REVIEW</vt:lpstr>
      <vt:lpstr>REVIEW DOSSIERS: GENERAL GUIDELINES</vt:lpstr>
      <vt:lpstr>PowerPoint Presentation</vt:lpstr>
      <vt:lpstr>REVIEW DOSSIERS: A FACULTY RESPONSIBILITY </vt:lpstr>
      <vt:lpstr>REVIEW DOSSIERS: AUTOMATIC DOCUMENT LOADS</vt:lpstr>
      <vt:lpstr>REVIEW DOSSIERS: MANDATORY DOCUMENTS /  ANNUAL REVIEW</vt:lpstr>
      <vt:lpstr>REVIEW DOSSIERS: MANDATORY DOCUMENTS /  TENURE &amp; PROMOTION</vt:lpstr>
      <vt:lpstr>REVIEW DOSSIERS: TEACHING</vt:lpstr>
      <vt:lpstr>REVIEW DOSSIERS: TEACHING</vt:lpstr>
      <vt:lpstr>REVIEW DOSSIERS: SCHOLARSHIP &amp; PUBLICATIONS</vt:lpstr>
      <vt:lpstr>REVIEW DOSSIERS: SERVICE</vt:lpstr>
      <vt:lpstr>REVIEW DOSSIERS: SERVICE</vt:lpstr>
      <vt:lpstr>REVIEW DOSSIERS: SERVICE</vt:lpstr>
      <vt:lpstr>REVIEW DOSSIERS: SERVICE</vt:lpstr>
      <vt:lpstr>REVIEW DOSSIERS: SERVICE</vt:lpstr>
      <vt:lpstr>REVIEW DOSSIERS: What if an activity is not listed in the department criteria and standards?</vt:lpstr>
      <vt:lpstr>REVIEW DOSSIERS: What if I am not sure how to count an activity?</vt:lpstr>
      <vt:lpstr>REVIEW DOSSIERS: What if the ARC makes a mistake, misunderstands, or misses something?</vt:lpstr>
      <vt:lpstr>REVIEW DOSSIERS: Don’t be silly, annoying, or insulting.</vt:lpstr>
      <vt:lpstr>THE COVID EFFECT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Review Committee</dc:title>
  <dc:creator>Clyde Barrow</dc:creator>
  <cp:lastModifiedBy>William Gordon</cp:lastModifiedBy>
  <cp:revision>63</cp:revision>
  <dcterms:created xsi:type="dcterms:W3CDTF">2020-05-05T18:23:11Z</dcterms:created>
  <dcterms:modified xsi:type="dcterms:W3CDTF">2020-05-08T21:30:14Z</dcterms:modified>
</cp:coreProperties>
</file>