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8" r:id="rId6"/>
    <p:sldId id="257" r:id="rId7"/>
    <p:sldId id="260" r:id="rId8"/>
    <p:sldId id="261" r:id="rId9"/>
    <p:sldId id="262" r:id="rId10"/>
    <p:sldId id="263" r:id="rId11"/>
    <p:sldId id="265" r:id="rId12"/>
    <p:sldId id="264" r:id="rId13"/>
    <p:sldId id="266" r:id="rId14"/>
    <p:sldId id="267" r:id="rId15"/>
    <p:sldId id="268" r:id="rId16"/>
    <p:sldId id="269" r:id="rId17"/>
    <p:sldId id="270"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111" d="100"/>
          <a:sy n="111" d="100"/>
        </p:scale>
        <p:origin x="4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b="1" spc="-50" baseline="0">
                <a:solidFill>
                  <a:schemeClr val="accent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6198371" cy="1143000"/>
          </a:xfrm>
        </p:spPr>
        <p:txBody>
          <a:bodyPr lIns="91440" rIns="91440">
            <a:normAutofit/>
          </a:bodyPr>
          <a:lstStyle>
            <a:lvl1pPr marL="0" indent="0" algn="l">
              <a:buNone/>
              <a:defRPr sz="2400" cap="all" spc="200" baseline="0">
                <a:solidFill>
                  <a:schemeClr val="tx2"/>
                </a:solidFill>
                <a:latin typeface="Source Sans Pro Semibold" panose="020B0603030403020204" pitchFamily="34" charset="0"/>
                <a:ea typeface="Source Sans Pro Semibold" panose="020B0603030403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6AFA65-7176-40CA-BBA5-C94FB196E071}" type="datetimeFigureOut">
              <a:rPr lang="en-US" smtClean="0"/>
              <a:t>11/7/2024</a:t>
            </a:fld>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6158" y="4603447"/>
            <a:ext cx="3457019" cy="731951"/>
          </a:xfrm>
          <a:prstGeom prst="rect">
            <a:avLst/>
          </a:prstGeom>
        </p:spPr>
      </p:pic>
    </p:spTree>
    <p:extLst>
      <p:ext uri="{BB962C8B-B14F-4D97-AF65-F5344CB8AC3E}">
        <p14:creationId xmlns:p14="http://schemas.microsoft.com/office/powerpoint/2010/main" val="1905236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AFA65-7176-40CA-BBA5-C94FB196E071}" type="datetimeFigureOut">
              <a:rPr lang="en-US" smtClean="0"/>
              <a:t>11/7/2024</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274210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AFA65-7176-40CA-BBA5-C94FB196E071}" type="datetimeFigureOut">
              <a:rPr lang="en-US" smtClean="0"/>
              <a:t>11/7/2024</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04839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AFA65-7176-40CA-BBA5-C94FB196E071}" type="datetimeFigureOut">
              <a:rPr lang="en-US" smtClean="0"/>
              <a:t>11/7/2024</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633527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vert="horz" lIns="91440" tIns="45720" rIns="91440" bIns="45720" rtlCol="0">
            <a:normAutofit/>
          </a:bodyPr>
          <a:lstStyle>
            <a:lvl1pPr>
              <a:defRPr lang="en-US" sz="2400" cap="all" spc="200" baseline="0" smtClean="0">
                <a:solidFill>
                  <a:schemeClr val="tx2"/>
                </a:solidFill>
                <a:latin typeface="Source Sans Pro Semibold" panose="020B0603030403020204" pitchFamily="34" charset="0"/>
                <a:ea typeface="Source Sans Pro Semibold" panose="020B0603030403020204" pitchFamily="34" charset="0"/>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4D6AFA65-7176-40CA-BBA5-C94FB196E071}" type="datetimeFigureOut">
              <a:rPr lang="en-US" smtClean="0"/>
              <a:t>11/7/2024</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55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6AFA65-7176-40CA-BBA5-C94FB196E071}" type="datetimeFigureOut">
              <a:rPr lang="en-US" smtClean="0"/>
              <a:t>11/7/2024</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277313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latin typeface="Source Sans Pro Semibold" panose="020B0603030403020204" pitchFamily="34" charset="0"/>
                <a:ea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latin typeface="Source Sans Pro Semibold" panose="020B0603030403020204" pitchFamily="34" charset="0"/>
                <a:ea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6AFA65-7176-40CA-BBA5-C94FB196E071}" type="datetimeFigureOut">
              <a:rPr lang="en-US" smtClean="0"/>
              <a:t>11/7/2024</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56915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6AFA65-7176-40CA-BBA5-C94FB196E071}" type="datetimeFigureOut">
              <a:rPr lang="en-US" smtClean="0"/>
              <a:t>11/7/2024</a:t>
            </a:fld>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03393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6AFA65-7176-40CA-BBA5-C94FB196E071}" type="datetimeFigureOut">
              <a:rPr lang="en-US" smtClean="0"/>
              <a:t>11/7/2024</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133260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D6AFA65-7176-40CA-BBA5-C94FB196E071}" type="datetimeFigureOut">
              <a:rPr lang="en-US" smtClean="0"/>
              <a:t>11/7/2024</a:t>
            </a:fld>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181F726-7F65-40B5-954C-1EA23066BB35}" type="slidenum">
              <a:rPr lang="en-US" smtClean="0"/>
              <a:t>‹#›</a:t>
            </a:fld>
            <a:endParaRPr lang="en-US"/>
          </a:p>
        </p:txBody>
      </p:sp>
    </p:spTree>
    <p:extLst>
      <p:ext uri="{BB962C8B-B14F-4D97-AF65-F5344CB8AC3E}">
        <p14:creationId xmlns:p14="http://schemas.microsoft.com/office/powerpoint/2010/main" val="1564038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6AFA65-7176-40CA-BBA5-C94FB196E071}" type="datetimeFigureOut">
              <a:rPr lang="en-US" smtClean="0"/>
              <a:t>11/7/2024</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181F726-7F65-40B5-954C-1EA23066BB35}" type="slidenum">
              <a:rPr lang="en-US" smtClean="0"/>
              <a:t>‹#›</a:t>
            </a:fld>
            <a:endParaRPr lang="en-US"/>
          </a:p>
        </p:txBody>
      </p:sp>
      <p:sp>
        <p:nvSpPr>
          <p:cNvPr id="14" name="Picture Placeholder 13"/>
          <p:cNvSpPr>
            <a:spLocks noGrp="1"/>
          </p:cNvSpPr>
          <p:nvPr>
            <p:ph type="pic" sz="quarter" idx="13"/>
          </p:nvPr>
        </p:nvSpPr>
        <p:spPr>
          <a:xfrm>
            <a:off x="0" y="0"/>
            <a:ext cx="12192000" cy="4914900"/>
          </a:xfrm>
          <a:blipFill dpi="0" rotWithShape="1">
            <a:blip r:embed="rId2"/>
            <a:srcRect/>
            <a:stretch>
              <a:fillRect t="-66000"/>
            </a:stretch>
          </a:blipFill>
        </p:spPr>
        <p:txBody>
          <a:bodyPr/>
          <a:lstStyle/>
          <a:p>
            <a:endParaRPr lang="en-US"/>
          </a:p>
        </p:txBody>
      </p:sp>
    </p:spTree>
    <p:extLst>
      <p:ext uri="{BB962C8B-B14F-4D97-AF65-F5344CB8AC3E}">
        <p14:creationId xmlns:p14="http://schemas.microsoft.com/office/powerpoint/2010/main" val="3367257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D6AFA65-7176-40CA-BBA5-C94FB196E071}" type="datetimeFigureOut">
              <a:rPr lang="en-US" smtClean="0"/>
              <a:t>11/7/2024</a:t>
            </a:fld>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181F726-7F65-40B5-954C-1EA23066BB3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474048" y="6460710"/>
            <a:ext cx="1240758" cy="337380"/>
          </a:xfrm>
          <a:prstGeom prst="rect">
            <a:avLst/>
          </a:prstGeom>
        </p:spPr>
      </p:pic>
    </p:spTree>
    <p:extLst>
      <p:ext uri="{BB962C8B-B14F-4D97-AF65-F5344CB8AC3E}">
        <p14:creationId xmlns:p14="http://schemas.microsoft.com/office/powerpoint/2010/main" val="3273034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accent2"/>
          </a:solidFill>
          <a:effectLst>
            <a:outerShdw blurRad="38100" dist="38100" dir="2700000" algn="tl">
              <a:srgbClr val="000000">
                <a:alpha val="43137"/>
              </a:srgbClr>
            </a:outerShdw>
          </a:effectLst>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PositionControl@utrgv.edu" TargetMode="External"/><Relationship Id="rId2" Type="http://schemas.openxmlformats.org/officeDocument/2006/relationships/hyperlink" Target="https://www.utrgv.edu/planning-and-analysis/services-and-resources/position-control/index.htm"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utrgv.edu/planning-and-analysis/services-and-resources/position-control" TargetMode="External"/><Relationship Id="rId2" Type="http://schemas.openxmlformats.org/officeDocument/2006/relationships/hyperlink" Target="http://www.utrgv.edu/planning-and-analysis" TargetMode="Externa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trgv.edu/planning-and-analysis/services-and-resources/position-control/index.htm" TargetMode="External"/><Relationship Id="rId2" Type="http://schemas.openxmlformats.org/officeDocument/2006/relationships/hyperlink" Target="https://www.utrgv.edu/hr/forms/index.htm" TargetMode="External"/><Relationship Id="rId1" Type="http://schemas.openxmlformats.org/officeDocument/2006/relationships/slideLayout" Target="../slideLayouts/slideLayout2.xml"/><Relationship Id="rId4" Type="http://schemas.openxmlformats.org/officeDocument/2006/relationships/hyperlink" Target="mailto:Positioncontrol@utrgv.edu"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a:t>Position Control</a:t>
            </a:r>
          </a:p>
        </p:txBody>
      </p:sp>
      <p:sp>
        <p:nvSpPr>
          <p:cNvPr id="3" name="Subtitle 2"/>
          <p:cNvSpPr>
            <a:spLocks noGrp="1"/>
          </p:cNvSpPr>
          <p:nvPr>
            <p:ph type="subTitle" idx="1"/>
          </p:nvPr>
        </p:nvSpPr>
        <p:spPr/>
        <p:txBody>
          <a:bodyPr/>
          <a:lstStyle/>
          <a:p>
            <a:r>
              <a:rPr lang="en-US" dirty="0"/>
              <a:t>Planning and Analysis</a:t>
            </a:r>
          </a:p>
        </p:txBody>
      </p:sp>
    </p:spTree>
    <p:extLst>
      <p:ext uri="{BB962C8B-B14F-4D97-AF65-F5344CB8AC3E}">
        <p14:creationId xmlns:p14="http://schemas.microsoft.com/office/powerpoint/2010/main" val="2170924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3C41D-CD4D-04DE-C2FC-ACB72BD11A53}"/>
              </a:ext>
            </a:extLst>
          </p:cNvPr>
          <p:cNvSpPr>
            <a:spLocks noGrp="1"/>
          </p:cNvSpPr>
          <p:nvPr>
            <p:ph type="title"/>
          </p:nvPr>
        </p:nvSpPr>
        <p:spPr/>
        <p:txBody>
          <a:bodyPr/>
          <a:lstStyle/>
          <a:p>
            <a:r>
              <a:rPr lang="en-US" dirty="0"/>
              <a:t>Data Elements of Position </a:t>
            </a:r>
          </a:p>
        </p:txBody>
      </p:sp>
      <p:sp>
        <p:nvSpPr>
          <p:cNvPr id="3" name="Content Placeholder 2">
            <a:extLst>
              <a:ext uri="{FF2B5EF4-FFF2-40B4-BE49-F238E27FC236}">
                <a16:creationId xmlns:a16="http://schemas.microsoft.com/office/drawing/2014/main" id="{0CE90F5A-B951-CF11-7B5F-7E6EC525C1F9}"/>
              </a:ext>
            </a:extLst>
          </p:cNvPr>
          <p:cNvSpPr>
            <a:spLocks noGrp="1"/>
          </p:cNvSpPr>
          <p:nvPr>
            <p:ph idx="1"/>
          </p:nvPr>
        </p:nvSpPr>
        <p:spPr>
          <a:xfrm>
            <a:off x="4735902" y="731520"/>
            <a:ext cx="6650966" cy="5257800"/>
          </a:xfrm>
        </p:spPr>
        <p:txBody>
          <a:bodyPr>
            <a:normAutofit lnSpcReduction="10000"/>
          </a:bodyPr>
          <a:lstStyle/>
          <a:p>
            <a:pPr>
              <a:buFont typeface="Arial" panose="020B0604020202020204" pitchFamily="34" charset="0"/>
              <a:buChar char="•"/>
            </a:pPr>
            <a:r>
              <a:rPr lang="en-US" b="1" dirty="0"/>
              <a:t>Job Code/Title</a:t>
            </a:r>
          </a:p>
          <a:p>
            <a:pPr lvl="1">
              <a:buFont typeface="Courier New" panose="02070309020205020404" pitchFamily="49" charset="0"/>
              <a:buChar char="o"/>
            </a:pPr>
            <a:r>
              <a:rPr lang="en-US" b="1" dirty="0"/>
              <a:t>This infers an Employee Classification: AP, CL, FA1, STU, WS, GRA, etc.</a:t>
            </a:r>
          </a:p>
          <a:p>
            <a:pPr>
              <a:buFont typeface="Arial" panose="020B0604020202020204" pitchFamily="34" charset="0"/>
              <a:buChar char="•"/>
            </a:pPr>
            <a:r>
              <a:rPr lang="en-US" b="1" dirty="0"/>
              <a:t>Department</a:t>
            </a:r>
          </a:p>
          <a:p>
            <a:pPr>
              <a:buFont typeface="Arial" panose="020B0604020202020204" pitchFamily="34" charset="0"/>
              <a:buChar char="•"/>
            </a:pPr>
            <a:r>
              <a:rPr lang="en-US" b="1" dirty="0"/>
              <a:t>Business Unit (Division)</a:t>
            </a:r>
          </a:p>
          <a:p>
            <a:pPr>
              <a:buFont typeface="Arial" panose="020B0604020202020204" pitchFamily="34" charset="0"/>
              <a:buChar char="•"/>
            </a:pPr>
            <a:r>
              <a:rPr lang="en-US" b="1" dirty="0"/>
              <a:t>FTE</a:t>
            </a:r>
          </a:p>
          <a:p>
            <a:pPr>
              <a:buFont typeface="Arial" panose="020B0604020202020204" pitchFamily="34" charset="0"/>
              <a:buChar char="•"/>
            </a:pPr>
            <a:r>
              <a:rPr lang="en-US" b="1" dirty="0"/>
              <a:t>Standard Hours</a:t>
            </a:r>
          </a:p>
          <a:p>
            <a:pPr>
              <a:buFont typeface="Arial" panose="020B0604020202020204" pitchFamily="34" charset="0"/>
              <a:buChar char="•"/>
            </a:pPr>
            <a:r>
              <a:rPr lang="en-US" b="1" dirty="0"/>
              <a:t>Regular or Temporary Flag (for benefit purposes)</a:t>
            </a:r>
          </a:p>
          <a:p>
            <a:pPr>
              <a:buFont typeface="Arial" panose="020B0604020202020204" pitchFamily="34" charset="0"/>
              <a:buChar char="•"/>
            </a:pPr>
            <a:r>
              <a:rPr lang="en-US" b="1" dirty="0"/>
              <a:t>Fulltime or Part-Time Flag (FTE of 0.75 or greater is full time)</a:t>
            </a:r>
          </a:p>
          <a:p>
            <a:pPr>
              <a:buFont typeface="Arial" panose="020B0604020202020204" pitchFamily="34" charset="0"/>
              <a:buChar char="•"/>
            </a:pPr>
            <a:r>
              <a:rPr lang="en-US" b="1" dirty="0"/>
              <a:t>Reports to (Supervisor) Position Number</a:t>
            </a:r>
          </a:p>
          <a:p>
            <a:pPr>
              <a:buFont typeface="Arial" panose="020B0604020202020204" pitchFamily="34" charset="0"/>
              <a:buChar char="•"/>
            </a:pPr>
            <a:r>
              <a:rPr lang="en-US" b="1" dirty="0"/>
              <a:t>Location (Building code)</a:t>
            </a:r>
          </a:p>
          <a:p>
            <a:pPr>
              <a:buFont typeface="Arial" panose="020B0604020202020204" pitchFamily="34" charset="0"/>
              <a:buChar char="•"/>
            </a:pPr>
            <a:r>
              <a:rPr lang="en-US" b="1" dirty="0"/>
              <a:t>Office/Room Number</a:t>
            </a:r>
          </a:p>
          <a:p>
            <a:pPr>
              <a:buFont typeface="Arial" panose="020B0604020202020204" pitchFamily="34" charset="0"/>
              <a:buChar char="•"/>
            </a:pPr>
            <a:r>
              <a:rPr lang="en-US" b="1" dirty="0"/>
              <a:t>Funding Source (Cost Center or Project)</a:t>
            </a:r>
          </a:p>
        </p:txBody>
      </p:sp>
      <p:sp>
        <p:nvSpPr>
          <p:cNvPr id="4" name="Text Placeholder 3">
            <a:extLst>
              <a:ext uri="{FF2B5EF4-FFF2-40B4-BE49-F238E27FC236}">
                <a16:creationId xmlns:a16="http://schemas.microsoft.com/office/drawing/2014/main" id="{7AF9E0D5-4186-04C3-7124-DB4102BE8621}"/>
              </a:ext>
            </a:extLst>
          </p:cNvPr>
          <p:cNvSpPr>
            <a:spLocks noGrp="1"/>
          </p:cNvSpPr>
          <p:nvPr>
            <p:ph type="body" sz="half" idx="2"/>
          </p:nvPr>
        </p:nvSpPr>
        <p:spPr>
          <a:xfrm>
            <a:off x="457200" y="3342304"/>
            <a:ext cx="3200400" cy="869543"/>
          </a:xfrm>
        </p:spPr>
        <p:txBody>
          <a:bodyPr>
            <a:normAutofit/>
          </a:bodyPr>
          <a:lstStyle/>
          <a:p>
            <a:r>
              <a:rPr lang="en-US" sz="1800" b="1" dirty="0"/>
              <a:t>Position Number start with a “7” and are 8 digits long (70001000) </a:t>
            </a:r>
          </a:p>
        </p:txBody>
      </p:sp>
    </p:spTree>
    <p:extLst>
      <p:ext uri="{BB962C8B-B14F-4D97-AF65-F5344CB8AC3E}">
        <p14:creationId xmlns:p14="http://schemas.microsoft.com/office/powerpoint/2010/main" val="556581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DD73B-CC14-7184-4923-913B162E5426}"/>
              </a:ext>
            </a:extLst>
          </p:cNvPr>
          <p:cNvSpPr>
            <a:spLocks noGrp="1"/>
          </p:cNvSpPr>
          <p:nvPr>
            <p:ph type="title"/>
          </p:nvPr>
        </p:nvSpPr>
        <p:spPr/>
        <p:txBody>
          <a:bodyPr/>
          <a:lstStyle/>
          <a:p>
            <a:r>
              <a:rPr lang="en-US" dirty="0"/>
              <a:t>How to Find a Position Number</a:t>
            </a:r>
          </a:p>
        </p:txBody>
      </p:sp>
      <p:sp>
        <p:nvSpPr>
          <p:cNvPr id="3" name="Content Placeholder 2">
            <a:extLst>
              <a:ext uri="{FF2B5EF4-FFF2-40B4-BE49-F238E27FC236}">
                <a16:creationId xmlns:a16="http://schemas.microsoft.com/office/drawing/2014/main" id="{68BDC934-99A1-B7CE-07FE-177BD52BF950}"/>
              </a:ext>
            </a:extLst>
          </p:cNvPr>
          <p:cNvSpPr>
            <a:spLocks noGrp="1"/>
          </p:cNvSpPr>
          <p:nvPr>
            <p:ph idx="1"/>
          </p:nvPr>
        </p:nvSpPr>
        <p:spPr>
          <a:xfrm>
            <a:off x="1097280" y="1845734"/>
            <a:ext cx="10058400" cy="2191428"/>
          </a:xfrm>
        </p:spPr>
        <p:txBody>
          <a:bodyPr/>
          <a:lstStyle/>
          <a:p>
            <a:pPr>
              <a:buFont typeface="Arial" panose="020B0604020202020204" pitchFamily="34" charset="0"/>
              <a:buChar char="•"/>
            </a:pPr>
            <a:r>
              <a:rPr lang="en-US" sz="2400" b="1" dirty="0"/>
              <a:t>In the HR Portal, search for position number by department, or</a:t>
            </a:r>
          </a:p>
          <a:p>
            <a:pPr>
              <a:buFont typeface="Arial" panose="020B0604020202020204" pitchFamily="34" charset="0"/>
              <a:buChar char="•"/>
            </a:pPr>
            <a:r>
              <a:rPr lang="en-US" sz="2400" b="1" dirty="0"/>
              <a:t>Run PeopleSoft Query “</a:t>
            </a:r>
            <a:r>
              <a:rPr lang="en-US" sz="2400" b="1" dirty="0">
                <a:effectLst>
                  <a:outerShdw blurRad="38100" dist="38100" dir="2700000" algn="tl">
                    <a:srgbClr val="000000">
                      <a:alpha val="43137"/>
                    </a:srgbClr>
                  </a:outerShdw>
                </a:effectLst>
              </a:rPr>
              <a:t>RGV_POSITION_ROSTER</a:t>
            </a:r>
            <a:r>
              <a:rPr lang="en-US" sz="2400" b="1" dirty="0"/>
              <a:t>”:</a:t>
            </a:r>
          </a:p>
          <a:p>
            <a:pPr lvl="1">
              <a:buFont typeface="Courier New" panose="02070309020205020404" pitchFamily="49" charset="0"/>
              <a:buChar char="o"/>
            </a:pPr>
            <a:r>
              <a:rPr lang="en-US" sz="2400" b="1" dirty="0"/>
              <a:t>Positions without EIDs are vacant or have a future dated assignment tied to it.</a:t>
            </a:r>
          </a:p>
          <a:p>
            <a:pPr lvl="2">
              <a:buFont typeface="Wingdings" panose="05000000000000000000" pitchFamily="2" charset="2"/>
              <a:buChar char="§"/>
            </a:pPr>
            <a:r>
              <a:rPr lang="en-US" sz="2000" dirty="0"/>
              <a:t>Very important that you keep track of positions you are using.</a:t>
            </a:r>
          </a:p>
          <a:p>
            <a:pPr lvl="1">
              <a:buFont typeface="Courier New" panose="02070309020205020404" pitchFamily="49" charset="0"/>
              <a:buChar char="o"/>
            </a:pPr>
            <a:r>
              <a:rPr lang="en-US" sz="2400" b="1" dirty="0"/>
              <a:t>Filter by any other field to narrow your search.</a:t>
            </a:r>
          </a:p>
        </p:txBody>
      </p:sp>
      <p:pic>
        <p:nvPicPr>
          <p:cNvPr id="4" name="Picture 3">
            <a:extLst>
              <a:ext uri="{FF2B5EF4-FFF2-40B4-BE49-F238E27FC236}">
                <a16:creationId xmlns:a16="http://schemas.microsoft.com/office/drawing/2014/main" id="{7852EDE4-0CB2-8D66-5870-A4F672E1EA04}"/>
              </a:ext>
            </a:extLst>
          </p:cNvPr>
          <p:cNvPicPr>
            <a:picLocks noChangeAspect="1"/>
          </p:cNvPicPr>
          <p:nvPr/>
        </p:nvPicPr>
        <p:blipFill>
          <a:blip r:embed="rId2"/>
          <a:stretch>
            <a:fillRect/>
          </a:stretch>
        </p:blipFill>
        <p:spPr>
          <a:xfrm>
            <a:off x="1289810" y="4037162"/>
            <a:ext cx="8877727" cy="1319614"/>
          </a:xfrm>
          <a:prstGeom prst="rect">
            <a:avLst/>
          </a:prstGeom>
        </p:spPr>
      </p:pic>
    </p:spTree>
    <p:extLst>
      <p:ext uri="{BB962C8B-B14F-4D97-AF65-F5344CB8AC3E}">
        <p14:creationId xmlns:p14="http://schemas.microsoft.com/office/powerpoint/2010/main" val="185830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ED6A5-96A5-D753-3A9C-14F0D88596B7}"/>
              </a:ext>
            </a:extLst>
          </p:cNvPr>
          <p:cNvSpPr>
            <a:spLocks noGrp="1"/>
          </p:cNvSpPr>
          <p:nvPr>
            <p:ph type="title"/>
          </p:nvPr>
        </p:nvSpPr>
        <p:spPr/>
        <p:txBody>
          <a:bodyPr/>
          <a:lstStyle/>
          <a:p>
            <a:r>
              <a:rPr lang="en-US" dirty="0"/>
              <a:t>PeopleSoft Position Query</a:t>
            </a:r>
            <a:br>
              <a:rPr lang="en-US" dirty="0"/>
            </a:br>
            <a:r>
              <a:rPr lang="en-US" sz="2000" dirty="0"/>
              <a:t>RGV_POSITION_ROSTER</a:t>
            </a:r>
            <a:endParaRPr lang="en-US" dirty="0"/>
          </a:p>
        </p:txBody>
      </p:sp>
      <p:sp>
        <p:nvSpPr>
          <p:cNvPr id="3" name="Content Placeholder 2">
            <a:extLst>
              <a:ext uri="{FF2B5EF4-FFF2-40B4-BE49-F238E27FC236}">
                <a16:creationId xmlns:a16="http://schemas.microsoft.com/office/drawing/2014/main" id="{B63924D8-F68A-60E1-02D6-A6BC3F483A3F}"/>
              </a:ext>
            </a:extLst>
          </p:cNvPr>
          <p:cNvSpPr>
            <a:spLocks noGrp="1"/>
          </p:cNvSpPr>
          <p:nvPr>
            <p:ph idx="1"/>
          </p:nvPr>
        </p:nvSpPr>
        <p:spPr>
          <a:xfrm>
            <a:off x="1097280" y="1983756"/>
            <a:ext cx="10058400" cy="4023360"/>
          </a:xfrm>
        </p:spPr>
        <p:txBody>
          <a:bodyPr/>
          <a:lstStyle/>
          <a:p>
            <a:pPr>
              <a:buFont typeface="Arial" panose="020B0604020202020204" pitchFamily="34" charset="0"/>
              <a:buChar char="•"/>
            </a:pPr>
            <a:r>
              <a:rPr lang="en-US" sz="2400" b="1" dirty="0"/>
              <a:t>This is a tool used to help maintain a department’s position listing.</a:t>
            </a:r>
          </a:p>
          <a:p>
            <a:pPr>
              <a:buFont typeface="Arial" panose="020B0604020202020204" pitchFamily="34" charset="0"/>
              <a:buChar char="•"/>
            </a:pPr>
            <a:r>
              <a:rPr lang="en-US" sz="2400" b="1" dirty="0"/>
              <a:t>The query contains current data processed by HR, not what is in the workflow.</a:t>
            </a:r>
          </a:p>
          <a:p>
            <a:pPr>
              <a:buFont typeface="Arial" panose="020B0604020202020204" pitchFamily="34" charset="0"/>
              <a:buChar char="•"/>
            </a:pPr>
            <a:r>
              <a:rPr lang="en-US" sz="2400" b="1" dirty="0"/>
              <a:t>To run this PeopleSoft query, need to have access to:</a:t>
            </a:r>
          </a:p>
          <a:p>
            <a:pPr lvl="1">
              <a:buFont typeface="Courier New" panose="02070309020205020404" pitchFamily="49" charset="0"/>
              <a:buChar char="o"/>
            </a:pPr>
            <a:r>
              <a:rPr lang="en-US" sz="2000" b="1" dirty="0"/>
              <a:t>Workforce Administrator / Commitment Accounting / Query Viewer.</a:t>
            </a:r>
          </a:p>
          <a:p>
            <a:pPr lvl="1">
              <a:buFont typeface="Courier New" panose="02070309020205020404" pitchFamily="49" charset="0"/>
              <a:buChar char="o"/>
            </a:pPr>
            <a:r>
              <a:rPr lang="en-US" sz="2000" b="1" dirty="0"/>
              <a:t>Submit a “Get Access!” ticket to IT if access is needed.</a:t>
            </a:r>
          </a:p>
          <a:p>
            <a:pPr lvl="1">
              <a:buFont typeface="Courier New" panose="02070309020205020404" pitchFamily="49" charset="0"/>
              <a:buChar char="o"/>
            </a:pPr>
            <a:r>
              <a:rPr lang="en-US" sz="2000" b="1" dirty="0"/>
              <a:t>Query Name: RGV_POSITION_ROSTER.</a:t>
            </a:r>
          </a:p>
          <a:p>
            <a:pPr lvl="1">
              <a:buFont typeface="Courier New" panose="02070309020205020404" pitchFamily="49" charset="0"/>
              <a:buChar char="o"/>
            </a:pPr>
            <a:r>
              <a:rPr lang="en-US" sz="2000" b="1" dirty="0"/>
              <a:t>Access control is at the department level.</a:t>
            </a:r>
          </a:p>
        </p:txBody>
      </p:sp>
    </p:spTree>
    <p:extLst>
      <p:ext uri="{BB962C8B-B14F-4D97-AF65-F5344CB8AC3E}">
        <p14:creationId xmlns:p14="http://schemas.microsoft.com/office/powerpoint/2010/main" val="3652108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18CD3-5721-8CBE-48A9-7BA92CF9C162}"/>
              </a:ext>
            </a:extLst>
          </p:cNvPr>
          <p:cNvSpPr>
            <a:spLocks noGrp="1"/>
          </p:cNvSpPr>
          <p:nvPr>
            <p:ph type="title"/>
          </p:nvPr>
        </p:nvSpPr>
        <p:spPr/>
        <p:txBody>
          <a:bodyPr/>
          <a:lstStyle/>
          <a:p>
            <a:r>
              <a:rPr lang="en-US" dirty="0"/>
              <a:t>Navigation to Position Query</a:t>
            </a:r>
          </a:p>
        </p:txBody>
      </p:sp>
      <p:sp>
        <p:nvSpPr>
          <p:cNvPr id="3" name="Content Placeholder 2">
            <a:extLst>
              <a:ext uri="{FF2B5EF4-FFF2-40B4-BE49-F238E27FC236}">
                <a16:creationId xmlns:a16="http://schemas.microsoft.com/office/drawing/2014/main" id="{E0D9987E-5150-602E-E680-DEFB8DB58568}"/>
              </a:ext>
            </a:extLst>
          </p:cNvPr>
          <p:cNvSpPr>
            <a:spLocks noGrp="1"/>
          </p:cNvSpPr>
          <p:nvPr>
            <p:ph idx="1"/>
          </p:nvPr>
        </p:nvSpPr>
        <p:spPr>
          <a:xfrm>
            <a:off x="1097280" y="1878622"/>
            <a:ext cx="10058400" cy="4023360"/>
          </a:xfrm>
        </p:spPr>
        <p:txBody>
          <a:bodyPr>
            <a:normAutofit/>
          </a:bodyPr>
          <a:lstStyle/>
          <a:p>
            <a:pPr>
              <a:buFont typeface="Arial" panose="020B0604020202020204" pitchFamily="34" charset="0"/>
              <a:buChar char="•"/>
            </a:pPr>
            <a:r>
              <a:rPr lang="en-US" b="1" dirty="0"/>
              <a:t>My.utrgv.edu – Under applications click on PeopleSoft.</a:t>
            </a:r>
          </a:p>
          <a:p>
            <a:pPr>
              <a:buFont typeface="Arial" panose="020B0604020202020204" pitchFamily="34" charset="0"/>
              <a:buChar char="•"/>
            </a:pPr>
            <a:r>
              <a:rPr lang="en-US" b="1" dirty="0"/>
              <a:t>On the Homepage selector, click on “Workforce Administrator”.</a:t>
            </a:r>
          </a:p>
          <a:p>
            <a:pPr>
              <a:buFont typeface="Arial" panose="020B0604020202020204" pitchFamily="34" charset="0"/>
              <a:buChar char="•"/>
            </a:pPr>
            <a:endParaRPr lang="en-US" b="1" dirty="0"/>
          </a:p>
          <a:p>
            <a:pPr>
              <a:buFont typeface="Arial" panose="020B0604020202020204" pitchFamily="34" charset="0"/>
              <a:buChar char="•"/>
            </a:pPr>
            <a:endParaRPr lang="en-US" b="1" dirty="0"/>
          </a:p>
          <a:p>
            <a:pPr>
              <a:buFont typeface="Arial" panose="020B0604020202020204" pitchFamily="34" charset="0"/>
              <a:buChar char="•"/>
            </a:pPr>
            <a:endParaRPr lang="en-US" b="1" dirty="0"/>
          </a:p>
          <a:p>
            <a:pPr>
              <a:buFont typeface="Arial" panose="020B0604020202020204" pitchFamily="34" charset="0"/>
              <a:buChar char="•"/>
            </a:pPr>
            <a:endParaRPr lang="en-US" b="1" dirty="0"/>
          </a:p>
          <a:p>
            <a:pPr>
              <a:buFont typeface="Arial" panose="020B0604020202020204" pitchFamily="34" charset="0"/>
              <a:buChar char="•"/>
            </a:pPr>
            <a:r>
              <a:rPr lang="en-US" b="1" dirty="0"/>
              <a:t>Click on “Commitment Accounting”.</a:t>
            </a:r>
          </a:p>
        </p:txBody>
      </p:sp>
      <p:pic>
        <p:nvPicPr>
          <p:cNvPr id="4" name="Picture 3">
            <a:extLst>
              <a:ext uri="{FF2B5EF4-FFF2-40B4-BE49-F238E27FC236}">
                <a16:creationId xmlns:a16="http://schemas.microsoft.com/office/drawing/2014/main" id="{22FC0D35-9725-1763-EB2B-F2D50186C33D}"/>
              </a:ext>
            </a:extLst>
          </p:cNvPr>
          <p:cNvPicPr>
            <a:picLocks noChangeAspect="1"/>
          </p:cNvPicPr>
          <p:nvPr/>
        </p:nvPicPr>
        <p:blipFill>
          <a:blip r:embed="rId2"/>
          <a:stretch>
            <a:fillRect/>
          </a:stretch>
        </p:blipFill>
        <p:spPr>
          <a:xfrm>
            <a:off x="6857940" y="1754344"/>
            <a:ext cx="445729" cy="520560"/>
          </a:xfrm>
          <a:prstGeom prst="rect">
            <a:avLst/>
          </a:prstGeom>
        </p:spPr>
      </p:pic>
      <p:pic>
        <p:nvPicPr>
          <p:cNvPr id="5" name="Picture 4">
            <a:extLst>
              <a:ext uri="{FF2B5EF4-FFF2-40B4-BE49-F238E27FC236}">
                <a16:creationId xmlns:a16="http://schemas.microsoft.com/office/drawing/2014/main" id="{9968BF60-B48B-3A7F-C543-15C3EC7A3D71}"/>
              </a:ext>
            </a:extLst>
          </p:cNvPr>
          <p:cNvPicPr>
            <a:picLocks noChangeAspect="1"/>
          </p:cNvPicPr>
          <p:nvPr/>
        </p:nvPicPr>
        <p:blipFill>
          <a:blip r:embed="rId3"/>
          <a:stretch>
            <a:fillRect/>
          </a:stretch>
        </p:blipFill>
        <p:spPr>
          <a:xfrm>
            <a:off x="1718566" y="2699681"/>
            <a:ext cx="1938728" cy="1786594"/>
          </a:xfrm>
          <a:prstGeom prst="rect">
            <a:avLst/>
          </a:prstGeom>
        </p:spPr>
      </p:pic>
      <p:pic>
        <p:nvPicPr>
          <p:cNvPr id="6" name="Picture 5">
            <a:extLst>
              <a:ext uri="{FF2B5EF4-FFF2-40B4-BE49-F238E27FC236}">
                <a16:creationId xmlns:a16="http://schemas.microsoft.com/office/drawing/2014/main" id="{8CC1EB8A-2526-2434-BA92-6A9918663B04}"/>
              </a:ext>
            </a:extLst>
          </p:cNvPr>
          <p:cNvPicPr>
            <a:picLocks noChangeAspect="1"/>
          </p:cNvPicPr>
          <p:nvPr/>
        </p:nvPicPr>
        <p:blipFill>
          <a:blip r:embed="rId4"/>
          <a:stretch>
            <a:fillRect/>
          </a:stretch>
        </p:blipFill>
        <p:spPr>
          <a:xfrm>
            <a:off x="1718566" y="5026984"/>
            <a:ext cx="1445914" cy="1230941"/>
          </a:xfrm>
          <a:prstGeom prst="rect">
            <a:avLst/>
          </a:prstGeom>
        </p:spPr>
      </p:pic>
    </p:spTree>
    <p:extLst>
      <p:ext uri="{BB962C8B-B14F-4D97-AF65-F5344CB8AC3E}">
        <p14:creationId xmlns:p14="http://schemas.microsoft.com/office/powerpoint/2010/main" val="2639537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E137-B7DC-2FFD-F405-3D895C4055FF}"/>
              </a:ext>
            </a:extLst>
          </p:cNvPr>
          <p:cNvSpPr>
            <a:spLocks noGrp="1"/>
          </p:cNvSpPr>
          <p:nvPr>
            <p:ph type="title"/>
          </p:nvPr>
        </p:nvSpPr>
        <p:spPr/>
        <p:txBody>
          <a:bodyPr/>
          <a:lstStyle/>
          <a:p>
            <a:r>
              <a:rPr lang="en-US" dirty="0"/>
              <a:t>Navigation to Position Query</a:t>
            </a:r>
          </a:p>
        </p:txBody>
      </p:sp>
      <p:sp>
        <p:nvSpPr>
          <p:cNvPr id="3" name="Content Placeholder 2">
            <a:extLst>
              <a:ext uri="{FF2B5EF4-FFF2-40B4-BE49-F238E27FC236}">
                <a16:creationId xmlns:a16="http://schemas.microsoft.com/office/drawing/2014/main" id="{E7A62D9C-BC22-E71E-835A-A5258D5FAEC1}"/>
              </a:ext>
            </a:extLst>
          </p:cNvPr>
          <p:cNvSpPr>
            <a:spLocks noGrp="1"/>
          </p:cNvSpPr>
          <p:nvPr>
            <p:ph idx="1"/>
          </p:nvPr>
        </p:nvSpPr>
        <p:spPr/>
        <p:txBody>
          <a:bodyPr/>
          <a:lstStyle/>
          <a:p>
            <a:pPr>
              <a:buFont typeface="Arial" panose="020B0604020202020204" pitchFamily="34" charset="0"/>
              <a:buChar char="•"/>
            </a:pPr>
            <a:r>
              <a:rPr lang="en-US" b="1" dirty="0"/>
              <a:t>On the menu, click on “Query Viewer”.</a:t>
            </a:r>
          </a:p>
          <a:p>
            <a:pPr>
              <a:buFont typeface="Arial" panose="020B0604020202020204" pitchFamily="34" charset="0"/>
              <a:buChar char="•"/>
            </a:pPr>
            <a:r>
              <a:rPr lang="en-US" b="1" dirty="0"/>
              <a:t>Enter “RGV_POSITION_ROSTER”, then click “Search” button.</a:t>
            </a:r>
          </a:p>
          <a:p>
            <a:pPr>
              <a:buFont typeface="Arial" panose="020B0604020202020204" pitchFamily="34" charset="0"/>
              <a:buChar char="•"/>
            </a:pPr>
            <a:r>
              <a:rPr lang="en-US" b="1" dirty="0"/>
              <a:t>On the query name result, click “Run to Excel”.</a:t>
            </a:r>
          </a:p>
        </p:txBody>
      </p:sp>
      <p:pic>
        <p:nvPicPr>
          <p:cNvPr id="4" name="Picture 3">
            <a:extLst>
              <a:ext uri="{FF2B5EF4-FFF2-40B4-BE49-F238E27FC236}">
                <a16:creationId xmlns:a16="http://schemas.microsoft.com/office/drawing/2014/main" id="{C5CE1F48-6B7A-4B23-5A7D-4D076731948E}"/>
              </a:ext>
            </a:extLst>
          </p:cNvPr>
          <p:cNvPicPr>
            <a:picLocks noChangeAspect="1"/>
          </p:cNvPicPr>
          <p:nvPr/>
        </p:nvPicPr>
        <p:blipFill>
          <a:blip r:embed="rId2"/>
          <a:stretch>
            <a:fillRect/>
          </a:stretch>
        </p:blipFill>
        <p:spPr>
          <a:xfrm>
            <a:off x="2656014" y="3126896"/>
            <a:ext cx="5618905" cy="3035600"/>
          </a:xfrm>
          <a:prstGeom prst="rect">
            <a:avLst/>
          </a:prstGeom>
        </p:spPr>
      </p:pic>
    </p:spTree>
    <p:extLst>
      <p:ext uri="{BB962C8B-B14F-4D97-AF65-F5344CB8AC3E}">
        <p14:creationId xmlns:p14="http://schemas.microsoft.com/office/powerpoint/2010/main" val="1484376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386BC-DE49-1521-F3E5-838C925E2A22}"/>
              </a:ext>
            </a:extLst>
          </p:cNvPr>
          <p:cNvSpPr>
            <a:spLocks noGrp="1"/>
          </p:cNvSpPr>
          <p:nvPr>
            <p:ph type="title"/>
          </p:nvPr>
        </p:nvSpPr>
        <p:spPr/>
        <p:txBody>
          <a:bodyPr>
            <a:normAutofit/>
          </a:bodyPr>
          <a:lstStyle/>
          <a:p>
            <a:r>
              <a:rPr lang="en-US" sz="4400" dirty="0"/>
              <a:t>Request for Non-Budgeted Positions</a:t>
            </a:r>
          </a:p>
        </p:txBody>
      </p:sp>
      <p:sp>
        <p:nvSpPr>
          <p:cNvPr id="3" name="Content Placeholder 2">
            <a:extLst>
              <a:ext uri="{FF2B5EF4-FFF2-40B4-BE49-F238E27FC236}">
                <a16:creationId xmlns:a16="http://schemas.microsoft.com/office/drawing/2014/main" id="{35116A28-1AD9-7422-D495-4D9C858E8441}"/>
              </a:ext>
            </a:extLst>
          </p:cNvPr>
          <p:cNvSpPr>
            <a:spLocks noGrp="1"/>
          </p:cNvSpPr>
          <p:nvPr>
            <p:ph idx="1"/>
          </p:nvPr>
        </p:nvSpPr>
        <p:spPr/>
        <p:txBody>
          <a:bodyPr/>
          <a:lstStyle/>
          <a:p>
            <a:pPr>
              <a:buFont typeface="Arial" panose="020B0604020202020204" pitchFamily="34" charset="0"/>
              <a:buChar char="•"/>
            </a:pPr>
            <a:r>
              <a:rPr lang="en-US" b="1" dirty="0"/>
              <a:t>Go to </a:t>
            </a:r>
            <a:r>
              <a:rPr lang="en-US" b="1" dirty="0">
                <a:hlinkClick r:id="rId2"/>
              </a:rPr>
              <a:t>Position Control website</a:t>
            </a:r>
            <a:r>
              <a:rPr lang="en-US" b="1" dirty="0"/>
              <a:t>, and under “Position Request Forms”, click on “PeopleSoft Position Request for Non-Budgeted Positions”.</a:t>
            </a:r>
          </a:p>
          <a:p>
            <a:pPr>
              <a:buFont typeface="Arial" panose="020B0604020202020204" pitchFamily="34" charset="0"/>
              <a:buChar char="•"/>
            </a:pPr>
            <a:endParaRPr lang="en-US" b="1" dirty="0"/>
          </a:p>
          <a:p>
            <a:pPr marL="0" indent="0">
              <a:buNone/>
            </a:pPr>
            <a:endParaRPr lang="en-US" b="1" dirty="0"/>
          </a:p>
          <a:p>
            <a:pPr>
              <a:buFont typeface="Arial" panose="020B0604020202020204" pitchFamily="34" charset="0"/>
              <a:buChar char="•"/>
            </a:pPr>
            <a:r>
              <a:rPr lang="en-US" b="1" dirty="0"/>
              <a:t>Fill out position request form as per instructions.</a:t>
            </a:r>
          </a:p>
          <a:p>
            <a:pPr>
              <a:buFont typeface="Arial" panose="020B0604020202020204" pitchFamily="34" charset="0"/>
              <a:buChar char="•"/>
            </a:pPr>
            <a:r>
              <a:rPr lang="en-US" b="1" dirty="0"/>
              <a:t>Email completed form to </a:t>
            </a:r>
            <a:r>
              <a:rPr lang="en-US" b="1" dirty="0">
                <a:hlinkClick r:id="rId3"/>
              </a:rPr>
              <a:t>PositionControl@utrgv.edu</a:t>
            </a:r>
            <a:r>
              <a:rPr lang="en-US" b="1" dirty="0"/>
              <a:t>.</a:t>
            </a:r>
          </a:p>
          <a:p>
            <a:pPr>
              <a:buFont typeface="Arial" panose="020B0604020202020204" pitchFamily="34" charset="0"/>
              <a:buChar char="•"/>
            </a:pPr>
            <a:endParaRPr lang="en-US" b="1" dirty="0"/>
          </a:p>
        </p:txBody>
      </p:sp>
      <p:pic>
        <p:nvPicPr>
          <p:cNvPr id="4" name="Picture 3">
            <a:extLst>
              <a:ext uri="{FF2B5EF4-FFF2-40B4-BE49-F238E27FC236}">
                <a16:creationId xmlns:a16="http://schemas.microsoft.com/office/drawing/2014/main" id="{953DF84C-D647-E38B-A1CA-638117000AE0}"/>
              </a:ext>
            </a:extLst>
          </p:cNvPr>
          <p:cNvPicPr>
            <a:picLocks noChangeAspect="1"/>
          </p:cNvPicPr>
          <p:nvPr/>
        </p:nvPicPr>
        <p:blipFill>
          <a:blip r:embed="rId4"/>
          <a:stretch>
            <a:fillRect/>
          </a:stretch>
        </p:blipFill>
        <p:spPr>
          <a:xfrm>
            <a:off x="1513039" y="2546804"/>
            <a:ext cx="4582961" cy="967921"/>
          </a:xfrm>
          <a:prstGeom prst="rect">
            <a:avLst/>
          </a:prstGeom>
        </p:spPr>
      </p:pic>
      <p:pic>
        <p:nvPicPr>
          <p:cNvPr id="5" name="Picture 4">
            <a:extLst>
              <a:ext uri="{FF2B5EF4-FFF2-40B4-BE49-F238E27FC236}">
                <a16:creationId xmlns:a16="http://schemas.microsoft.com/office/drawing/2014/main" id="{8D1138E7-10EF-E849-3FD5-E185B1AB67C9}"/>
              </a:ext>
            </a:extLst>
          </p:cNvPr>
          <p:cNvPicPr>
            <a:picLocks noChangeAspect="1"/>
          </p:cNvPicPr>
          <p:nvPr/>
        </p:nvPicPr>
        <p:blipFill>
          <a:blip r:embed="rId5"/>
          <a:stretch>
            <a:fillRect/>
          </a:stretch>
        </p:blipFill>
        <p:spPr>
          <a:xfrm>
            <a:off x="1513039" y="4304805"/>
            <a:ext cx="5904888" cy="1876920"/>
          </a:xfrm>
          <a:prstGeom prst="rect">
            <a:avLst/>
          </a:prstGeom>
        </p:spPr>
      </p:pic>
    </p:spTree>
    <p:extLst>
      <p:ext uri="{BB962C8B-B14F-4D97-AF65-F5344CB8AC3E}">
        <p14:creationId xmlns:p14="http://schemas.microsoft.com/office/powerpoint/2010/main" val="928760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FC8C3-748B-91E2-746B-8AC49BF69174}"/>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33012AB5-C02F-F100-53EE-D1CE4A5A638A}"/>
              </a:ext>
            </a:extLst>
          </p:cNvPr>
          <p:cNvSpPr>
            <a:spLocks noGrp="1"/>
          </p:cNvSpPr>
          <p:nvPr>
            <p:ph idx="1"/>
          </p:nvPr>
        </p:nvSpPr>
        <p:spPr>
          <a:xfrm>
            <a:off x="4981754" y="1995290"/>
            <a:ext cx="6492240" cy="1502722"/>
          </a:xfrm>
        </p:spPr>
        <p:txBody>
          <a:bodyPr>
            <a:normAutofit/>
          </a:bodyPr>
          <a:lstStyle/>
          <a:p>
            <a:r>
              <a:rPr lang="en-US" sz="3200" b="1" dirty="0"/>
              <a:t>Contact us at:</a:t>
            </a:r>
          </a:p>
          <a:p>
            <a:pPr marL="201168" lvl="1" indent="0">
              <a:buNone/>
            </a:pPr>
            <a:r>
              <a:rPr lang="en-US" sz="2800" b="1" dirty="0">
                <a:effectLst>
                  <a:outerShdw blurRad="38100" dist="38100" dir="2700000" algn="tl">
                    <a:srgbClr val="000000">
                      <a:alpha val="43137"/>
                    </a:srgbClr>
                  </a:outerShdw>
                </a:effectLst>
              </a:rPr>
              <a:t>PositionControl@utrgv.edu</a:t>
            </a:r>
          </a:p>
        </p:txBody>
      </p:sp>
    </p:spTree>
    <p:extLst>
      <p:ext uri="{BB962C8B-B14F-4D97-AF65-F5344CB8AC3E}">
        <p14:creationId xmlns:p14="http://schemas.microsoft.com/office/powerpoint/2010/main" val="940365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4C9A8-0E48-FDBF-0538-A60963D8BDFA}"/>
              </a:ext>
            </a:extLst>
          </p:cNvPr>
          <p:cNvSpPr>
            <a:spLocks noGrp="1"/>
          </p:cNvSpPr>
          <p:nvPr>
            <p:ph type="title"/>
          </p:nvPr>
        </p:nvSpPr>
        <p:spPr/>
        <p:txBody>
          <a:bodyPr/>
          <a:lstStyle/>
          <a:p>
            <a:r>
              <a:rPr lang="en-US" dirty="0"/>
              <a:t>Position Control site</a:t>
            </a:r>
          </a:p>
        </p:txBody>
      </p:sp>
      <p:sp>
        <p:nvSpPr>
          <p:cNvPr id="4" name="Text Placeholder 3">
            <a:extLst>
              <a:ext uri="{FF2B5EF4-FFF2-40B4-BE49-F238E27FC236}">
                <a16:creationId xmlns:a16="http://schemas.microsoft.com/office/drawing/2014/main" id="{DF57873F-1959-A8C1-9807-9185AC96C18B}"/>
              </a:ext>
            </a:extLst>
          </p:cNvPr>
          <p:cNvSpPr>
            <a:spLocks noGrp="1"/>
          </p:cNvSpPr>
          <p:nvPr>
            <p:ph type="body" sz="half" idx="2"/>
          </p:nvPr>
        </p:nvSpPr>
        <p:spPr/>
        <p:txBody>
          <a:bodyPr/>
          <a:lstStyle/>
          <a:p>
            <a:endParaRPr lang="en-US" dirty="0"/>
          </a:p>
          <a:p>
            <a:endParaRPr lang="en-US" dirty="0"/>
          </a:p>
          <a:p>
            <a:r>
              <a:rPr lang="en-US" b="1" dirty="0"/>
              <a:t>Planning &amp; Analysis site: </a:t>
            </a:r>
            <a:r>
              <a:rPr lang="en-US" b="1" dirty="0">
                <a:hlinkClick r:id="rId2"/>
              </a:rPr>
              <a:t>www.utrgv.edu/planning-and-analysis</a:t>
            </a:r>
            <a:endParaRPr lang="en-US" b="1" dirty="0"/>
          </a:p>
          <a:p>
            <a:endParaRPr lang="en-US" b="1" dirty="0"/>
          </a:p>
          <a:p>
            <a:r>
              <a:rPr lang="en-US" b="1" dirty="0"/>
              <a:t>Position Control site: </a:t>
            </a:r>
            <a:r>
              <a:rPr lang="en-US" b="1" dirty="0">
                <a:hlinkClick r:id="rId3"/>
              </a:rPr>
              <a:t>www.utrgv.edu/planning-and-analysis/services-and-resources/position-control</a:t>
            </a:r>
            <a:endParaRPr lang="en-US" b="1" dirty="0"/>
          </a:p>
          <a:p>
            <a:endParaRPr lang="en-US" dirty="0"/>
          </a:p>
          <a:p>
            <a:endParaRPr lang="en-US" dirty="0"/>
          </a:p>
        </p:txBody>
      </p:sp>
      <p:pic>
        <p:nvPicPr>
          <p:cNvPr id="7" name="Picture 6">
            <a:extLst>
              <a:ext uri="{FF2B5EF4-FFF2-40B4-BE49-F238E27FC236}">
                <a16:creationId xmlns:a16="http://schemas.microsoft.com/office/drawing/2014/main" id="{BE98B356-1D44-F783-598C-7D4C2A51686F}"/>
              </a:ext>
            </a:extLst>
          </p:cNvPr>
          <p:cNvPicPr>
            <a:picLocks noChangeAspect="1"/>
          </p:cNvPicPr>
          <p:nvPr/>
        </p:nvPicPr>
        <p:blipFill>
          <a:blip r:embed="rId4"/>
          <a:stretch>
            <a:fillRect/>
          </a:stretch>
        </p:blipFill>
        <p:spPr>
          <a:xfrm>
            <a:off x="5786642" y="533780"/>
            <a:ext cx="5022256" cy="5771424"/>
          </a:xfrm>
          <a:prstGeom prst="rect">
            <a:avLst/>
          </a:prstGeom>
        </p:spPr>
      </p:pic>
    </p:spTree>
    <p:extLst>
      <p:ext uri="{BB962C8B-B14F-4D97-AF65-F5344CB8AC3E}">
        <p14:creationId xmlns:p14="http://schemas.microsoft.com/office/powerpoint/2010/main" val="2286755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Responsibility</a:t>
            </a:r>
          </a:p>
        </p:txBody>
      </p:sp>
      <p:sp>
        <p:nvSpPr>
          <p:cNvPr id="3" name="Content Placeholder 2"/>
          <p:cNvSpPr>
            <a:spLocks noGrp="1"/>
          </p:cNvSpPr>
          <p:nvPr>
            <p:ph idx="1"/>
          </p:nvPr>
        </p:nvSpPr>
        <p:spPr/>
        <p:txBody>
          <a:bodyPr/>
          <a:lstStyle/>
          <a:p>
            <a:r>
              <a:rPr lang="en-US" sz="2800" b="1" dirty="0"/>
              <a:t>To ensure university staffing is accurately reflected in the budget and carried out as planned or subsequently authorized.</a:t>
            </a:r>
          </a:p>
          <a:p>
            <a:endParaRPr lang="en-US" b="1" dirty="0"/>
          </a:p>
          <a:p>
            <a:pPr lvl="2">
              <a:buFont typeface="Arial" panose="020B0604020202020204" pitchFamily="34" charset="0"/>
              <a:buChar char="•"/>
            </a:pPr>
            <a:r>
              <a:rPr lang="en-US" sz="2000" b="1" dirty="0"/>
              <a:t>To ensure staffing is accurately reflected, the Planning and Analysis office creates, modifies, and verifies that all budgeted positions are fully funded.</a:t>
            </a:r>
          </a:p>
          <a:p>
            <a:pPr lvl="2">
              <a:buFont typeface="Arial" panose="020B0604020202020204" pitchFamily="34" charset="0"/>
              <a:buChar char="•"/>
            </a:pPr>
            <a:r>
              <a:rPr lang="en-US" sz="2000" b="1" dirty="0"/>
              <a:t>Unless we are explicitly directed by the EVP for Finance &amp; Business Affairs and CFO, we will not create a position for which permanent funding has not been identified.</a:t>
            </a:r>
          </a:p>
          <a:p>
            <a:pPr lvl="2">
              <a:buFont typeface="Arial" panose="020B0604020202020204" pitchFamily="34" charset="0"/>
              <a:buChar char="•"/>
            </a:pPr>
            <a:r>
              <a:rPr lang="en-US" sz="2000" b="1" dirty="0"/>
              <a:t>During the budget development cycle, we will only list positions that have been fully funded and approved. If funding has been approved but other position information such as title has not been finalized, the funds will be set aside and transferred when the position is ready.</a:t>
            </a:r>
          </a:p>
        </p:txBody>
      </p:sp>
    </p:spTree>
    <p:extLst>
      <p:ext uri="{BB962C8B-B14F-4D97-AF65-F5344CB8AC3E}">
        <p14:creationId xmlns:p14="http://schemas.microsoft.com/office/powerpoint/2010/main" val="4140528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B4F7E-E3AD-BCD3-108C-E3CFBFC2B455}"/>
              </a:ext>
            </a:extLst>
          </p:cNvPr>
          <p:cNvSpPr>
            <a:spLocks noGrp="1"/>
          </p:cNvSpPr>
          <p:nvPr>
            <p:ph type="title"/>
          </p:nvPr>
        </p:nvSpPr>
        <p:spPr/>
        <p:txBody>
          <a:bodyPr/>
          <a:lstStyle/>
          <a:p>
            <a:r>
              <a:rPr lang="en-US" dirty="0"/>
              <a:t>Position</a:t>
            </a:r>
          </a:p>
        </p:txBody>
      </p:sp>
      <p:sp>
        <p:nvSpPr>
          <p:cNvPr id="3" name="Content Placeholder 2">
            <a:extLst>
              <a:ext uri="{FF2B5EF4-FFF2-40B4-BE49-F238E27FC236}">
                <a16:creationId xmlns:a16="http://schemas.microsoft.com/office/drawing/2014/main" id="{C7925BD3-6012-369D-A3AD-9CF47598583D}"/>
              </a:ext>
            </a:extLst>
          </p:cNvPr>
          <p:cNvSpPr>
            <a:spLocks noGrp="1"/>
          </p:cNvSpPr>
          <p:nvPr>
            <p:ph idx="1"/>
          </p:nvPr>
        </p:nvSpPr>
        <p:spPr>
          <a:xfrm>
            <a:off x="1097280" y="2173538"/>
            <a:ext cx="10058400" cy="2734892"/>
          </a:xfrm>
        </p:spPr>
        <p:txBody>
          <a:bodyPr/>
          <a:lstStyle/>
          <a:p>
            <a:pPr>
              <a:buFont typeface="Arial" panose="020B0604020202020204" pitchFamily="34" charset="0"/>
              <a:buChar char="•"/>
            </a:pPr>
            <a:r>
              <a:rPr lang="en-US" sz="2400" b="1" dirty="0"/>
              <a:t>Position is a job title into which you place an employee.</a:t>
            </a:r>
          </a:p>
          <a:p>
            <a:pPr>
              <a:buFont typeface="Arial" panose="020B0604020202020204" pitchFamily="34" charset="0"/>
              <a:buChar char="•"/>
            </a:pPr>
            <a:endParaRPr lang="en-US" sz="2400" b="1" dirty="0"/>
          </a:p>
          <a:p>
            <a:pPr>
              <a:buFont typeface="Arial" panose="020B0604020202020204" pitchFamily="34" charset="0"/>
              <a:buChar char="•"/>
            </a:pPr>
            <a:r>
              <a:rPr lang="en-US" sz="2400" b="1" dirty="0"/>
              <a:t>Positions belong to a department.</a:t>
            </a:r>
          </a:p>
          <a:p>
            <a:pPr>
              <a:buFont typeface="Arial" panose="020B0604020202020204" pitchFamily="34" charset="0"/>
              <a:buChar char="•"/>
            </a:pPr>
            <a:endParaRPr lang="en-US" sz="2400" b="1" dirty="0"/>
          </a:p>
          <a:p>
            <a:pPr>
              <a:buFont typeface="Arial" panose="020B0604020202020204" pitchFamily="34" charset="0"/>
              <a:buChar char="•"/>
            </a:pPr>
            <a:r>
              <a:rPr lang="en-US" sz="2400" b="1" dirty="0"/>
              <a:t>Position should have only one incumbent, however, can be reused when vacant.</a:t>
            </a:r>
          </a:p>
          <a:p>
            <a:endParaRPr lang="en-US" dirty="0"/>
          </a:p>
        </p:txBody>
      </p:sp>
    </p:spTree>
    <p:extLst>
      <p:ext uri="{BB962C8B-B14F-4D97-AF65-F5344CB8AC3E}">
        <p14:creationId xmlns:p14="http://schemas.microsoft.com/office/powerpoint/2010/main" val="1768719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DD7F-DF04-5D49-F64C-1B41DC8ADF08}"/>
              </a:ext>
            </a:extLst>
          </p:cNvPr>
          <p:cNvSpPr>
            <a:spLocks noGrp="1"/>
          </p:cNvSpPr>
          <p:nvPr>
            <p:ph type="title"/>
          </p:nvPr>
        </p:nvSpPr>
        <p:spPr/>
        <p:txBody>
          <a:bodyPr/>
          <a:lstStyle/>
          <a:p>
            <a:r>
              <a:rPr lang="en-US" dirty="0"/>
              <a:t>Types of Positions</a:t>
            </a:r>
          </a:p>
        </p:txBody>
      </p:sp>
      <p:sp>
        <p:nvSpPr>
          <p:cNvPr id="3" name="Content Placeholder 2">
            <a:extLst>
              <a:ext uri="{FF2B5EF4-FFF2-40B4-BE49-F238E27FC236}">
                <a16:creationId xmlns:a16="http://schemas.microsoft.com/office/drawing/2014/main" id="{F03512B2-3B12-EF4A-3BC6-F4D7EA9D67A2}"/>
              </a:ext>
            </a:extLst>
          </p:cNvPr>
          <p:cNvSpPr>
            <a:spLocks noGrp="1"/>
          </p:cNvSpPr>
          <p:nvPr>
            <p:ph idx="1"/>
          </p:nvPr>
        </p:nvSpPr>
        <p:spPr/>
        <p:txBody>
          <a:bodyPr>
            <a:normAutofit fontScale="32500" lnSpcReduction="20000"/>
          </a:bodyPr>
          <a:lstStyle/>
          <a:p>
            <a:pPr>
              <a:buFont typeface="Arial" panose="020B0604020202020204" pitchFamily="34" charset="0"/>
              <a:buChar char="•"/>
            </a:pPr>
            <a:r>
              <a:rPr lang="en-US" sz="4900" b="1" dirty="0"/>
              <a:t>Administrative &amp; Professional (AP)</a:t>
            </a:r>
          </a:p>
          <a:p>
            <a:pPr lvl="1">
              <a:buFont typeface="Courier New" panose="02070309020205020404" pitchFamily="49" charset="0"/>
              <a:buChar char="o"/>
            </a:pPr>
            <a:r>
              <a:rPr lang="en-US" sz="3800" b="1" dirty="0"/>
              <a:t>President, Vice Presidents, Directors, Managers, Associate or Assistant Directors.</a:t>
            </a:r>
          </a:p>
          <a:p>
            <a:pPr>
              <a:buFont typeface="Arial" panose="020B0604020202020204" pitchFamily="34" charset="0"/>
              <a:buChar char="•"/>
            </a:pPr>
            <a:r>
              <a:rPr lang="en-US" sz="4900" b="1" dirty="0"/>
              <a:t>Classified Positions (CL)</a:t>
            </a:r>
          </a:p>
          <a:p>
            <a:pPr lvl="1">
              <a:buFont typeface="Courier New" panose="02070309020205020404" pitchFamily="49" charset="0"/>
              <a:buChar char="o"/>
            </a:pPr>
            <a:r>
              <a:rPr lang="en-US" sz="3800" b="1" dirty="0"/>
              <a:t>Accountants, Business Analyst, Administrative Assistants.</a:t>
            </a:r>
          </a:p>
          <a:p>
            <a:pPr>
              <a:buFont typeface="Arial" panose="020B0604020202020204" pitchFamily="34" charset="0"/>
              <a:buChar char="•"/>
            </a:pPr>
            <a:r>
              <a:rPr lang="en-US" sz="4900" b="1" dirty="0"/>
              <a:t>Faculty (FA1, FA2, FA3, &amp; FA4)</a:t>
            </a:r>
          </a:p>
          <a:p>
            <a:pPr lvl="1">
              <a:buFont typeface="Courier New" panose="02070309020205020404" pitchFamily="49" charset="0"/>
              <a:buChar char="o"/>
            </a:pPr>
            <a:r>
              <a:rPr lang="en-US" sz="3800" b="1" dirty="0"/>
              <a:t>Professors, Associate Professors, Assistant Professors.</a:t>
            </a:r>
          </a:p>
          <a:p>
            <a:pPr>
              <a:buFont typeface="Arial" panose="020B0604020202020204" pitchFamily="34" charset="0"/>
              <a:buChar char="•"/>
            </a:pPr>
            <a:r>
              <a:rPr lang="en-US" sz="4900" b="1" dirty="0"/>
              <a:t>Direct Wage (STU, CLN)</a:t>
            </a:r>
          </a:p>
          <a:p>
            <a:pPr lvl="1">
              <a:buFont typeface="Courier New" panose="02070309020205020404" pitchFamily="49" charset="0"/>
              <a:buChar char="o"/>
            </a:pPr>
            <a:r>
              <a:rPr lang="en-US" sz="3800" b="1" dirty="0"/>
              <a:t>Employees paid by the hour, usually Students.</a:t>
            </a:r>
          </a:p>
          <a:p>
            <a:pPr>
              <a:buFont typeface="Arial" panose="020B0604020202020204" pitchFamily="34" charset="0"/>
              <a:buChar char="•"/>
            </a:pPr>
            <a:r>
              <a:rPr lang="en-US" sz="4900" b="1" dirty="0"/>
              <a:t>Work-study (WS)</a:t>
            </a:r>
          </a:p>
          <a:p>
            <a:pPr lvl="1">
              <a:buFont typeface="Courier New" panose="02070309020205020404" pitchFamily="49" charset="0"/>
              <a:buChar char="o"/>
            </a:pPr>
            <a:r>
              <a:rPr lang="en-US" sz="3800" b="1" dirty="0"/>
              <a:t>Student Employees whose pay is funded by the federal government.</a:t>
            </a:r>
          </a:p>
          <a:p>
            <a:pPr>
              <a:buFont typeface="Arial" panose="020B0604020202020204" pitchFamily="34" charset="0"/>
              <a:buChar char="•"/>
            </a:pPr>
            <a:r>
              <a:rPr lang="en-US" sz="4900" b="1" dirty="0"/>
              <a:t>Graduate Assistants (GRA or GTA)</a:t>
            </a:r>
          </a:p>
          <a:p>
            <a:pPr lvl="1">
              <a:buFont typeface="Courier New" panose="02070309020205020404" pitchFamily="49" charset="0"/>
              <a:buChar char="o"/>
            </a:pPr>
            <a:r>
              <a:rPr lang="en-US" sz="3800" b="1" dirty="0"/>
              <a:t>Graduate Student employees.</a:t>
            </a:r>
          </a:p>
          <a:p>
            <a:pPr>
              <a:buFont typeface="Arial" panose="020B0604020202020204" pitchFamily="34" charset="0"/>
              <a:buChar char="•"/>
            </a:pPr>
            <a:r>
              <a:rPr lang="en-US" sz="4900" b="1" dirty="0"/>
              <a:t>Special Assignments (APN or CLN)</a:t>
            </a:r>
          </a:p>
          <a:p>
            <a:pPr lvl="1">
              <a:buFont typeface="Courier New" panose="02070309020205020404" pitchFamily="49" charset="0"/>
              <a:buChar char="o"/>
            </a:pPr>
            <a:r>
              <a:rPr lang="en-US" sz="3800" b="1" dirty="0"/>
              <a:t>Used to provide an additional job to an employee outside their normal job duties for a specific amount of time. This only applies to exempt employees. </a:t>
            </a:r>
          </a:p>
        </p:txBody>
      </p:sp>
    </p:spTree>
    <p:extLst>
      <p:ext uri="{BB962C8B-B14F-4D97-AF65-F5344CB8AC3E}">
        <p14:creationId xmlns:p14="http://schemas.microsoft.com/office/powerpoint/2010/main" val="15043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C02D-B189-8974-FD3E-8AD7A8B11E70}"/>
              </a:ext>
            </a:extLst>
          </p:cNvPr>
          <p:cNvSpPr>
            <a:spLocks noGrp="1"/>
          </p:cNvSpPr>
          <p:nvPr>
            <p:ph type="title"/>
          </p:nvPr>
        </p:nvSpPr>
        <p:spPr/>
        <p:txBody>
          <a:bodyPr/>
          <a:lstStyle/>
          <a:p>
            <a:r>
              <a:rPr lang="en-US" dirty="0"/>
              <a:t>Permanent vs Temporary Positions</a:t>
            </a:r>
          </a:p>
        </p:txBody>
      </p:sp>
      <p:sp>
        <p:nvSpPr>
          <p:cNvPr id="3" name="Content Placeholder 2">
            <a:extLst>
              <a:ext uri="{FF2B5EF4-FFF2-40B4-BE49-F238E27FC236}">
                <a16:creationId xmlns:a16="http://schemas.microsoft.com/office/drawing/2014/main" id="{23618707-47CA-B893-1F7B-635C903F3C5E}"/>
              </a:ext>
            </a:extLst>
          </p:cNvPr>
          <p:cNvSpPr>
            <a:spLocks noGrp="1"/>
          </p:cNvSpPr>
          <p:nvPr>
            <p:ph idx="1"/>
          </p:nvPr>
        </p:nvSpPr>
        <p:spPr/>
        <p:txBody>
          <a:bodyPr>
            <a:normAutofit/>
          </a:bodyPr>
          <a:lstStyle/>
          <a:p>
            <a:pPr>
              <a:buFont typeface="Arial" panose="020B0604020202020204" pitchFamily="34" charset="0"/>
              <a:buChar char="•"/>
            </a:pPr>
            <a:r>
              <a:rPr lang="en-US" sz="2800" b="1" dirty="0"/>
              <a:t>Permanent (budgeted) positions:</a:t>
            </a:r>
          </a:p>
          <a:p>
            <a:pPr lvl="1">
              <a:buFont typeface="Courier New" panose="02070309020205020404" pitchFamily="49" charset="0"/>
              <a:buChar char="o"/>
            </a:pPr>
            <a:r>
              <a:rPr lang="en-US" b="1" dirty="0"/>
              <a:t>A&amp;P, Classified, and Faculty Positions </a:t>
            </a:r>
          </a:p>
          <a:p>
            <a:pPr lvl="1">
              <a:buFont typeface="Courier New" panose="02070309020205020404" pitchFamily="49" charset="0"/>
              <a:buChar char="o"/>
            </a:pPr>
            <a:r>
              <a:rPr lang="en-US" b="1" dirty="0"/>
              <a:t>Usually, Full-Time </a:t>
            </a:r>
          </a:p>
          <a:p>
            <a:pPr lvl="1">
              <a:buFont typeface="Courier New" panose="02070309020205020404" pitchFamily="49" charset="0"/>
              <a:buChar char="o"/>
            </a:pPr>
            <a:r>
              <a:rPr lang="en-US" b="1" dirty="0"/>
              <a:t>Benefit Eligible</a:t>
            </a:r>
          </a:p>
          <a:p>
            <a:pPr lvl="1">
              <a:buFont typeface="Courier New" panose="02070309020205020404" pitchFamily="49" charset="0"/>
              <a:buChar char="o"/>
            </a:pPr>
            <a:r>
              <a:rPr lang="en-US" b="1" dirty="0"/>
              <a:t>Controlled positions</a:t>
            </a:r>
          </a:p>
          <a:p>
            <a:pPr lvl="1">
              <a:buFont typeface="Courier New" panose="02070309020205020404" pitchFamily="49" charset="0"/>
              <a:buChar char="o"/>
            </a:pPr>
            <a:r>
              <a:rPr lang="en-US" b="1" u="sng" dirty="0"/>
              <a:t>Fully funded – funds set aside for each position</a:t>
            </a:r>
          </a:p>
          <a:p>
            <a:pPr>
              <a:buFont typeface="Arial" panose="020B0604020202020204" pitchFamily="34" charset="0"/>
              <a:buChar char="•"/>
            </a:pPr>
            <a:r>
              <a:rPr lang="en-US" sz="2800" b="1" dirty="0"/>
              <a:t>Temporary (non-budgeted) positions:</a:t>
            </a:r>
          </a:p>
          <a:p>
            <a:pPr lvl="1">
              <a:buFont typeface="Courier New" panose="02070309020205020404" pitchFamily="49" charset="0"/>
              <a:buChar char="o"/>
            </a:pPr>
            <a:r>
              <a:rPr lang="en-US" b="1" dirty="0"/>
              <a:t>Direct Wage, Work-Study, Part-Time Faculty, Summer Assignments, and Special Assignments.</a:t>
            </a:r>
          </a:p>
          <a:p>
            <a:pPr lvl="1">
              <a:buFont typeface="Courier New" panose="02070309020205020404" pitchFamily="49" charset="0"/>
              <a:buChar char="o"/>
            </a:pPr>
            <a:r>
              <a:rPr lang="en-US" b="1" dirty="0"/>
              <a:t>Usually, Part-Time</a:t>
            </a:r>
          </a:p>
          <a:p>
            <a:pPr lvl="1">
              <a:buFont typeface="Courier New" panose="02070309020205020404" pitchFamily="49" charset="0"/>
              <a:buChar char="o"/>
            </a:pPr>
            <a:r>
              <a:rPr lang="en-US" b="1" dirty="0"/>
              <a:t>Positions are not controlled</a:t>
            </a:r>
          </a:p>
          <a:p>
            <a:pPr lvl="1">
              <a:buFont typeface="Courier New" panose="02070309020205020404" pitchFamily="49" charset="0"/>
              <a:buChar char="o"/>
            </a:pPr>
            <a:r>
              <a:rPr lang="en-US" b="1" dirty="0"/>
              <a:t>A pool of Funds is set aside</a:t>
            </a:r>
          </a:p>
        </p:txBody>
      </p:sp>
    </p:spTree>
    <p:extLst>
      <p:ext uri="{BB962C8B-B14F-4D97-AF65-F5344CB8AC3E}">
        <p14:creationId xmlns:p14="http://schemas.microsoft.com/office/powerpoint/2010/main" val="4218811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585C-448F-5EDF-9D13-CECE4F38D7CE}"/>
              </a:ext>
            </a:extLst>
          </p:cNvPr>
          <p:cNvSpPr>
            <a:spLocks noGrp="1"/>
          </p:cNvSpPr>
          <p:nvPr>
            <p:ph type="title"/>
          </p:nvPr>
        </p:nvSpPr>
        <p:spPr/>
        <p:txBody>
          <a:bodyPr/>
          <a:lstStyle/>
          <a:p>
            <a:r>
              <a:rPr lang="en-US" dirty="0"/>
              <a:t>Process for Creating New Positions</a:t>
            </a:r>
          </a:p>
        </p:txBody>
      </p:sp>
      <p:sp>
        <p:nvSpPr>
          <p:cNvPr id="3" name="Content Placeholder 2">
            <a:extLst>
              <a:ext uri="{FF2B5EF4-FFF2-40B4-BE49-F238E27FC236}">
                <a16:creationId xmlns:a16="http://schemas.microsoft.com/office/drawing/2014/main" id="{EF1C63E9-E6FB-95AB-64B2-42B2BB80109B}"/>
              </a:ext>
            </a:extLst>
          </p:cNvPr>
          <p:cNvSpPr>
            <a:spLocks noGrp="1"/>
          </p:cNvSpPr>
          <p:nvPr>
            <p:ph idx="1"/>
          </p:nvPr>
        </p:nvSpPr>
        <p:spPr/>
        <p:txBody>
          <a:bodyPr>
            <a:normAutofit fontScale="62500" lnSpcReduction="20000"/>
          </a:bodyPr>
          <a:lstStyle/>
          <a:p>
            <a:pPr>
              <a:buFont typeface="Arial" panose="020B0604020202020204" pitchFamily="34" charset="0"/>
              <a:buChar char="•"/>
            </a:pPr>
            <a:r>
              <a:rPr lang="en-US" sz="4200" b="1" dirty="0"/>
              <a:t>Permanent Staff Positions</a:t>
            </a:r>
          </a:p>
          <a:p>
            <a:pPr lvl="1">
              <a:buFont typeface="Courier New" panose="02070309020205020404" pitchFamily="49" charset="0"/>
              <a:buChar char="o"/>
            </a:pPr>
            <a:r>
              <a:rPr lang="en-US" sz="2300" b="1" dirty="0"/>
              <a:t>Job Title needs to be approved by HR Compensation office.</a:t>
            </a:r>
          </a:p>
          <a:p>
            <a:pPr lvl="2">
              <a:buFont typeface="Wingdings" panose="05000000000000000000" pitchFamily="2" charset="2"/>
              <a:buChar char="§"/>
            </a:pPr>
            <a:r>
              <a:rPr lang="en-US" sz="2000" dirty="0"/>
              <a:t>Funding needs to be in place or requested.</a:t>
            </a:r>
          </a:p>
          <a:p>
            <a:pPr lvl="2">
              <a:buFont typeface="Wingdings" panose="05000000000000000000" pitchFamily="2" charset="2"/>
              <a:buChar char="§"/>
            </a:pPr>
            <a:r>
              <a:rPr lang="en-US" sz="2000" dirty="0"/>
              <a:t>Funds needed – President Approval.</a:t>
            </a:r>
          </a:p>
          <a:p>
            <a:pPr lvl="1">
              <a:buFont typeface="Courier New" panose="02070309020205020404" pitchFamily="49" charset="0"/>
              <a:buChar char="o"/>
            </a:pPr>
            <a:r>
              <a:rPr lang="en-US" sz="2300" b="1" dirty="0"/>
              <a:t>Submit a Staff Position Posting Request Form (found on </a:t>
            </a:r>
            <a:r>
              <a:rPr lang="en-US" sz="2300" b="1" dirty="0">
                <a:hlinkClick r:id="rId2"/>
              </a:rPr>
              <a:t>HR Forms website</a:t>
            </a:r>
            <a:r>
              <a:rPr lang="en-US" sz="2300" b="1" dirty="0"/>
              <a:t>).</a:t>
            </a:r>
          </a:p>
          <a:p>
            <a:pPr lvl="2">
              <a:buFont typeface="Wingdings" panose="05000000000000000000" pitchFamily="2" charset="2"/>
              <a:buChar char="§"/>
            </a:pPr>
            <a:r>
              <a:rPr lang="en-US" sz="2000" dirty="0"/>
              <a:t>Indicate position is new.</a:t>
            </a:r>
          </a:p>
          <a:p>
            <a:pPr lvl="2">
              <a:buFont typeface="Wingdings" panose="05000000000000000000" pitchFamily="2" charset="2"/>
              <a:buChar char="§"/>
            </a:pPr>
            <a:r>
              <a:rPr lang="en-US" sz="2000" dirty="0"/>
              <a:t>P&amp;A creates position # when funding is identified.</a:t>
            </a:r>
          </a:p>
          <a:p>
            <a:pPr lvl="2">
              <a:buFont typeface="Wingdings" panose="05000000000000000000" pitchFamily="2" charset="2"/>
              <a:buChar char="§"/>
            </a:pPr>
            <a:r>
              <a:rPr lang="en-US" sz="2000" dirty="0"/>
              <a:t>Form is also used for setting up recruitment.</a:t>
            </a:r>
          </a:p>
          <a:p>
            <a:pPr lvl="2">
              <a:buFont typeface="Wingdings" panose="05000000000000000000" pitchFamily="2" charset="2"/>
              <a:buChar char="§"/>
            </a:pPr>
            <a:r>
              <a:rPr lang="en-US" sz="2000" dirty="0"/>
              <a:t>SOM Position requests are processed by the SOM HR Office.</a:t>
            </a:r>
          </a:p>
          <a:p>
            <a:pPr>
              <a:buFont typeface="Arial" panose="020B0604020202020204" pitchFamily="34" charset="0"/>
              <a:buChar char="•"/>
            </a:pPr>
            <a:r>
              <a:rPr lang="en-US" sz="4200" b="1" dirty="0"/>
              <a:t>Permanent Faculty Positions</a:t>
            </a:r>
          </a:p>
          <a:p>
            <a:pPr lvl="1">
              <a:buFont typeface="Courier New" panose="02070309020205020404" pitchFamily="49" charset="0"/>
              <a:buChar char="o"/>
            </a:pPr>
            <a:r>
              <a:rPr lang="en-US" sz="2300" b="1" dirty="0"/>
              <a:t>The position request comes from the division or the College offices using the appropriate Request for Faculty Position (found on </a:t>
            </a:r>
            <a:r>
              <a:rPr lang="en-US" sz="2300" b="1" dirty="0">
                <a:hlinkClick r:id="rId3"/>
              </a:rPr>
              <a:t>Position Control website</a:t>
            </a:r>
            <a:r>
              <a:rPr lang="en-US" sz="2300" b="1" dirty="0"/>
              <a:t>).</a:t>
            </a:r>
          </a:p>
          <a:p>
            <a:pPr>
              <a:buFont typeface="Arial" panose="020B0604020202020204" pitchFamily="34" charset="0"/>
              <a:buChar char="•"/>
            </a:pPr>
            <a:r>
              <a:rPr lang="en-US" sz="4200" b="1" dirty="0"/>
              <a:t>Temporary Positions</a:t>
            </a:r>
          </a:p>
          <a:p>
            <a:pPr lvl="1">
              <a:buFont typeface="Courier New" panose="02070309020205020404" pitchFamily="49" charset="0"/>
              <a:buChar char="o"/>
            </a:pPr>
            <a:r>
              <a:rPr lang="en-US" sz="2300" b="1" dirty="0"/>
              <a:t>Send email to </a:t>
            </a:r>
            <a:r>
              <a:rPr lang="en-US" sz="2300" b="1" dirty="0">
                <a:hlinkClick r:id="rId4"/>
              </a:rPr>
              <a:t>Positioncontrol@utrgv.edu</a:t>
            </a:r>
            <a:r>
              <a:rPr lang="en-US" sz="2300" b="1" dirty="0"/>
              <a:t> and attach the Request on Non-Budgeted Position (found on </a:t>
            </a:r>
            <a:r>
              <a:rPr lang="en-US" sz="2300" b="1" dirty="0">
                <a:hlinkClick r:id="rId3"/>
              </a:rPr>
              <a:t>Position Control website</a:t>
            </a:r>
            <a:r>
              <a:rPr lang="en-US" sz="2300" b="1" dirty="0"/>
              <a:t>).</a:t>
            </a:r>
          </a:p>
        </p:txBody>
      </p:sp>
    </p:spTree>
    <p:extLst>
      <p:ext uri="{BB962C8B-B14F-4D97-AF65-F5344CB8AC3E}">
        <p14:creationId xmlns:p14="http://schemas.microsoft.com/office/powerpoint/2010/main" val="166183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2A1F-05EA-0137-3FC9-DF4CD60AAA5E}"/>
              </a:ext>
            </a:extLst>
          </p:cNvPr>
          <p:cNvSpPr>
            <a:spLocks noGrp="1"/>
          </p:cNvSpPr>
          <p:nvPr>
            <p:ph type="title"/>
          </p:nvPr>
        </p:nvSpPr>
        <p:spPr/>
        <p:txBody>
          <a:bodyPr/>
          <a:lstStyle/>
          <a:p>
            <a:r>
              <a:rPr lang="en-US" dirty="0"/>
              <a:t>Staff Position Posting Request Form</a:t>
            </a:r>
          </a:p>
        </p:txBody>
      </p:sp>
      <p:sp>
        <p:nvSpPr>
          <p:cNvPr id="3" name="Content Placeholder 2">
            <a:extLst>
              <a:ext uri="{FF2B5EF4-FFF2-40B4-BE49-F238E27FC236}">
                <a16:creationId xmlns:a16="http://schemas.microsoft.com/office/drawing/2014/main" id="{6EDE70A0-3D1D-FE63-6FE8-1D5D29F884C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157B40D-BD77-E23A-D766-1DE90C2B9641}"/>
              </a:ext>
            </a:extLst>
          </p:cNvPr>
          <p:cNvPicPr>
            <a:picLocks noChangeAspect="1"/>
          </p:cNvPicPr>
          <p:nvPr/>
        </p:nvPicPr>
        <p:blipFill>
          <a:blip r:embed="rId2"/>
          <a:stretch>
            <a:fillRect/>
          </a:stretch>
        </p:blipFill>
        <p:spPr>
          <a:xfrm>
            <a:off x="4514453" y="279759"/>
            <a:ext cx="7289248" cy="6267690"/>
          </a:xfrm>
          <a:prstGeom prst="rect">
            <a:avLst/>
          </a:prstGeom>
          <a:ln>
            <a:solidFill>
              <a:schemeClr val="accent1"/>
            </a:solidFill>
          </a:ln>
        </p:spPr>
      </p:pic>
    </p:spTree>
    <p:extLst>
      <p:ext uri="{BB962C8B-B14F-4D97-AF65-F5344CB8AC3E}">
        <p14:creationId xmlns:p14="http://schemas.microsoft.com/office/powerpoint/2010/main" val="216006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C9F8B-6AB4-F76C-BE53-B03CC9A8199C}"/>
              </a:ext>
            </a:extLst>
          </p:cNvPr>
          <p:cNvSpPr>
            <a:spLocks noGrp="1"/>
          </p:cNvSpPr>
          <p:nvPr>
            <p:ph type="title"/>
          </p:nvPr>
        </p:nvSpPr>
        <p:spPr/>
        <p:txBody>
          <a:bodyPr/>
          <a:lstStyle/>
          <a:p>
            <a:r>
              <a:rPr lang="en-US" dirty="0"/>
              <a:t>Changes to Position Data Elements</a:t>
            </a:r>
          </a:p>
        </p:txBody>
      </p:sp>
      <p:sp>
        <p:nvSpPr>
          <p:cNvPr id="3" name="Content Placeholder 2">
            <a:extLst>
              <a:ext uri="{FF2B5EF4-FFF2-40B4-BE49-F238E27FC236}">
                <a16:creationId xmlns:a16="http://schemas.microsoft.com/office/drawing/2014/main" id="{A2AE09C0-25BA-9263-DFC0-A579C2BFFD63}"/>
              </a:ext>
            </a:extLst>
          </p:cNvPr>
          <p:cNvSpPr>
            <a:spLocks noGrp="1"/>
          </p:cNvSpPr>
          <p:nvPr>
            <p:ph idx="1"/>
          </p:nvPr>
        </p:nvSpPr>
        <p:spPr>
          <a:xfrm>
            <a:off x="1097280" y="2026889"/>
            <a:ext cx="10058400" cy="4023360"/>
          </a:xfrm>
        </p:spPr>
        <p:txBody>
          <a:bodyPr>
            <a:normAutofit fontScale="62500" lnSpcReduction="20000"/>
          </a:bodyPr>
          <a:lstStyle/>
          <a:p>
            <a:pPr>
              <a:buFont typeface="Arial" panose="020B0604020202020204" pitchFamily="34" charset="0"/>
              <a:buChar char="•"/>
            </a:pPr>
            <a:r>
              <a:rPr lang="en-US" sz="3400" b="1" dirty="0"/>
              <a:t>For filled positions, changes to job assignment are submitted via the appropriate HR system.</a:t>
            </a:r>
          </a:p>
          <a:p>
            <a:pPr lvl="1">
              <a:buFont typeface="Courier New" panose="02070309020205020404" pitchFamily="49" charset="0"/>
              <a:buChar char="o"/>
            </a:pPr>
            <a:r>
              <a:rPr lang="en-US" sz="2900" b="1" dirty="0"/>
              <a:t>Job Code</a:t>
            </a:r>
          </a:p>
          <a:p>
            <a:pPr lvl="2">
              <a:buFont typeface="Wingdings" panose="05000000000000000000" pitchFamily="2" charset="2"/>
              <a:buChar char="§"/>
            </a:pPr>
            <a:r>
              <a:rPr lang="en-US" sz="2600" b="1" dirty="0"/>
              <a:t>Permanent positions: </a:t>
            </a:r>
            <a:r>
              <a:rPr lang="en-US" sz="2600" dirty="0"/>
              <a:t>Requires approval from HR Compensation Office, approval of funding if funded from Institutional funds, and submission of Change in Job Data (CJD) form in the HR Portal.</a:t>
            </a:r>
          </a:p>
          <a:p>
            <a:pPr lvl="2">
              <a:buFont typeface="Wingdings" panose="05000000000000000000" pitchFamily="2" charset="2"/>
              <a:buChar char="§"/>
            </a:pPr>
            <a:r>
              <a:rPr lang="en-US" sz="2600" b="1" dirty="0"/>
              <a:t>Temporary positions: </a:t>
            </a:r>
            <a:r>
              <a:rPr lang="en-US" sz="2600" dirty="0"/>
              <a:t>The job code/title should not be changed especially if the employee classification is changing. Changes can also be submitted on the appropriate HR system.</a:t>
            </a:r>
          </a:p>
          <a:p>
            <a:pPr lvl="1">
              <a:buFont typeface="Courier New" panose="02070309020205020404" pitchFamily="49" charset="0"/>
              <a:buChar char="o"/>
            </a:pPr>
            <a:r>
              <a:rPr lang="en-US" sz="2900" b="1" dirty="0"/>
              <a:t>Department: Usually only when there is a reorganization.</a:t>
            </a:r>
          </a:p>
          <a:p>
            <a:pPr lvl="1">
              <a:buFont typeface="Courier New" panose="02070309020205020404" pitchFamily="49" charset="0"/>
              <a:buChar char="o"/>
            </a:pPr>
            <a:r>
              <a:rPr lang="en-US" sz="2900" b="1" dirty="0"/>
              <a:t>FTE and Standard Hours.</a:t>
            </a:r>
          </a:p>
          <a:p>
            <a:pPr lvl="1">
              <a:buFont typeface="Courier New" panose="02070309020205020404" pitchFamily="49" charset="0"/>
              <a:buChar char="o"/>
            </a:pPr>
            <a:r>
              <a:rPr lang="en-US" sz="2900" b="1" dirty="0"/>
              <a:t>Funding Source: If only funding needs to change, use the Change in Funding Source (CFS) form.</a:t>
            </a:r>
          </a:p>
          <a:p>
            <a:pPr lvl="1">
              <a:buFont typeface="Courier New" panose="02070309020205020404" pitchFamily="49" charset="0"/>
              <a:buChar char="o"/>
            </a:pPr>
            <a:r>
              <a:rPr lang="en-US" sz="2900" b="1" dirty="0"/>
              <a:t>Location or Office Number.</a:t>
            </a:r>
          </a:p>
          <a:p>
            <a:pPr lvl="1">
              <a:buFont typeface="Courier New" panose="02070309020205020404" pitchFamily="49" charset="0"/>
              <a:buChar char="o"/>
            </a:pPr>
            <a:r>
              <a:rPr lang="en-US" sz="2900" b="1" dirty="0"/>
              <a:t>Reports To (Supervisor) Position.</a:t>
            </a:r>
          </a:p>
          <a:p>
            <a:pPr>
              <a:buFont typeface="Arial" panose="020B0604020202020204" pitchFamily="34" charset="0"/>
              <a:buChar char="•"/>
            </a:pPr>
            <a:r>
              <a:rPr lang="en-US" sz="3400" b="1" dirty="0"/>
              <a:t>If only Location/Office or Reports To needs a change, use the Change of Location/Supervisor (CLS) form in the HR Portal.</a:t>
            </a:r>
          </a:p>
          <a:p>
            <a:pPr lvl="1">
              <a:buFont typeface="Courier New" panose="02070309020205020404" pitchFamily="49" charset="0"/>
              <a:buChar char="o"/>
            </a:pPr>
            <a:r>
              <a:rPr lang="en-US" sz="2900" b="1" dirty="0"/>
              <a:t>This form usually will come to Position Control directly from the creator.</a:t>
            </a:r>
          </a:p>
        </p:txBody>
      </p:sp>
    </p:spTree>
    <p:extLst>
      <p:ext uri="{BB962C8B-B14F-4D97-AF65-F5344CB8AC3E}">
        <p14:creationId xmlns:p14="http://schemas.microsoft.com/office/powerpoint/2010/main" val="1815655670"/>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46469"/>
      </a:dk2>
      <a:lt2>
        <a:srgbClr val="7FC2D7"/>
      </a:lt2>
      <a:accent1>
        <a:srgbClr val="F05023"/>
      </a:accent1>
      <a:accent2>
        <a:srgbClr val="04173C"/>
      </a:accent2>
      <a:accent3>
        <a:srgbClr val="FFC000"/>
      </a:accent3>
      <a:accent4>
        <a:srgbClr val="1773B1"/>
      </a:accent4>
      <a:accent5>
        <a:srgbClr val="016A3A"/>
      </a:accent5>
      <a:accent6>
        <a:srgbClr val="00B050"/>
      </a:accent6>
      <a:hlink>
        <a:srgbClr val="F05023"/>
      </a:hlink>
      <a:folHlink>
        <a:srgbClr val="8C8C8C"/>
      </a:folHlink>
    </a:clrScheme>
    <a:fontScheme name="Custom 1">
      <a:majorFont>
        <a:latin typeface="Source Serif Pro Black"/>
        <a:ea typeface=""/>
        <a:cs typeface=""/>
      </a:majorFont>
      <a:minorFont>
        <a:latin typeface="Source Sans Pro ExtraLight"/>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E95E2E7B5C6D499E69274860B92225" ma:contentTypeVersion="16" ma:contentTypeDescription="Create a new document." ma:contentTypeScope="" ma:versionID="02b1ccd0f35cb63605d6d2c827336af6">
  <xsd:schema xmlns:xsd="http://www.w3.org/2001/XMLSchema" xmlns:xs="http://www.w3.org/2001/XMLSchema" xmlns:p="http://schemas.microsoft.com/office/2006/metadata/properties" xmlns:ns2="97342861-2e5a-442a-b08f-941b2ef48fa7" xmlns:ns3="dbbd2d06-cba3-467a-b832-54219c7514d3" targetNamespace="http://schemas.microsoft.com/office/2006/metadata/properties" ma:root="true" ma:fieldsID="33bcbaddf735b911880ada8a97e426bc" ns2:_="" ns3:_="">
    <xsd:import namespace="97342861-2e5a-442a-b08f-941b2ef48fa7"/>
    <xsd:import namespace="dbbd2d06-cba3-467a-b832-54219c7514d3"/>
    <xsd:element name="properties">
      <xsd:complexType>
        <xsd:sequence>
          <xsd:element name="documentManagement">
            <xsd:complexType>
              <xsd:all>
                <xsd:element ref="ns2:Audience" minOccurs="0"/>
                <xsd:element ref="ns2:Tab" minOccurs="0"/>
                <xsd:element ref="ns2:Publish_x0020_Date" minOccurs="0"/>
                <xsd:element ref="ns2:Purpose" minOccurs="0"/>
                <xsd:element ref="ns2:Status" minOccurs="0"/>
                <xsd:element ref="ns3:SharedWithUsers" minOccurs="0"/>
                <xsd:element ref="ns3:SharedWithDetails" minOccurs="0"/>
                <xsd:element ref="ns2:Assigned_x0020_To0" minOccurs="0"/>
                <xsd:element ref="ns2:Button_x0020__x002d__x0020_Request_x0020_Review" minOccurs="0"/>
                <xsd:element ref="ns3:LastSharedByUser" minOccurs="0"/>
                <xsd:element ref="ns3:LastSharedByTime" minOccurs="0"/>
                <xsd:element ref="ns2:Project"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342861-2e5a-442a-b08f-941b2ef48fa7" elementFormDefault="qualified">
    <xsd:import namespace="http://schemas.microsoft.com/office/2006/documentManagement/types"/>
    <xsd:import namespace="http://schemas.microsoft.com/office/infopath/2007/PartnerControls"/>
    <xsd:element name="Audience" ma:index="8" nillable="true" ma:displayName="Audience" ma:default="ES&amp;L Team" ma:format="Dropdown" ma:internalName="Audience">
      <xsd:simpleType>
        <xsd:restriction base="dms:Choice">
          <xsd:enumeration value="Students"/>
          <xsd:enumeration value="Faculty"/>
          <xsd:enumeration value="All UTRGV"/>
          <xsd:enumeration value="Community Partners"/>
          <xsd:enumeration value="Public"/>
          <xsd:enumeration value="ES&amp;L Team"/>
        </xsd:restriction>
      </xsd:simpleType>
    </xsd:element>
    <xsd:element name="Tab" ma:index="9" nillable="true" ma:displayName="Tab" ma:format="Dropdown" ma:internalName="Tab">
      <xsd:simpleType>
        <xsd:restriction base="dms:Choice">
          <xsd:enumeration value="About"/>
          <xsd:enumeration value="Engaged Scholar Symposium"/>
          <xsd:enumeration value="Service Learning"/>
          <xsd:enumeration value="Undergrad Research"/>
          <xsd:enumeration value="Other Experiential Learning"/>
          <xsd:enumeration value="For Faculty"/>
          <xsd:enumeration value="Free-Standing Page"/>
          <xsd:enumeration value="Not for Publishing"/>
        </xsd:restriction>
      </xsd:simpleType>
    </xsd:element>
    <xsd:element name="Publish_x0020_Date" ma:index="10" nillable="true" ma:displayName="Publish Date" ma:description="Goal Date for Publishing Content" ma:format="DateOnly" ma:internalName="Publish_x0020_Date">
      <xsd:simpleType>
        <xsd:restriction base="dms:DateTime"/>
      </xsd:simpleType>
    </xsd:element>
    <xsd:element name="Purpose" ma:index="11" nillable="true" ma:displayName="Purpose" ma:description="Type of post" ma:format="Dropdown" ma:internalName="Purpose">
      <xsd:simpleType>
        <xsd:restriction base="dms:Choice">
          <xsd:enumeration value="Inform"/>
          <xsd:enumeration value="Event"/>
          <xsd:enumeration value="Tutorial"/>
          <xsd:enumeration value="Referral"/>
          <xsd:enumeration value="Website Development"/>
        </xsd:restriction>
      </xsd:simpleType>
    </xsd:element>
    <xsd:element name="Status" ma:index="12" nillable="true" ma:displayName="Status" ma:default="Development Not Started" ma:format="Dropdown" ma:internalName="Status">
      <xsd:simpleType>
        <xsd:restriction base="dms:Choice">
          <xsd:enumeration value="Development Not Started"/>
          <xsd:enumeration value="Development In Progress"/>
          <xsd:enumeration value="Development Completed"/>
          <xsd:enumeration value="Review &amp; Revision"/>
          <xsd:enumeration value="Ready to be Posted"/>
          <xsd:enumeration value="Published"/>
          <xsd:enumeration value="Un-Published"/>
        </xsd:restriction>
      </xsd:simpleType>
    </xsd:element>
    <xsd:element name="Assigned_x0020_To0" ma:index="15" nillable="true" ma:displayName="Assigned To" ma:description="Staff Member Assigned to modify/review document." ma:list="UserInfo" ma:SharePointGroup="0" ma:internalName="Assigned_x0020_To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utton_x0020__x002d__x0020_Request_x0020_Review" ma:index="16" nillable="true" ma:displayName="Button - Request Review" ma:internalName="Button_x0020__x002d__x0020_Request_x0020_Review">
      <xsd:complexType>
        <xsd:complexContent>
          <xsd:extension base="dms:URL">
            <xsd:sequence>
              <xsd:element name="Url" type="dms:ValidUrl" minOccurs="0" nillable="true"/>
              <xsd:element name="Description" type="xsd:string" nillable="true"/>
            </xsd:sequence>
          </xsd:extension>
        </xsd:complexContent>
      </xsd:complexType>
    </xsd:element>
    <xsd:element name="Project" ma:index="19" nillable="true" ma:displayName="Project" ma:default="General Information" ma:format="Dropdown" ma:internalName="Project">
      <xsd:simpleType>
        <xsd:restriction base="dms:Choice">
          <xsd:enumeration value="General Information"/>
          <xsd:enumeration value="Service Learning"/>
          <xsd:enumeration value="Research"/>
          <xsd:enumeration value="Creative Works"/>
          <xsd:enumeration value="Internships"/>
          <xsd:enumeration value="Other Experiential Learning Activity"/>
          <xsd:enumeration value="Engaged Scholar Symposium"/>
        </xsd:restriction>
      </xsd:simpleType>
    </xsd:element>
    <xsd:element name="MediaServiceMetadata" ma:index="20" nillable="true" ma:displayName="MediaServiceMetadata" ma:description="" ma:hidden="true" ma:internalName="MediaServiceMetadata" ma:readOnly="true">
      <xsd:simpleType>
        <xsd:restriction base="dms:Note"/>
      </xsd:simpleType>
    </xsd:element>
    <xsd:element name="MediaServiceFastMetadata" ma:index="21" nillable="true" ma:displayName="MediaServiceFastMetadata" ma:description="" ma:hidden="true" ma:internalName="MediaServiceFastMetadata" ma:readOnly="true">
      <xsd:simpleType>
        <xsd:restriction base="dms:Note"/>
      </xsd:simpleType>
    </xsd:element>
    <xsd:element name="MediaServiceDateTaken" ma:index="22"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bd2d06-cba3-467a-b832-54219c7514d3"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b xmlns="97342861-2e5a-442a-b08f-941b2ef48fa7" xsi:nil="true"/>
    <Project xmlns="97342861-2e5a-442a-b08f-941b2ef48fa7">General Information</Project>
    <Audience xmlns="97342861-2e5a-442a-b08f-941b2ef48fa7">ES&amp;L Team</Audience>
    <Button_x0020__x002d__x0020_Request_x0020_Review xmlns="97342861-2e5a-442a-b08f-941b2ef48fa7">
      <Url xsi:nil="true"/>
      <Description xsi:nil="true"/>
    </Button_x0020__x002d__x0020_Request_x0020_Review>
    <Purpose xmlns="97342861-2e5a-442a-b08f-941b2ef48fa7" xsi:nil="true"/>
    <Assigned_x0020_To0 xmlns="97342861-2e5a-442a-b08f-941b2ef48fa7">
      <UserInfo>
        <DisplayName/>
        <AccountId xsi:nil="true"/>
        <AccountType/>
      </UserInfo>
    </Assigned_x0020_To0>
    <Publish_x0020_Date xmlns="97342861-2e5a-442a-b08f-941b2ef48fa7" xsi:nil="true"/>
    <Status xmlns="97342861-2e5a-442a-b08f-941b2ef48fa7">Development Not Started</Status>
  </documentManagement>
</p:properties>
</file>

<file path=customXml/itemProps1.xml><?xml version="1.0" encoding="utf-8"?>
<ds:datastoreItem xmlns:ds="http://schemas.openxmlformats.org/officeDocument/2006/customXml" ds:itemID="{61DF924C-FF0E-46D2-BF11-BEE1C6A88E91}">
  <ds:schemaRefs>
    <ds:schemaRef ds:uri="http://schemas.microsoft.com/sharepoint/v3/contenttype/forms"/>
  </ds:schemaRefs>
</ds:datastoreItem>
</file>

<file path=customXml/itemProps2.xml><?xml version="1.0" encoding="utf-8"?>
<ds:datastoreItem xmlns:ds="http://schemas.openxmlformats.org/officeDocument/2006/customXml" ds:itemID="{C429F212-FCE2-4F22-ACB8-426F6BD60E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342861-2e5a-442a-b08f-941b2ef48fa7"/>
    <ds:schemaRef ds:uri="dbbd2d06-cba3-467a-b832-54219c7514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76E06D-B65C-4874-AA26-6D53DF8519B7}">
  <ds:schemaRefs>
    <ds:schemaRef ds:uri="http://schemas.microsoft.com/office/2006/metadata/properties"/>
    <ds:schemaRef ds:uri="http://schemas.microsoft.com/office/infopath/2007/PartnerControls"/>
    <ds:schemaRef ds:uri="97342861-2e5a-442a-b08f-941b2ef48fa7"/>
  </ds:schemaRefs>
</ds:datastoreItem>
</file>

<file path=docProps/app.xml><?xml version="1.0" encoding="utf-8"?>
<Properties xmlns="http://schemas.openxmlformats.org/officeDocument/2006/extended-properties" xmlns:vt="http://schemas.openxmlformats.org/officeDocument/2006/docPropsVTypes">
  <Template>Retrospect</Template>
  <TotalTime>81</TotalTime>
  <Words>1104</Words>
  <Application>Microsoft Office PowerPoint</Application>
  <PresentationFormat>Widescreen</PresentationFormat>
  <Paragraphs>123</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Courier New</vt:lpstr>
      <vt:lpstr>Source Sans Pro ExtraLight</vt:lpstr>
      <vt:lpstr>Source Sans Pro Semibold</vt:lpstr>
      <vt:lpstr>Source Serif Pro Black</vt:lpstr>
      <vt:lpstr>Wingdings</vt:lpstr>
      <vt:lpstr>Retrospect</vt:lpstr>
      <vt:lpstr>Position Control</vt:lpstr>
      <vt:lpstr>Position Control site</vt:lpstr>
      <vt:lpstr>Responsibility</vt:lpstr>
      <vt:lpstr>Position</vt:lpstr>
      <vt:lpstr>Types of Positions</vt:lpstr>
      <vt:lpstr>Permanent vs Temporary Positions</vt:lpstr>
      <vt:lpstr>Process for Creating New Positions</vt:lpstr>
      <vt:lpstr>Staff Position Posting Request Form</vt:lpstr>
      <vt:lpstr>Changes to Position Data Elements</vt:lpstr>
      <vt:lpstr>Data Elements of Position </vt:lpstr>
      <vt:lpstr>How to Find a Position Number</vt:lpstr>
      <vt:lpstr>PeopleSoft Position Query RGV_POSITION_ROSTER</vt:lpstr>
      <vt:lpstr>Navigation to Position Query</vt:lpstr>
      <vt:lpstr>Navigation to Position Query</vt:lpstr>
      <vt:lpstr>Request for Non-Budgeted Positions</vt:lpstr>
      <vt:lpstr>Questions?</vt:lpstr>
    </vt:vector>
  </TitlesOfParts>
  <Company>UTRGV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Stegall</dc:creator>
  <cp:lastModifiedBy>Nidia Garcia</cp:lastModifiedBy>
  <cp:revision>4</cp:revision>
  <dcterms:created xsi:type="dcterms:W3CDTF">2017-08-09T20:48:54Z</dcterms:created>
  <dcterms:modified xsi:type="dcterms:W3CDTF">2024-11-07T18:47:16Z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0x01010074E95E2E7B5C6D499E69274860B92225</vt:lpwstr>
  </property>
</Properties>
</file>