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Roboto"/>
      <p:regular r:id="rId11"/>
      <p:bold r:id="rId12"/>
      <p:italic r:id="rId13"/>
      <p:boldItalic r:id="rId14"/>
    </p:embeddedFont>
    <p:embeddedFont>
      <p:font typeface="Average"/>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regular.fntdata"/><Relationship Id="rId10" Type="http://schemas.openxmlformats.org/officeDocument/2006/relationships/slide" Target="slides/slide5.xml"/><Relationship Id="rId13" Type="http://schemas.openxmlformats.org/officeDocument/2006/relationships/font" Target="fonts/Roboto-italic.fntdata"/><Relationship Id="rId12" Type="http://schemas.openxmlformats.org/officeDocument/2006/relationships/font" Target="fonts/Robo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Average-regular.fntdata"/><Relationship Id="rId14"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cd39d4d767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cd39d4d767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cd39d4d767_0_6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cd39d4d767_0_6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cd39d4d767_0_6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cd39d4d767_0_6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cd39d4d767_0_6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cd39d4d767_0_6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en.wikipedia.org/wiki/Psychotherapy" TargetMode="External"/><Relationship Id="rId4" Type="http://schemas.openxmlformats.org/officeDocument/2006/relationships/hyperlink" Target="https://en.wikipedia.org/wiki/Stress_(psychological)" TargetMode="External"/><Relationship Id="rId5" Type="http://schemas.openxmlformats.org/officeDocument/2006/relationships/hyperlink" Target="https://en.wikipedia.org/wiki/Chronic_stres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2331450" y="1141500"/>
            <a:ext cx="5256300" cy="8292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rPr lang="en-GB"/>
              <a:t>        BALANCE </a:t>
            </a:r>
            <a:r>
              <a:rPr lang="en-GB" sz="1600"/>
              <a:t>by Francisco Eguia</a:t>
            </a:r>
            <a:endParaRPr sz="1600"/>
          </a:p>
        </p:txBody>
      </p:sp>
      <p:sp>
        <p:nvSpPr>
          <p:cNvPr id="86" name="Google Shape;86;p13"/>
          <p:cNvSpPr txBox="1"/>
          <p:nvPr>
            <p:ph idx="1" type="subTitle"/>
          </p:nvPr>
        </p:nvSpPr>
        <p:spPr>
          <a:xfrm>
            <a:off x="2081425" y="1907000"/>
            <a:ext cx="6331500" cy="26223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GB"/>
              <a:t>When we stress we do many things that damage our health rather ran improve them.  We stress eat junk food and drink drinks that contain much more sugar than we can consume. All which affect our mental health. This is all affected as well by time management. One can’t exist without the other. They’re like yin and yang both stress and time </a:t>
            </a:r>
            <a:r>
              <a:rPr lang="en-GB"/>
              <a:t>management.</a:t>
            </a:r>
            <a:endParaRPr/>
          </a:p>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sz="4333"/>
              <a:t>STRESS</a:t>
            </a:r>
            <a:r>
              <a:rPr lang="en-GB"/>
              <a:t>:</a:t>
            </a:r>
            <a:endParaRPr/>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Clr>
                <a:schemeClr val="dk2"/>
              </a:buClr>
              <a:buSzPct val="44749"/>
              <a:buFont typeface="Arial"/>
              <a:buNone/>
            </a:pPr>
            <a:r>
              <a:rPr lang="en-GB" sz="2458">
                <a:solidFill>
                  <a:srgbClr val="000000"/>
                </a:solidFill>
                <a:highlight>
                  <a:srgbClr val="FFFFFF"/>
                </a:highlight>
                <a:latin typeface="Times New Roman"/>
                <a:ea typeface="Times New Roman"/>
                <a:cs typeface="Times New Roman"/>
                <a:sym typeface="Times New Roman"/>
              </a:rPr>
              <a:t>Stress is a feeling of emotional or physical tension. It can come from any event or thought that makes you feel frustrated, angry, or nervous.</a:t>
            </a:r>
            <a:endParaRPr sz="2458">
              <a:solidFill>
                <a:srgbClr val="000000"/>
              </a:solidFill>
              <a:highlight>
                <a:srgbClr val="FFFFFF"/>
              </a:highlight>
              <a:latin typeface="Times New Roman"/>
              <a:ea typeface="Times New Roman"/>
              <a:cs typeface="Times New Roman"/>
              <a:sym typeface="Times New Roman"/>
            </a:endParaRPr>
          </a:p>
          <a:p>
            <a:pPr indent="0" lvl="0" marL="0" rtl="0" algn="l">
              <a:spcBef>
                <a:spcPts val="1500"/>
              </a:spcBef>
              <a:spcAft>
                <a:spcPts val="0"/>
              </a:spcAft>
              <a:buNone/>
            </a:pPr>
            <a:r>
              <a:rPr lang="en-GB" sz="2458">
                <a:solidFill>
                  <a:srgbClr val="000000"/>
                </a:solidFill>
                <a:highlight>
                  <a:srgbClr val="FFFFFF"/>
                </a:highlight>
                <a:latin typeface="Times New Roman"/>
                <a:ea typeface="Times New Roman"/>
                <a:cs typeface="Times New Roman"/>
                <a:sym typeface="Times New Roman"/>
              </a:rPr>
              <a:t>Stress is your body's reaction to a challenge or demand. In short bursts, stress can be positive, such as when it helps you avoid danger or meet a deadline. But when stress lasts for a long time, it may harm your health.</a:t>
            </a:r>
            <a:endParaRPr sz="2458">
              <a:solidFill>
                <a:srgbClr val="000000"/>
              </a:solidFill>
              <a:highlight>
                <a:srgbClr val="FFFFFF"/>
              </a:highlight>
              <a:latin typeface="Times New Roman"/>
              <a:ea typeface="Times New Roman"/>
              <a:cs typeface="Times New Roman"/>
              <a:sym typeface="Times New Roman"/>
            </a:endParaRPr>
          </a:p>
          <a:p>
            <a:pPr indent="0" lvl="0" marL="0" rtl="0" algn="l">
              <a:spcBef>
                <a:spcPts val="1500"/>
              </a:spcBef>
              <a:spcAft>
                <a:spcPts val="0"/>
              </a:spcAft>
              <a:buClr>
                <a:schemeClr val="dk2"/>
              </a:buClr>
              <a:buSzPct val="62857"/>
              <a:buFont typeface="Arial"/>
              <a:buNone/>
            </a:pPr>
            <a:r>
              <a:t/>
            </a:r>
            <a:endParaRPr sz="1750">
              <a:solidFill>
                <a:srgbClr val="444444"/>
              </a:solidFill>
              <a:highlight>
                <a:srgbClr val="FFFFFF"/>
              </a:highlight>
              <a:latin typeface="Times New Roman"/>
              <a:ea typeface="Times New Roman"/>
              <a:cs typeface="Times New Roman"/>
              <a:sym typeface="Times New Roman"/>
            </a:endParaRPr>
          </a:p>
          <a:p>
            <a:pPr indent="0" lvl="0" marL="0" rtl="0" algn="l">
              <a:spcBef>
                <a:spcPts val="1500"/>
              </a:spcBef>
              <a:spcAft>
                <a:spcPts val="0"/>
              </a:spcAft>
              <a:buClr>
                <a:schemeClr val="dk2"/>
              </a:buClr>
              <a:buSzPct val="100000"/>
              <a:buFont typeface="Arial"/>
              <a:buNone/>
            </a:pPr>
            <a:r>
              <a:t/>
            </a:r>
            <a:endParaRPr sz="1100">
              <a:latin typeface="Arial"/>
              <a:ea typeface="Arial"/>
              <a:cs typeface="Arial"/>
              <a:sym typeface="Arial"/>
            </a:endParaRPr>
          </a:p>
          <a:p>
            <a:pPr indent="0" lvl="0" marL="0" rtl="0" algn="l">
              <a:spcBef>
                <a:spcPts val="0"/>
              </a:spcBef>
              <a:spcAft>
                <a:spcPts val="1200"/>
              </a:spcAft>
              <a:buNone/>
            </a:pPr>
            <a:r>
              <a:t/>
            </a:r>
            <a:endParaRPr sz="2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STRESS </a:t>
            </a:r>
            <a:r>
              <a:rPr lang="en-GB"/>
              <a:t>MANAGEMENT</a:t>
            </a:r>
            <a:r>
              <a:rPr lang="en-GB"/>
              <a:t>:</a:t>
            </a:r>
            <a:endParaRPr/>
          </a:p>
        </p:txBody>
      </p:sp>
      <p:sp>
        <p:nvSpPr>
          <p:cNvPr id="98" name="Google Shape;98;p15"/>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GB" sz="2650">
                <a:solidFill>
                  <a:srgbClr val="202122"/>
                </a:solidFill>
                <a:highlight>
                  <a:srgbClr val="FFFFFF"/>
                </a:highlight>
                <a:latin typeface="Average"/>
                <a:ea typeface="Average"/>
                <a:cs typeface="Average"/>
                <a:sym typeface="Average"/>
              </a:rPr>
              <a:t>Stress management is a wide spectrum of techniques and </a:t>
            </a:r>
            <a:r>
              <a:rPr lang="en-GB" sz="2650">
                <a:solidFill>
                  <a:srgbClr val="202122"/>
                </a:solidFill>
                <a:highlight>
                  <a:srgbClr val="FFFFFF"/>
                </a:highlight>
                <a:uFill>
                  <a:noFill/>
                </a:uFill>
                <a:latin typeface="Average"/>
                <a:ea typeface="Average"/>
                <a:cs typeface="Average"/>
                <a:sym typeface="Average"/>
                <a:hlinkClick r:id="rId3">
                  <a:extLst>
                    <a:ext uri="{A12FA001-AC4F-418D-AE19-62706E023703}">
                      <ahyp:hlinkClr val="tx"/>
                    </a:ext>
                  </a:extLst>
                </a:hlinkClick>
              </a:rPr>
              <a:t>psychotherapies</a:t>
            </a:r>
            <a:r>
              <a:rPr lang="en-GB" sz="2650">
                <a:solidFill>
                  <a:srgbClr val="202122"/>
                </a:solidFill>
                <a:highlight>
                  <a:srgbClr val="FFFFFF"/>
                </a:highlight>
                <a:latin typeface="Average"/>
                <a:ea typeface="Average"/>
                <a:cs typeface="Average"/>
                <a:sym typeface="Average"/>
              </a:rPr>
              <a:t> aimed at controlling a person's level of </a:t>
            </a:r>
            <a:r>
              <a:rPr lang="en-GB" sz="2650">
                <a:solidFill>
                  <a:srgbClr val="202122"/>
                </a:solidFill>
                <a:highlight>
                  <a:srgbClr val="FFFFFF"/>
                </a:highlight>
                <a:uFill>
                  <a:noFill/>
                </a:uFill>
                <a:latin typeface="Average"/>
                <a:ea typeface="Average"/>
                <a:cs typeface="Average"/>
                <a:sym typeface="Average"/>
                <a:hlinkClick r:id="rId4">
                  <a:extLst>
                    <a:ext uri="{A12FA001-AC4F-418D-AE19-62706E023703}">
                      <ahyp:hlinkClr val="tx"/>
                    </a:ext>
                  </a:extLst>
                </a:hlinkClick>
              </a:rPr>
              <a:t>stress</a:t>
            </a:r>
            <a:r>
              <a:rPr lang="en-GB" sz="2650">
                <a:solidFill>
                  <a:srgbClr val="202122"/>
                </a:solidFill>
                <a:highlight>
                  <a:srgbClr val="FFFFFF"/>
                </a:highlight>
                <a:latin typeface="Average"/>
                <a:ea typeface="Average"/>
                <a:cs typeface="Average"/>
                <a:sym typeface="Average"/>
              </a:rPr>
              <a:t>, especially </a:t>
            </a:r>
            <a:r>
              <a:rPr lang="en-GB" sz="2650">
                <a:solidFill>
                  <a:srgbClr val="202122"/>
                </a:solidFill>
                <a:highlight>
                  <a:srgbClr val="FFFFFF"/>
                </a:highlight>
                <a:uFill>
                  <a:noFill/>
                </a:uFill>
                <a:latin typeface="Average"/>
                <a:ea typeface="Average"/>
                <a:cs typeface="Average"/>
                <a:sym typeface="Average"/>
                <a:hlinkClick r:id="rId5">
                  <a:extLst>
                    <a:ext uri="{A12FA001-AC4F-418D-AE19-62706E023703}">
                      <ahyp:hlinkClr val="tx"/>
                    </a:ext>
                  </a:extLst>
                </a:hlinkClick>
              </a:rPr>
              <a:t>chronic stress</a:t>
            </a:r>
            <a:r>
              <a:rPr lang="en-GB" sz="2650">
                <a:solidFill>
                  <a:srgbClr val="202122"/>
                </a:solidFill>
                <a:highlight>
                  <a:srgbClr val="FFFFFF"/>
                </a:highlight>
                <a:latin typeface="Average"/>
                <a:ea typeface="Average"/>
                <a:cs typeface="Average"/>
                <a:sym typeface="Average"/>
              </a:rPr>
              <a:t>, usually for the purpose of and for the motive of improving everyday functioning</a:t>
            </a:r>
            <a:endParaRPr sz="3400">
              <a:solidFill>
                <a:srgbClr val="202122"/>
              </a:solidFill>
              <a:latin typeface="Average"/>
              <a:ea typeface="Average"/>
              <a:cs typeface="Average"/>
              <a:sym typeface="Average"/>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en-GB" sz="2900"/>
              <a:t>TIME MANAGEMENT:</a:t>
            </a:r>
            <a:endParaRPr sz="2900"/>
          </a:p>
        </p:txBody>
      </p:sp>
      <p:sp>
        <p:nvSpPr>
          <p:cNvPr id="104" name="Google Shape;104;p16"/>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GB" sz="2350">
                <a:solidFill>
                  <a:srgbClr val="000000"/>
                </a:solidFill>
                <a:highlight>
                  <a:srgbClr val="FFFFFF"/>
                </a:highlight>
                <a:latin typeface="Average"/>
                <a:ea typeface="Average"/>
                <a:cs typeface="Average"/>
                <a:sym typeface="Average"/>
              </a:rPr>
              <a:t>Time management is the process of organizing and planning how to divide your time between specific activities. Good time management enables you to work smarter not harder so that you get more done in less time, even when time is tight and pressures are high. Failing to manage your time damages your effectiveness and causes stress.</a:t>
            </a:r>
            <a:endParaRPr sz="2600">
              <a:solidFill>
                <a:srgbClr val="000000"/>
              </a:solidFill>
              <a:latin typeface="Average"/>
              <a:ea typeface="Average"/>
              <a:cs typeface="Average"/>
              <a:sym typeface="Average"/>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MENTAL HEALTH</a:t>
            </a:r>
            <a:endParaRPr/>
          </a:p>
        </p:txBody>
      </p:sp>
      <p:sp>
        <p:nvSpPr>
          <p:cNvPr id="110" name="Google Shape;110;p17"/>
          <p:cNvSpPr txBox="1"/>
          <p:nvPr>
            <p:ph idx="1" type="body"/>
          </p:nvPr>
        </p:nvSpPr>
        <p:spPr>
          <a:xfrm>
            <a:off x="311700" y="1229875"/>
            <a:ext cx="8520600" cy="3339000"/>
          </a:xfrm>
          <a:prstGeom prst="rect">
            <a:avLst/>
          </a:prstGeom>
        </p:spPr>
        <p:txBody>
          <a:bodyPr anchorCtr="0" anchor="t" bIns="91425" lIns="91425" spcFirstLastPara="1" rIns="91425" wrap="square" tIns="91425">
            <a:normAutofit fontScale="32500" lnSpcReduction="10000"/>
          </a:bodyPr>
          <a:lstStyle/>
          <a:p>
            <a:pPr indent="0" lvl="0" marL="0" rtl="0" algn="l">
              <a:spcBef>
                <a:spcPts val="800"/>
              </a:spcBef>
              <a:spcAft>
                <a:spcPts val="0"/>
              </a:spcAft>
              <a:buNone/>
            </a:pPr>
            <a:r>
              <a:rPr lang="en-GB" sz="4839">
                <a:solidFill>
                  <a:srgbClr val="000000"/>
                </a:solidFill>
                <a:highlight>
                  <a:srgbClr val="FFFFFF"/>
                </a:highlight>
                <a:latin typeface="Average"/>
                <a:ea typeface="Average"/>
                <a:cs typeface="Average"/>
                <a:sym typeface="Average"/>
              </a:rPr>
              <a:t>Mental health includes our emotional, psychological, and social well-being. It affects how we think, feel, and act. It also helps determine how we handle stress, relate to others, and make choices. Mental health is important at every stage of life, from childhood and adolescence through adulthood.</a:t>
            </a:r>
            <a:endParaRPr sz="4839">
              <a:solidFill>
                <a:srgbClr val="000000"/>
              </a:solidFill>
              <a:highlight>
                <a:srgbClr val="FFFFFF"/>
              </a:highlight>
              <a:latin typeface="Average"/>
              <a:ea typeface="Average"/>
              <a:cs typeface="Average"/>
              <a:sym typeface="Average"/>
            </a:endParaRPr>
          </a:p>
          <a:p>
            <a:pPr indent="0" lvl="0" marL="0" rtl="0" algn="l">
              <a:spcBef>
                <a:spcPts val="800"/>
              </a:spcBef>
              <a:spcAft>
                <a:spcPts val="0"/>
              </a:spcAft>
              <a:buNone/>
            </a:pPr>
            <a:r>
              <a:rPr lang="en-GB" sz="4839">
                <a:solidFill>
                  <a:srgbClr val="000000"/>
                </a:solidFill>
                <a:highlight>
                  <a:srgbClr val="FFFFFF"/>
                </a:highlight>
                <a:latin typeface="Average"/>
                <a:ea typeface="Average"/>
                <a:cs typeface="Average"/>
                <a:sym typeface="Average"/>
              </a:rPr>
              <a:t>Over the course of your life, if you experience mental health problems, your thinking, mood, and behavior could be affected. Many factors contribute to mental health problems, including:</a:t>
            </a:r>
            <a:endParaRPr sz="4839">
              <a:solidFill>
                <a:srgbClr val="000000"/>
              </a:solidFill>
              <a:highlight>
                <a:srgbClr val="FFFFFF"/>
              </a:highlight>
              <a:latin typeface="Average"/>
              <a:ea typeface="Average"/>
              <a:cs typeface="Average"/>
              <a:sym typeface="Average"/>
            </a:endParaRPr>
          </a:p>
          <a:p>
            <a:pPr indent="-328466" lvl="0" marL="838200" rtl="0" algn="l">
              <a:spcBef>
                <a:spcPts val="1600"/>
              </a:spcBef>
              <a:spcAft>
                <a:spcPts val="0"/>
              </a:spcAft>
              <a:buClr>
                <a:srgbClr val="000000"/>
              </a:buClr>
              <a:buSzPct val="100000"/>
              <a:buFont typeface="Average"/>
              <a:buChar char="●"/>
            </a:pPr>
            <a:r>
              <a:rPr lang="en-GB" sz="4839">
                <a:solidFill>
                  <a:srgbClr val="000000"/>
                </a:solidFill>
                <a:highlight>
                  <a:srgbClr val="FFFFFF"/>
                </a:highlight>
                <a:latin typeface="Average"/>
                <a:ea typeface="Average"/>
                <a:cs typeface="Average"/>
                <a:sym typeface="Average"/>
              </a:rPr>
              <a:t>Biological factors, such as genes or brain chemistry</a:t>
            </a:r>
            <a:endParaRPr sz="4839">
              <a:solidFill>
                <a:srgbClr val="000000"/>
              </a:solidFill>
              <a:highlight>
                <a:srgbClr val="FFFFFF"/>
              </a:highlight>
              <a:latin typeface="Average"/>
              <a:ea typeface="Average"/>
              <a:cs typeface="Average"/>
              <a:sym typeface="Average"/>
            </a:endParaRPr>
          </a:p>
          <a:p>
            <a:pPr indent="-328466" lvl="0" marL="838200" rtl="0" algn="l">
              <a:spcBef>
                <a:spcPts val="0"/>
              </a:spcBef>
              <a:spcAft>
                <a:spcPts val="0"/>
              </a:spcAft>
              <a:buClr>
                <a:srgbClr val="000000"/>
              </a:buClr>
              <a:buSzPct val="100000"/>
              <a:buFont typeface="Average"/>
              <a:buChar char="●"/>
            </a:pPr>
            <a:r>
              <a:rPr lang="en-GB" sz="4839">
                <a:solidFill>
                  <a:srgbClr val="000000"/>
                </a:solidFill>
                <a:highlight>
                  <a:srgbClr val="FFFFFF"/>
                </a:highlight>
                <a:latin typeface="Average"/>
                <a:ea typeface="Average"/>
                <a:cs typeface="Average"/>
                <a:sym typeface="Average"/>
              </a:rPr>
              <a:t>Life experiences, such as trauma or abuse</a:t>
            </a:r>
            <a:endParaRPr sz="4839">
              <a:solidFill>
                <a:srgbClr val="000000"/>
              </a:solidFill>
              <a:highlight>
                <a:srgbClr val="FFFFFF"/>
              </a:highlight>
              <a:latin typeface="Average"/>
              <a:ea typeface="Average"/>
              <a:cs typeface="Average"/>
              <a:sym typeface="Average"/>
            </a:endParaRPr>
          </a:p>
          <a:p>
            <a:pPr indent="-328466" lvl="0" marL="838200" rtl="0" algn="l">
              <a:spcBef>
                <a:spcPts val="0"/>
              </a:spcBef>
              <a:spcAft>
                <a:spcPts val="0"/>
              </a:spcAft>
              <a:buClr>
                <a:srgbClr val="000000"/>
              </a:buClr>
              <a:buSzPct val="100000"/>
              <a:buFont typeface="Average"/>
              <a:buChar char="●"/>
            </a:pPr>
            <a:r>
              <a:rPr lang="en-GB" sz="4839">
                <a:solidFill>
                  <a:srgbClr val="000000"/>
                </a:solidFill>
                <a:highlight>
                  <a:srgbClr val="FFFFFF"/>
                </a:highlight>
                <a:latin typeface="Average"/>
                <a:ea typeface="Average"/>
                <a:cs typeface="Average"/>
                <a:sym typeface="Average"/>
              </a:rPr>
              <a:t>Family history of mental health problems</a:t>
            </a:r>
            <a:endParaRPr sz="4839">
              <a:solidFill>
                <a:srgbClr val="000000"/>
              </a:solidFill>
              <a:highlight>
                <a:srgbClr val="FFFFFF"/>
              </a:highlight>
              <a:latin typeface="Average"/>
              <a:ea typeface="Average"/>
              <a:cs typeface="Average"/>
              <a:sym typeface="Average"/>
            </a:endParaRPr>
          </a:p>
          <a:p>
            <a:pPr indent="0" lvl="0" marL="0" rtl="0" algn="l">
              <a:spcBef>
                <a:spcPts val="38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