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73" r:id="rId5"/>
    <p:sldId id="289" r:id="rId6"/>
    <p:sldId id="288" r:id="rId7"/>
    <p:sldId id="290" r:id="rId8"/>
    <p:sldId id="293" r:id="rId9"/>
    <p:sldId id="299" r:id="rId10"/>
    <p:sldId id="300" r:id="rId11"/>
    <p:sldId id="291" r:id="rId12"/>
    <p:sldId id="292" r:id="rId13"/>
    <p:sldId id="298" r:id="rId14"/>
    <p:sldId id="295" r:id="rId15"/>
    <p:sldId id="294" r:id="rId16"/>
    <p:sldId id="30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19" autoAdjust="0"/>
  </p:normalViewPr>
  <p:slideViewPr>
    <p:cSldViewPr snapToGrid="0">
      <p:cViewPr varScale="1">
        <p:scale>
          <a:sx n="114" d="100"/>
          <a:sy n="114" d="100"/>
        </p:scale>
        <p:origin x="4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4/14/2021</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29586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4/14/2021</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69906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4/14/2021</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312241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4/14/2021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3784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4/14/2021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975562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4/14/2021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541461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4/14/2021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50599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4/14/2021</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02098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4/14/2021</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89051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4/14/2021</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3008244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video" Target="https://www.youtube.com/embed/ibRWosZJ56w?feature=oembed"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video" Target="https://www.youtube.com/embed/47cbEeSKIZo?feature=oembe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tANI_nlvC90?feature=oembed"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slideLayout" Target="../slideLayouts/slideLayout2.xml"/><Relationship Id="rId1" Type="http://schemas.openxmlformats.org/officeDocument/2006/relationships/video" Target="https://www.youtube.com/embed/jEr4d3oKfxY?feature=oembed"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video" Target="https://www.youtube.com/embed/KF7OtqvIsV8?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740501"/>
            <a:ext cx="10993549" cy="1475013"/>
          </a:xfrm>
        </p:spPr>
        <p:txBody>
          <a:bodyPr>
            <a:normAutofit/>
          </a:bodyPr>
          <a:lstStyle/>
          <a:p>
            <a:r>
              <a:rPr lang="en-US" sz="3300" dirty="0">
                <a:effectLst>
                  <a:outerShdw blurRad="38100" dist="38100" dir="2700000" algn="tl">
                    <a:srgbClr val="000000">
                      <a:alpha val="43137"/>
                    </a:srgbClr>
                  </a:outerShdw>
                </a:effectLst>
              </a:rPr>
              <a:t>What is body image dissatisfaction, and how does our culture impact what our body ideal is?</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b="1" dirty="0"/>
              <a:t>For biological males and females</a:t>
            </a:r>
          </a:p>
        </p:txBody>
      </p:sp>
      <p:sp>
        <p:nvSpPr>
          <p:cNvPr id="49" name="Rectangle 48">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50">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3" name="Rectangle 52">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5" name="Picture 4" descr="A picture containing diagram&#10;&#10;Description automatically generated">
            <a:extLst>
              <a:ext uri="{FF2B5EF4-FFF2-40B4-BE49-F238E27FC236}">
                <a16:creationId xmlns:a16="http://schemas.microsoft.com/office/drawing/2014/main" id="{B990ABFE-EF2B-4F15-9AA7-7223434D0C55}"/>
              </a:ext>
            </a:extLst>
          </p:cNvPr>
          <p:cNvPicPr>
            <a:picLocks noChangeAspect="1"/>
          </p:cNvPicPr>
          <p:nvPr/>
        </p:nvPicPr>
        <p:blipFill>
          <a:blip r:embed="rId2"/>
          <a:stretch>
            <a:fillRect/>
          </a:stretch>
        </p:blipFill>
        <p:spPr>
          <a:xfrm>
            <a:off x="1091668" y="3081867"/>
            <a:ext cx="3573625" cy="3310466"/>
          </a:xfrm>
          <a:prstGeom prst="rect">
            <a:avLst/>
          </a:prstGeom>
        </p:spPr>
      </p:pic>
      <p:pic>
        <p:nvPicPr>
          <p:cNvPr id="8" name="Picture 7" descr="A picture containing diagram&#10;&#10;Description automatically generated">
            <a:extLst>
              <a:ext uri="{FF2B5EF4-FFF2-40B4-BE49-F238E27FC236}">
                <a16:creationId xmlns:a16="http://schemas.microsoft.com/office/drawing/2014/main" id="{6C8514FF-0A4E-430B-9664-3794A915820B}"/>
              </a:ext>
            </a:extLst>
          </p:cNvPr>
          <p:cNvPicPr>
            <a:picLocks noChangeAspect="1"/>
          </p:cNvPicPr>
          <p:nvPr/>
        </p:nvPicPr>
        <p:blipFill>
          <a:blip r:embed="rId3"/>
          <a:stretch>
            <a:fillRect/>
          </a:stretch>
        </p:blipFill>
        <p:spPr>
          <a:xfrm>
            <a:off x="6512772" y="3074266"/>
            <a:ext cx="4652095" cy="3310466"/>
          </a:xfrm>
          <a:prstGeom prst="rect">
            <a:avLst/>
          </a:prstGeom>
        </p:spPr>
      </p:pic>
    </p:spTree>
    <p:extLst>
      <p:ext uri="{BB962C8B-B14F-4D97-AF65-F5344CB8AC3E}">
        <p14:creationId xmlns:p14="http://schemas.microsoft.com/office/powerpoint/2010/main" val="2424003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39171204-6A50-40E1-B631-84CEDFC93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06C973F6-5187-412F-AACC-6E3FF8A6A1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628" y="496959"/>
            <a:ext cx="1106164" cy="585973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50">
            <a:extLst>
              <a:ext uri="{FF2B5EF4-FFF2-40B4-BE49-F238E27FC236}">
                <a16:creationId xmlns:a16="http://schemas.microsoft.com/office/drawing/2014/main" id="{D11AE14F-1B7E-41E6-B579-2F71D13503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2856" y="496958"/>
            <a:ext cx="9961047" cy="36780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1893715" y="708498"/>
            <a:ext cx="9573607" cy="3330055"/>
          </a:xfrm>
        </p:spPr>
        <p:txBody>
          <a:bodyPr anchor="ctr">
            <a:noAutofit/>
          </a:bodyPr>
          <a:lstStyle/>
          <a:p>
            <a:pPr>
              <a:lnSpc>
                <a:spcPct val="90000"/>
              </a:lnSpc>
            </a:pPr>
            <a:r>
              <a:rPr lang="en-US" sz="2800" dirty="0">
                <a:solidFill>
                  <a:srgbClr val="FFFFFF"/>
                </a:solidFill>
                <a:effectLst>
                  <a:outerShdw blurRad="38100" dist="38100" dir="2700000" algn="tl">
                    <a:srgbClr val="000000">
                      <a:alpha val="43137"/>
                    </a:srgbClr>
                  </a:outerShdw>
                </a:effectLst>
              </a:rPr>
              <a:t>After reviewing several academic, peer-reviewed journals studying body image disturbances across race, gender, sexual preference and biological spectrums, I still felt a closer look into how culture impacted our body ideal and body image was necessary to add to the academic conversation</a:t>
            </a:r>
          </a:p>
        </p:txBody>
      </p:sp>
      <p:sp>
        <p:nvSpPr>
          <p:cNvPr id="53" name="Rectangle 52">
            <a:extLst>
              <a:ext uri="{FF2B5EF4-FFF2-40B4-BE49-F238E27FC236}">
                <a16:creationId xmlns:a16="http://schemas.microsoft.com/office/drawing/2014/main" id="{752BB805-F7B7-4B80-A1C5-385D4DAF7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2789" y="4284212"/>
            <a:ext cx="9961115" cy="2072481"/>
          </a:xfrm>
          <a:prstGeom prst="rect">
            <a:avLst/>
          </a:prstGeom>
          <a:solidFill>
            <a:srgbClr val="6C7781">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1893715" y="4502576"/>
            <a:ext cx="9573607" cy="1640983"/>
          </a:xfrm>
        </p:spPr>
        <p:txBody>
          <a:bodyPr anchor="t">
            <a:normAutofit lnSpcReduction="10000"/>
          </a:bodyPr>
          <a:lstStyle/>
          <a:p>
            <a:r>
              <a:rPr lang="en-US" sz="3200" b="1" dirty="0">
                <a:solidFill>
                  <a:schemeClr val="accent2"/>
                </a:solidFill>
                <a:effectLst>
                  <a:outerShdw blurRad="38100" dist="38100" dir="2700000" algn="tl">
                    <a:srgbClr val="000000">
                      <a:alpha val="43137"/>
                    </a:srgbClr>
                  </a:outerShdw>
                </a:effectLst>
              </a:rPr>
              <a:t>I took a survey of 17 adults from 18-60, both bio male and bio female, straight and gay, black/white/Hispanic/Asian and mixed races</a:t>
            </a:r>
          </a:p>
        </p:txBody>
      </p:sp>
    </p:spTree>
    <p:extLst>
      <p:ext uri="{BB962C8B-B14F-4D97-AF65-F5344CB8AC3E}">
        <p14:creationId xmlns:p14="http://schemas.microsoft.com/office/powerpoint/2010/main" val="843863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39EE-4A36-4CA3-94D4-F7FEA2D2411B}"/>
              </a:ext>
            </a:extLst>
          </p:cNvPr>
          <p:cNvSpPr>
            <a:spLocks noGrp="1"/>
          </p:cNvSpPr>
          <p:nvPr>
            <p:ph type="title"/>
          </p:nvPr>
        </p:nvSpPr>
        <p:spPr>
          <a:xfrm>
            <a:off x="581192" y="702156"/>
            <a:ext cx="11029616" cy="1188720"/>
          </a:xfrm>
        </p:spPr>
        <p:txBody>
          <a:bodyPr>
            <a:normAutofit/>
          </a:bodyPr>
          <a:lstStyle/>
          <a:p>
            <a:r>
              <a:rPr lang="en-US" sz="4000" dirty="0">
                <a:solidFill>
                  <a:schemeClr val="tx1">
                    <a:lumMod val="85000"/>
                    <a:lumOff val="15000"/>
                  </a:schemeClr>
                </a:solidFill>
              </a:rPr>
              <a:t>Interesting results and takeaways</a:t>
            </a:r>
          </a:p>
        </p:txBody>
      </p:sp>
      <p:sp>
        <p:nvSpPr>
          <p:cNvPr id="4" name="Content Placeholder 3">
            <a:extLst>
              <a:ext uri="{FF2B5EF4-FFF2-40B4-BE49-F238E27FC236}">
                <a16:creationId xmlns:a16="http://schemas.microsoft.com/office/drawing/2014/main" id="{E136C485-91B3-4065-9E8B-3CEF63BF8A86}"/>
              </a:ext>
            </a:extLst>
          </p:cNvPr>
          <p:cNvSpPr>
            <a:spLocks noGrp="1"/>
          </p:cNvSpPr>
          <p:nvPr>
            <p:ph idx="1"/>
          </p:nvPr>
        </p:nvSpPr>
        <p:spPr>
          <a:xfrm>
            <a:off x="581192" y="2133600"/>
            <a:ext cx="11029615" cy="4598126"/>
          </a:xfrm>
        </p:spPr>
        <p:txBody>
          <a:bodyPr>
            <a:normAutofit/>
          </a:bodyPr>
          <a:lstStyle/>
          <a:p>
            <a:r>
              <a:rPr lang="en-US" sz="20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Only half of those surveyed were happy with their current body image.</a:t>
            </a:r>
          </a:p>
          <a:p>
            <a:r>
              <a:rPr lang="en-US" sz="20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Despite only half showing body satisfaction, </a:t>
            </a:r>
            <a:r>
              <a:rPr lang="en-US" sz="2000" u="sng"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over 70% said they were close </a:t>
            </a:r>
            <a:r>
              <a:rPr lang="en-US" sz="20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to their body ideal</a:t>
            </a:r>
          </a:p>
          <a:p>
            <a:r>
              <a:rPr lang="en-US" sz="20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88% felt comfortable discussing their body image issues with friends/family/peers.</a:t>
            </a:r>
          </a:p>
          <a:p>
            <a:r>
              <a:rPr lang="en-US" sz="20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78% believed that social media directly impacted their own body image and body ideal, but the bulk of those surveyed fell into the category under 5o years of age, and </a:t>
            </a:r>
            <a:r>
              <a:rPr lang="en-US" sz="2000" u="sng"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66% under the age of 40</a:t>
            </a:r>
          </a:p>
          <a:p>
            <a:r>
              <a:rPr lang="en-US" sz="20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Both females and males were impacted by social media, entertainment and fashion in crafting their body ideal, nearly 50/50 with a slight tilt towards females, regardless of race/gender identity/sexual preference</a:t>
            </a:r>
          </a:p>
        </p:txBody>
      </p:sp>
    </p:spTree>
    <p:extLst>
      <p:ext uri="{BB962C8B-B14F-4D97-AF65-F5344CB8AC3E}">
        <p14:creationId xmlns:p14="http://schemas.microsoft.com/office/powerpoint/2010/main" val="2570834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39EE-4A36-4CA3-94D4-F7FEA2D2411B}"/>
              </a:ext>
            </a:extLst>
          </p:cNvPr>
          <p:cNvSpPr>
            <a:spLocks noGrp="1"/>
          </p:cNvSpPr>
          <p:nvPr>
            <p:ph type="title"/>
          </p:nvPr>
        </p:nvSpPr>
        <p:spPr>
          <a:xfrm>
            <a:off x="581192" y="702156"/>
            <a:ext cx="11029616" cy="1188720"/>
          </a:xfrm>
        </p:spPr>
        <p:txBody>
          <a:bodyPr>
            <a:normAutofit/>
          </a:bodyPr>
          <a:lstStyle/>
          <a:p>
            <a:r>
              <a:rPr lang="en-US" dirty="0">
                <a:solidFill>
                  <a:schemeClr val="tx1">
                    <a:lumMod val="85000"/>
                    <a:lumOff val="15000"/>
                  </a:schemeClr>
                </a:solidFill>
              </a:rPr>
              <a:t>summary of effects social media has on body dissatisfaction and closing thoughts </a:t>
            </a:r>
          </a:p>
        </p:txBody>
      </p:sp>
      <p:pic>
        <p:nvPicPr>
          <p:cNvPr id="6" name="Online Media 5" title="How does social media effect body image?">
            <a:hlinkClick r:id="" action="ppaction://media"/>
            <a:extLst>
              <a:ext uri="{FF2B5EF4-FFF2-40B4-BE49-F238E27FC236}">
                <a16:creationId xmlns:a16="http://schemas.microsoft.com/office/drawing/2014/main" id="{06C92B01-78B9-48D8-B56F-4007C3E6DDA3}"/>
              </a:ext>
            </a:extLst>
          </p:cNvPr>
          <p:cNvPicPr>
            <a:picLocks noGrp="1" noRot="1" noChangeAspect="1"/>
          </p:cNvPicPr>
          <p:nvPr>
            <p:ph idx="1"/>
            <a:videoFile r:link="rId1"/>
          </p:nvPr>
        </p:nvPicPr>
        <p:blipFill>
          <a:blip r:embed="rId3"/>
          <a:stretch>
            <a:fillRect/>
          </a:stretch>
        </p:blipFill>
        <p:spPr>
          <a:xfrm>
            <a:off x="2881313" y="2341563"/>
            <a:ext cx="6430962" cy="3633787"/>
          </a:xfrm>
          <a:prstGeom prst="rect">
            <a:avLst/>
          </a:prstGeom>
        </p:spPr>
      </p:pic>
    </p:spTree>
    <p:extLst>
      <p:ext uri="{BB962C8B-B14F-4D97-AF65-F5344CB8AC3E}">
        <p14:creationId xmlns:p14="http://schemas.microsoft.com/office/powerpoint/2010/main" val="2442183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39EE-4A36-4CA3-94D4-F7FEA2D2411B}"/>
              </a:ext>
            </a:extLst>
          </p:cNvPr>
          <p:cNvSpPr>
            <a:spLocks noGrp="1"/>
          </p:cNvSpPr>
          <p:nvPr>
            <p:ph type="title"/>
          </p:nvPr>
        </p:nvSpPr>
        <p:spPr>
          <a:xfrm>
            <a:off x="581192" y="702156"/>
            <a:ext cx="11029616" cy="1188720"/>
          </a:xfrm>
        </p:spPr>
        <p:txBody>
          <a:bodyPr>
            <a:normAutofit/>
          </a:bodyPr>
          <a:lstStyle/>
          <a:p>
            <a:r>
              <a:rPr lang="en-US" sz="4000" dirty="0">
                <a:solidFill>
                  <a:schemeClr val="tx1">
                    <a:lumMod val="85000"/>
                    <a:lumOff val="15000"/>
                  </a:schemeClr>
                </a:solidFill>
              </a:rPr>
              <a:t>Thank you for your attention &amp; interest</a:t>
            </a:r>
          </a:p>
        </p:txBody>
      </p:sp>
      <p:sp>
        <p:nvSpPr>
          <p:cNvPr id="4" name="Content Placeholder 3">
            <a:extLst>
              <a:ext uri="{FF2B5EF4-FFF2-40B4-BE49-F238E27FC236}">
                <a16:creationId xmlns:a16="http://schemas.microsoft.com/office/drawing/2014/main" id="{E136C485-91B3-4065-9E8B-3CEF63BF8A86}"/>
              </a:ext>
            </a:extLst>
          </p:cNvPr>
          <p:cNvSpPr>
            <a:spLocks noGrp="1"/>
          </p:cNvSpPr>
          <p:nvPr>
            <p:ph idx="1"/>
          </p:nvPr>
        </p:nvSpPr>
        <p:spPr>
          <a:xfrm>
            <a:off x="581192" y="2133600"/>
            <a:ext cx="11029615" cy="4598126"/>
          </a:xfrm>
        </p:spPr>
        <p:txBody>
          <a:bodyPr>
            <a:normAutofit/>
          </a:bodyPr>
          <a:lstStyle/>
          <a:p>
            <a:endParaRPr lang="en-US" sz="20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a:p>
            <a:endParaRPr lang="en-US" sz="20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
        <p:nvSpPr>
          <p:cNvPr id="5" name="Content Placeholder 3">
            <a:extLst>
              <a:ext uri="{FF2B5EF4-FFF2-40B4-BE49-F238E27FC236}">
                <a16:creationId xmlns:a16="http://schemas.microsoft.com/office/drawing/2014/main" id="{916BDE45-702A-44F3-9F5A-A3CC1F5C5607}"/>
              </a:ext>
            </a:extLst>
          </p:cNvPr>
          <p:cNvSpPr txBox="1">
            <a:spLocks/>
          </p:cNvSpPr>
          <p:nvPr/>
        </p:nvSpPr>
        <p:spPr>
          <a:xfrm>
            <a:off x="733592" y="2286000"/>
            <a:ext cx="11029615" cy="4598126"/>
          </a:xfrm>
          <a:prstGeom prst="rect">
            <a:avLst/>
          </a:prstGeom>
        </p:spPr>
        <p:txBody>
          <a:bodyPr vert="horz" lIns="91440" tIns="45720" rIns="91440" bIns="45720" rtlCol="0" anchor="ctr">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r>
              <a:rPr lang="en-US" sz="24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https://youngminds.org.uk</a:t>
            </a:r>
          </a:p>
          <a:p>
            <a:r>
              <a:rPr lang="en-US" sz="24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https://adaa.org/understanding-anxiety/body-dysmorphic-disorder/treatment</a:t>
            </a:r>
          </a:p>
          <a:p>
            <a:r>
              <a:rPr lang="en-US" sz="24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https://www.selahhouse.com/eating-disorder-treatment-programs/body-dysmorphic-disorder-treatment-center/</a:t>
            </a:r>
          </a:p>
          <a:p>
            <a:r>
              <a:rPr lang="en-US" sz="2400" u="sng"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rPr>
              <a:t>https://houstonocdprogram.org/body-dysmorphic-disorder/</a:t>
            </a:r>
          </a:p>
          <a:p>
            <a:pPr marL="0" indent="0">
              <a:buNone/>
            </a:pPr>
            <a:endParaRPr lang="en-US" sz="2400" dirty="0">
              <a:solidFill>
                <a:schemeClr val="accent2"/>
              </a:solidFill>
              <a:effectLst>
                <a:outerShdw blurRad="38100" dist="38100" dir="2700000" algn="tl">
                  <a:srgbClr val="000000">
                    <a:alpha val="43137"/>
                  </a:srgbClr>
                </a:outerShdw>
              </a:effectLst>
              <a:latin typeface="MV Boli" panose="02000500030200090000" pitchFamily="2" charset="0"/>
              <a:cs typeface="MV Boli" panose="02000500030200090000" pitchFamily="2" charset="0"/>
            </a:endParaRPr>
          </a:p>
        </p:txBody>
      </p:sp>
    </p:spTree>
    <p:extLst>
      <p:ext uri="{BB962C8B-B14F-4D97-AF65-F5344CB8AC3E}">
        <p14:creationId xmlns:p14="http://schemas.microsoft.com/office/powerpoint/2010/main" val="3074272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39171204-6A50-40E1-B631-84CEDFC93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06C973F6-5187-412F-AACC-6E3FF8A6A1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628" y="496959"/>
            <a:ext cx="1106164" cy="585973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50">
            <a:extLst>
              <a:ext uri="{FF2B5EF4-FFF2-40B4-BE49-F238E27FC236}">
                <a16:creationId xmlns:a16="http://schemas.microsoft.com/office/drawing/2014/main" id="{D11AE14F-1B7E-41E6-B579-2F71D13503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2856" y="496958"/>
            <a:ext cx="9961047" cy="36780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1893715" y="708498"/>
            <a:ext cx="9573607" cy="3330055"/>
          </a:xfrm>
        </p:spPr>
        <p:txBody>
          <a:bodyPr anchor="ctr">
            <a:normAutofit fontScale="90000"/>
          </a:bodyPr>
          <a:lstStyle/>
          <a:p>
            <a:pPr>
              <a:lnSpc>
                <a:spcPct val="90000"/>
              </a:lnSpc>
            </a:pPr>
            <a:r>
              <a:rPr lang="en-US" sz="4700" dirty="0">
                <a:solidFill>
                  <a:srgbClr val="FFFFFF"/>
                </a:solidFill>
                <a:effectLst>
                  <a:outerShdw blurRad="38100" dist="38100" dir="2700000" algn="tl">
                    <a:srgbClr val="000000">
                      <a:alpha val="43137"/>
                    </a:srgbClr>
                  </a:outerShdw>
                </a:effectLst>
              </a:rPr>
              <a:t>Body image is how we see ourselves, whether it’s in the mirror, how we think our friends and family see us, or our perception of how our community and culture sees us</a:t>
            </a:r>
          </a:p>
        </p:txBody>
      </p:sp>
      <p:sp>
        <p:nvSpPr>
          <p:cNvPr id="53" name="Rectangle 52">
            <a:extLst>
              <a:ext uri="{FF2B5EF4-FFF2-40B4-BE49-F238E27FC236}">
                <a16:creationId xmlns:a16="http://schemas.microsoft.com/office/drawing/2014/main" id="{752BB805-F7B7-4B80-A1C5-385D4DAF7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2789" y="4284212"/>
            <a:ext cx="9961115" cy="2072481"/>
          </a:xfrm>
          <a:prstGeom prst="rect">
            <a:avLst/>
          </a:prstGeom>
          <a:solidFill>
            <a:srgbClr val="6C7781">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1893715" y="4502576"/>
            <a:ext cx="9573607" cy="1640983"/>
          </a:xfrm>
        </p:spPr>
        <p:txBody>
          <a:bodyPr anchor="t">
            <a:normAutofit fontScale="85000" lnSpcReduction="10000"/>
          </a:bodyPr>
          <a:lstStyle/>
          <a:p>
            <a:r>
              <a:rPr lang="en-US" sz="3200" b="1" dirty="0">
                <a:solidFill>
                  <a:schemeClr val="accent2"/>
                </a:solidFill>
                <a:effectLst>
                  <a:outerShdw blurRad="38100" dist="38100" dir="2700000" algn="tl">
                    <a:srgbClr val="000000">
                      <a:alpha val="43137"/>
                    </a:srgbClr>
                  </a:outerShdw>
                </a:effectLst>
              </a:rPr>
              <a:t>While not a new topic, trends have developed recently that affect men as much as women, regardless of gender identity or sexual orientation</a:t>
            </a:r>
          </a:p>
        </p:txBody>
      </p:sp>
    </p:spTree>
    <p:extLst>
      <p:ext uri="{BB962C8B-B14F-4D97-AF65-F5344CB8AC3E}">
        <p14:creationId xmlns:p14="http://schemas.microsoft.com/office/powerpoint/2010/main" val="3797822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39EE-4A36-4CA3-94D4-F7FEA2D2411B}"/>
              </a:ext>
            </a:extLst>
          </p:cNvPr>
          <p:cNvSpPr>
            <a:spLocks noGrp="1"/>
          </p:cNvSpPr>
          <p:nvPr>
            <p:ph type="title"/>
          </p:nvPr>
        </p:nvSpPr>
        <p:spPr>
          <a:xfrm>
            <a:off x="581192" y="702156"/>
            <a:ext cx="11029616" cy="1188720"/>
          </a:xfrm>
        </p:spPr>
        <p:txBody>
          <a:bodyPr>
            <a:normAutofit/>
          </a:bodyPr>
          <a:lstStyle/>
          <a:p>
            <a:r>
              <a:rPr lang="en-US" dirty="0">
                <a:solidFill>
                  <a:schemeClr val="tx1">
                    <a:lumMod val="85000"/>
                    <a:lumOff val="15000"/>
                  </a:schemeClr>
                </a:solidFill>
              </a:rPr>
              <a:t>Example of effects fashion and entertainment have on body ideal and body dissatisfaction/body dysmorphia </a:t>
            </a:r>
          </a:p>
        </p:txBody>
      </p:sp>
      <p:pic>
        <p:nvPicPr>
          <p:cNvPr id="8" name="Online Media 7" title="Body Image Affected By Media">
            <a:hlinkClick r:id="" action="ppaction://media"/>
            <a:extLst>
              <a:ext uri="{FF2B5EF4-FFF2-40B4-BE49-F238E27FC236}">
                <a16:creationId xmlns:a16="http://schemas.microsoft.com/office/drawing/2014/main" id="{9169602E-02A3-4AC1-BE64-49013E8B403F}"/>
              </a:ext>
            </a:extLst>
          </p:cNvPr>
          <p:cNvPicPr>
            <a:picLocks noGrp="1" noRot="1" noChangeAspect="1"/>
          </p:cNvPicPr>
          <p:nvPr>
            <p:ph idx="1"/>
            <a:videoFile r:link="rId1"/>
          </p:nvPr>
        </p:nvPicPr>
        <p:blipFill>
          <a:blip r:embed="rId3"/>
          <a:stretch>
            <a:fillRect/>
          </a:stretch>
        </p:blipFill>
        <p:spPr>
          <a:xfrm>
            <a:off x="3673475" y="2341563"/>
            <a:ext cx="4845050" cy="3633787"/>
          </a:xfrm>
          <a:prstGeom prst="rect">
            <a:avLst/>
          </a:prstGeom>
        </p:spPr>
      </p:pic>
    </p:spTree>
    <p:extLst>
      <p:ext uri="{BB962C8B-B14F-4D97-AF65-F5344CB8AC3E}">
        <p14:creationId xmlns:p14="http://schemas.microsoft.com/office/powerpoint/2010/main" val="3966093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8"/>
                </p:tgtEl>
              </p:cMediaNode>
            </p:video>
            <p:seq concurrent="1" nextAc="seek">
              <p:cTn id="8" restart="whenNotActive" fill="hold" evtFilter="cancelBubble" nodeType="interactiveSeq">
                <p:stCondLst>
                  <p:cond evt="onClick" delay="0">
                    <p:tgtEl>
                      <p:spTgt spid="8"/>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8"/>
                                        </p:tgtEl>
                                      </p:cBhvr>
                                    </p:cmd>
                                  </p:childTnLst>
                                </p:cTn>
                              </p:par>
                            </p:childTnLst>
                          </p:cTn>
                        </p:par>
                      </p:childTnLst>
                    </p:cTn>
                  </p:par>
                </p:childTnLst>
              </p:cTn>
              <p:nextCondLst>
                <p:cond evt="onClick" delay="0">
                  <p:tgtEl>
                    <p:spTgt spid="8"/>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39171204-6A50-40E1-B631-84CEDFC93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06C973F6-5187-412F-AACC-6E3FF8A6A1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628" y="496959"/>
            <a:ext cx="1106164" cy="585973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50">
            <a:extLst>
              <a:ext uri="{FF2B5EF4-FFF2-40B4-BE49-F238E27FC236}">
                <a16:creationId xmlns:a16="http://schemas.microsoft.com/office/drawing/2014/main" id="{D11AE14F-1B7E-41E6-B579-2F71D13503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2856" y="496958"/>
            <a:ext cx="9961047" cy="36780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1893715" y="708498"/>
            <a:ext cx="9573607" cy="3330055"/>
          </a:xfrm>
        </p:spPr>
        <p:txBody>
          <a:bodyPr anchor="ctr">
            <a:noAutofit/>
          </a:bodyPr>
          <a:lstStyle/>
          <a:p>
            <a:pPr>
              <a:lnSpc>
                <a:spcPct val="90000"/>
              </a:lnSpc>
            </a:pPr>
            <a:r>
              <a:rPr lang="en-US" dirty="0">
                <a:solidFill>
                  <a:srgbClr val="FFFFFF"/>
                </a:solidFill>
                <a:effectLst>
                  <a:outerShdw blurRad="38100" dist="38100" dir="2700000" algn="tl">
                    <a:srgbClr val="000000">
                      <a:alpha val="43137"/>
                    </a:srgbClr>
                  </a:outerShdw>
                </a:effectLst>
              </a:rPr>
              <a:t>Body ideal, on the other hand, is how we envision we should look or desire to look, such as slender and tone, or muscular and ripped, or taller/bigger/thinner/more handsome/more pretty…you get the picture</a:t>
            </a:r>
          </a:p>
        </p:txBody>
      </p:sp>
      <p:sp>
        <p:nvSpPr>
          <p:cNvPr id="53" name="Rectangle 52">
            <a:extLst>
              <a:ext uri="{FF2B5EF4-FFF2-40B4-BE49-F238E27FC236}">
                <a16:creationId xmlns:a16="http://schemas.microsoft.com/office/drawing/2014/main" id="{752BB805-F7B7-4B80-A1C5-385D4DAF7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2789" y="4284212"/>
            <a:ext cx="9961115" cy="2072481"/>
          </a:xfrm>
          <a:prstGeom prst="rect">
            <a:avLst/>
          </a:prstGeom>
          <a:solidFill>
            <a:srgbClr val="6C7781">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1893715" y="4502576"/>
            <a:ext cx="9573607" cy="1640983"/>
          </a:xfrm>
        </p:spPr>
        <p:txBody>
          <a:bodyPr anchor="t">
            <a:normAutofit fontScale="92500"/>
          </a:bodyPr>
          <a:lstStyle/>
          <a:p>
            <a:r>
              <a:rPr lang="en-US" sz="3200" b="1" dirty="0">
                <a:solidFill>
                  <a:schemeClr val="accent2"/>
                </a:solidFill>
                <a:effectLst>
                  <a:outerShdw blurRad="38100" dist="38100" dir="2700000" algn="tl">
                    <a:srgbClr val="000000">
                      <a:alpha val="43137"/>
                    </a:srgbClr>
                  </a:outerShdw>
                </a:effectLst>
              </a:rPr>
              <a:t>Popular movie stars and music artists, sports figures and fashion models, as well as social media sites deeply impact how we craft body ideal</a:t>
            </a:r>
          </a:p>
        </p:txBody>
      </p:sp>
    </p:spTree>
    <p:extLst>
      <p:ext uri="{BB962C8B-B14F-4D97-AF65-F5344CB8AC3E}">
        <p14:creationId xmlns:p14="http://schemas.microsoft.com/office/powerpoint/2010/main" val="2685802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39EE-4A36-4CA3-94D4-F7FEA2D2411B}"/>
              </a:ext>
            </a:extLst>
          </p:cNvPr>
          <p:cNvSpPr>
            <a:spLocks noGrp="1"/>
          </p:cNvSpPr>
          <p:nvPr>
            <p:ph type="title"/>
          </p:nvPr>
        </p:nvSpPr>
        <p:spPr>
          <a:xfrm>
            <a:off x="581192" y="702156"/>
            <a:ext cx="11029616" cy="1188720"/>
          </a:xfrm>
        </p:spPr>
        <p:txBody>
          <a:bodyPr>
            <a:normAutofit fontScale="90000"/>
          </a:bodyPr>
          <a:lstStyle/>
          <a:p>
            <a:r>
              <a:rPr lang="en-US" dirty="0">
                <a:solidFill>
                  <a:schemeClr val="tx1">
                    <a:lumMod val="85000"/>
                    <a:lumOff val="15000"/>
                  </a:schemeClr>
                </a:solidFill>
              </a:rPr>
              <a:t>Example of effects that social media, photography and photoshop have on body ideal and body dissatisfaction/body dysmorphia </a:t>
            </a:r>
          </a:p>
        </p:txBody>
      </p:sp>
      <p:pic>
        <p:nvPicPr>
          <p:cNvPr id="6" name="Online Media 5" title="Social Media's Effect on Body Image">
            <a:hlinkClick r:id="" action="ppaction://media"/>
            <a:extLst>
              <a:ext uri="{FF2B5EF4-FFF2-40B4-BE49-F238E27FC236}">
                <a16:creationId xmlns:a16="http://schemas.microsoft.com/office/drawing/2014/main" id="{88BE07E0-0D3D-4316-B328-288AD6D84F82}"/>
              </a:ext>
            </a:extLst>
          </p:cNvPr>
          <p:cNvPicPr>
            <a:picLocks noGrp="1" noRot="1" noChangeAspect="1"/>
          </p:cNvPicPr>
          <p:nvPr>
            <p:ph idx="1"/>
            <a:videoFile r:link="rId1"/>
          </p:nvPr>
        </p:nvPicPr>
        <p:blipFill>
          <a:blip r:embed="rId3"/>
          <a:stretch>
            <a:fillRect/>
          </a:stretch>
        </p:blipFill>
        <p:spPr>
          <a:xfrm>
            <a:off x="2881313" y="2341563"/>
            <a:ext cx="6430962" cy="3633787"/>
          </a:xfrm>
          <a:prstGeom prst="rect">
            <a:avLst/>
          </a:prstGeom>
        </p:spPr>
      </p:pic>
    </p:spTree>
    <p:extLst>
      <p:ext uri="{BB962C8B-B14F-4D97-AF65-F5344CB8AC3E}">
        <p14:creationId xmlns:p14="http://schemas.microsoft.com/office/powerpoint/2010/main" val="31747862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6"/>
                </p:tgtEl>
              </p:cMediaNode>
            </p:video>
            <p:seq concurrent="1" nextAc="seek">
              <p:cTn id="8" restart="whenNotActive" fill="hold" evtFilter="cancelBubble" nodeType="interactiveSeq">
                <p:stCondLst>
                  <p:cond evt="onClick" delay="0">
                    <p:tgtEl>
                      <p:spTgt spid="6"/>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6"/>
                                        </p:tgtEl>
                                      </p:cBhvr>
                                    </p:cmd>
                                  </p:childTnLst>
                                </p:cTn>
                              </p:par>
                            </p:childTnLst>
                          </p:cTn>
                        </p:par>
                      </p:childTnLst>
                    </p:cTn>
                  </p:par>
                </p:childTnLst>
              </p:cTn>
              <p:nextCondLst>
                <p:cond evt="onClick" delay="0">
                  <p:tgtEl>
                    <p:spTgt spid="6"/>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740501"/>
            <a:ext cx="10993549" cy="1475013"/>
          </a:xfrm>
        </p:spPr>
        <p:txBody>
          <a:bodyPr>
            <a:normAutofit fontScale="90000"/>
          </a:bodyPr>
          <a:lstStyle/>
          <a:p>
            <a:r>
              <a:rPr lang="en-US" sz="3300" dirty="0">
                <a:effectLst>
                  <a:outerShdw blurRad="38100" dist="38100" dir="2700000" algn="tl">
                    <a:srgbClr val="000000">
                      <a:alpha val="43137"/>
                    </a:srgbClr>
                  </a:outerShdw>
                </a:effectLst>
              </a:rPr>
              <a:t>While in the past, culture-in-advertising has prioritized females, but since 2010, a dramatic increase in male-targeted campaigns show prevalence</a:t>
            </a:r>
          </a:p>
        </p:txBody>
      </p:sp>
      <p:sp>
        <p:nvSpPr>
          <p:cNvPr id="49" name="Rectangle 48">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50">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53" name="Rectangle 52">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6" name="Subtitle 5">
            <a:extLst>
              <a:ext uri="{FF2B5EF4-FFF2-40B4-BE49-F238E27FC236}">
                <a16:creationId xmlns:a16="http://schemas.microsoft.com/office/drawing/2014/main" id="{9D54FCCB-39C0-4A00-8C56-7E4F484BD496}"/>
              </a:ext>
            </a:extLst>
          </p:cNvPr>
          <p:cNvSpPr>
            <a:spLocks noGrp="1"/>
          </p:cNvSpPr>
          <p:nvPr>
            <p:ph type="subTitle" idx="1"/>
          </p:nvPr>
        </p:nvSpPr>
        <p:spPr>
          <a:xfrm>
            <a:off x="1119676" y="2495445"/>
            <a:ext cx="10282335" cy="590321"/>
          </a:xfrm>
        </p:spPr>
        <p:txBody>
          <a:bodyPr>
            <a:normAutofit/>
          </a:bodyPr>
          <a:lstStyle/>
          <a:p>
            <a:r>
              <a:rPr lang="en-US" b="1" dirty="0">
                <a:latin typeface="+mj-lt"/>
              </a:rPr>
              <a:t>       How I think I look				how I look in the mirror		      how I am “supposed to” look</a:t>
            </a:r>
          </a:p>
        </p:txBody>
      </p:sp>
      <p:pic>
        <p:nvPicPr>
          <p:cNvPr id="9" name="Picture 8">
            <a:extLst>
              <a:ext uri="{FF2B5EF4-FFF2-40B4-BE49-F238E27FC236}">
                <a16:creationId xmlns:a16="http://schemas.microsoft.com/office/drawing/2014/main" id="{6ABBF6A5-FF61-4250-AE31-DDAB4C596BFE}"/>
              </a:ext>
            </a:extLst>
          </p:cNvPr>
          <p:cNvPicPr>
            <a:picLocks noChangeAspect="1"/>
          </p:cNvPicPr>
          <p:nvPr/>
        </p:nvPicPr>
        <p:blipFill>
          <a:blip r:embed="rId2"/>
          <a:stretch>
            <a:fillRect/>
          </a:stretch>
        </p:blipFill>
        <p:spPr>
          <a:xfrm>
            <a:off x="8970456" y="3197823"/>
            <a:ext cx="1776549" cy="3534592"/>
          </a:xfrm>
          <a:prstGeom prst="rect">
            <a:avLst/>
          </a:prstGeom>
        </p:spPr>
      </p:pic>
      <p:pic>
        <p:nvPicPr>
          <p:cNvPr id="11" name="Picture 10" descr="A picture containing clothing&#10;&#10;Description automatically generated">
            <a:extLst>
              <a:ext uri="{FF2B5EF4-FFF2-40B4-BE49-F238E27FC236}">
                <a16:creationId xmlns:a16="http://schemas.microsoft.com/office/drawing/2014/main" id="{516EB38C-6D9F-4F9B-A374-7D041A538CF9}"/>
              </a:ext>
            </a:extLst>
          </p:cNvPr>
          <p:cNvPicPr>
            <a:picLocks noChangeAspect="1"/>
          </p:cNvPicPr>
          <p:nvPr/>
        </p:nvPicPr>
        <p:blipFill>
          <a:blip r:embed="rId3"/>
          <a:stretch>
            <a:fillRect/>
          </a:stretch>
        </p:blipFill>
        <p:spPr>
          <a:xfrm>
            <a:off x="1625021" y="3205621"/>
            <a:ext cx="1664540" cy="3532523"/>
          </a:xfrm>
          <a:prstGeom prst="rect">
            <a:avLst/>
          </a:prstGeom>
        </p:spPr>
      </p:pic>
      <p:pic>
        <p:nvPicPr>
          <p:cNvPr id="13" name="Picture 12" descr="A picture containing clothing&#10;&#10;Description automatically generated">
            <a:extLst>
              <a:ext uri="{FF2B5EF4-FFF2-40B4-BE49-F238E27FC236}">
                <a16:creationId xmlns:a16="http://schemas.microsoft.com/office/drawing/2014/main" id="{970DF23F-4A1A-4954-8F3D-0B810724AC63}"/>
              </a:ext>
            </a:extLst>
          </p:cNvPr>
          <p:cNvPicPr>
            <a:picLocks noChangeAspect="1"/>
          </p:cNvPicPr>
          <p:nvPr/>
        </p:nvPicPr>
        <p:blipFill>
          <a:blip r:embed="rId4"/>
          <a:stretch>
            <a:fillRect/>
          </a:stretch>
        </p:blipFill>
        <p:spPr>
          <a:xfrm>
            <a:off x="5191568" y="3192345"/>
            <a:ext cx="2011343" cy="3535275"/>
          </a:xfrm>
          <a:prstGeom prst="rect">
            <a:avLst/>
          </a:prstGeom>
        </p:spPr>
      </p:pic>
    </p:spTree>
    <p:extLst>
      <p:ext uri="{BB962C8B-B14F-4D97-AF65-F5344CB8AC3E}">
        <p14:creationId xmlns:p14="http://schemas.microsoft.com/office/powerpoint/2010/main" val="35684695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39EE-4A36-4CA3-94D4-F7FEA2D2411B}"/>
              </a:ext>
            </a:extLst>
          </p:cNvPr>
          <p:cNvSpPr>
            <a:spLocks noGrp="1"/>
          </p:cNvSpPr>
          <p:nvPr>
            <p:ph type="title"/>
          </p:nvPr>
        </p:nvSpPr>
        <p:spPr>
          <a:xfrm>
            <a:off x="581192" y="702156"/>
            <a:ext cx="11029616" cy="1188720"/>
          </a:xfrm>
        </p:spPr>
        <p:txBody>
          <a:bodyPr>
            <a:normAutofit/>
          </a:bodyPr>
          <a:lstStyle/>
          <a:p>
            <a:r>
              <a:rPr lang="en-US" dirty="0">
                <a:solidFill>
                  <a:schemeClr val="tx1">
                    <a:lumMod val="85000"/>
                    <a:lumOff val="15000"/>
                  </a:schemeClr>
                </a:solidFill>
              </a:rPr>
              <a:t>Example of effects current culture has on body ideal and body dissatisfaction/body dysmorphia </a:t>
            </a:r>
          </a:p>
        </p:txBody>
      </p:sp>
      <p:pic>
        <p:nvPicPr>
          <p:cNvPr id="5" name="Online Media 4" title="MEN and BODY IMAGE">
            <a:hlinkClick r:id="" action="ppaction://media"/>
            <a:extLst>
              <a:ext uri="{FF2B5EF4-FFF2-40B4-BE49-F238E27FC236}">
                <a16:creationId xmlns:a16="http://schemas.microsoft.com/office/drawing/2014/main" id="{9E5D6F51-4F94-4C5C-A610-9A4796B57E84}"/>
              </a:ext>
            </a:extLst>
          </p:cNvPr>
          <p:cNvPicPr>
            <a:picLocks noGrp="1" noRot="1" noChangeAspect="1"/>
          </p:cNvPicPr>
          <p:nvPr>
            <p:ph idx="1"/>
            <a:videoFile r:link="rId1"/>
          </p:nvPr>
        </p:nvPicPr>
        <p:blipFill>
          <a:blip r:embed="rId3"/>
          <a:stretch>
            <a:fillRect/>
          </a:stretch>
        </p:blipFill>
        <p:spPr>
          <a:xfrm>
            <a:off x="2881313" y="2341563"/>
            <a:ext cx="6430962" cy="3633787"/>
          </a:xfrm>
          <a:prstGeom prst="rect">
            <a:avLst/>
          </a:prstGeom>
        </p:spPr>
      </p:pic>
    </p:spTree>
    <p:extLst>
      <p:ext uri="{BB962C8B-B14F-4D97-AF65-F5344CB8AC3E}">
        <p14:creationId xmlns:p14="http://schemas.microsoft.com/office/powerpoint/2010/main" val="1206279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7" name="Rectangle 46">
            <a:extLst>
              <a:ext uri="{FF2B5EF4-FFF2-40B4-BE49-F238E27FC236}">
                <a16:creationId xmlns:a16="http://schemas.microsoft.com/office/drawing/2014/main" id="{39171204-6A50-40E1-B631-84CEDFC93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Rectangle 48">
            <a:extLst>
              <a:ext uri="{FF2B5EF4-FFF2-40B4-BE49-F238E27FC236}">
                <a16:creationId xmlns:a16="http://schemas.microsoft.com/office/drawing/2014/main" id="{06C973F6-5187-412F-AACC-6E3FF8A6A1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628" y="496959"/>
            <a:ext cx="1106164" cy="585973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51" name="Rectangle 50">
            <a:extLst>
              <a:ext uri="{FF2B5EF4-FFF2-40B4-BE49-F238E27FC236}">
                <a16:creationId xmlns:a16="http://schemas.microsoft.com/office/drawing/2014/main" id="{D11AE14F-1B7E-41E6-B579-2F71D13503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2856" y="496958"/>
            <a:ext cx="9961047" cy="367807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1893715" y="708498"/>
            <a:ext cx="9573607" cy="3330055"/>
          </a:xfrm>
        </p:spPr>
        <p:txBody>
          <a:bodyPr anchor="ctr">
            <a:noAutofit/>
          </a:bodyPr>
          <a:lstStyle/>
          <a:p>
            <a:pPr>
              <a:lnSpc>
                <a:spcPct val="90000"/>
              </a:lnSpc>
            </a:pPr>
            <a:r>
              <a:rPr lang="en-US" dirty="0">
                <a:solidFill>
                  <a:srgbClr val="FFFFFF"/>
                </a:solidFill>
                <a:effectLst>
                  <a:outerShdw blurRad="38100" dist="38100" dir="2700000" algn="tl">
                    <a:srgbClr val="000000">
                      <a:alpha val="43137"/>
                    </a:srgbClr>
                  </a:outerShdw>
                </a:effectLst>
              </a:rPr>
              <a:t>The greater the frequency of exposure to certain types of body ideal examples, the more they become normalized, then internalized, and from there we may tell ourselves how far away we are from “where we should be”….</a:t>
            </a:r>
          </a:p>
        </p:txBody>
      </p:sp>
      <p:sp>
        <p:nvSpPr>
          <p:cNvPr id="53" name="Rectangle 52">
            <a:extLst>
              <a:ext uri="{FF2B5EF4-FFF2-40B4-BE49-F238E27FC236}">
                <a16:creationId xmlns:a16="http://schemas.microsoft.com/office/drawing/2014/main" id="{752BB805-F7B7-4B80-A1C5-385D4DAF74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2789" y="4284212"/>
            <a:ext cx="9961115" cy="2072481"/>
          </a:xfrm>
          <a:prstGeom prst="rect">
            <a:avLst/>
          </a:prstGeom>
          <a:solidFill>
            <a:srgbClr val="6C7781">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1893715" y="4502576"/>
            <a:ext cx="9573607" cy="1640983"/>
          </a:xfrm>
        </p:spPr>
        <p:txBody>
          <a:bodyPr anchor="t">
            <a:normAutofit fontScale="92500"/>
          </a:bodyPr>
          <a:lstStyle/>
          <a:p>
            <a:r>
              <a:rPr lang="en-US" sz="3200" b="1" dirty="0">
                <a:solidFill>
                  <a:schemeClr val="accent2"/>
                </a:solidFill>
                <a:effectLst>
                  <a:outerShdw blurRad="38100" dist="38100" dir="2700000" algn="tl">
                    <a:srgbClr val="000000">
                      <a:alpha val="43137"/>
                    </a:srgbClr>
                  </a:outerShdw>
                </a:effectLst>
              </a:rPr>
              <a:t>Think of Abercrombie &amp; fitch or calvin klein ads, or every marvel/DC movie in the last decade, and recognize how we’ve been bombarded by imagery</a:t>
            </a:r>
          </a:p>
        </p:txBody>
      </p:sp>
    </p:spTree>
    <p:extLst>
      <p:ext uri="{BB962C8B-B14F-4D97-AF65-F5344CB8AC3E}">
        <p14:creationId xmlns:p14="http://schemas.microsoft.com/office/powerpoint/2010/main" val="1762921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539EE-4A36-4CA3-94D4-F7FEA2D2411B}"/>
              </a:ext>
            </a:extLst>
          </p:cNvPr>
          <p:cNvSpPr>
            <a:spLocks noGrp="1"/>
          </p:cNvSpPr>
          <p:nvPr>
            <p:ph type="title"/>
          </p:nvPr>
        </p:nvSpPr>
        <p:spPr>
          <a:xfrm>
            <a:off x="581192" y="702156"/>
            <a:ext cx="11029616" cy="1188720"/>
          </a:xfrm>
        </p:spPr>
        <p:txBody>
          <a:bodyPr>
            <a:normAutofit/>
          </a:bodyPr>
          <a:lstStyle/>
          <a:p>
            <a:r>
              <a:rPr lang="en-US" dirty="0">
                <a:solidFill>
                  <a:schemeClr val="tx1">
                    <a:lumMod val="85000"/>
                    <a:lumOff val="15000"/>
                  </a:schemeClr>
                </a:solidFill>
              </a:rPr>
              <a:t>Example of effects movies and magazines have on body ideal and body dissatisfaction/body dysmorphia </a:t>
            </a:r>
          </a:p>
        </p:txBody>
      </p:sp>
      <p:pic>
        <p:nvPicPr>
          <p:cNvPr id="5" name="Online Media 4" title="Why body image has become such a problem for boys">
            <a:hlinkClick r:id="" action="ppaction://media"/>
            <a:extLst>
              <a:ext uri="{FF2B5EF4-FFF2-40B4-BE49-F238E27FC236}">
                <a16:creationId xmlns:a16="http://schemas.microsoft.com/office/drawing/2014/main" id="{38B9187D-863F-43B1-AC64-3866E1E5B38E}"/>
              </a:ext>
            </a:extLst>
          </p:cNvPr>
          <p:cNvPicPr>
            <a:picLocks noGrp="1" noRot="1" noChangeAspect="1"/>
          </p:cNvPicPr>
          <p:nvPr>
            <p:ph idx="1"/>
            <a:videoFile r:link="rId1"/>
          </p:nvPr>
        </p:nvPicPr>
        <p:blipFill>
          <a:blip r:embed="rId3"/>
          <a:stretch>
            <a:fillRect/>
          </a:stretch>
        </p:blipFill>
        <p:spPr>
          <a:xfrm>
            <a:off x="2881313" y="2341563"/>
            <a:ext cx="6430962" cy="3633787"/>
          </a:xfrm>
          <a:prstGeom prst="rect">
            <a:avLst/>
          </a:prstGeom>
        </p:spPr>
      </p:pic>
    </p:spTree>
    <p:extLst>
      <p:ext uri="{BB962C8B-B14F-4D97-AF65-F5344CB8AC3E}">
        <p14:creationId xmlns:p14="http://schemas.microsoft.com/office/powerpoint/2010/main" val="3656251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DividendVTI">
  <a:themeElements>
    <a:clrScheme name="Aspect">
      <a:dk1>
        <a:sysClr val="windowText" lastClr="000000"/>
      </a:dk1>
      <a:lt1>
        <a:sysClr val="window" lastClr="FFFFFF"/>
      </a:lt1>
      <a:dk2>
        <a:srgbClr val="585753"/>
      </a:dk2>
      <a:lt2>
        <a:srgbClr val="EBDDC3"/>
      </a:lt2>
      <a:accent1>
        <a:srgbClr val="71B9E4"/>
      </a:accent1>
      <a:accent2>
        <a:srgbClr val="E25D3C"/>
      </a:accent2>
      <a:accent3>
        <a:srgbClr val="BDB59D"/>
      </a:accent3>
      <a:accent4>
        <a:srgbClr val="A5AB81"/>
      </a:accent4>
      <a:accent5>
        <a:srgbClr val="7BA79D"/>
      </a:accent5>
      <a:accent6>
        <a:srgbClr val="968C8C"/>
      </a:accent6>
      <a:hlink>
        <a:srgbClr val="F7B615"/>
      </a:hlink>
      <a:folHlink>
        <a:srgbClr val="704404"/>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D2D995-20F0-4C14-BF62-1248AB4B484D}">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65255AC-12AC-4323-AA35-9BAC798B66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B3242A4-1E6A-4E02-809C-4A24066EC01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{B4731CAC-4BF7-4451-A55B-108CDDA4BC0A}tf67061901_win32</Template>
  <TotalTime>0</TotalTime>
  <Words>606</Words>
  <Application>Microsoft Office PowerPoint</Application>
  <PresentationFormat>Widescreen</PresentationFormat>
  <Paragraphs>28</Paragraphs>
  <Slides>13</Slides>
  <Notes>0</Notes>
  <HiddenSlides>0</HiddenSlides>
  <MMClips>5</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Franklin Gothic Book</vt:lpstr>
      <vt:lpstr>Franklin Gothic Demi</vt:lpstr>
      <vt:lpstr>MV Boli</vt:lpstr>
      <vt:lpstr>Wingdings 2</vt:lpstr>
      <vt:lpstr>DividendVTI</vt:lpstr>
      <vt:lpstr>What is body image dissatisfaction, and how does our culture impact what our body ideal is?</vt:lpstr>
      <vt:lpstr>Body image is how we see ourselves, whether it’s in the mirror, how we think our friends and family see us, or our perception of how our community and culture sees us</vt:lpstr>
      <vt:lpstr>Example of effects fashion and entertainment have on body ideal and body dissatisfaction/body dysmorphia </vt:lpstr>
      <vt:lpstr>Body ideal, on the other hand, is how we envision we should look or desire to look, such as slender and tone, or muscular and ripped, or taller/bigger/thinner/more handsome/more pretty…you get the picture</vt:lpstr>
      <vt:lpstr>Example of effects that social media, photography and photoshop have on body ideal and body dissatisfaction/body dysmorphia </vt:lpstr>
      <vt:lpstr>While in the past, culture-in-advertising has prioritized females, but since 2010, a dramatic increase in male-targeted campaigns show prevalence</vt:lpstr>
      <vt:lpstr>Example of effects current culture has on body ideal and body dissatisfaction/body dysmorphia </vt:lpstr>
      <vt:lpstr>The greater the frequency of exposure to certain types of body ideal examples, the more they become normalized, then internalized, and from there we may tell ourselves how far away we are from “where we should be”….</vt:lpstr>
      <vt:lpstr>Example of effects movies and magazines have on body ideal and body dissatisfaction/body dysmorphia </vt:lpstr>
      <vt:lpstr>After reviewing several academic, peer-reviewed journals studying body image disturbances across race, gender, sexual preference and biological spectrums, I still felt a closer look into how culture impacted our body ideal and body image was necessary to add to the academic conversation</vt:lpstr>
      <vt:lpstr>Interesting results and takeaways</vt:lpstr>
      <vt:lpstr>summary of effects social media has on body dissatisfaction and closing thoughts </vt:lpstr>
      <vt:lpstr>Thank you for your attention &amp; interest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body image dissatisfaction, and how does our culture impact what our body ideal is?</dc:title>
  <dc:creator>Sebastian Kennedy</dc:creator>
  <cp:lastModifiedBy>Sebastian Kennedy</cp:lastModifiedBy>
  <cp:revision>16</cp:revision>
  <dcterms:created xsi:type="dcterms:W3CDTF">2021-04-13T22:12:35Z</dcterms:created>
  <dcterms:modified xsi:type="dcterms:W3CDTF">2021-04-14T21:28:58Z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