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2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alpha val="90000"/>
                </a:schemeClr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  <a:effectLst>
                <a:innerShdw blurRad="114300">
                  <a:schemeClr val="accent1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1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D94F-4502-BD57-6B7437E128A6}"/>
              </c:ext>
            </c:extLst>
          </c:dPt>
          <c:dPt>
            <c:idx val="1"/>
            <c:bubble3D val="0"/>
            <c:spPr>
              <a:solidFill>
                <a:schemeClr val="accent2">
                  <a:alpha val="90000"/>
                </a:schemeClr>
              </a:solidFill>
              <a:ln w="19050">
                <a:solidFill>
                  <a:schemeClr val="accent2">
                    <a:lumMod val="75000"/>
                  </a:schemeClr>
                </a:solidFill>
              </a:ln>
              <a:effectLst>
                <a:innerShdw blurRad="114300">
                  <a:schemeClr val="accent2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2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D94F-4502-BD57-6B7437E128A6}"/>
              </c:ext>
            </c:extLst>
          </c:dPt>
          <c:dPt>
            <c:idx val="2"/>
            <c:bubble3D val="0"/>
            <c:spPr>
              <a:solidFill>
                <a:schemeClr val="accent3">
                  <a:alpha val="90000"/>
                </a:schemeClr>
              </a:solidFill>
              <a:ln w="19050">
                <a:solidFill>
                  <a:schemeClr val="accent3">
                    <a:lumMod val="75000"/>
                  </a:schemeClr>
                </a:solidFill>
              </a:ln>
              <a:effectLst>
                <a:innerShdw blurRad="114300">
                  <a:schemeClr val="accent3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3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D94F-4502-BD57-6B7437E128A6}"/>
              </c:ext>
            </c:extLst>
          </c:dPt>
          <c:dPt>
            <c:idx val="3"/>
            <c:bubble3D val="0"/>
            <c:spPr>
              <a:solidFill>
                <a:schemeClr val="accent4">
                  <a:alpha val="90000"/>
                </a:schemeClr>
              </a:solidFill>
              <a:ln w="19050">
                <a:solidFill>
                  <a:schemeClr val="accent4">
                    <a:lumMod val="75000"/>
                  </a:schemeClr>
                </a:solidFill>
              </a:ln>
              <a:effectLst>
                <a:innerShdw blurRad="114300">
                  <a:schemeClr val="accent4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4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D94F-4502-BD57-6B7437E128A6}"/>
              </c:ext>
            </c:extLst>
          </c:dPt>
          <c:dLbls>
            <c:dLbl>
              <c:idx val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1"/>
                  </a:solidFill>
                  <a:round/>
                </a:ln>
                <a:effectLst>
                  <a:outerShdw blurRad="50800" dist="38100" dir="2700000" algn="tl" rotWithShape="0">
                    <a:schemeClr val="accent1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0" i="0" u="none" strike="noStrike" kern="1200" baseline="0">
                      <a:solidFill>
                        <a:schemeClr val="accent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D94F-4502-BD57-6B7437E128A6}"/>
                </c:ext>
              </c:extLst>
            </c:dLbl>
            <c:dLbl>
              <c:idx val="1"/>
              <c:layout>
                <c:manualLayout>
                  <c:x val="0"/>
                  <c:y val="6.8262027417801685E-2"/>
                </c:manualLayout>
              </c:layout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2"/>
                  </a:solidFill>
                  <a:round/>
                </a:ln>
                <a:effectLst>
                  <a:outerShdw blurRad="50800" dist="38100" dir="2700000" algn="tl" rotWithShape="0">
                    <a:schemeClr val="accent2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30" b="0" i="0" u="none" strike="noStrike" kern="1200" baseline="0">
                      <a:solidFill>
                        <a:schemeClr val="accent2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029805467379242"/>
                      <c:h val="0.2459227270773381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94F-4502-BD57-6B7437E128A6}"/>
                </c:ext>
              </c:extLst>
            </c:dLbl>
            <c:dLbl>
              <c:idx val="2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3"/>
                  </a:solidFill>
                  <a:round/>
                </a:ln>
                <a:effectLst>
                  <a:outerShdw blurRad="50800" dist="38100" dir="2700000" algn="tl" rotWithShape="0">
                    <a:schemeClr val="accent3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0" i="0" u="none" strike="noStrike" kern="1200" baseline="0">
                      <a:solidFill>
                        <a:schemeClr val="accent3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D94F-4502-BD57-6B7437E128A6}"/>
                </c:ext>
              </c:extLst>
            </c:dLbl>
            <c:dLbl>
              <c:idx val="3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4"/>
                  </a:solidFill>
                  <a:round/>
                </a:ln>
                <a:effectLst>
                  <a:outerShdw blurRad="50800" dist="38100" dir="2700000" algn="tl" rotWithShape="0">
                    <a:schemeClr val="accent4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0" i="0" u="none" strike="noStrike" kern="1200" baseline="0">
                      <a:solidFill>
                        <a:schemeClr val="accent4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7-D94F-4502-BD57-6B7437E128A6}"/>
                </c:ext>
              </c:extLst>
            </c:dLbl>
            <c:spPr>
              <a:solidFill>
                <a:prstClr val="white">
                  <a:alpha val="90000"/>
                </a:prstClr>
              </a:solidFill>
              <a:ln w="12700" cap="flat" cmpd="sng" algn="ctr">
                <a:solidFill>
                  <a:srgbClr val="052F61"/>
                </a:solidFill>
                <a:round/>
              </a:ln>
              <a:effectLst>
                <a:outerShdw blurRad="50800" dist="38100" dir="2700000" algn="tl" rotWithShape="0">
                  <a:srgbClr val="052F61">
                    <a:lumMod val="75000"/>
                    <a:alpha val="40000"/>
                  </a:srgbClr>
                </a:outerShdw>
              </a:effectLst>
            </c:sp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3"/>
                <c:pt idx="0">
                  <c:v>Military </c:v>
                </c:pt>
                <c:pt idx="1">
                  <c:v>Law Enforcement </c:v>
                </c:pt>
                <c:pt idx="2">
                  <c:v>Other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72</c:v>
                </c:pt>
                <c:pt idx="1">
                  <c:v>14.2</c:v>
                </c:pt>
                <c:pt idx="2">
                  <c:v>13.8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94F-4502-BD57-6B7437E128A6}"/>
            </c:ext>
          </c:extLst>
        </c:ser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3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8100" tIns="19050" rIns="38100" bIns="19050" anchor="ctr" anchorCtr="1">
      <a:spAutoFit/>
    </cs:bodyPr>
  </cs:dataLabel>
  <cs:dataLabelCallout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tx1"/>
    </cs:fontRef>
    <cs:spPr>
      <a:solidFill>
        <a:schemeClr val="phClr">
          <a:alpha val="90000"/>
        </a:schemeClr>
      </a:solidFill>
      <a:ln w="19050">
        <a:solidFill>
          <a:schemeClr val="phClr">
            <a:lumMod val="75000"/>
          </a:schemeClr>
        </a:solidFill>
      </a:ln>
      <a:effectLst>
        <a:innerShdw blurRad="114300">
          <a:schemeClr val="phClr">
            <a:lumMod val="75000"/>
          </a:schemeClr>
        </a:innerShdw>
      </a:effectLst>
      <a:scene3d>
        <a:camera prst="orthographicFront"/>
        <a:lightRig rig="threePt" dir="t"/>
      </a:scene3d>
      <a:sp3d contourW="19050" prstMaterial="flat">
        <a:contourClr>
          <a:schemeClr val="accent4">
            <a:lumMod val="75000"/>
          </a:schemeClr>
        </a:contourClr>
      </a:sp3d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53559-BE59-4015-90EC-9D73BEDA66D6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70EA-57F4-4F20-9270-7E48407CF95C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9336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53559-BE59-4015-90EC-9D73BEDA66D6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70EA-57F4-4F20-9270-7E48407CF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147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53559-BE59-4015-90EC-9D73BEDA66D6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70EA-57F4-4F20-9270-7E48407CF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8818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53559-BE59-4015-90EC-9D73BEDA66D6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70EA-57F4-4F20-9270-7E48407CF95C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674050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53559-BE59-4015-90EC-9D73BEDA66D6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70EA-57F4-4F20-9270-7E48407CF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4441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53559-BE59-4015-90EC-9D73BEDA66D6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70EA-57F4-4F20-9270-7E48407CF95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657518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53559-BE59-4015-90EC-9D73BEDA66D6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70EA-57F4-4F20-9270-7E48407CF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7043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53559-BE59-4015-90EC-9D73BEDA66D6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70EA-57F4-4F20-9270-7E48407CF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599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53559-BE59-4015-90EC-9D73BEDA66D6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70EA-57F4-4F20-9270-7E48407CF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300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53559-BE59-4015-90EC-9D73BEDA66D6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70EA-57F4-4F20-9270-7E48407CF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488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53559-BE59-4015-90EC-9D73BEDA66D6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70EA-57F4-4F20-9270-7E48407CF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89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53559-BE59-4015-90EC-9D73BEDA66D6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70EA-57F4-4F20-9270-7E48407CF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705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53559-BE59-4015-90EC-9D73BEDA66D6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70EA-57F4-4F20-9270-7E48407CF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740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53559-BE59-4015-90EC-9D73BEDA66D6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70EA-57F4-4F20-9270-7E48407CF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138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53559-BE59-4015-90EC-9D73BEDA66D6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70EA-57F4-4F20-9270-7E48407CF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327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53559-BE59-4015-90EC-9D73BEDA66D6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70EA-57F4-4F20-9270-7E48407CF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651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53559-BE59-4015-90EC-9D73BEDA66D6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70EA-57F4-4F20-9270-7E48407CF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740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3853559-BE59-4015-90EC-9D73BEDA66D6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88170EA-57F4-4F20-9270-7E48407CF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03020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  <p:sldLayoutId id="2147483794" r:id="rId12"/>
    <p:sldLayoutId id="2147483795" r:id="rId13"/>
    <p:sldLayoutId id="2147483796" r:id="rId14"/>
    <p:sldLayoutId id="2147483797" r:id="rId15"/>
    <p:sldLayoutId id="2147483798" r:id="rId16"/>
    <p:sldLayoutId id="214748379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1485" y="2949508"/>
            <a:ext cx="6400800" cy="332966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Faculty Advisor: Dr. Ortega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Course Advisor: Dr. Sarkar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Group: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Michael J Zapata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Alejandro Gomez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Eliel Martinez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Eric Canales</a:t>
            </a:r>
          </a:p>
          <a:p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3905" y="1010516"/>
            <a:ext cx="631064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latin typeface="Calibri" panose="020F0502020204030204" pitchFamily="34" charset="0"/>
              </a:rPr>
              <a:t>Light Flexible Bulletproof Vest</a:t>
            </a:r>
            <a:endParaRPr lang="en-US" sz="6000" dirty="0">
              <a:latin typeface="Calibri" panose="020F0502020204030204" pitchFamily="34" charset="0"/>
            </a:endParaRPr>
          </a:p>
        </p:txBody>
      </p:sp>
      <p:pic>
        <p:nvPicPr>
          <p:cNvPr id="1026" name="Picture 2" descr="http://www.safeguardclothing.com/img/product/coover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4553" y="1010516"/>
            <a:ext cx="3376926" cy="4356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5705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76704"/>
            <a:ext cx="8534400" cy="1507067"/>
          </a:xfrm>
        </p:spPr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4212" y="2025439"/>
            <a:ext cx="821672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Bulletproof vests are not comfortable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Bulletproof vests are heavy (20-30 </a:t>
            </a:r>
            <a:r>
              <a:rPr lang="en-US" sz="2400" dirty="0" err="1" smtClean="0"/>
              <a:t>lbs</a:t>
            </a:r>
            <a:r>
              <a:rPr lang="en-US" sz="2400" dirty="0" smtClean="0"/>
              <a:t>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Last year’s design did not perform as well as market Bulletproof vests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21077" t="13334" r="26423" b="12000"/>
          <a:stretch/>
        </p:blipFill>
        <p:spPr>
          <a:xfrm>
            <a:off x="8900933" y="1531104"/>
            <a:ext cx="3090929" cy="3296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2400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76704"/>
            <a:ext cx="8534400" cy="1507067"/>
          </a:xfrm>
        </p:spPr>
        <p:txBody>
          <a:bodyPr/>
          <a:lstStyle/>
          <a:p>
            <a:r>
              <a:rPr lang="en-US" dirty="0" smtClean="0"/>
              <a:t>Market Status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19497" y="1673744"/>
            <a:ext cx="821672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Total Body Armor Industry revenue : 279 million 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(Year 2015)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57 Business (Year 2015)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Top Companies (U.S.A.)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Point Blank Enterprises Inc. owned 26.2% in 2014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err="1" smtClean="0"/>
              <a:t>Ceradyne</a:t>
            </a:r>
            <a:r>
              <a:rPr lang="en-US" sz="2400" dirty="0" smtClean="0"/>
              <a:t> Inc. owned 19.2%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Average Bulletproof Vest Cost : $600</a:t>
            </a:r>
            <a:endParaRPr lang="en-US" sz="2400" dirty="0"/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2424634244"/>
              </p:ext>
            </p:extLst>
          </p:nvPr>
        </p:nvGraphicFramePr>
        <p:xfrm>
          <a:off x="7779434" y="1363266"/>
          <a:ext cx="4862732" cy="34197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67220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76704"/>
            <a:ext cx="8534400" cy="1507067"/>
          </a:xfrm>
        </p:spPr>
        <p:txBody>
          <a:bodyPr/>
          <a:lstStyle/>
          <a:p>
            <a:r>
              <a:rPr lang="en-US" dirty="0" smtClean="0"/>
              <a:t>Solutions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24108" y="2025439"/>
            <a:ext cx="821672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Ventilated Bulletproof vest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Use strong flexible materials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Use flexible materials that stiffen on impact</a:t>
            </a:r>
          </a:p>
        </p:txBody>
      </p:sp>
      <p:pic>
        <p:nvPicPr>
          <p:cNvPr id="2050" name="Picture 2" descr="http://www.safeguardclothing.com/media/wysiwyg/Kevlar_Panel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1418" y="588722"/>
            <a:ext cx="3332710" cy="3332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5200" y="4396120"/>
            <a:ext cx="3057334" cy="1106464"/>
          </a:xfrm>
          <a:prstGeom prst="rect">
            <a:avLst/>
          </a:prstGeom>
        </p:spPr>
      </p:pic>
      <p:pic>
        <p:nvPicPr>
          <p:cNvPr id="2052" name="Picture 4" descr="Image result for kevla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1695" y="3921433"/>
            <a:ext cx="2895600" cy="1581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390920" y="5628068"/>
            <a:ext cx="1867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Spectra 1000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228826" y="5679583"/>
            <a:ext cx="19575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Kevlar KM2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0679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76704"/>
            <a:ext cx="8534400" cy="1507067"/>
          </a:xfrm>
        </p:spPr>
        <p:txBody>
          <a:bodyPr/>
          <a:lstStyle/>
          <a:p>
            <a:r>
              <a:rPr lang="en-US" dirty="0" smtClean="0"/>
              <a:t>Approach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43051" y="2025439"/>
            <a:ext cx="821672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Simulate vest reactions after bullet impact using Finite Element Analysis Software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Choose appropriate materials that can satisfy our solutions by analyzing their properties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Setting up a </a:t>
            </a:r>
            <a:r>
              <a:rPr lang="en-US" sz="2400" smtClean="0"/>
              <a:t>controlled environment</a:t>
            </a:r>
            <a:endParaRPr lang="en-US" sz="2400" dirty="0" smtClean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Real life testing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13061" r="1377" b="13966"/>
          <a:stretch/>
        </p:blipFill>
        <p:spPr>
          <a:xfrm>
            <a:off x="7018987" y="4124575"/>
            <a:ext cx="4610637" cy="1918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41175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76704"/>
            <a:ext cx="8534400" cy="1507067"/>
          </a:xfrm>
        </p:spPr>
        <p:txBody>
          <a:bodyPr/>
          <a:lstStyle/>
          <a:p>
            <a:r>
              <a:rPr lang="en-US" dirty="0" smtClean="0"/>
              <a:t>Impact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43051" y="2025439"/>
            <a:ext cx="821672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This Bulletproof vest design will allow the user to feel more agile and at a more comfortable body temperature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Decrease blunt force trauma that an individual may experience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60948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1770611"/>
            <a:ext cx="8534400" cy="150706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6905308" cy="1084811"/>
          </a:xfrm>
        </p:spPr>
        <p:txBody>
          <a:bodyPr/>
          <a:lstStyle/>
          <a:p>
            <a:r>
              <a:rPr lang="en-US" sz="5400" b="1" dirty="0" smtClean="0"/>
              <a:t>References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760246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1014</TotalTime>
  <Words>176</Words>
  <Application>Microsoft Office PowerPoint</Application>
  <PresentationFormat>Widescreen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Century Gothic</vt:lpstr>
      <vt:lpstr>Wingdings 3</vt:lpstr>
      <vt:lpstr>Slice</vt:lpstr>
      <vt:lpstr>PowerPoint Presentation</vt:lpstr>
      <vt:lpstr>Problem</vt:lpstr>
      <vt:lpstr>Market Status</vt:lpstr>
      <vt:lpstr>Solutions</vt:lpstr>
      <vt:lpstr>Approach</vt:lpstr>
      <vt:lpstr>Impact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Kamal Sarkar</cp:lastModifiedBy>
  <cp:revision>37</cp:revision>
  <dcterms:created xsi:type="dcterms:W3CDTF">2015-08-27T22:53:40Z</dcterms:created>
  <dcterms:modified xsi:type="dcterms:W3CDTF">2017-08-24T18:50:52Z</dcterms:modified>
</cp:coreProperties>
</file>