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0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319" r:id="rId12"/>
    <p:sldId id="320" r:id="rId13"/>
    <p:sldId id="321" r:id="rId14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554335-CE81-488C-AE8D-29F810EB41B3}">
  <a:tblStyle styleId="{3D554335-CE81-488C-AE8D-29F810EB41B3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AF1"/>
          </a:solidFill>
        </a:fill>
      </a:tcStyle>
    </a:wholeTbl>
    <a:band1H>
      <a:tcStyle>
        <a:tcBdr/>
        <a:fill>
          <a:solidFill>
            <a:srgbClr val="CED2E2"/>
          </a:solidFill>
        </a:fill>
      </a:tcStyle>
    </a:band1H>
    <a:band1V>
      <a:tcStyle>
        <a:tcBdr/>
        <a:fill>
          <a:solidFill>
            <a:srgbClr val="CED2E2"/>
          </a:solidFill>
        </a:fill>
      </a:tcStyle>
    </a:band1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A00AEA1-FAC2-4913-97A6-45CF6EB4E5DC}" styleName="Table_1"/>
  <a:tblStyle styleId="{D0BE433F-1EA5-4C06-8A61-4C8C41FA03D2}" styleName="Table_2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66519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pa.gov/emergency-response/boom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esponse.restoration.noaa.gov/oil-and-chemical-spills/oil-spills/spill-containment-methods.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pa.gov/emergency-response/sorbent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eoearth.org/view/article/158385/" TargetMode="External"/><Relationship Id="rId4" Type="http://schemas.openxmlformats.org/officeDocument/2006/relationships/hyperlink" Target="http://www.scientificamerican.com/article/sorbent-science-cleaning-oil-spills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osionpollution.com/oil-drum-skimmer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popularmechanics.com/technology/gadgets/a15666/santa-barbara-oil-spill-skimmers-and-booms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2" name="Shape 9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Shape 9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11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Shape 9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0" name="Shape 9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Shape 9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8" name="Shape 9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Shape 9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13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know about nanofibers? What’s the advantage?</a:t>
            </a:r>
          </a:p>
          <a:p>
            <a:pPr marL="914400" marR="0" lvl="2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Pore size (2-10 nm)</a:t>
            </a:r>
          </a:p>
          <a:p>
            <a:pPr marL="914400" marR="0" lvl="2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Absorption capacity [for engine oil] = 39 (~40x weight)</a:t>
            </a:r>
          </a:p>
          <a:p>
            <a:pPr marL="914400" marR="0" lvl="2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Membrane thickness (~100 micron)</a:t>
            </a:r>
          </a:p>
          <a:p>
            <a:pPr marL="914400" marR="0" lvl="2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 uptake rate (~0.75 – 1.5 g oil/sec) or (293 g oil/sec for a 1x1 meter mat)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http://www2.epa.gov/emergency-response/booms</a:t>
            </a:r>
          </a:p>
          <a:p>
            <a:pPr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http://response.restoration.noaa.gov/oil-and-chemical-spills/oil-spills/spill-containment-methods.html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for small spills </a:t>
            </a:r>
          </a:p>
          <a:p>
            <a:pPr marL="0" marR="0" lvl="0" indent="0" algn="l" rtl="0">
              <a:spcBef>
                <a:spcPts val="0"/>
              </a:spcBef>
              <a:buClr>
                <a:schemeClr val="hlink"/>
              </a:buClr>
              <a:buSzPct val="25000"/>
              <a:buFont typeface="Calibri"/>
              <a:buNone/>
            </a:pP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http://www2.epa.gov/emergency-response/sorbents</a:t>
            </a:r>
          </a:p>
          <a:p>
            <a:pPr marL="0" marR="0" lvl="0" indent="0" algn="l" rtl="0">
              <a:spcBef>
                <a:spcPts val="0"/>
              </a:spcBef>
              <a:buClr>
                <a:schemeClr val="hlink"/>
              </a:buClr>
              <a:buSzPct val="25000"/>
              <a:buFont typeface="Calibri"/>
              <a:buNone/>
            </a:pP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http://www.scientificamerican.com/article/sorbent-science-cleaning-oil-spills/</a:t>
            </a:r>
          </a:p>
          <a:p>
            <a:pPr marL="0" marR="0" lvl="0" indent="0" algn="l" rtl="0">
              <a:spcBef>
                <a:spcPts val="0"/>
              </a:spcBef>
              <a:buClr>
                <a:schemeClr val="hlink"/>
              </a:buClr>
              <a:buSzPct val="25000"/>
              <a:buFont typeface="Calibri"/>
              <a:buNone/>
            </a:pP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http://www.eoearth.org/view/article/158385/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5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hlink"/>
              </a:buClr>
              <a:buSzPct val="25000"/>
              <a:buFont typeface="Calibri"/>
              <a:buNone/>
            </a:pP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http://www.erosionpollution.com/oil-drum-skimmers.html</a:t>
            </a:r>
          </a:p>
          <a:p>
            <a:pPr marL="0" marR="0" lvl="0" indent="0" algn="l" rtl="0">
              <a:spcBef>
                <a:spcPts val="0"/>
              </a:spcBef>
              <a:buClr>
                <a:schemeClr val="hlink"/>
              </a:buClr>
              <a:buSzPct val="25000"/>
              <a:buFont typeface="Calibri"/>
              <a:buNone/>
            </a:pP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http://www.popularmechanics.com/technology/gadgets/a15666/santa-barbara-oil-spill-skimmers-and-booms/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6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know about nanofibers? What’s the advantage?</a:t>
            </a:r>
          </a:p>
          <a:p>
            <a:pPr marL="914400" marR="0" lvl="2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Pore size (2-10 nm)</a:t>
            </a:r>
          </a:p>
          <a:p>
            <a:pPr marL="914400" marR="0" lvl="2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Absorption capacity [for engine oil] = 39 (~40x weight)</a:t>
            </a:r>
          </a:p>
          <a:p>
            <a:pPr marL="914400" marR="0" lvl="2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Membrane thickness (~100 micron)</a:t>
            </a:r>
          </a:p>
          <a:p>
            <a:pPr marL="914400" marR="0" lvl="2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 uptake rate (~0.75 – 1.5 g oil/sec) or (293 g oil/sec for a 1x1 meter mat)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Actual size: 10’ x 5’, capacity: 3.9 gal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Actual size: 15’’ x 20’’, capacity: 28.16 oz per sheet, comes with 100 sheets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Actual size: 50’ x 9’’, water-filled boom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Actual size: 50 – 100’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 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63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12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2" cy="302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4400" b="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1800">
                <a:solidFill>
                  <a:srgbClr val="7F7F7F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63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12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 rot="5400000">
            <a:off x="5994318" y="2582951"/>
            <a:ext cx="5251449" cy="13047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49" cy="706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63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12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4184035" cy="38807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63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12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5089969" y="2160589"/>
            <a:ext cx="4184031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63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12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77335" y="2700866"/>
            <a:ext cx="8596668" cy="1826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000" b="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2000">
                <a:solidFill>
                  <a:srgbClr val="7F7F7F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77333" y="1498604"/>
            <a:ext cx="3854527" cy="1278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760460" y="514924"/>
            <a:ext cx="4513540" cy="5526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63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12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5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677333" y="2777066"/>
            <a:ext cx="3854527" cy="2584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rebuchet MS"/>
              <a:buNone/>
              <a:defRPr sz="1400"/>
            </a:lvl1pPr>
            <a:lvl2pPr marL="457063" indent="-12562" rtl="0">
              <a:spcBef>
                <a:spcPts val="0"/>
              </a:spcBef>
              <a:buFont typeface="Trebuchet MS"/>
              <a:buNone/>
              <a:defRPr sz="1400"/>
            </a:lvl2pPr>
            <a:lvl3pPr marL="914126" indent="-12425" rtl="0">
              <a:spcBef>
                <a:spcPts val="0"/>
              </a:spcBef>
              <a:buFont typeface="Trebuchet MS"/>
              <a:buNone/>
              <a:defRPr sz="1200"/>
            </a:lvl3pPr>
            <a:lvl4pPr marL="1371189" indent="-12288" rtl="0">
              <a:spcBef>
                <a:spcPts val="0"/>
              </a:spcBef>
              <a:buFont typeface="Trebuchet MS"/>
              <a:buNone/>
              <a:defRPr sz="1000"/>
            </a:lvl4pPr>
            <a:lvl5pPr marL="1828251" indent="-12151" rtl="0">
              <a:spcBef>
                <a:spcPts val="0"/>
              </a:spcBef>
              <a:buFont typeface="Trebuchet MS"/>
              <a:buNone/>
              <a:defRPr sz="1000"/>
            </a:lvl5pPr>
            <a:lvl6pPr marL="2285314" indent="-12013" rtl="0">
              <a:spcBef>
                <a:spcPts val="0"/>
              </a:spcBef>
              <a:buFont typeface="Trebuchet MS"/>
              <a:buNone/>
              <a:defRPr sz="1000"/>
            </a:lvl6pPr>
            <a:lvl7pPr marL="2742377" indent="-11876" rtl="0">
              <a:spcBef>
                <a:spcPts val="0"/>
              </a:spcBef>
              <a:buFont typeface="Trebuchet MS"/>
              <a:buNone/>
              <a:defRPr sz="1000"/>
            </a:lvl7pPr>
            <a:lvl8pPr marL="3199440" indent="-11739" rtl="0">
              <a:spcBef>
                <a:spcPts val="0"/>
              </a:spcBef>
              <a:buFont typeface="Trebuchet MS"/>
              <a:buNone/>
              <a:defRPr sz="1000"/>
            </a:lvl8pPr>
            <a:lvl9pPr marL="3656503" indent="-11603" rtl="0">
              <a:spcBef>
                <a:spcPts val="0"/>
              </a:spcBef>
              <a:buFont typeface="Trebuchet MS"/>
              <a:buNone/>
              <a:defRPr sz="10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77333" y="4800600"/>
            <a:ext cx="8596667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677333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6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77333" y="5367337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rebuchet MS"/>
              <a:buNone/>
              <a:defRPr sz="12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2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0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9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9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9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9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9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9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4400" b="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931333" y="609600"/>
            <a:ext cx="8094134" cy="302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4400" b="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366137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ct val="25000"/>
              <a:buFont typeface="Arial"/>
              <a:buNone/>
            </a:pPr>
            <a:r>
              <a:rPr lang="en-US" sz="8000" b="0" i="0" u="none" strike="noStrike" cap="none" baseline="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“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ct val="25000"/>
              <a:buFont typeface="Arial"/>
              <a:buNone/>
            </a:pPr>
            <a:r>
              <a:rPr lang="en-US" sz="8000" b="0" i="0" u="none" strike="noStrike" cap="none" baseline="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”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400" b="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31333" y="609600"/>
            <a:ext cx="8094134" cy="302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4400" b="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1800">
                <a:solidFill>
                  <a:srgbClr val="7F7F7F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ct val="25000"/>
              <a:buFont typeface="Arial"/>
              <a:buNone/>
            </a:pPr>
            <a:r>
              <a:rPr lang="en-US" sz="8000" b="0" i="0" u="none" strike="noStrike" cap="none" baseline="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“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ct val="25000"/>
              <a:buFont typeface="Arial"/>
              <a:buNone/>
            </a:pPr>
            <a:r>
              <a:rPr lang="en-US" sz="8000" b="0" i="0" u="none" strike="noStrike" cap="none" baseline="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”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0" y="-8466"/>
            <a:ext cx="12192000" cy="6866467"/>
            <a:chOff x="0" y="-8466"/>
            <a:chExt cx="12192000" cy="6866467"/>
          </a:xfrm>
        </p:grpSpPr>
        <p:cxnSp>
          <p:nvCxnSpPr>
            <p:cNvPr id="10" name="Shape 10"/>
            <p:cNvCxnSpPr/>
            <p:nvPr/>
          </p:nvCxnSpPr>
          <p:spPr>
            <a:xfrm>
              <a:off x="9371010" y="0"/>
              <a:ext cx="1219199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 flipH="1">
              <a:off x="7425266" y="3681412"/>
              <a:ext cx="4763558" cy="3176584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" name="Shape 12"/>
            <p:cNvSpPr/>
            <p:nvPr/>
          </p:nvSpPr>
          <p:spPr>
            <a:xfrm>
              <a:off x="9181475" y="-8466"/>
              <a:ext cx="3007347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019"/>
              </a:schemeClr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x="9603442" y="-8466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8932332" y="3048000"/>
              <a:ext cx="3259667" cy="3809998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9334500" y="-8466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69019"/>
              </a:srgbClr>
            </a:solidFill>
            <a:ln>
              <a:noFill/>
            </a:ln>
          </p:spPr>
        </p:sp>
        <p:sp>
          <p:nvSpPr>
            <p:cNvPr id="16" name="Shape 16"/>
            <p:cNvSpPr/>
            <p:nvPr/>
          </p:nvSpPr>
          <p:spPr>
            <a:xfrm>
              <a:off x="10898728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8FA1CF">
                <a:alpha val="69019"/>
              </a:srgbClr>
            </a:solidFill>
            <a:ln>
              <a:noFill/>
            </a:ln>
          </p:spPr>
        </p:sp>
        <p:sp>
          <p:nvSpPr>
            <p:cNvPr id="17" name="Shape 17"/>
            <p:cNvSpPr/>
            <p:nvPr/>
          </p:nvSpPr>
          <p:spPr>
            <a:xfrm>
              <a:off x="10938999" y="-8466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21"/>
              </a:schemeClr>
            </a:solidFill>
            <a:ln>
              <a:noFill/>
            </a:ln>
          </p:spPr>
        </p:sp>
        <p:sp>
          <p:nvSpPr>
            <p:cNvPr id="18" name="Shape 18"/>
            <p:cNvSpPr/>
            <p:nvPr/>
          </p:nvSpPr>
          <p:spPr>
            <a:xfrm>
              <a:off x="10371664" y="3589867"/>
              <a:ext cx="1817159" cy="3268131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4013200"/>
              <a:ext cx="448732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3921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36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742950" marR="0" indent="-6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1143000" marR="0" indent="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600200" marR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2057400" marR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514600" marR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971800" marR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429000" marR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886200" marR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12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en-US" sz="90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ientificamerican.com/article/sorbent-science-cleaning-oil-spills/" TargetMode="External"/><Relationship Id="rId3" Type="http://schemas.openxmlformats.org/officeDocument/2006/relationships/hyperlink" Target="http://www2.epa.gov/emergency-response/sorbents" TargetMode="External"/><Relationship Id="rId7" Type="http://schemas.openxmlformats.org/officeDocument/2006/relationships/hyperlink" Target="http://www.environmentalhealthnews.org/ehs/news/chemical-clearinghou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nviro-usa.com/24-inch-inflatable-oil-containment-boom-for-protected-ports/" TargetMode="External"/><Relationship Id="rId5" Type="http://schemas.openxmlformats.org/officeDocument/2006/relationships/hyperlink" Target="http://www.popularmechanics.com/technology/gadgets/a15666/santa-barbara-oil-spill-skimmers-and-booms/" TargetMode="External"/><Relationship Id="rId4" Type="http://schemas.openxmlformats.org/officeDocument/2006/relationships/hyperlink" Target="http://www.erosionpollution.com/oil-drum-skimmers.html" TargetMode="External"/><Relationship Id="rId9" Type="http://schemas.openxmlformats.org/officeDocument/2006/relationships/hyperlink" Target="http://www.eoearth.org/view/article/158385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B00O7IHVIA/ref=s9_hps_bw_g263_i4" TargetMode="External"/><Relationship Id="rId7" Type="http://schemas.openxmlformats.org/officeDocument/2006/relationships/hyperlink" Target="http://www.ebay.com/itm/HOSSEN-Mini-12V-DC-60-RPM-High-Torque-Gear-Box-Electric-Motor-/38104187850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atterymart.com/p-6v-2ah-sealed-lead-acid-battery.html" TargetMode="External"/><Relationship Id="rId5" Type="http://schemas.openxmlformats.org/officeDocument/2006/relationships/hyperlink" Target="http://www.northerntool.com/shop/tools/product_200596412_200596412" TargetMode="External"/><Relationship Id="rId4" Type="http://schemas.openxmlformats.org/officeDocument/2006/relationships/hyperlink" Target="http://www.ospo.noaa.gov/data/sst/contour/global_small.cf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Problem Statement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Current methods for oil spill cleanup are inefficient and expensive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Equipment/operational costs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Operating time is slow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Environmental hazards associated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Low/no recyclability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11155453" y="6223923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1</a:t>
            </a:fld>
            <a:endParaRPr lang="en-US" sz="1400" b="0" i="0" u="none" strike="noStrike" cap="none" baseline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8154075" y="923868"/>
            <a:ext cx="3684724" cy="5010250"/>
            <a:chOff x="8154075" y="1031100"/>
            <a:chExt cx="3684724" cy="5010250"/>
          </a:xfrm>
        </p:grpSpPr>
        <p:pic>
          <p:nvPicPr>
            <p:cNvPr id="164" name="Shape 1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54075" y="1031100"/>
              <a:ext cx="3684724" cy="2459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Shape 16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54085" y="3559025"/>
              <a:ext cx="3684713" cy="24823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Market Research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77333" y="1444075"/>
            <a:ext cx="8596668" cy="4404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Approximately $3.5 billion to double within the next 5-7 years</a:t>
            </a:r>
            <a:r>
              <a:rPr lang="en-US" sz="1800" b="0" i="0" u="none" strike="noStrike" cap="none" baseline="30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1</a:t>
            </a: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Similar technology: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Woolspill™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Nonwoven wool cloths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Fibertect™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Nonwoven cotton or activated carbon wipes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Carbon nanotube sponges*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Expanded/spongy graphene*</a:t>
            </a:r>
          </a:p>
          <a:p>
            <a:pPr marL="742950" marR="0" lvl="1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6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*researchers have scalability issues, $100/g.</a:t>
            </a:r>
          </a:p>
          <a:p>
            <a:pPr marL="342900" marR="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834187" y="5692623"/>
            <a:ext cx="1111717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1. "Nonwoven Filter Media Market Analysis By Technology (Spunbond, Meltblown, Wetlaid), By Application (Transportation, Water Filtration, HVAC, Food &amp; Beverages, Healthcare, Manufacturing, Advanced Technology, Hydrocarbon Processing) and Segment Forecasts To 2022." </a:t>
            </a:r>
            <a:r>
              <a:rPr lang="en-US" sz="1200" b="0" i="1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Grandview Research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. N.p., n.d. Web. 16 Sept. 2015.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11268028" y="6243626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10</a:t>
            </a:fld>
            <a:endParaRPr lang="en-US" sz="14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800" cy="1320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Summary</a:t>
            </a:r>
          </a:p>
        </p:txBody>
      </p:sp>
      <p:sp>
        <p:nvSpPr>
          <p:cNvPr id="966" name="Shape 966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800" cy="38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Oil spill</a:t>
            </a:r>
            <a:r>
              <a:rPr lang="en-US">
                <a:rtl val="0"/>
              </a:rPr>
              <a:t>s are</a:t>
            </a: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major environmental disasters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Current products are costly, inefficient, and wasteful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Nanofiber tech. used to produce exceptional oil cleanup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Nereides</a:t>
            </a: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-Forcespinning™ for fast production</a:t>
            </a: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-Combines skimmer and sorbent tech.</a:t>
            </a: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-Carbon nanofiber membrane reusable</a:t>
            </a: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-99% oil to water collection capacity</a:t>
            </a: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-Ability to recycle oil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	</a:t>
            </a:r>
          </a:p>
        </p:txBody>
      </p:sp>
      <p:sp>
        <p:nvSpPr>
          <p:cNvPr id="967" name="Shape 967"/>
          <p:cNvSpPr txBox="1">
            <a:spLocks noGrp="1"/>
          </p:cNvSpPr>
          <p:nvPr>
            <p:ph type="sldNum" idx="12"/>
          </p:nvPr>
        </p:nvSpPr>
        <p:spPr>
          <a:xfrm>
            <a:off x="11508613" y="6160112"/>
            <a:ext cx="6833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11</a:t>
            </a:fld>
            <a:endParaRPr lang="en-US"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800" cy="1320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References</a:t>
            </a:r>
          </a:p>
        </p:txBody>
      </p:sp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xfrm>
            <a:off x="749975" y="1156575"/>
            <a:ext cx="9121800" cy="553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"Nonwoven Filter Media Market Analysis By Technology (Spunbond, Meltblown, Wetlaid), By Application (Transportation, Water Filtration, HVAC, Food &amp; Beverages, Healthcare, Manufacturing, Advanced Technology, Hydrocarbon Processing) and Segment Forecasts To 2022." </a:t>
            </a:r>
            <a:r>
              <a:rPr lang="en-US" sz="1200" b="0" i="1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Grandview Research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. N.p., n.d. Web. 5 Sept. 2015.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"EPA."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Sorbents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N.p., n.d. Web. 5 Sep. 2015, image.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  <a:rtl val="0"/>
              </a:rPr>
              <a:t>http://www2.epa.gov/emergency-response/sorbents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200"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  <a:rtl val="0"/>
              </a:rPr>
              <a:t>"EPA." Booms. Accessed December 5, 2015. http://www2.epa.gov/emergency-response/booms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"How Do Oil Drum Skimmers Work?"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Do Oil Drum Skimmers Work?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N.p., n.d. Web. 5 Sep.                               2015,image.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  <a:rtl val="0"/>
              </a:rPr>
              <a:t>http://www.erosionpollution.com/oil-drum-skimmers.html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"The Frantic First Steps to Contain an Oil Spill."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Popular Mechanics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N.p., 21 May 2015. Web. 12 Sep. 2015,image.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  <a:rtl val="0"/>
              </a:rPr>
              <a:t>http://www.popularmechanics.com/technology/gadgets/a15666/santa-barbara-oil-spill-skimmers-and-booms/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Gui, Xuchun, Hongbian Liu, Kunlin Wang, Jinquan Wei, Yi Jia, Zhen Liu, Lili Fan, Anyuan Cao, Hongwei Zhu, and Dehai Wu. "Recyclable Carbon Nanotube Sponges for Oil Absorption."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Recyclable Carbon Nanotube Sponges for Oil Absorption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N.p., n.d. Web. 12 Sept. 2015.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"24" Inflatable Oil Containment Boom for PROTECTED PORTS."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Enviro USA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N.p., Sept. 2015. Web. 16 Nov. 2015,image.</a:t>
            </a:r>
            <a:r>
              <a:rPr lang="en-US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  <a:rtl val="0"/>
              </a:rPr>
              <a:t>http://www.enviro-usa.com/24-inch-inflatable-oil-containment-boom-for-protected-ports/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"California Mounts Ambitious Effort to Fill Chemical Gaps."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— Environmental Health News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N.p., Sept 2015. Web. 16 Nov. 2015,image.</a:t>
            </a:r>
            <a:r>
              <a:rPr lang="en-US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  <a:rtl val="0"/>
              </a:rPr>
              <a:t>http://www.environmentalhealthnews.org/ehs/news/chemical-clearinghouse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"Sorbent Science: Cleaning Oil Spills."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Scientific American Global RSS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N.p., Web. Sept. 2015,image.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  <a:rtl val="0"/>
              </a:rPr>
              <a:t>http://www.scientificamerican.com/article/sorbent-science-cleaning-oil-spills/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"Oil Spill Control Technologies."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Oil Spill Control Technologies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N.p., Sept. 2015. Web. Sept. 2015,image.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  <a:rtl val="0"/>
              </a:rPr>
              <a:t>http://www.eoearth.org/view/article/158385/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Li, Peng, Ying Qiao, Lili Zhao, Dahu Yao, Haixiang Sun, Yingfei Hou, Shuo Li, and Qi Li. "Electrospun PS/PAN Fibers with Improved Mechanical Property for Removal of Oil from Water."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Marine Pollution Bulletin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93.1-2 (2015): 75-80. Web. Sep. 2015.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75" name="Shape 975"/>
          <p:cNvSpPr txBox="1">
            <a:spLocks noGrp="1"/>
          </p:cNvSpPr>
          <p:nvPr>
            <p:ph type="sldNum" idx="12"/>
          </p:nvPr>
        </p:nvSpPr>
        <p:spPr>
          <a:xfrm>
            <a:off x="11323088" y="6041412"/>
            <a:ext cx="6833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</a:t>
            </a:fld>
            <a:endParaRPr lang="en-US"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hape 98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800" cy="1320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References cont’d</a:t>
            </a:r>
          </a:p>
        </p:txBody>
      </p:sp>
      <p:sp>
        <p:nvSpPr>
          <p:cNvPr id="982" name="Shape 982"/>
          <p:cNvSpPr txBox="1">
            <a:spLocks noGrp="1"/>
          </p:cNvSpPr>
          <p:nvPr>
            <p:ph type="body" idx="1"/>
          </p:nvPr>
        </p:nvSpPr>
        <p:spPr>
          <a:xfrm>
            <a:off x="677325" y="1438425"/>
            <a:ext cx="8596800" cy="541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Teas, Ch, S. Kalligeros, F. Zanikos, S. Stournas, E. Lois, and Gyu-Hyun Anastopoulous. "Investigation of the Effectiveness of Absorbent Materials in Oil Spills Clean up."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Investigation of the Effectiveness of Absorbent Materials in Oil Spills Clean up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National Technical University of Athens, Sept. 2015. Web. 16 Nov. 2015.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  <a:rtl val="0"/>
              </a:rPr>
              <a:t>"Spill Containment Methods | Response.restoration.noaa.gov."</a:t>
            </a:r>
            <a:r>
              <a:rPr lang="en-US" sz="12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  <a:rtl val="0"/>
              </a:rPr>
              <a:t>Spill Containment Methods Response.restoration.noaa.gov</a:t>
            </a:r>
            <a:r>
              <a:rPr lang="en-US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Web. 5 Dec. 2015.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Raza, Aikifa, Jianlong Ge, Yang Si, Jianyong Yu, Gang Sun, and Bin Ding. "Applications of Electrospun Nanofibers in Oil Spill Cleanup." (n.d.): n. pag.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- Springer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Web. Sept. 2015.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"Robot Check."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Robot Check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N.p., Oct. 2015. Web. 16 Nov. 2015,image.</a:t>
            </a:r>
            <a:r>
              <a:rPr lang="en-US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  <a:rtl val="0"/>
              </a:rPr>
              <a:t>http://www.amazon.com/gp/product/B00O7IHVIA/ref=s9_hps_bw_g263_i4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700"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Sarkar, Kamal, Carlos Gomez, Steve Zambrano, Michael Ramirez, Eugenio De Hoyos, Horacio Vasquez, and Karen Lozano. "Electrospinning to Forcespinning™."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MaterialsToday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13.11 (2010): 12-14. Web. Sept. 2015.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Fox, Robert W., Robert W. Fox, Philip J. Pritchard, and Alan T. McDonald.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Fox and McDonald's Introduction to Fluid Mechanics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Hoboken, NJ: John Wiley &amp; Sons, 2011. Print.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Juvinall, Robert C., and Kurt M. Marshek.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Fundamentals of Machine Component Design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New York: Wiley, 2000. Print.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"Sea Surface Temperature (SST) Contour Charts."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- Office of Satellite and Product Operations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N.p., n.d. Web. Nov. 2015.</a:t>
            </a:r>
            <a:r>
              <a:rPr lang="en-US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  <a:rtl val="0"/>
              </a:rPr>
              <a:t>http://www.ospo.noaa.gov/data/sst/contour/global_small.cf.gif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700"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"Ironton Oil Extractor Pump   12V DC, 60 Watts, 3L/Min. Flow Rate."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Ironton Oil Extractor Pump   12V DC, 60 Watts, 3L/Min. Flow Rate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N.p., Sept. 2015. Web.16 Nov. 2015,image.</a:t>
            </a:r>
            <a:r>
              <a:rPr lang="en-US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  <a:rtl val="0"/>
              </a:rPr>
              <a:t>http://www.northerntool.com/shop/tools/product_200596412_200596412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700"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“SLA-6V2 Battery”, </a:t>
            </a:r>
            <a:r>
              <a:rPr lang="en-US" sz="11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6 Volt, 2 Ah Sealed Lead Acid Battery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Sept 2015. Web. 16 Nov. 2015,image.</a:t>
            </a:r>
            <a:r>
              <a:rPr lang="en-US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  <a:rtl val="0"/>
              </a:rPr>
              <a:t>http://www.batterymart.com/p-6v-2ah-sealed-lead-acid-battery.html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100" b="0" i="0" u="none" strike="noStrike" cap="none" baseline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“HOSSEN® Mini 12V DC 60 RPM.” </a:t>
            </a:r>
            <a:r>
              <a:rPr lang="en-US" sz="1100" b="0" i="1" u="none" strike="noStrike" cap="none" baseline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High Torque Gear Box Electric Motor.</a:t>
            </a:r>
            <a:r>
              <a:rPr lang="en-US" sz="1100" b="0" i="0" u="none" strike="noStrike" cap="none" baseline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Sept 2015. Web. 16 Nov                                 </a:t>
            </a:r>
            <a:r>
              <a:rPr lang="en-US" sz="11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vvvv</a:t>
            </a:r>
            <a:r>
              <a:rPr lang="en-US" sz="1100" b="0" i="0" u="none" strike="noStrike" cap="none" baseline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2015.</a:t>
            </a:r>
            <a:r>
              <a:rPr lang="en-US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  <a:rtl val="0"/>
              </a:rPr>
              <a:t>http://www.ebay.com/itm/HOSSEN-Mini-12V-DC-60-RPM-High-Torque-Gear-Box-Electric-Motor-/381041878505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rgbClr val="11111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100" b="0" i="1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11089763" y="6143062"/>
            <a:ext cx="6833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66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77333" y="360662"/>
            <a:ext cx="8596800" cy="132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Background Research: Existing Solutions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1410078"/>
            <a:ext cx="3075600" cy="242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33" y="4213257"/>
            <a:ext cx="3075600" cy="230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4817" y="1681459"/>
            <a:ext cx="3040499" cy="215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598683" y="3837685"/>
            <a:ext cx="32328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Drum Skimmer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77333" y="6522494"/>
            <a:ext cx="32328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Inflatable Boom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5934816" y="3837685"/>
            <a:ext cx="32328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Sorbent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5934816" y="6516021"/>
            <a:ext cx="32328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Dispersant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11106128" y="6157369"/>
            <a:ext cx="6833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fld>
            <a:endParaRPr lang="en-US" sz="1400" b="0" i="0" u="none" strike="noStrike" cap="none" baseline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34816" y="4207017"/>
            <a:ext cx="3040499" cy="230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800" cy="132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Background Research: Boom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7329" y="2160600"/>
            <a:ext cx="4317899" cy="388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sz="1600"/>
              <a:t>Controlling the spread of oil preventing further pollution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1600"/>
              <a:t>There are several types of booms</a:t>
            </a:r>
          </a:p>
          <a:p>
            <a:pPr marL="914400" lvl="1" indent="-228600" rtl="0">
              <a:spcBef>
                <a:spcPts val="0"/>
              </a:spcBef>
              <a:buSzPct val="88888"/>
            </a:pPr>
            <a:r>
              <a:rPr lang="en-US"/>
              <a:t>Fence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Round or Curtain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Non-rigid or inflatable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All boom types are affected by water conditions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11617845" y="6166750"/>
            <a:ext cx="392999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6150" y="2399500"/>
            <a:ext cx="2498399" cy="17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6150" y="4150600"/>
            <a:ext cx="1905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5000" y="2334127"/>
            <a:ext cx="1905000" cy="18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800" cy="132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Background Research: Dispersants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77328" y="2160600"/>
            <a:ext cx="4360200" cy="388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Chemical compounds that break down oil thereby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 decreases the chance the oil reaches the shoreline.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 allows the oil to sink to ocean floor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11508588" y="6260212"/>
            <a:ext cx="683399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6" y="2160592"/>
            <a:ext cx="3040499" cy="230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800" cy="1320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Background Research: Sorbents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77324" y="2160600"/>
            <a:ext cx="4797600" cy="38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1111"/>
              <a:buFont typeface="Noto Sans Symbols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Using absorption or adsorption to recover </a:t>
            </a:r>
            <a:r>
              <a:rPr lang="en-US" sz="1600">
                <a:rtl val="0"/>
              </a:rPr>
              <a:t>oil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1111"/>
              <a:buFont typeface="Noto Sans Symbols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3 types of sorbents</a:t>
            </a:r>
          </a:p>
          <a:p>
            <a:pPr marR="0" lvl="1" indent="12533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Natural organic</a:t>
            </a:r>
          </a:p>
          <a:p>
            <a:pPr marR="0" lvl="1" indent="12533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Natural Inorganic</a:t>
            </a:r>
          </a:p>
          <a:p>
            <a:pPr marR="0" lvl="1" indent="12533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Synthetic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1111"/>
              <a:buFont typeface="Noto Sans Symbols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Many sorbents are not reuseable 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11508613" y="6212862"/>
            <a:ext cx="6833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5</a:t>
            </a:fld>
            <a:endParaRPr lang="en-US" sz="1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5175" y="1930500"/>
            <a:ext cx="4141499" cy="178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5175" y="3810000"/>
            <a:ext cx="4141499" cy="234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800" cy="1320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Background: Drum Skimmer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77327" y="2160600"/>
            <a:ext cx="4339200" cy="38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1111"/>
              <a:buFont typeface="Noto Sans Symbols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Oil adheres to the surface to the drum which is then scraped off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1111"/>
              <a:buFont typeface="Noto Sans Symbols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Oil can be placed into a reservoir or pumped out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1111"/>
              <a:buFont typeface="Noto Sans Symbols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Skimmers can take in water along with oil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11674963" y="6297337"/>
            <a:ext cx="6833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6</a:t>
            </a:fld>
            <a:endParaRPr lang="en-US" sz="1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4025" y="2072475"/>
            <a:ext cx="4046100" cy="21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4025" y="4375350"/>
            <a:ext cx="4046100" cy="2160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77333" y="360662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Background Research: Existing Solutions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1410078"/>
            <a:ext cx="3075600" cy="242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33" y="4213257"/>
            <a:ext cx="3075517" cy="2309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4817" y="1681459"/>
            <a:ext cx="3040503" cy="21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598683" y="3837685"/>
            <a:ext cx="323281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Drum Skimmer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677333" y="6522494"/>
            <a:ext cx="323281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Inflatable Boom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5934816" y="3837685"/>
            <a:ext cx="323281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Sorbent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5934816" y="6516021"/>
            <a:ext cx="323281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Dispersant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4336887" y="2336886"/>
            <a:ext cx="1078800" cy="58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Design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Selection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11106128" y="6157369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7</a:t>
            </a:fld>
            <a:endParaRPr lang="en-US" sz="1400" b="0" i="0" u="none" strike="noStrike" cap="none" baseline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3882650" y="2498750"/>
            <a:ext cx="421799" cy="2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37" name="Shape 237"/>
          <p:cNvSpPr/>
          <p:nvPr/>
        </p:nvSpPr>
        <p:spPr>
          <a:xfrm rot="10800000">
            <a:off x="5448136" y="2498749"/>
            <a:ext cx="421799" cy="2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34816" y="4207017"/>
            <a:ext cx="3040499" cy="230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/>
              <a:t>Major </a:t>
            </a:r>
            <a:r>
              <a:rPr lang="en-US" sz="36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Competit</a:t>
            </a:r>
            <a:r>
              <a:rPr lang="en-US">
                <a:rtl val="0"/>
              </a:rPr>
              <a:t>ors</a:t>
            </a:r>
            <a:r>
              <a:rPr lang="en-US" sz="36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: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4184035" cy="3880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Sorbents: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Ultra Tech International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Oil Solutions International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PIG Corp</a:t>
            </a:r>
          </a:p>
          <a:p>
            <a:pPr marL="742950" marR="0" lvl="1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Dispersants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Nalco Environmental Solutions LLC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NEOS Company Limited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U.S. Polychemical Corp.</a:t>
            </a:r>
          </a:p>
          <a:p>
            <a:pPr marL="342900" marR="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5956244" y="2160588"/>
            <a:ext cx="4184031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Skimmers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Versatech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GEI Works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Elastec</a:t>
            </a:r>
          </a:p>
          <a:p>
            <a:pPr marL="742950" marR="0" lvl="1" indent="-234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2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Booms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Grainger Industrial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ACME Environmental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Canadyne Technologies, Inc.</a:t>
            </a:r>
          </a:p>
          <a:p>
            <a:pPr marL="342900" marR="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11204775" y="6223923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8</a:t>
            </a:fld>
            <a:endParaRPr lang="en-US" sz="1400" b="0" i="0" u="none" strike="noStrike" cap="none" baseline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Competitive Product Summary</a:t>
            </a:r>
          </a:p>
        </p:txBody>
      </p:sp>
      <p:graphicFrame>
        <p:nvGraphicFramePr>
          <p:cNvPr id="253" name="Shape 253"/>
          <p:cNvGraphicFramePr/>
          <p:nvPr/>
        </p:nvGraphicFramePr>
        <p:xfrm>
          <a:off x="1607453" y="1277166"/>
          <a:ext cx="10465875" cy="5470845"/>
        </p:xfrm>
        <a:graphic>
          <a:graphicData uri="http://schemas.openxmlformats.org/drawingml/2006/table">
            <a:tbl>
              <a:tblPr firstRow="1" bandRow="1">
                <a:noFill/>
                <a:tableStyleId>{3D554335-CE81-488C-AE8D-29F810EB41B3}</a:tableStyleId>
              </a:tblPr>
              <a:tblGrid>
                <a:gridCol w="308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Product Name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Company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Location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Cost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Capacity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Ultra-Oil Blanket®</a:t>
                      </a: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UltraTech Intl.</a:t>
                      </a: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Shoreline</a:t>
                      </a: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$84.00/ sheet</a:t>
                      </a: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0.84 gal/m^2</a:t>
                      </a: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PIG® Oil Absorbent Mat Pad</a:t>
                      </a: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New Pig</a:t>
                      </a: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Industrial</a:t>
                      </a: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$79.00/100 sheets</a:t>
                      </a: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1.1 gal/m^2</a:t>
                      </a: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E-013 Sorbent Blanket</a:t>
                      </a: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Clean Caribbean</a:t>
                      </a: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Ocean,shore,river</a:t>
                      </a: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$745/7 rolls</a:t>
                      </a: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N/A</a:t>
                      </a: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Offshore Boom</a:t>
                      </a:r>
                    </a:p>
                  </a:txBody>
                  <a:tcPr marL="91450" marR="91450" marT="45725" marB="457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Clean Caribbean</a:t>
                      </a:r>
                    </a:p>
                  </a:txBody>
                  <a:tcPr marL="91450" marR="91450" marT="45725" marB="457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Open ocean</a:t>
                      </a:r>
                    </a:p>
                  </a:txBody>
                  <a:tcPr marL="91450" marR="91450" marT="45725" marB="457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$46250</a:t>
                      </a:r>
                    </a:p>
                  </a:txBody>
                  <a:tcPr marL="91450" marR="91450" marT="45725" marB="457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N/A</a:t>
                      </a:r>
                    </a:p>
                  </a:txBody>
                  <a:tcPr marL="91450" marR="91450" marT="45725" marB="457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Disc Skimmer DBD5</a:t>
                      </a:r>
                    </a:p>
                  </a:txBody>
                  <a:tcPr marL="91450" marR="91450" marT="45725" marB="457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Desmi</a:t>
                      </a:r>
                    </a:p>
                  </a:txBody>
                  <a:tcPr marL="91450" marR="91450" marT="45725" marB="457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River, near shore</a:t>
                      </a:r>
                    </a:p>
                  </a:txBody>
                  <a:tcPr marL="91450" marR="91450" marT="45725" marB="457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$30000</a:t>
                      </a:r>
                    </a:p>
                  </a:txBody>
                  <a:tcPr marL="91450" marR="91450" marT="45725" marB="457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30GPM</a:t>
                      </a:r>
                    </a:p>
                  </a:txBody>
                  <a:tcPr marL="91450" marR="91450" marT="45725" marB="45725"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Drum/Brush Skimmer RBS-5</a:t>
                      </a:r>
                    </a:p>
                  </a:txBody>
                  <a:tcPr marL="91450" marR="91450" marT="45725" marB="457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Aquaguard</a:t>
                      </a:r>
                    </a:p>
                  </a:txBody>
                  <a:tcPr marL="91450" marR="91450" marT="45725" marB="457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River, near shore</a:t>
                      </a:r>
                    </a:p>
                  </a:txBody>
                  <a:tcPr marL="91450" marR="91450" marT="45725" marB="457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$34000</a:t>
                      </a:r>
                    </a:p>
                  </a:txBody>
                  <a:tcPr marL="91450" marR="91450" marT="45725" marB="457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50GPM</a:t>
                      </a:r>
                    </a:p>
                  </a:txBody>
                  <a:tcPr marL="91450" marR="91450" marT="45725" marB="45725"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Drum Skimmer TDS136</a:t>
                      </a:r>
                    </a:p>
                  </a:txBody>
                  <a:tcPr marL="91450" marR="91450" marT="45725" marB="457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Elastec</a:t>
                      </a:r>
                    </a:p>
                  </a:txBody>
                  <a:tcPr marL="91450" marR="91450" marT="45725" marB="457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Open ocean</a:t>
                      </a:r>
                    </a:p>
                  </a:txBody>
                  <a:tcPr marL="91450" marR="91450" marT="45725" marB="457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$41000</a:t>
                      </a:r>
                    </a:p>
                  </a:txBody>
                  <a:tcPr marL="91450" marR="91450" marT="45725" marB="457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70GPM</a:t>
                      </a:r>
                    </a:p>
                  </a:txBody>
                  <a:tcPr marL="91450" marR="91450" marT="45725" marB="45725"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Corexit 9500</a:t>
                      </a:r>
                    </a:p>
                  </a:txBody>
                  <a:tcPr marL="91450" marR="91450" marT="45725" marB="457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Nalco </a:t>
                      </a:r>
                    </a:p>
                  </a:txBody>
                  <a:tcPr marL="91450" marR="91450" marT="45725" marB="457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Open ocean</a:t>
                      </a:r>
                    </a:p>
                  </a:txBody>
                  <a:tcPr marL="91450" marR="91450" marT="45725" marB="457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$0.55/gal</a:t>
                      </a:r>
                    </a:p>
                  </a:txBody>
                  <a:tcPr marL="91450" marR="91450" marT="45725" marB="457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baseline="0">
                          <a:rtl val="0"/>
                        </a:rPr>
                        <a:t>N/A</a:t>
                      </a:r>
                    </a:p>
                  </a:txBody>
                  <a:tcPr marL="91450" marR="91450" marT="45725" marB="457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06190"/>
            <a:ext cx="1465200" cy="10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139374"/>
            <a:ext cx="1465200" cy="10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50200"/>
            <a:ext cx="1465200" cy="115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690975"/>
            <a:ext cx="1465200" cy="11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11389989" y="6395373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9</a:t>
            </a:fld>
            <a:endParaRPr lang="en-US" sz="14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Facet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1117</Words>
  <Application>Microsoft Office PowerPoint</Application>
  <PresentationFormat>Widescreen</PresentationFormat>
  <Paragraphs>221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Noto Sans Symbols</vt:lpstr>
      <vt:lpstr>Trebuchet MS</vt:lpstr>
      <vt:lpstr>Facet</vt:lpstr>
      <vt:lpstr>Problem Statement</vt:lpstr>
      <vt:lpstr>Background Research: Existing Solutions</vt:lpstr>
      <vt:lpstr>Background Research: Boom</vt:lpstr>
      <vt:lpstr>Background Research: Dispersants </vt:lpstr>
      <vt:lpstr>Background Research: Sorbents</vt:lpstr>
      <vt:lpstr>Background: Drum Skimmer</vt:lpstr>
      <vt:lpstr>Background Research: Existing Solutions</vt:lpstr>
      <vt:lpstr>Major Competitors:</vt:lpstr>
      <vt:lpstr>Competitive Product Summary</vt:lpstr>
      <vt:lpstr>Market Research</vt:lpstr>
      <vt:lpstr>Summary</vt:lpstr>
      <vt:lpstr>References</vt:lpstr>
      <vt:lpstr>References cont’d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Statement</dc:title>
  <dc:creator>Kamalaksha Sarkar</dc:creator>
  <cp:lastModifiedBy>Kamal Sarkar</cp:lastModifiedBy>
  <cp:revision>1</cp:revision>
  <dcterms:modified xsi:type="dcterms:W3CDTF">2017-08-24T18:55:24Z</dcterms:modified>
</cp:coreProperties>
</file>