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7"/>
  </p:notesMasterIdLst>
  <p:sldIdLst>
    <p:sldId id="256" r:id="rId2"/>
    <p:sldId id="258" r:id="rId3"/>
    <p:sldId id="271" r:id="rId4"/>
    <p:sldId id="286" r:id="rId5"/>
    <p:sldId id="259" r:id="rId6"/>
    <p:sldId id="264" r:id="rId7"/>
    <p:sldId id="262" r:id="rId8"/>
    <p:sldId id="273" r:id="rId9"/>
    <p:sldId id="265" r:id="rId10"/>
    <p:sldId id="267" r:id="rId11"/>
    <p:sldId id="274" r:id="rId12"/>
    <p:sldId id="275" r:id="rId13"/>
    <p:sldId id="260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95" d="100"/>
          <a:sy n="95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Sales in Millions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FEF-4D1D-B8F5-E6C7C9511AE2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FEF-4D1D-B8F5-E6C7C9511AE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TSI (U.S)</c:v>
                </c:pt>
                <c:pt idx="1">
                  <c:v>OMEGA Eng (U.S)</c:v>
                </c:pt>
                <c:pt idx="2">
                  <c:v>Kanomax (U.S)</c:v>
                </c:pt>
                <c:pt idx="3">
                  <c:v>Fisher (U.S)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244</c:v>
                </c:pt>
                <c:pt idx="1">
                  <c:v>172</c:v>
                </c:pt>
                <c:pt idx="2">
                  <c:v>2.2999999999999998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3-488C-8D9C-10C958174EF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4196A-A361-4A16-B9F8-06C13DCE1CB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8AC50-9A1E-4D42-927E-E71BDD40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7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8AC50-9A1E-4D42-927E-E71BDD4038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6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2B83-E1BA-42FE-971A-3C68E14A0835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9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A8A5-7655-49F9-9761-8FFEB788CF62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9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7277-A294-4585-92D6-FED418B3739D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77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9208-C66A-478A-829A-C5CB7365F21F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41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DED6-196F-42CB-BEE3-2170BDABB925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573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88BF-07E6-46E7-8DA7-AC3F99941401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EA79-3E86-4FB3-9ABD-852906E5C652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1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117-02FC-4718-968C-70A67E1DC05B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F8D-CA18-446F-9E61-763C889DB1B8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4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EAF6-687A-4B9C-A0C9-39D5C164A7A2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2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BE74-00FA-40BA-BF93-5C794A101833}" type="datetime1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2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2EC3-2CBE-4200-8202-7A27EE50D2ED}" type="datetime1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2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5A05-C3C0-4638-8384-37213F168D54}" type="datetime1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4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35E-859F-49C6-B3A1-106B5CD7DC9F}" type="datetime1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9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CD20-B51C-4BDF-8B74-6810906221AF}" type="datetime1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4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F51E-D1ED-4B30-AAE0-2B370CFC4AD0}" type="datetime1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9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68783-152C-492F-B8AE-927FC4B88703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E560CE-98C4-49A7-A675-CB71275F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4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Portable Anemometer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for HVAC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95800"/>
            <a:ext cx="6400800" cy="121920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algn="ctr"/>
            <a:r>
              <a:rPr lang="en-US" dirty="0">
                <a:solidFill>
                  <a:schemeClr val="tx1"/>
                </a:solidFill>
              </a:rPr>
              <a:t>Faculty Advisor: Dr. Park, Mr. Villarreal &amp; Mr. </a:t>
            </a:r>
            <a:r>
              <a:rPr lang="en-US">
                <a:solidFill>
                  <a:schemeClr val="tx1"/>
                </a:solidFill>
              </a:rPr>
              <a:t>Sanchez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Group: </a:t>
            </a:r>
            <a:r>
              <a:rPr lang="en-US" dirty="0" err="1">
                <a:solidFill>
                  <a:schemeClr val="tx1"/>
                </a:solidFill>
              </a:rPr>
              <a:t>Eleazar</a:t>
            </a:r>
            <a:r>
              <a:rPr lang="en-US" dirty="0">
                <a:solidFill>
                  <a:schemeClr val="tx1"/>
                </a:solidFill>
              </a:rPr>
              <a:t> Salinas, Jose Gonzalez, Giovanny Barajas, Jose Villarreal, and Ryan Cortes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57389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2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Products Cont.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6158"/>
            <a:ext cx="1679361" cy="2725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855" y="1270000"/>
            <a:ext cx="1981200" cy="2024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617" y="1296158"/>
            <a:ext cx="2184989" cy="2184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167705"/>
            <a:ext cx="1438275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217" y="4167705"/>
            <a:ext cx="1066800" cy="2001982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7848600" y="6219399"/>
            <a:ext cx="556625" cy="37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008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1281"/>
              </p:ext>
            </p:extLst>
          </p:nvPr>
        </p:nvGraphicFramePr>
        <p:xfrm>
          <a:off x="260813" y="1676400"/>
          <a:ext cx="8645234" cy="345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2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Website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Dimensions (</a:t>
                      </a:r>
                      <a:r>
                        <a:rPr lang="en-US" sz="1600" dirty="0" err="1"/>
                        <a:t>LxWxH</a:t>
                      </a:r>
                      <a:r>
                        <a:rPr lang="en-US" sz="1600" dirty="0"/>
                        <a:t>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Price (Dollars)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Feature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5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TSI.com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 in. x 8.3 in. x 2.1 in.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2245.50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Hot-Wire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Omega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Omega.com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(6.14in x 2.36in x 1.29in)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Kanomax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Kanomax.com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3.4inx7.4inx1.6in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Hot-Wire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2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Fisher.com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7in x 3in x 1.25 in. in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Hot-Wire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457200" y="533400"/>
            <a:ext cx="7520940" cy="5486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Competitive Products Cont.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696200" y="6246625"/>
            <a:ext cx="556625" cy="37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6235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4800" y="533400"/>
            <a:ext cx="7520940" cy="5486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Competitive Products Cont.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178666"/>
              </p:ext>
            </p:extLst>
          </p:nvPr>
        </p:nvGraphicFramePr>
        <p:xfrm>
          <a:off x="215092" y="1600200"/>
          <a:ext cx="8736676" cy="39046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6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8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Company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  <a:r>
                        <a:rPr lang="en-US" baseline="0" dirty="0"/>
                        <a:t> /Id #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Features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2245.50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arenR"/>
                      </a:pPr>
                      <a:r>
                        <a:rPr lang="en-US" baseline="0" dirty="0"/>
                        <a:t>Large graphic display 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en-US" baseline="0" dirty="0"/>
                        <a:t>Multiple data logging formats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5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Omega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HHF81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1)</a:t>
                      </a:r>
                      <a:r>
                        <a:rPr lang="en-US" baseline="0" dirty="0"/>
                        <a:t> Simultaneous readings of air velocity's and temperature</a:t>
                      </a:r>
                    </a:p>
                    <a:p>
                      <a:pPr algn="ctr"/>
                      <a:r>
                        <a:rPr lang="en-US" baseline="0" dirty="0"/>
                        <a:t>2) Standard type k thermocouple SMP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85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Kanomax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arenR"/>
                      </a:pPr>
                      <a:r>
                        <a:rPr lang="en-US" baseline="0" dirty="0"/>
                        <a:t>Data logging function capacity up to 1500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en-US" baseline="0" dirty="0"/>
                        <a:t>Highly visible black-lit-display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2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06-667-73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1)</a:t>
                      </a:r>
                      <a:r>
                        <a:rPr lang="en-US" baseline="0" dirty="0"/>
                        <a:t> Accuracy </a:t>
                      </a:r>
                      <a:r>
                        <a:rPr lang="en-US" sz="1800" dirty="0"/>
                        <a:t>±</a:t>
                      </a:r>
                      <a:r>
                        <a:rPr lang="en-US" sz="1800" baseline="0" dirty="0"/>
                        <a:t> 1% full scale plus 1 digit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Display temp in C</a:t>
                      </a:r>
                      <a:r>
                        <a:rPr lang="en-US" sz="1800" dirty="0"/>
                        <a:t>̊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/>
                        <a:t>or F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5"/>
          <p:cNvSpPr txBox="1">
            <a:spLocks/>
          </p:cNvSpPr>
          <p:nvPr/>
        </p:nvSpPr>
        <p:spPr>
          <a:xfrm>
            <a:off x="7772400" y="6223925"/>
            <a:ext cx="556625" cy="37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1077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958498"/>
          </a:xfrm>
        </p:spPr>
        <p:txBody>
          <a:bodyPr/>
          <a:lstStyle/>
          <a:p>
            <a:pPr algn="ctr"/>
            <a:r>
              <a:rPr lang="en-US" dirty="0"/>
              <a:t>Proposed 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61" y="1752600"/>
            <a:ext cx="7239239" cy="38807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Design and engineer hot film anemometer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the relationship between air velocity, heat transfer of the wire, and voltage signal.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 Effective design.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Minimize the need for moving parts by integrating “Hot Film System”.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more economically sound materials.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26030"/>
            <a:ext cx="2631498" cy="20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9156"/>
            <a:ext cx="2762250" cy="114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7620000" y="6094422"/>
            <a:ext cx="556625" cy="37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0871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Goals ,Objectives , &amp; Constraints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496868"/>
            <a:ext cx="7520940" cy="357984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Goal : Specifically develop and design an economical, portable, and accurate anemometer with in allotted budget and time frame.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Objective: Combine knowledge of Heat Transfer, Electrical Circuits and computer programming to produce a portable handheld anemometer.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Constraints: 9 months to finish final product,  extended purchase order lead time, testing and balancing.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765830" y="6032310"/>
            <a:ext cx="556625" cy="37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0140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696200" y="6041363"/>
            <a:ext cx="556625" cy="37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379385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088109" cy="38807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Expensive hand-held Hot-Film units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Vane type anemometers are ineffective at low air speeds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 specific to HVAC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Many moving parts on Vane type units.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12005"/>
            <a:ext cx="25044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18932"/>
            <a:ext cx="2571750" cy="25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8255" y="257259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Rotating fan anemometer left</a:t>
            </a:r>
          </a:p>
          <a:p>
            <a:pPr algn="ctr"/>
            <a:r>
              <a:rPr lang="en-US" dirty="0"/>
              <a:t>Hot-film anemometer right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88197"/>
            <a:ext cx="7315200" cy="769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We are trying to create a more affordable anemometer for engineers, technicians, HVAC personal, and energy control.</a:t>
            </a:r>
          </a:p>
        </p:txBody>
      </p:sp>
    </p:spTree>
    <p:extLst>
      <p:ext uri="{BB962C8B-B14F-4D97-AF65-F5344CB8AC3E}">
        <p14:creationId xmlns:p14="http://schemas.microsoft.com/office/powerpoint/2010/main" val="50570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td vs thermo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43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td vs resistance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3028950" cy="28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t film anemo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191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114800"/>
            <a:ext cx="3306203" cy="16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/>
              <a:t>Approach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Market Research</a:t>
            </a:r>
          </a:p>
          <a:p>
            <a:r>
              <a:rPr lang="en-US"/>
              <a:t>Competitive Product Research</a:t>
            </a:r>
          </a:p>
          <a:p>
            <a:r>
              <a:rPr lang="en-US"/>
              <a:t>Component Research</a:t>
            </a:r>
          </a:p>
          <a:p>
            <a:r>
              <a:rPr lang="en-US"/>
              <a:t>Develop Heat Transfer Equation</a:t>
            </a:r>
          </a:p>
          <a:p>
            <a:r>
              <a:rPr lang="en-US"/>
              <a:t>Design Wheatstone Bridge Circuit </a:t>
            </a:r>
          </a:p>
          <a:p>
            <a:r>
              <a:rPr lang="en-US"/>
              <a:t>Program Heat Transfer Equations Into Micro controller</a:t>
            </a:r>
          </a:p>
          <a:p>
            <a:r>
              <a:rPr lang="en-US"/>
              <a:t>Design Exterior Casing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7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6620968" cy="1500782"/>
          </a:xfrm>
        </p:spPr>
        <p:txBody>
          <a:bodyPr/>
          <a:lstStyle/>
          <a:p>
            <a:r>
              <a:rPr lang="en-US" dirty="0"/>
              <a:t>Market Status 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2667000" cy="4114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Leading Markets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North America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United States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Canada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Mexico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Europe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Germany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United Kingdom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Italy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France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Subtitle 9"/>
          <p:cNvSpPr txBox="1">
            <a:spLocks/>
          </p:cNvSpPr>
          <p:nvPr/>
        </p:nvSpPr>
        <p:spPr>
          <a:xfrm>
            <a:off x="4724400" y="2438400"/>
            <a:ext cx="34290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solidFill>
                  <a:schemeClr val="tx1"/>
                </a:solidFill>
              </a:rPr>
              <a:t>Asia Pacific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China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Japan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S. Korea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Taiwan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India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solidFill>
                  <a:schemeClr val="tx1"/>
                </a:solidFill>
              </a:rPr>
              <a:t>South America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Brazil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Argentina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358315" y="6027715"/>
            <a:ext cx="556625" cy="37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3321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7323" y="533400"/>
            <a:ext cx="6347715" cy="683581"/>
          </a:xfrm>
        </p:spPr>
        <p:txBody>
          <a:bodyPr>
            <a:normAutofit fontScale="90000"/>
          </a:bodyPr>
          <a:lstStyle/>
          <a:p>
            <a:r>
              <a:rPr lang="en-US" dirty="0"/>
              <a:t>Market Status Cont.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7322" y="1216981"/>
            <a:ext cx="6347715" cy="68801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Leading Competitors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057400"/>
            <a:ext cx="7162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Siemens AG (Germany)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Kusam-Meco</a:t>
            </a:r>
            <a:r>
              <a:rPr lang="en-US" dirty="0"/>
              <a:t> (India)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Fortive</a:t>
            </a:r>
            <a:r>
              <a:rPr lang="en-US" dirty="0"/>
              <a:t> Corporation (U.S.A.)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OMEGA Engineering(U.S.A.)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Thermo</a:t>
            </a:r>
            <a:r>
              <a:rPr lang="en-US" dirty="0"/>
              <a:t> Fisher Scientific Inc. (U.S.A.)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CEM Corporation (U.S.A.)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Teledyne Technologies Inc. (U.S.A.)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Horiba Ltd. (Japan)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Servomex</a:t>
            </a:r>
            <a:r>
              <a:rPr lang="en-US" dirty="0"/>
              <a:t> (U.K.)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Vaisala</a:t>
            </a:r>
            <a:r>
              <a:rPr lang="en-US" dirty="0"/>
              <a:t> (Finland)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374999" y="6219399"/>
            <a:ext cx="556625" cy="37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5587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Market Impact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market is expected to grown tremendously through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believe we would be very competitive with our product. Estimation of product capture around 20%-35%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 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Made in the U.S.A.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2824162" cy="25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7696200" y="6041363"/>
            <a:ext cx="512637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8621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Market Impact Cont.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4495800"/>
            <a:ext cx="7520940" cy="1828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Kanomax</a:t>
            </a:r>
            <a:r>
              <a:rPr lang="en-US" dirty="0"/>
              <a:t> (India)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TSI ( U.S.A)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OMEGA Engineering (U.S.A)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Thermo Fisher Scientific Inc. (U.S.A)</a:t>
            </a:r>
          </a:p>
          <a:p>
            <a:pPr marL="0" indent="0"/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45461428"/>
              </p:ext>
            </p:extLst>
          </p:nvPr>
        </p:nvGraphicFramePr>
        <p:xfrm>
          <a:off x="1813906" y="1371600"/>
          <a:ext cx="5112327" cy="358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lide Number Placeholder 5"/>
          <p:cNvSpPr txBox="1">
            <a:spLocks/>
          </p:cNvSpPr>
          <p:nvPr/>
        </p:nvSpPr>
        <p:spPr>
          <a:xfrm>
            <a:off x="7852227" y="6178455"/>
            <a:ext cx="556625" cy="37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5466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851"/>
            <a:ext cx="6347713" cy="639549"/>
          </a:xfrm>
        </p:spPr>
        <p:txBody>
          <a:bodyPr>
            <a:normAutofit fontScale="90000"/>
          </a:bodyPr>
          <a:lstStyle/>
          <a:p>
            <a:r>
              <a:rPr lang="en-US" dirty="0"/>
              <a:t>Competitive Products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225174"/>
              </p:ext>
            </p:extLst>
          </p:nvPr>
        </p:nvGraphicFramePr>
        <p:xfrm>
          <a:off x="304800" y="914400"/>
          <a:ext cx="85344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6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Manufacturer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Anemometer w/Real Time Data Logger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HHF-SD1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Hot Wire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Omega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Anemometer w/Real Time Data Logger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HHF-SD2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Omega Engineering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$425.00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Ventilation</a:t>
                      </a:r>
                      <a:r>
                        <a:rPr lang="en-US" baseline="0" dirty="0"/>
                        <a:t>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Hot Wire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Velocicalc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$1,089.00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Anemometer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6036-CE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Hot Wire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Kanomax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$1,580.00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Air</a:t>
                      </a:r>
                      <a:r>
                        <a:rPr lang="en-US" baseline="0" dirty="0"/>
                        <a:t> Velocity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AVM410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Hot Wire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Alnor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$598.50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Balometer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6200D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TSI </a:t>
                      </a:r>
                      <a:r>
                        <a:rPr lang="en-US" dirty="0" err="1"/>
                        <a:t>Alnor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$1,471.50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lide Number Placeholder 5"/>
          <p:cNvSpPr txBox="1">
            <a:spLocks/>
          </p:cNvSpPr>
          <p:nvPr/>
        </p:nvSpPr>
        <p:spPr>
          <a:xfrm>
            <a:off x="7620000" y="6223925"/>
            <a:ext cx="556625" cy="37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255248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592</Words>
  <Application>Microsoft Office PowerPoint</Application>
  <PresentationFormat>On-screen Show (4:3)</PresentationFormat>
  <Paragraphs>185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Portable Anemometer  for HVAC</vt:lpstr>
      <vt:lpstr>Problem Statement</vt:lpstr>
      <vt:lpstr>PowerPoint Presentation</vt:lpstr>
      <vt:lpstr>PowerPoint Presentation</vt:lpstr>
      <vt:lpstr>Market Status </vt:lpstr>
      <vt:lpstr>Market Status Cont.</vt:lpstr>
      <vt:lpstr>Market Impact </vt:lpstr>
      <vt:lpstr>Market Impact Cont.</vt:lpstr>
      <vt:lpstr>Competitive Products</vt:lpstr>
      <vt:lpstr>Competitive Products Cont.</vt:lpstr>
      <vt:lpstr>PowerPoint Presentation</vt:lpstr>
      <vt:lpstr>PowerPoint Presentation</vt:lpstr>
      <vt:lpstr>Proposed Solution </vt:lpstr>
      <vt:lpstr>Goals ,Objectives , &amp; Constraints</vt:lpstr>
      <vt:lpstr>Thank you!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Ludivina Gonzalez</dc:creator>
  <cp:lastModifiedBy>Kamal Sarkar</cp:lastModifiedBy>
  <cp:revision>109</cp:revision>
  <dcterms:created xsi:type="dcterms:W3CDTF">2017-08-30T01:51:07Z</dcterms:created>
  <dcterms:modified xsi:type="dcterms:W3CDTF">2018-08-01T23:24:44Z</dcterms:modified>
</cp:coreProperties>
</file>