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9"/>
  </p:notesMasterIdLst>
  <p:handoutMasterIdLst>
    <p:handoutMasterId r:id="rId30"/>
  </p:handoutMasterIdLst>
  <p:sldIdLst>
    <p:sldId id="256" r:id="rId5"/>
    <p:sldId id="257" r:id="rId6"/>
    <p:sldId id="260" r:id="rId7"/>
    <p:sldId id="259" r:id="rId8"/>
    <p:sldId id="306" r:id="rId9"/>
    <p:sldId id="307" r:id="rId10"/>
    <p:sldId id="308" r:id="rId11"/>
    <p:sldId id="309" r:id="rId12"/>
    <p:sldId id="310" r:id="rId13"/>
    <p:sldId id="289" r:id="rId14"/>
    <p:sldId id="312" r:id="rId15"/>
    <p:sldId id="313" r:id="rId16"/>
    <p:sldId id="314" r:id="rId17"/>
    <p:sldId id="273" r:id="rId18"/>
    <p:sldId id="275" r:id="rId19"/>
    <p:sldId id="301" r:id="rId20"/>
    <p:sldId id="311" r:id="rId21"/>
    <p:sldId id="277" r:id="rId22"/>
    <p:sldId id="278" r:id="rId23"/>
    <p:sldId id="280" r:id="rId24"/>
    <p:sldId id="302" r:id="rId25"/>
    <p:sldId id="281" r:id="rId26"/>
    <p:sldId id="305" r:id="rId27"/>
    <p:sldId id="285"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8"/>
    <a:srgbClr val="041750"/>
    <a:srgbClr val="E24912"/>
    <a:srgbClr val="C4D1FC"/>
    <a:srgbClr val="90A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435A1-A2CF-4151-A21B-E8AD5C452D3F}" v="27" dt="2025-10-03T13:20:49.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90" y="1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C77C3-C97D-4D43-80E1-13B18BADE2E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43479FF-C028-406B-8CEB-4C115184FB30}">
      <dgm:prSet phldrT="[Text]"/>
      <dgm:spPr/>
      <dgm:t>
        <a:bodyPr/>
        <a:lstStyle/>
        <a:p>
          <a:r>
            <a:rPr lang="en-US"/>
            <a:t>UTS 165</a:t>
          </a:r>
        </a:p>
      </dgm:t>
    </dgm:pt>
    <dgm:pt modelId="{ADB87A38-7387-467D-B725-27025E6AEDB3}" type="parTrans" cxnId="{76DC5BD2-C6E4-48EE-A5BB-874A79DC49A6}">
      <dgm:prSet/>
      <dgm:spPr/>
      <dgm:t>
        <a:bodyPr/>
        <a:lstStyle/>
        <a:p>
          <a:endParaRPr lang="en-US"/>
        </a:p>
      </dgm:t>
    </dgm:pt>
    <dgm:pt modelId="{4C4F0979-129C-4D73-B47B-9421DEEE6320}" type="sibTrans" cxnId="{76DC5BD2-C6E4-48EE-A5BB-874A79DC49A6}">
      <dgm:prSet/>
      <dgm:spPr/>
      <dgm:t>
        <a:bodyPr/>
        <a:lstStyle/>
        <a:p>
          <a:endParaRPr lang="en-US"/>
        </a:p>
      </dgm:t>
    </dgm:pt>
    <dgm:pt modelId="{678BC321-94DB-4696-9658-57D28D32440B}">
      <dgm:prSet phldrT="[Text]"/>
      <dgm:spPr/>
      <dgm:t>
        <a:bodyPr/>
        <a:lstStyle/>
        <a:p>
          <a:r>
            <a:rPr lang="en-US"/>
            <a:t>UTRGV AUP</a:t>
          </a:r>
        </a:p>
      </dgm:t>
    </dgm:pt>
    <dgm:pt modelId="{8D5609F7-735B-45A6-B18B-6A113DC9035E}" type="parTrans" cxnId="{19583041-51FB-4816-8A3A-E65F35699EA9}">
      <dgm:prSet/>
      <dgm:spPr/>
      <dgm:t>
        <a:bodyPr/>
        <a:lstStyle/>
        <a:p>
          <a:endParaRPr lang="en-US"/>
        </a:p>
      </dgm:t>
    </dgm:pt>
    <dgm:pt modelId="{E4502AFA-CB88-4D43-A896-100EAE2425BF}" type="sibTrans" cxnId="{19583041-51FB-4816-8A3A-E65F35699EA9}">
      <dgm:prSet/>
      <dgm:spPr/>
      <dgm:t>
        <a:bodyPr/>
        <a:lstStyle/>
        <a:p>
          <a:endParaRPr lang="en-US"/>
        </a:p>
      </dgm:t>
    </dgm:pt>
    <dgm:pt modelId="{37808D42-AC1F-440A-9CE8-5F8F6A984A7B}">
      <dgm:prSet/>
      <dgm:spPr/>
      <dgm:t>
        <a:bodyPr/>
        <a:lstStyle/>
        <a:p>
          <a:r>
            <a:rPr lang="en-US"/>
            <a:t>TAC 202</a:t>
          </a:r>
        </a:p>
      </dgm:t>
    </dgm:pt>
    <dgm:pt modelId="{C7E03D9C-373B-4F0D-A855-5AE36F1C117C}" type="parTrans" cxnId="{13AA0172-4C3A-44B9-9A96-5111A937CE94}">
      <dgm:prSet/>
      <dgm:spPr/>
      <dgm:t>
        <a:bodyPr/>
        <a:lstStyle/>
        <a:p>
          <a:endParaRPr lang="en-US"/>
        </a:p>
      </dgm:t>
    </dgm:pt>
    <dgm:pt modelId="{30B7F5A4-A1F7-474C-AC27-3C2144613EC6}" type="sibTrans" cxnId="{13AA0172-4C3A-44B9-9A96-5111A937CE94}">
      <dgm:prSet/>
      <dgm:spPr/>
      <dgm:t>
        <a:bodyPr/>
        <a:lstStyle/>
        <a:p>
          <a:endParaRPr lang="en-US"/>
        </a:p>
      </dgm:t>
    </dgm:pt>
    <dgm:pt modelId="{08ED8A9A-E19B-4370-BBBF-A461D319E8C2}">
      <dgm:prSet phldrT="[Text]" custT="1"/>
      <dgm:spPr>
        <a:solidFill>
          <a:srgbClr val="041750"/>
        </a:solidFill>
      </dgm:spPr>
      <dgm:t>
        <a:bodyPr/>
        <a:lstStyle/>
        <a:p>
          <a:r>
            <a:rPr lang="en-US" sz="2000"/>
            <a:t>Acceptable Use Policy for users and computers accessing UTRGV information resources as defined by UTS 165</a:t>
          </a:r>
        </a:p>
      </dgm:t>
    </dgm:pt>
    <dgm:pt modelId="{C1A8B245-B9E3-4EBD-B000-F5EF54585AEF}" type="parTrans" cxnId="{5026FFE1-3CD8-4D08-8F13-AD0BFB6C1DED}">
      <dgm:prSet/>
      <dgm:spPr/>
      <dgm:t>
        <a:bodyPr/>
        <a:lstStyle/>
        <a:p>
          <a:endParaRPr lang="en-US"/>
        </a:p>
      </dgm:t>
    </dgm:pt>
    <dgm:pt modelId="{EE736D77-D4A0-45C7-A46E-12F5634AD36E}" type="sibTrans" cxnId="{5026FFE1-3CD8-4D08-8F13-AD0BFB6C1DED}">
      <dgm:prSet/>
      <dgm:spPr/>
      <dgm:t>
        <a:bodyPr/>
        <a:lstStyle/>
        <a:p>
          <a:endParaRPr lang="en-US"/>
        </a:p>
      </dgm:t>
    </dgm:pt>
    <dgm:pt modelId="{BD3AC0C2-F44D-41DA-8EFB-20ACC3B46317}">
      <dgm:prSet phldrT="[Text]" custT="1"/>
      <dgm:spPr>
        <a:solidFill>
          <a:srgbClr val="041750"/>
        </a:solidFill>
      </dgm:spPr>
      <dgm:t>
        <a:bodyPr/>
        <a:lstStyle/>
        <a:p>
          <a:r>
            <a:rPr lang="en-US" sz="2100"/>
            <a:t>It is the policy of The UT System to protect Information Resources based on Risk against accidental or unauthorized access, disclosure, modification, or destruction and assure the availability, confidentiality, and integrity of these resources.</a:t>
          </a:r>
        </a:p>
      </dgm:t>
    </dgm:pt>
    <dgm:pt modelId="{F47A9F3E-53F8-47F0-9723-5D7B1BAFA2D9}" type="parTrans" cxnId="{43775C52-16C4-4EF0-96E4-B9A5BB16DE42}">
      <dgm:prSet/>
      <dgm:spPr/>
      <dgm:t>
        <a:bodyPr/>
        <a:lstStyle/>
        <a:p>
          <a:endParaRPr lang="en-US"/>
        </a:p>
      </dgm:t>
    </dgm:pt>
    <dgm:pt modelId="{721714A4-D0E8-46E4-99A2-B28A6113DFF7}" type="sibTrans" cxnId="{43775C52-16C4-4EF0-96E4-B9A5BB16DE42}">
      <dgm:prSet/>
      <dgm:spPr/>
      <dgm:t>
        <a:bodyPr/>
        <a:lstStyle/>
        <a:p>
          <a:endParaRPr lang="en-US"/>
        </a:p>
      </dgm:t>
    </dgm:pt>
    <dgm:pt modelId="{5ACD6FF8-5E32-4BED-AAAD-178CE850EA54}">
      <dgm:prSet custT="1"/>
      <dgm:spPr>
        <a:solidFill>
          <a:srgbClr val="041750"/>
        </a:solidFill>
      </dgm:spPr>
      <dgm:t>
        <a:bodyPr/>
        <a:lstStyle/>
        <a:p>
          <a:r>
            <a:rPr lang="en-US" sz="2400"/>
            <a:t>Stablish information Security Standards for Institutions of Higher Education</a:t>
          </a:r>
        </a:p>
      </dgm:t>
    </dgm:pt>
    <dgm:pt modelId="{00FA55B4-3274-4A68-8294-7455FCED25F6}" type="parTrans" cxnId="{D8BBBC34-06D0-4B74-880E-330A0B04EE2E}">
      <dgm:prSet/>
      <dgm:spPr/>
      <dgm:t>
        <a:bodyPr/>
        <a:lstStyle/>
        <a:p>
          <a:endParaRPr lang="en-US"/>
        </a:p>
      </dgm:t>
    </dgm:pt>
    <dgm:pt modelId="{F7747B33-4157-4536-8E5D-DDAB33481CE7}" type="sibTrans" cxnId="{D8BBBC34-06D0-4B74-880E-330A0B04EE2E}">
      <dgm:prSet/>
      <dgm:spPr/>
      <dgm:t>
        <a:bodyPr/>
        <a:lstStyle/>
        <a:p>
          <a:endParaRPr lang="en-US"/>
        </a:p>
      </dgm:t>
    </dgm:pt>
    <dgm:pt modelId="{2D90E282-0FF2-417F-BFB0-07FD56F06754}">
      <dgm:prSet custT="1"/>
      <dgm:spPr>
        <a:solidFill>
          <a:srgbClr val="041750"/>
        </a:solidFill>
      </dgm:spPr>
      <dgm:t>
        <a:bodyPr/>
        <a:lstStyle/>
        <a:p>
          <a:r>
            <a:rPr lang="en-US" sz="2400"/>
            <a:t>States the rules for:  Responsibilities of the Institution Head, Information Security Officer, and Staff.</a:t>
          </a:r>
        </a:p>
      </dgm:t>
    </dgm:pt>
    <dgm:pt modelId="{4F8D151D-423B-486C-81C6-80749D769128}" type="parTrans" cxnId="{581A485C-8270-4B9B-A746-74C7F34C1672}">
      <dgm:prSet/>
      <dgm:spPr/>
      <dgm:t>
        <a:bodyPr/>
        <a:lstStyle/>
        <a:p>
          <a:endParaRPr lang="en-US"/>
        </a:p>
      </dgm:t>
    </dgm:pt>
    <dgm:pt modelId="{FEE0C406-DF87-4F35-AF05-69C513B46E62}" type="sibTrans" cxnId="{581A485C-8270-4B9B-A746-74C7F34C1672}">
      <dgm:prSet/>
      <dgm:spPr/>
      <dgm:t>
        <a:bodyPr/>
        <a:lstStyle/>
        <a:p>
          <a:endParaRPr lang="en-US"/>
        </a:p>
      </dgm:t>
    </dgm:pt>
    <dgm:pt modelId="{95502661-7B0B-441B-90D0-CF77088A3C5A}" type="pres">
      <dgm:prSet presAssocID="{141C77C3-C97D-4D43-80E1-13B18BADE2EB}" presName="linearFlow" presStyleCnt="0">
        <dgm:presLayoutVars>
          <dgm:dir/>
          <dgm:animLvl val="lvl"/>
          <dgm:resizeHandles/>
        </dgm:presLayoutVars>
      </dgm:prSet>
      <dgm:spPr/>
    </dgm:pt>
    <dgm:pt modelId="{CCD47DD0-88DA-4545-99CA-CADEE4806AE8}" type="pres">
      <dgm:prSet presAssocID="{37808D42-AC1F-440A-9CE8-5F8F6A984A7B}" presName="compositeNode" presStyleCnt="0">
        <dgm:presLayoutVars>
          <dgm:bulletEnabled val="1"/>
        </dgm:presLayoutVars>
      </dgm:prSet>
      <dgm:spPr/>
    </dgm:pt>
    <dgm:pt modelId="{A22B55AF-DFDB-44F7-A1A4-64CBCE6992CE}" type="pres">
      <dgm:prSet presAssocID="{37808D42-AC1F-440A-9CE8-5F8F6A984A7B}"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8A8CEC6A-74FA-468D-B93C-B4D266F5A7BD}" type="pres">
      <dgm:prSet presAssocID="{37808D42-AC1F-440A-9CE8-5F8F6A984A7B}" presName="childNode" presStyleLbl="node1" presStyleIdx="0" presStyleCnt="3">
        <dgm:presLayoutVars>
          <dgm:bulletEnabled val="1"/>
        </dgm:presLayoutVars>
      </dgm:prSet>
      <dgm:spPr/>
    </dgm:pt>
    <dgm:pt modelId="{D5DD210E-F409-413A-BB62-8D51602D4B87}" type="pres">
      <dgm:prSet presAssocID="{37808D42-AC1F-440A-9CE8-5F8F6A984A7B}" presName="parentNode" presStyleLbl="revTx" presStyleIdx="0" presStyleCnt="3">
        <dgm:presLayoutVars>
          <dgm:chMax val="0"/>
          <dgm:bulletEnabled val="1"/>
        </dgm:presLayoutVars>
      </dgm:prSet>
      <dgm:spPr/>
    </dgm:pt>
    <dgm:pt modelId="{4A2E86F2-FEDE-4BD7-A3EA-4F85645DAE26}" type="pres">
      <dgm:prSet presAssocID="{30B7F5A4-A1F7-474C-AC27-3C2144613EC6}" presName="sibTrans" presStyleCnt="0"/>
      <dgm:spPr/>
    </dgm:pt>
    <dgm:pt modelId="{C7729C3C-5065-4B06-AB89-1061D7C5C8CD}" type="pres">
      <dgm:prSet presAssocID="{F43479FF-C028-406B-8CEB-4C115184FB30}" presName="compositeNode" presStyleCnt="0">
        <dgm:presLayoutVars>
          <dgm:bulletEnabled val="1"/>
        </dgm:presLayoutVars>
      </dgm:prSet>
      <dgm:spPr/>
    </dgm:pt>
    <dgm:pt modelId="{687B9A19-9E1F-4EE6-ABB7-6CEE57CA1C44}" type="pres">
      <dgm:prSet presAssocID="{F43479FF-C028-406B-8CEB-4C115184FB30}"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0C41D31-C5F1-41FD-A066-833360C5D51D}" type="pres">
      <dgm:prSet presAssocID="{F43479FF-C028-406B-8CEB-4C115184FB30}" presName="childNode" presStyleLbl="node1" presStyleIdx="1" presStyleCnt="3">
        <dgm:presLayoutVars>
          <dgm:bulletEnabled val="1"/>
        </dgm:presLayoutVars>
      </dgm:prSet>
      <dgm:spPr/>
    </dgm:pt>
    <dgm:pt modelId="{86251F0E-4FCD-4C7F-8E9D-B747986DACD1}" type="pres">
      <dgm:prSet presAssocID="{F43479FF-C028-406B-8CEB-4C115184FB30}" presName="parentNode" presStyleLbl="revTx" presStyleIdx="1" presStyleCnt="3">
        <dgm:presLayoutVars>
          <dgm:chMax val="0"/>
          <dgm:bulletEnabled val="1"/>
        </dgm:presLayoutVars>
      </dgm:prSet>
      <dgm:spPr/>
    </dgm:pt>
    <dgm:pt modelId="{C9229CD0-D768-4EB0-B78F-59484AF84DE1}" type="pres">
      <dgm:prSet presAssocID="{4C4F0979-129C-4D73-B47B-9421DEEE6320}" presName="sibTrans" presStyleCnt="0"/>
      <dgm:spPr/>
    </dgm:pt>
    <dgm:pt modelId="{853D5846-A7A3-492B-9CE2-26087BB2CB94}" type="pres">
      <dgm:prSet presAssocID="{678BC321-94DB-4696-9658-57D28D32440B}" presName="compositeNode" presStyleCnt="0">
        <dgm:presLayoutVars>
          <dgm:bulletEnabled val="1"/>
        </dgm:presLayoutVars>
      </dgm:prSet>
      <dgm:spPr/>
    </dgm:pt>
    <dgm:pt modelId="{CBEC417E-FE17-4CE6-A0AD-0C886C09708F}" type="pres">
      <dgm:prSet presAssocID="{678BC321-94DB-4696-9658-57D28D32440B}"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54D6EBD3-8CE8-4641-A7EC-52FFF0B609E1}" type="pres">
      <dgm:prSet presAssocID="{678BC321-94DB-4696-9658-57D28D32440B}" presName="childNode" presStyleLbl="node1" presStyleIdx="2" presStyleCnt="3">
        <dgm:presLayoutVars>
          <dgm:bulletEnabled val="1"/>
        </dgm:presLayoutVars>
      </dgm:prSet>
      <dgm:spPr/>
    </dgm:pt>
    <dgm:pt modelId="{FC101845-DF3C-4616-8843-88DACBC098EB}" type="pres">
      <dgm:prSet presAssocID="{678BC321-94DB-4696-9658-57D28D32440B}" presName="parentNode" presStyleLbl="revTx" presStyleIdx="2" presStyleCnt="3">
        <dgm:presLayoutVars>
          <dgm:chMax val="0"/>
          <dgm:bulletEnabled val="1"/>
        </dgm:presLayoutVars>
      </dgm:prSet>
      <dgm:spPr/>
    </dgm:pt>
  </dgm:ptLst>
  <dgm:cxnLst>
    <dgm:cxn modelId="{99839310-49BB-492A-94B3-C281AE62313A}" type="presOf" srcId="{2D90E282-0FF2-417F-BFB0-07FD56F06754}" destId="{8A8CEC6A-74FA-468D-B93C-B4D266F5A7BD}" srcOrd="0" destOrd="1" presId="urn:microsoft.com/office/officeart/2005/8/layout/hList2"/>
    <dgm:cxn modelId="{05C5E324-F9AA-4B69-9486-3C69B41CE594}" type="presOf" srcId="{37808D42-AC1F-440A-9CE8-5F8F6A984A7B}" destId="{D5DD210E-F409-413A-BB62-8D51602D4B87}" srcOrd="0" destOrd="0" presId="urn:microsoft.com/office/officeart/2005/8/layout/hList2"/>
    <dgm:cxn modelId="{D8BBBC34-06D0-4B74-880E-330A0B04EE2E}" srcId="{37808D42-AC1F-440A-9CE8-5F8F6A984A7B}" destId="{5ACD6FF8-5E32-4BED-AAAD-178CE850EA54}" srcOrd="0" destOrd="0" parTransId="{00FA55B4-3274-4A68-8294-7455FCED25F6}" sibTransId="{F7747B33-4157-4536-8E5D-DDAB33481CE7}"/>
    <dgm:cxn modelId="{95D60640-8CF8-4A80-A23E-A7E13EB2B80F}" type="presOf" srcId="{141C77C3-C97D-4D43-80E1-13B18BADE2EB}" destId="{95502661-7B0B-441B-90D0-CF77088A3C5A}" srcOrd="0" destOrd="0" presId="urn:microsoft.com/office/officeart/2005/8/layout/hList2"/>
    <dgm:cxn modelId="{581A485C-8270-4B9B-A746-74C7F34C1672}" srcId="{37808D42-AC1F-440A-9CE8-5F8F6A984A7B}" destId="{2D90E282-0FF2-417F-BFB0-07FD56F06754}" srcOrd="1" destOrd="0" parTransId="{4F8D151D-423B-486C-81C6-80749D769128}" sibTransId="{FEE0C406-DF87-4F35-AF05-69C513B46E62}"/>
    <dgm:cxn modelId="{19583041-51FB-4816-8A3A-E65F35699EA9}" srcId="{141C77C3-C97D-4D43-80E1-13B18BADE2EB}" destId="{678BC321-94DB-4696-9658-57D28D32440B}" srcOrd="2" destOrd="0" parTransId="{8D5609F7-735B-45A6-B18B-6A113DC9035E}" sibTransId="{E4502AFA-CB88-4D43-A896-100EAE2425BF}"/>
    <dgm:cxn modelId="{13AA0172-4C3A-44B9-9A96-5111A937CE94}" srcId="{141C77C3-C97D-4D43-80E1-13B18BADE2EB}" destId="{37808D42-AC1F-440A-9CE8-5F8F6A984A7B}" srcOrd="0" destOrd="0" parTransId="{C7E03D9C-373B-4F0D-A855-5AE36F1C117C}" sibTransId="{30B7F5A4-A1F7-474C-AC27-3C2144613EC6}"/>
    <dgm:cxn modelId="{43775C52-16C4-4EF0-96E4-B9A5BB16DE42}" srcId="{F43479FF-C028-406B-8CEB-4C115184FB30}" destId="{BD3AC0C2-F44D-41DA-8EFB-20ACC3B46317}" srcOrd="0" destOrd="0" parTransId="{F47A9F3E-53F8-47F0-9723-5D7B1BAFA2D9}" sibTransId="{721714A4-D0E8-46E4-99A2-B28A6113DFF7}"/>
    <dgm:cxn modelId="{929ACA80-17DF-4214-8C0A-80221FAE8415}" type="presOf" srcId="{F43479FF-C028-406B-8CEB-4C115184FB30}" destId="{86251F0E-4FCD-4C7F-8E9D-B747986DACD1}" srcOrd="0" destOrd="0" presId="urn:microsoft.com/office/officeart/2005/8/layout/hList2"/>
    <dgm:cxn modelId="{EFE1FCA0-399D-49A9-8473-FE4B58B9FDAD}" type="presOf" srcId="{678BC321-94DB-4696-9658-57D28D32440B}" destId="{FC101845-DF3C-4616-8843-88DACBC098EB}" srcOrd="0" destOrd="0" presId="urn:microsoft.com/office/officeart/2005/8/layout/hList2"/>
    <dgm:cxn modelId="{76DC5BD2-C6E4-48EE-A5BB-874A79DC49A6}" srcId="{141C77C3-C97D-4D43-80E1-13B18BADE2EB}" destId="{F43479FF-C028-406B-8CEB-4C115184FB30}" srcOrd="1" destOrd="0" parTransId="{ADB87A38-7387-467D-B725-27025E6AEDB3}" sibTransId="{4C4F0979-129C-4D73-B47B-9421DEEE6320}"/>
    <dgm:cxn modelId="{14C0DCD8-3DCB-4C52-B61E-60F8D51F08F4}" type="presOf" srcId="{08ED8A9A-E19B-4370-BBBF-A461D319E8C2}" destId="{54D6EBD3-8CE8-4641-A7EC-52FFF0B609E1}" srcOrd="0" destOrd="0" presId="urn:microsoft.com/office/officeart/2005/8/layout/hList2"/>
    <dgm:cxn modelId="{CDB66EDB-38DC-496D-8A94-B25CA6E6DEED}" type="presOf" srcId="{5ACD6FF8-5E32-4BED-AAAD-178CE850EA54}" destId="{8A8CEC6A-74FA-468D-B93C-B4D266F5A7BD}" srcOrd="0" destOrd="0" presId="urn:microsoft.com/office/officeart/2005/8/layout/hList2"/>
    <dgm:cxn modelId="{5026FFE1-3CD8-4D08-8F13-AD0BFB6C1DED}" srcId="{678BC321-94DB-4696-9658-57D28D32440B}" destId="{08ED8A9A-E19B-4370-BBBF-A461D319E8C2}" srcOrd="0" destOrd="0" parTransId="{C1A8B245-B9E3-4EBD-B000-F5EF54585AEF}" sibTransId="{EE736D77-D4A0-45C7-A46E-12F5634AD36E}"/>
    <dgm:cxn modelId="{CF5346F3-E934-4524-910A-6C674B8CA057}" type="presOf" srcId="{BD3AC0C2-F44D-41DA-8EFB-20ACC3B46317}" destId="{F0C41D31-C5F1-41FD-A066-833360C5D51D}" srcOrd="0" destOrd="0" presId="urn:microsoft.com/office/officeart/2005/8/layout/hList2"/>
    <dgm:cxn modelId="{B9DA3B5B-3522-42E2-82B7-758EC892F649}" type="presParOf" srcId="{95502661-7B0B-441B-90D0-CF77088A3C5A}" destId="{CCD47DD0-88DA-4545-99CA-CADEE4806AE8}" srcOrd="0" destOrd="0" presId="urn:microsoft.com/office/officeart/2005/8/layout/hList2"/>
    <dgm:cxn modelId="{42E6436A-E583-478A-9122-B8AFDE8A38F2}" type="presParOf" srcId="{CCD47DD0-88DA-4545-99CA-CADEE4806AE8}" destId="{A22B55AF-DFDB-44F7-A1A4-64CBCE6992CE}" srcOrd="0" destOrd="0" presId="urn:microsoft.com/office/officeart/2005/8/layout/hList2"/>
    <dgm:cxn modelId="{3D4763E6-51E7-4F14-941C-E08C22FD8573}" type="presParOf" srcId="{CCD47DD0-88DA-4545-99CA-CADEE4806AE8}" destId="{8A8CEC6A-74FA-468D-B93C-B4D266F5A7BD}" srcOrd="1" destOrd="0" presId="urn:microsoft.com/office/officeart/2005/8/layout/hList2"/>
    <dgm:cxn modelId="{F7A68F64-7776-4A8A-90D0-450E081C69BC}" type="presParOf" srcId="{CCD47DD0-88DA-4545-99CA-CADEE4806AE8}" destId="{D5DD210E-F409-413A-BB62-8D51602D4B87}" srcOrd="2" destOrd="0" presId="urn:microsoft.com/office/officeart/2005/8/layout/hList2"/>
    <dgm:cxn modelId="{D29B5AB4-B47C-42BC-B136-A3349025869C}" type="presParOf" srcId="{95502661-7B0B-441B-90D0-CF77088A3C5A}" destId="{4A2E86F2-FEDE-4BD7-A3EA-4F85645DAE26}" srcOrd="1" destOrd="0" presId="urn:microsoft.com/office/officeart/2005/8/layout/hList2"/>
    <dgm:cxn modelId="{3AC4289B-C885-4D29-83AA-2046F873CE9B}" type="presParOf" srcId="{95502661-7B0B-441B-90D0-CF77088A3C5A}" destId="{C7729C3C-5065-4B06-AB89-1061D7C5C8CD}" srcOrd="2" destOrd="0" presId="urn:microsoft.com/office/officeart/2005/8/layout/hList2"/>
    <dgm:cxn modelId="{FEBD3BBE-FACA-464A-9D2E-2B89B7620BB3}" type="presParOf" srcId="{C7729C3C-5065-4B06-AB89-1061D7C5C8CD}" destId="{687B9A19-9E1F-4EE6-ABB7-6CEE57CA1C44}" srcOrd="0" destOrd="0" presId="urn:microsoft.com/office/officeart/2005/8/layout/hList2"/>
    <dgm:cxn modelId="{4499FF78-BA46-47C4-9BA5-D548D53BF584}" type="presParOf" srcId="{C7729C3C-5065-4B06-AB89-1061D7C5C8CD}" destId="{F0C41D31-C5F1-41FD-A066-833360C5D51D}" srcOrd="1" destOrd="0" presId="urn:microsoft.com/office/officeart/2005/8/layout/hList2"/>
    <dgm:cxn modelId="{0A17DA18-D209-416F-9220-476D7D6B2981}" type="presParOf" srcId="{C7729C3C-5065-4B06-AB89-1061D7C5C8CD}" destId="{86251F0E-4FCD-4C7F-8E9D-B747986DACD1}" srcOrd="2" destOrd="0" presId="urn:microsoft.com/office/officeart/2005/8/layout/hList2"/>
    <dgm:cxn modelId="{A0C1CB4C-46DF-418C-9B63-C7204A12FE6F}" type="presParOf" srcId="{95502661-7B0B-441B-90D0-CF77088A3C5A}" destId="{C9229CD0-D768-4EB0-B78F-59484AF84DE1}" srcOrd="3" destOrd="0" presId="urn:microsoft.com/office/officeart/2005/8/layout/hList2"/>
    <dgm:cxn modelId="{8D03B2C5-AA37-4213-AAE4-18419564FA96}" type="presParOf" srcId="{95502661-7B0B-441B-90D0-CF77088A3C5A}" destId="{853D5846-A7A3-492B-9CE2-26087BB2CB94}" srcOrd="4" destOrd="0" presId="urn:microsoft.com/office/officeart/2005/8/layout/hList2"/>
    <dgm:cxn modelId="{5C201E1C-AC15-45A8-9746-F3298DE728C4}" type="presParOf" srcId="{853D5846-A7A3-492B-9CE2-26087BB2CB94}" destId="{CBEC417E-FE17-4CE6-A0AD-0C886C09708F}" srcOrd="0" destOrd="0" presId="urn:microsoft.com/office/officeart/2005/8/layout/hList2"/>
    <dgm:cxn modelId="{A6CF835A-3978-46F3-8A5D-67B42DD53F03}" type="presParOf" srcId="{853D5846-A7A3-492B-9CE2-26087BB2CB94}" destId="{54D6EBD3-8CE8-4641-A7EC-52FFF0B609E1}" srcOrd="1" destOrd="0" presId="urn:microsoft.com/office/officeart/2005/8/layout/hList2"/>
    <dgm:cxn modelId="{C831E477-F1C6-49F6-AB68-9A7BBB972DE1}" type="presParOf" srcId="{853D5846-A7A3-492B-9CE2-26087BB2CB94}" destId="{FC101845-DF3C-4616-8843-88DACBC098E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31986-D707-44C4-B741-875339D628DD}" type="doc">
      <dgm:prSet loTypeId="urn:microsoft.com/office/officeart/2005/8/layout/hList9" loCatId="list" qsTypeId="urn:microsoft.com/office/officeart/2005/8/quickstyle/simple1" qsCatId="simple" csTypeId="urn:microsoft.com/office/officeart/2005/8/colors/accent1_2" csCatId="accent1" phldr="1"/>
      <dgm:spPr/>
    </dgm:pt>
    <dgm:pt modelId="{E65E2432-2457-48D4-AC11-980252CE502C}">
      <dgm:prSet phldrT="[Text]"/>
      <dgm:spPr>
        <a:solidFill>
          <a:srgbClr val="666668"/>
        </a:solidFill>
      </dgm:spPr>
      <dgm:t>
        <a:bodyPr/>
        <a:lstStyle/>
        <a:p>
          <a:r>
            <a:rPr lang="en-US"/>
            <a:t>FERPA</a:t>
          </a:r>
        </a:p>
      </dgm:t>
    </dgm:pt>
    <dgm:pt modelId="{3893FE3B-3F6C-4E1D-9E36-8ECF1420602D}" type="parTrans" cxnId="{AA7789D7-64C7-4960-A023-13CF71DA9764}">
      <dgm:prSet/>
      <dgm:spPr/>
      <dgm:t>
        <a:bodyPr/>
        <a:lstStyle/>
        <a:p>
          <a:endParaRPr lang="en-US"/>
        </a:p>
      </dgm:t>
    </dgm:pt>
    <dgm:pt modelId="{56C232D0-A23E-4498-A6DB-C8A28815E7AD}" type="sibTrans" cxnId="{AA7789D7-64C7-4960-A023-13CF71DA9764}">
      <dgm:prSet/>
      <dgm:spPr/>
      <dgm:t>
        <a:bodyPr/>
        <a:lstStyle/>
        <a:p>
          <a:endParaRPr lang="en-US"/>
        </a:p>
      </dgm:t>
    </dgm:pt>
    <dgm:pt modelId="{B3196B83-4239-4F89-9541-A624A9E2ECB6}">
      <dgm:prSet phldrT="[Text]"/>
      <dgm:spPr>
        <a:solidFill>
          <a:srgbClr val="666668"/>
        </a:solidFill>
      </dgm:spPr>
      <dgm:t>
        <a:bodyPr/>
        <a:lstStyle/>
        <a:p>
          <a:r>
            <a:rPr lang="en-US"/>
            <a:t>HIPAA</a:t>
          </a:r>
        </a:p>
      </dgm:t>
    </dgm:pt>
    <dgm:pt modelId="{FBDB2852-EE1E-47AB-B2DF-79C221E09CDD}" type="parTrans" cxnId="{EA14D5AA-B0C9-4524-996D-DD03E2688121}">
      <dgm:prSet/>
      <dgm:spPr/>
      <dgm:t>
        <a:bodyPr/>
        <a:lstStyle/>
        <a:p>
          <a:endParaRPr lang="en-US"/>
        </a:p>
      </dgm:t>
    </dgm:pt>
    <dgm:pt modelId="{5559229A-930E-4804-9D35-4E75D3F9E50F}" type="sibTrans" cxnId="{EA14D5AA-B0C9-4524-996D-DD03E2688121}">
      <dgm:prSet/>
      <dgm:spPr/>
      <dgm:t>
        <a:bodyPr/>
        <a:lstStyle/>
        <a:p>
          <a:endParaRPr lang="en-US"/>
        </a:p>
      </dgm:t>
    </dgm:pt>
    <dgm:pt modelId="{7879AFB1-0333-4A0C-B0B5-65E44D3D9756}">
      <dgm:prSet phldrT="[Text]"/>
      <dgm:spPr>
        <a:solidFill>
          <a:srgbClr val="666668"/>
        </a:solidFill>
      </dgm:spPr>
      <dgm:t>
        <a:bodyPr/>
        <a:lstStyle/>
        <a:p>
          <a:r>
            <a:rPr lang="en-US"/>
            <a:t>PCI-DSS</a:t>
          </a:r>
        </a:p>
      </dgm:t>
    </dgm:pt>
    <dgm:pt modelId="{DCAEC00E-0DCC-48F2-B6F5-04CB1393342E}" type="parTrans" cxnId="{854A132B-8EBE-4C6D-B3A4-B75DA84B7E8D}">
      <dgm:prSet/>
      <dgm:spPr/>
      <dgm:t>
        <a:bodyPr/>
        <a:lstStyle/>
        <a:p>
          <a:endParaRPr lang="en-US"/>
        </a:p>
      </dgm:t>
    </dgm:pt>
    <dgm:pt modelId="{CEA8BFA9-F5CF-484D-AE41-220159685648}" type="sibTrans" cxnId="{854A132B-8EBE-4C6D-B3A4-B75DA84B7E8D}">
      <dgm:prSet/>
      <dgm:spPr/>
      <dgm:t>
        <a:bodyPr/>
        <a:lstStyle/>
        <a:p>
          <a:endParaRPr lang="en-US"/>
        </a:p>
      </dgm:t>
    </dgm:pt>
    <dgm:pt modelId="{38445192-C865-480C-93EA-A281F2148157}">
      <dgm:prSet phldrT="[Text]" custT="1"/>
      <dgm:spPr>
        <a:solidFill>
          <a:srgbClr val="E24912"/>
        </a:solidFill>
      </dgm:spPr>
      <dgm:t>
        <a:bodyPr/>
        <a:lstStyle/>
        <a:p>
          <a:r>
            <a:rPr lang="en-US" sz="2200" b="1">
              <a:solidFill>
                <a:schemeClr val="bg1"/>
              </a:solidFill>
            </a:rPr>
            <a:t>Student Records</a:t>
          </a:r>
        </a:p>
      </dgm:t>
    </dgm:pt>
    <dgm:pt modelId="{0CA72773-2DD5-4019-B848-00A49D0FCDFF}" type="parTrans" cxnId="{70AF1780-A462-4C0F-BCED-A9C1E2FA8E22}">
      <dgm:prSet/>
      <dgm:spPr/>
      <dgm:t>
        <a:bodyPr/>
        <a:lstStyle/>
        <a:p>
          <a:endParaRPr lang="en-US"/>
        </a:p>
      </dgm:t>
    </dgm:pt>
    <dgm:pt modelId="{E6D8BA05-6F17-417B-9292-E99D603276B0}" type="sibTrans" cxnId="{70AF1780-A462-4C0F-BCED-A9C1E2FA8E22}">
      <dgm:prSet/>
      <dgm:spPr/>
      <dgm:t>
        <a:bodyPr/>
        <a:lstStyle/>
        <a:p>
          <a:endParaRPr lang="en-US"/>
        </a:p>
      </dgm:t>
    </dgm:pt>
    <dgm:pt modelId="{8A029BED-92E9-44FC-A13B-7F480F8FD004}">
      <dgm:prSet phldrT="[Text]" custT="1"/>
      <dgm:spPr>
        <a:solidFill>
          <a:srgbClr val="E24912"/>
        </a:solidFill>
      </dgm:spPr>
      <dgm:t>
        <a:bodyPr/>
        <a:lstStyle/>
        <a:p>
          <a:r>
            <a:rPr lang="en-US" sz="2200" b="1">
              <a:solidFill>
                <a:schemeClr val="bg1"/>
              </a:solidFill>
            </a:rPr>
            <a:t>Health Records</a:t>
          </a:r>
        </a:p>
      </dgm:t>
    </dgm:pt>
    <dgm:pt modelId="{C20376A0-BAD3-46E9-9B29-B3BF19FB0B3A}" type="parTrans" cxnId="{63FEDC50-3081-47A5-BD2D-8EB664BA7F00}">
      <dgm:prSet/>
      <dgm:spPr/>
      <dgm:t>
        <a:bodyPr/>
        <a:lstStyle/>
        <a:p>
          <a:endParaRPr lang="en-US"/>
        </a:p>
      </dgm:t>
    </dgm:pt>
    <dgm:pt modelId="{87207DD3-49BF-4701-B293-F3139D10D31F}" type="sibTrans" cxnId="{63FEDC50-3081-47A5-BD2D-8EB664BA7F00}">
      <dgm:prSet/>
      <dgm:spPr/>
      <dgm:t>
        <a:bodyPr/>
        <a:lstStyle/>
        <a:p>
          <a:endParaRPr lang="en-US"/>
        </a:p>
      </dgm:t>
    </dgm:pt>
    <dgm:pt modelId="{F74C6730-9C5E-466C-B8C9-BA37D5B7C030}">
      <dgm:prSet phldrT="[Text]" custT="1"/>
      <dgm:spPr>
        <a:solidFill>
          <a:srgbClr val="E24912"/>
        </a:solidFill>
      </dgm:spPr>
      <dgm:t>
        <a:bodyPr/>
        <a:lstStyle/>
        <a:p>
          <a:r>
            <a:rPr lang="en-US" sz="2200" b="1">
              <a:solidFill>
                <a:schemeClr val="bg1"/>
              </a:solidFill>
            </a:rPr>
            <a:t>Credit Cards Records</a:t>
          </a:r>
        </a:p>
      </dgm:t>
    </dgm:pt>
    <dgm:pt modelId="{48E30FFA-2496-4B6F-BAB3-1AAA2AE60BDE}" type="parTrans" cxnId="{9F3BFAAC-DF78-490C-8239-42ED886BA9CD}">
      <dgm:prSet/>
      <dgm:spPr/>
      <dgm:t>
        <a:bodyPr/>
        <a:lstStyle/>
        <a:p>
          <a:endParaRPr lang="en-US"/>
        </a:p>
      </dgm:t>
    </dgm:pt>
    <dgm:pt modelId="{2455AD3E-E4A8-4ADF-AE8D-A06341A59E52}" type="sibTrans" cxnId="{9F3BFAAC-DF78-490C-8239-42ED886BA9CD}">
      <dgm:prSet/>
      <dgm:spPr/>
      <dgm:t>
        <a:bodyPr/>
        <a:lstStyle/>
        <a:p>
          <a:endParaRPr lang="en-US"/>
        </a:p>
      </dgm:t>
    </dgm:pt>
    <dgm:pt modelId="{DCFB2DAC-C933-4604-80E6-17C3FB426257}" type="pres">
      <dgm:prSet presAssocID="{47831986-D707-44C4-B741-875339D628DD}" presName="list" presStyleCnt="0">
        <dgm:presLayoutVars>
          <dgm:dir/>
          <dgm:animLvl val="lvl"/>
        </dgm:presLayoutVars>
      </dgm:prSet>
      <dgm:spPr/>
    </dgm:pt>
    <dgm:pt modelId="{AD4BE467-2493-4848-BF0F-C69DE8690156}" type="pres">
      <dgm:prSet presAssocID="{E65E2432-2457-48D4-AC11-980252CE502C}" presName="posSpace" presStyleCnt="0"/>
      <dgm:spPr/>
    </dgm:pt>
    <dgm:pt modelId="{25B354DD-2E7F-434B-A8B4-EBA593D7060D}" type="pres">
      <dgm:prSet presAssocID="{E65E2432-2457-48D4-AC11-980252CE502C}" presName="vertFlow" presStyleCnt="0"/>
      <dgm:spPr/>
    </dgm:pt>
    <dgm:pt modelId="{CE294D3C-DCE5-4AB8-BBCF-BF21D7B4D83B}" type="pres">
      <dgm:prSet presAssocID="{E65E2432-2457-48D4-AC11-980252CE502C}" presName="topSpace" presStyleCnt="0"/>
      <dgm:spPr/>
    </dgm:pt>
    <dgm:pt modelId="{734A201F-AA0C-49BE-B4DC-998718CE11C5}" type="pres">
      <dgm:prSet presAssocID="{E65E2432-2457-48D4-AC11-980252CE502C}" presName="firstComp" presStyleCnt="0"/>
      <dgm:spPr/>
    </dgm:pt>
    <dgm:pt modelId="{5B7CD6FC-3930-46B9-B0D2-DE2C689533B3}" type="pres">
      <dgm:prSet presAssocID="{E65E2432-2457-48D4-AC11-980252CE502C}" presName="firstChild" presStyleLbl="bgAccFollowNode1" presStyleIdx="0" presStyleCnt="3"/>
      <dgm:spPr/>
    </dgm:pt>
    <dgm:pt modelId="{B285195A-1EDA-40F9-A600-7C255A8A8110}" type="pres">
      <dgm:prSet presAssocID="{E65E2432-2457-48D4-AC11-980252CE502C}" presName="firstChildTx" presStyleLbl="bgAccFollowNode1" presStyleIdx="0" presStyleCnt="3">
        <dgm:presLayoutVars>
          <dgm:bulletEnabled val="1"/>
        </dgm:presLayoutVars>
      </dgm:prSet>
      <dgm:spPr/>
    </dgm:pt>
    <dgm:pt modelId="{3CF46622-7499-447C-91AA-19C89EFAD41F}" type="pres">
      <dgm:prSet presAssocID="{E65E2432-2457-48D4-AC11-980252CE502C}" presName="negSpace" presStyleCnt="0"/>
      <dgm:spPr/>
    </dgm:pt>
    <dgm:pt modelId="{C750C10E-77C6-4BC7-AD81-0645A8471FB2}" type="pres">
      <dgm:prSet presAssocID="{E65E2432-2457-48D4-AC11-980252CE502C}" presName="circle" presStyleLbl="node1" presStyleIdx="0" presStyleCnt="3"/>
      <dgm:spPr/>
    </dgm:pt>
    <dgm:pt modelId="{BAF07DFA-9AA4-4A58-89B1-1B09F39625D1}" type="pres">
      <dgm:prSet presAssocID="{56C232D0-A23E-4498-A6DB-C8A28815E7AD}" presName="transSpace" presStyleCnt="0"/>
      <dgm:spPr/>
    </dgm:pt>
    <dgm:pt modelId="{CA2246D9-237D-459E-B490-8D7720A66613}" type="pres">
      <dgm:prSet presAssocID="{B3196B83-4239-4F89-9541-A624A9E2ECB6}" presName="posSpace" presStyleCnt="0"/>
      <dgm:spPr/>
    </dgm:pt>
    <dgm:pt modelId="{DE48DDAD-BA20-45EB-BAF4-3C94BA050545}" type="pres">
      <dgm:prSet presAssocID="{B3196B83-4239-4F89-9541-A624A9E2ECB6}" presName="vertFlow" presStyleCnt="0"/>
      <dgm:spPr/>
    </dgm:pt>
    <dgm:pt modelId="{05907F47-9D46-42E6-A059-56B04CD1AECD}" type="pres">
      <dgm:prSet presAssocID="{B3196B83-4239-4F89-9541-A624A9E2ECB6}" presName="topSpace" presStyleCnt="0"/>
      <dgm:spPr/>
    </dgm:pt>
    <dgm:pt modelId="{6B129F93-DFA3-4210-81B1-293537C83659}" type="pres">
      <dgm:prSet presAssocID="{B3196B83-4239-4F89-9541-A624A9E2ECB6}" presName="firstComp" presStyleCnt="0"/>
      <dgm:spPr/>
    </dgm:pt>
    <dgm:pt modelId="{FCDBE137-588C-4DE6-952E-4DDC689CD8E6}" type="pres">
      <dgm:prSet presAssocID="{B3196B83-4239-4F89-9541-A624A9E2ECB6}" presName="firstChild" presStyleLbl="bgAccFollowNode1" presStyleIdx="1" presStyleCnt="3"/>
      <dgm:spPr/>
    </dgm:pt>
    <dgm:pt modelId="{C193E815-CAAE-4B51-829B-100B615F3A98}" type="pres">
      <dgm:prSet presAssocID="{B3196B83-4239-4F89-9541-A624A9E2ECB6}" presName="firstChildTx" presStyleLbl="bgAccFollowNode1" presStyleIdx="1" presStyleCnt="3">
        <dgm:presLayoutVars>
          <dgm:bulletEnabled val="1"/>
        </dgm:presLayoutVars>
      </dgm:prSet>
      <dgm:spPr/>
    </dgm:pt>
    <dgm:pt modelId="{D212DF73-8C33-42B2-8C5D-2CDC2956CE88}" type="pres">
      <dgm:prSet presAssocID="{B3196B83-4239-4F89-9541-A624A9E2ECB6}" presName="negSpace" presStyleCnt="0"/>
      <dgm:spPr/>
    </dgm:pt>
    <dgm:pt modelId="{666D9FE0-0692-4F0B-87BA-646B92A436DA}" type="pres">
      <dgm:prSet presAssocID="{B3196B83-4239-4F89-9541-A624A9E2ECB6}" presName="circle" presStyleLbl="node1" presStyleIdx="1" presStyleCnt="3"/>
      <dgm:spPr/>
    </dgm:pt>
    <dgm:pt modelId="{FB3FDA24-BD3E-4049-ABEB-F3212299B0BD}" type="pres">
      <dgm:prSet presAssocID="{5559229A-930E-4804-9D35-4E75D3F9E50F}" presName="transSpace" presStyleCnt="0"/>
      <dgm:spPr/>
    </dgm:pt>
    <dgm:pt modelId="{97F4BEFA-0096-4F57-8CC8-9FB71E6DF64E}" type="pres">
      <dgm:prSet presAssocID="{7879AFB1-0333-4A0C-B0B5-65E44D3D9756}" presName="posSpace" presStyleCnt="0"/>
      <dgm:spPr/>
    </dgm:pt>
    <dgm:pt modelId="{9232CC4B-0ACE-49F6-BA07-2FC9CF55FA39}" type="pres">
      <dgm:prSet presAssocID="{7879AFB1-0333-4A0C-B0B5-65E44D3D9756}" presName="vertFlow" presStyleCnt="0"/>
      <dgm:spPr/>
    </dgm:pt>
    <dgm:pt modelId="{5665BAF8-44F4-419A-91F6-9671BD00DEDA}" type="pres">
      <dgm:prSet presAssocID="{7879AFB1-0333-4A0C-B0B5-65E44D3D9756}" presName="topSpace" presStyleCnt="0"/>
      <dgm:spPr/>
    </dgm:pt>
    <dgm:pt modelId="{EAF3F2D0-54A6-4369-B2D9-F8E0648949ED}" type="pres">
      <dgm:prSet presAssocID="{7879AFB1-0333-4A0C-B0B5-65E44D3D9756}" presName="firstComp" presStyleCnt="0"/>
      <dgm:spPr/>
    </dgm:pt>
    <dgm:pt modelId="{98BB67F9-2D2D-45C8-91C7-130A8F344CD9}" type="pres">
      <dgm:prSet presAssocID="{7879AFB1-0333-4A0C-B0B5-65E44D3D9756}" presName="firstChild" presStyleLbl="bgAccFollowNode1" presStyleIdx="2" presStyleCnt="3"/>
      <dgm:spPr/>
    </dgm:pt>
    <dgm:pt modelId="{CEEC653C-3214-4877-9EDB-CBEB60E22EA4}" type="pres">
      <dgm:prSet presAssocID="{7879AFB1-0333-4A0C-B0B5-65E44D3D9756}" presName="firstChildTx" presStyleLbl="bgAccFollowNode1" presStyleIdx="2" presStyleCnt="3">
        <dgm:presLayoutVars>
          <dgm:bulletEnabled val="1"/>
        </dgm:presLayoutVars>
      </dgm:prSet>
      <dgm:spPr/>
    </dgm:pt>
    <dgm:pt modelId="{6B69E9B8-7066-4E7C-B958-1CAE5E652990}" type="pres">
      <dgm:prSet presAssocID="{7879AFB1-0333-4A0C-B0B5-65E44D3D9756}" presName="negSpace" presStyleCnt="0"/>
      <dgm:spPr/>
    </dgm:pt>
    <dgm:pt modelId="{39C6BEEF-AE71-484C-939A-9639AB8A22F4}" type="pres">
      <dgm:prSet presAssocID="{7879AFB1-0333-4A0C-B0B5-65E44D3D9756}" presName="circle" presStyleLbl="node1" presStyleIdx="2" presStyleCnt="3"/>
      <dgm:spPr/>
    </dgm:pt>
  </dgm:ptLst>
  <dgm:cxnLst>
    <dgm:cxn modelId="{58432904-A5B7-4DE0-9A25-63CE8731660A}" type="presOf" srcId="{8A029BED-92E9-44FC-A13B-7F480F8FD004}" destId="{C193E815-CAAE-4B51-829B-100B615F3A98}" srcOrd="1" destOrd="0" presId="urn:microsoft.com/office/officeart/2005/8/layout/hList9"/>
    <dgm:cxn modelId="{9B05E204-EEA2-4E43-B673-2831C72B4D1D}" type="presOf" srcId="{38445192-C865-480C-93EA-A281F2148157}" destId="{B285195A-1EDA-40F9-A600-7C255A8A8110}" srcOrd="1" destOrd="0" presId="urn:microsoft.com/office/officeart/2005/8/layout/hList9"/>
    <dgm:cxn modelId="{8E3ED41C-9DCC-4204-A720-5876A7047180}" type="presOf" srcId="{E65E2432-2457-48D4-AC11-980252CE502C}" destId="{C750C10E-77C6-4BC7-AD81-0645A8471FB2}" srcOrd="0" destOrd="0" presId="urn:microsoft.com/office/officeart/2005/8/layout/hList9"/>
    <dgm:cxn modelId="{854A132B-8EBE-4C6D-B3A4-B75DA84B7E8D}" srcId="{47831986-D707-44C4-B741-875339D628DD}" destId="{7879AFB1-0333-4A0C-B0B5-65E44D3D9756}" srcOrd="2" destOrd="0" parTransId="{DCAEC00E-0DCC-48F2-B6F5-04CB1393342E}" sibTransId="{CEA8BFA9-F5CF-484D-AE41-220159685648}"/>
    <dgm:cxn modelId="{820A033E-28FF-4625-8063-00062679A04B}" type="presOf" srcId="{7879AFB1-0333-4A0C-B0B5-65E44D3D9756}" destId="{39C6BEEF-AE71-484C-939A-9639AB8A22F4}" srcOrd="0" destOrd="0" presId="urn:microsoft.com/office/officeart/2005/8/layout/hList9"/>
    <dgm:cxn modelId="{05418A6D-60CA-4AFF-8B8A-CE10F3C202AC}" type="presOf" srcId="{8A029BED-92E9-44FC-A13B-7F480F8FD004}" destId="{FCDBE137-588C-4DE6-952E-4DDC689CD8E6}" srcOrd="0" destOrd="0" presId="urn:microsoft.com/office/officeart/2005/8/layout/hList9"/>
    <dgm:cxn modelId="{2EAEAC6D-FE71-403E-89B1-7D70FB9D7647}" type="presOf" srcId="{38445192-C865-480C-93EA-A281F2148157}" destId="{5B7CD6FC-3930-46B9-B0D2-DE2C689533B3}" srcOrd="0" destOrd="0" presId="urn:microsoft.com/office/officeart/2005/8/layout/hList9"/>
    <dgm:cxn modelId="{63FEDC50-3081-47A5-BD2D-8EB664BA7F00}" srcId="{B3196B83-4239-4F89-9541-A624A9E2ECB6}" destId="{8A029BED-92E9-44FC-A13B-7F480F8FD004}" srcOrd="0" destOrd="0" parTransId="{C20376A0-BAD3-46E9-9B29-B3BF19FB0B3A}" sibTransId="{87207DD3-49BF-4701-B293-F3139D10D31F}"/>
    <dgm:cxn modelId="{FE4CF65A-56B6-4FFB-B8B7-A180B4DA1FFC}" type="presOf" srcId="{F74C6730-9C5E-466C-B8C9-BA37D5B7C030}" destId="{CEEC653C-3214-4877-9EDB-CBEB60E22EA4}" srcOrd="1" destOrd="0" presId="urn:microsoft.com/office/officeart/2005/8/layout/hList9"/>
    <dgm:cxn modelId="{70AF1780-A462-4C0F-BCED-A9C1E2FA8E22}" srcId="{E65E2432-2457-48D4-AC11-980252CE502C}" destId="{38445192-C865-480C-93EA-A281F2148157}" srcOrd="0" destOrd="0" parTransId="{0CA72773-2DD5-4019-B848-00A49D0FCDFF}" sibTransId="{E6D8BA05-6F17-417B-9292-E99D603276B0}"/>
    <dgm:cxn modelId="{3D1F8095-D95E-4AB4-A98B-CDF93E08CE92}" type="presOf" srcId="{47831986-D707-44C4-B741-875339D628DD}" destId="{DCFB2DAC-C933-4604-80E6-17C3FB426257}" srcOrd="0" destOrd="0" presId="urn:microsoft.com/office/officeart/2005/8/layout/hList9"/>
    <dgm:cxn modelId="{EA14D5AA-B0C9-4524-996D-DD03E2688121}" srcId="{47831986-D707-44C4-B741-875339D628DD}" destId="{B3196B83-4239-4F89-9541-A624A9E2ECB6}" srcOrd="1" destOrd="0" parTransId="{FBDB2852-EE1E-47AB-B2DF-79C221E09CDD}" sibTransId="{5559229A-930E-4804-9D35-4E75D3F9E50F}"/>
    <dgm:cxn modelId="{9F3BFAAC-DF78-490C-8239-42ED886BA9CD}" srcId="{7879AFB1-0333-4A0C-B0B5-65E44D3D9756}" destId="{F74C6730-9C5E-466C-B8C9-BA37D5B7C030}" srcOrd="0" destOrd="0" parTransId="{48E30FFA-2496-4B6F-BAB3-1AAA2AE60BDE}" sibTransId="{2455AD3E-E4A8-4ADF-AE8D-A06341A59E52}"/>
    <dgm:cxn modelId="{669B80B8-0337-4CAC-A525-E5A3F08FB504}" type="presOf" srcId="{F74C6730-9C5E-466C-B8C9-BA37D5B7C030}" destId="{98BB67F9-2D2D-45C8-91C7-130A8F344CD9}" srcOrd="0" destOrd="0" presId="urn:microsoft.com/office/officeart/2005/8/layout/hList9"/>
    <dgm:cxn modelId="{F8A294D2-6C4B-4A7F-814C-F81C25D43270}" type="presOf" srcId="{B3196B83-4239-4F89-9541-A624A9E2ECB6}" destId="{666D9FE0-0692-4F0B-87BA-646B92A436DA}" srcOrd="0" destOrd="0" presId="urn:microsoft.com/office/officeart/2005/8/layout/hList9"/>
    <dgm:cxn modelId="{AA7789D7-64C7-4960-A023-13CF71DA9764}" srcId="{47831986-D707-44C4-B741-875339D628DD}" destId="{E65E2432-2457-48D4-AC11-980252CE502C}" srcOrd="0" destOrd="0" parTransId="{3893FE3B-3F6C-4E1D-9E36-8ECF1420602D}" sibTransId="{56C232D0-A23E-4498-A6DB-C8A28815E7AD}"/>
    <dgm:cxn modelId="{2D2D5395-52F5-4328-B220-1AED34731927}" type="presParOf" srcId="{DCFB2DAC-C933-4604-80E6-17C3FB426257}" destId="{AD4BE467-2493-4848-BF0F-C69DE8690156}" srcOrd="0" destOrd="0" presId="urn:microsoft.com/office/officeart/2005/8/layout/hList9"/>
    <dgm:cxn modelId="{23D59775-B3E0-4633-BBFE-AE9BD3D74FC5}" type="presParOf" srcId="{DCFB2DAC-C933-4604-80E6-17C3FB426257}" destId="{25B354DD-2E7F-434B-A8B4-EBA593D7060D}" srcOrd="1" destOrd="0" presId="urn:microsoft.com/office/officeart/2005/8/layout/hList9"/>
    <dgm:cxn modelId="{EBDEA6AF-0708-4DBA-AB2B-006319ACBAAB}" type="presParOf" srcId="{25B354DD-2E7F-434B-A8B4-EBA593D7060D}" destId="{CE294D3C-DCE5-4AB8-BBCF-BF21D7B4D83B}" srcOrd="0" destOrd="0" presId="urn:microsoft.com/office/officeart/2005/8/layout/hList9"/>
    <dgm:cxn modelId="{EEE82504-CB5F-4397-8ECC-D384DCFFC83F}" type="presParOf" srcId="{25B354DD-2E7F-434B-A8B4-EBA593D7060D}" destId="{734A201F-AA0C-49BE-B4DC-998718CE11C5}" srcOrd="1" destOrd="0" presId="urn:microsoft.com/office/officeart/2005/8/layout/hList9"/>
    <dgm:cxn modelId="{74C7FA90-4D73-4798-BD35-6EFE53949A9A}" type="presParOf" srcId="{734A201F-AA0C-49BE-B4DC-998718CE11C5}" destId="{5B7CD6FC-3930-46B9-B0D2-DE2C689533B3}" srcOrd="0" destOrd="0" presId="urn:microsoft.com/office/officeart/2005/8/layout/hList9"/>
    <dgm:cxn modelId="{D302084D-7210-4F53-A572-AFA55A4B1E29}" type="presParOf" srcId="{734A201F-AA0C-49BE-B4DC-998718CE11C5}" destId="{B285195A-1EDA-40F9-A600-7C255A8A8110}" srcOrd="1" destOrd="0" presId="urn:microsoft.com/office/officeart/2005/8/layout/hList9"/>
    <dgm:cxn modelId="{ECE2DDA0-AB42-4794-BEDA-E6301CD1B4B8}" type="presParOf" srcId="{DCFB2DAC-C933-4604-80E6-17C3FB426257}" destId="{3CF46622-7499-447C-91AA-19C89EFAD41F}" srcOrd="2" destOrd="0" presId="urn:microsoft.com/office/officeart/2005/8/layout/hList9"/>
    <dgm:cxn modelId="{AD59B11F-FEDF-4DA2-8272-E1CAD7465CE3}" type="presParOf" srcId="{DCFB2DAC-C933-4604-80E6-17C3FB426257}" destId="{C750C10E-77C6-4BC7-AD81-0645A8471FB2}" srcOrd="3" destOrd="0" presId="urn:microsoft.com/office/officeart/2005/8/layout/hList9"/>
    <dgm:cxn modelId="{F39B978B-57EA-445D-888B-DD045D679159}" type="presParOf" srcId="{DCFB2DAC-C933-4604-80E6-17C3FB426257}" destId="{BAF07DFA-9AA4-4A58-89B1-1B09F39625D1}" srcOrd="4" destOrd="0" presId="urn:microsoft.com/office/officeart/2005/8/layout/hList9"/>
    <dgm:cxn modelId="{9371343F-B2C9-4F5C-A9A2-CA96BD91831E}" type="presParOf" srcId="{DCFB2DAC-C933-4604-80E6-17C3FB426257}" destId="{CA2246D9-237D-459E-B490-8D7720A66613}" srcOrd="5" destOrd="0" presId="urn:microsoft.com/office/officeart/2005/8/layout/hList9"/>
    <dgm:cxn modelId="{3683AC9D-E86C-44A2-896B-7B01B85B30D5}" type="presParOf" srcId="{DCFB2DAC-C933-4604-80E6-17C3FB426257}" destId="{DE48DDAD-BA20-45EB-BAF4-3C94BA050545}" srcOrd="6" destOrd="0" presId="urn:microsoft.com/office/officeart/2005/8/layout/hList9"/>
    <dgm:cxn modelId="{FE9CA62B-BE9E-4C0E-9DB0-52B92B916F11}" type="presParOf" srcId="{DE48DDAD-BA20-45EB-BAF4-3C94BA050545}" destId="{05907F47-9D46-42E6-A059-56B04CD1AECD}" srcOrd="0" destOrd="0" presId="urn:microsoft.com/office/officeart/2005/8/layout/hList9"/>
    <dgm:cxn modelId="{969BCFF1-4CC1-476C-8F28-7DD3F64FA224}" type="presParOf" srcId="{DE48DDAD-BA20-45EB-BAF4-3C94BA050545}" destId="{6B129F93-DFA3-4210-81B1-293537C83659}" srcOrd="1" destOrd="0" presId="urn:microsoft.com/office/officeart/2005/8/layout/hList9"/>
    <dgm:cxn modelId="{81D04329-CA5A-4069-ADC5-C77C8EA3A0FB}" type="presParOf" srcId="{6B129F93-DFA3-4210-81B1-293537C83659}" destId="{FCDBE137-588C-4DE6-952E-4DDC689CD8E6}" srcOrd="0" destOrd="0" presId="urn:microsoft.com/office/officeart/2005/8/layout/hList9"/>
    <dgm:cxn modelId="{0E8A8849-AF3B-4F91-AF4F-527096E40799}" type="presParOf" srcId="{6B129F93-DFA3-4210-81B1-293537C83659}" destId="{C193E815-CAAE-4B51-829B-100B615F3A98}" srcOrd="1" destOrd="0" presId="urn:microsoft.com/office/officeart/2005/8/layout/hList9"/>
    <dgm:cxn modelId="{F9A06DB2-7781-486D-8972-C32E0FA4381B}" type="presParOf" srcId="{DCFB2DAC-C933-4604-80E6-17C3FB426257}" destId="{D212DF73-8C33-42B2-8C5D-2CDC2956CE88}" srcOrd="7" destOrd="0" presId="urn:microsoft.com/office/officeart/2005/8/layout/hList9"/>
    <dgm:cxn modelId="{FC61B4DD-080A-4F77-9F0D-380A3923AA91}" type="presParOf" srcId="{DCFB2DAC-C933-4604-80E6-17C3FB426257}" destId="{666D9FE0-0692-4F0B-87BA-646B92A436DA}" srcOrd="8" destOrd="0" presId="urn:microsoft.com/office/officeart/2005/8/layout/hList9"/>
    <dgm:cxn modelId="{B6ECA837-910C-463F-B8EA-C1CD35F8DCEB}" type="presParOf" srcId="{DCFB2DAC-C933-4604-80E6-17C3FB426257}" destId="{FB3FDA24-BD3E-4049-ABEB-F3212299B0BD}" srcOrd="9" destOrd="0" presId="urn:microsoft.com/office/officeart/2005/8/layout/hList9"/>
    <dgm:cxn modelId="{EFA8C3C7-8799-45BD-A5C4-F7754DA98DAF}" type="presParOf" srcId="{DCFB2DAC-C933-4604-80E6-17C3FB426257}" destId="{97F4BEFA-0096-4F57-8CC8-9FB71E6DF64E}" srcOrd="10" destOrd="0" presId="urn:microsoft.com/office/officeart/2005/8/layout/hList9"/>
    <dgm:cxn modelId="{439AD73B-E571-498A-8EF8-ABA67B359565}" type="presParOf" srcId="{DCFB2DAC-C933-4604-80E6-17C3FB426257}" destId="{9232CC4B-0ACE-49F6-BA07-2FC9CF55FA39}" srcOrd="11" destOrd="0" presId="urn:microsoft.com/office/officeart/2005/8/layout/hList9"/>
    <dgm:cxn modelId="{9F97E086-A266-4013-8137-F5EFF944E83D}" type="presParOf" srcId="{9232CC4B-0ACE-49F6-BA07-2FC9CF55FA39}" destId="{5665BAF8-44F4-419A-91F6-9671BD00DEDA}" srcOrd="0" destOrd="0" presId="urn:microsoft.com/office/officeart/2005/8/layout/hList9"/>
    <dgm:cxn modelId="{DE5AEBC3-DD01-4ACD-A22A-A7ED04161D97}" type="presParOf" srcId="{9232CC4B-0ACE-49F6-BA07-2FC9CF55FA39}" destId="{EAF3F2D0-54A6-4369-B2D9-F8E0648949ED}" srcOrd="1" destOrd="0" presId="urn:microsoft.com/office/officeart/2005/8/layout/hList9"/>
    <dgm:cxn modelId="{6E686FA0-CA78-4966-BB9D-E38D155B77AD}" type="presParOf" srcId="{EAF3F2D0-54A6-4369-B2D9-F8E0648949ED}" destId="{98BB67F9-2D2D-45C8-91C7-130A8F344CD9}" srcOrd="0" destOrd="0" presId="urn:microsoft.com/office/officeart/2005/8/layout/hList9"/>
    <dgm:cxn modelId="{7CB4CB1E-3EF0-4EC3-A6E1-57E45D3D33E4}" type="presParOf" srcId="{EAF3F2D0-54A6-4369-B2D9-F8E0648949ED}" destId="{CEEC653C-3214-4877-9EDB-CBEB60E22EA4}" srcOrd="1" destOrd="0" presId="urn:microsoft.com/office/officeart/2005/8/layout/hList9"/>
    <dgm:cxn modelId="{3E4A4E39-0888-41E5-86AC-3F175495EF88}" type="presParOf" srcId="{DCFB2DAC-C933-4604-80E6-17C3FB426257}" destId="{6B69E9B8-7066-4E7C-B958-1CAE5E652990}" srcOrd="12" destOrd="0" presId="urn:microsoft.com/office/officeart/2005/8/layout/hList9"/>
    <dgm:cxn modelId="{C006F1A8-D336-482E-AC6B-CE22FC9EE7A7}" type="presParOf" srcId="{DCFB2DAC-C933-4604-80E6-17C3FB426257}" destId="{39C6BEEF-AE71-484C-939A-9639AB8A22F4}"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765F5-3049-4783-956D-5BC36C69A08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3BAD399-8428-4A18-96E2-980B8D6EC3A4}">
      <dgm:prSet phldrT="[Text]"/>
      <dgm:spPr>
        <a:solidFill>
          <a:srgbClr val="666668"/>
        </a:solidFill>
      </dgm:spPr>
      <dgm:t>
        <a:bodyPr/>
        <a:lstStyle/>
        <a:p>
          <a:r>
            <a:rPr lang="en-US"/>
            <a:t>University Approved</a:t>
          </a:r>
        </a:p>
      </dgm:t>
    </dgm:pt>
    <dgm:pt modelId="{7300205A-2070-4A3E-B4C2-00D6ED80E861}" type="parTrans" cxnId="{51FFAF64-8AF6-427B-BB3A-D5FA51426611}">
      <dgm:prSet/>
      <dgm:spPr/>
      <dgm:t>
        <a:bodyPr/>
        <a:lstStyle/>
        <a:p>
          <a:endParaRPr lang="en-US"/>
        </a:p>
      </dgm:t>
    </dgm:pt>
    <dgm:pt modelId="{DDE5062F-3FDB-44C3-813E-0CE4BD4C290D}" type="sibTrans" cxnId="{51FFAF64-8AF6-427B-BB3A-D5FA51426611}">
      <dgm:prSet/>
      <dgm:spPr/>
      <dgm:t>
        <a:bodyPr/>
        <a:lstStyle/>
        <a:p>
          <a:endParaRPr lang="en-US"/>
        </a:p>
      </dgm:t>
    </dgm:pt>
    <dgm:pt modelId="{BE4B4641-91E9-43B6-B329-043F211B756E}">
      <dgm:prSet phldrT="[Text]"/>
      <dgm:spPr>
        <a:solidFill>
          <a:srgbClr val="666668"/>
        </a:solidFill>
      </dgm:spPr>
      <dgm:t>
        <a:bodyPr/>
        <a:lstStyle/>
        <a:p>
          <a:r>
            <a:rPr lang="en-US"/>
            <a:t>Encrypted Personal Devices</a:t>
          </a:r>
        </a:p>
      </dgm:t>
    </dgm:pt>
    <dgm:pt modelId="{266A3B41-D547-4711-AEC2-AE9FC52FFDE8}" type="sibTrans" cxnId="{A3D0C160-29C8-434B-80F2-87BEA3A83E43}">
      <dgm:prSet/>
      <dgm:spPr/>
      <dgm:t>
        <a:bodyPr/>
        <a:lstStyle/>
        <a:p>
          <a:endParaRPr lang="en-US"/>
        </a:p>
      </dgm:t>
    </dgm:pt>
    <dgm:pt modelId="{451C9473-60BA-42D5-B52C-DB161C4389F4}" type="parTrans" cxnId="{A3D0C160-29C8-434B-80F2-87BEA3A83E43}">
      <dgm:prSet/>
      <dgm:spPr/>
      <dgm:t>
        <a:bodyPr/>
        <a:lstStyle/>
        <a:p>
          <a:endParaRPr lang="en-US"/>
        </a:p>
      </dgm:t>
    </dgm:pt>
    <dgm:pt modelId="{22642B27-D442-4BCB-AAF8-B944F4385457}">
      <dgm:prSet phldrT="[Text]"/>
      <dgm:spPr>
        <a:solidFill>
          <a:srgbClr val="666668"/>
        </a:solidFill>
      </dgm:spPr>
      <dgm:t>
        <a:bodyPr/>
        <a:lstStyle/>
        <a:p>
          <a:r>
            <a:rPr lang="en-US"/>
            <a:t>Compliant with UTRGV security standards </a:t>
          </a:r>
        </a:p>
      </dgm:t>
    </dgm:pt>
    <dgm:pt modelId="{7EE4DCEF-E13F-4D0B-BF49-26D090E074E9}" type="parTrans" cxnId="{C153B5C3-C9B8-4D80-A3AD-471520C4D06B}">
      <dgm:prSet/>
      <dgm:spPr/>
      <dgm:t>
        <a:bodyPr/>
        <a:lstStyle/>
        <a:p>
          <a:endParaRPr lang="en-US"/>
        </a:p>
      </dgm:t>
    </dgm:pt>
    <dgm:pt modelId="{C9457A37-C5B0-48A7-BDA1-181B48060880}" type="sibTrans" cxnId="{C153B5C3-C9B8-4D80-A3AD-471520C4D06B}">
      <dgm:prSet/>
      <dgm:spPr/>
      <dgm:t>
        <a:bodyPr/>
        <a:lstStyle/>
        <a:p>
          <a:endParaRPr lang="en-US"/>
        </a:p>
      </dgm:t>
    </dgm:pt>
    <dgm:pt modelId="{A0B8910E-35CB-443E-BDBE-D7AD4138ABD8}" type="pres">
      <dgm:prSet presAssocID="{AD7765F5-3049-4783-956D-5BC36C69A087}" presName="Name0" presStyleCnt="0">
        <dgm:presLayoutVars>
          <dgm:dir/>
          <dgm:resizeHandles val="exact"/>
        </dgm:presLayoutVars>
      </dgm:prSet>
      <dgm:spPr/>
    </dgm:pt>
    <dgm:pt modelId="{922099E6-F8C6-4A8E-A940-9EFE7039F7E9}" type="pres">
      <dgm:prSet presAssocID="{D3BAD399-8428-4A18-96E2-980B8D6EC3A4}" presName="node" presStyleLbl="node1" presStyleIdx="0" presStyleCnt="3">
        <dgm:presLayoutVars>
          <dgm:bulletEnabled val="1"/>
        </dgm:presLayoutVars>
      </dgm:prSet>
      <dgm:spPr/>
    </dgm:pt>
    <dgm:pt modelId="{90F53B23-7EE5-4F6C-9F9B-FAA9A1059430}" type="pres">
      <dgm:prSet presAssocID="{DDE5062F-3FDB-44C3-813E-0CE4BD4C290D}" presName="sibTrans" presStyleCnt="0"/>
      <dgm:spPr/>
    </dgm:pt>
    <dgm:pt modelId="{B48EBFFE-17B4-4B77-8747-78C359E79B3D}" type="pres">
      <dgm:prSet presAssocID="{BE4B4641-91E9-43B6-B329-043F211B756E}" presName="node" presStyleLbl="node1" presStyleIdx="1" presStyleCnt="3">
        <dgm:presLayoutVars>
          <dgm:bulletEnabled val="1"/>
        </dgm:presLayoutVars>
      </dgm:prSet>
      <dgm:spPr/>
    </dgm:pt>
    <dgm:pt modelId="{04C6C7B8-EDC5-418A-9F54-7B70A9B673B3}" type="pres">
      <dgm:prSet presAssocID="{266A3B41-D547-4711-AEC2-AE9FC52FFDE8}" presName="sibTrans" presStyleCnt="0"/>
      <dgm:spPr/>
    </dgm:pt>
    <dgm:pt modelId="{234E19E9-33AE-4911-A2A8-5AF85580E9D3}" type="pres">
      <dgm:prSet presAssocID="{22642B27-D442-4BCB-AAF8-B944F4385457}" presName="node" presStyleLbl="node1" presStyleIdx="2" presStyleCnt="3">
        <dgm:presLayoutVars>
          <dgm:bulletEnabled val="1"/>
        </dgm:presLayoutVars>
      </dgm:prSet>
      <dgm:spPr/>
    </dgm:pt>
  </dgm:ptLst>
  <dgm:cxnLst>
    <dgm:cxn modelId="{AA24B911-E742-4455-9178-3873CE25C74D}" type="presOf" srcId="{BE4B4641-91E9-43B6-B329-043F211B756E}" destId="{B48EBFFE-17B4-4B77-8747-78C359E79B3D}" srcOrd="0" destOrd="0" presId="urn:microsoft.com/office/officeart/2005/8/layout/hList6"/>
    <dgm:cxn modelId="{0E3CCA34-633E-401E-9D07-E5EB60833AAB}" type="presOf" srcId="{22642B27-D442-4BCB-AAF8-B944F4385457}" destId="{234E19E9-33AE-4911-A2A8-5AF85580E9D3}" srcOrd="0" destOrd="0" presId="urn:microsoft.com/office/officeart/2005/8/layout/hList6"/>
    <dgm:cxn modelId="{B3D03536-8FF7-439F-B50D-301726B67BB1}" type="presOf" srcId="{D3BAD399-8428-4A18-96E2-980B8D6EC3A4}" destId="{922099E6-F8C6-4A8E-A940-9EFE7039F7E9}" srcOrd="0" destOrd="0" presId="urn:microsoft.com/office/officeart/2005/8/layout/hList6"/>
    <dgm:cxn modelId="{A3D0C160-29C8-434B-80F2-87BEA3A83E43}" srcId="{AD7765F5-3049-4783-956D-5BC36C69A087}" destId="{BE4B4641-91E9-43B6-B329-043F211B756E}" srcOrd="1" destOrd="0" parTransId="{451C9473-60BA-42D5-B52C-DB161C4389F4}" sibTransId="{266A3B41-D547-4711-AEC2-AE9FC52FFDE8}"/>
    <dgm:cxn modelId="{51FFAF64-8AF6-427B-BB3A-D5FA51426611}" srcId="{AD7765F5-3049-4783-956D-5BC36C69A087}" destId="{D3BAD399-8428-4A18-96E2-980B8D6EC3A4}" srcOrd="0" destOrd="0" parTransId="{7300205A-2070-4A3E-B4C2-00D6ED80E861}" sibTransId="{DDE5062F-3FDB-44C3-813E-0CE4BD4C290D}"/>
    <dgm:cxn modelId="{FF82D269-04B7-413C-8758-D7A4BDA1E506}" type="presOf" srcId="{AD7765F5-3049-4783-956D-5BC36C69A087}" destId="{A0B8910E-35CB-443E-BDBE-D7AD4138ABD8}" srcOrd="0" destOrd="0" presId="urn:microsoft.com/office/officeart/2005/8/layout/hList6"/>
    <dgm:cxn modelId="{C153B5C3-C9B8-4D80-A3AD-471520C4D06B}" srcId="{AD7765F5-3049-4783-956D-5BC36C69A087}" destId="{22642B27-D442-4BCB-AAF8-B944F4385457}" srcOrd="2" destOrd="0" parTransId="{7EE4DCEF-E13F-4D0B-BF49-26D090E074E9}" sibTransId="{C9457A37-C5B0-48A7-BDA1-181B48060880}"/>
    <dgm:cxn modelId="{546EE829-AF18-4E52-A202-20ABC63D5FAD}" type="presParOf" srcId="{A0B8910E-35CB-443E-BDBE-D7AD4138ABD8}" destId="{922099E6-F8C6-4A8E-A940-9EFE7039F7E9}" srcOrd="0" destOrd="0" presId="urn:microsoft.com/office/officeart/2005/8/layout/hList6"/>
    <dgm:cxn modelId="{09014196-C7CF-48D5-B0E1-2E691C24783A}" type="presParOf" srcId="{A0B8910E-35CB-443E-BDBE-D7AD4138ABD8}" destId="{90F53B23-7EE5-4F6C-9F9B-FAA9A1059430}" srcOrd="1" destOrd="0" presId="urn:microsoft.com/office/officeart/2005/8/layout/hList6"/>
    <dgm:cxn modelId="{FD778698-2A9B-401C-A9D0-5C42C0538FB8}" type="presParOf" srcId="{A0B8910E-35CB-443E-BDBE-D7AD4138ABD8}" destId="{B48EBFFE-17B4-4B77-8747-78C359E79B3D}" srcOrd="2" destOrd="0" presId="urn:microsoft.com/office/officeart/2005/8/layout/hList6"/>
    <dgm:cxn modelId="{020F3CD2-01EB-45D0-B78E-58CE0D93B943}" type="presParOf" srcId="{A0B8910E-35CB-443E-BDBE-D7AD4138ABD8}" destId="{04C6C7B8-EDC5-418A-9F54-7B70A9B673B3}" srcOrd="3" destOrd="0" presId="urn:microsoft.com/office/officeart/2005/8/layout/hList6"/>
    <dgm:cxn modelId="{80B010EB-A4BF-499A-AED0-751DA3D3D889}" type="presParOf" srcId="{A0B8910E-35CB-443E-BDBE-D7AD4138ABD8}" destId="{234E19E9-33AE-4911-A2A8-5AF85580E9D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9349D-F007-41A3-9009-5254F4B2931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6BBEA6C-F95C-4F0B-A140-2D62B72DC58A}">
      <dgm:prSet phldrT="[Text]"/>
      <dgm:spPr>
        <a:noFill/>
        <a:ln w="47625">
          <a:solidFill>
            <a:srgbClr val="666668"/>
          </a:solidFill>
        </a:ln>
      </dgm:spPr>
      <dgm:t>
        <a:bodyPr/>
        <a:lstStyle/>
        <a:p>
          <a:r>
            <a:rPr lang="en-US" b="1">
              <a:solidFill>
                <a:srgbClr val="E24912"/>
              </a:solidFill>
            </a:rPr>
            <a:t>Requirements</a:t>
          </a:r>
        </a:p>
      </dgm:t>
    </dgm:pt>
    <dgm:pt modelId="{9FD4CEBB-A76C-442E-93D7-C9D5434AD39D}" type="parTrans" cxnId="{80819FFB-D1F8-456E-BADD-30258088CEAB}">
      <dgm:prSet/>
      <dgm:spPr/>
      <dgm:t>
        <a:bodyPr/>
        <a:lstStyle/>
        <a:p>
          <a:endParaRPr lang="en-US"/>
        </a:p>
      </dgm:t>
    </dgm:pt>
    <dgm:pt modelId="{71D0A68A-FF60-40E3-96C5-3D2915A1E7CA}" type="sibTrans" cxnId="{80819FFB-D1F8-456E-BADD-30258088CEAB}">
      <dgm:prSet/>
      <dgm:spPr/>
      <dgm:t>
        <a:bodyPr/>
        <a:lstStyle/>
        <a:p>
          <a:endParaRPr lang="en-US"/>
        </a:p>
      </dgm:t>
    </dgm:pt>
    <dgm:pt modelId="{F57CE3E7-3059-4107-9B13-E8D23D9D8B76}">
      <dgm:prSet phldrT="[Text]"/>
      <dgm:spPr>
        <a:noFill/>
        <a:ln w="47625">
          <a:solidFill>
            <a:srgbClr val="666668"/>
          </a:solidFill>
        </a:ln>
      </dgm:spPr>
      <dgm:t>
        <a:bodyPr/>
        <a:lstStyle/>
        <a:p>
          <a:r>
            <a:rPr lang="en-US">
              <a:solidFill>
                <a:sysClr val="windowText" lastClr="000000"/>
              </a:solidFill>
            </a:rPr>
            <a:t>Required Configuration and Security Software</a:t>
          </a:r>
        </a:p>
      </dgm:t>
    </dgm:pt>
    <dgm:pt modelId="{5E1816DC-673C-4AFF-9F02-6F1DCC5F7E17}" type="parTrans" cxnId="{0241A8B0-5193-4863-B314-8DEE79E96691}">
      <dgm:prSet/>
      <dgm:spPr/>
      <dgm:t>
        <a:bodyPr/>
        <a:lstStyle/>
        <a:p>
          <a:endParaRPr lang="en-US"/>
        </a:p>
      </dgm:t>
    </dgm:pt>
    <dgm:pt modelId="{D26F4C74-900C-431D-9DE2-004C322D7EDD}" type="sibTrans" cxnId="{0241A8B0-5193-4863-B314-8DEE79E96691}">
      <dgm:prSet/>
      <dgm:spPr/>
      <dgm:t>
        <a:bodyPr/>
        <a:lstStyle/>
        <a:p>
          <a:endParaRPr lang="en-US"/>
        </a:p>
      </dgm:t>
    </dgm:pt>
    <dgm:pt modelId="{DDECF066-C2C4-4C0F-A9C8-BAFE8509FCA9}">
      <dgm:prSet phldrT="[Text]"/>
      <dgm:spPr>
        <a:noFill/>
        <a:ln w="47625">
          <a:solidFill>
            <a:srgbClr val="666668"/>
          </a:solidFill>
        </a:ln>
      </dgm:spPr>
      <dgm:t>
        <a:bodyPr/>
        <a:lstStyle/>
        <a:p>
          <a:r>
            <a:rPr lang="en-US" b="1">
              <a:solidFill>
                <a:srgbClr val="E24912"/>
              </a:solidFill>
            </a:rPr>
            <a:t>Data Backups</a:t>
          </a:r>
        </a:p>
      </dgm:t>
    </dgm:pt>
    <dgm:pt modelId="{2DBC19BF-0548-4A39-89E1-59EED5DF7B4D}" type="parTrans" cxnId="{1CE9886F-75AC-4E99-BC65-8123A9251CF5}">
      <dgm:prSet/>
      <dgm:spPr/>
      <dgm:t>
        <a:bodyPr/>
        <a:lstStyle/>
        <a:p>
          <a:endParaRPr lang="en-US"/>
        </a:p>
      </dgm:t>
    </dgm:pt>
    <dgm:pt modelId="{93AA4C5B-BCE6-45FC-AFD1-8C571E9D3669}" type="sibTrans" cxnId="{1CE9886F-75AC-4E99-BC65-8123A9251CF5}">
      <dgm:prSet/>
      <dgm:spPr/>
      <dgm:t>
        <a:bodyPr/>
        <a:lstStyle/>
        <a:p>
          <a:endParaRPr lang="en-US"/>
        </a:p>
      </dgm:t>
    </dgm:pt>
    <dgm:pt modelId="{9B2B805D-1AF9-4080-AC71-AE9F02682FA5}">
      <dgm:prSet phldrT="[Text]"/>
      <dgm:spPr>
        <a:noFill/>
        <a:ln w="47625">
          <a:solidFill>
            <a:srgbClr val="666668"/>
          </a:solidFill>
        </a:ln>
      </dgm:spPr>
      <dgm:t>
        <a:bodyPr/>
        <a:lstStyle/>
        <a:p>
          <a:r>
            <a:rPr lang="en-US">
              <a:solidFill>
                <a:sysClr val="windowText" lastClr="000000"/>
              </a:solidFill>
            </a:rPr>
            <a:t>Users' responsibility</a:t>
          </a:r>
        </a:p>
      </dgm:t>
    </dgm:pt>
    <dgm:pt modelId="{0D15CDBE-7C56-4AEA-9C3B-403F901E378B}" type="parTrans" cxnId="{EFE8BCAD-4B46-492B-AA1E-D30D6AA50731}">
      <dgm:prSet/>
      <dgm:spPr/>
      <dgm:t>
        <a:bodyPr/>
        <a:lstStyle/>
        <a:p>
          <a:endParaRPr lang="en-US"/>
        </a:p>
      </dgm:t>
    </dgm:pt>
    <dgm:pt modelId="{D636B977-F9E4-4F7B-ADFF-8B39AD617620}" type="sibTrans" cxnId="{EFE8BCAD-4B46-492B-AA1E-D30D6AA50731}">
      <dgm:prSet/>
      <dgm:spPr/>
      <dgm:t>
        <a:bodyPr/>
        <a:lstStyle/>
        <a:p>
          <a:endParaRPr lang="en-US"/>
        </a:p>
      </dgm:t>
    </dgm:pt>
    <dgm:pt modelId="{24688BB5-D9FC-4EFC-8810-7AB0FC650080}">
      <dgm:prSet phldrT="[Text]"/>
      <dgm:spPr>
        <a:noFill/>
        <a:ln w="47625">
          <a:solidFill>
            <a:srgbClr val="666668"/>
          </a:solidFill>
        </a:ln>
      </dgm:spPr>
      <dgm:t>
        <a:bodyPr/>
        <a:lstStyle/>
        <a:p>
          <a:r>
            <a:rPr lang="en-US" b="1">
              <a:solidFill>
                <a:srgbClr val="E24912"/>
              </a:solidFill>
            </a:rPr>
            <a:t>Where to get help with University owned computer problems</a:t>
          </a:r>
        </a:p>
      </dgm:t>
    </dgm:pt>
    <dgm:pt modelId="{4DC3C2CC-6CD6-4DA1-9B5B-62F24E1B6032}" type="parTrans" cxnId="{04F0AEB0-D06A-4428-AE0C-82419DDE6EBE}">
      <dgm:prSet/>
      <dgm:spPr/>
      <dgm:t>
        <a:bodyPr/>
        <a:lstStyle/>
        <a:p>
          <a:endParaRPr lang="en-US"/>
        </a:p>
      </dgm:t>
    </dgm:pt>
    <dgm:pt modelId="{025BFAE6-BCBC-4B67-A6D6-FCD2D87C1203}" type="sibTrans" cxnId="{04F0AEB0-D06A-4428-AE0C-82419DDE6EBE}">
      <dgm:prSet/>
      <dgm:spPr/>
      <dgm:t>
        <a:bodyPr/>
        <a:lstStyle/>
        <a:p>
          <a:endParaRPr lang="en-US"/>
        </a:p>
      </dgm:t>
    </dgm:pt>
    <dgm:pt modelId="{E61645DB-A28D-461E-BB1E-024C192FA994}">
      <dgm:prSet phldrT="[Text]"/>
      <dgm:spPr>
        <a:noFill/>
        <a:ln w="47625">
          <a:solidFill>
            <a:srgbClr val="666668"/>
          </a:solidFill>
        </a:ln>
      </dgm:spPr>
      <dgm:t>
        <a:bodyPr/>
        <a:lstStyle/>
        <a:p>
          <a:r>
            <a:rPr lang="en-US">
              <a:solidFill>
                <a:sysClr val="windowText" lastClr="000000"/>
              </a:solidFill>
            </a:rPr>
            <a:t>Only to approved sources</a:t>
          </a:r>
        </a:p>
      </dgm:t>
    </dgm:pt>
    <dgm:pt modelId="{737F661E-0EED-40B1-B330-076758F048B7}" type="parTrans" cxnId="{E2546310-07EA-44B4-AD8E-C91A9561545A}">
      <dgm:prSet/>
      <dgm:spPr/>
      <dgm:t>
        <a:bodyPr/>
        <a:lstStyle/>
        <a:p>
          <a:endParaRPr lang="en-US"/>
        </a:p>
      </dgm:t>
    </dgm:pt>
    <dgm:pt modelId="{220A3E60-2A02-46FD-A78F-37F1713605D4}" type="sibTrans" cxnId="{E2546310-07EA-44B4-AD8E-C91A9561545A}">
      <dgm:prSet/>
      <dgm:spPr/>
      <dgm:t>
        <a:bodyPr/>
        <a:lstStyle/>
        <a:p>
          <a:endParaRPr lang="en-US"/>
        </a:p>
      </dgm:t>
    </dgm:pt>
    <dgm:pt modelId="{AE756B19-20A2-4B78-9C9E-70C650A04C83}">
      <dgm:prSet/>
      <dgm:spPr>
        <a:noFill/>
        <a:ln w="47625">
          <a:solidFill>
            <a:srgbClr val="666668"/>
          </a:solidFill>
        </a:ln>
      </dgm:spPr>
      <dgm:t>
        <a:bodyPr/>
        <a:lstStyle/>
        <a:p>
          <a:r>
            <a:rPr lang="en-US" b="0">
              <a:solidFill>
                <a:sysClr val="windowText" lastClr="000000"/>
              </a:solidFill>
            </a:rPr>
            <a:t>IT Service Desk           (665-2020 or 882-2020)</a:t>
          </a:r>
        </a:p>
      </dgm:t>
    </dgm:pt>
    <dgm:pt modelId="{AAEFC5C8-5C0C-4578-B25E-69A1C3765687}" type="parTrans" cxnId="{9FC1571E-9490-4803-A0B5-42E992C4C432}">
      <dgm:prSet/>
      <dgm:spPr/>
      <dgm:t>
        <a:bodyPr/>
        <a:lstStyle/>
        <a:p>
          <a:endParaRPr lang="en-US"/>
        </a:p>
      </dgm:t>
    </dgm:pt>
    <dgm:pt modelId="{675C9CBF-C9D9-4826-8987-CF5DC2C8F878}" type="sibTrans" cxnId="{9FC1571E-9490-4803-A0B5-42E992C4C432}">
      <dgm:prSet/>
      <dgm:spPr/>
      <dgm:t>
        <a:bodyPr/>
        <a:lstStyle/>
        <a:p>
          <a:endParaRPr lang="en-US"/>
        </a:p>
      </dgm:t>
    </dgm:pt>
    <dgm:pt modelId="{C1A1B6A1-424C-4641-91FA-9B12F902D6EE}">
      <dgm:prSet phldrT="[Text]"/>
      <dgm:spPr>
        <a:noFill/>
        <a:ln w="47625">
          <a:solidFill>
            <a:srgbClr val="666668"/>
          </a:solidFill>
        </a:ln>
      </dgm:spPr>
      <dgm:t>
        <a:bodyPr/>
        <a:lstStyle/>
        <a:p>
          <a:r>
            <a:rPr lang="en-US">
              <a:solidFill>
                <a:sysClr val="windowText" lastClr="000000"/>
              </a:solidFill>
            </a:rPr>
            <a:t>OS &amp; OS patches must be up to date.</a:t>
          </a:r>
        </a:p>
      </dgm:t>
    </dgm:pt>
    <dgm:pt modelId="{57C9DF63-D0F8-4E41-9041-39E066F7541E}" type="parTrans" cxnId="{34F756A7-A8AB-4B81-82FB-387E43429EC8}">
      <dgm:prSet/>
      <dgm:spPr/>
      <dgm:t>
        <a:bodyPr/>
        <a:lstStyle/>
        <a:p>
          <a:endParaRPr lang="en-US"/>
        </a:p>
      </dgm:t>
    </dgm:pt>
    <dgm:pt modelId="{34C00D05-5F83-41B3-938C-E12E7B094284}" type="sibTrans" cxnId="{34F756A7-A8AB-4B81-82FB-387E43429EC8}">
      <dgm:prSet/>
      <dgm:spPr/>
      <dgm:t>
        <a:bodyPr/>
        <a:lstStyle/>
        <a:p>
          <a:endParaRPr lang="en-US"/>
        </a:p>
      </dgm:t>
    </dgm:pt>
    <dgm:pt modelId="{62E1AD28-04B9-47A7-9153-0892A8C3CCA8}" type="pres">
      <dgm:prSet presAssocID="{7AC9349D-F007-41A3-9009-5254F4B2931C}" presName="Name0" presStyleCnt="0">
        <dgm:presLayoutVars>
          <dgm:dir/>
          <dgm:resizeHandles val="exact"/>
        </dgm:presLayoutVars>
      </dgm:prSet>
      <dgm:spPr/>
    </dgm:pt>
    <dgm:pt modelId="{26D00B79-8929-44EB-9FBD-650AEA6E7F29}" type="pres">
      <dgm:prSet presAssocID="{F6BBEA6C-F95C-4F0B-A140-2D62B72DC58A}" presName="node" presStyleLbl="node1" presStyleIdx="0" presStyleCnt="3" custLinFactNeighborY="0">
        <dgm:presLayoutVars>
          <dgm:bulletEnabled val="1"/>
        </dgm:presLayoutVars>
      </dgm:prSet>
      <dgm:spPr/>
    </dgm:pt>
    <dgm:pt modelId="{5D6D6F5D-B021-4971-A632-D0D418E4DE19}" type="pres">
      <dgm:prSet presAssocID="{71D0A68A-FF60-40E3-96C5-3D2915A1E7CA}" presName="sibTrans" presStyleCnt="0"/>
      <dgm:spPr/>
    </dgm:pt>
    <dgm:pt modelId="{33451BA4-BB84-44D7-8438-F232FFC3ACEE}" type="pres">
      <dgm:prSet presAssocID="{DDECF066-C2C4-4C0F-A9C8-BAFE8509FCA9}" presName="node" presStyleLbl="node1" presStyleIdx="1" presStyleCnt="3">
        <dgm:presLayoutVars>
          <dgm:bulletEnabled val="1"/>
        </dgm:presLayoutVars>
      </dgm:prSet>
      <dgm:spPr/>
    </dgm:pt>
    <dgm:pt modelId="{29240645-8CF5-4194-A0C5-4DD625577A2B}" type="pres">
      <dgm:prSet presAssocID="{93AA4C5B-BCE6-45FC-AFD1-8C571E9D3669}" presName="sibTrans" presStyleCnt="0"/>
      <dgm:spPr/>
    </dgm:pt>
    <dgm:pt modelId="{916957BC-EFCA-4FCE-9255-19F442438806}" type="pres">
      <dgm:prSet presAssocID="{24688BB5-D9FC-4EFC-8810-7AB0FC650080}" presName="node" presStyleLbl="node1" presStyleIdx="2" presStyleCnt="3">
        <dgm:presLayoutVars>
          <dgm:bulletEnabled val="1"/>
        </dgm:presLayoutVars>
      </dgm:prSet>
      <dgm:spPr/>
    </dgm:pt>
  </dgm:ptLst>
  <dgm:cxnLst>
    <dgm:cxn modelId="{E2546310-07EA-44B4-AD8E-C91A9561545A}" srcId="{DDECF066-C2C4-4C0F-A9C8-BAFE8509FCA9}" destId="{E61645DB-A28D-461E-BB1E-024C192FA994}" srcOrd="1" destOrd="0" parTransId="{737F661E-0EED-40B1-B330-076758F048B7}" sibTransId="{220A3E60-2A02-46FD-A78F-37F1713605D4}"/>
    <dgm:cxn modelId="{3A4DC016-0138-4FF2-8EA3-61BDF848179F}" type="presOf" srcId="{24688BB5-D9FC-4EFC-8810-7AB0FC650080}" destId="{916957BC-EFCA-4FCE-9255-19F442438806}" srcOrd="0" destOrd="0" presId="urn:microsoft.com/office/officeart/2005/8/layout/hList6"/>
    <dgm:cxn modelId="{9FC1571E-9490-4803-A0B5-42E992C4C432}" srcId="{24688BB5-D9FC-4EFC-8810-7AB0FC650080}" destId="{AE756B19-20A2-4B78-9C9E-70C650A04C83}" srcOrd="0" destOrd="0" parTransId="{AAEFC5C8-5C0C-4578-B25E-69A1C3765687}" sibTransId="{675C9CBF-C9D9-4826-8987-CF5DC2C8F878}"/>
    <dgm:cxn modelId="{6D2D512A-C94D-474F-BD9C-B68176100912}" type="presOf" srcId="{C1A1B6A1-424C-4641-91FA-9B12F902D6EE}" destId="{26D00B79-8929-44EB-9FBD-650AEA6E7F29}" srcOrd="0" destOrd="2" presId="urn:microsoft.com/office/officeart/2005/8/layout/hList6"/>
    <dgm:cxn modelId="{0D2EFB36-E642-4C5D-92A4-4573305BE30A}" type="presOf" srcId="{F6BBEA6C-F95C-4F0B-A140-2D62B72DC58A}" destId="{26D00B79-8929-44EB-9FBD-650AEA6E7F29}" srcOrd="0" destOrd="0" presId="urn:microsoft.com/office/officeart/2005/8/layout/hList6"/>
    <dgm:cxn modelId="{1CE9886F-75AC-4E99-BC65-8123A9251CF5}" srcId="{7AC9349D-F007-41A3-9009-5254F4B2931C}" destId="{DDECF066-C2C4-4C0F-A9C8-BAFE8509FCA9}" srcOrd="1" destOrd="0" parTransId="{2DBC19BF-0548-4A39-89E1-59EED5DF7B4D}" sibTransId="{93AA4C5B-BCE6-45FC-AFD1-8C571E9D3669}"/>
    <dgm:cxn modelId="{23A8D27B-ADC7-4E6D-B664-835C715EC927}" type="presOf" srcId="{7AC9349D-F007-41A3-9009-5254F4B2931C}" destId="{62E1AD28-04B9-47A7-9153-0892A8C3CCA8}" srcOrd="0" destOrd="0" presId="urn:microsoft.com/office/officeart/2005/8/layout/hList6"/>
    <dgm:cxn modelId="{DE58A480-DE90-4F6E-BBC0-9FE26105D9FE}" type="presOf" srcId="{E61645DB-A28D-461E-BB1E-024C192FA994}" destId="{33451BA4-BB84-44D7-8438-F232FFC3ACEE}" srcOrd="0" destOrd="2" presId="urn:microsoft.com/office/officeart/2005/8/layout/hList6"/>
    <dgm:cxn modelId="{28C1BF8B-8B9C-4D48-AE52-F2635D1BACBD}" type="presOf" srcId="{AE756B19-20A2-4B78-9C9E-70C650A04C83}" destId="{916957BC-EFCA-4FCE-9255-19F442438806}" srcOrd="0" destOrd="1" presId="urn:microsoft.com/office/officeart/2005/8/layout/hList6"/>
    <dgm:cxn modelId="{34F756A7-A8AB-4B81-82FB-387E43429EC8}" srcId="{F6BBEA6C-F95C-4F0B-A140-2D62B72DC58A}" destId="{C1A1B6A1-424C-4641-91FA-9B12F902D6EE}" srcOrd="1" destOrd="0" parTransId="{57C9DF63-D0F8-4E41-9041-39E066F7541E}" sibTransId="{34C00D05-5F83-41B3-938C-E12E7B094284}"/>
    <dgm:cxn modelId="{EFE8BCAD-4B46-492B-AA1E-D30D6AA50731}" srcId="{DDECF066-C2C4-4C0F-A9C8-BAFE8509FCA9}" destId="{9B2B805D-1AF9-4080-AC71-AE9F02682FA5}" srcOrd="0" destOrd="0" parTransId="{0D15CDBE-7C56-4AEA-9C3B-403F901E378B}" sibTransId="{D636B977-F9E4-4F7B-ADFF-8B39AD617620}"/>
    <dgm:cxn modelId="{0241A8B0-5193-4863-B314-8DEE79E96691}" srcId="{F6BBEA6C-F95C-4F0B-A140-2D62B72DC58A}" destId="{F57CE3E7-3059-4107-9B13-E8D23D9D8B76}" srcOrd="0" destOrd="0" parTransId="{5E1816DC-673C-4AFF-9F02-6F1DCC5F7E17}" sibTransId="{D26F4C74-900C-431D-9DE2-004C322D7EDD}"/>
    <dgm:cxn modelId="{04F0AEB0-D06A-4428-AE0C-82419DDE6EBE}" srcId="{7AC9349D-F007-41A3-9009-5254F4B2931C}" destId="{24688BB5-D9FC-4EFC-8810-7AB0FC650080}" srcOrd="2" destOrd="0" parTransId="{4DC3C2CC-6CD6-4DA1-9B5B-62F24E1B6032}" sibTransId="{025BFAE6-BCBC-4B67-A6D6-FCD2D87C1203}"/>
    <dgm:cxn modelId="{C78507D3-1AE9-414D-B07E-D9AA677899C2}" type="presOf" srcId="{9B2B805D-1AF9-4080-AC71-AE9F02682FA5}" destId="{33451BA4-BB84-44D7-8438-F232FFC3ACEE}" srcOrd="0" destOrd="1" presId="urn:microsoft.com/office/officeart/2005/8/layout/hList6"/>
    <dgm:cxn modelId="{6F14DDE6-0BE4-4E45-A5B3-F92D6E968294}" type="presOf" srcId="{F57CE3E7-3059-4107-9B13-E8D23D9D8B76}" destId="{26D00B79-8929-44EB-9FBD-650AEA6E7F29}" srcOrd="0" destOrd="1" presId="urn:microsoft.com/office/officeart/2005/8/layout/hList6"/>
    <dgm:cxn modelId="{80819FFB-D1F8-456E-BADD-30258088CEAB}" srcId="{7AC9349D-F007-41A3-9009-5254F4B2931C}" destId="{F6BBEA6C-F95C-4F0B-A140-2D62B72DC58A}" srcOrd="0" destOrd="0" parTransId="{9FD4CEBB-A76C-442E-93D7-C9D5434AD39D}" sibTransId="{71D0A68A-FF60-40E3-96C5-3D2915A1E7CA}"/>
    <dgm:cxn modelId="{444AFBFF-1EA1-4A42-9F76-62F0CD3F89F9}" type="presOf" srcId="{DDECF066-C2C4-4C0F-A9C8-BAFE8509FCA9}" destId="{33451BA4-BB84-44D7-8438-F232FFC3ACEE}" srcOrd="0" destOrd="0" presId="urn:microsoft.com/office/officeart/2005/8/layout/hList6"/>
    <dgm:cxn modelId="{38DB61CF-E191-49C8-BA73-D12F9503DE6A}" type="presParOf" srcId="{62E1AD28-04B9-47A7-9153-0892A8C3CCA8}" destId="{26D00B79-8929-44EB-9FBD-650AEA6E7F29}" srcOrd="0" destOrd="0" presId="urn:microsoft.com/office/officeart/2005/8/layout/hList6"/>
    <dgm:cxn modelId="{BF271C45-F4D2-46C7-888C-7BCF50EDC1F9}" type="presParOf" srcId="{62E1AD28-04B9-47A7-9153-0892A8C3CCA8}" destId="{5D6D6F5D-B021-4971-A632-D0D418E4DE19}" srcOrd="1" destOrd="0" presId="urn:microsoft.com/office/officeart/2005/8/layout/hList6"/>
    <dgm:cxn modelId="{EEFA559B-5865-4412-B364-D1342AA36819}" type="presParOf" srcId="{62E1AD28-04B9-47A7-9153-0892A8C3CCA8}" destId="{33451BA4-BB84-44D7-8438-F232FFC3ACEE}" srcOrd="2" destOrd="0" presId="urn:microsoft.com/office/officeart/2005/8/layout/hList6"/>
    <dgm:cxn modelId="{7458A4FF-3B3B-4532-AC6D-344F753D77EB}" type="presParOf" srcId="{62E1AD28-04B9-47A7-9153-0892A8C3CCA8}" destId="{29240645-8CF5-4194-A0C5-4DD625577A2B}" srcOrd="3" destOrd="0" presId="urn:microsoft.com/office/officeart/2005/8/layout/hList6"/>
    <dgm:cxn modelId="{83E2B653-5E5D-4258-AAED-F7F62468D73F}" type="presParOf" srcId="{62E1AD28-04B9-47A7-9153-0892A8C3CCA8}" destId="{916957BC-EFCA-4FCE-9255-19F442438806}" srcOrd="4" destOrd="0" presId="urn:microsoft.com/office/officeart/2005/8/layout/hList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210E-F409-413A-BB62-8D51602D4B87}">
      <dsp:nvSpPr>
        <dsp:cNvPr id="0" name=""/>
        <dsp:cNvSpPr/>
      </dsp:nvSpPr>
      <dsp:spPr>
        <a:xfrm rot="16200000">
          <a:off x="-2084765" y="3234571"/>
          <a:ext cx="4900750" cy="58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2989" bIns="0" numCol="1" spcCol="1270" anchor="t" anchorCtr="0">
          <a:noAutofit/>
        </a:bodyPr>
        <a:lstStyle/>
        <a:p>
          <a:pPr marL="0" lvl="0" indent="0" algn="r" defTabSz="1822450">
            <a:lnSpc>
              <a:spcPct val="90000"/>
            </a:lnSpc>
            <a:spcBef>
              <a:spcPct val="0"/>
            </a:spcBef>
            <a:spcAft>
              <a:spcPct val="35000"/>
            </a:spcAft>
            <a:buNone/>
          </a:pPr>
          <a:r>
            <a:rPr lang="en-US" sz="4100" kern="1200"/>
            <a:t>TAC 202</a:t>
          </a:r>
        </a:p>
      </dsp:txBody>
      <dsp:txXfrm>
        <a:off x="-2084765" y="3234571"/>
        <a:ext cx="4900750" cy="581656"/>
      </dsp:txXfrm>
    </dsp:sp>
    <dsp:sp modelId="{8A8CEC6A-74FA-468D-B93C-B4D266F5A7BD}">
      <dsp:nvSpPr>
        <dsp:cNvPr id="0" name=""/>
        <dsp:cNvSpPr/>
      </dsp:nvSpPr>
      <dsp:spPr>
        <a:xfrm>
          <a:off x="656437" y="1075024"/>
          <a:ext cx="2897265" cy="4900750"/>
        </a:xfrm>
        <a:prstGeom prst="rect">
          <a:avLst/>
        </a:prstGeom>
        <a:solidFill>
          <a:srgbClr val="0417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12989"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Stablish information Security Standards for Institutions of Higher Education</a:t>
          </a:r>
        </a:p>
        <a:p>
          <a:pPr marL="228600" lvl="1" indent="-228600" algn="l" defTabSz="1066800">
            <a:lnSpc>
              <a:spcPct val="90000"/>
            </a:lnSpc>
            <a:spcBef>
              <a:spcPct val="0"/>
            </a:spcBef>
            <a:spcAft>
              <a:spcPct val="15000"/>
            </a:spcAft>
            <a:buChar char="•"/>
          </a:pPr>
          <a:r>
            <a:rPr lang="en-US" sz="2400" kern="1200"/>
            <a:t>States the rules for:  Responsibilities of the Institution Head, Information Security Officer, and Staff.</a:t>
          </a:r>
        </a:p>
      </dsp:txBody>
      <dsp:txXfrm>
        <a:off x="656437" y="1075024"/>
        <a:ext cx="2897265" cy="4900750"/>
      </dsp:txXfrm>
    </dsp:sp>
    <dsp:sp modelId="{A22B55AF-DFDB-44F7-A1A4-64CBCE6992CE}">
      <dsp:nvSpPr>
        <dsp:cNvPr id="0" name=""/>
        <dsp:cNvSpPr/>
      </dsp:nvSpPr>
      <dsp:spPr>
        <a:xfrm>
          <a:off x="74781" y="307238"/>
          <a:ext cx="1163312" cy="11633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51F0E-4FCD-4C7F-8E9D-B747986DACD1}">
      <dsp:nvSpPr>
        <dsp:cNvPr id="0" name=""/>
        <dsp:cNvSpPr/>
      </dsp:nvSpPr>
      <dsp:spPr>
        <a:xfrm rot="16200000">
          <a:off x="2147623" y="3234571"/>
          <a:ext cx="4900750" cy="58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2989" bIns="0" numCol="1" spcCol="1270" anchor="t" anchorCtr="0">
          <a:noAutofit/>
        </a:bodyPr>
        <a:lstStyle/>
        <a:p>
          <a:pPr marL="0" lvl="0" indent="0" algn="r" defTabSz="1822450">
            <a:lnSpc>
              <a:spcPct val="90000"/>
            </a:lnSpc>
            <a:spcBef>
              <a:spcPct val="0"/>
            </a:spcBef>
            <a:spcAft>
              <a:spcPct val="35000"/>
            </a:spcAft>
            <a:buNone/>
          </a:pPr>
          <a:r>
            <a:rPr lang="en-US" sz="4100" kern="1200"/>
            <a:t>UTS 165</a:t>
          </a:r>
        </a:p>
      </dsp:txBody>
      <dsp:txXfrm>
        <a:off x="2147623" y="3234571"/>
        <a:ext cx="4900750" cy="581656"/>
      </dsp:txXfrm>
    </dsp:sp>
    <dsp:sp modelId="{F0C41D31-C5F1-41FD-A066-833360C5D51D}">
      <dsp:nvSpPr>
        <dsp:cNvPr id="0" name=""/>
        <dsp:cNvSpPr/>
      </dsp:nvSpPr>
      <dsp:spPr>
        <a:xfrm>
          <a:off x="4888826" y="1075024"/>
          <a:ext cx="2897265" cy="4900750"/>
        </a:xfrm>
        <a:prstGeom prst="rect">
          <a:avLst/>
        </a:prstGeom>
        <a:solidFill>
          <a:srgbClr val="0417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512989"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It is the policy of The UT System to protect Information Resources based on Risk against accidental or unauthorized access, disclosure, modification, or destruction and assure the availability, confidentiality, and integrity of these resources.</a:t>
          </a:r>
        </a:p>
      </dsp:txBody>
      <dsp:txXfrm>
        <a:off x="4888826" y="1075024"/>
        <a:ext cx="2897265" cy="4900750"/>
      </dsp:txXfrm>
    </dsp:sp>
    <dsp:sp modelId="{687B9A19-9E1F-4EE6-ABB7-6CEE57CA1C44}">
      <dsp:nvSpPr>
        <dsp:cNvPr id="0" name=""/>
        <dsp:cNvSpPr/>
      </dsp:nvSpPr>
      <dsp:spPr>
        <a:xfrm>
          <a:off x="4307170" y="307238"/>
          <a:ext cx="1163312" cy="116331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01845-DF3C-4616-8843-88DACBC098EB}">
      <dsp:nvSpPr>
        <dsp:cNvPr id="0" name=""/>
        <dsp:cNvSpPr/>
      </dsp:nvSpPr>
      <dsp:spPr>
        <a:xfrm rot="16200000">
          <a:off x="6380011" y="3234571"/>
          <a:ext cx="4900750" cy="58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2989" bIns="0" numCol="1" spcCol="1270" anchor="t" anchorCtr="0">
          <a:noAutofit/>
        </a:bodyPr>
        <a:lstStyle/>
        <a:p>
          <a:pPr marL="0" lvl="0" indent="0" algn="r" defTabSz="1822450">
            <a:lnSpc>
              <a:spcPct val="90000"/>
            </a:lnSpc>
            <a:spcBef>
              <a:spcPct val="0"/>
            </a:spcBef>
            <a:spcAft>
              <a:spcPct val="35000"/>
            </a:spcAft>
            <a:buNone/>
          </a:pPr>
          <a:r>
            <a:rPr lang="en-US" sz="4100" kern="1200"/>
            <a:t>UTRGV AUP</a:t>
          </a:r>
        </a:p>
      </dsp:txBody>
      <dsp:txXfrm>
        <a:off x="6380011" y="3234571"/>
        <a:ext cx="4900750" cy="581656"/>
      </dsp:txXfrm>
    </dsp:sp>
    <dsp:sp modelId="{54D6EBD3-8CE8-4641-A7EC-52FFF0B609E1}">
      <dsp:nvSpPr>
        <dsp:cNvPr id="0" name=""/>
        <dsp:cNvSpPr/>
      </dsp:nvSpPr>
      <dsp:spPr>
        <a:xfrm>
          <a:off x="9121215" y="1075024"/>
          <a:ext cx="2897265" cy="4900750"/>
        </a:xfrm>
        <a:prstGeom prst="rect">
          <a:avLst/>
        </a:prstGeom>
        <a:solidFill>
          <a:srgbClr val="0417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12989"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Acceptable Use Policy for users and computers accessing UTRGV information resources as defined by UTS 165</a:t>
          </a:r>
        </a:p>
      </dsp:txBody>
      <dsp:txXfrm>
        <a:off x="9121215" y="1075024"/>
        <a:ext cx="2897265" cy="4900750"/>
      </dsp:txXfrm>
    </dsp:sp>
    <dsp:sp modelId="{CBEC417E-FE17-4CE6-A0AD-0C886C09708F}">
      <dsp:nvSpPr>
        <dsp:cNvPr id="0" name=""/>
        <dsp:cNvSpPr/>
      </dsp:nvSpPr>
      <dsp:spPr>
        <a:xfrm>
          <a:off x="8539558" y="307238"/>
          <a:ext cx="1163312" cy="11633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CD6FC-3930-46B9-B0D2-DE2C689533B3}">
      <dsp:nvSpPr>
        <dsp:cNvPr id="0" name=""/>
        <dsp:cNvSpPr/>
      </dsp:nvSpPr>
      <dsp:spPr>
        <a:xfrm>
          <a:off x="1022681" y="1510894"/>
          <a:ext cx="1916034" cy="1277995"/>
        </a:xfrm>
        <a:prstGeom prst="rect">
          <a:avLst/>
        </a:prstGeom>
        <a:solidFill>
          <a:srgbClr val="E24912"/>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Student Records</a:t>
          </a:r>
        </a:p>
      </dsp:txBody>
      <dsp:txXfrm>
        <a:off x="1329247" y="1510894"/>
        <a:ext cx="1609468" cy="1277995"/>
      </dsp:txXfrm>
    </dsp:sp>
    <dsp:sp modelId="{C750C10E-77C6-4BC7-AD81-0645A8471FB2}">
      <dsp:nvSpPr>
        <dsp:cNvPr id="0" name=""/>
        <dsp:cNvSpPr/>
      </dsp:nvSpPr>
      <dsp:spPr>
        <a:xfrm>
          <a:off x="796" y="999951"/>
          <a:ext cx="1277356" cy="1277356"/>
        </a:xfrm>
        <a:prstGeom prst="ellipse">
          <a:avLst/>
        </a:prstGeom>
        <a:solidFill>
          <a:srgbClr val="66666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FERPA</a:t>
          </a:r>
        </a:p>
      </dsp:txBody>
      <dsp:txXfrm>
        <a:off x="187860" y="1187015"/>
        <a:ext cx="903228" cy="903228"/>
      </dsp:txXfrm>
    </dsp:sp>
    <dsp:sp modelId="{FCDBE137-588C-4DE6-952E-4DDC689CD8E6}">
      <dsp:nvSpPr>
        <dsp:cNvPr id="0" name=""/>
        <dsp:cNvSpPr/>
      </dsp:nvSpPr>
      <dsp:spPr>
        <a:xfrm>
          <a:off x="4216072" y="1510894"/>
          <a:ext cx="1916034" cy="1277995"/>
        </a:xfrm>
        <a:prstGeom prst="rect">
          <a:avLst/>
        </a:prstGeom>
        <a:solidFill>
          <a:srgbClr val="E24912"/>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Health Records</a:t>
          </a:r>
        </a:p>
      </dsp:txBody>
      <dsp:txXfrm>
        <a:off x="4522638" y="1510894"/>
        <a:ext cx="1609468" cy="1277995"/>
      </dsp:txXfrm>
    </dsp:sp>
    <dsp:sp modelId="{666D9FE0-0692-4F0B-87BA-646B92A436DA}">
      <dsp:nvSpPr>
        <dsp:cNvPr id="0" name=""/>
        <dsp:cNvSpPr/>
      </dsp:nvSpPr>
      <dsp:spPr>
        <a:xfrm>
          <a:off x="3194187" y="999951"/>
          <a:ext cx="1277356" cy="1277356"/>
        </a:xfrm>
        <a:prstGeom prst="ellipse">
          <a:avLst/>
        </a:prstGeom>
        <a:solidFill>
          <a:srgbClr val="66666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HIPAA</a:t>
          </a:r>
        </a:p>
      </dsp:txBody>
      <dsp:txXfrm>
        <a:off x="3381251" y="1187015"/>
        <a:ext cx="903228" cy="903228"/>
      </dsp:txXfrm>
    </dsp:sp>
    <dsp:sp modelId="{98BB67F9-2D2D-45C8-91C7-130A8F344CD9}">
      <dsp:nvSpPr>
        <dsp:cNvPr id="0" name=""/>
        <dsp:cNvSpPr/>
      </dsp:nvSpPr>
      <dsp:spPr>
        <a:xfrm>
          <a:off x="7409463" y="1510894"/>
          <a:ext cx="1916034" cy="1277995"/>
        </a:xfrm>
        <a:prstGeom prst="rect">
          <a:avLst/>
        </a:prstGeom>
        <a:solidFill>
          <a:srgbClr val="E24912"/>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Credit Cards Records</a:t>
          </a:r>
        </a:p>
      </dsp:txBody>
      <dsp:txXfrm>
        <a:off x="7716029" y="1510894"/>
        <a:ext cx="1609468" cy="1277995"/>
      </dsp:txXfrm>
    </dsp:sp>
    <dsp:sp modelId="{39C6BEEF-AE71-484C-939A-9639AB8A22F4}">
      <dsp:nvSpPr>
        <dsp:cNvPr id="0" name=""/>
        <dsp:cNvSpPr/>
      </dsp:nvSpPr>
      <dsp:spPr>
        <a:xfrm>
          <a:off x="6387578" y="999951"/>
          <a:ext cx="1277356" cy="1277356"/>
        </a:xfrm>
        <a:prstGeom prst="ellipse">
          <a:avLst/>
        </a:prstGeom>
        <a:solidFill>
          <a:srgbClr val="66666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PCI-DSS</a:t>
          </a:r>
        </a:p>
      </dsp:txBody>
      <dsp:txXfrm>
        <a:off x="6574642" y="1187015"/>
        <a:ext cx="903228" cy="90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99E6-F8C6-4A8E-A940-9EFE7039F7E9}">
      <dsp:nvSpPr>
        <dsp:cNvPr id="0" name=""/>
        <dsp:cNvSpPr/>
      </dsp:nvSpPr>
      <dsp:spPr>
        <a:xfrm rot="16200000">
          <a:off x="-574914" y="575769"/>
          <a:ext cx="3374586" cy="2223046"/>
        </a:xfrm>
        <a:prstGeom prst="flowChartManualOperation">
          <a:avLst/>
        </a:prstGeom>
        <a:solidFill>
          <a:srgbClr val="66666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2072" bIns="0" numCol="1" spcCol="1270" anchor="ctr" anchorCtr="0">
          <a:noAutofit/>
        </a:bodyPr>
        <a:lstStyle/>
        <a:p>
          <a:pPr marL="0" lvl="0" indent="0" algn="ctr" defTabSz="1289050">
            <a:lnSpc>
              <a:spcPct val="90000"/>
            </a:lnSpc>
            <a:spcBef>
              <a:spcPct val="0"/>
            </a:spcBef>
            <a:spcAft>
              <a:spcPct val="35000"/>
            </a:spcAft>
            <a:buNone/>
          </a:pPr>
          <a:r>
            <a:rPr lang="en-US" sz="2900" kern="1200"/>
            <a:t>University Approved</a:t>
          </a:r>
        </a:p>
      </dsp:txBody>
      <dsp:txXfrm rot="5400000">
        <a:off x="856" y="674916"/>
        <a:ext cx="2223046" cy="2024752"/>
      </dsp:txXfrm>
    </dsp:sp>
    <dsp:sp modelId="{B48EBFFE-17B4-4B77-8747-78C359E79B3D}">
      <dsp:nvSpPr>
        <dsp:cNvPr id="0" name=""/>
        <dsp:cNvSpPr/>
      </dsp:nvSpPr>
      <dsp:spPr>
        <a:xfrm rot="16200000">
          <a:off x="1814860" y="575769"/>
          <a:ext cx="3374586" cy="2223046"/>
        </a:xfrm>
        <a:prstGeom prst="flowChartManualOperation">
          <a:avLst/>
        </a:prstGeom>
        <a:solidFill>
          <a:srgbClr val="66666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2072" bIns="0" numCol="1" spcCol="1270" anchor="ctr" anchorCtr="0">
          <a:noAutofit/>
        </a:bodyPr>
        <a:lstStyle/>
        <a:p>
          <a:pPr marL="0" lvl="0" indent="0" algn="ctr" defTabSz="1289050">
            <a:lnSpc>
              <a:spcPct val="90000"/>
            </a:lnSpc>
            <a:spcBef>
              <a:spcPct val="0"/>
            </a:spcBef>
            <a:spcAft>
              <a:spcPct val="35000"/>
            </a:spcAft>
            <a:buNone/>
          </a:pPr>
          <a:r>
            <a:rPr lang="en-US" sz="2900" kern="1200"/>
            <a:t>Encrypted Personal Devices</a:t>
          </a:r>
        </a:p>
      </dsp:txBody>
      <dsp:txXfrm rot="5400000">
        <a:off x="2390630" y="674916"/>
        <a:ext cx="2223046" cy="2024752"/>
      </dsp:txXfrm>
    </dsp:sp>
    <dsp:sp modelId="{234E19E9-33AE-4911-A2A8-5AF85580E9D3}">
      <dsp:nvSpPr>
        <dsp:cNvPr id="0" name=""/>
        <dsp:cNvSpPr/>
      </dsp:nvSpPr>
      <dsp:spPr>
        <a:xfrm rot="16200000">
          <a:off x="4204634" y="575769"/>
          <a:ext cx="3374586" cy="2223046"/>
        </a:xfrm>
        <a:prstGeom prst="flowChartManualOperation">
          <a:avLst/>
        </a:prstGeom>
        <a:solidFill>
          <a:srgbClr val="66666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2072" bIns="0" numCol="1" spcCol="1270" anchor="ctr" anchorCtr="0">
          <a:noAutofit/>
        </a:bodyPr>
        <a:lstStyle/>
        <a:p>
          <a:pPr marL="0" lvl="0" indent="0" algn="ctr" defTabSz="1289050">
            <a:lnSpc>
              <a:spcPct val="90000"/>
            </a:lnSpc>
            <a:spcBef>
              <a:spcPct val="0"/>
            </a:spcBef>
            <a:spcAft>
              <a:spcPct val="35000"/>
            </a:spcAft>
            <a:buNone/>
          </a:pPr>
          <a:r>
            <a:rPr lang="en-US" sz="2900" kern="1200"/>
            <a:t>Compliant with UTRGV security standards </a:t>
          </a:r>
        </a:p>
      </dsp:txBody>
      <dsp:txXfrm rot="5400000">
        <a:off x="4780404" y="674916"/>
        <a:ext cx="2223046" cy="2024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0B79-8929-44EB-9FBD-650AEA6E7F29}">
      <dsp:nvSpPr>
        <dsp:cNvPr id="0" name=""/>
        <dsp:cNvSpPr/>
      </dsp:nvSpPr>
      <dsp:spPr>
        <a:xfrm rot="16200000">
          <a:off x="-405582" y="407001"/>
          <a:ext cx="4502150" cy="3688146"/>
        </a:xfrm>
        <a:prstGeom prst="flowChartManualOperation">
          <a:avLst/>
        </a:prstGeom>
        <a:noFill/>
        <a:ln w="47625" cap="flat" cmpd="sng" algn="ctr">
          <a:solidFill>
            <a:srgbClr val="6666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763" bIns="0" numCol="1" spcCol="1270" anchor="t" anchorCtr="0">
          <a:noAutofit/>
        </a:bodyPr>
        <a:lstStyle/>
        <a:p>
          <a:pPr marL="0" lvl="0" indent="0" algn="l" defTabSz="1377950">
            <a:lnSpc>
              <a:spcPct val="90000"/>
            </a:lnSpc>
            <a:spcBef>
              <a:spcPct val="0"/>
            </a:spcBef>
            <a:spcAft>
              <a:spcPct val="35000"/>
            </a:spcAft>
            <a:buNone/>
          </a:pPr>
          <a:r>
            <a:rPr lang="en-US" sz="3100" b="1" kern="1200">
              <a:solidFill>
                <a:srgbClr val="E24912"/>
              </a:solidFill>
            </a:rPr>
            <a:t>Requirements</a:t>
          </a:r>
        </a:p>
        <a:p>
          <a:pPr marL="228600" lvl="1" indent="-228600" algn="l" defTabSz="1066800">
            <a:lnSpc>
              <a:spcPct val="90000"/>
            </a:lnSpc>
            <a:spcBef>
              <a:spcPct val="0"/>
            </a:spcBef>
            <a:spcAft>
              <a:spcPct val="15000"/>
            </a:spcAft>
            <a:buChar char="•"/>
          </a:pPr>
          <a:r>
            <a:rPr lang="en-US" sz="2400" kern="1200">
              <a:solidFill>
                <a:sysClr val="windowText" lastClr="000000"/>
              </a:solidFill>
            </a:rPr>
            <a:t>Required Configuration and Security Software</a:t>
          </a:r>
        </a:p>
        <a:p>
          <a:pPr marL="228600" lvl="1" indent="-228600" algn="l" defTabSz="1066800">
            <a:lnSpc>
              <a:spcPct val="90000"/>
            </a:lnSpc>
            <a:spcBef>
              <a:spcPct val="0"/>
            </a:spcBef>
            <a:spcAft>
              <a:spcPct val="15000"/>
            </a:spcAft>
            <a:buChar char="•"/>
          </a:pPr>
          <a:r>
            <a:rPr lang="en-US" sz="2400" kern="1200">
              <a:solidFill>
                <a:sysClr val="windowText" lastClr="000000"/>
              </a:solidFill>
            </a:rPr>
            <a:t>OS &amp; OS patches must be up to date.</a:t>
          </a:r>
        </a:p>
      </dsp:txBody>
      <dsp:txXfrm rot="5400000">
        <a:off x="1420" y="900429"/>
        <a:ext cx="3688146" cy="2701290"/>
      </dsp:txXfrm>
    </dsp:sp>
    <dsp:sp modelId="{33451BA4-BB84-44D7-8438-F232FFC3ACEE}">
      <dsp:nvSpPr>
        <dsp:cNvPr id="0" name=""/>
        <dsp:cNvSpPr/>
      </dsp:nvSpPr>
      <dsp:spPr>
        <a:xfrm rot="16200000">
          <a:off x="3559174" y="407001"/>
          <a:ext cx="4502150" cy="3688146"/>
        </a:xfrm>
        <a:prstGeom prst="flowChartManualOperation">
          <a:avLst/>
        </a:prstGeom>
        <a:noFill/>
        <a:ln w="47625" cap="flat" cmpd="sng" algn="ctr">
          <a:solidFill>
            <a:srgbClr val="6666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763" bIns="0" numCol="1" spcCol="1270" anchor="t" anchorCtr="0">
          <a:noAutofit/>
        </a:bodyPr>
        <a:lstStyle/>
        <a:p>
          <a:pPr marL="0" lvl="0" indent="0" algn="l" defTabSz="1377950">
            <a:lnSpc>
              <a:spcPct val="90000"/>
            </a:lnSpc>
            <a:spcBef>
              <a:spcPct val="0"/>
            </a:spcBef>
            <a:spcAft>
              <a:spcPct val="35000"/>
            </a:spcAft>
            <a:buNone/>
          </a:pPr>
          <a:r>
            <a:rPr lang="en-US" sz="3100" b="1" kern="1200">
              <a:solidFill>
                <a:srgbClr val="E24912"/>
              </a:solidFill>
            </a:rPr>
            <a:t>Data Backups</a:t>
          </a:r>
        </a:p>
        <a:p>
          <a:pPr marL="228600" lvl="1" indent="-228600" algn="l" defTabSz="1066800">
            <a:lnSpc>
              <a:spcPct val="90000"/>
            </a:lnSpc>
            <a:spcBef>
              <a:spcPct val="0"/>
            </a:spcBef>
            <a:spcAft>
              <a:spcPct val="15000"/>
            </a:spcAft>
            <a:buChar char="•"/>
          </a:pPr>
          <a:r>
            <a:rPr lang="en-US" sz="2400" kern="1200">
              <a:solidFill>
                <a:sysClr val="windowText" lastClr="000000"/>
              </a:solidFill>
            </a:rPr>
            <a:t>Users' responsibility</a:t>
          </a:r>
        </a:p>
        <a:p>
          <a:pPr marL="228600" lvl="1" indent="-228600" algn="l" defTabSz="1066800">
            <a:lnSpc>
              <a:spcPct val="90000"/>
            </a:lnSpc>
            <a:spcBef>
              <a:spcPct val="0"/>
            </a:spcBef>
            <a:spcAft>
              <a:spcPct val="15000"/>
            </a:spcAft>
            <a:buChar char="•"/>
          </a:pPr>
          <a:r>
            <a:rPr lang="en-US" sz="2400" kern="1200">
              <a:solidFill>
                <a:sysClr val="windowText" lastClr="000000"/>
              </a:solidFill>
            </a:rPr>
            <a:t>Only to approved sources</a:t>
          </a:r>
        </a:p>
      </dsp:txBody>
      <dsp:txXfrm rot="5400000">
        <a:off x="3966176" y="900429"/>
        <a:ext cx="3688146" cy="2701290"/>
      </dsp:txXfrm>
    </dsp:sp>
    <dsp:sp modelId="{916957BC-EFCA-4FCE-9255-19F442438806}">
      <dsp:nvSpPr>
        <dsp:cNvPr id="0" name=""/>
        <dsp:cNvSpPr/>
      </dsp:nvSpPr>
      <dsp:spPr>
        <a:xfrm rot="16200000">
          <a:off x="7523932" y="407001"/>
          <a:ext cx="4502150" cy="3688146"/>
        </a:xfrm>
        <a:prstGeom prst="flowChartManualOperation">
          <a:avLst/>
        </a:prstGeom>
        <a:noFill/>
        <a:ln w="47625" cap="flat" cmpd="sng" algn="ctr">
          <a:solidFill>
            <a:srgbClr val="6666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763" bIns="0" numCol="1" spcCol="1270" anchor="t" anchorCtr="0">
          <a:noAutofit/>
        </a:bodyPr>
        <a:lstStyle/>
        <a:p>
          <a:pPr marL="0" lvl="0" indent="0" algn="l" defTabSz="1377950">
            <a:lnSpc>
              <a:spcPct val="90000"/>
            </a:lnSpc>
            <a:spcBef>
              <a:spcPct val="0"/>
            </a:spcBef>
            <a:spcAft>
              <a:spcPct val="35000"/>
            </a:spcAft>
            <a:buNone/>
          </a:pPr>
          <a:r>
            <a:rPr lang="en-US" sz="3100" b="1" kern="1200">
              <a:solidFill>
                <a:srgbClr val="E24912"/>
              </a:solidFill>
            </a:rPr>
            <a:t>Where to get help with University owned computer problems</a:t>
          </a:r>
        </a:p>
        <a:p>
          <a:pPr marL="228600" lvl="1" indent="-228600" algn="l" defTabSz="1066800">
            <a:lnSpc>
              <a:spcPct val="90000"/>
            </a:lnSpc>
            <a:spcBef>
              <a:spcPct val="0"/>
            </a:spcBef>
            <a:spcAft>
              <a:spcPct val="15000"/>
            </a:spcAft>
            <a:buChar char="•"/>
          </a:pPr>
          <a:r>
            <a:rPr lang="en-US" sz="2400" b="0" kern="1200">
              <a:solidFill>
                <a:sysClr val="windowText" lastClr="000000"/>
              </a:solidFill>
            </a:rPr>
            <a:t>IT Service Desk           (665-2020 or 882-2020)</a:t>
          </a:r>
        </a:p>
      </dsp:txBody>
      <dsp:txXfrm rot="5400000">
        <a:off x="7930934" y="900429"/>
        <a:ext cx="3688146" cy="270129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A6C1BE-3C8C-4D24-BDBF-AF7923FB5DB8}" type="datetimeFigureOut">
              <a:rPr lang="en-US" smtClean="0"/>
              <a:t>2/10/2026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CFAA35-17E9-4D78-90FF-330D208043DA}" type="slidenum">
              <a:rPr lang="en-US" smtClean="0"/>
              <a:t>‹#›</a:t>
            </a:fld>
            <a:endParaRPr lang="en-US"/>
          </a:p>
        </p:txBody>
      </p:sp>
    </p:spTree>
    <p:extLst>
      <p:ext uri="{BB962C8B-B14F-4D97-AF65-F5344CB8AC3E}">
        <p14:creationId xmlns:p14="http://schemas.microsoft.com/office/powerpoint/2010/main" val="312998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392912-7EAB-4572-83A6-CB519E3B5739}" type="datetimeFigureOut">
              <a:rPr lang="en-US" smtClean="0"/>
              <a:t>2/10/2026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E5FB0E-7E86-47B0-8705-716244B9285C}" type="slidenum">
              <a:rPr lang="en-US" smtClean="0"/>
              <a:t>‹#›</a:t>
            </a:fld>
            <a:endParaRPr lang="en-US"/>
          </a:p>
        </p:txBody>
      </p:sp>
    </p:spTree>
    <p:extLst>
      <p:ext uri="{BB962C8B-B14F-4D97-AF65-F5344CB8AC3E}">
        <p14:creationId xmlns:p14="http://schemas.microsoft.com/office/powerpoint/2010/main" val="382352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itdns@utrgv.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What is our purpose? It is to provide support to the University in achieving its goals by ensuring the security, integrity, confidentiality, and availability of informational resources. </a:t>
            </a:r>
            <a:endParaRPr lang="en-US" dirty="0">
              <a:ea typeface="Calibri"/>
              <a:cs typeface="Calibri"/>
            </a:endParaRPr>
          </a:p>
          <a:p>
            <a:r>
              <a:rPr lang="en-US" dirty="0"/>
              <a:t>Our</a:t>
            </a:r>
            <a:r>
              <a:rPr lang="en-US" baseline="0" dirty="0"/>
              <a:t> office </a:t>
            </a:r>
            <a:r>
              <a:rPr lang="en-US" dirty="0"/>
              <a:t>adheres</a:t>
            </a:r>
            <a:r>
              <a:rPr lang="en-US" baseline="0" dirty="0"/>
              <a:t> to different policies and best practices such as…(TAC 202, UTS 165, UTRGV AUP)</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69E5FB0E-7E86-47B0-8705-716244B9285C}" type="slidenum">
              <a:rPr lang="en-US" smtClean="0"/>
              <a:t>1</a:t>
            </a:fld>
            <a:endParaRPr lang="en-US"/>
          </a:p>
        </p:txBody>
      </p:sp>
    </p:spTree>
    <p:extLst>
      <p:ext uri="{BB962C8B-B14F-4D97-AF65-F5344CB8AC3E}">
        <p14:creationId xmlns:p14="http://schemas.microsoft.com/office/powerpoint/2010/main" val="368275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You can also forward the email to </a:t>
            </a:r>
            <a:r>
              <a:rPr lang="en-US" dirty="0">
                <a:cs typeface="Calibri" panose="020F0502020204030204"/>
                <a:hlinkClick r:id="rId3"/>
              </a:rPr>
              <a:t>itdns@utrgv.edu</a:t>
            </a:r>
            <a:r>
              <a:rPr lang="en-US" dirty="0">
                <a:cs typeface="Calibri" panose="020F0502020204030204"/>
              </a:rPr>
              <a:t> and DNS team will research it for you. Once you have been notified the email is safe, you can find it in the Deleted folder of your email.</a:t>
            </a:r>
            <a:endParaRPr lang="en-US" dirty="0"/>
          </a:p>
          <a:p>
            <a:r>
              <a:rPr lang="en-US" dirty="0">
                <a:cs typeface="Calibri" panose="020F0502020204030204"/>
              </a:rPr>
              <a:t>There is also an article in the knowledge base (IT Support Center) to help you report a phishing email.</a:t>
            </a:r>
            <a:endParaRPr lang="en-US" dirty="0"/>
          </a:p>
        </p:txBody>
      </p:sp>
      <p:sp>
        <p:nvSpPr>
          <p:cNvPr id="4" name="Slide Number Placeholder 3"/>
          <p:cNvSpPr>
            <a:spLocks noGrp="1"/>
          </p:cNvSpPr>
          <p:nvPr>
            <p:ph type="sldNum" sz="quarter" idx="10"/>
          </p:nvPr>
        </p:nvSpPr>
        <p:spPr/>
        <p:txBody>
          <a:bodyPr/>
          <a:lstStyle/>
          <a:p>
            <a:fld id="{69E5FB0E-7E86-47B0-8705-716244B9285C}" type="slidenum">
              <a:rPr lang="en-US" smtClean="0"/>
              <a:t>10</a:t>
            </a:fld>
            <a:endParaRPr lang="en-US"/>
          </a:p>
        </p:txBody>
      </p:sp>
    </p:spTree>
    <p:extLst>
      <p:ext uri="{BB962C8B-B14F-4D97-AF65-F5344CB8AC3E}">
        <p14:creationId xmlns:p14="http://schemas.microsoft.com/office/powerpoint/2010/main" val="342446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UTRGV IT Services or Information Security will never ask for your password or MFA verification code via phone call, email, or text message. </a:t>
            </a:r>
            <a:endParaRPr lang="en-US" dirty="0"/>
          </a:p>
        </p:txBody>
      </p:sp>
      <p:sp>
        <p:nvSpPr>
          <p:cNvPr id="4" name="Slide Number Placeholder 3"/>
          <p:cNvSpPr>
            <a:spLocks noGrp="1"/>
          </p:cNvSpPr>
          <p:nvPr>
            <p:ph type="sldNum" sz="quarter" idx="5"/>
          </p:nvPr>
        </p:nvSpPr>
        <p:spPr/>
        <p:txBody>
          <a:bodyPr/>
          <a:lstStyle/>
          <a:p>
            <a:fld id="{69E5FB0E-7E86-47B0-8705-716244B9285C}" type="slidenum">
              <a:rPr lang="en-US" smtClean="0"/>
              <a:t>11</a:t>
            </a:fld>
            <a:endParaRPr lang="en-US"/>
          </a:p>
        </p:txBody>
      </p:sp>
    </p:spTree>
    <p:extLst>
      <p:ext uri="{BB962C8B-B14F-4D97-AF65-F5344CB8AC3E}">
        <p14:creationId xmlns:p14="http://schemas.microsoft.com/office/powerpoint/2010/main" val="241916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always important to stay alert, but now more than ever, we must be proactive in protecting ourselves from cyber threats.</a:t>
            </a:r>
          </a:p>
          <a:p>
            <a:endParaRPr lang="en-US" dirty="0"/>
          </a:p>
        </p:txBody>
      </p:sp>
      <p:sp>
        <p:nvSpPr>
          <p:cNvPr id="4" name="Slide Number Placeholder 3"/>
          <p:cNvSpPr>
            <a:spLocks noGrp="1"/>
          </p:cNvSpPr>
          <p:nvPr>
            <p:ph type="sldNum" sz="quarter" idx="5"/>
          </p:nvPr>
        </p:nvSpPr>
        <p:spPr/>
        <p:txBody>
          <a:bodyPr/>
          <a:lstStyle/>
          <a:p>
            <a:fld id="{69E5FB0E-7E86-47B0-8705-716244B9285C}" type="slidenum">
              <a:rPr lang="en-US" smtClean="0"/>
              <a:t>12</a:t>
            </a:fld>
            <a:endParaRPr lang="en-US"/>
          </a:p>
        </p:txBody>
      </p:sp>
    </p:spTree>
    <p:extLst>
      <p:ext uri="{BB962C8B-B14F-4D97-AF65-F5344CB8AC3E}">
        <p14:creationId xmlns:p14="http://schemas.microsoft.com/office/powerpoint/2010/main" val="278810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essential to be cautious and protect your credentials at all times.</a:t>
            </a:r>
          </a:p>
          <a:p>
            <a:endParaRPr lang="en-US" dirty="0"/>
          </a:p>
        </p:txBody>
      </p:sp>
      <p:sp>
        <p:nvSpPr>
          <p:cNvPr id="4" name="Slide Number Placeholder 3"/>
          <p:cNvSpPr>
            <a:spLocks noGrp="1"/>
          </p:cNvSpPr>
          <p:nvPr>
            <p:ph type="sldNum" sz="quarter" idx="5"/>
          </p:nvPr>
        </p:nvSpPr>
        <p:spPr/>
        <p:txBody>
          <a:bodyPr/>
          <a:lstStyle/>
          <a:p>
            <a:fld id="{69E5FB0E-7E86-47B0-8705-716244B9285C}" type="slidenum">
              <a:rPr lang="en-US" smtClean="0"/>
              <a:t>13</a:t>
            </a:fld>
            <a:endParaRPr lang="en-US"/>
          </a:p>
        </p:txBody>
      </p:sp>
    </p:spTree>
    <p:extLst>
      <p:ext uri="{BB962C8B-B14F-4D97-AF65-F5344CB8AC3E}">
        <p14:creationId xmlns:p14="http://schemas.microsoft.com/office/powerpoint/2010/main" val="2073535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 store your data must be approved by university policy and state law.</a:t>
            </a:r>
          </a:p>
          <a:p>
            <a:endParaRPr lang="en-US"/>
          </a:p>
          <a:p>
            <a:r>
              <a:rPr lang="en-US" dirty="0"/>
              <a:t>OneDrive is an approved source to store university data.</a:t>
            </a:r>
            <a:endParaRPr lang="en-US" dirty="0">
              <a:ea typeface="Calibri"/>
              <a:cs typeface="Calibri"/>
            </a:endParaRPr>
          </a:p>
          <a:p>
            <a:endParaRPr lang="en-US"/>
          </a:p>
          <a:p>
            <a:r>
              <a:rPr lang="en-US" dirty="0"/>
              <a:t>If you use your personal devices to store any kind of University data, the personal device must be encrypted.</a:t>
            </a:r>
            <a:endParaRPr lang="en-US" dirty="0">
              <a:ea typeface="Calibri"/>
              <a:cs typeface="Calibri"/>
            </a:endParaRPr>
          </a:p>
          <a:p>
            <a:r>
              <a:rPr lang="en-US" dirty="0"/>
              <a:t>https://www.utrgv.edu/is/_files/documents/data-storage-guide.pdf</a:t>
            </a:r>
            <a:endParaRPr lang="en-US" dirty="0">
              <a:ea typeface="Calibri"/>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69E5FB0E-7E86-47B0-8705-716244B9285C}" type="slidenum">
              <a:rPr lang="en-US" smtClean="0"/>
              <a:t>14</a:t>
            </a:fld>
            <a:endParaRPr lang="en-US"/>
          </a:p>
        </p:txBody>
      </p:sp>
    </p:spTree>
    <p:extLst>
      <p:ext uri="{BB962C8B-B14F-4D97-AF65-F5344CB8AC3E}">
        <p14:creationId xmlns:p14="http://schemas.microsoft.com/office/powerpoint/2010/main" val="3680398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in the UTRGV AUP Any computer that stores University protected data, such as PII and FERPA data, must be encrypted</a:t>
            </a:r>
          </a:p>
          <a:p>
            <a:r>
              <a:rPr lang="en-US" dirty="0"/>
              <a:t>If an encrypted computer gets stolen that data is protected.</a:t>
            </a:r>
            <a:endParaRPr lang="en-US" dirty="0">
              <a:ea typeface="Calibri"/>
              <a:cs typeface="Calibri"/>
            </a:endParaRPr>
          </a:p>
          <a:p>
            <a:endParaRPr lang="en-US"/>
          </a:p>
          <a:p>
            <a:r>
              <a:rPr lang="en-US" dirty="0"/>
              <a:t>Yes, this means your personal computer!</a:t>
            </a:r>
            <a:endParaRPr lang="en-US" dirty="0">
              <a:ea typeface="Calibri"/>
              <a:cs typeface="Calibri"/>
            </a:endParaRPr>
          </a:p>
          <a:p>
            <a:endParaRPr lang="en-US"/>
          </a:p>
          <a:p>
            <a:r>
              <a:rPr lang="en-US" dirty="0"/>
              <a:t>All University owned computers, laptops and tablets must be encrypted</a:t>
            </a:r>
            <a:endParaRPr lang="en-US" dirty="0">
              <a:ea typeface="Calibri"/>
              <a:cs typeface="Calibri"/>
            </a:endParaRPr>
          </a:p>
          <a:p>
            <a:r>
              <a:rPr lang="en-US" dirty="0"/>
              <a:t>Even if they don’t currently have protected data stored in them. Remember encrypted does not protect against virus or malware. </a:t>
            </a:r>
          </a:p>
          <a:p>
            <a:r>
              <a:rPr lang="en-US" dirty="0"/>
              <a:t>Always be sure your computer firewalls are up to date. </a:t>
            </a:r>
          </a:p>
          <a:p>
            <a:endParaRPr lang="en-US"/>
          </a:p>
        </p:txBody>
      </p:sp>
      <p:sp>
        <p:nvSpPr>
          <p:cNvPr id="4" name="Slide Number Placeholder 3"/>
          <p:cNvSpPr>
            <a:spLocks noGrp="1"/>
          </p:cNvSpPr>
          <p:nvPr>
            <p:ph type="sldNum" sz="quarter" idx="10"/>
          </p:nvPr>
        </p:nvSpPr>
        <p:spPr/>
        <p:txBody>
          <a:bodyPr/>
          <a:lstStyle/>
          <a:p>
            <a:fld id="{69E5FB0E-7E86-47B0-8705-716244B9285C}" type="slidenum">
              <a:rPr lang="en-US" smtClean="0"/>
              <a:t>15</a:t>
            </a:fld>
            <a:endParaRPr lang="en-US"/>
          </a:p>
        </p:txBody>
      </p:sp>
    </p:spTree>
    <p:extLst>
      <p:ext uri="{BB962C8B-B14F-4D97-AF65-F5344CB8AC3E}">
        <p14:creationId xmlns:p14="http://schemas.microsoft.com/office/powerpoint/2010/main" val="310813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password protect the file, do it!</a:t>
            </a:r>
          </a:p>
          <a:p>
            <a:r>
              <a:rPr lang="en-US" dirty="0"/>
              <a:t> But send the password using a different channel! </a:t>
            </a:r>
            <a:endParaRPr lang="en-US" dirty="0">
              <a:ea typeface="Calibri"/>
              <a:cs typeface="Calibri"/>
            </a:endParaRPr>
          </a:p>
          <a:p>
            <a:r>
              <a:rPr lang="en-US" b="1" dirty="0"/>
              <a:t>How to open an encrypted email</a:t>
            </a:r>
            <a:br>
              <a:rPr lang="en-US" dirty="0">
                <a:cs typeface="+mn-lt"/>
              </a:rPr>
            </a:br>
            <a:r>
              <a:rPr lang="en-US" dirty="0"/>
              <a:t> </a:t>
            </a:r>
            <a:br>
              <a:rPr lang="en-US" dirty="0">
                <a:cs typeface="+mn-lt"/>
              </a:rPr>
            </a:br>
            <a:r>
              <a:rPr lang="en-US" dirty="0"/>
              <a:t>Save and open the attachment in the email. Follow the instructions to sign in with a Microsoft or Office 365 account. If you do not have a Microsoft account (Hotmail or Live account) or Office 365 account, follow the instructions to obtain a one-time passcode to view the message. A passcode will be emailed to you and it will be valid for 15 minutes.</a:t>
            </a:r>
            <a:endParaRPr lang="en-US" dirty="0">
              <a:ea typeface="Calibri"/>
              <a:cs typeface="Calibri"/>
            </a:endParaRPr>
          </a:p>
          <a:p>
            <a:endParaRPr lang="en-US"/>
          </a:p>
          <a:p>
            <a:r>
              <a:rPr lang="en-US" b="0" i="0" dirty="0" err="1">
                <a:solidFill>
                  <a:srgbClr val="212529"/>
                </a:solidFill>
                <a:effectLst/>
                <a:latin typeface="system-ui"/>
              </a:rPr>
              <a:t>LiquidFiles</a:t>
            </a:r>
            <a:r>
              <a:rPr lang="en-US" b="0" i="0" dirty="0">
                <a:solidFill>
                  <a:srgbClr val="212529"/>
                </a:solidFill>
                <a:effectLst/>
                <a:latin typeface="system-ui"/>
              </a:rPr>
              <a:t> uses modern HTML 5 methods for sending files, seamlessly splitting large files in 100MB blocks when uploading.</a:t>
            </a:r>
            <a:r>
              <a:rPr lang="en-US" dirty="0">
                <a:solidFill>
                  <a:srgbClr val="212529"/>
                </a:solidFill>
                <a:latin typeface="system-ui"/>
              </a:rPr>
              <a:t> This is an extra layer of security. </a:t>
            </a:r>
            <a:endParaRPr lang="en-US" dirty="0"/>
          </a:p>
        </p:txBody>
      </p:sp>
      <p:sp>
        <p:nvSpPr>
          <p:cNvPr id="4" name="Slide Number Placeholder 3"/>
          <p:cNvSpPr>
            <a:spLocks noGrp="1"/>
          </p:cNvSpPr>
          <p:nvPr>
            <p:ph type="sldNum" sz="quarter" idx="10"/>
          </p:nvPr>
        </p:nvSpPr>
        <p:spPr/>
        <p:txBody>
          <a:bodyPr/>
          <a:lstStyle/>
          <a:p>
            <a:fld id="{69E5FB0E-7E86-47B0-8705-716244B9285C}" type="slidenum">
              <a:rPr lang="en-US" smtClean="0"/>
              <a:t>16</a:t>
            </a:fld>
            <a:endParaRPr lang="en-US"/>
          </a:p>
        </p:txBody>
      </p:sp>
    </p:spTree>
    <p:extLst>
      <p:ext uri="{BB962C8B-B14F-4D97-AF65-F5344CB8AC3E}">
        <p14:creationId xmlns:p14="http://schemas.microsoft.com/office/powerpoint/2010/main" val="422538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Some of these requirements </a:t>
            </a:r>
            <a:r>
              <a:rPr lang="en-US" baseline="0" dirty="0">
                <a:solidFill>
                  <a:schemeClr val="tx1"/>
                </a:solidFill>
              </a:rPr>
              <a:t>are handled by IT Services automatically</a:t>
            </a:r>
          </a:p>
          <a:p>
            <a:endParaRPr lang="en-US">
              <a:solidFill>
                <a:schemeClr val="tx1"/>
              </a:solidFill>
            </a:endParaRPr>
          </a:p>
          <a:p>
            <a:r>
              <a:rPr lang="en-US" dirty="0">
                <a:solidFill>
                  <a:schemeClr val="tx1"/>
                </a:solidFill>
              </a:rPr>
              <a:t>Backups are the responsibility of the user and should only be stored in a</a:t>
            </a:r>
            <a:r>
              <a:rPr lang="en-US" baseline="0" dirty="0">
                <a:solidFill>
                  <a:schemeClr val="tx1"/>
                </a:solidFill>
              </a:rPr>
              <a:t>pproved sources (e.g. Hardware encrypted or Business One Drive)</a:t>
            </a:r>
            <a:endParaRPr lang="en-US" baseline="0" dirty="0">
              <a:solidFill>
                <a:schemeClr val="tx1"/>
              </a:solidFill>
              <a:ea typeface="Calibri"/>
              <a:cs typeface="Calibri"/>
            </a:endParaRPr>
          </a:p>
          <a:p>
            <a:r>
              <a:rPr lang="en-US" baseline="0" dirty="0">
                <a:solidFill>
                  <a:schemeClr val="tx1"/>
                </a:solidFill>
              </a:rPr>
              <a:t>The university now backs up some of your local computer files to OneDrive. </a:t>
            </a:r>
            <a:endParaRPr lang="en-US" baseline="0" dirty="0">
              <a:solidFill>
                <a:schemeClr val="tx1"/>
              </a:solidFill>
              <a:ea typeface="Calibri"/>
              <a:cs typeface="Calibri"/>
            </a:endParaRPr>
          </a:p>
          <a:p>
            <a:endParaRPr lang="en-US" baseline="0">
              <a:solidFill>
                <a:schemeClr val="tx1"/>
              </a:solidFill>
            </a:endParaRPr>
          </a:p>
          <a:p>
            <a:r>
              <a:rPr lang="en-US" baseline="0" dirty="0">
                <a:solidFill>
                  <a:schemeClr val="tx1"/>
                </a:solidFill>
              </a:rPr>
              <a:t>If you have any questions, please contact the IT Service Desk.</a:t>
            </a:r>
            <a:endParaRPr lang="en-US" baseline="0" dirty="0">
              <a:solidFill>
                <a:schemeClr val="tx1"/>
              </a:solidFill>
              <a:ea typeface="Calibri"/>
              <a:cs typeface="Calibri"/>
            </a:endParaRPr>
          </a:p>
          <a:p>
            <a:endParaRPr lang="en-US" baseline="0">
              <a:solidFill>
                <a:schemeClr val="tx1"/>
              </a:solidFill>
            </a:endParaRPr>
          </a:p>
          <a:p>
            <a:r>
              <a:rPr lang="en-US" dirty="0"/>
              <a:t>Always be sure your updates are up </a:t>
            </a:r>
            <a:r>
              <a:rPr lang="en-US" baseline="0" dirty="0">
                <a:solidFill>
                  <a:schemeClr val="tx1"/>
                </a:solidFill>
              </a:rPr>
              <a:t>to </a:t>
            </a:r>
            <a:r>
              <a:rPr lang="en-US" dirty="0"/>
              <a:t>date.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69E5FB0E-7E86-47B0-8705-716244B9285C}" type="slidenum">
              <a:rPr lang="en-US" smtClean="0"/>
              <a:t>18</a:t>
            </a:fld>
            <a:endParaRPr lang="en-US"/>
          </a:p>
        </p:txBody>
      </p:sp>
    </p:spTree>
    <p:extLst>
      <p:ext uri="{BB962C8B-B14F-4D97-AF65-F5344CB8AC3E}">
        <p14:creationId xmlns:p14="http://schemas.microsoft.com/office/powerpoint/2010/main" val="415955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 requirement by UTRGV that any software or service must be approved for purchasing by IT, IS, &amp; Accessibility for compliance. This also includes no cost contracts such as Free cloud services or open-source software.  </a:t>
            </a:r>
          </a:p>
          <a:p>
            <a:r>
              <a:rPr lang="en-US"/>
              <a:t>All Cloud vendors must go through a cloud vendor assessment as mandated by Texas State Policy knows as Texas-Ramp.</a:t>
            </a:r>
          </a:p>
          <a:p>
            <a:endParaRPr lang="en-US"/>
          </a:p>
          <a:p>
            <a:r>
              <a:rPr lang="en-US"/>
              <a:t>Anything that you need to purchase, needs to be through </a:t>
            </a:r>
            <a:r>
              <a:rPr lang="en-US" err="1"/>
              <a:t>iShop</a:t>
            </a:r>
            <a:r>
              <a:rPr lang="en-US"/>
              <a:t>.  There is a workflow that is followed for proper approvals prior to purchasing.</a:t>
            </a:r>
          </a:p>
          <a:p>
            <a:endParaRPr lang="en-US" baseline="0"/>
          </a:p>
          <a:p>
            <a:r>
              <a:rPr lang="en-US" baseline="0"/>
              <a:t>Some people purchase computer equipment outside </a:t>
            </a:r>
            <a:r>
              <a:rPr lang="en-US" baseline="0" err="1"/>
              <a:t>iShop</a:t>
            </a:r>
            <a:r>
              <a:rPr lang="en-US" baseline="0"/>
              <a:t> (which is not recommended) because if your purchase does not meet the expected requirements and is not approved for purchase, the re-imbursement will not be approved. </a:t>
            </a:r>
            <a:r>
              <a:rPr lang="en-US"/>
              <a:t> </a:t>
            </a:r>
          </a:p>
          <a:p>
            <a:r>
              <a:rPr lang="en-US"/>
              <a:t> </a:t>
            </a:r>
          </a:p>
          <a:p>
            <a:endParaRPr lang="en-US"/>
          </a:p>
        </p:txBody>
      </p:sp>
      <p:sp>
        <p:nvSpPr>
          <p:cNvPr id="4" name="Slide Number Placeholder 3"/>
          <p:cNvSpPr>
            <a:spLocks noGrp="1"/>
          </p:cNvSpPr>
          <p:nvPr>
            <p:ph type="sldNum" sz="quarter" idx="10"/>
          </p:nvPr>
        </p:nvSpPr>
        <p:spPr/>
        <p:txBody>
          <a:bodyPr/>
          <a:lstStyle/>
          <a:p>
            <a:fld id="{69E5FB0E-7E86-47B0-8705-716244B9285C}" type="slidenum">
              <a:rPr lang="en-US" smtClean="0"/>
              <a:t>19</a:t>
            </a:fld>
            <a:endParaRPr lang="en-US"/>
          </a:p>
        </p:txBody>
      </p:sp>
    </p:spTree>
    <p:extLst>
      <p:ext uri="{BB962C8B-B14F-4D97-AF65-F5344CB8AC3E}">
        <p14:creationId xmlns:p14="http://schemas.microsoft.com/office/powerpoint/2010/main" val="311145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Passwords provide basic authorization to your UTRGV profile.</a:t>
            </a:r>
          </a:p>
          <a:p>
            <a:endParaRPr lang="en-US"/>
          </a:p>
          <a:p>
            <a:r>
              <a:rPr lang="en-US"/>
              <a:t>Make sure you protect the confidentiality of your password.</a:t>
            </a:r>
          </a:p>
          <a:p>
            <a:r>
              <a:rPr lang="en-US"/>
              <a:t> Per UT System Policy…..next slide</a:t>
            </a:r>
            <a:endParaRPr lang="en-US" b="1"/>
          </a:p>
        </p:txBody>
      </p:sp>
      <p:sp>
        <p:nvSpPr>
          <p:cNvPr id="4" name="Slide Number Placeholder 3"/>
          <p:cNvSpPr>
            <a:spLocks noGrp="1"/>
          </p:cNvSpPr>
          <p:nvPr>
            <p:ph type="sldNum" sz="quarter" idx="10"/>
          </p:nvPr>
        </p:nvSpPr>
        <p:spPr/>
        <p:txBody>
          <a:bodyPr/>
          <a:lstStyle/>
          <a:p>
            <a:fld id="{69E5FB0E-7E86-47B0-8705-716244B9285C}" type="slidenum">
              <a:rPr lang="en-US" smtClean="0"/>
              <a:t>20</a:t>
            </a:fld>
            <a:endParaRPr lang="en-US"/>
          </a:p>
        </p:txBody>
      </p:sp>
    </p:spTree>
    <p:extLst>
      <p:ext uri="{BB962C8B-B14F-4D97-AF65-F5344CB8AC3E}">
        <p14:creationId xmlns:p14="http://schemas.microsoft.com/office/powerpoint/2010/main" val="271476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is required to follow various policies and procedures including:</a:t>
            </a:r>
          </a:p>
          <a:p>
            <a:r>
              <a:rPr lang="en-US" dirty="0"/>
              <a:t>Texas Administrative Code: TAC 202 Subchapter C</a:t>
            </a:r>
            <a:endParaRPr lang="en-US" dirty="0">
              <a:ea typeface="Calibri"/>
              <a:cs typeface="Calibri"/>
            </a:endParaRPr>
          </a:p>
          <a:p>
            <a:pPr lvl="1">
              <a:buFont typeface="Wingdings" panose="05000000000000000000" pitchFamily="2" charset="2"/>
              <a:buChar char="Ø"/>
            </a:pPr>
            <a:r>
              <a:rPr lang="en-US" dirty="0"/>
              <a:t>State requirement for state agencies</a:t>
            </a:r>
            <a:r>
              <a:rPr lang="en-US" baseline="0" dirty="0"/>
              <a:t> and Higher Education; </a:t>
            </a:r>
            <a:r>
              <a:rPr lang="en-US" dirty="0"/>
              <a:t>Responsibilities (Institutional Head, IS Officer, Staff)</a:t>
            </a:r>
            <a:endParaRPr lang="en-US" dirty="0">
              <a:ea typeface="Calibri"/>
              <a:cs typeface="Calibri"/>
            </a:endParaRPr>
          </a:p>
          <a:p>
            <a:pPr defTabSz="931774">
              <a:defRPr/>
            </a:pPr>
            <a:r>
              <a:rPr lang="en-US" dirty="0"/>
              <a:t>UTS 165 Standards</a:t>
            </a:r>
            <a:endParaRPr lang="en-US" dirty="0">
              <a:ea typeface="Calibri"/>
              <a:cs typeface="Calibri"/>
            </a:endParaRPr>
          </a:p>
          <a:p>
            <a:pPr marL="640080" lvl="2" indent="-174625" defTabSz="931774">
              <a:buFont typeface="Wingdings" panose="05000000000000000000" pitchFamily="2" charset="2"/>
              <a:buChar char="Ø"/>
              <a:defRPr/>
            </a:pPr>
            <a:r>
              <a:rPr lang="en-US" dirty="0"/>
              <a:t>Set by the UT Systems, this is how we manage the Information Security Program for each institution.</a:t>
            </a:r>
            <a:endParaRPr lang="en-US" dirty="0">
              <a:ea typeface="Calibri" panose="020F0502020204030204"/>
              <a:cs typeface="Calibri" panose="020F0502020204030204"/>
            </a:endParaRPr>
          </a:p>
          <a:p>
            <a:pPr marL="640080" lvl="2" indent="-174625" defTabSz="931774">
              <a:buFont typeface="Wingdings" panose="05000000000000000000" pitchFamily="2" charset="2"/>
              <a:buChar char="Ø"/>
              <a:defRPr/>
            </a:pPr>
            <a:r>
              <a:rPr lang="en-US" dirty="0"/>
              <a:t>Ensure adherence to TAC 202 and provides</a:t>
            </a:r>
            <a:r>
              <a:rPr lang="en-US" baseline="0" dirty="0"/>
              <a:t> additional safeguards for UT System Information Resources</a:t>
            </a:r>
            <a:r>
              <a:rPr lang="en-US" dirty="0"/>
              <a:t> which fall under the UT umbrella.</a:t>
            </a:r>
            <a:endParaRPr lang="en-US" baseline="0" dirty="0">
              <a:ea typeface="Calibri" panose="020F0502020204030204"/>
              <a:cs typeface="Calibri" panose="020F0502020204030204"/>
            </a:endParaRPr>
          </a:p>
          <a:p>
            <a:pPr marL="182880" lvl="1" indent="-174625" defTabSz="931774">
              <a:buFont typeface="Wingdings" panose="05000000000000000000" pitchFamily="2" charset="2"/>
              <a:buChar char="Ø"/>
              <a:defRPr/>
            </a:pPr>
            <a:r>
              <a:rPr lang="en-US" baseline="0" dirty="0"/>
              <a:t>Local at UTRGV is the Acceptable Use Policy</a:t>
            </a:r>
            <a:endParaRPr lang="en-US" baseline="0" dirty="0">
              <a:ea typeface="Calibri"/>
              <a:cs typeface="Calibri"/>
            </a:endParaRPr>
          </a:p>
          <a:p>
            <a:pPr marL="640080" lvl="2" indent="-174625" defTabSz="931774">
              <a:buFont typeface="Wingdings" panose="05000000000000000000" pitchFamily="2" charset="2"/>
              <a:buChar char="Ø"/>
              <a:defRPr/>
            </a:pPr>
            <a:r>
              <a:rPr lang="en-US" baseline="0" dirty="0"/>
              <a:t>List of acceptable user policies regulating the use of System Information Resources at UTRGV.</a:t>
            </a:r>
            <a:r>
              <a:rPr lang="en-US" dirty="0"/>
              <a:t> If you have questions, please reach out. </a:t>
            </a:r>
            <a:endParaRPr lang="en-US" dirty="0">
              <a:ea typeface="Calibri" panose="020F0502020204030204"/>
              <a:cs typeface="Calibri" panose="020F0502020204030204"/>
            </a:endParaRPr>
          </a:p>
          <a:p>
            <a:r>
              <a:rPr lang="en-US" dirty="0"/>
              <a:t>--You will find</a:t>
            </a:r>
            <a:r>
              <a:rPr lang="en-US" baseline="0" dirty="0"/>
              <a:t> the links to these policies in our website www.utrgv.edu/is/resources/policies</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69E5FB0E-7E86-47B0-8705-716244B9285C}" type="slidenum">
              <a:rPr lang="en-US" smtClean="0"/>
              <a:t>2</a:t>
            </a:fld>
            <a:endParaRPr lang="en-US"/>
          </a:p>
        </p:txBody>
      </p:sp>
    </p:spTree>
    <p:extLst>
      <p:ext uri="{BB962C8B-B14F-4D97-AF65-F5344CB8AC3E}">
        <p14:creationId xmlns:p14="http://schemas.microsoft.com/office/powerpoint/2010/main" val="4163946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remember when choosing a password: </a:t>
            </a:r>
          </a:p>
          <a:p>
            <a:r>
              <a:rPr lang="en-US" dirty="0">
                <a:ea typeface="Calibri"/>
                <a:cs typeface="Calibri"/>
              </a:rPr>
              <a:t>Consider a catch phrase or lyrics to a song, something that you will remember without having to write it down.</a:t>
            </a:r>
            <a:endParaRPr lang="en-US" dirty="0"/>
          </a:p>
          <a:p>
            <a:r>
              <a:rPr lang="en-US" dirty="0"/>
              <a:t>You</a:t>
            </a:r>
            <a:r>
              <a:rPr lang="en-US" baseline="0" dirty="0"/>
              <a:t> will never be asked by anyone in the institution for your password.</a:t>
            </a:r>
            <a:endParaRPr lang="en-US" dirty="0">
              <a:ea typeface="Calibri"/>
              <a:cs typeface="Calibri"/>
            </a:endParaRPr>
          </a:p>
          <a:p>
            <a:endParaRPr lang="en-US" baseline="0"/>
          </a:p>
          <a:p>
            <a:r>
              <a:rPr lang="en-US" baseline="0" dirty="0"/>
              <a:t>More modern authentication methods use additional layers of security to protect your account</a:t>
            </a:r>
            <a:r>
              <a:rPr lang="en-US" b="0" baseline="0" dirty="0"/>
              <a:t>…..next slide</a:t>
            </a:r>
            <a:endParaRPr lang="en-US" b="1" dirty="0"/>
          </a:p>
        </p:txBody>
      </p:sp>
      <p:sp>
        <p:nvSpPr>
          <p:cNvPr id="4" name="Slide Number Placeholder 3"/>
          <p:cNvSpPr>
            <a:spLocks noGrp="1"/>
          </p:cNvSpPr>
          <p:nvPr>
            <p:ph type="sldNum" sz="quarter" idx="10"/>
          </p:nvPr>
        </p:nvSpPr>
        <p:spPr/>
        <p:txBody>
          <a:bodyPr/>
          <a:lstStyle/>
          <a:p>
            <a:fld id="{69E5FB0E-7E86-47B0-8705-716244B9285C}" type="slidenum">
              <a:rPr lang="en-US" smtClean="0"/>
              <a:t>21</a:t>
            </a:fld>
            <a:endParaRPr lang="en-US"/>
          </a:p>
        </p:txBody>
      </p:sp>
    </p:spTree>
    <p:extLst>
      <p:ext uri="{BB962C8B-B14F-4D97-AF65-F5344CB8AC3E}">
        <p14:creationId xmlns:p14="http://schemas.microsoft.com/office/powerpoint/2010/main" val="41884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Quick reminder, do not use the same password for different places.  </a:t>
            </a:r>
          </a:p>
          <a:p>
            <a:endParaRPr lang="en-US" baseline="0"/>
          </a:p>
          <a:p>
            <a:r>
              <a:rPr lang="en-US" baseline="0" dirty="0"/>
              <a:t>If you have many passwords, you can use a password manager to keep track of your passwords.</a:t>
            </a:r>
            <a:endParaRPr lang="en-US" baseline="0" dirty="0">
              <a:ea typeface="Calibri"/>
              <a:cs typeface="Calibri"/>
            </a:endParaRPr>
          </a:p>
          <a:p>
            <a:r>
              <a:rPr lang="en-US" dirty="0">
                <a:ea typeface="Calibri"/>
                <a:cs typeface="Calibri"/>
              </a:rPr>
              <a:t>Research which fits you best. </a:t>
            </a:r>
          </a:p>
        </p:txBody>
      </p:sp>
      <p:sp>
        <p:nvSpPr>
          <p:cNvPr id="4" name="Slide Number Placeholder 3"/>
          <p:cNvSpPr>
            <a:spLocks noGrp="1"/>
          </p:cNvSpPr>
          <p:nvPr>
            <p:ph type="sldNum" sz="quarter" idx="10"/>
          </p:nvPr>
        </p:nvSpPr>
        <p:spPr/>
        <p:txBody>
          <a:bodyPr/>
          <a:lstStyle/>
          <a:p>
            <a:fld id="{69E5FB0E-7E86-47B0-8705-716244B9285C}" type="slidenum">
              <a:rPr lang="en-US" smtClean="0"/>
              <a:t>22</a:t>
            </a:fld>
            <a:endParaRPr lang="en-US"/>
          </a:p>
        </p:txBody>
      </p:sp>
    </p:spTree>
    <p:extLst>
      <p:ext uri="{BB962C8B-B14F-4D97-AF65-F5344CB8AC3E}">
        <p14:creationId xmlns:p14="http://schemas.microsoft.com/office/powerpoint/2010/main" val="1699815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 training platform. You will receive emails notifying you of what training needs to be completed. </a:t>
            </a:r>
            <a:endParaRPr lang="en-US" dirty="0"/>
          </a:p>
        </p:txBody>
      </p:sp>
      <p:sp>
        <p:nvSpPr>
          <p:cNvPr id="4" name="Slide Number Placeholder 3"/>
          <p:cNvSpPr>
            <a:spLocks noGrp="1"/>
          </p:cNvSpPr>
          <p:nvPr>
            <p:ph type="sldNum" sz="quarter" idx="5"/>
          </p:nvPr>
        </p:nvSpPr>
        <p:spPr/>
        <p:txBody>
          <a:bodyPr/>
          <a:lstStyle/>
          <a:p>
            <a:fld id="{69E5FB0E-7E86-47B0-8705-716244B9285C}" type="slidenum">
              <a:rPr lang="en-US" smtClean="0"/>
              <a:t>23</a:t>
            </a:fld>
            <a:endParaRPr lang="en-US"/>
          </a:p>
        </p:txBody>
      </p:sp>
    </p:spTree>
    <p:extLst>
      <p:ext uri="{BB962C8B-B14F-4D97-AF65-F5344CB8AC3E}">
        <p14:creationId xmlns:p14="http://schemas.microsoft.com/office/powerpoint/2010/main" val="10698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have an annual Information Security training as a reminder for many of the items we discussed. </a:t>
            </a:r>
          </a:p>
          <a:p>
            <a:endParaRPr lang="en-US"/>
          </a:p>
          <a:p>
            <a:r>
              <a:rPr lang="en-US"/>
              <a:t>Any Questions?</a:t>
            </a:r>
          </a:p>
        </p:txBody>
      </p:sp>
      <p:sp>
        <p:nvSpPr>
          <p:cNvPr id="4" name="Slide Number Placeholder 3"/>
          <p:cNvSpPr>
            <a:spLocks noGrp="1"/>
          </p:cNvSpPr>
          <p:nvPr>
            <p:ph type="sldNum" sz="quarter" idx="10"/>
          </p:nvPr>
        </p:nvSpPr>
        <p:spPr/>
        <p:txBody>
          <a:bodyPr/>
          <a:lstStyle/>
          <a:p>
            <a:fld id="{69E5FB0E-7E86-47B0-8705-716244B9285C}" type="slidenum">
              <a:rPr lang="en-US" smtClean="0"/>
              <a:t>24</a:t>
            </a:fld>
            <a:endParaRPr lang="en-US"/>
          </a:p>
        </p:txBody>
      </p:sp>
    </p:spTree>
    <p:extLst>
      <p:ext uri="{BB962C8B-B14F-4D97-AF65-F5344CB8AC3E}">
        <p14:creationId xmlns:p14="http://schemas.microsoft.com/office/powerpoint/2010/main" val="102139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additional laws and regulations that are followed by UTRGV are as follows.</a:t>
            </a:r>
          </a:p>
          <a:p>
            <a:r>
              <a:rPr lang="en-US" dirty="0"/>
              <a:t>    FERPA (Family Educational Rights and Privacy) – Protects the privacy of student’s educational records .</a:t>
            </a:r>
            <a:endParaRPr lang="en-US" dirty="0">
              <a:ea typeface="Calibri"/>
              <a:cs typeface="Calibri"/>
            </a:endParaRPr>
          </a:p>
          <a:p>
            <a:r>
              <a:rPr lang="en-US" dirty="0"/>
              <a:t>    HIPAA (Health Insurance Portability and Accountability Act) - Protects sensitive patient health information.</a:t>
            </a:r>
            <a:endParaRPr lang="en-US" dirty="0">
              <a:ea typeface="Calibri"/>
              <a:cs typeface="Calibri"/>
            </a:endParaRPr>
          </a:p>
          <a:p>
            <a:r>
              <a:rPr lang="en-US" dirty="0"/>
              <a:t>Industry Standards</a:t>
            </a:r>
            <a:endParaRPr lang="en-US" dirty="0">
              <a:ea typeface="Calibri"/>
              <a:cs typeface="Calibri"/>
            </a:endParaRPr>
          </a:p>
          <a:p>
            <a:r>
              <a:rPr lang="en-US" dirty="0"/>
              <a:t>    PCI-DSS (Payment Card Industry Data Security Standards) – Accepted set of policies and procedures intended to optimize the security of credit, debit card transactions on campus and protect cardholders against misuse of their personal information.</a:t>
            </a:r>
            <a:endParaRPr lang="en-US" dirty="0">
              <a:ea typeface="Calibri"/>
              <a:cs typeface="Calibri"/>
            </a:endParaRPr>
          </a:p>
          <a:p>
            <a:endParaRPr lang="en-US" dirty="0"/>
          </a:p>
        </p:txBody>
      </p:sp>
      <p:sp>
        <p:nvSpPr>
          <p:cNvPr id="4" name="Slide Number Placeholder 3"/>
          <p:cNvSpPr>
            <a:spLocks noGrp="1"/>
          </p:cNvSpPr>
          <p:nvPr>
            <p:ph type="sldNum" sz="quarter" idx="10"/>
          </p:nvPr>
        </p:nvSpPr>
        <p:spPr/>
        <p:txBody>
          <a:bodyPr/>
          <a:lstStyle/>
          <a:p>
            <a:fld id="{69E5FB0E-7E86-47B0-8705-716244B9285C}" type="slidenum">
              <a:rPr lang="en-US" smtClean="0"/>
              <a:t>3</a:t>
            </a:fld>
            <a:endParaRPr lang="en-US"/>
          </a:p>
        </p:txBody>
      </p:sp>
    </p:spTree>
    <p:extLst>
      <p:ext uri="{BB962C8B-B14F-4D97-AF65-F5344CB8AC3E}">
        <p14:creationId xmlns:p14="http://schemas.microsoft.com/office/powerpoint/2010/main" val="316012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order to better protect your information, please make sure to know how to report an Information Security Incident.</a:t>
            </a:r>
          </a:p>
          <a:p>
            <a:endParaRPr lang="en-US" baseline="0" dirty="0"/>
          </a:p>
          <a:p>
            <a:r>
              <a:rPr lang="en-US" baseline="0" dirty="0"/>
              <a:t>Some incidents </a:t>
            </a:r>
            <a:r>
              <a:rPr lang="en-US" dirty="0"/>
              <a:t>that will</a:t>
            </a:r>
            <a:r>
              <a:rPr lang="en-US" baseline="0" dirty="0"/>
              <a:t> require you to inform the PD</a:t>
            </a:r>
            <a:r>
              <a:rPr lang="en-US" dirty="0"/>
              <a:t> as well</a:t>
            </a:r>
            <a:r>
              <a:rPr lang="en-US" baseline="0" dirty="0"/>
              <a:t> </a:t>
            </a:r>
            <a:r>
              <a:rPr lang="en-US" dirty="0"/>
              <a:t>include the loss</a:t>
            </a:r>
            <a:r>
              <a:rPr lang="en-US" baseline="0" dirty="0"/>
              <a:t> of computer </a:t>
            </a:r>
            <a:r>
              <a:rPr lang="en-US" dirty="0"/>
              <a:t>(personal or</a:t>
            </a:r>
            <a:r>
              <a:rPr lang="en-US" baseline="0" dirty="0"/>
              <a:t> </a:t>
            </a:r>
            <a:r>
              <a:rPr lang="en-US" dirty="0"/>
              <a:t>work)  with university data and involving</a:t>
            </a:r>
            <a:r>
              <a:rPr lang="en-US" baseline="0" dirty="0"/>
              <a:t> your </a:t>
            </a:r>
            <a:r>
              <a:rPr lang="en-US" dirty="0"/>
              <a:t>UTRGV </a:t>
            </a:r>
            <a:r>
              <a:rPr lang="en-US" baseline="0" dirty="0"/>
              <a:t>credentials</a:t>
            </a:r>
            <a:r>
              <a:rPr lang="en-US" dirty="0"/>
              <a:t>.</a:t>
            </a:r>
            <a:endParaRPr lang="en-US" baseline="0" dirty="0">
              <a:ea typeface="Calibri"/>
              <a:cs typeface="Calibri"/>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9E5FB0E-7E86-47B0-8705-716244B9285C}" type="slidenum">
              <a:rPr lang="en-US" smtClean="0"/>
              <a:t>4</a:t>
            </a:fld>
            <a:endParaRPr lang="en-US"/>
          </a:p>
        </p:txBody>
      </p:sp>
    </p:spTree>
    <p:extLst>
      <p:ext uri="{BB962C8B-B14F-4D97-AF65-F5344CB8AC3E}">
        <p14:creationId xmlns:p14="http://schemas.microsoft.com/office/powerpoint/2010/main" val="389555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Always good to look for Red Flags. </a:t>
            </a:r>
            <a:endParaRPr lang="en-US" dirty="0"/>
          </a:p>
        </p:txBody>
      </p:sp>
      <p:sp>
        <p:nvSpPr>
          <p:cNvPr id="4" name="Slide Number Placeholder 3"/>
          <p:cNvSpPr>
            <a:spLocks noGrp="1"/>
          </p:cNvSpPr>
          <p:nvPr>
            <p:ph type="sldNum" sz="quarter" idx="5"/>
          </p:nvPr>
        </p:nvSpPr>
        <p:spPr/>
        <p:txBody>
          <a:bodyPr/>
          <a:lstStyle/>
          <a:p>
            <a:fld id="{69E5FB0E-7E86-47B0-8705-716244B9285C}" type="slidenum">
              <a:rPr lang="en-US" smtClean="0"/>
              <a:t>5</a:t>
            </a:fld>
            <a:endParaRPr lang="en-US"/>
          </a:p>
        </p:txBody>
      </p:sp>
    </p:spTree>
    <p:extLst>
      <p:ext uri="{BB962C8B-B14F-4D97-AF65-F5344CB8AC3E}">
        <p14:creationId xmlns:p14="http://schemas.microsoft.com/office/powerpoint/2010/main" val="241282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scams can come in many forms such as voice messages, text messages and, the most common, email messages.</a:t>
            </a:r>
          </a:p>
          <a:p>
            <a:endParaRPr lang="en-US"/>
          </a:p>
          <a:p>
            <a:endParaRPr lang="en-US"/>
          </a:p>
        </p:txBody>
      </p:sp>
      <p:sp>
        <p:nvSpPr>
          <p:cNvPr id="4" name="Slide Number Placeholder 3"/>
          <p:cNvSpPr>
            <a:spLocks noGrp="1"/>
          </p:cNvSpPr>
          <p:nvPr>
            <p:ph type="sldNum" sz="quarter" idx="5"/>
          </p:nvPr>
        </p:nvSpPr>
        <p:spPr/>
        <p:txBody>
          <a:bodyPr/>
          <a:lstStyle/>
          <a:p>
            <a:fld id="{69E5FB0E-7E86-47B0-8705-716244B9285C}" type="slidenum">
              <a:rPr lang="en-US" smtClean="0"/>
              <a:t>6</a:t>
            </a:fld>
            <a:endParaRPr lang="en-US"/>
          </a:p>
        </p:txBody>
      </p:sp>
    </p:spTree>
    <p:extLst>
      <p:ext uri="{BB962C8B-B14F-4D97-AF65-F5344CB8AC3E}">
        <p14:creationId xmlns:p14="http://schemas.microsoft.com/office/powerpoint/2010/main" val="339234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PHISHING EMAILS</a:t>
            </a:r>
          </a:p>
          <a:p>
            <a:endParaRPr lang="en-US"/>
          </a:p>
          <a:p>
            <a:r>
              <a:rPr lang="en-US"/>
              <a:t>Please note the official source, IRS with </a:t>
            </a:r>
            <a:r>
              <a:rPr lang="en-US" baseline="0"/>
              <a:t>logo</a:t>
            </a:r>
          </a:p>
          <a:p>
            <a:r>
              <a:rPr lang="en-US" baseline="0"/>
              <a:t>Note the sense of urgency to the email.</a:t>
            </a:r>
          </a:p>
          <a:p>
            <a:endParaRPr lang="en-US" baseline="0"/>
          </a:p>
          <a:p>
            <a:r>
              <a:rPr lang="en-US" baseline="0"/>
              <a:t>Hover the mouse over the link, but </a:t>
            </a:r>
            <a:r>
              <a:rPr lang="en-US" b="1" baseline="0"/>
              <a:t>DO NOT </a:t>
            </a:r>
            <a:r>
              <a:rPr lang="en-US" b="0" baseline="0"/>
              <a:t>click the link!</a:t>
            </a:r>
          </a:p>
          <a:p>
            <a:r>
              <a:rPr lang="en-US" b="0" baseline="0"/>
              <a:t>Now observe the actual link you would be taken to!</a:t>
            </a:r>
          </a:p>
          <a:p>
            <a:endParaRPr lang="en-US" b="0" baseline="0"/>
          </a:p>
          <a:p>
            <a:r>
              <a:rPr lang="en-US" b="0" baseline="0"/>
              <a:t>We have technical controls in place to help block these types of emails</a:t>
            </a:r>
          </a:p>
          <a:p>
            <a:r>
              <a:rPr lang="en-US" b="0" baseline="0"/>
              <a:t>For every 1 of these that comes through there are about 10 to 15 thousand that gets blocked</a:t>
            </a:r>
            <a:endParaRPr lang="en-US"/>
          </a:p>
          <a:p>
            <a:endParaRPr lang="en-US"/>
          </a:p>
          <a:p>
            <a:endParaRPr lang="en-US"/>
          </a:p>
        </p:txBody>
      </p:sp>
      <p:sp>
        <p:nvSpPr>
          <p:cNvPr id="4" name="Slide Number Placeholder 3"/>
          <p:cNvSpPr>
            <a:spLocks noGrp="1"/>
          </p:cNvSpPr>
          <p:nvPr>
            <p:ph type="sldNum" sz="quarter" idx="5"/>
          </p:nvPr>
        </p:nvSpPr>
        <p:spPr/>
        <p:txBody>
          <a:bodyPr/>
          <a:lstStyle/>
          <a:p>
            <a:fld id="{69E5FB0E-7E86-47B0-8705-716244B9285C}" type="slidenum">
              <a:rPr lang="en-US" smtClean="0"/>
              <a:t>7</a:t>
            </a:fld>
            <a:endParaRPr lang="en-US"/>
          </a:p>
        </p:txBody>
      </p:sp>
    </p:spTree>
    <p:extLst>
      <p:ext uri="{BB962C8B-B14F-4D97-AF65-F5344CB8AC3E}">
        <p14:creationId xmlns:p14="http://schemas.microsoft.com/office/powerpoint/2010/main" val="358838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solidFill>
                  <a:srgbClr val="E24912"/>
                </a:solidFill>
              </a:rPr>
              <a:t>Urgent call to action or threats.</a:t>
            </a:r>
          </a:p>
          <a:p>
            <a:pPr marL="457200" indent="-457200">
              <a:buFont typeface="Arial" panose="020B0604020202020204" pitchFamily="34" charset="0"/>
              <a:buChar char="•"/>
            </a:pPr>
            <a:r>
              <a:rPr lang="en-US" sz="1200" dirty="0">
                <a:solidFill>
                  <a:srgbClr val="E24912"/>
                </a:solidFill>
              </a:rPr>
              <a:t>First time or infrequent sender.</a:t>
            </a:r>
            <a:endParaRPr lang="en-US" sz="1200" dirty="0">
              <a:solidFill>
                <a:srgbClr val="E24912"/>
              </a:solidFill>
              <a:ea typeface="Calibri"/>
              <a:cs typeface="Calibri"/>
            </a:endParaRPr>
          </a:p>
          <a:p>
            <a:pPr marL="457200" indent="-457200">
              <a:buFont typeface="Arial" panose="020B0604020202020204" pitchFamily="34" charset="0"/>
              <a:buChar char="•"/>
            </a:pPr>
            <a:r>
              <a:rPr lang="en-US" sz="1200" dirty="0">
                <a:solidFill>
                  <a:srgbClr val="E24912"/>
                </a:solidFill>
              </a:rPr>
              <a:t>Generic greeting.</a:t>
            </a:r>
            <a:endParaRPr lang="en-US" sz="1200" dirty="0">
              <a:solidFill>
                <a:srgbClr val="E24912"/>
              </a:solidFill>
              <a:ea typeface="Calibri"/>
              <a:cs typeface="Calibri"/>
            </a:endParaRPr>
          </a:p>
          <a:p>
            <a:pPr marL="457200" indent="-457200">
              <a:buFont typeface="Arial" panose="020B0604020202020204" pitchFamily="34" charset="0"/>
              <a:buChar char="•"/>
            </a:pPr>
            <a:r>
              <a:rPr lang="en-US" sz="1200" dirty="0">
                <a:solidFill>
                  <a:srgbClr val="E24912"/>
                </a:solidFill>
              </a:rPr>
              <a:t>Mismatched email domains.</a:t>
            </a:r>
            <a:r>
              <a:rPr lang="en-US" dirty="0">
                <a:solidFill>
                  <a:srgbClr val="E24912"/>
                </a:solidFill>
              </a:rPr>
              <a:t> (as shown before)</a:t>
            </a:r>
            <a:endParaRPr lang="en-US" sz="1200" dirty="0">
              <a:solidFill>
                <a:srgbClr val="E24912"/>
              </a:solidFill>
              <a:ea typeface="Calibri"/>
              <a:cs typeface="Calibri"/>
            </a:endParaRPr>
          </a:p>
          <a:p>
            <a:pPr marL="457200" indent="-457200">
              <a:buFont typeface="Arial" panose="020B0604020202020204" pitchFamily="34" charset="0"/>
              <a:buChar char="•"/>
            </a:pPr>
            <a:r>
              <a:rPr lang="en-US" sz="1200" dirty="0">
                <a:solidFill>
                  <a:srgbClr val="E24912"/>
                </a:solidFill>
              </a:rPr>
              <a:t>Suspicious links or unexpected attachments.</a:t>
            </a:r>
            <a:r>
              <a:rPr lang="en-US" dirty="0">
                <a:solidFill>
                  <a:srgbClr val="E24912"/>
                </a:solidFill>
              </a:rPr>
              <a:t> DO NOT Click on links.</a:t>
            </a:r>
            <a:endParaRPr lang="en-US" sz="1200" dirty="0">
              <a:solidFill>
                <a:srgbClr val="E24912"/>
              </a:solidFill>
              <a:ea typeface="Calibri"/>
              <a:cs typeface="Calibri"/>
            </a:endParaRPr>
          </a:p>
          <a:p>
            <a:pPr marL="457200" indent="-457200">
              <a:buFont typeface="Arial" panose="020B0604020202020204" pitchFamily="34" charset="0"/>
              <a:buChar char="•"/>
            </a:pPr>
            <a:r>
              <a:rPr lang="en-US" sz="1200" dirty="0">
                <a:solidFill>
                  <a:srgbClr val="E24912"/>
                </a:solidFill>
              </a:rPr>
              <a:t>For UTRGV email, always look for the “External Mail” tag.</a:t>
            </a:r>
            <a:endParaRPr lang="en-US" sz="1200" dirty="0"/>
          </a:p>
          <a:p>
            <a:endParaRPr lang="en-US"/>
          </a:p>
        </p:txBody>
      </p:sp>
      <p:sp>
        <p:nvSpPr>
          <p:cNvPr id="4" name="Slide Number Placeholder 3"/>
          <p:cNvSpPr>
            <a:spLocks noGrp="1"/>
          </p:cNvSpPr>
          <p:nvPr>
            <p:ph type="sldNum" sz="quarter" idx="5"/>
          </p:nvPr>
        </p:nvSpPr>
        <p:spPr/>
        <p:txBody>
          <a:bodyPr/>
          <a:lstStyle/>
          <a:p>
            <a:fld id="{69E5FB0E-7E86-47B0-8705-716244B9285C}" type="slidenum">
              <a:rPr lang="en-US" smtClean="0"/>
              <a:t>8</a:t>
            </a:fld>
            <a:endParaRPr lang="en-US"/>
          </a:p>
        </p:txBody>
      </p:sp>
    </p:spTree>
    <p:extLst>
      <p:ext uri="{BB962C8B-B14F-4D97-AF65-F5344CB8AC3E}">
        <p14:creationId xmlns:p14="http://schemas.microsoft.com/office/powerpoint/2010/main" val="47976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investigation.</a:t>
            </a:r>
            <a:endParaRPr lang="en-US" dirty="0"/>
          </a:p>
        </p:txBody>
      </p:sp>
      <p:sp>
        <p:nvSpPr>
          <p:cNvPr id="4" name="Slide Number Placeholder 3"/>
          <p:cNvSpPr>
            <a:spLocks noGrp="1"/>
          </p:cNvSpPr>
          <p:nvPr>
            <p:ph type="sldNum" sz="quarter" idx="5"/>
          </p:nvPr>
        </p:nvSpPr>
        <p:spPr/>
        <p:txBody>
          <a:bodyPr/>
          <a:lstStyle/>
          <a:p>
            <a:fld id="{69E5FB0E-7E86-47B0-8705-716244B9285C}" type="slidenum">
              <a:rPr lang="en-US" smtClean="0"/>
              <a:t>9</a:t>
            </a:fld>
            <a:endParaRPr lang="en-US"/>
          </a:p>
        </p:txBody>
      </p:sp>
    </p:spTree>
    <p:extLst>
      <p:ext uri="{BB962C8B-B14F-4D97-AF65-F5344CB8AC3E}">
        <p14:creationId xmlns:p14="http://schemas.microsoft.com/office/powerpoint/2010/main" val="107414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98F0232-01E2-4271-A8C9-F1864201517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2FF8C-CF1A-47AD-AB33-ECA81F05BEB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43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0232-01E2-4271-A8C9-F1864201517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234266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0232-01E2-4271-A8C9-F1864201517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406121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0232-01E2-4271-A8C9-F1864201517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218722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F0232-01E2-4271-A8C9-F1864201517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2FF8C-CF1A-47AD-AB33-ECA81F05BEB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F0232-01E2-4271-A8C9-F1864201517F}"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212671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F0232-01E2-4271-A8C9-F1864201517F}"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423462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F0232-01E2-4271-A8C9-F1864201517F}"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331230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8F0232-01E2-4271-A8C9-F1864201517F}" type="datetimeFigureOut">
              <a:rPr lang="en-US" smtClean="0"/>
              <a:t>2/10/2026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39451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98F0232-01E2-4271-A8C9-F1864201517F}" type="datetimeFigureOut">
              <a:rPr lang="en-US" smtClean="0"/>
              <a:t>2/10/2026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92FF8C-CF1A-47AD-AB33-ECA81F05BEBA}" type="slidenum">
              <a:rPr lang="en-US" smtClean="0"/>
              <a:t>‹#›</a:t>
            </a:fld>
            <a:endParaRPr lang="en-US"/>
          </a:p>
        </p:txBody>
      </p:sp>
    </p:spTree>
    <p:extLst>
      <p:ext uri="{BB962C8B-B14F-4D97-AF65-F5344CB8AC3E}">
        <p14:creationId xmlns:p14="http://schemas.microsoft.com/office/powerpoint/2010/main" val="292998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F0232-01E2-4271-A8C9-F1864201517F}"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2FF8C-CF1A-47AD-AB33-ECA81F05BEBA}" type="slidenum">
              <a:rPr lang="en-US" smtClean="0"/>
              <a:t>‹#›</a:t>
            </a:fld>
            <a:endParaRPr lang="en-US"/>
          </a:p>
        </p:txBody>
      </p:sp>
    </p:spTree>
    <p:extLst>
      <p:ext uri="{BB962C8B-B14F-4D97-AF65-F5344CB8AC3E}">
        <p14:creationId xmlns:p14="http://schemas.microsoft.com/office/powerpoint/2010/main" val="35095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8F0232-01E2-4271-A8C9-F1864201517F}" type="datetimeFigureOut">
              <a:rPr lang="en-US" smtClean="0"/>
              <a:t>2/10/2026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92FF8C-CF1A-47AD-AB33-ECA81F05BEB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6909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so@utrgv.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itdns@utrgv.ed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support.utrgv.edu/TDClient/1849/Portal/KB/ArticleDet?ID=7583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nam10.safelinks.protection.outlook.com/?url=https%3A%2F%2Fmyaccount.utrgv.edu%2F&amp;data=05%7C02%7Cpaula.rios%40UTRGV.EDU%7C529f838bfdc443feb54408ddebc001b7%7C990436a687df491c91249afa91f88827%7C0%7C0%7C638925932143256188%7CUnknown%7CTWFpbGZsb3d8eyJFbXB0eU1hcGkiOnRydWUsIlYiOiIwLjAuMDAwMCIsIlAiOiJXaW4zMiIsIkFOIjoiTWFpbCIsIldUIjoyfQ%3D%3D%7C0%7C%7C%7C&amp;sdata=4tbQ0yF8Rjz6X0XFan9KMngiWFY2%2F%2FYIMpPv6FkCZ1E%3D&amp;reserved=0"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utrgv.edu/TDClient/1849/Portal/KB/ArticleDet?ID=7583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am10.safelinks.protection.outlook.com/?url=https%3A%2F%2Fsecuretransfer.utrgv.edu%2F&amp;data=05%7C02%7Ccarl.carrillo%40utrgv.edu%7Cfb48be0ef50947f8d68708dc54085526%7C990436a687df491c91249afa91f88827%7C0%7C0%7C638477641967847222%7CUnknown%7CTWFpbGZsb3d8eyJWIjoiMC4wLjAwMDAiLCJQIjoiV2luMzIiLCJBTiI6Ik1haWwiLCJXVCI6Mn0%3D%7C0%7C%7C%7C&amp;sdata=MsLkhdj2QRs7a5BowwPqoUWizDfowbQYv7dmrTKQAmU%3D&amp;reserved=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support.utrgv.edu/TDClient/1849/Portal/Requests/ServiceDet?ID=42650"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so@utrgv.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utrgv.edu/police" TargetMode="External"/><Relationship Id="rId5" Type="http://schemas.openxmlformats.org/officeDocument/2006/relationships/hyperlink" Target="mailto:francisco.tamezcavazos01@utrgv.edu" TargetMode="External"/><Relationship Id="rId4" Type="http://schemas.openxmlformats.org/officeDocument/2006/relationships/hyperlink" Target="http://www.utrgv.edu/i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UTRGV ISO word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505" y="1194338"/>
            <a:ext cx="6911695" cy="2234662"/>
          </a:xfrm>
          <a:prstGeom prst="rect">
            <a:avLst/>
          </a:prstGeom>
        </p:spPr>
      </p:pic>
      <p:sp>
        <p:nvSpPr>
          <p:cNvPr id="4" name="Rectangle 3">
            <a:extLst>
              <a:ext uri="{FF2B5EF4-FFF2-40B4-BE49-F238E27FC236}">
                <a16:creationId xmlns:a16="http://schemas.microsoft.com/office/drawing/2014/main" id="{999A1CD8-BE12-4359-BAB5-672B08F583CC}"/>
              </a:ext>
            </a:extLst>
          </p:cNvPr>
          <p:cNvSpPr/>
          <p:nvPr/>
        </p:nvSpPr>
        <p:spPr>
          <a:xfrm>
            <a:off x="121920" y="4370258"/>
            <a:ext cx="11308079" cy="1754326"/>
          </a:xfrm>
          <a:prstGeom prst="rect">
            <a:avLst/>
          </a:prstGeom>
          <a:noFill/>
        </p:spPr>
        <p:txBody>
          <a:bodyPr wrap="square" lIns="91440" tIns="45720" rIns="91440" bIns="45720">
            <a:spAutoFit/>
          </a:bodyPr>
          <a:lstStyle/>
          <a:p>
            <a:pPr algn="ctr"/>
            <a:r>
              <a:rPr lang="en-US" sz="4000" dirty="0">
                <a:solidFill>
                  <a:srgbClr val="E24912"/>
                </a:solidFill>
              </a:rPr>
              <a:t>www.utrgv.edu/is   </a:t>
            </a:r>
          </a:p>
          <a:p>
            <a:pPr algn="ctr"/>
            <a:r>
              <a:rPr lang="en-US" sz="4000" u="sng" dirty="0">
                <a:solidFill>
                  <a:srgbClr val="E24912"/>
                </a:solidFill>
                <a:hlinkClick r:id="rId4"/>
              </a:rPr>
              <a:t>is@utrgv.edu</a:t>
            </a:r>
            <a:endParaRPr lang="en-US" sz="4000" dirty="0">
              <a:solidFill>
                <a:srgbClr val="E24912"/>
              </a:solidFill>
            </a:endParaRPr>
          </a:p>
          <a:p>
            <a:endParaRPr lang="en-US" sz="2800" b="0" i="1" cap="none" spc="0" dirty="0">
              <a:ln w="0"/>
              <a:solidFill>
                <a:srgbClr val="E24912"/>
              </a:solidFill>
              <a:effectLst>
                <a:outerShdw blurRad="38100" dist="19050" dir="2700000" algn="tl" rotWithShape="0">
                  <a:schemeClr val="dk1">
                    <a:alpha val="40000"/>
                  </a:schemeClr>
                </a:outerShdw>
              </a:effectLst>
            </a:endParaRPr>
          </a:p>
        </p:txBody>
      </p:sp>
      <p:sp>
        <p:nvSpPr>
          <p:cNvPr id="3" name="Title 2">
            <a:extLst>
              <a:ext uri="{FF2B5EF4-FFF2-40B4-BE49-F238E27FC236}">
                <a16:creationId xmlns:a16="http://schemas.microsoft.com/office/drawing/2014/main" id="{259DFA60-4D8E-7DC4-57A7-004ABD6FAB16}"/>
              </a:ext>
            </a:extLst>
          </p:cNvPr>
          <p:cNvSpPr>
            <a:spLocks noGrp="1"/>
          </p:cNvSpPr>
          <p:nvPr>
            <p:ph type="ctrTitle"/>
          </p:nvPr>
        </p:nvSpPr>
        <p:spPr>
          <a:xfrm>
            <a:off x="1097280" y="-3566160"/>
            <a:ext cx="10058400" cy="3566160"/>
          </a:xfrm>
        </p:spPr>
        <p:txBody>
          <a:bodyPr vert="horz" lIns="91440" tIns="45720" rIns="91440" bIns="45720" rtlCol="0" anchor="b">
            <a:normAutofit/>
          </a:bodyPr>
          <a:lstStyle/>
          <a:p>
            <a:r>
              <a:rPr lang="en-US" dirty="0"/>
              <a:t>The UTRGV ISO Office contact information</a:t>
            </a:r>
          </a:p>
        </p:txBody>
      </p:sp>
    </p:spTree>
    <p:extLst>
      <p:ext uri="{BB962C8B-B14F-4D97-AF65-F5344CB8AC3E}">
        <p14:creationId xmlns:p14="http://schemas.microsoft.com/office/powerpoint/2010/main" val="118705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txBox="1">
            <a:spLocks/>
          </p:cNvSpPr>
          <p:nvPr/>
        </p:nvSpPr>
        <p:spPr>
          <a:xfrm>
            <a:off x="355600" y="1405930"/>
            <a:ext cx="118364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200"/>
          </a:p>
        </p:txBody>
      </p:sp>
      <p:sp>
        <p:nvSpPr>
          <p:cNvPr id="5" name="Content Placeholder 2"/>
          <p:cNvSpPr txBox="1">
            <a:spLocks/>
          </p:cNvSpPr>
          <p:nvPr/>
        </p:nvSpPr>
        <p:spPr>
          <a:xfrm>
            <a:off x="0" y="2339550"/>
            <a:ext cx="12192000" cy="73864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If you receive an email that you suspect may be a phishing message:</a:t>
            </a:r>
          </a:p>
          <a:p>
            <a:pPr marL="0" indent="0" algn="ctr">
              <a:buNone/>
            </a:pPr>
            <a:endParaRPr lang="en-US" sz="2200" dirty="0"/>
          </a:p>
          <a:p>
            <a:pPr marL="0" indent="0" algn="ctr">
              <a:buNone/>
            </a:pPr>
            <a:endParaRPr lang="en-US" sz="2200" dirty="0"/>
          </a:p>
          <a:p>
            <a:pPr marL="0" indent="0" algn="ctr">
              <a:buNone/>
            </a:pPr>
            <a:r>
              <a:rPr lang="en-US" sz="2200" dirty="0"/>
              <a:t>Forward email to </a:t>
            </a:r>
            <a:r>
              <a:rPr lang="en-US" sz="2200" dirty="0">
                <a:hlinkClick r:id="rId3"/>
              </a:rPr>
              <a:t>itdns@utrgv.edu</a:t>
            </a:r>
            <a:r>
              <a:rPr lang="en-US" sz="2200" dirty="0"/>
              <a:t> </a:t>
            </a:r>
          </a:p>
          <a:p>
            <a:pPr marL="0" indent="0" algn="ctr">
              <a:buNone/>
            </a:pPr>
            <a:endParaRPr lang="en-US" sz="2200" dirty="0"/>
          </a:p>
          <a:p>
            <a:pPr marL="0" indent="0" algn="ctr">
              <a:buNone/>
            </a:pPr>
            <a:r>
              <a:rPr lang="en-US" sz="2400" dirty="0">
                <a:ea typeface="+mn-lt"/>
                <a:cs typeface="+mn-lt"/>
                <a:hlinkClick r:id="rId4"/>
              </a:rPr>
              <a:t>Article - Report a Phishing Email Usi... (utrgv.edu)</a:t>
            </a:r>
            <a:endParaRPr lang="en-US" dirty="0"/>
          </a:p>
          <a:p>
            <a:pPr marL="0" indent="0" algn="ctr">
              <a:buNone/>
            </a:pPr>
            <a:endParaRPr lang="en-US" sz="2200" dirty="0">
              <a:cs typeface="Calibri"/>
            </a:endParaRPr>
          </a:p>
        </p:txBody>
      </p:sp>
      <p:sp>
        <p:nvSpPr>
          <p:cNvPr id="7" name="Title 6">
            <a:extLst>
              <a:ext uri="{FF2B5EF4-FFF2-40B4-BE49-F238E27FC236}">
                <a16:creationId xmlns:a16="http://schemas.microsoft.com/office/drawing/2014/main" id="{7003B285-4371-8CF5-373F-49B07CEABC89}"/>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Other ways to Report Phishing</a:t>
            </a:r>
            <a:endParaRPr lang="en-US" sz="5400">
              <a:latin typeface="+mn-lt"/>
            </a:endParaRPr>
          </a:p>
        </p:txBody>
      </p:sp>
    </p:spTree>
    <p:extLst>
      <p:ext uri="{BB962C8B-B14F-4D97-AF65-F5344CB8AC3E}">
        <p14:creationId xmlns:p14="http://schemas.microsoft.com/office/powerpoint/2010/main" val="286317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30A7-A207-BE3F-79B3-9B4E01144935}"/>
              </a:ext>
            </a:extLst>
          </p:cNvPr>
          <p:cNvSpPr>
            <a:spLocks noGrp="1"/>
          </p:cNvSpPr>
          <p:nvPr>
            <p:ph type="title"/>
          </p:nvPr>
        </p:nvSpPr>
        <p:spPr/>
        <p:txBody>
          <a:bodyPr/>
          <a:lstStyle/>
          <a:p>
            <a:pPr algn="ctr"/>
            <a:r>
              <a:rPr lang="en-US" b="1" dirty="0">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Arial Rounded MT Bold" panose="020F0704030504030204" pitchFamily="34" charset="0"/>
                <a:ea typeface="ADLaM Display" panose="020F0502020204030204" pitchFamily="2" charset="0"/>
                <a:cs typeface="ADLaM Display" panose="020F0502020204030204" pitchFamily="2" charset="0"/>
              </a:rPr>
              <a:t>Smishing</a:t>
            </a:r>
            <a:endParaRPr lang="en-US" b="1" dirty="0">
              <a:latin typeface="Arial Rounded MT Bold" panose="020F0704030504030204" pitchFamily="34" charset="0"/>
              <a:ea typeface="ADLaM Display" panose="020F0502020204030204" pitchFamily="2" charset="0"/>
              <a:cs typeface="ADLaM Display" panose="020F0502020204030204" pitchFamily="2" charset="0"/>
            </a:endParaRPr>
          </a:p>
        </p:txBody>
      </p:sp>
      <p:sp>
        <p:nvSpPr>
          <p:cNvPr id="3" name="TextBox 2">
            <a:extLst>
              <a:ext uri="{FF2B5EF4-FFF2-40B4-BE49-F238E27FC236}">
                <a16:creationId xmlns:a16="http://schemas.microsoft.com/office/drawing/2014/main" id="{ABE0BA14-26D5-AC89-8CCA-A00C8FE2DF8F}"/>
              </a:ext>
            </a:extLst>
          </p:cNvPr>
          <p:cNvSpPr txBox="1"/>
          <p:nvPr/>
        </p:nvSpPr>
        <p:spPr>
          <a:xfrm>
            <a:off x="1097280" y="1737360"/>
            <a:ext cx="10058400" cy="3139321"/>
          </a:xfrm>
          <a:prstGeom prst="rect">
            <a:avLst/>
          </a:prstGeom>
          <a:noFill/>
        </p:spPr>
        <p:txBody>
          <a:bodyPr wrap="square" rtlCol="0">
            <a:spAutoFit/>
          </a:bodyPr>
          <a:lstStyle/>
          <a:p>
            <a:r>
              <a:rPr lang="en-US" sz="3600" dirty="0">
                <a:solidFill>
                  <a:srgbClr val="E24912"/>
                </a:solidFill>
              </a:rPr>
              <a:t>Smishing– </a:t>
            </a:r>
            <a:r>
              <a:rPr lang="en-US" sz="3600" dirty="0"/>
              <a:t>phishing via text message/SMS</a:t>
            </a:r>
          </a:p>
          <a:p>
            <a:endParaRPr lang="en-US" sz="3600" dirty="0"/>
          </a:p>
          <a:p>
            <a:r>
              <a:rPr lang="en-US" sz="3600" dirty="0"/>
              <a:t>While phishing emails remain the most common form of attach, other methods are becoming more frequent. </a:t>
            </a:r>
          </a:p>
          <a:p>
            <a:endParaRPr lang="en-US" dirty="0"/>
          </a:p>
        </p:txBody>
      </p:sp>
    </p:spTree>
    <p:extLst>
      <p:ext uri="{BB962C8B-B14F-4D97-AF65-F5344CB8AC3E}">
        <p14:creationId xmlns:p14="http://schemas.microsoft.com/office/powerpoint/2010/main" val="133535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862F-0257-EF30-7C99-C67A9B495230}"/>
              </a:ext>
            </a:extLst>
          </p:cNvPr>
          <p:cNvSpPr>
            <a:spLocks noGrp="1"/>
          </p:cNvSpPr>
          <p:nvPr>
            <p:ph type="title"/>
          </p:nvPr>
        </p:nvSpPr>
        <p:spPr>
          <a:xfrm>
            <a:off x="1097280" y="432261"/>
            <a:ext cx="10058400" cy="4688379"/>
          </a:xfrm>
        </p:spPr>
        <p:txBody>
          <a:bodyPr>
            <a:normAutofit/>
          </a:bodyPr>
          <a:lstStyle/>
          <a:p>
            <a:r>
              <a:rPr lang="en-US" sz="3200" b="1" dirty="0"/>
              <a:t>The following is a real example of a recent smishing attack. If you obtained this type of text, we highly recommend resetting your UTRGV password. You can do this by contacting the UTRGV Helpdesk at 956-665-2020 or by visiting the UTRGV Password Reset Page at </a:t>
            </a:r>
            <a:r>
              <a:rPr lang="en-US" sz="3200" b="1" u="sng" dirty="0">
                <a:hlinkClick r:id="rId3" tooltip="https://myaccount.utrgv.edu/"/>
              </a:rPr>
              <a:t>https://myaccount.utrgv.edu/.</a:t>
            </a:r>
            <a:r>
              <a:rPr lang="en-US" sz="3200" b="1" dirty="0"/>
              <a:t>Taking this step will help ensure the security of your account.</a:t>
            </a:r>
            <a:br>
              <a:rPr lang="en-US" dirty="0"/>
            </a:br>
            <a:endParaRPr lang="en-US" dirty="0"/>
          </a:p>
        </p:txBody>
      </p:sp>
    </p:spTree>
    <p:extLst>
      <p:ext uri="{BB962C8B-B14F-4D97-AF65-F5344CB8AC3E}">
        <p14:creationId xmlns:p14="http://schemas.microsoft.com/office/powerpoint/2010/main" val="75539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912B-4FDC-E4AE-ECC3-D4A34BC53CE6}"/>
              </a:ext>
            </a:extLst>
          </p:cNvPr>
          <p:cNvSpPr>
            <a:spLocks noGrp="1"/>
          </p:cNvSpPr>
          <p:nvPr>
            <p:ph type="title"/>
          </p:nvPr>
        </p:nvSpPr>
        <p:spPr>
          <a:xfrm>
            <a:off x="1097280" y="286603"/>
            <a:ext cx="10058400" cy="1849768"/>
          </a:xfrm>
        </p:spPr>
        <p:txBody>
          <a:bodyPr>
            <a:normAutofit fontScale="90000"/>
          </a:bodyPr>
          <a:lstStyle/>
          <a:p>
            <a:r>
              <a:rPr lang="en-US" sz="3100" b="1" dirty="0">
                <a:solidFill>
                  <a:srgbClr val="FF0000"/>
                </a:solidFill>
              </a:rPr>
              <a:t>Please block the number shown in the screenshot below. Please note that cybercriminals may rotate numbers as part of their evolving tactics. This exact number has been used in three reported attacks. </a:t>
            </a:r>
            <a:br>
              <a:rPr lang="en-US" dirty="0"/>
            </a:br>
            <a:endParaRPr lang="en-US" dirty="0"/>
          </a:p>
        </p:txBody>
      </p:sp>
      <p:pic>
        <p:nvPicPr>
          <p:cNvPr id="1026" name="id-CD629411-7851-4F0C-B255-1A7AB761FB7F" descr="Screen capture of a phone showing a phone number that should be blocked. ">
            <a:extLst>
              <a:ext uri="{FF2B5EF4-FFF2-40B4-BE49-F238E27FC236}">
                <a16:creationId xmlns:a16="http://schemas.microsoft.com/office/drawing/2014/main" id="{9D319E25-CD27-3947-72EE-77B4DEFFAE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586" y="1751098"/>
            <a:ext cx="2098911" cy="452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d-2EECEC6C-A3A3-4053-B1DC-CFD6F7F718A1" descr="Screenshot of a phone showing a malicious message. ">
            <a:extLst>
              <a:ext uri="{FF2B5EF4-FFF2-40B4-BE49-F238E27FC236}">
                <a16:creationId xmlns:a16="http://schemas.microsoft.com/office/drawing/2014/main" id="{FE0BC7A2-6220-D255-07A5-E59BCCD76C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181" y="1751099"/>
            <a:ext cx="2086754" cy="452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d-48B5F608-1E35-47FF-8E5D-929CB3EB0CE8" descr="Screenshot of a phone showing the rest of the malicious message. ">
            <a:extLst>
              <a:ext uri="{FF2B5EF4-FFF2-40B4-BE49-F238E27FC236}">
                <a16:creationId xmlns:a16="http://schemas.microsoft.com/office/drawing/2014/main" id="{10DD7389-02A3-9A3A-9281-26A993D5B9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8182" y="1751098"/>
            <a:ext cx="2086754" cy="451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48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Down Arrow 5">
            <a:extLst>
              <a:ext uri="{C183D7F6-B498-43B3-948B-1728B52AA6E4}">
                <adec:decorative xmlns:adec="http://schemas.microsoft.com/office/drawing/2017/decorative" val="1"/>
              </a:ext>
            </a:extLst>
          </p:cNvPr>
          <p:cNvSpPr/>
          <p:nvPr/>
        </p:nvSpPr>
        <p:spPr>
          <a:xfrm rot="16200000">
            <a:off x="5159878" y="-1961243"/>
            <a:ext cx="1299413" cy="9326294"/>
          </a:xfrm>
          <a:prstGeom prst="up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61584" y="2347961"/>
            <a:ext cx="6798052" cy="707886"/>
          </a:xfrm>
          <a:prstGeom prst="rect">
            <a:avLst/>
          </a:prstGeom>
        </p:spPr>
        <p:txBody>
          <a:bodyPr wrap="square">
            <a:spAutoFit/>
          </a:bodyPr>
          <a:lstStyle/>
          <a:p>
            <a:pPr algn="ctr"/>
            <a:r>
              <a:rPr lang="en-US" sz="40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rPr>
              <a:t>Devices and Services that are:</a:t>
            </a:r>
          </a:p>
        </p:txBody>
      </p:sp>
      <p:graphicFrame>
        <p:nvGraphicFramePr>
          <p:cNvPr id="3" name="Diagram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5324595"/>
              </p:ext>
            </p:extLst>
          </p:nvPr>
        </p:nvGraphicFramePr>
        <p:xfrm>
          <a:off x="2298700" y="3233647"/>
          <a:ext cx="7004306" cy="33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528E69E5-DFBE-FD6F-24C8-E90B67070E27}"/>
              </a:ext>
            </a:extLst>
          </p:cNvPr>
          <p:cNvSpPr>
            <a:spLocks noGrp="1"/>
          </p:cNvSpPr>
          <p:nvPr>
            <p:ph type="title"/>
          </p:nvPr>
        </p:nvSpPr>
        <p:spPr/>
        <p:txBody>
          <a:bodyPr>
            <a:normAutofit/>
          </a:bodyPr>
          <a:lstStyle/>
          <a:p>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Where can I Store University Data?</a:t>
            </a:r>
            <a:endParaRPr lang="en-US" sz="5400">
              <a:latin typeface="+mn-lt"/>
            </a:endParaRPr>
          </a:p>
        </p:txBody>
      </p:sp>
    </p:spTree>
    <p:extLst>
      <p:ext uri="{BB962C8B-B14F-4D97-AF65-F5344CB8AC3E}">
        <p14:creationId xmlns:p14="http://schemas.microsoft.com/office/powerpoint/2010/main" val="86882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743" y="2213810"/>
            <a:ext cx="1137874" cy="1656092"/>
          </a:xfrm>
          <a:prstGeom prst="rect">
            <a:avLst/>
          </a:prstGeom>
        </p:spPr>
      </p:pic>
      <p:sp>
        <p:nvSpPr>
          <p:cNvPr id="6" name="Content Placeholder 2"/>
          <p:cNvSpPr txBox="1">
            <a:spLocks/>
          </p:cNvSpPr>
          <p:nvPr/>
        </p:nvSpPr>
        <p:spPr>
          <a:xfrm>
            <a:off x="519354" y="1011981"/>
            <a:ext cx="10515600" cy="39244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endParaRPr lang="en-US"/>
          </a:p>
          <a:p>
            <a:pPr marL="0" indent="0">
              <a:buNone/>
            </a:pPr>
            <a:endParaRPr lang="en-US"/>
          </a:p>
          <a:p>
            <a:pPr marL="0" indent="0">
              <a:buNone/>
            </a:pPr>
            <a:r>
              <a:rPr lang="en-US" dirty="0"/>
              <a:t>Transformation of data into a form that conceals the data’s original meaning to prevent it from being known or used.</a:t>
            </a:r>
            <a:endParaRPr lang="en-US" dirty="0">
              <a:ea typeface="Calibri"/>
              <a:cs typeface="Calibri"/>
            </a:endParaRPr>
          </a:p>
          <a:p>
            <a:pPr marL="0" indent="0">
              <a:buNone/>
            </a:pPr>
            <a:endParaRPr lang="en-US" sz="1200" dirty="0">
              <a:ea typeface="Calibri"/>
              <a:cs typeface="Calibri"/>
            </a:endParaRPr>
          </a:p>
          <a:p>
            <a:pPr marL="0" indent="0">
              <a:buNone/>
            </a:pPr>
            <a:r>
              <a:rPr lang="en-US" dirty="0"/>
              <a:t>Encryption is especially important if you are trying to send sensitive information that other people should not be able to access.</a:t>
            </a:r>
            <a:endParaRPr lang="en-US" dirty="0">
              <a:ea typeface="Calibri"/>
              <a:cs typeface="Calibri"/>
            </a:endParaRPr>
          </a:p>
          <a:p>
            <a:pPr marL="0" indent="0">
              <a:buNone/>
            </a:pPr>
            <a:endParaRPr lang="en-US" sz="1200" dirty="0">
              <a:solidFill>
                <a:srgbClr val="E24912"/>
              </a:solidFill>
              <a:ea typeface="Calibri"/>
              <a:cs typeface="Calibri"/>
            </a:endParaRPr>
          </a:p>
          <a:p>
            <a:pPr marL="0" indent="0">
              <a:buFont typeface="Arial" panose="020B0604020202020204" pitchFamily="34" charset="0"/>
              <a:buNone/>
            </a:pPr>
            <a:r>
              <a:rPr lang="en-US" dirty="0">
                <a:solidFill>
                  <a:srgbClr val="E24912"/>
                </a:solidFill>
              </a:rPr>
              <a:t>Remember </a:t>
            </a:r>
            <a:r>
              <a:rPr lang="en-US" dirty="0"/>
              <a:t>that encryption does not protects you from virus/malware. Encryption protects you from unintended disclosure due to loss or theft.</a:t>
            </a:r>
            <a:endParaRPr lang="en-US" dirty="0">
              <a:solidFill>
                <a:srgbClr val="E24912"/>
              </a:solidFill>
              <a:ea typeface="Calibri"/>
              <a:cs typeface="Calibri"/>
            </a:endParaRPr>
          </a:p>
        </p:txBody>
      </p:sp>
      <p:sp>
        <p:nvSpPr>
          <p:cNvPr id="2" name="Rectangle 1"/>
          <p:cNvSpPr/>
          <p:nvPr/>
        </p:nvSpPr>
        <p:spPr>
          <a:xfrm>
            <a:off x="4590611" y="1656092"/>
            <a:ext cx="3286797" cy="923330"/>
          </a:xfrm>
          <a:prstGeom prst="rect">
            <a:avLst/>
          </a:prstGeom>
        </p:spPr>
        <p:txBody>
          <a:bodyPr wrap="none">
            <a:spAutoFit/>
          </a:bodyPr>
          <a:lstStyle/>
          <a:p>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rPr>
              <a:t>Encryption</a:t>
            </a:r>
            <a:endParaRPr lang="en-US" sz="2400"/>
          </a:p>
        </p:txBody>
      </p:sp>
      <p:sp>
        <p:nvSpPr>
          <p:cNvPr id="3" name="Title 2">
            <a:extLst>
              <a:ext uri="{FF2B5EF4-FFF2-40B4-BE49-F238E27FC236}">
                <a16:creationId xmlns:a16="http://schemas.microsoft.com/office/drawing/2014/main" id="{8548EFDD-4FFB-C866-F122-16AD2EFF95C2}"/>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Protecting data at rest?</a:t>
            </a:r>
            <a:endParaRPr lang="en-US" sz="5400">
              <a:latin typeface="+mn-lt"/>
            </a:endParaRPr>
          </a:p>
        </p:txBody>
      </p:sp>
    </p:spTree>
    <p:extLst>
      <p:ext uri="{BB962C8B-B14F-4D97-AF65-F5344CB8AC3E}">
        <p14:creationId xmlns:p14="http://schemas.microsoft.com/office/powerpoint/2010/main" val="412604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8526" y="1737360"/>
            <a:ext cx="10515600" cy="379130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Because email messages are sent over the internet and might be intercepted by an attacker, it is important to add an additional layer of security to sensitive information.</a:t>
            </a:r>
          </a:p>
          <a:p>
            <a:pPr marL="0" indent="0">
              <a:buNone/>
            </a:pPr>
            <a:r>
              <a:rPr lang="en-US" sz="2600" dirty="0"/>
              <a:t>To send an encrypted email, include </a:t>
            </a:r>
            <a:r>
              <a:rPr lang="en-US" sz="2600" dirty="0">
                <a:solidFill>
                  <a:srgbClr val="E24912"/>
                </a:solidFill>
              </a:rPr>
              <a:t>[secure] </a:t>
            </a:r>
            <a:r>
              <a:rPr lang="en-US" sz="2600" dirty="0"/>
              <a:t>tag</a:t>
            </a:r>
            <a:r>
              <a:rPr lang="en-US" sz="2600" dirty="0">
                <a:solidFill>
                  <a:srgbClr val="E24912"/>
                </a:solidFill>
              </a:rPr>
              <a:t> </a:t>
            </a:r>
            <a:r>
              <a:rPr lang="en-US" sz="2600" dirty="0"/>
              <a:t>at the beginning of the subject field of your email. </a:t>
            </a:r>
            <a:endParaRPr lang="en-US" sz="2600" dirty="0">
              <a:ea typeface="Calibri"/>
              <a:cs typeface="Calibri"/>
            </a:endParaRPr>
          </a:p>
          <a:p>
            <a:pPr marL="0" indent="0">
              <a:buNone/>
            </a:pPr>
            <a:endParaRPr lang="en-US" sz="2600" u="sng"/>
          </a:p>
          <a:p>
            <a:pPr marL="0" indent="0">
              <a:buNone/>
            </a:pPr>
            <a:r>
              <a:rPr lang="en-US" sz="2400" u="sng" dirty="0"/>
              <a:t>Example:</a:t>
            </a:r>
            <a:r>
              <a:rPr lang="en-US" sz="2400" dirty="0"/>
              <a:t>  </a:t>
            </a:r>
            <a:r>
              <a:rPr lang="en-US" sz="2400" b="1" dirty="0"/>
              <a:t>Subject: [secure] Monthly Report</a:t>
            </a:r>
            <a:endParaRPr lang="en-US" sz="2400" b="1" dirty="0">
              <a:solidFill>
                <a:srgbClr val="E24912"/>
              </a:solidFill>
            </a:endParaRPr>
          </a:p>
          <a:p>
            <a:pPr marL="0" indent="0">
              <a:buNone/>
            </a:pPr>
            <a:r>
              <a:rPr lang="en-US" sz="2600" dirty="0"/>
              <a:t>In addition, LiquidFiles has been implemented at UTRGV for sending and receiving protected information.</a:t>
            </a:r>
            <a:endParaRPr lang="en-US" sz="2600" dirty="0">
              <a:ea typeface="Calibri"/>
              <a:cs typeface="Calibri"/>
            </a:endParaRPr>
          </a:p>
          <a:p>
            <a:pPr marL="0" indent="0">
              <a:buNone/>
            </a:pPr>
            <a:endParaRPr lang="en-US" sz="1000">
              <a:ea typeface="+mn-lt"/>
              <a:cs typeface="+mn-lt"/>
              <a:hlinkClick r:id="rId3"/>
            </a:endParaRPr>
          </a:p>
          <a:p>
            <a:pPr marL="0" indent="0">
              <a:buNone/>
            </a:pPr>
            <a:r>
              <a:rPr lang="en-US" dirty="0">
                <a:ea typeface="+mn-lt"/>
                <a:cs typeface="+mn-lt"/>
                <a:hlinkClick r:id="rId3"/>
              </a:rPr>
              <a:t>Article - Encrypt and Decrypt Email (utrgv.edu)</a:t>
            </a:r>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813" y="4791774"/>
            <a:ext cx="2598057" cy="1474398"/>
          </a:xfrm>
          <a:prstGeom prst="rect">
            <a:avLst/>
          </a:prstGeom>
        </p:spPr>
      </p:pic>
      <p:sp>
        <p:nvSpPr>
          <p:cNvPr id="5" name="Title 4">
            <a:extLst>
              <a:ext uri="{FF2B5EF4-FFF2-40B4-BE49-F238E27FC236}">
                <a16:creationId xmlns:a16="http://schemas.microsoft.com/office/drawing/2014/main" id="{0E1937C8-7BD5-0A22-C586-10446462E9B5}"/>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Protecting data in motion</a:t>
            </a:r>
            <a:endParaRPr lang="en-US" sz="5400">
              <a:latin typeface="+mn-lt"/>
            </a:endParaRPr>
          </a:p>
        </p:txBody>
      </p:sp>
    </p:spTree>
    <p:extLst>
      <p:ext uri="{BB962C8B-B14F-4D97-AF65-F5344CB8AC3E}">
        <p14:creationId xmlns:p14="http://schemas.microsoft.com/office/powerpoint/2010/main" val="411171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8853B-8B56-834F-2924-F941A1F8E42E}"/>
              </a:ext>
            </a:extLst>
          </p:cNvPr>
          <p:cNvSpPr txBox="1">
            <a:spLocks noGrp="1"/>
          </p:cNvSpPr>
          <p:nvPr>
            <p:ph type="title" idx="4294967295"/>
          </p:nvPr>
        </p:nvSpPr>
        <p:spPr>
          <a:xfrm>
            <a:off x="569167" y="2690336"/>
            <a:ext cx="5309118" cy="203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What is Liquid Files?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Liquid files will be used for securely sharing protected information that cannot be shared by other means such as email attachments or online shares.  Examples of protected information are documents containing FERPA information, HIPAA,  and Social Security Numbers.</a:t>
            </a:r>
          </a:p>
        </p:txBody>
      </p:sp>
      <p:sp>
        <p:nvSpPr>
          <p:cNvPr id="5" name="TextBox 4">
            <a:extLst>
              <a:ext uri="{FF2B5EF4-FFF2-40B4-BE49-F238E27FC236}">
                <a16:creationId xmlns:a16="http://schemas.microsoft.com/office/drawing/2014/main" id="{718D2068-6495-597A-2BDC-1A8F245596CD}"/>
              </a:ext>
            </a:extLst>
          </p:cNvPr>
          <p:cNvSpPr txBox="1"/>
          <p:nvPr/>
        </p:nvSpPr>
        <p:spPr>
          <a:xfrm>
            <a:off x="6501105" y="2584207"/>
            <a:ext cx="4742283" cy="2585323"/>
          </a:xfrm>
          <a:prstGeom prst="rect">
            <a:avLst/>
          </a:prstGeom>
          <a:noFill/>
        </p:spPr>
        <p:txBody>
          <a:bodyPr wrap="square" lIns="91440" tIns="45720" rIns="91440" bIns="45720" anchor="t">
            <a:spAutoFit/>
          </a:bodyPr>
          <a:lstStyle/>
          <a:p>
            <a:pPr rtl="0"/>
            <a:r>
              <a:rPr lang="en-US" b="1" dirty="0">
                <a:effectLst/>
              </a:rPr>
              <a:t>How do I access Liquid Files?</a:t>
            </a:r>
            <a:endParaRPr lang="en-US" dirty="0">
              <a:effectLst/>
            </a:endParaRPr>
          </a:p>
          <a:p>
            <a:pPr rtl="0"/>
            <a:r>
              <a:rPr lang="en-US" dirty="0">
                <a:effectLst/>
              </a:rPr>
              <a:t>You can get access to the software to </a:t>
            </a:r>
            <a:r>
              <a:rPr lang="en-US" b="1" dirty="0">
                <a:effectLst/>
              </a:rPr>
              <a:t>send</a:t>
            </a:r>
            <a:r>
              <a:rPr lang="en-US" dirty="0">
                <a:effectLst/>
              </a:rPr>
              <a:t> and </a:t>
            </a:r>
            <a:r>
              <a:rPr lang="en-US" b="1" dirty="0">
                <a:effectLst/>
              </a:rPr>
              <a:t>request </a:t>
            </a:r>
            <a:r>
              <a:rPr lang="en-US" dirty="0">
                <a:effectLst/>
              </a:rPr>
              <a:t>files by accessing the application URL </a:t>
            </a:r>
            <a:r>
              <a:rPr lang="en-US" dirty="0">
                <a:effectLst/>
                <a:hlinkClick r:id="rId2" tooltip="https://nam10.safelinks.protection.outlook.com/?url=https%3a%2f%2fsecuretransfer.utrgv.edu%2f&amp;data=05%7c02%7ccarl.carrillo%40utrgv.edu%7cfb48be0ef50947f8d68708dc54085526%7c990436a687df491c91249afa91f88827%7c0%7c0%7c638477641967847222%7cunknown%7ctwfpbgzsb3d8eyjwijoimc4wljawmdailcjqijoiv2lumziilcjbtii6ik1hawwilcjxvci6mn0%3d%7c0%7c%7c%7c&amp;sdata=mslkhdj2qrs7a5bowwpqouwizdfowbqyv7dmrtkqamu%3d&amp;reserved=0"/>
              </a:rPr>
              <a:t>https://securetransfer.utrgv.edu</a:t>
            </a:r>
            <a:r>
              <a:rPr lang="en-US" dirty="0">
                <a:effectLst/>
              </a:rPr>
              <a:t> and entering your UTRGV credentials.</a:t>
            </a:r>
            <a:endParaRPr lang="en-US" dirty="0">
              <a:effectLst/>
              <a:ea typeface="Calibri"/>
              <a:cs typeface="Calibri"/>
            </a:endParaRPr>
          </a:p>
          <a:p>
            <a:pPr rtl="0"/>
            <a:endParaRPr lang="en-US">
              <a:effectLst/>
            </a:endParaRPr>
          </a:p>
          <a:p>
            <a:pPr rtl="0"/>
            <a:r>
              <a:rPr lang="en-US" dirty="0">
                <a:effectLst/>
              </a:rPr>
              <a:t>You can also access LiquidFiles through the my.utrgv.edu portal by clicking on the </a:t>
            </a:r>
            <a:r>
              <a:rPr lang="en-US" err="1">
                <a:effectLst/>
              </a:rPr>
              <a:t>LiquidFiles</a:t>
            </a:r>
            <a:r>
              <a:rPr lang="en-US" dirty="0">
                <a:effectLst/>
              </a:rPr>
              <a:t> icon:</a:t>
            </a:r>
            <a:endParaRPr lang="en-US" dirty="0">
              <a:effectLst/>
              <a:ea typeface="Calibri"/>
              <a:cs typeface="Calibri"/>
            </a:endParaRPr>
          </a:p>
        </p:txBody>
      </p:sp>
      <p:pic>
        <p:nvPicPr>
          <p:cNvPr id="10" name="Picture 9" descr="A LiquidFiles logo with a triangle in the center. Your files in your control. &#10;">
            <a:extLst>
              <a:ext uri="{FF2B5EF4-FFF2-40B4-BE49-F238E27FC236}">
                <a16:creationId xmlns:a16="http://schemas.microsoft.com/office/drawing/2014/main" id="{98E006BA-3B73-9D43-35C9-2089A3E0B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974" y="252977"/>
            <a:ext cx="1825165" cy="2111334"/>
          </a:xfrm>
          <a:prstGeom prst="rect">
            <a:avLst/>
          </a:prstGeom>
        </p:spPr>
      </p:pic>
    </p:spTree>
    <p:extLst>
      <p:ext uri="{BB962C8B-B14F-4D97-AF65-F5344CB8AC3E}">
        <p14:creationId xmlns:p14="http://schemas.microsoft.com/office/powerpoint/2010/main" val="337168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TRGV logo"/>
          <p:cNvPicPr>
            <a:picLocks noChangeAspect="1"/>
          </p:cNvPicPr>
          <p:nvPr/>
        </p:nvPicPr>
        <p:blipFill>
          <a:blip r:embed="rId3"/>
          <a:stretch>
            <a:fillRect/>
          </a:stretch>
        </p:blipFill>
        <p:spPr>
          <a:xfrm>
            <a:off x="130145" y="915283"/>
            <a:ext cx="2600552" cy="797503"/>
          </a:xfrm>
          <a:prstGeom prst="rect">
            <a:avLst/>
          </a:prstGeom>
        </p:spPr>
      </p:pic>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3145850"/>
              </p:ext>
            </p:extLst>
          </p:nvPr>
        </p:nvGraphicFramePr>
        <p:xfrm>
          <a:off x="316230" y="1950118"/>
          <a:ext cx="11620500" cy="4502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4536B74E-D446-AC00-06B1-55E7652C2B8F}"/>
              </a:ext>
            </a:extLst>
          </p:cNvPr>
          <p:cNvSpPr>
            <a:spLocks noGrp="1"/>
          </p:cNvSpPr>
          <p:nvPr>
            <p:ph type="title"/>
          </p:nvPr>
        </p:nvSpPr>
        <p:spPr/>
        <p:txBody>
          <a:bodyPr>
            <a:no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Computers connecting to</a:t>
            </a:r>
            <a:b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b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Information Resources</a:t>
            </a:r>
            <a:endParaRPr lang="en-US" sz="5400">
              <a:latin typeface="+mn-lt"/>
            </a:endParaRPr>
          </a:p>
        </p:txBody>
      </p:sp>
    </p:spTree>
    <p:extLst>
      <p:ext uri="{BB962C8B-B14F-4D97-AF65-F5344CB8AC3E}">
        <p14:creationId xmlns:p14="http://schemas.microsoft.com/office/powerpoint/2010/main" val="395368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roved st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872" y="1099227"/>
            <a:ext cx="4008223" cy="2271326"/>
          </a:xfrm>
          <a:prstGeom prst="rect">
            <a:avLst/>
          </a:prstGeom>
        </p:spPr>
      </p:pic>
      <p:sp>
        <p:nvSpPr>
          <p:cNvPr id="6" name="Rectangle 5"/>
          <p:cNvSpPr/>
          <p:nvPr/>
        </p:nvSpPr>
        <p:spPr>
          <a:xfrm>
            <a:off x="4826971" y="331235"/>
            <a:ext cx="2157065" cy="923330"/>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rPr>
              <a:t>Get I.T.</a:t>
            </a:r>
          </a:p>
        </p:txBody>
      </p:sp>
      <p:sp>
        <p:nvSpPr>
          <p:cNvPr id="8" name="Rectangle 7"/>
          <p:cNvSpPr/>
          <p:nvPr/>
        </p:nvSpPr>
        <p:spPr>
          <a:xfrm>
            <a:off x="4036675" y="3321610"/>
            <a:ext cx="3829253" cy="923330"/>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rPr>
              <a:t>BEFORE YOU</a:t>
            </a:r>
          </a:p>
        </p:txBody>
      </p:sp>
      <p:pic>
        <p:nvPicPr>
          <p:cNvPr id="9" name="Picture 8" descr="Buy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249" y="4244940"/>
            <a:ext cx="2065467" cy="1497817"/>
          </a:xfrm>
          <a:prstGeom prst="rect">
            <a:avLst/>
          </a:prstGeom>
        </p:spPr>
      </p:pic>
      <p:pic>
        <p:nvPicPr>
          <p:cNvPr id="4" name="Picture 3" descr="iShop UTRGV logo"/>
          <p:cNvPicPr>
            <a:picLocks noChangeAspect="1"/>
          </p:cNvPicPr>
          <p:nvPr/>
        </p:nvPicPr>
        <p:blipFill>
          <a:blip r:embed="rId5"/>
          <a:stretch>
            <a:fillRect/>
          </a:stretch>
        </p:blipFill>
        <p:spPr>
          <a:xfrm>
            <a:off x="227509" y="773190"/>
            <a:ext cx="3345314" cy="1924701"/>
          </a:xfrm>
          <a:prstGeom prst="rect">
            <a:avLst/>
          </a:prstGeom>
        </p:spPr>
      </p:pic>
      <p:sp>
        <p:nvSpPr>
          <p:cNvPr id="2" name="TextBox 1">
            <a:extLst>
              <a:ext uri="{FF2B5EF4-FFF2-40B4-BE49-F238E27FC236}">
                <a16:creationId xmlns:a16="http://schemas.microsoft.com/office/drawing/2014/main" id="{D2F16DAC-A4DB-45CB-B5B3-A0082BA8825E}"/>
              </a:ext>
            </a:extLst>
          </p:cNvPr>
          <p:cNvSpPr txBox="1"/>
          <p:nvPr/>
        </p:nvSpPr>
        <p:spPr>
          <a:xfrm>
            <a:off x="870133" y="5915391"/>
            <a:ext cx="10686195" cy="369332"/>
          </a:xfrm>
          <a:prstGeom prst="rect">
            <a:avLst/>
          </a:prstGeom>
          <a:noFill/>
        </p:spPr>
        <p:txBody>
          <a:bodyPr wrap="none" rtlCol="0">
            <a:spAutoFit/>
          </a:bodyPr>
          <a:lstStyle/>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Instructions can be found here  </a:t>
            </a:r>
            <a:r>
              <a:rPr lang="en-US" sz="1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https://support.utrgv.edu/TDClient/1849/Portal/Requests/ServiceDet?ID=42650</a:t>
            </a:r>
            <a:endParaRPr lang="en-US" sz="1800">
              <a:effectLst/>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749C56D8-7F9E-A92B-C09C-69D239155C55}"/>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Get IT approved before you buy.</a:t>
            </a:r>
          </a:p>
        </p:txBody>
      </p:sp>
    </p:spTree>
    <p:extLst>
      <p:ext uri="{BB962C8B-B14F-4D97-AF65-F5344CB8AC3E}">
        <p14:creationId xmlns:p14="http://schemas.microsoft.com/office/powerpoint/2010/main" val="294281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5733182" y="0"/>
            <a:ext cx="184731" cy="923330"/>
          </a:xfrm>
          <a:prstGeom prst="rect">
            <a:avLst/>
          </a:prstGeom>
          <a:noFill/>
        </p:spPr>
        <p:txBody>
          <a:bodyPr wrap="none" lIns="91440" tIns="45720" rIns="91440" bIns="45720">
            <a:spAutoFit/>
          </a:bodyPr>
          <a:lstStyle/>
          <a:p>
            <a:pPr algn="ctr"/>
            <a:endPar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endParaRPr>
          </a:p>
        </p:txBody>
      </p:sp>
      <p:graphicFrame>
        <p:nvGraphicFramePr>
          <p:cNvPr id="6" name="Diagram 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4130350"/>
              </p:ext>
            </p:extLst>
          </p:nvPr>
        </p:nvGraphicFramePr>
        <p:xfrm>
          <a:off x="0" y="478395"/>
          <a:ext cx="12093262" cy="628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EB0681F-2BBD-9C94-005A-869AD365FF04}"/>
              </a:ext>
            </a:extLst>
          </p:cNvPr>
          <p:cNvSpPr>
            <a:spLocks noGrp="1"/>
          </p:cNvSpPr>
          <p:nvPr>
            <p:ph type="title"/>
          </p:nvPr>
        </p:nvSpPr>
        <p:spPr>
          <a:xfrm>
            <a:off x="888713" y="96592"/>
            <a:ext cx="10058400" cy="1450757"/>
          </a:xfrm>
        </p:spPr>
        <p:txBody>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Policy Reviews</a:t>
            </a:r>
            <a:br>
              <a:rPr lang="en-US" sz="48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rPr>
            </a:br>
            <a:endParaRPr lang="en-US"/>
          </a:p>
        </p:txBody>
      </p:sp>
    </p:spTree>
    <p:extLst>
      <p:ext uri="{BB962C8B-B14F-4D97-AF65-F5344CB8AC3E}">
        <p14:creationId xmlns:p14="http://schemas.microsoft.com/office/powerpoint/2010/main" val="106953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C183D7F6-B498-43B3-948B-1728B52AA6E4}">
                <adec:decorative xmlns:adec="http://schemas.microsoft.com/office/drawing/2017/decorative" val="1"/>
              </a:ext>
            </a:extLst>
          </p:cNvPr>
          <p:cNvSpPr txBox="1">
            <a:spLocks/>
          </p:cNvSpPr>
          <p:nvPr/>
        </p:nvSpPr>
        <p:spPr>
          <a:xfrm>
            <a:off x="152400" y="923330"/>
            <a:ext cx="11105815" cy="562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24912"/>
              </a:buClr>
              <a:buFont typeface="Wingdings" panose="05000000000000000000" pitchFamily="2" charset="2"/>
              <a:buChar char="§"/>
            </a:pPr>
            <a:endParaRPr lang="en-US" sz="2800"/>
          </a:p>
          <a:p>
            <a:pPr marL="0" indent="0">
              <a:buFont typeface="Arial" panose="020B0604020202020204" pitchFamily="34" charset="0"/>
              <a:buNone/>
            </a:pPr>
            <a:endParaRPr lang="en-US" sz="3600"/>
          </a:p>
        </p:txBody>
      </p:sp>
      <p:pic>
        <p:nvPicPr>
          <p:cNvPr id="4" name="Picture 3" descr="UTRGV logo"/>
          <p:cNvPicPr>
            <a:picLocks noChangeAspect="1"/>
          </p:cNvPicPr>
          <p:nvPr/>
        </p:nvPicPr>
        <p:blipFill>
          <a:blip r:embed="rId3"/>
          <a:stretch>
            <a:fillRect/>
          </a:stretch>
        </p:blipFill>
        <p:spPr>
          <a:xfrm>
            <a:off x="7119248" y="1845735"/>
            <a:ext cx="1531458" cy="469647"/>
          </a:xfrm>
          <a:prstGeom prst="rect">
            <a:avLst/>
          </a:prstGeom>
        </p:spPr>
      </p:pic>
      <p:sp>
        <p:nvSpPr>
          <p:cNvPr id="3" name="Title 2">
            <a:extLst>
              <a:ext uri="{FF2B5EF4-FFF2-40B4-BE49-F238E27FC236}">
                <a16:creationId xmlns:a16="http://schemas.microsoft.com/office/drawing/2014/main" id="{6EF85AD9-9CF5-6E3E-648E-4452C13EAB21}"/>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Passwords</a:t>
            </a:r>
            <a:endParaRPr lang="en-US" sz="5400">
              <a:latin typeface="+mn-lt"/>
            </a:endParaRPr>
          </a:p>
        </p:txBody>
      </p:sp>
      <p:sp>
        <p:nvSpPr>
          <p:cNvPr id="8" name="Content Placeholder 7">
            <a:extLst>
              <a:ext uri="{FF2B5EF4-FFF2-40B4-BE49-F238E27FC236}">
                <a16:creationId xmlns:a16="http://schemas.microsoft.com/office/drawing/2014/main" id="{3547E851-8794-EAD6-8782-1C28E9E4C7F9}"/>
              </a:ext>
            </a:extLst>
          </p:cNvPr>
          <p:cNvSpPr>
            <a:spLocks noGrp="1"/>
          </p:cNvSpPr>
          <p:nvPr>
            <p:ph sz="half" idx="1"/>
          </p:nvPr>
        </p:nvSpPr>
        <p:spPr>
          <a:xfrm>
            <a:off x="1036320" y="1845735"/>
            <a:ext cx="5079065" cy="4023360"/>
          </a:xfrm>
        </p:spPr>
        <p:txBody>
          <a:bodyPr>
            <a:normAutofit lnSpcReduction="10000"/>
          </a:bodyPr>
          <a:lstStyle/>
          <a:p>
            <a:pPr marL="0" indent="0">
              <a:buNone/>
            </a:pPr>
            <a:r>
              <a:rPr lang="en-US" sz="3000"/>
              <a:t>Why are passwords important?</a:t>
            </a:r>
          </a:p>
          <a:p>
            <a:pPr lvl="1">
              <a:buClr>
                <a:srgbClr val="E24912"/>
              </a:buClr>
              <a:buFont typeface="Wingdings" panose="05000000000000000000" pitchFamily="2" charset="2"/>
              <a:buChar char="§"/>
            </a:pPr>
            <a:r>
              <a:rPr lang="en-US" sz="2800"/>
              <a:t>They provide validation</a:t>
            </a:r>
          </a:p>
          <a:p>
            <a:pPr lvl="1">
              <a:buClr>
                <a:srgbClr val="E24912"/>
              </a:buClr>
              <a:buFont typeface="Wingdings" panose="05000000000000000000" pitchFamily="2" charset="2"/>
              <a:buChar char="§"/>
            </a:pPr>
            <a:r>
              <a:rPr lang="en-US" sz="2800"/>
              <a:t>They allow access and authorization</a:t>
            </a:r>
          </a:p>
          <a:p>
            <a:pPr lvl="1">
              <a:buClr>
                <a:srgbClr val="E24912"/>
              </a:buClr>
              <a:buFont typeface="Wingdings" panose="05000000000000000000" pitchFamily="2" charset="2"/>
              <a:buChar char="§"/>
            </a:pPr>
            <a:r>
              <a:rPr lang="en-US" sz="2800"/>
              <a:t>They protect our data/information</a:t>
            </a:r>
          </a:p>
          <a:p>
            <a:endParaRPr lang="en-US"/>
          </a:p>
        </p:txBody>
      </p:sp>
      <p:sp>
        <p:nvSpPr>
          <p:cNvPr id="9" name="Content Placeholder 8">
            <a:extLst>
              <a:ext uri="{FF2B5EF4-FFF2-40B4-BE49-F238E27FC236}">
                <a16:creationId xmlns:a16="http://schemas.microsoft.com/office/drawing/2014/main" id="{7103D914-E2C1-5CB4-C70D-4ACC20EBDDA7}"/>
              </a:ext>
            </a:extLst>
          </p:cNvPr>
          <p:cNvSpPr>
            <a:spLocks noGrp="1"/>
          </p:cNvSpPr>
          <p:nvPr>
            <p:ph sz="half" idx="2"/>
          </p:nvPr>
        </p:nvSpPr>
        <p:spPr>
          <a:xfrm>
            <a:off x="6217920" y="1845735"/>
            <a:ext cx="4937760" cy="4023360"/>
          </a:xfrm>
        </p:spPr>
        <p:txBody>
          <a:bodyPr>
            <a:normAutofit lnSpcReduction="10000"/>
          </a:bodyPr>
          <a:lstStyle/>
          <a:p>
            <a:pPr marL="0" indent="0">
              <a:buClr>
                <a:srgbClr val="E24912"/>
              </a:buClr>
              <a:buNone/>
            </a:pPr>
            <a:r>
              <a:rPr lang="en-US" sz="3000"/>
              <a:t>Your                       password allows access to:</a:t>
            </a:r>
          </a:p>
          <a:p>
            <a:pPr lvl="1">
              <a:buClr>
                <a:srgbClr val="E24912"/>
              </a:buClr>
              <a:buFont typeface="Wingdings" panose="05000000000000000000" pitchFamily="2" charset="2"/>
              <a:buChar char="§"/>
            </a:pPr>
            <a:r>
              <a:rPr lang="en-US" sz="2800"/>
              <a:t>Email</a:t>
            </a:r>
          </a:p>
          <a:p>
            <a:pPr lvl="1">
              <a:buClr>
                <a:srgbClr val="E24912"/>
              </a:buClr>
              <a:buFont typeface="Wingdings" panose="05000000000000000000" pitchFamily="2" charset="2"/>
              <a:buChar char="§"/>
            </a:pPr>
            <a:r>
              <a:rPr lang="en-US" sz="2800"/>
              <a:t>Student records </a:t>
            </a:r>
            <a:r>
              <a:rPr lang="en-US" sz="2200"/>
              <a:t>(FERPA)</a:t>
            </a:r>
          </a:p>
          <a:p>
            <a:pPr lvl="1">
              <a:buClr>
                <a:srgbClr val="E24912"/>
              </a:buClr>
              <a:buFont typeface="Wingdings" panose="05000000000000000000" pitchFamily="2" charset="2"/>
              <a:buChar char="§"/>
            </a:pPr>
            <a:r>
              <a:rPr lang="en-US" sz="2800"/>
              <a:t>Network access </a:t>
            </a:r>
            <a:r>
              <a:rPr lang="en-US" sz="2200"/>
              <a:t>(Wired and </a:t>
            </a:r>
            <a:r>
              <a:rPr lang="en-US" sz="2200" err="1"/>
              <a:t>WiFi</a:t>
            </a:r>
            <a:r>
              <a:rPr lang="en-US" sz="2200"/>
              <a:t>)</a:t>
            </a:r>
          </a:p>
          <a:p>
            <a:pPr lvl="1">
              <a:buClr>
                <a:srgbClr val="E24912"/>
              </a:buClr>
              <a:buFont typeface="Wingdings" panose="05000000000000000000" pitchFamily="2" charset="2"/>
              <a:buChar char="§"/>
            </a:pPr>
            <a:r>
              <a:rPr lang="en-US" sz="2800"/>
              <a:t>Confidential Files / Research papers </a:t>
            </a:r>
            <a:r>
              <a:rPr lang="en-US" sz="2000"/>
              <a:t>(IP)</a:t>
            </a:r>
          </a:p>
          <a:p>
            <a:pPr lvl="1">
              <a:buClr>
                <a:srgbClr val="E24912"/>
              </a:buClr>
              <a:buFont typeface="Wingdings" panose="05000000000000000000" pitchFamily="2" charset="2"/>
              <a:buChar char="§"/>
            </a:pPr>
            <a:r>
              <a:rPr lang="en-US" sz="2800"/>
              <a:t>Employee Data </a:t>
            </a:r>
            <a:br>
              <a:rPr lang="en-US" sz="2800"/>
            </a:br>
            <a:r>
              <a:rPr lang="en-US" sz="2200"/>
              <a:t>(Your SSN, Direct Deposit, Contact Info, Home Address)</a:t>
            </a:r>
          </a:p>
          <a:p>
            <a:endParaRPr lang="en-US"/>
          </a:p>
        </p:txBody>
      </p:sp>
    </p:spTree>
    <p:extLst>
      <p:ext uri="{BB962C8B-B14F-4D97-AF65-F5344CB8AC3E}">
        <p14:creationId xmlns:p14="http://schemas.microsoft.com/office/powerpoint/2010/main" val="1224812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99815" y="1737360"/>
            <a:ext cx="9894905" cy="4812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US" sz="1500"/>
          </a:p>
          <a:p>
            <a:pPr marL="0" indent="0">
              <a:buNone/>
            </a:pPr>
            <a:r>
              <a:rPr lang="en-US" b="1">
                <a:solidFill>
                  <a:srgbClr val="E24912"/>
                </a:solidFill>
              </a:rPr>
              <a:t>Five(5)</a:t>
            </a:r>
            <a:r>
              <a:rPr lang="en-US"/>
              <a:t> recommended password guidelines:</a:t>
            </a:r>
          </a:p>
          <a:p>
            <a:pPr marL="914400" lvl="1" indent="-457200">
              <a:buFont typeface="+mj-lt"/>
              <a:buAutoNum type="arabicPeriod"/>
            </a:pPr>
            <a:r>
              <a:rPr lang="en-US" b="1">
                <a:solidFill>
                  <a:srgbClr val="E24912"/>
                </a:solidFill>
              </a:rPr>
              <a:t>You Shall Choose a password wisely</a:t>
            </a:r>
          </a:p>
          <a:p>
            <a:pPr marL="914400" lvl="2" indent="0">
              <a:buNone/>
            </a:pPr>
            <a:endParaRPr lang="en-US">
              <a:latin typeface="Arial" panose="020B0604020202020204" pitchFamily="34" charset="0"/>
              <a:cs typeface="Arial" panose="020B0604020202020204" pitchFamily="34" charset="0"/>
            </a:endParaRPr>
          </a:p>
          <a:p>
            <a:pPr marL="914400" lvl="1" indent="-457200">
              <a:buFont typeface="+mj-lt"/>
              <a:buAutoNum type="arabicPeriod"/>
            </a:pPr>
            <a:r>
              <a:rPr lang="en-US" b="1">
                <a:solidFill>
                  <a:srgbClr val="E24912"/>
                </a:solidFill>
              </a:rPr>
              <a:t>You Will Never Write It Down</a:t>
            </a:r>
          </a:p>
          <a:p>
            <a:pPr marL="914400" lvl="2" indent="0">
              <a:buNone/>
            </a:pPr>
            <a:r>
              <a:rPr lang="en-US" b="1"/>
              <a:t>NEVER! </a:t>
            </a:r>
            <a:endParaRPr lang="en-US"/>
          </a:p>
          <a:p>
            <a:pPr marL="914400" lvl="1" indent="-457200">
              <a:buFont typeface="+mj-lt"/>
              <a:buAutoNum type="arabicPeriod"/>
            </a:pPr>
            <a:r>
              <a:rPr lang="en-US" b="1">
                <a:solidFill>
                  <a:srgbClr val="E24912"/>
                </a:solidFill>
              </a:rPr>
              <a:t>You Will Never Share It With Anyone</a:t>
            </a:r>
          </a:p>
          <a:p>
            <a:pPr marL="914400" lvl="2" indent="0">
              <a:buNone/>
            </a:pPr>
            <a:r>
              <a:rPr lang="en-US"/>
              <a:t>Not even your supervisor, IT, or Security (ISO)</a:t>
            </a:r>
          </a:p>
          <a:p>
            <a:pPr marL="914400" lvl="1" indent="-457200">
              <a:buFont typeface="+mj-lt"/>
              <a:buAutoNum type="arabicPeriod"/>
            </a:pPr>
            <a:r>
              <a:rPr lang="en-US" b="1">
                <a:solidFill>
                  <a:srgbClr val="E24912"/>
                </a:solidFill>
              </a:rPr>
              <a:t>You Will Change It Often</a:t>
            </a:r>
          </a:p>
          <a:p>
            <a:pPr marL="914400" lvl="2" indent="0">
              <a:buNone/>
            </a:pPr>
            <a:r>
              <a:rPr lang="en-US"/>
              <a:t>At least once per year</a:t>
            </a:r>
          </a:p>
          <a:p>
            <a:pPr marL="914400" lvl="1" indent="-457200">
              <a:buFont typeface="+mj-lt"/>
              <a:buAutoNum type="arabicPeriod"/>
            </a:pPr>
            <a:r>
              <a:rPr lang="en-US" b="1">
                <a:solidFill>
                  <a:srgbClr val="E24912"/>
                </a:solidFill>
              </a:rPr>
              <a:t>You Will Be Mindful of Where You Use It!</a:t>
            </a:r>
          </a:p>
          <a:p>
            <a:pPr marL="914400" lvl="2" indent="0">
              <a:buNone/>
            </a:pPr>
            <a:r>
              <a:rPr lang="en-US"/>
              <a:t>Be careful of fake websites that are made to look real</a:t>
            </a:r>
          </a:p>
          <a:p>
            <a:pPr marL="0" indent="0">
              <a:buFont typeface="Arial" panose="020B0604020202020204" pitchFamily="34" charset="0"/>
              <a:buNone/>
            </a:pPr>
            <a:endParaRPr lang="en-US"/>
          </a:p>
        </p:txBody>
      </p:sp>
      <p:sp>
        <p:nvSpPr>
          <p:cNvPr id="3" name="Title 2">
            <a:extLst>
              <a:ext uri="{FF2B5EF4-FFF2-40B4-BE49-F238E27FC236}">
                <a16:creationId xmlns:a16="http://schemas.microsoft.com/office/drawing/2014/main" id="{FE0831D1-78A7-EE41-C86E-C6A7295D6206}"/>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Passwords (Cont’d)</a:t>
            </a:r>
            <a:endParaRPr lang="en-US" sz="5400">
              <a:latin typeface="+mn-lt"/>
            </a:endParaRPr>
          </a:p>
        </p:txBody>
      </p:sp>
    </p:spTree>
    <p:extLst>
      <p:ext uri="{BB962C8B-B14F-4D97-AF65-F5344CB8AC3E}">
        <p14:creationId xmlns:p14="http://schemas.microsoft.com/office/powerpoint/2010/main" val="120145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50495" y="1804995"/>
            <a:ext cx="10527631" cy="3680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a:t>It is a </a:t>
            </a:r>
            <a:r>
              <a:rPr lang="en-US" u="sng"/>
              <a:t>policy violation</a:t>
            </a:r>
            <a:r>
              <a:rPr lang="en-US"/>
              <a:t> to use UTRGV passwords in non-UTRGV systems.</a:t>
            </a:r>
          </a:p>
          <a:p>
            <a:pPr marL="0" indent="0" fontAlgn="base">
              <a:buNone/>
            </a:pPr>
            <a:endParaRPr lang="en-US"/>
          </a:p>
          <a:p>
            <a:pPr lvl="1" fontAlgn="base">
              <a:buFont typeface="Wingdings" panose="05000000000000000000" pitchFamily="2" charset="2"/>
              <a:buChar char="Ø"/>
            </a:pPr>
            <a:r>
              <a:rPr lang="en-US"/>
              <a:t>Facebook</a:t>
            </a:r>
          </a:p>
          <a:p>
            <a:pPr lvl="1" fontAlgn="base">
              <a:buFont typeface="Wingdings" panose="05000000000000000000" pitchFamily="2" charset="2"/>
              <a:buChar char="Ø"/>
            </a:pPr>
            <a:r>
              <a:rPr lang="en-US"/>
              <a:t>Gmail</a:t>
            </a:r>
          </a:p>
          <a:p>
            <a:pPr lvl="1" fontAlgn="base">
              <a:buFont typeface="Wingdings" panose="05000000000000000000" pitchFamily="2" charset="2"/>
              <a:buChar char="Ø"/>
            </a:pPr>
            <a:r>
              <a:rPr lang="en-US"/>
              <a:t>Twitter</a:t>
            </a:r>
          </a:p>
          <a:p>
            <a:pPr lvl="1" fontAlgn="base">
              <a:buFont typeface="Wingdings" panose="05000000000000000000" pitchFamily="2" charset="2"/>
              <a:buChar char="Ø"/>
            </a:pPr>
            <a:r>
              <a:rPr lang="en-US"/>
              <a:t>This also includes 3</a:t>
            </a:r>
            <a:r>
              <a:rPr lang="en-US" baseline="30000"/>
              <a:t>rd</a:t>
            </a:r>
            <a:r>
              <a:rPr lang="en-US"/>
              <a:t> party services in use by UTRGV but that are not maintained by UTRGV.</a:t>
            </a:r>
          </a:p>
          <a:p>
            <a:pPr lvl="1" fontAlgn="base">
              <a:buFont typeface="Wingdings" panose="05000000000000000000" pitchFamily="2" charset="2"/>
              <a:buChar char="Ø"/>
            </a:pPr>
            <a:r>
              <a:rPr lang="en-US"/>
              <a:t>Consider utilizing a password manager (Example: </a:t>
            </a:r>
            <a:r>
              <a:rPr lang="en-US" err="1"/>
              <a:t>Dashlane</a:t>
            </a:r>
            <a:r>
              <a:rPr lang="en-US"/>
              <a:t> &amp; Keeper).</a:t>
            </a:r>
          </a:p>
          <a:p>
            <a:pPr lvl="1" fontAlgn="base">
              <a:buFont typeface="Wingdings" panose="05000000000000000000" pitchFamily="2" charset="2"/>
              <a:buChar char="Ø"/>
            </a:pPr>
            <a:endParaRPr lang="en-US"/>
          </a:p>
          <a:p>
            <a:pPr marL="0" indent="0">
              <a:buFont typeface="Arial" panose="020B0604020202020204" pitchFamily="34" charset="0"/>
              <a:buNone/>
            </a:pPr>
            <a:endParaRPr lang="en-US"/>
          </a:p>
        </p:txBody>
      </p:sp>
      <p:pic>
        <p:nvPicPr>
          <p:cNvPr id="4" name="Graphic 3" descr="Warning with solid fill">
            <a:extLst>
              <a:ext uri="{FF2B5EF4-FFF2-40B4-BE49-F238E27FC236}">
                <a16:creationId xmlns:a16="http://schemas.microsoft.com/office/drawing/2014/main" id="{C25EC7AF-EA7D-8913-1B1F-945204184B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3773" y="218968"/>
            <a:ext cx="1354016" cy="1354016"/>
          </a:xfrm>
          <a:prstGeom prst="rect">
            <a:avLst/>
          </a:prstGeom>
        </p:spPr>
      </p:pic>
      <p:sp>
        <p:nvSpPr>
          <p:cNvPr id="6" name="Title 5">
            <a:extLst>
              <a:ext uri="{FF2B5EF4-FFF2-40B4-BE49-F238E27FC236}">
                <a16:creationId xmlns:a16="http://schemas.microsoft.com/office/drawing/2014/main" id="{A4C99CA7-1F36-946E-7E2B-2F39BDA8B08D}"/>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Reminder</a:t>
            </a:r>
            <a:endParaRPr lang="en-US" sz="5400">
              <a:latin typeface="+mn-lt"/>
            </a:endParaRPr>
          </a:p>
        </p:txBody>
      </p:sp>
    </p:spTree>
    <p:extLst>
      <p:ext uri="{BB962C8B-B14F-4D97-AF65-F5344CB8AC3E}">
        <p14:creationId xmlns:p14="http://schemas.microsoft.com/office/powerpoint/2010/main" val="286151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E8C8-E175-FD0B-0352-87F9E2193DB4}"/>
              </a:ext>
            </a:extLst>
          </p:cNvPr>
          <p:cNvSpPr>
            <a:spLocks noGrp="1"/>
          </p:cNvSpPr>
          <p:nvPr>
            <p:ph type="title"/>
          </p:nvPr>
        </p:nvSpPr>
        <p:spPr/>
        <p:txBody>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ea typeface="+mn-ea"/>
                <a:cs typeface="+mn-cs"/>
              </a:rPr>
              <a:t>KnowBe4 Training</a:t>
            </a:r>
          </a:p>
        </p:txBody>
      </p:sp>
      <p:sp>
        <p:nvSpPr>
          <p:cNvPr id="3" name="Content Placeholder 2">
            <a:extLst>
              <a:ext uri="{FF2B5EF4-FFF2-40B4-BE49-F238E27FC236}">
                <a16:creationId xmlns:a16="http://schemas.microsoft.com/office/drawing/2014/main" id="{2EBD18F5-C1CC-EC8D-E25B-992180738418}"/>
              </a:ext>
            </a:extLst>
          </p:cNvPr>
          <p:cNvSpPr>
            <a:spLocks noGrp="1"/>
          </p:cNvSpPr>
          <p:nvPr>
            <p:ph idx="1"/>
          </p:nvPr>
        </p:nvSpPr>
        <p:spPr>
          <a:xfrm>
            <a:off x="1097280" y="1845734"/>
            <a:ext cx="10058400" cy="4023360"/>
          </a:xfrm>
        </p:spPr>
        <p:txBody>
          <a:bodyPr/>
          <a:lstStyle/>
          <a:p>
            <a:pPr>
              <a:buFont typeface="Arial" panose="020B0604020202020204" pitchFamily="34" charset="0"/>
              <a:buChar char="•"/>
            </a:pPr>
            <a:r>
              <a:rPr lang="en-US" sz="2800"/>
              <a:t> Knowbe4 is used for multiple employee trainings including:</a:t>
            </a:r>
          </a:p>
          <a:p>
            <a:pPr lvl="1"/>
            <a:r>
              <a:rPr lang="en-US" sz="2400"/>
              <a:t>Acceptable Use Policy (AUP)</a:t>
            </a:r>
          </a:p>
          <a:p>
            <a:pPr lvl="1"/>
            <a:r>
              <a:rPr lang="en-US" sz="2400"/>
              <a:t>Information Security Annual Training</a:t>
            </a:r>
          </a:p>
          <a:p>
            <a:pPr lvl="1"/>
            <a:r>
              <a:rPr lang="en-US" sz="2400"/>
              <a:t>FERPA</a:t>
            </a:r>
          </a:p>
          <a:p>
            <a:pPr lvl="1"/>
            <a:r>
              <a:rPr lang="en-US" sz="2400"/>
              <a:t>Sexual Harassment</a:t>
            </a:r>
          </a:p>
          <a:p>
            <a:pPr>
              <a:buFont typeface="Arial" panose="020B0604020202020204" pitchFamily="34" charset="0"/>
              <a:buChar char="•"/>
            </a:pPr>
            <a:r>
              <a:rPr lang="en-US" sz="2800"/>
              <a:t> Keeps track of training status</a:t>
            </a:r>
          </a:p>
          <a:p>
            <a:pPr marL="0" indent="0">
              <a:buNone/>
            </a:pPr>
            <a:endParaRPr lang="en-US" sz="2800"/>
          </a:p>
          <a:p>
            <a:endParaRPr lang="en-US"/>
          </a:p>
        </p:txBody>
      </p:sp>
      <p:grpSp>
        <p:nvGrpSpPr>
          <p:cNvPr id="7" name="Group 6" descr="myUTRGV Portal KnowBe4 link icon">
            <a:extLst>
              <a:ext uri="{FF2B5EF4-FFF2-40B4-BE49-F238E27FC236}">
                <a16:creationId xmlns:a16="http://schemas.microsoft.com/office/drawing/2014/main" id="{8B2CF201-1F66-4D90-7048-ED5266A7BBB0}"/>
              </a:ext>
            </a:extLst>
          </p:cNvPr>
          <p:cNvGrpSpPr/>
          <p:nvPr/>
        </p:nvGrpSpPr>
        <p:grpSpPr>
          <a:xfrm>
            <a:off x="7808803" y="3571711"/>
            <a:ext cx="2919046" cy="2297383"/>
            <a:chOff x="7995139" y="2095170"/>
            <a:chExt cx="2919046" cy="2297383"/>
          </a:xfrm>
        </p:grpSpPr>
        <p:pic>
          <p:nvPicPr>
            <p:cNvPr id="5" name="Picture 4">
              <a:extLst>
                <a:ext uri="{FF2B5EF4-FFF2-40B4-BE49-F238E27FC236}">
                  <a16:creationId xmlns:a16="http://schemas.microsoft.com/office/drawing/2014/main" id="{EDE66543-0CA0-30F3-204F-C09094A3C25A}"/>
                </a:ext>
              </a:extLst>
            </p:cNvPr>
            <p:cNvPicPr>
              <a:picLocks noChangeAspect="1"/>
            </p:cNvPicPr>
            <p:nvPr/>
          </p:nvPicPr>
          <p:blipFill rotWithShape="1">
            <a:blip r:embed="rId3"/>
            <a:srcRect b="14307"/>
            <a:stretch/>
          </p:blipFill>
          <p:spPr>
            <a:xfrm>
              <a:off x="8084526" y="2388210"/>
              <a:ext cx="2313843" cy="2004343"/>
            </a:xfrm>
            <a:prstGeom prst="rect">
              <a:avLst/>
            </a:prstGeom>
          </p:spPr>
        </p:pic>
        <p:sp>
          <p:nvSpPr>
            <p:cNvPr id="6" name="TextBox 5">
              <a:extLst>
                <a:ext uri="{FF2B5EF4-FFF2-40B4-BE49-F238E27FC236}">
                  <a16:creationId xmlns:a16="http://schemas.microsoft.com/office/drawing/2014/main" id="{F682EC68-3743-2144-2742-2CA64178F432}"/>
                </a:ext>
              </a:extLst>
            </p:cNvPr>
            <p:cNvSpPr txBox="1"/>
            <p:nvPr/>
          </p:nvSpPr>
          <p:spPr>
            <a:xfrm>
              <a:off x="7995139" y="2095170"/>
              <a:ext cx="2919046" cy="477054"/>
            </a:xfrm>
            <a:prstGeom prst="rect">
              <a:avLst/>
            </a:prstGeom>
            <a:noFill/>
          </p:spPr>
          <p:txBody>
            <a:bodyPr wrap="square" rtlCol="0">
              <a:spAutoFit/>
            </a:bodyPr>
            <a:lstStyle/>
            <a:p>
              <a:pPr algn="ctr"/>
              <a:r>
                <a:rPr lang="en-US" sz="2500" err="1"/>
                <a:t>myUTRGV</a:t>
              </a:r>
              <a:r>
                <a:rPr lang="en-US" sz="2500"/>
                <a:t> Portal</a:t>
              </a:r>
            </a:p>
          </p:txBody>
        </p:sp>
      </p:grpSp>
    </p:spTree>
    <p:extLst>
      <p:ext uri="{BB962C8B-B14F-4D97-AF65-F5344CB8AC3E}">
        <p14:creationId xmlns:p14="http://schemas.microsoft.com/office/powerpoint/2010/main" val="301649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3548418" y="4382672"/>
            <a:ext cx="4704627"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24912"/>
                </a:solidFill>
                <a:effectLst/>
                <a:uLnTx/>
                <a:uFillTx/>
                <a:latin typeface="+mn-lt"/>
                <a:ea typeface="+mn-ea"/>
                <a:cs typeface="+mn-cs"/>
              </a:rPr>
              <a:t>Information Security Office,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24912"/>
                </a:solidFill>
                <a:effectLst/>
                <a:uLnTx/>
                <a:uFillTx/>
                <a:latin typeface="+mn-lt"/>
                <a:ea typeface="+mn-ea"/>
                <a:cs typeface="+mn-cs"/>
              </a:rPr>
              <a:t>www.utrgv.edu/is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E24912"/>
                </a:solidFill>
                <a:effectLst/>
                <a:uLnTx/>
                <a:uFillTx/>
                <a:latin typeface="+mn-lt"/>
                <a:ea typeface="+mn-ea"/>
                <a:cs typeface="+mn-cs"/>
                <a:hlinkClick r:id="rId3"/>
              </a:rPr>
              <a:t>is@utrgv.edu</a:t>
            </a:r>
            <a:endParaRPr kumimoji="0" lang="en-US" sz="2800" b="0" i="0" u="none" strike="noStrike" kern="1200" cap="none" spc="0" normalizeH="0" baseline="0" noProof="0" dirty="0">
              <a:ln>
                <a:noFill/>
              </a:ln>
              <a:solidFill>
                <a:srgbClr val="E24912"/>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w="0"/>
              <a:solidFill>
                <a:srgbClr val="E24912"/>
              </a:solidFill>
              <a:effectLst>
                <a:outerShdw blurRad="38100" dist="19050" dir="2700000" algn="tl" rotWithShape="0">
                  <a:schemeClr val="dk1">
                    <a:alpha val="40000"/>
                  </a:schemeClr>
                </a:outerShdw>
              </a:effectLst>
              <a:uLnTx/>
              <a:uFillTx/>
              <a:latin typeface="+mn-lt"/>
              <a:ea typeface="+mn-ea"/>
              <a:cs typeface="+mn-cs"/>
            </a:endParaRPr>
          </a:p>
        </p:txBody>
      </p:sp>
      <p:pic>
        <p:nvPicPr>
          <p:cNvPr id="2" name="Picture 1" descr="Thank you n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146" y="2814222"/>
            <a:ext cx="1219202" cy="1219202"/>
          </a:xfrm>
          <a:prstGeom prst="rect">
            <a:avLst/>
          </a:prstGeom>
        </p:spPr>
      </p:pic>
      <p:pic>
        <p:nvPicPr>
          <p:cNvPr id="3" name="Picture 2" descr="Question ma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7375" y="2704563"/>
            <a:ext cx="1568450" cy="1568450"/>
          </a:xfrm>
          <a:prstGeom prst="rect">
            <a:avLst/>
          </a:prstGeom>
        </p:spPr>
      </p:pic>
      <p:pic>
        <p:nvPicPr>
          <p:cNvPr id="9" name="Picture 8" descr="UTRGV ISO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0151" y="469901"/>
            <a:ext cx="6911695" cy="2234662"/>
          </a:xfrm>
          <a:prstGeom prst="rect">
            <a:avLst/>
          </a:prstGeom>
        </p:spPr>
      </p:pic>
    </p:spTree>
    <p:extLst>
      <p:ext uri="{BB962C8B-B14F-4D97-AF65-F5344CB8AC3E}">
        <p14:creationId xmlns:p14="http://schemas.microsoft.com/office/powerpoint/2010/main" val="127484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557099"/>
              </p:ext>
            </p:extLst>
          </p:nvPr>
        </p:nvGraphicFramePr>
        <p:xfrm>
          <a:off x="1326159" y="1661464"/>
          <a:ext cx="9326295" cy="3788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Down Arrow 5">
            <a:extLst>
              <a:ext uri="{C183D7F6-B498-43B3-948B-1728B52AA6E4}">
                <adec:decorative xmlns:adec="http://schemas.microsoft.com/office/drawing/2017/decorative" val="1"/>
              </a:ext>
            </a:extLst>
          </p:cNvPr>
          <p:cNvSpPr/>
          <p:nvPr/>
        </p:nvSpPr>
        <p:spPr>
          <a:xfrm rot="16200000">
            <a:off x="5339600" y="-3321460"/>
            <a:ext cx="1299413" cy="9326294"/>
          </a:xfrm>
          <a:prstGeom prst="up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idx="4294967295"/>
          </p:nvPr>
        </p:nvSpPr>
        <p:spPr>
          <a:xfrm>
            <a:off x="2662946" y="880022"/>
            <a:ext cx="6652719"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uLnTx/>
                <a:uFillTx/>
                <a:latin typeface="+mn-lt"/>
                <a:ea typeface="+mn-ea"/>
                <a:cs typeface="+mn-cs"/>
              </a:rPr>
              <a:t>Standards that protect</a:t>
            </a:r>
          </a:p>
        </p:txBody>
      </p:sp>
    </p:spTree>
    <p:extLst>
      <p:ext uri="{BB962C8B-B14F-4D97-AF65-F5344CB8AC3E}">
        <p14:creationId xmlns:p14="http://schemas.microsoft.com/office/powerpoint/2010/main" val="249237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C183D7F6-B498-43B3-948B-1728B52AA6E4}">
                <adec:decorative xmlns:adec="http://schemas.microsoft.com/office/drawing/2017/decorative" val="1"/>
              </a:ext>
            </a:extLst>
          </p:cNvPr>
          <p:cNvSpPr txBox="1">
            <a:spLocks/>
          </p:cNvSpPr>
          <p:nvPr/>
        </p:nvSpPr>
        <p:spPr>
          <a:xfrm>
            <a:off x="7968076" y="988905"/>
            <a:ext cx="10515600" cy="525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p>
          <a:p>
            <a:pPr marL="0" indent="0" algn="ctr">
              <a:buNone/>
            </a:pPr>
            <a:endParaRPr lang="en-US" u="sng"/>
          </a:p>
          <a:p>
            <a:pPr marL="0" indent="0" algn="ctr">
              <a:buNone/>
            </a:pPr>
            <a:endParaRPr lang="en-US" u="sng"/>
          </a:p>
          <a:p>
            <a:pPr marL="0" indent="0" algn="ctr">
              <a:buNone/>
            </a:pPr>
            <a:endParaRPr lang="en-US"/>
          </a:p>
        </p:txBody>
      </p:sp>
      <p:pic>
        <p:nvPicPr>
          <p:cNvPr id="3" name="Picture 2" descr="UT System Police Logo"/>
          <p:cNvPicPr>
            <a:picLocks noChangeAspect="1"/>
          </p:cNvPicPr>
          <p:nvPr/>
        </p:nvPicPr>
        <p:blipFill>
          <a:blip r:embed="rId3"/>
          <a:stretch>
            <a:fillRect/>
          </a:stretch>
        </p:blipFill>
        <p:spPr>
          <a:xfrm>
            <a:off x="7968076" y="3429000"/>
            <a:ext cx="1491508" cy="1966382"/>
          </a:xfrm>
          <a:prstGeom prst="rect">
            <a:avLst/>
          </a:prstGeom>
        </p:spPr>
      </p:pic>
      <p:sp>
        <p:nvSpPr>
          <p:cNvPr id="5" name="Title 4">
            <a:extLst>
              <a:ext uri="{FF2B5EF4-FFF2-40B4-BE49-F238E27FC236}">
                <a16:creationId xmlns:a16="http://schemas.microsoft.com/office/drawing/2014/main" id="{A5940CD7-8C3C-FEF2-237A-D65FE238C0AF}"/>
              </a:ext>
            </a:extLst>
          </p:cNvPr>
          <p:cNvSpPr>
            <a:spLocks noGrp="1"/>
          </p:cNvSpPr>
          <p:nvPr>
            <p:ph type="title"/>
          </p:nvPr>
        </p:nvSpPr>
        <p:spPr>
          <a:xfrm>
            <a:off x="1097280" y="123213"/>
            <a:ext cx="10058400" cy="1731383"/>
          </a:xfrm>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Make sure you know how to report an Information Security Incident.</a:t>
            </a:r>
            <a:endParaRPr lang="en-US"/>
          </a:p>
        </p:txBody>
      </p:sp>
      <p:sp>
        <p:nvSpPr>
          <p:cNvPr id="7" name="Content Placeholder 6">
            <a:extLst>
              <a:ext uri="{FF2B5EF4-FFF2-40B4-BE49-F238E27FC236}">
                <a16:creationId xmlns:a16="http://schemas.microsoft.com/office/drawing/2014/main" id="{D39F99DE-113A-02F9-78A9-957467666E42}"/>
              </a:ext>
            </a:extLst>
          </p:cNvPr>
          <p:cNvSpPr>
            <a:spLocks noGrp="1"/>
          </p:cNvSpPr>
          <p:nvPr>
            <p:ph sz="half" idx="1"/>
          </p:nvPr>
        </p:nvSpPr>
        <p:spPr/>
        <p:txBody>
          <a:bodyPr>
            <a:normAutofit/>
          </a:bodyPr>
          <a:lstStyle/>
          <a:p>
            <a:pPr marL="0" indent="0" algn="ctr">
              <a:buFont typeface="Arial" panose="020B0604020202020204" pitchFamily="34" charset="0"/>
              <a:buNone/>
            </a:pPr>
            <a:r>
              <a:rPr lang="en-US" sz="3200"/>
              <a:t>Information Security Office</a:t>
            </a:r>
          </a:p>
          <a:p>
            <a:pPr marL="0" indent="0" algn="ctr">
              <a:buFont typeface="Arial" panose="020B0604020202020204" pitchFamily="34" charset="0"/>
              <a:buNone/>
            </a:pPr>
            <a:r>
              <a:rPr lang="en-US" sz="3200">
                <a:hlinkClick r:id="rId4"/>
              </a:rPr>
              <a:t>www.utrgv.edu/is</a:t>
            </a:r>
            <a:r>
              <a:rPr lang="en-US" sz="3200"/>
              <a:t> </a:t>
            </a:r>
          </a:p>
          <a:p>
            <a:pPr marL="0" indent="0" algn="ctr">
              <a:buFont typeface="Arial" panose="020B0604020202020204" pitchFamily="34" charset="0"/>
              <a:buNone/>
            </a:pPr>
            <a:r>
              <a:rPr lang="en-US" sz="3200"/>
              <a:t>1201 W. University Dr. </a:t>
            </a:r>
          </a:p>
          <a:p>
            <a:pPr marL="0" indent="0" algn="ctr">
              <a:buNone/>
            </a:pPr>
            <a:r>
              <a:rPr lang="en-US" sz="3200"/>
              <a:t>Edinburg, TX</a:t>
            </a:r>
          </a:p>
          <a:p>
            <a:pPr marL="0" indent="0" algn="ctr">
              <a:buNone/>
            </a:pPr>
            <a:r>
              <a:rPr lang="en-US" sz="3200"/>
              <a:t>(956)665-7823  </a:t>
            </a:r>
          </a:p>
          <a:p>
            <a:pPr marL="0" indent="0" algn="ctr">
              <a:buNone/>
            </a:pPr>
            <a:r>
              <a:rPr lang="en-US" sz="3200" u="sng">
                <a:hlinkClick r:id="rId5"/>
              </a:rPr>
              <a:t>is@utrgv.edu</a:t>
            </a:r>
            <a:endParaRPr lang="en-US" sz="3200" u="sng"/>
          </a:p>
          <a:p>
            <a:pPr marL="0" indent="0">
              <a:buNone/>
            </a:pPr>
            <a:endParaRPr lang="en-US"/>
          </a:p>
        </p:txBody>
      </p:sp>
      <p:sp>
        <p:nvSpPr>
          <p:cNvPr id="8" name="Content Placeholder 7">
            <a:extLst>
              <a:ext uri="{FF2B5EF4-FFF2-40B4-BE49-F238E27FC236}">
                <a16:creationId xmlns:a16="http://schemas.microsoft.com/office/drawing/2014/main" id="{52CB575B-C0DD-FC5C-8D39-E1911B5D54DF}"/>
              </a:ext>
            </a:extLst>
          </p:cNvPr>
          <p:cNvSpPr>
            <a:spLocks noGrp="1"/>
          </p:cNvSpPr>
          <p:nvPr>
            <p:ph sz="half" idx="2"/>
          </p:nvPr>
        </p:nvSpPr>
        <p:spPr/>
        <p:txBody>
          <a:bodyPr>
            <a:normAutofit/>
          </a:bodyPr>
          <a:lstStyle/>
          <a:p>
            <a:pPr marL="0" indent="0" algn="ctr">
              <a:buNone/>
            </a:pPr>
            <a:r>
              <a:rPr lang="en-US" sz="3200"/>
              <a:t>Police Department</a:t>
            </a:r>
          </a:p>
          <a:p>
            <a:pPr marL="0" indent="0" algn="ctr">
              <a:buNone/>
            </a:pPr>
            <a:r>
              <a:rPr lang="en-US" sz="3200">
                <a:hlinkClick r:id="rId6"/>
              </a:rPr>
              <a:t>www.utrgv.edu/police</a:t>
            </a:r>
            <a:endParaRPr lang="en-US" sz="3200"/>
          </a:p>
        </p:txBody>
      </p:sp>
      <p:cxnSp>
        <p:nvCxnSpPr>
          <p:cNvPr id="10" name="Straight Connector 9">
            <a:extLst>
              <a:ext uri="{FF2B5EF4-FFF2-40B4-BE49-F238E27FC236}">
                <a16:creationId xmlns:a16="http://schemas.microsoft.com/office/drawing/2014/main" id="{A8C53E2A-9AD9-07F5-AECB-8FFB6BDE8034}"/>
              </a:ext>
              <a:ext uri="{C183D7F6-B498-43B3-948B-1728B52AA6E4}">
                <adec:decorative xmlns:adec="http://schemas.microsoft.com/office/drawing/2017/decorative" val="1"/>
              </a:ext>
            </a:extLst>
          </p:cNvPr>
          <p:cNvCxnSpPr/>
          <p:nvPr/>
        </p:nvCxnSpPr>
        <p:spPr>
          <a:xfrm>
            <a:off x="6217920" y="1845734"/>
            <a:ext cx="0" cy="38572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6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68A1-B705-D0EF-FAB9-FA7AAAFF9D44}"/>
              </a:ext>
            </a:extLst>
          </p:cNvPr>
          <p:cNvSpPr>
            <a:spLocks noGrp="1"/>
          </p:cNvSpPr>
          <p:nvPr>
            <p:ph type="title"/>
          </p:nvPr>
        </p:nvSpPr>
        <p:spPr/>
        <p:txBody>
          <a:bodyPr>
            <a:normAutofit/>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Most common forms of Attacks</a:t>
            </a:r>
          </a:p>
        </p:txBody>
      </p:sp>
      <p:sp>
        <p:nvSpPr>
          <p:cNvPr id="4" name="Rectangle 3">
            <a:extLst>
              <a:ext uri="{FF2B5EF4-FFF2-40B4-BE49-F238E27FC236}">
                <a16:creationId xmlns:a16="http://schemas.microsoft.com/office/drawing/2014/main" id="{E0A46173-7AB0-A5A0-C16F-CAD090A77568}"/>
              </a:ext>
            </a:extLst>
          </p:cNvPr>
          <p:cNvSpPr/>
          <p:nvPr/>
        </p:nvSpPr>
        <p:spPr>
          <a:xfrm>
            <a:off x="664541" y="1962338"/>
            <a:ext cx="10562259" cy="707886"/>
          </a:xfrm>
          <a:prstGeom prst="rect">
            <a:avLst/>
          </a:prstGeom>
          <a:noFill/>
        </p:spPr>
        <p:txBody>
          <a:bodyPr wrap="square" lIns="91440" tIns="45720" rIns="91440" bIns="45720">
            <a:spAutoFit/>
          </a:bodyPr>
          <a:lstStyle/>
          <a:p>
            <a:pPr algn="ctr"/>
            <a:r>
              <a:rPr lang="en-US" sz="4000">
                <a:solidFill>
                  <a:srgbClr val="E24912"/>
                </a:solidFill>
              </a:rPr>
              <a:t>Phishing Emails   </a:t>
            </a:r>
          </a:p>
        </p:txBody>
      </p:sp>
      <p:pic>
        <p:nvPicPr>
          <p:cNvPr id="1026" name="Picture 2" descr="Email Phishing, Vishing &amp; Other Types of Attacks | Webroot">
            <a:extLst>
              <a:ext uri="{FF2B5EF4-FFF2-40B4-BE49-F238E27FC236}">
                <a16:creationId xmlns:a16="http://schemas.microsoft.com/office/drawing/2014/main" id="{BF23B359-EBAD-65C0-F59F-7CF920A08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49316"/>
            <a:ext cx="56896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9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68A1-B705-D0EF-FAB9-FA7AAAFF9D44}"/>
              </a:ext>
            </a:extLst>
          </p:cNvPr>
          <p:cNvSpPr>
            <a:spLocks noGrp="1"/>
          </p:cNvSpPr>
          <p:nvPr>
            <p:ph type="title"/>
          </p:nvPr>
        </p:nvSpPr>
        <p:spPr/>
        <p:txBody>
          <a:bodyPr/>
          <a:lstStyle/>
          <a:p>
            <a:pPr algn="ctr"/>
            <a:r>
              <a:rPr lang="en-US" sz="5400" b="1" dirty="0">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Phishing Emails</a:t>
            </a:r>
          </a:p>
        </p:txBody>
      </p:sp>
      <p:sp>
        <p:nvSpPr>
          <p:cNvPr id="3" name="Rectangle 2">
            <a:extLst>
              <a:ext uri="{FF2B5EF4-FFF2-40B4-BE49-F238E27FC236}">
                <a16:creationId xmlns:a16="http://schemas.microsoft.com/office/drawing/2014/main" id="{0D7A5A59-3300-4522-EA11-DCD909E173ED}"/>
              </a:ext>
            </a:extLst>
          </p:cNvPr>
          <p:cNvSpPr/>
          <p:nvPr/>
        </p:nvSpPr>
        <p:spPr>
          <a:xfrm>
            <a:off x="664541" y="1962338"/>
            <a:ext cx="10562259" cy="1569660"/>
          </a:xfrm>
          <a:prstGeom prst="rect">
            <a:avLst/>
          </a:prstGeom>
          <a:noFill/>
        </p:spPr>
        <p:txBody>
          <a:bodyPr wrap="square" lIns="91440" tIns="45720" rIns="91440" bIns="45720">
            <a:spAutoFit/>
          </a:bodyPr>
          <a:lstStyle/>
          <a:p>
            <a:r>
              <a:rPr lang="en-US" sz="3200" dirty="0">
                <a:solidFill>
                  <a:srgbClr val="E24912"/>
                </a:solidFill>
              </a:rPr>
              <a:t>Phishing Email – </a:t>
            </a:r>
            <a:r>
              <a:rPr lang="en-US" sz="3200" dirty="0"/>
              <a:t>Is an online scam that targets consumers by sending out e-mails that appear to be from a known or trusted user.   </a:t>
            </a:r>
          </a:p>
        </p:txBody>
      </p:sp>
    </p:spTree>
    <p:extLst>
      <p:ext uri="{BB962C8B-B14F-4D97-AF65-F5344CB8AC3E}">
        <p14:creationId xmlns:p14="http://schemas.microsoft.com/office/powerpoint/2010/main" val="76696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68A1-B705-D0EF-FAB9-FA7AAAFF9D44}"/>
              </a:ext>
            </a:extLst>
          </p:cNvPr>
          <p:cNvSpPr>
            <a:spLocks noGrp="1"/>
          </p:cNvSpPr>
          <p:nvPr>
            <p:ph type="title"/>
          </p:nvPr>
        </p:nvSpPr>
        <p:spPr/>
        <p:txBody>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Phishing Email Example</a:t>
            </a:r>
          </a:p>
        </p:txBody>
      </p:sp>
      <p:pic>
        <p:nvPicPr>
          <p:cNvPr id="5" name="Picture 4" descr="IRS logo">
            <a:extLst>
              <a:ext uri="{FF2B5EF4-FFF2-40B4-BE49-F238E27FC236}">
                <a16:creationId xmlns:a16="http://schemas.microsoft.com/office/drawing/2014/main" id="{513BD173-5620-76B1-81A4-81DE03B5C00C}"/>
              </a:ext>
            </a:extLst>
          </p:cNvPr>
          <p:cNvPicPr>
            <a:picLocks noChangeAspect="1"/>
          </p:cNvPicPr>
          <p:nvPr/>
        </p:nvPicPr>
        <p:blipFill>
          <a:blip r:embed="rId3"/>
          <a:stretch>
            <a:fillRect/>
          </a:stretch>
        </p:blipFill>
        <p:spPr>
          <a:xfrm>
            <a:off x="1971040" y="1737360"/>
            <a:ext cx="8249920" cy="4575586"/>
          </a:xfrm>
          <a:prstGeom prst="rect">
            <a:avLst/>
          </a:prstGeom>
          <a:ln>
            <a:solidFill>
              <a:schemeClr val="accent1"/>
            </a:solidFill>
          </a:ln>
          <a:effectLst>
            <a:softEdge rad="0"/>
          </a:effectLst>
        </p:spPr>
      </p:pic>
    </p:spTree>
    <p:extLst>
      <p:ext uri="{BB962C8B-B14F-4D97-AF65-F5344CB8AC3E}">
        <p14:creationId xmlns:p14="http://schemas.microsoft.com/office/powerpoint/2010/main" val="351043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68A1-B705-D0EF-FAB9-FA7AAAFF9D44}"/>
              </a:ext>
            </a:extLst>
          </p:cNvPr>
          <p:cNvSpPr>
            <a:spLocks noGrp="1"/>
          </p:cNvSpPr>
          <p:nvPr>
            <p:ph type="title"/>
          </p:nvPr>
        </p:nvSpPr>
        <p:spPr/>
        <p:txBody>
          <a:bodyPr/>
          <a:lstStyle/>
          <a:p>
            <a:pPr algn="ctr"/>
            <a:r>
              <a:rPr lang="en-US" sz="5400" b="1">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Spotting Phishing Email</a:t>
            </a:r>
          </a:p>
        </p:txBody>
      </p:sp>
      <p:sp>
        <p:nvSpPr>
          <p:cNvPr id="3" name="Rectangle 2">
            <a:extLst>
              <a:ext uri="{FF2B5EF4-FFF2-40B4-BE49-F238E27FC236}">
                <a16:creationId xmlns:a16="http://schemas.microsoft.com/office/drawing/2014/main" id="{BA9D7DE3-088C-CC38-5477-1F6E82E94115}"/>
              </a:ext>
            </a:extLst>
          </p:cNvPr>
          <p:cNvSpPr/>
          <p:nvPr/>
        </p:nvSpPr>
        <p:spPr>
          <a:xfrm>
            <a:off x="664541" y="1962338"/>
            <a:ext cx="10562259" cy="3046988"/>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3200">
                <a:solidFill>
                  <a:srgbClr val="E24912"/>
                </a:solidFill>
              </a:rPr>
              <a:t>Urgent call to action or threats.</a:t>
            </a:r>
          </a:p>
          <a:p>
            <a:pPr marL="457200" indent="-457200">
              <a:buFont typeface="Arial" panose="020B0604020202020204" pitchFamily="34" charset="0"/>
              <a:buChar char="•"/>
            </a:pPr>
            <a:r>
              <a:rPr lang="en-US" sz="3200">
                <a:solidFill>
                  <a:srgbClr val="E24912"/>
                </a:solidFill>
              </a:rPr>
              <a:t>First time or infrequent sender.</a:t>
            </a:r>
          </a:p>
          <a:p>
            <a:pPr marL="457200" indent="-457200">
              <a:buFont typeface="Arial" panose="020B0604020202020204" pitchFamily="34" charset="0"/>
              <a:buChar char="•"/>
            </a:pPr>
            <a:r>
              <a:rPr lang="en-US" sz="3200">
                <a:solidFill>
                  <a:srgbClr val="E24912"/>
                </a:solidFill>
              </a:rPr>
              <a:t>Generic greeting.</a:t>
            </a:r>
          </a:p>
          <a:p>
            <a:pPr marL="457200" indent="-457200">
              <a:buFont typeface="Arial" panose="020B0604020202020204" pitchFamily="34" charset="0"/>
              <a:buChar char="•"/>
            </a:pPr>
            <a:r>
              <a:rPr lang="en-US" sz="3200">
                <a:solidFill>
                  <a:srgbClr val="E24912"/>
                </a:solidFill>
              </a:rPr>
              <a:t>Mismatched email domains.</a:t>
            </a:r>
          </a:p>
          <a:p>
            <a:pPr marL="457200" indent="-457200">
              <a:buFont typeface="Arial" panose="020B0604020202020204" pitchFamily="34" charset="0"/>
              <a:buChar char="•"/>
            </a:pPr>
            <a:r>
              <a:rPr lang="en-US" sz="3200">
                <a:solidFill>
                  <a:srgbClr val="E24912"/>
                </a:solidFill>
              </a:rPr>
              <a:t>Suspicious links or unexpected attachments.</a:t>
            </a:r>
          </a:p>
          <a:p>
            <a:pPr marL="457200" indent="-457200">
              <a:buFont typeface="Arial" panose="020B0604020202020204" pitchFamily="34" charset="0"/>
              <a:buChar char="•"/>
            </a:pPr>
            <a:r>
              <a:rPr lang="en-US" sz="3200">
                <a:solidFill>
                  <a:srgbClr val="E24912"/>
                </a:solidFill>
              </a:rPr>
              <a:t>For UTRGV email, always look for the “External Mail” tag.</a:t>
            </a:r>
            <a:endParaRPr lang="en-US" sz="3200"/>
          </a:p>
        </p:txBody>
      </p:sp>
      <p:pic>
        <p:nvPicPr>
          <p:cNvPr id="8" name="Picture 7" descr="External Mail - This email originated outside of the University of Texas Rio Grande Valley. Please exercise caution when cllicking on links or opening attachments. ">
            <a:extLst>
              <a:ext uri="{FF2B5EF4-FFF2-40B4-BE49-F238E27FC236}">
                <a16:creationId xmlns:a16="http://schemas.microsoft.com/office/drawing/2014/main" id="{101851E2-D34C-0E4F-8082-FEB1D772F9F3}"/>
              </a:ext>
            </a:extLst>
          </p:cNvPr>
          <p:cNvPicPr>
            <a:picLocks noChangeAspect="1"/>
          </p:cNvPicPr>
          <p:nvPr/>
        </p:nvPicPr>
        <p:blipFill>
          <a:blip r:embed="rId3"/>
          <a:stretch>
            <a:fillRect/>
          </a:stretch>
        </p:blipFill>
        <p:spPr>
          <a:xfrm>
            <a:off x="1786605" y="5009326"/>
            <a:ext cx="9897503" cy="981571"/>
          </a:xfrm>
          <a:prstGeom prst="rect">
            <a:avLst/>
          </a:prstGeom>
        </p:spPr>
      </p:pic>
    </p:spTree>
    <p:extLst>
      <p:ext uri="{BB962C8B-B14F-4D97-AF65-F5344CB8AC3E}">
        <p14:creationId xmlns:p14="http://schemas.microsoft.com/office/powerpoint/2010/main" val="31046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68A1-B705-D0EF-FAB9-FA7AAAFF9D44}"/>
              </a:ext>
            </a:extLst>
          </p:cNvPr>
          <p:cNvSpPr>
            <a:spLocks noGrp="1"/>
          </p:cNvSpPr>
          <p:nvPr>
            <p:ph type="title"/>
          </p:nvPr>
        </p:nvSpPr>
        <p:spPr>
          <a:xfrm>
            <a:off x="851747" y="223103"/>
            <a:ext cx="10058400" cy="775964"/>
          </a:xfrm>
        </p:spPr>
        <p:txBody>
          <a:bodyPr anchor="t">
            <a:normAutofit/>
          </a:bodyPr>
          <a:lstStyle/>
          <a:p>
            <a:pPr algn="ctr"/>
            <a:r>
              <a:rPr lang="en-US" sz="2800" b="1" dirty="0">
                <a:ln w="9525">
                  <a:solidFill>
                    <a:schemeClr val="bg1"/>
                  </a:solidFill>
                  <a:prstDash val="solid"/>
                </a:ln>
                <a:solidFill>
                  <a:srgbClr val="E24912"/>
                </a:solidFill>
                <a:effectLst>
                  <a:outerShdw blurRad="12700" dist="38100" dir="2700000" algn="tl" rotWithShape="0">
                    <a:schemeClr val="accent5">
                      <a:lumMod val="60000"/>
                      <a:lumOff val="40000"/>
                    </a:schemeClr>
                  </a:outerShdw>
                </a:effectLst>
                <a:latin typeface="+mn-lt"/>
              </a:rPr>
              <a:t>Reporting a Phishing Email</a:t>
            </a:r>
          </a:p>
        </p:txBody>
      </p:sp>
      <p:pic>
        <p:nvPicPr>
          <p:cNvPr id="6" name="Picture 5" descr="UTRGV Messenger - reporting a phishing email">
            <a:extLst>
              <a:ext uri="{FF2B5EF4-FFF2-40B4-BE49-F238E27FC236}">
                <a16:creationId xmlns:a16="http://schemas.microsoft.com/office/drawing/2014/main" id="{71D0D7CE-66F8-E2CA-BDF0-D924EF8BB473}"/>
              </a:ext>
            </a:extLst>
          </p:cNvPr>
          <p:cNvPicPr>
            <a:picLocks noChangeAspect="1"/>
          </p:cNvPicPr>
          <p:nvPr/>
        </p:nvPicPr>
        <p:blipFill>
          <a:blip r:embed="rId3"/>
          <a:stretch>
            <a:fillRect/>
          </a:stretch>
        </p:blipFill>
        <p:spPr>
          <a:xfrm>
            <a:off x="6095985" y="3428993"/>
            <a:ext cx="30" cy="13"/>
          </a:xfrm>
          <a:prstGeom prst="rect">
            <a:avLst/>
          </a:prstGeom>
        </p:spPr>
      </p:pic>
      <p:pic>
        <p:nvPicPr>
          <p:cNvPr id="7" name="Picture 6" descr="UTRGV Messenger">
            <a:extLst>
              <a:ext uri="{FF2B5EF4-FFF2-40B4-BE49-F238E27FC236}">
                <a16:creationId xmlns:a16="http://schemas.microsoft.com/office/drawing/2014/main" id="{296F2867-B2F3-AFEB-B757-59F92E3AF314}"/>
              </a:ext>
            </a:extLst>
          </p:cNvPr>
          <p:cNvPicPr>
            <a:picLocks noChangeAspect="1"/>
          </p:cNvPicPr>
          <p:nvPr/>
        </p:nvPicPr>
        <p:blipFill>
          <a:blip r:embed="rId4"/>
          <a:stretch>
            <a:fillRect/>
          </a:stretch>
        </p:blipFill>
        <p:spPr>
          <a:xfrm>
            <a:off x="2283637" y="611085"/>
            <a:ext cx="8159996" cy="5117599"/>
          </a:xfrm>
          <a:prstGeom prst="rect">
            <a:avLst/>
          </a:prstGeom>
        </p:spPr>
      </p:pic>
    </p:spTree>
    <p:extLst>
      <p:ext uri="{BB962C8B-B14F-4D97-AF65-F5344CB8AC3E}">
        <p14:creationId xmlns:p14="http://schemas.microsoft.com/office/powerpoint/2010/main" val="321993243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8913CB3806D7478BAFED24FF9D342B" ma:contentTypeVersion="25" ma:contentTypeDescription="Create a new document." ma:contentTypeScope="" ma:versionID="d83b3e43169fc83a070ab014fac2f2de">
  <xsd:schema xmlns:xsd="http://www.w3.org/2001/XMLSchema" xmlns:xs="http://www.w3.org/2001/XMLSchema" xmlns:p="http://schemas.microsoft.com/office/2006/metadata/properties" xmlns:ns2="459f2d90-2382-44e7-8267-84df1b0ed4d4" xmlns:ns3="ce80c72c-15bc-49b2-98d3-879907a3f6ce" xmlns:ns4="93732c25-3b28-48aa-ad03-cd54895ce645" targetNamespace="http://schemas.microsoft.com/office/2006/metadata/properties" ma:root="true" ma:fieldsID="d8e4e776399b4f64b49d1ba539a7a836" ns2:_="" ns3:_="" ns4:_="">
    <xsd:import namespace="459f2d90-2382-44e7-8267-84df1b0ed4d4"/>
    <xsd:import namespace="ce80c72c-15bc-49b2-98d3-879907a3f6ce"/>
    <xsd:import namespace="93732c25-3b28-48aa-ad03-cd54895ce6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_Flow_SignoffStatu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f2d90-2382-44e7-8267-84df1b0ed4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e80c72c-15bc-49b2-98d3-879907a3f6c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07efe49-c40c-4b63-b290-3fa0f8889f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32c25-3b28-48aa-ad03-cd54895ce645"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d2aa315-0e4a-4515-9baf-bd099bd67ea2}" ma:internalName="TaxCatchAll" ma:showField="CatchAllData" ma:web="93732c25-3b28-48aa-ad03-cd54895ce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e80c72c-15bc-49b2-98d3-879907a3f6ce" xsi:nil="true"/>
    <lcf76f155ced4ddcb4097134ff3c332f xmlns="ce80c72c-15bc-49b2-98d3-879907a3f6ce">
      <Terms xmlns="http://schemas.microsoft.com/office/infopath/2007/PartnerControls"/>
    </lcf76f155ced4ddcb4097134ff3c332f>
    <TaxCatchAll xmlns="93732c25-3b28-48aa-ad03-cd54895ce645" xsi:nil="true"/>
    <SharedWithUsers xmlns="459f2d90-2382-44e7-8267-84df1b0ed4d4">
      <UserInfo>
        <DisplayName>Terri Mejia</DisplayName>
        <AccountId>1387</AccountId>
        <AccountType/>
      </UserInfo>
    </SharedWithUsers>
  </documentManagement>
</p:properties>
</file>

<file path=customXml/itemProps1.xml><?xml version="1.0" encoding="utf-8"?>
<ds:datastoreItem xmlns:ds="http://schemas.openxmlformats.org/officeDocument/2006/customXml" ds:itemID="{9B345B97-61B2-4926-8639-00B99048FD75}">
  <ds:schemaRefs>
    <ds:schemaRef ds:uri="http://schemas.microsoft.com/sharepoint/v3/contenttype/forms"/>
  </ds:schemaRefs>
</ds:datastoreItem>
</file>

<file path=customXml/itemProps2.xml><?xml version="1.0" encoding="utf-8"?>
<ds:datastoreItem xmlns:ds="http://schemas.openxmlformats.org/officeDocument/2006/customXml" ds:itemID="{6712B17D-1747-4BD0-A2DD-A4C687B93D2F}">
  <ds:schemaRefs>
    <ds:schemaRef ds:uri="459f2d90-2382-44e7-8267-84df1b0ed4d4"/>
    <ds:schemaRef ds:uri="93732c25-3b28-48aa-ad03-cd54895ce645"/>
    <ds:schemaRef ds:uri="ce80c72c-15bc-49b2-98d3-879907a3f6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A4F90D-26B4-4021-AF10-7D01D643282D}">
  <ds:schemaRefs>
    <ds:schemaRef ds:uri="http://purl.org/dc/elements/1.1/"/>
    <ds:schemaRef ds:uri="http://purl.org/dc/dcmitype/"/>
    <ds:schemaRef ds:uri="http://purl.org/dc/terms/"/>
    <ds:schemaRef ds:uri="459f2d90-2382-44e7-8267-84df1b0ed4d4"/>
    <ds:schemaRef ds:uri="http://schemas.microsoft.com/office/2006/metadata/properties"/>
    <ds:schemaRef ds:uri="ce80c72c-15bc-49b2-98d3-879907a3f6ce"/>
    <ds:schemaRef ds:uri="http://schemas.microsoft.com/office/2006/documentManagement/types"/>
    <ds:schemaRef ds:uri="http://schemas.microsoft.com/office/infopath/2007/PartnerControls"/>
    <ds:schemaRef ds:uri="http://schemas.openxmlformats.org/package/2006/metadata/core-properties"/>
    <ds:schemaRef ds:uri="93732c25-3b28-48aa-ad03-cd54895ce6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110</TotalTime>
  <Words>2336</Words>
  <Application>Microsoft Office PowerPoint</Application>
  <PresentationFormat>Widescreen</PresentationFormat>
  <Paragraphs>258</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Calibri</vt:lpstr>
      <vt:lpstr>Calibri Light</vt:lpstr>
      <vt:lpstr>system-ui</vt:lpstr>
      <vt:lpstr>Wingdings</vt:lpstr>
      <vt:lpstr>Retrospect</vt:lpstr>
      <vt:lpstr>The UTRGV ISO Office contact information</vt:lpstr>
      <vt:lpstr>Policy Reviews </vt:lpstr>
      <vt:lpstr>Standards that protect</vt:lpstr>
      <vt:lpstr>Make sure you know how to report an Information Security Incident.</vt:lpstr>
      <vt:lpstr>Most common forms of Attacks</vt:lpstr>
      <vt:lpstr>Phishing Emails</vt:lpstr>
      <vt:lpstr>Phishing Email Example</vt:lpstr>
      <vt:lpstr>Spotting Phishing Email</vt:lpstr>
      <vt:lpstr>Reporting a Phishing Email</vt:lpstr>
      <vt:lpstr>Other ways to Report Phishing</vt:lpstr>
      <vt:lpstr>Smishing</vt:lpstr>
      <vt:lpstr>The following is a real example of a recent smishing attack. If you obtained this type of text, we highly recommend resetting your UTRGV password. You can do this by contacting the UTRGV Helpdesk at 956-665-2020 or by visiting the UTRGV Password Reset Page at https://myaccount.utrgv.edu/.Taking this step will help ensure the security of your account. </vt:lpstr>
      <vt:lpstr>Please block the number shown in the screenshot below. Please note that cybercriminals may rotate numbers as part of their evolving tactics. This exact number has been used in three reported attacks.  </vt:lpstr>
      <vt:lpstr>Where can I Store University Data?</vt:lpstr>
      <vt:lpstr>Protecting data at rest?</vt:lpstr>
      <vt:lpstr>Protecting data in motion</vt:lpstr>
      <vt:lpstr>What is Liquid Files? Liquid files will be used for securely sharing protected information that cannot be shared by other means such as email attachments or online shares.  Examples of protected information are documents containing FERPA information, HIPAA,  and Social Security Numbers.</vt:lpstr>
      <vt:lpstr>Computers connecting to Information Resources</vt:lpstr>
      <vt:lpstr>Get IT approved before you buy.</vt:lpstr>
      <vt:lpstr>Passwords</vt:lpstr>
      <vt:lpstr>Passwords (Cont’d)</vt:lpstr>
      <vt:lpstr>Reminder</vt:lpstr>
      <vt:lpstr>KnowBe4 Training</vt:lpstr>
      <vt:lpstr>Information Security Office,  www.utrgv.edu/is    is@utrgv.edu </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Tamez Cavazos</dc:creator>
  <cp:lastModifiedBy>Russell Dove</cp:lastModifiedBy>
  <cp:revision>117</cp:revision>
  <cp:lastPrinted>2016-06-09T14:36:49Z</cp:lastPrinted>
  <dcterms:created xsi:type="dcterms:W3CDTF">2016-03-29T16:07:53Z</dcterms:created>
  <dcterms:modified xsi:type="dcterms:W3CDTF">2026-02-10T21:45:50Z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0x010100838913CB3806D7478BAFED24FF9D342B</vt:lpwstr>
  </property>
  <property fmtid="{D5CDD505-2E9C-101B-9397-08002B2CF9AE}" pid="3" name="MediaServiceImageTags">
    <vt:lpwstr/>
  </property>
</Properties>
</file>