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4"/>
  </p:sldMasterIdLst>
  <p:notesMasterIdLst>
    <p:notesMasterId r:id="rId41"/>
  </p:notesMasterIdLst>
  <p:handoutMasterIdLst>
    <p:handoutMasterId r:id="rId42"/>
  </p:handoutMasterIdLst>
  <p:sldIdLst>
    <p:sldId id="261" r:id="rId5"/>
    <p:sldId id="431" r:id="rId6"/>
    <p:sldId id="377" r:id="rId7"/>
    <p:sldId id="436" r:id="rId8"/>
    <p:sldId id="471" r:id="rId9"/>
    <p:sldId id="347" r:id="rId10"/>
    <p:sldId id="432" r:id="rId11"/>
    <p:sldId id="387" r:id="rId12"/>
    <p:sldId id="390" r:id="rId13"/>
    <p:sldId id="353" r:id="rId14"/>
    <p:sldId id="354" r:id="rId15"/>
    <p:sldId id="356" r:id="rId16"/>
    <p:sldId id="357" r:id="rId17"/>
    <p:sldId id="411" r:id="rId18"/>
    <p:sldId id="345" r:id="rId19"/>
    <p:sldId id="342" r:id="rId20"/>
    <p:sldId id="358" r:id="rId21"/>
    <p:sldId id="361" r:id="rId22"/>
    <p:sldId id="364" r:id="rId23"/>
    <p:sldId id="417" r:id="rId24"/>
    <p:sldId id="418" r:id="rId25"/>
    <p:sldId id="419" r:id="rId26"/>
    <p:sldId id="484" r:id="rId27"/>
    <p:sldId id="423" r:id="rId28"/>
    <p:sldId id="480" r:id="rId29"/>
    <p:sldId id="425" r:id="rId30"/>
    <p:sldId id="485" r:id="rId31"/>
    <p:sldId id="434" r:id="rId32"/>
    <p:sldId id="433" r:id="rId33"/>
    <p:sldId id="469" r:id="rId34"/>
    <p:sldId id="479" r:id="rId35"/>
    <p:sldId id="456" r:id="rId36"/>
    <p:sldId id="466" r:id="rId37"/>
    <p:sldId id="472" r:id="rId38"/>
    <p:sldId id="473" r:id="rId39"/>
    <p:sldId id="405" r:id="rId40"/>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DDDDDD"/>
    <a:srgbClr val="009DDC"/>
    <a:srgbClr val="F8F8F8"/>
    <a:srgbClr val="EAEFF7"/>
    <a:srgbClr val="D2DEE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A47B8-C2AE-46CA-AB47-3BD01164C5F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EE385A7-06B6-4B09-A89B-03529E4BB05C}">
      <dgm:prSet/>
      <dgm:spPr/>
      <dgm:t>
        <a:bodyPr/>
        <a:lstStyle/>
        <a:p>
          <a:pPr>
            <a:lnSpc>
              <a:spcPct val="100000"/>
            </a:lnSpc>
            <a:defRPr cap="all"/>
          </a:pPr>
          <a:r>
            <a:rPr lang="en-US"/>
            <a:t>Manage Applications</a:t>
          </a:r>
        </a:p>
      </dgm:t>
    </dgm:pt>
    <dgm:pt modelId="{1C8B023B-A2FC-432C-ABD4-FED587F3805F}" type="parTrans" cxnId="{FAF62310-557B-4013-B5D3-20B6221CDB41}">
      <dgm:prSet/>
      <dgm:spPr/>
      <dgm:t>
        <a:bodyPr/>
        <a:lstStyle/>
        <a:p>
          <a:endParaRPr lang="en-US"/>
        </a:p>
      </dgm:t>
    </dgm:pt>
    <dgm:pt modelId="{495CBB00-3FA1-4574-8E33-3739759B04D0}" type="sibTrans" cxnId="{FAF62310-557B-4013-B5D3-20B6221CDB41}">
      <dgm:prSet/>
      <dgm:spPr/>
      <dgm:t>
        <a:bodyPr/>
        <a:lstStyle/>
        <a:p>
          <a:endParaRPr lang="en-US"/>
        </a:p>
      </dgm:t>
    </dgm:pt>
    <dgm:pt modelId="{D8817D97-1BB8-47C4-9451-3C6AABE2DF27}">
      <dgm:prSet/>
      <dgm:spPr/>
      <dgm:t>
        <a:bodyPr/>
        <a:lstStyle/>
        <a:p>
          <a:pPr>
            <a:lnSpc>
              <a:spcPct val="100000"/>
            </a:lnSpc>
            <a:defRPr cap="all"/>
          </a:pPr>
          <a:r>
            <a:rPr lang="en-US"/>
            <a:t>Interview and Selection</a:t>
          </a:r>
        </a:p>
      </dgm:t>
    </dgm:pt>
    <dgm:pt modelId="{17A4EB07-E82A-4CAB-A9CA-8293C677F6D4}" type="parTrans" cxnId="{98D71A18-B4F8-4A5A-93A9-4DDFFB6FF314}">
      <dgm:prSet/>
      <dgm:spPr/>
      <dgm:t>
        <a:bodyPr/>
        <a:lstStyle/>
        <a:p>
          <a:endParaRPr lang="en-US"/>
        </a:p>
      </dgm:t>
    </dgm:pt>
    <dgm:pt modelId="{B6EB5EB0-10DE-4BA9-8ABE-AD2A6BB99AD7}" type="sibTrans" cxnId="{98D71A18-B4F8-4A5A-93A9-4DDFFB6FF314}">
      <dgm:prSet/>
      <dgm:spPr/>
      <dgm:t>
        <a:bodyPr/>
        <a:lstStyle/>
        <a:p>
          <a:endParaRPr lang="en-US"/>
        </a:p>
      </dgm:t>
    </dgm:pt>
    <dgm:pt modelId="{5C1D6F34-428A-4131-A5D5-A322EF520966}">
      <dgm:prSet/>
      <dgm:spPr/>
      <dgm:t>
        <a:bodyPr/>
        <a:lstStyle/>
        <a:p>
          <a:pPr>
            <a:lnSpc>
              <a:spcPct val="100000"/>
            </a:lnSpc>
            <a:defRPr cap="all"/>
          </a:pPr>
          <a:r>
            <a:rPr lang="en-US"/>
            <a:t>Hire Applicant</a:t>
          </a:r>
        </a:p>
      </dgm:t>
    </dgm:pt>
    <dgm:pt modelId="{F433538C-9D78-4424-812D-3C871D586B64}" type="parTrans" cxnId="{850DFD6D-1139-42A0-9126-0B1605F3D4F1}">
      <dgm:prSet/>
      <dgm:spPr/>
      <dgm:t>
        <a:bodyPr/>
        <a:lstStyle/>
        <a:p>
          <a:endParaRPr lang="en-US"/>
        </a:p>
      </dgm:t>
    </dgm:pt>
    <dgm:pt modelId="{E050033A-BE9A-4A04-A80D-B0F9656C7DAA}" type="sibTrans" cxnId="{850DFD6D-1139-42A0-9126-0B1605F3D4F1}">
      <dgm:prSet/>
      <dgm:spPr/>
      <dgm:t>
        <a:bodyPr/>
        <a:lstStyle/>
        <a:p>
          <a:endParaRPr lang="en-US"/>
        </a:p>
      </dgm:t>
    </dgm:pt>
    <dgm:pt modelId="{EF3248A0-CA61-490E-AB13-848988A9C387}">
      <dgm:prSet/>
      <dgm:spPr/>
      <dgm:t>
        <a:bodyPr/>
        <a:lstStyle/>
        <a:p>
          <a:pPr>
            <a:lnSpc>
              <a:spcPct val="100000"/>
            </a:lnSpc>
            <a:defRPr cap="all"/>
          </a:pPr>
          <a:r>
            <a:rPr lang="en-US"/>
            <a:t>Decline Application</a:t>
          </a:r>
        </a:p>
      </dgm:t>
    </dgm:pt>
    <dgm:pt modelId="{26AF701F-3C51-4096-AF2C-A1D1345C8DAF}" type="parTrans" cxnId="{8C99D4BE-3BB9-43B3-A137-16BC653FEDDC}">
      <dgm:prSet/>
      <dgm:spPr/>
      <dgm:t>
        <a:bodyPr/>
        <a:lstStyle/>
        <a:p>
          <a:endParaRPr lang="en-US"/>
        </a:p>
      </dgm:t>
    </dgm:pt>
    <dgm:pt modelId="{95947E06-0AE0-425D-98FC-265D0F99F270}" type="sibTrans" cxnId="{8C99D4BE-3BB9-43B3-A137-16BC653FEDDC}">
      <dgm:prSet/>
      <dgm:spPr/>
      <dgm:t>
        <a:bodyPr/>
        <a:lstStyle/>
        <a:p>
          <a:endParaRPr lang="en-US"/>
        </a:p>
      </dgm:t>
    </dgm:pt>
    <dgm:pt modelId="{F8928D2C-2EB3-4A17-B9D8-16E0AD3F7C9F}" type="pres">
      <dgm:prSet presAssocID="{324A47B8-C2AE-46CA-AB47-3BD01164C5F7}" presName="root" presStyleCnt="0">
        <dgm:presLayoutVars>
          <dgm:dir/>
          <dgm:resizeHandles val="exact"/>
        </dgm:presLayoutVars>
      </dgm:prSet>
      <dgm:spPr/>
    </dgm:pt>
    <dgm:pt modelId="{EEC8EFC1-24B4-4289-8586-B6B929A3D1CB}" type="pres">
      <dgm:prSet presAssocID="{DEE385A7-06B6-4B09-A89B-03529E4BB05C}" presName="compNode" presStyleCnt="0"/>
      <dgm:spPr/>
    </dgm:pt>
    <dgm:pt modelId="{4345F668-4855-4542-89DE-B2A54959C382}" type="pres">
      <dgm:prSet presAssocID="{DEE385A7-06B6-4B09-A89B-03529E4BB05C}" presName="iconBgRect" presStyleLbl="bgShp" presStyleIdx="0" presStyleCnt="4"/>
      <dgm:spPr>
        <a:prstGeom prst="round2DiagRect">
          <a:avLst>
            <a:gd name="adj1" fmla="val 29727"/>
            <a:gd name="adj2" fmla="val 0"/>
          </a:avLst>
        </a:prstGeom>
      </dgm:spPr>
    </dgm:pt>
    <dgm:pt modelId="{CDC10868-2ADC-4A0E-A86D-3516B689285E}" type="pres">
      <dgm:prSet presAssocID="{DEE385A7-06B6-4B09-A89B-03529E4BB0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list"/>
        </a:ext>
      </dgm:extLst>
    </dgm:pt>
    <dgm:pt modelId="{1F6984E0-FE2D-4432-835D-8D8EA9E7C5F1}" type="pres">
      <dgm:prSet presAssocID="{DEE385A7-06B6-4B09-A89B-03529E4BB05C}" presName="spaceRect" presStyleCnt="0"/>
      <dgm:spPr/>
    </dgm:pt>
    <dgm:pt modelId="{C3E81F07-ADA7-4D14-BB59-3C0B9557AE60}" type="pres">
      <dgm:prSet presAssocID="{DEE385A7-06B6-4B09-A89B-03529E4BB05C}" presName="textRect" presStyleLbl="revTx" presStyleIdx="0" presStyleCnt="4">
        <dgm:presLayoutVars>
          <dgm:chMax val="1"/>
          <dgm:chPref val="1"/>
        </dgm:presLayoutVars>
      </dgm:prSet>
      <dgm:spPr/>
    </dgm:pt>
    <dgm:pt modelId="{F927D4CC-B943-4FC6-B305-3947F477E9DF}" type="pres">
      <dgm:prSet presAssocID="{495CBB00-3FA1-4574-8E33-3739759B04D0}" presName="sibTrans" presStyleCnt="0"/>
      <dgm:spPr/>
    </dgm:pt>
    <dgm:pt modelId="{D666D8C3-97F8-45B2-BC51-093CB6082E76}" type="pres">
      <dgm:prSet presAssocID="{D8817D97-1BB8-47C4-9451-3C6AABE2DF27}" presName="compNode" presStyleCnt="0"/>
      <dgm:spPr/>
    </dgm:pt>
    <dgm:pt modelId="{52B1592B-17C0-4872-83FF-EE36B520CAF9}" type="pres">
      <dgm:prSet presAssocID="{D8817D97-1BB8-47C4-9451-3C6AABE2DF27}" presName="iconBgRect" presStyleLbl="bgShp" presStyleIdx="1" presStyleCnt="4"/>
      <dgm:spPr>
        <a:prstGeom prst="round2DiagRect">
          <a:avLst>
            <a:gd name="adj1" fmla="val 29727"/>
            <a:gd name="adj2" fmla="val 0"/>
          </a:avLst>
        </a:prstGeom>
      </dgm:spPr>
    </dgm:pt>
    <dgm:pt modelId="{FDB464BB-8404-4915-962F-2B1AD7D247CC}" type="pres">
      <dgm:prSet presAssocID="{D8817D97-1BB8-47C4-9451-3C6AABE2DF2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5843B68-BAE5-4B28-B560-3F5B04664868}" type="pres">
      <dgm:prSet presAssocID="{D8817D97-1BB8-47C4-9451-3C6AABE2DF27}" presName="spaceRect" presStyleCnt="0"/>
      <dgm:spPr/>
    </dgm:pt>
    <dgm:pt modelId="{D61FF3DE-BDC9-4EC2-8F2F-5CB6D1D04760}" type="pres">
      <dgm:prSet presAssocID="{D8817D97-1BB8-47C4-9451-3C6AABE2DF27}" presName="textRect" presStyleLbl="revTx" presStyleIdx="1" presStyleCnt="4">
        <dgm:presLayoutVars>
          <dgm:chMax val="1"/>
          <dgm:chPref val="1"/>
        </dgm:presLayoutVars>
      </dgm:prSet>
      <dgm:spPr/>
    </dgm:pt>
    <dgm:pt modelId="{C9B103AA-9698-4C01-8B2A-04E4832E3219}" type="pres">
      <dgm:prSet presAssocID="{B6EB5EB0-10DE-4BA9-8ABE-AD2A6BB99AD7}" presName="sibTrans" presStyleCnt="0"/>
      <dgm:spPr/>
    </dgm:pt>
    <dgm:pt modelId="{8E54FD51-FEA7-4BDA-8208-75B825042AC0}" type="pres">
      <dgm:prSet presAssocID="{EF3248A0-CA61-490E-AB13-848988A9C387}" presName="compNode" presStyleCnt="0"/>
      <dgm:spPr/>
    </dgm:pt>
    <dgm:pt modelId="{6761B691-8221-47B6-AC6E-609B32A85107}" type="pres">
      <dgm:prSet presAssocID="{EF3248A0-CA61-490E-AB13-848988A9C387}" presName="iconBgRect" presStyleLbl="bgShp" presStyleIdx="2" presStyleCnt="4"/>
      <dgm:spPr>
        <a:prstGeom prst="round2DiagRect">
          <a:avLst>
            <a:gd name="adj1" fmla="val 29727"/>
            <a:gd name="adj2" fmla="val 0"/>
          </a:avLst>
        </a:prstGeom>
      </dgm:spPr>
    </dgm:pt>
    <dgm:pt modelId="{B337D858-CF2B-4126-AFEE-5600CC27E48D}" type="pres">
      <dgm:prSet presAssocID="{EF3248A0-CA61-490E-AB13-848988A9C3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row circle"/>
        </a:ext>
      </dgm:extLst>
    </dgm:pt>
    <dgm:pt modelId="{CEF75677-2996-42B3-9911-173D4AE4AB4E}" type="pres">
      <dgm:prSet presAssocID="{EF3248A0-CA61-490E-AB13-848988A9C387}" presName="spaceRect" presStyleCnt="0"/>
      <dgm:spPr/>
    </dgm:pt>
    <dgm:pt modelId="{3A47C5F6-F3EE-4B00-9CF0-D0342E55C271}" type="pres">
      <dgm:prSet presAssocID="{EF3248A0-CA61-490E-AB13-848988A9C387}" presName="textRect" presStyleLbl="revTx" presStyleIdx="2" presStyleCnt="4">
        <dgm:presLayoutVars>
          <dgm:chMax val="1"/>
          <dgm:chPref val="1"/>
        </dgm:presLayoutVars>
      </dgm:prSet>
      <dgm:spPr/>
    </dgm:pt>
    <dgm:pt modelId="{E5E0E1E2-D4B6-4304-B987-1DEB4C526CA8}" type="pres">
      <dgm:prSet presAssocID="{95947E06-0AE0-425D-98FC-265D0F99F270}" presName="sibTrans" presStyleCnt="0"/>
      <dgm:spPr/>
    </dgm:pt>
    <dgm:pt modelId="{9797BA5D-0D99-4EBB-AD00-3AACBBE98782}" type="pres">
      <dgm:prSet presAssocID="{5C1D6F34-428A-4131-A5D5-A322EF520966}" presName="compNode" presStyleCnt="0"/>
      <dgm:spPr/>
    </dgm:pt>
    <dgm:pt modelId="{01AAC585-FC3C-4AEE-B3A9-7BCAC87B66BF}" type="pres">
      <dgm:prSet presAssocID="{5C1D6F34-428A-4131-A5D5-A322EF520966}" presName="iconBgRect" presStyleLbl="bgShp" presStyleIdx="3" presStyleCnt="4"/>
      <dgm:spPr>
        <a:prstGeom prst="round2DiagRect">
          <a:avLst>
            <a:gd name="adj1" fmla="val 29727"/>
            <a:gd name="adj2" fmla="val 0"/>
          </a:avLst>
        </a:prstGeom>
      </dgm:spPr>
    </dgm:pt>
    <dgm:pt modelId="{B92CA09B-45F3-46FB-86C6-973AFA7131DA}" type="pres">
      <dgm:prSet presAssocID="{5C1D6F34-428A-4131-A5D5-A322EF52096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ployee Badge"/>
        </a:ext>
      </dgm:extLst>
    </dgm:pt>
    <dgm:pt modelId="{1A0960DA-C42A-492A-88E5-69806CE3C82A}" type="pres">
      <dgm:prSet presAssocID="{5C1D6F34-428A-4131-A5D5-A322EF520966}" presName="spaceRect" presStyleCnt="0"/>
      <dgm:spPr/>
    </dgm:pt>
    <dgm:pt modelId="{CC42BBE4-4A5C-4236-8104-55CB461DAEF9}" type="pres">
      <dgm:prSet presAssocID="{5C1D6F34-428A-4131-A5D5-A322EF520966}" presName="textRect" presStyleLbl="revTx" presStyleIdx="3" presStyleCnt="4">
        <dgm:presLayoutVars>
          <dgm:chMax val="1"/>
          <dgm:chPref val="1"/>
        </dgm:presLayoutVars>
      </dgm:prSet>
      <dgm:spPr/>
    </dgm:pt>
  </dgm:ptLst>
  <dgm:cxnLst>
    <dgm:cxn modelId="{FAF62310-557B-4013-B5D3-20B6221CDB41}" srcId="{324A47B8-C2AE-46CA-AB47-3BD01164C5F7}" destId="{DEE385A7-06B6-4B09-A89B-03529E4BB05C}" srcOrd="0" destOrd="0" parTransId="{1C8B023B-A2FC-432C-ABD4-FED587F3805F}" sibTransId="{495CBB00-3FA1-4574-8E33-3739759B04D0}"/>
    <dgm:cxn modelId="{98D71A18-B4F8-4A5A-93A9-4DDFFB6FF314}" srcId="{324A47B8-C2AE-46CA-AB47-3BD01164C5F7}" destId="{D8817D97-1BB8-47C4-9451-3C6AABE2DF27}" srcOrd="1" destOrd="0" parTransId="{17A4EB07-E82A-4CAB-A9CA-8293C677F6D4}" sibTransId="{B6EB5EB0-10DE-4BA9-8ABE-AD2A6BB99AD7}"/>
    <dgm:cxn modelId="{64F0C15E-2270-4872-B606-5B07ECC45338}" type="presOf" srcId="{5C1D6F34-428A-4131-A5D5-A322EF520966}" destId="{CC42BBE4-4A5C-4236-8104-55CB461DAEF9}" srcOrd="0" destOrd="0" presId="urn:microsoft.com/office/officeart/2018/5/layout/IconLeafLabelList"/>
    <dgm:cxn modelId="{850DFD6D-1139-42A0-9126-0B1605F3D4F1}" srcId="{324A47B8-C2AE-46CA-AB47-3BD01164C5F7}" destId="{5C1D6F34-428A-4131-A5D5-A322EF520966}" srcOrd="3" destOrd="0" parTransId="{F433538C-9D78-4424-812D-3C871D586B64}" sibTransId="{E050033A-BE9A-4A04-A80D-B0F9656C7DAA}"/>
    <dgm:cxn modelId="{A4593D7D-7219-4743-A040-2C38977FEA9F}" type="presOf" srcId="{D8817D97-1BB8-47C4-9451-3C6AABE2DF27}" destId="{D61FF3DE-BDC9-4EC2-8F2F-5CB6D1D04760}" srcOrd="0" destOrd="0" presId="urn:microsoft.com/office/officeart/2018/5/layout/IconLeafLabelList"/>
    <dgm:cxn modelId="{CD2E03A0-CBB0-4598-B1CA-BE924D5D7570}" type="presOf" srcId="{324A47B8-C2AE-46CA-AB47-3BD01164C5F7}" destId="{F8928D2C-2EB3-4A17-B9D8-16E0AD3F7C9F}" srcOrd="0" destOrd="0" presId="urn:microsoft.com/office/officeart/2018/5/layout/IconLeafLabelList"/>
    <dgm:cxn modelId="{E79D95B6-1416-4045-9967-D2B63E04AFF1}" type="presOf" srcId="{EF3248A0-CA61-490E-AB13-848988A9C387}" destId="{3A47C5F6-F3EE-4B00-9CF0-D0342E55C271}" srcOrd="0" destOrd="0" presId="urn:microsoft.com/office/officeart/2018/5/layout/IconLeafLabelList"/>
    <dgm:cxn modelId="{8C99D4BE-3BB9-43B3-A137-16BC653FEDDC}" srcId="{324A47B8-C2AE-46CA-AB47-3BD01164C5F7}" destId="{EF3248A0-CA61-490E-AB13-848988A9C387}" srcOrd="2" destOrd="0" parTransId="{26AF701F-3C51-4096-AF2C-A1D1345C8DAF}" sibTransId="{95947E06-0AE0-425D-98FC-265D0F99F270}"/>
    <dgm:cxn modelId="{E1A04FEF-6A75-4DCE-9705-044D2D76D90A}" type="presOf" srcId="{DEE385A7-06B6-4B09-A89B-03529E4BB05C}" destId="{C3E81F07-ADA7-4D14-BB59-3C0B9557AE60}" srcOrd="0" destOrd="0" presId="urn:microsoft.com/office/officeart/2018/5/layout/IconLeafLabelList"/>
    <dgm:cxn modelId="{237E05BA-EABB-4B34-B5E7-4040212255F2}" type="presParOf" srcId="{F8928D2C-2EB3-4A17-B9D8-16E0AD3F7C9F}" destId="{EEC8EFC1-24B4-4289-8586-B6B929A3D1CB}" srcOrd="0" destOrd="0" presId="urn:microsoft.com/office/officeart/2018/5/layout/IconLeafLabelList"/>
    <dgm:cxn modelId="{1B68299C-A7EA-42C2-8CDC-F5F29ABFD9EF}" type="presParOf" srcId="{EEC8EFC1-24B4-4289-8586-B6B929A3D1CB}" destId="{4345F668-4855-4542-89DE-B2A54959C382}" srcOrd="0" destOrd="0" presId="urn:microsoft.com/office/officeart/2018/5/layout/IconLeafLabelList"/>
    <dgm:cxn modelId="{8905AEDA-2B4A-4733-A667-EFEE8926D5D6}" type="presParOf" srcId="{EEC8EFC1-24B4-4289-8586-B6B929A3D1CB}" destId="{CDC10868-2ADC-4A0E-A86D-3516B689285E}" srcOrd="1" destOrd="0" presId="urn:microsoft.com/office/officeart/2018/5/layout/IconLeafLabelList"/>
    <dgm:cxn modelId="{F6243275-0B2D-4681-8FA1-9C574B15AC0A}" type="presParOf" srcId="{EEC8EFC1-24B4-4289-8586-B6B929A3D1CB}" destId="{1F6984E0-FE2D-4432-835D-8D8EA9E7C5F1}" srcOrd="2" destOrd="0" presId="urn:microsoft.com/office/officeart/2018/5/layout/IconLeafLabelList"/>
    <dgm:cxn modelId="{3C2FAF2E-8D76-4DF2-9405-9EC4587B4FC7}" type="presParOf" srcId="{EEC8EFC1-24B4-4289-8586-B6B929A3D1CB}" destId="{C3E81F07-ADA7-4D14-BB59-3C0B9557AE60}" srcOrd="3" destOrd="0" presId="urn:microsoft.com/office/officeart/2018/5/layout/IconLeafLabelList"/>
    <dgm:cxn modelId="{E4B32932-A038-409C-9B04-7D13478AECC8}" type="presParOf" srcId="{F8928D2C-2EB3-4A17-B9D8-16E0AD3F7C9F}" destId="{F927D4CC-B943-4FC6-B305-3947F477E9DF}" srcOrd="1" destOrd="0" presId="urn:microsoft.com/office/officeart/2018/5/layout/IconLeafLabelList"/>
    <dgm:cxn modelId="{4C49539C-3A74-4941-9319-D8B8DB0AA96C}" type="presParOf" srcId="{F8928D2C-2EB3-4A17-B9D8-16E0AD3F7C9F}" destId="{D666D8C3-97F8-45B2-BC51-093CB6082E76}" srcOrd="2" destOrd="0" presId="urn:microsoft.com/office/officeart/2018/5/layout/IconLeafLabelList"/>
    <dgm:cxn modelId="{5F7E164A-F187-41C8-93A4-665FD1269713}" type="presParOf" srcId="{D666D8C3-97F8-45B2-BC51-093CB6082E76}" destId="{52B1592B-17C0-4872-83FF-EE36B520CAF9}" srcOrd="0" destOrd="0" presId="urn:microsoft.com/office/officeart/2018/5/layout/IconLeafLabelList"/>
    <dgm:cxn modelId="{C80F7F79-C831-4C1E-99B2-9DAA7E4E5FBF}" type="presParOf" srcId="{D666D8C3-97F8-45B2-BC51-093CB6082E76}" destId="{FDB464BB-8404-4915-962F-2B1AD7D247CC}" srcOrd="1" destOrd="0" presId="urn:microsoft.com/office/officeart/2018/5/layout/IconLeafLabelList"/>
    <dgm:cxn modelId="{1E522543-4009-42DB-9A77-865A66495747}" type="presParOf" srcId="{D666D8C3-97F8-45B2-BC51-093CB6082E76}" destId="{15843B68-BAE5-4B28-B560-3F5B04664868}" srcOrd="2" destOrd="0" presId="urn:microsoft.com/office/officeart/2018/5/layout/IconLeafLabelList"/>
    <dgm:cxn modelId="{ECAF4710-60FC-41B7-BB51-C65BFDE92FF9}" type="presParOf" srcId="{D666D8C3-97F8-45B2-BC51-093CB6082E76}" destId="{D61FF3DE-BDC9-4EC2-8F2F-5CB6D1D04760}" srcOrd="3" destOrd="0" presId="urn:microsoft.com/office/officeart/2018/5/layout/IconLeafLabelList"/>
    <dgm:cxn modelId="{B5EF8117-06B0-43AE-A012-41D87B224F54}" type="presParOf" srcId="{F8928D2C-2EB3-4A17-B9D8-16E0AD3F7C9F}" destId="{C9B103AA-9698-4C01-8B2A-04E4832E3219}" srcOrd="3" destOrd="0" presId="urn:microsoft.com/office/officeart/2018/5/layout/IconLeafLabelList"/>
    <dgm:cxn modelId="{C2C5FD5E-B143-4A1A-8BD8-90E0D627030C}" type="presParOf" srcId="{F8928D2C-2EB3-4A17-B9D8-16E0AD3F7C9F}" destId="{8E54FD51-FEA7-4BDA-8208-75B825042AC0}" srcOrd="4" destOrd="0" presId="urn:microsoft.com/office/officeart/2018/5/layout/IconLeafLabelList"/>
    <dgm:cxn modelId="{4CA878A9-4D36-4061-938A-DDEE09C55927}" type="presParOf" srcId="{8E54FD51-FEA7-4BDA-8208-75B825042AC0}" destId="{6761B691-8221-47B6-AC6E-609B32A85107}" srcOrd="0" destOrd="0" presId="urn:microsoft.com/office/officeart/2018/5/layout/IconLeafLabelList"/>
    <dgm:cxn modelId="{43C05D72-FA0C-40BB-BB4F-077EF550E85B}" type="presParOf" srcId="{8E54FD51-FEA7-4BDA-8208-75B825042AC0}" destId="{B337D858-CF2B-4126-AFEE-5600CC27E48D}" srcOrd="1" destOrd="0" presId="urn:microsoft.com/office/officeart/2018/5/layout/IconLeafLabelList"/>
    <dgm:cxn modelId="{51F2D2AE-B7CE-4DD5-A354-871C07448E70}" type="presParOf" srcId="{8E54FD51-FEA7-4BDA-8208-75B825042AC0}" destId="{CEF75677-2996-42B3-9911-173D4AE4AB4E}" srcOrd="2" destOrd="0" presId="urn:microsoft.com/office/officeart/2018/5/layout/IconLeafLabelList"/>
    <dgm:cxn modelId="{93C2C6CD-5C86-4CA0-8D01-A975A5F42924}" type="presParOf" srcId="{8E54FD51-FEA7-4BDA-8208-75B825042AC0}" destId="{3A47C5F6-F3EE-4B00-9CF0-D0342E55C271}" srcOrd="3" destOrd="0" presId="urn:microsoft.com/office/officeart/2018/5/layout/IconLeafLabelList"/>
    <dgm:cxn modelId="{48FD45F2-EE5B-43A6-9EBD-46E2FE6A7AD2}" type="presParOf" srcId="{F8928D2C-2EB3-4A17-B9D8-16E0AD3F7C9F}" destId="{E5E0E1E2-D4B6-4304-B987-1DEB4C526CA8}" srcOrd="5" destOrd="0" presId="urn:microsoft.com/office/officeart/2018/5/layout/IconLeafLabelList"/>
    <dgm:cxn modelId="{A9B42894-C796-4B5D-A6B7-377943A30219}" type="presParOf" srcId="{F8928D2C-2EB3-4A17-B9D8-16E0AD3F7C9F}" destId="{9797BA5D-0D99-4EBB-AD00-3AACBBE98782}" srcOrd="6" destOrd="0" presId="urn:microsoft.com/office/officeart/2018/5/layout/IconLeafLabelList"/>
    <dgm:cxn modelId="{78C39E45-1AEE-48E9-AD36-929A6E08D46E}" type="presParOf" srcId="{9797BA5D-0D99-4EBB-AD00-3AACBBE98782}" destId="{01AAC585-FC3C-4AEE-B3A9-7BCAC87B66BF}" srcOrd="0" destOrd="0" presId="urn:microsoft.com/office/officeart/2018/5/layout/IconLeafLabelList"/>
    <dgm:cxn modelId="{29281196-472B-45E2-9900-332EC34AB31C}" type="presParOf" srcId="{9797BA5D-0D99-4EBB-AD00-3AACBBE98782}" destId="{B92CA09B-45F3-46FB-86C6-973AFA7131DA}" srcOrd="1" destOrd="0" presId="urn:microsoft.com/office/officeart/2018/5/layout/IconLeafLabelList"/>
    <dgm:cxn modelId="{636D9207-CA14-4203-9F3F-73C8D6590FB0}" type="presParOf" srcId="{9797BA5D-0D99-4EBB-AD00-3AACBBE98782}" destId="{1A0960DA-C42A-492A-88E5-69806CE3C82A}" srcOrd="2" destOrd="0" presId="urn:microsoft.com/office/officeart/2018/5/layout/IconLeafLabelList"/>
    <dgm:cxn modelId="{727CAA5C-75BC-4714-A452-4670BED02E33}" type="presParOf" srcId="{9797BA5D-0D99-4EBB-AD00-3AACBBE98782}" destId="{CC42BBE4-4A5C-4236-8104-55CB461DAEF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5F668-4855-4542-89DE-B2A54959C382}">
      <dsp:nvSpPr>
        <dsp:cNvPr id="0" name=""/>
        <dsp:cNvSpPr/>
      </dsp:nvSpPr>
      <dsp:spPr>
        <a:xfrm>
          <a:off x="314144" y="1091534"/>
          <a:ext cx="971472" cy="97147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10868-2ADC-4A0E-A86D-3516B689285E}">
      <dsp:nvSpPr>
        <dsp:cNvPr id="0" name=""/>
        <dsp:cNvSpPr/>
      </dsp:nvSpPr>
      <dsp:spPr>
        <a:xfrm>
          <a:off x="521179" y="1298569"/>
          <a:ext cx="557402" cy="557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E81F07-ADA7-4D14-BB59-3C0B9557AE60}">
      <dsp:nvSpPr>
        <dsp:cNvPr id="0" name=""/>
        <dsp:cNvSpPr/>
      </dsp:nvSpPr>
      <dsp:spPr>
        <a:xfrm>
          <a:off x="3591" y="2365596"/>
          <a:ext cx="1592578" cy="63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Manage Applications</a:t>
          </a:r>
        </a:p>
      </dsp:txBody>
      <dsp:txXfrm>
        <a:off x="3591" y="2365596"/>
        <a:ext cx="1592578" cy="637031"/>
      </dsp:txXfrm>
    </dsp:sp>
    <dsp:sp modelId="{52B1592B-17C0-4872-83FF-EE36B520CAF9}">
      <dsp:nvSpPr>
        <dsp:cNvPr id="0" name=""/>
        <dsp:cNvSpPr/>
      </dsp:nvSpPr>
      <dsp:spPr>
        <a:xfrm>
          <a:off x="2185424" y="1091534"/>
          <a:ext cx="971472" cy="97147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B464BB-8404-4915-962F-2B1AD7D247CC}">
      <dsp:nvSpPr>
        <dsp:cNvPr id="0" name=""/>
        <dsp:cNvSpPr/>
      </dsp:nvSpPr>
      <dsp:spPr>
        <a:xfrm>
          <a:off x="2392459" y="1298569"/>
          <a:ext cx="557402" cy="557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1FF3DE-BDC9-4EC2-8F2F-5CB6D1D04760}">
      <dsp:nvSpPr>
        <dsp:cNvPr id="0" name=""/>
        <dsp:cNvSpPr/>
      </dsp:nvSpPr>
      <dsp:spPr>
        <a:xfrm>
          <a:off x="1874871" y="2365596"/>
          <a:ext cx="1592578" cy="63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Interview and Selection</a:t>
          </a:r>
        </a:p>
      </dsp:txBody>
      <dsp:txXfrm>
        <a:off x="1874871" y="2365596"/>
        <a:ext cx="1592578" cy="637031"/>
      </dsp:txXfrm>
    </dsp:sp>
    <dsp:sp modelId="{6761B691-8221-47B6-AC6E-609B32A85107}">
      <dsp:nvSpPr>
        <dsp:cNvPr id="0" name=""/>
        <dsp:cNvSpPr/>
      </dsp:nvSpPr>
      <dsp:spPr>
        <a:xfrm>
          <a:off x="4056703" y="1091534"/>
          <a:ext cx="971472" cy="97147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7D858-CF2B-4126-AFEE-5600CC27E48D}">
      <dsp:nvSpPr>
        <dsp:cNvPr id="0" name=""/>
        <dsp:cNvSpPr/>
      </dsp:nvSpPr>
      <dsp:spPr>
        <a:xfrm>
          <a:off x="4263738" y="1298569"/>
          <a:ext cx="557402" cy="557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7C5F6-F3EE-4B00-9CF0-D0342E55C271}">
      <dsp:nvSpPr>
        <dsp:cNvPr id="0" name=""/>
        <dsp:cNvSpPr/>
      </dsp:nvSpPr>
      <dsp:spPr>
        <a:xfrm>
          <a:off x="3746150" y="2365596"/>
          <a:ext cx="1592578" cy="63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Decline Application</a:t>
          </a:r>
        </a:p>
      </dsp:txBody>
      <dsp:txXfrm>
        <a:off x="3746150" y="2365596"/>
        <a:ext cx="1592578" cy="637031"/>
      </dsp:txXfrm>
    </dsp:sp>
    <dsp:sp modelId="{01AAC585-FC3C-4AEE-B3A9-7BCAC87B66BF}">
      <dsp:nvSpPr>
        <dsp:cNvPr id="0" name=""/>
        <dsp:cNvSpPr/>
      </dsp:nvSpPr>
      <dsp:spPr>
        <a:xfrm>
          <a:off x="5927982" y="1091534"/>
          <a:ext cx="971472" cy="97147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CA09B-45F3-46FB-86C6-973AFA7131DA}">
      <dsp:nvSpPr>
        <dsp:cNvPr id="0" name=""/>
        <dsp:cNvSpPr/>
      </dsp:nvSpPr>
      <dsp:spPr>
        <a:xfrm>
          <a:off x="6135017" y="1298569"/>
          <a:ext cx="557402" cy="557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42BBE4-4A5C-4236-8104-55CB461DAEF9}">
      <dsp:nvSpPr>
        <dsp:cNvPr id="0" name=""/>
        <dsp:cNvSpPr/>
      </dsp:nvSpPr>
      <dsp:spPr>
        <a:xfrm>
          <a:off x="5617429" y="2365596"/>
          <a:ext cx="1592578" cy="63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Hire Applicant</a:t>
          </a:r>
        </a:p>
      </dsp:txBody>
      <dsp:txXfrm>
        <a:off x="5617429" y="2365596"/>
        <a:ext cx="1592578" cy="63703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6FF4431-3503-4051-8C66-D1E1BA33012A}" type="datetimeFigureOut">
              <a:rPr lang="en-US" smtClean="0"/>
              <a:t>2/1/2024</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E5A0C357-03D4-4A4F-BBF5-1AEACBF50291}" type="slidenum">
              <a:rPr lang="en-US" smtClean="0"/>
              <a:t>‹#›</a:t>
            </a:fld>
            <a:endParaRPr lang="en-US"/>
          </a:p>
        </p:txBody>
      </p:sp>
    </p:spTree>
    <p:extLst>
      <p:ext uri="{BB962C8B-B14F-4D97-AF65-F5344CB8AC3E}">
        <p14:creationId xmlns:p14="http://schemas.microsoft.com/office/powerpoint/2010/main" val="299279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86DB6A7-C549-4DDA-AD23-02D283A12994}" type="datetimeFigureOut">
              <a:rPr lang="en-US" smtClean="0"/>
              <a:t>2/1/2024</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AEA5531-8B7C-465C-84B5-4AC8014E4A03}" type="slidenum">
              <a:rPr lang="en-US" smtClean="0"/>
              <a:t>‹#›</a:t>
            </a:fld>
            <a:endParaRPr lang="en-US"/>
          </a:p>
        </p:txBody>
      </p:sp>
    </p:spTree>
    <p:extLst>
      <p:ext uri="{BB962C8B-B14F-4D97-AF65-F5344CB8AC3E}">
        <p14:creationId xmlns:p14="http://schemas.microsoft.com/office/powerpoint/2010/main" val="363746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A5531-8B7C-465C-84B5-4AC8014E4A03}" type="slidenum">
              <a:rPr lang="en-US" smtClean="0"/>
              <a:t>9</a:t>
            </a:fld>
            <a:endParaRPr lang="en-US"/>
          </a:p>
        </p:txBody>
      </p:sp>
    </p:spTree>
    <p:extLst>
      <p:ext uri="{BB962C8B-B14F-4D97-AF65-F5344CB8AC3E}">
        <p14:creationId xmlns:p14="http://schemas.microsoft.com/office/powerpoint/2010/main" val="1953106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a:p>
        </p:txBody>
      </p:sp>
      <p:pic>
        <p:nvPicPr>
          <p:cNvPr id="10" name="Picture 2" descr="http://www.ngwebsolutions.com/images/ngws_logo.gif">
            <a:extLst>
              <a:ext uri="{FF2B5EF4-FFF2-40B4-BE49-F238E27FC236}">
                <a16:creationId xmlns:a16="http://schemas.microsoft.com/office/drawing/2014/main" id="{1822B196-22F5-4DF8-82E3-1D588D63A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7" y="5967220"/>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rawing&#10;&#10;Description automatically generated">
            <a:extLst>
              <a:ext uri="{FF2B5EF4-FFF2-40B4-BE49-F238E27FC236}">
                <a16:creationId xmlns:a16="http://schemas.microsoft.com/office/drawing/2014/main" id="{9061F59B-2D09-2FFB-2828-C800A2C9BD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1" name="Picture 10">
            <a:extLst>
              <a:ext uri="{FF2B5EF4-FFF2-40B4-BE49-F238E27FC236}">
                <a16:creationId xmlns:a16="http://schemas.microsoft.com/office/drawing/2014/main" id="{C273BDB6-DF96-9D24-4B8E-152694FB9541}"/>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292941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FF1456F-15A5-491A-9D6A-DEED9FF9C3E1}" type="datetimeFigureOut">
              <a:rPr lang="en-US" smtClean="0"/>
              <a:t>2/1/2024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NGWeb Solutions, LLC - Confidential and  Proprietary - Do not share without permission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pPr/>
              <a:t>‹#›</a:t>
            </a:fld>
            <a:endParaRPr lang="en-US"/>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7616" y="6057549"/>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475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610590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1221" y="20897"/>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24803" y="157728"/>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08610" y="791712"/>
            <a:ext cx="4869180" cy="519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8411" y="248719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20451" y="6459785"/>
            <a:ext cx="1099918" cy="365125"/>
          </a:xfrm>
        </p:spPr>
        <p:txBody>
          <a:bodyPr/>
          <a:lstStyle>
            <a:lvl1pPr algn="l">
              <a:defRPr>
                <a:solidFill>
                  <a:schemeClr val="tx1"/>
                </a:solidFill>
              </a:defRPr>
            </a:lvl1pPr>
          </a:lstStyle>
          <a:p>
            <a:endParaRPr lang="en-US"/>
          </a:p>
        </p:txBody>
      </p:sp>
      <p:sp>
        <p:nvSpPr>
          <p:cNvPr id="6" name="Footer Placeholder 5"/>
          <p:cNvSpPr>
            <a:spLocks noGrp="1"/>
          </p:cNvSpPr>
          <p:nvPr>
            <p:ph type="ftr" sz="quarter" idx="11"/>
          </p:nvPr>
        </p:nvSpPr>
        <p:spPr>
          <a:xfrm>
            <a:off x="1511808" y="6459785"/>
            <a:ext cx="4371731" cy="365125"/>
          </a:xfrm>
        </p:spPr>
        <p:txBody>
          <a:bodyPr/>
          <a:lstStyle>
            <a:lvl1pPr algn="l">
              <a:defRPr>
                <a:solidFill>
                  <a:schemeClr val="tx2"/>
                </a:solidFill>
              </a:defRPr>
            </a:lvl1pPr>
          </a:lstStyle>
          <a:p>
            <a:r>
              <a:rPr lang="en-US"/>
              <a:t>NGWeb Solutions, LLC - Confidential and  Proprietary </a:t>
            </a:r>
          </a:p>
          <a:p>
            <a:r>
              <a:rPr lang="en-US"/>
              <a:t>- Do not share without permission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FBC034E-ACCC-4B1D-A181-8A8AEE407FC0}" type="slidenum">
              <a:rPr lang="en-US" smtClean="0"/>
              <a:pPr/>
              <a:t>‹#›</a:t>
            </a:fld>
            <a:endParaRPr lang="en-US"/>
          </a:p>
        </p:txBody>
      </p:sp>
      <p:pic>
        <p:nvPicPr>
          <p:cNvPr id="12" name="Picture 2" descr="http://www.ngwebsolutions.com/images/ngws_logo.gif">
            <a:extLst>
              <a:ext uri="{FF2B5EF4-FFF2-40B4-BE49-F238E27FC236}">
                <a16:creationId xmlns:a16="http://schemas.microsoft.com/office/drawing/2014/main" id="{A9326032-4324-407F-A2D0-CF424848D8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8610" y="6062878"/>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3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NGWeb Solutions, LLC - Confidential and  Proprietary - Do not share without permission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t>‹#›</a:t>
            </a:fld>
            <a:endParaRPr lang="en-US"/>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142" y="6057549"/>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6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1456F-15A5-491A-9D6A-DEED9FF9C3E1}" type="datetimeFigureOut">
              <a:rPr lang="en-US" smtClean="0"/>
              <a:t>2/1/2024</a:t>
            </a:fld>
            <a:endParaRPr lang="en-US"/>
          </a:p>
        </p:txBody>
      </p:sp>
      <p:sp>
        <p:nvSpPr>
          <p:cNvPr id="6" name="Footer Placeholder 5"/>
          <p:cNvSpPr>
            <a:spLocks noGrp="1"/>
          </p:cNvSpPr>
          <p:nvPr>
            <p:ph type="ftr" sz="quarter" idx="11"/>
          </p:nvPr>
        </p:nvSpPr>
        <p:spPr/>
        <p:txBody>
          <a:bodyPr/>
          <a:lstStyle/>
          <a:p>
            <a:r>
              <a:rPr lang="en-US"/>
              <a:t>NGWeb Solutions, LLC - Confidential and  Proprietary - Do not share without permission</a:t>
            </a:r>
          </a:p>
        </p:txBody>
      </p:sp>
      <p:sp>
        <p:nvSpPr>
          <p:cNvPr id="7" name="Slide Number Placeholder 6"/>
          <p:cNvSpPr>
            <a:spLocks noGrp="1"/>
          </p:cNvSpPr>
          <p:nvPr>
            <p:ph type="sldNum" sz="quarter" idx="12"/>
          </p:nvPr>
        </p:nvSpPr>
        <p:spPr/>
        <p:txBody>
          <a:bodyPr/>
          <a:lstStyle/>
          <a:p>
            <a:fld id="{AFBC034E-ACCC-4B1D-A181-8A8AEE407FC0}" type="slidenum">
              <a:rPr lang="en-US" smtClean="0"/>
              <a:pPr/>
              <a:t>‹#›</a:t>
            </a:fld>
            <a:endParaRPr lang="en-US"/>
          </a:p>
        </p:txBody>
      </p:sp>
    </p:spTree>
    <p:extLst>
      <p:ext uri="{BB962C8B-B14F-4D97-AF65-F5344CB8AC3E}">
        <p14:creationId xmlns:p14="http://schemas.microsoft.com/office/powerpoint/2010/main" val="248147509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NGWeb Solutions, LLC - Confidential and  Proprietary - Do not share without permission</a:t>
            </a:r>
          </a:p>
        </p:txBody>
      </p:sp>
      <p:sp>
        <p:nvSpPr>
          <p:cNvPr id="7" name="Slide Number Placeholder 6"/>
          <p:cNvSpPr>
            <a:spLocks noGrp="1"/>
          </p:cNvSpPr>
          <p:nvPr>
            <p:ph type="sldNum" sz="quarter" idx="12"/>
          </p:nvPr>
        </p:nvSpPr>
        <p:spPr/>
        <p:txBody>
          <a:bodyPr/>
          <a:lstStyle/>
          <a:p>
            <a:fld id="{AFBC034E-ACCC-4B1D-A181-8A8AEE407FC0}" type="slidenum">
              <a:rPr lang="en-US" smtClean="0"/>
              <a:t>‹#›</a:t>
            </a:fld>
            <a:endParaRPr lang="en-US"/>
          </a:p>
        </p:txBody>
      </p:sp>
    </p:spTree>
    <p:extLst>
      <p:ext uri="{BB962C8B-B14F-4D97-AF65-F5344CB8AC3E}">
        <p14:creationId xmlns:p14="http://schemas.microsoft.com/office/powerpoint/2010/main" val="152887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65FB17F0-D52A-E860-4A20-66247C7AB0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4" name="Picture 3">
            <a:extLst>
              <a:ext uri="{FF2B5EF4-FFF2-40B4-BE49-F238E27FC236}">
                <a16:creationId xmlns:a16="http://schemas.microsoft.com/office/drawing/2014/main" id="{1E341A45-9E00-C0BD-85EA-7F77E9B5D252}"/>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32154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a:p>
        </p:txBody>
      </p:sp>
      <p:sp>
        <p:nvSpPr>
          <p:cNvPr id="10" name="Title 1">
            <a:extLst>
              <a:ext uri="{FF2B5EF4-FFF2-40B4-BE49-F238E27FC236}">
                <a16:creationId xmlns:a16="http://schemas.microsoft.com/office/drawing/2014/main" id="{5A1E506F-3D13-4FB3-9E79-F08B006E222C}"/>
              </a:ext>
            </a:extLst>
          </p:cNvPr>
          <p:cNvSpPr>
            <a:spLocks noGrp="1"/>
          </p:cNvSpPr>
          <p:nvPr>
            <p:ph type="title"/>
          </p:nvPr>
        </p:nvSpPr>
        <p:spPr>
          <a:xfrm>
            <a:off x="822960" y="286604"/>
            <a:ext cx="7543800" cy="1450757"/>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822959" y="1845734"/>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8F3EF57B-7C5D-77C0-5156-E226FD2A89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4" name="Picture 3">
            <a:extLst>
              <a:ext uri="{FF2B5EF4-FFF2-40B4-BE49-F238E27FC236}">
                <a16:creationId xmlns:a16="http://schemas.microsoft.com/office/drawing/2014/main" id="{24CD640C-1BFC-BA59-0C79-7246228831B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26269481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11936"/>
            <a:ext cx="3703320" cy="4857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11936"/>
            <a:ext cx="3703320" cy="4857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82E2F92-D418-4585-8E4E-709FEB0BCB9B}"/>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0A116BE7-BF19-4D80-B6FA-AF078618263D}"/>
              </a:ext>
            </a:extLst>
          </p:cNvPr>
          <p:cNvSpPr>
            <a:spLocks noGrp="1"/>
          </p:cNvSpPr>
          <p:nvPr>
            <p:ph type="title"/>
          </p:nvPr>
        </p:nvSpPr>
        <p:spPr>
          <a:xfrm>
            <a:off x="268224" y="33089"/>
            <a:ext cx="8098536" cy="686239"/>
          </a:xfrm>
        </p:spPr>
        <p:txBody>
          <a:bodyPr>
            <a:normAutofit/>
          </a:bodyPr>
          <a:lstStyle>
            <a:lvl1pPr>
              <a:defRPr sz="4400">
                <a:solidFill>
                  <a:schemeClr val="bg1"/>
                </a:solidFill>
              </a:defRPr>
            </a:lvl1pPr>
          </a:lstStyle>
          <a:p>
            <a:r>
              <a:rPr lang="en-US"/>
              <a:t>Click to edit Master title style</a:t>
            </a:r>
          </a:p>
        </p:txBody>
      </p:sp>
      <p:pic>
        <p:nvPicPr>
          <p:cNvPr id="3" name="Picture 2" descr="A picture containing drawing&#10;&#10;Description automatically generated">
            <a:extLst>
              <a:ext uri="{FF2B5EF4-FFF2-40B4-BE49-F238E27FC236}">
                <a16:creationId xmlns:a16="http://schemas.microsoft.com/office/drawing/2014/main" id="{1729AD22-AA41-EFCE-8CDD-3056B7D58E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4" name="Picture 3">
            <a:extLst>
              <a:ext uri="{FF2B5EF4-FFF2-40B4-BE49-F238E27FC236}">
                <a16:creationId xmlns:a16="http://schemas.microsoft.com/office/drawing/2014/main" id="{0D603581-2964-C578-08FC-78271BBC6654}"/>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416982954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14D42AC-8BF5-4590-BB77-42B26AB80A51}"/>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itle 1">
            <a:extLst>
              <a:ext uri="{FF2B5EF4-FFF2-40B4-BE49-F238E27FC236}">
                <a16:creationId xmlns:a16="http://schemas.microsoft.com/office/drawing/2014/main" id="{FBC76BA9-4D62-4CC4-8D94-993A9AECED9A}"/>
              </a:ext>
            </a:extLst>
          </p:cNvPr>
          <p:cNvSpPr>
            <a:spLocks noGrp="1"/>
          </p:cNvSpPr>
          <p:nvPr>
            <p:ph type="title"/>
          </p:nvPr>
        </p:nvSpPr>
        <p:spPr>
          <a:xfrm>
            <a:off x="268224" y="33089"/>
            <a:ext cx="8098536" cy="631375"/>
          </a:xfrm>
        </p:spPr>
        <p:txBody>
          <a:bodyPr>
            <a:normAutofit/>
          </a:bodyPr>
          <a:lstStyle>
            <a:lvl1pPr>
              <a:defRPr sz="4400">
                <a:solidFill>
                  <a:schemeClr val="bg1"/>
                </a:solidFill>
              </a:defRPr>
            </a:lvl1pPr>
          </a:lstStyle>
          <a:p>
            <a:r>
              <a:rPr lang="en-US"/>
              <a:t>Click to edit Master title style</a:t>
            </a:r>
          </a:p>
        </p:txBody>
      </p:sp>
      <p:pic>
        <p:nvPicPr>
          <p:cNvPr id="2" name="Picture 1" descr="A picture containing drawing&#10;&#10;Description automatically generated">
            <a:extLst>
              <a:ext uri="{FF2B5EF4-FFF2-40B4-BE49-F238E27FC236}">
                <a16:creationId xmlns:a16="http://schemas.microsoft.com/office/drawing/2014/main" id="{5BF54C59-340C-4006-BDEF-61BC680D04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3" name="Picture 2">
            <a:extLst>
              <a:ext uri="{FF2B5EF4-FFF2-40B4-BE49-F238E27FC236}">
                <a16:creationId xmlns:a16="http://schemas.microsoft.com/office/drawing/2014/main" id="{2A2C5AD6-D18E-E501-EA55-C27AC2CB695B}"/>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235291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377952" y="1018032"/>
            <a:ext cx="8369807" cy="48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950F7CF-8F9B-4937-8570-3E837E0AAAE3}"/>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0FD390-22FB-4342-9E2C-D2FC8D97FFF0}"/>
              </a:ext>
            </a:extLst>
          </p:cNvPr>
          <p:cNvSpPr>
            <a:spLocks noGrp="1"/>
          </p:cNvSpPr>
          <p:nvPr>
            <p:ph type="title"/>
          </p:nvPr>
        </p:nvSpPr>
        <p:spPr>
          <a:xfrm>
            <a:off x="268224" y="33089"/>
            <a:ext cx="8098536" cy="643567"/>
          </a:xfrm>
        </p:spPr>
        <p:txBody>
          <a:bodyPr>
            <a:normAutofit/>
          </a:bodyPr>
          <a:lstStyle>
            <a:lvl1pPr>
              <a:defRPr sz="4400">
                <a:solidFill>
                  <a:schemeClr val="bg1"/>
                </a:solidFill>
              </a:defRPr>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0EDFF81F-7E53-7CC4-247E-CFF1417E2A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0" name="Picture 9">
            <a:extLst>
              <a:ext uri="{FF2B5EF4-FFF2-40B4-BE49-F238E27FC236}">
                <a16:creationId xmlns:a16="http://schemas.microsoft.com/office/drawing/2014/main" id="{77319C47-079D-2205-0E57-615FBEE71D7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79003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1456F-15A5-491A-9D6A-DEED9FF9C3E1}" type="datetimeFigureOut">
              <a:rPr lang="en-US" smtClean="0"/>
              <a:t>2/1/2024</a:t>
            </a:fld>
            <a:endParaRPr lang="en-US"/>
          </a:p>
        </p:txBody>
      </p:sp>
      <p:sp>
        <p:nvSpPr>
          <p:cNvPr id="5" name="Footer Placeholder 4"/>
          <p:cNvSpPr>
            <a:spLocks noGrp="1"/>
          </p:cNvSpPr>
          <p:nvPr>
            <p:ph type="ftr" sz="quarter" idx="11"/>
          </p:nvPr>
        </p:nvSpPr>
        <p:spPr/>
        <p:txBody>
          <a:bodyPr/>
          <a:lstStyle/>
          <a:p>
            <a:r>
              <a:rPr lang="en-US"/>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drawing&#10;&#10;Description automatically generated">
            <a:extLst>
              <a:ext uri="{FF2B5EF4-FFF2-40B4-BE49-F238E27FC236}">
                <a16:creationId xmlns:a16="http://schemas.microsoft.com/office/drawing/2014/main" id="{DA22B6AC-50BC-CE9B-23D2-3F027DB510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5" name="Picture 14">
            <a:extLst>
              <a:ext uri="{FF2B5EF4-FFF2-40B4-BE49-F238E27FC236}">
                <a16:creationId xmlns:a16="http://schemas.microsoft.com/office/drawing/2014/main" id="{E6A299D6-ED67-451E-CA73-03A069E86CDC}"/>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340299312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91183"/>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91184"/>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9ACBBE7-A60B-45BD-92AE-BC61C26FE01E}"/>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A5FC4C-0F69-4D45-82BA-A633289B5EB4}"/>
              </a:ext>
            </a:extLst>
          </p:cNvPr>
          <p:cNvSpPr>
            <a:spLocks noGrp="1"/>
          </p:cNvSpPr>
          <p:nvPr>
            <p:ph type="title"/>
          </p:nvPr>
        </p:nvSpPr>
        <p:spPr>
          <a:xfrm>
            <a:off x="268224" y="33089"/>
            <a:ext cx="8098536" cy="661855"/>
          </a:xfrm>
        </p:spPr>
        <p:txBody>
          <a:bodyPr>
            <a:normAutofit/>
          </a:bodyPr>
          <a:lstStyle>
            <a:lvl1pPr>
              <a:defRPr sz="4400">
                <a:solidFill>
                  <a:schemeClr val="bg1"/>
                </a:solidFill>
              </a:defRPr>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DB059EF9-CF24-538D-306C-F843FBDEA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0" name="Picture 9">
            <a:extLst>
              <a:ext uri="{FF2B5EF4-FFF2-40B4-BE49-F238E27FC236}">
                <a16:creationId xmlns:a16="http://schemas.microsoft.com/office/drawing/2014/main" id="{3314FC39-428D-9EB3-6BD5-CAB08C805E5E}"/>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30437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a:p>
        </p:txBody>
      </p:sp>
      <p:pic>
        <p:nvPicPr>
          <p:cNvPr id="10" name="Picture 2" descr="http://www.ngwebsolutions.com/images/ngws_logo.gif">
            <a:extLst>
              <a:ext uri="{FF2B5EF4-FFF2-40B4-BE49-F238E27FC236}">
                <a16:creationId xmlns:a16="http://schemas.microsoft.com/office/drawing/2014/main" id="{51278BF9-718C-4D70-91F8-429696412A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3E6E576-89B9-4A4C-AE22-67BC69A0B757}"/>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936C4A-C170-425C-AC97-F7141010DC0C}"/>
              </a:ext>
            </a:extLst>
          </p:cNvPr>
          <p:cNvSpPr>
            <a:spLocks noGrp="1"/>
          </p:cNvSpPr>
          <p:nvPr>
            <p:ph type="title"/>
          </p:nvPr>
        </p:nvSpPr>
        <p:spPr>
          <a:xfrm>
            <a:off x="268224" y="33089"/>
            <a:ext cx="8098536" cy="812116"/>
          </a:xfrm>
        </p:spPr>
        <p:txBody>
          <a:bodyPr>
            <a:normAutofit/>
          </a:bodyPr>
          <a:lstStyle>
            <a:lvl1pPr>
              <a:defRPr sz="440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A5E36574-68E9-EDFE-9A6E-8F1293C516A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6745266" y="5828911"/>
            <a:ext cx="724181" cy="459637"/>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FB219269-B59F-D88F-15C8-194F83FC0F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spTree>
    <p:extLst>
      <p:ext uri="{BB962C8B-B14F-4D97-AF65-F5344CB8AC3E}">
        <p14:creationId xmlns:p14="http://schemas.microsoft.com/office/powerpoint/2010/main" val="271042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FF1456F-15A5-491A-9D6A-DEED9FF9C3E1}" type="datetimeFigureOut">
              <a:rPr lang="en-US" smtClean="0"/>
              <a:t>2/1/2024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F3100870-BA8B-822A-FF29-BB523E5A598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6" name="Picture 15">
            <a:extLst>
              <a:ext uri="{FF2B5EF4-FFF2-40B4-BE49-F238E27FC236}">
                <a16:creationId xmlns:a16="http://schemas.microsoft.com/office/drawing/2014/main" id="{84B4B4AC-6E3C-6E50-C73B-BB9E73D857CA}"/>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322719746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 id="2147483800" r:id="rId5"/>
    <p:sldLayoutId id="2147483801" r:id="rId6"/>
    <p:sldLayoutId id="2147483802" r:id="rId7"/>
    <p:sldLayoutId id="2147483803" r:id="rId8"/>
    <p:sldLayoutId id="2147483805" r:id="rId9"/>
    <p:sldLayoutId id="2147483807" r:id="rId10"/>
    <p:sldLayoutId id="2147483799" r:id="rId11"/>
    <p:sldLayoutId id="2147483766" r:id="rId12"/>
    <p:sldLayoutId id="2147483808" r:id="rId13"/>
    <p:sldLayoutId id="2147483767" r:id="rId14"/>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utrgv.studentemployment.ngwebsolutions.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mailto:workstudy@utrgv.edu" TargetMode="External"/><Relationship Id="rId2" Type="http://schemas.openxmlformats.org/officeDocument/2006/relationships/hyperlink" Target="mailto:studentemployment@utrgv.edu" TargetMode="External"/><Relationship Id="rId1" Type="http://schemas.openxmlformats.org/officeDocument/2006/relationships/slideLayout" Target="../slideLayouts/slideLayout4.xml"/><Relationship Id="rId5" Type="http://schemas.openxmlformats.org/officeDocument/2006/relationships/image" Target="../media/image58.sv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32362" y="4206240"/>
            <a:ext cx="3592287" cy="1031965"/>
          </a:xfrm>
        </p:spPr>
        <p:txBody>
          <a:bodyPr>
            <a:normAutofit/>
          </a:bodyPr>
          <a:lstStyle/>
          <a:p>
            <a:pPr>
              <a:lnSpc>
                <a:spcPct val="90000"/>
              </a:lnSpc>
            </a:pPr>
            <a:r>
              <a:rPr lang="en-US" sz="3400"/>
              <a:t>On-Campus Supervisor Training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276" y="1409417"/>
            <a:ext cx="3112111" cy="179044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5FA820D6-3A18-44CE-9E58-FB56D2FA1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737" y="2981189"/>
            <a:ext cx="4631454" cy="1443720"/>
          </a:xfrm>
          <a:prstGeom prst="rect">
            <a:avLst/>
          </a:prstGeom>
        </p:spPr>
      </p:pic>
      <p:pic>
        <p:nvPicPr>
          <p:cNvPr id="4" name="Picture 2" descr="University of Texas Rio Grande Valley">
            <a:extLst>
              <a:ext uri="{FF2B5EF4-FFF2-40B4-BE49-F238E27FC236}">
                <a16:creationId xmlns:a16="http://schemas.microsoft.com/office/drawing/2014/main" id="{93A45A58-BF0C-2D38-D4FF-D250651C23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487" y="723851"/>
            <a:ext cx="4631455" cy="98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8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10</a:t>
            </a:fld>
            <a:endParaRPr lang="en-US"/>
          </a:p>
        </p:txBody>
      </p:sp>
      <p:sp>
        <p:nvSpPr>
          <p:cNvPr id="10" name="Content Placeholder 2"/>
          <p:cNvSpPr>
            <a:spLocks noGrp="1"/>
          </p:cNvSpPr>
          <p:nvPr>
            <p:ph sz="half" idx="1"/>
          </p:nvPr>
        </p:nvSpPr>
        <p:spPr>
          <a:xfrm>
            <a:off x="156753" y="1091183"/>
            <a:ext cx="4323807" cy="4777911"/>
          </a:xfrm>
        </p:spPr>
        <p:txBody>
          <a:bodyPr>
            <a:noAutofit/>
          </a:bodyPr>
          <a:lstStyle/>
          <a:p>
            <a:r>
              <a:rPr lang="en-US" sz="1100"/>
              <a:t>To add a question, select a question type from the 'Question Type' dropdown (e.g., Single Line, Multiple Line, Single Choice, Multiple Choice, Date, File Upload, or Instructional Text)</a:t>
            </a:r>
          </a:p>
          <a:p>
            <a:r>
              <a:rPr lang="en-US" sz="1100"/>
              <a:t>Use an abbreviated name for the question you’ll be adding for retrieval purposes in the “Pick from Existing Questions” library.  Please Note:  This will not be presented to the applicant.  </a:t>
            </a:r>
          </a:p>
          <a:p>
            <a:r>
              <a:rPr lang="en-US" sz="1100"/>
              <a:t>The Question Label is what the applicant will see. Use the text and HTML editor for a professional look</a:t>
            </a:r>
          </a:p>
          <a:p>
            <a:r>
              <a:rPr lang="en-US" sz="1100"/>
              <a:t>You can add to an existing general section or create a custom section by entering its name in "Create a new section." Subsequent questions in this section can be added by selecting it from the dropdown.</a:t>
            </a:r>
          </a:p>
          <a:p>
            <a:r>
              <a:rPr lang="en-US" sz="1100"/>
              <a:t>You can place any new question exactly where you want it by selecting the desired location in the “Where to Add this Question” drop down list.</a:t>
            </a:r>
          </a:p>
          <a:p>
            <a:r>
              <a:rPr lang="en-US" sz="1100"/>
              <a:t>When you are completed adding a question, click the “Add Question” button.  Lastly, to save the application, please click the “Save Application” button. </a:t>
            </a:r>
          </a:p>
          <a:p>
            <a:r>
              <a:rPr lang="en-US" sz="1100" b="1"/>
              <a:t>Please note</a:t>
            </a:r>
            <a:r>
              <a:rPr lang="en-US" sz="1100"/>
              <a:t>:  All job specific questions you add to your institutional default application will be reviewed and approved by Student Employment.</a:t>
            </a:r>
          </a:p>
          <a:p>
            <a:r>
              <a:rPr lang="en-US" sz="1200" b="1"/>
              <a:t>The Online Help contains more details instructions for adding questions. </a:t>
            </a:r>
          </a:p>
        </p:txBody>
      </p:sp>
      <p:sp>
        <p:nvSpPr>
          <p:cNvPr id="11" name="Title 1">
            <a:extLst>
              <a:ext uri="{FF2B5EF4-FFF2-40B4-BE49-F238E27FC236}">
                <a16:creationId xmlns:a16="http://schemas.microsoft.com/office/drawing/2014/main" id="{BE0F4460-C44E-48DB-9D8B-6751D4C7DEC2}"/>
              </a:ext>
            </a:extLst>
          </p:cNvPr>
          <p:cNvSpPr>
            <a:spLocks noGrp="1"/>
          </p:cNvSpPr>
          <p:nvPr>
            <p:ph type="title"/>
          </p:nvPr>
        </p:nvSpPr>
        <p:spPr>
          <a:xfrm>
            <a:off x="268224" y="33089"/>
            <a:ext cx="8098536" cy="701866"/>
          </a:xfrm>
        </p:spPr>
        <p:txBody>
          <a:bodyPr>
            <a:noAutofit/>
          </a:bodyPr>
          <a:lstStyle/>
          <a:p>
            <a:r>
              <a:rPr lang="en-US" altLang="en-US" sz="3200"/>
              <a:t>Create a Job Posting – Add Customized Questions</a:t>
            </a:r>
          </a:p>
        </p:txBody>
      </p:sp>
      <p:pic>
        <p:nvPicPr>
          <p:cNvPr id="6" name="Picture 5"/>
          <p:cNvPicPr>
            <a:picLocks noChangeAspect="1"/>
          </p:cNvPicPr>
          <p:nvPr/>
        </p:nvPicPr>
        <p:blipFill>
          <a:blip r:embed="rId2"/>
          <a:stretch>
            <a:fillRect/>
          </a:stretch>
        </p:blipFill>
        <p:spPr>
          <a:xfrm>
            <a:off x="4998945" y="1028548"/>
            <a:ext cx="3617103" cy="44729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7798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11</a:t>
            </a:fld>
            <a:endParaRPr lang="en-US"/>
          </a:p>
        </p:txBody>
      </p:sp>
      <p:sp>
        <p:nvSpPr>
          <p:cNvPr id="11" name="Title 1">
            <a:extLst>
              <a:ext uri="{FF2B5EF4-FFF2-40B4-BE49-F238E27FC236}">
                <a16:creationId xmlns:a16="http://schemas.microsoft.com/office/drawing/2014/main" id="{421BD572-02FD-4D71-9B88-C0A8DBE44428}"/>
              </a:ext>
            </a:extLst>
          </p:cNvPr>
          <p:cNvSpPr>
            <a:spLocks noGrp="1"/>
          </p:cNvSpPr>
          <p:nvPr>
            <p:ph type="title"/>
          </p:nvPr>
        </p:nvSpPr>
        <p:spPr/>
        <p:txBody>
          <a:bodyPr>
            <a:noAutofit/>
          </a:bodyPr>
          <a:lstStyle/>
          <a:p>
            <a:r>
              <a:rPr lang="en-US" altLang="en-US" sz="3200"/>
              <a:t>Create a Job Posting – Finalize Job Posting</a:t>
            </a:r>
          </a:p>
        </p:txBody>
      </p:sp>
      <p:pic>
        <p:nvPicPr>
          <p:cNvPr id="3" name="Picture 2">
            <a:extLst>
              <a:ext uri="{FF2B5EF4-FFF2-40B4-BE49-F238E27FC236}">
                <a16:creationId xmlns:a16="http://schemas.microsoft.com/office/drawing/2014/main" id="{10F14D99-B908-46EA-89F1-6E366893287E}"/>
              </a:ext>
            </a:extLst>
          </p:cNvPr>
          <p:cNvPicPr>
            <a:picLocks noChangeAspect="1"/>
          </p:cNvPicPr>
          <p:nvPr/>
        </p:nvPicPr>
        <p:blipFill>
          <a:blip r:embed="rId2"/>
          <a:stretch>
            <a:fillRect/>
          </a:stretch>
        </p:blipFill>
        <p:spPr>
          <a:xfrm>
            <a:off x="5755364" y="2295211"/>
            <a:ext cx="3140783" cy="1509876"/>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1BFBAA0-7F08-265D-967C-1A35919CFBA4}"/>
              </a:ext>
            </a:extLst>
          </p:cNvPr>
          <p:cNvSpPr txBox="1"/>
          <p:nvPr/>
        </p:nvSpPr>
        <p:spPr>
          <a:xfrm>
            <a:off x="236160" y="862475"/>
            <a:ext cx="5519204" cy="5399299"/>
          </a:xfrm>
          <a:prstGeom prst="rect">
            <a:avLst/>
          </a:prstGeom>
          <a:noFill/>
        </p:spPr>
        <p:txBody>
          <a:bodyPr wrap="square" rtlCol="0">
            <a:spAutoFit/>
          </a:bodyPr>
          <a:lstStyle/>
          <a:p>
            <a:pPr marL="342900" marR="0" lvl="0" indent="-342900">
              <a:lnSpc>
                <a:spcPct val="107000"/>
              </a:lnSpc>
              <a:spcBef>
                <a:spcPts val="0"/>
              </a:spcBef>
              <a:spcAft>
                <a:spcPts val="800"/>
              </a:spcAft>
              <a:buFont typeface="+mj-lt"/>
              <a:buAutoNum type="arabicPeriod"/>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When do you want the job to be reviewed for approval?</a:t>
            </a:r>
          </a:p>
          <a:p>
            <a:pPr marL="742950" marR="0" lvl="1" indent="-285750">
              <a:lnSpc>
                <a:spcPct val="107000"/>
              </a:lnSpc>
              <a:spcBef>
                <a:spcPts val="0"/>
              </a:spcBef>
              <a:spcAft>
                <a:spcPts val="800"/>
              </a:spcAft>
              <a:buFont typeface="+mj-lt"/>
              <a:buAutoNum type="alphaLcPeriod"/>
            </a:pPr>
            <a:r>
              <a:rPr lang="en-US" sz="1200" kern="100">
                <a:effectLst/>
                <a:latin typeface="Calibri" panose="020F0502020204030204" pitchFamily="34" charset="0"/>
                <a:ea typeface="Calibri" panose="020F0502020204030204" pitchFamily="34" charset="0"/>
                <a:cs typeface="Times New Roman" panose="02020603050405020304" pitchFamily="18" charset="0"/>
              </a:rPr>
              <a:t>Select ‘</a:t>
            </a:r>
            <a:r>
              <a:rPr lang="en-US" sz="1200" b="1" kern="100">
                <a:effectLst/>
                <a:latin typeface="Calibri" panose="020F0502020204030204" pitchFamily="34" charset="0"/>
                <a:ea typeface="Calibri" panose="020F0502020204030204" pitchFamily="34" charset="0"/>
                <a:cs typeface="Times New Roman" panose="02020603050405020304" pitchFamily="18" charset="0"/>
              </a:rPr>
              <a:t>As soon as possible</a:t>
            </a:r>
            <a:r>
              <a:rPr lang="en-US" sz="1200" kern="100">
                <a:effectLst/>
                <a:latin typeface="Calibri" panose="020F0502020204030204" pitchFamily="34" charset="0"/>
                <a:ea typeface="Calibri" panose="020F0502020204030204" pitchFamily="34" charset="0"/>
                <a:cs typeface="Times New Roman" panose="02020603050405020304" pitchFamily="18" charset="0"/>
              </a:rPr>
              <a:t>’ from the list if you want the job to be reviewed for approval immediately.</a:t>
            </a:r>
          </a:p>
          <a:p>
            <a:pPr marL="742950" marR="0" lvl="1" indent="-285750">
              <a:lnSpc>
                <a:spcPct val="107000"/>
              </a:lnSpc>
              <a:spcBef>
                <a:spcPts val="0"/>
              </a:spcBef>
              <a:spcAft>
                <a:spcPts val="800"/>
              </a:spcAft>
              <a:buFont typeface="+mj-lt"/>
              <a:buAutoNum type="alphaLcPeriod"/>
            </a:pPr>
            <a:r>
              <a:rPr lang="en-US" sz="1200" kern="100">
                <a:effectLst/>
                <a:latin typeface="Calibri" panose="020F0502020204030204" pitchFamily="34" charset="0"/>
                <a:ea typeface="Calibri" panose="020F0502020204030204" pitchFamily="34" charset="0"/>
                <a:cs typeface="Times New Roman" panose="02020603050405020304" pitchFamily="18" charset="0"/>
              </a:rPr>
              <a:t>Select ‘</a:t>
            </a:r>
            <a:r>
              <a:rPr lang="en-US" sz="1200" b="1" kern="100">
                <a:effectLst/>
                <a:latin typeface="Calibri" panose="020F0502020204030204" pitchFamily="34" charset="0"/>
                <a:ea typeface="Calibri" panose="020F0502020204030204" pitchFamily="34" charset="0"/>
                <a:cs typeface="Times New Roman" panose="02020603050405020304" pitchFamily="18" charset="0"/>
              </a:rPr>
              <a:t>Later – I need to review it myself first</a:t>
            </a:r>
            <a:r>
              <a:rPr lang="en-US" sz="1200" kern="100">
                <a:effectLst/>
                <a:latin typeface="Calibri" panose="020F0502020204030204" pitchFamily="34" charset="0"/>
                <a:ea typeface="Calibri" panose="020F0502020204030204" pitchFamily="34" charset="0"/>
                <a:cs typeface="Times New Roman" panose="02020603050405020304" pitchFamily="18" charset="0"/>
              </a:rPr>
              <a:t>’ if you wish to review the job further before approval.  The job will be placed in Active, Not Listed until you are ready for approval. </a:t>
            </a:r>
          </a:p>
          <a:p>
            <a:pPr marL="342900" marR="0" lvl="0" indent="-342900">
              <a:lnSpc>
                <a:spcPct val="107000"/>
              </a:lnSpc>
              <a:spcBef>
                <a:spcPts val="0"/>
              </a:spcBef>
              <a:spcAft>
                <a:spcPts val="800"/>
              </a:spcAft>
              <a:buFont typeface="+mj-lt"/>
              <a:buAutoNum type="arabicPeriod" startAt="2"/>
              <a:tabLst>
                <a:tab pos="457200" algn="l"/>
              </a:tabLst>
            </a:pPr>
            <a:r>
              <a:rPr lang="en-US" sz="1200" kern="100">
                <a:effectLst/>
                <a:latin typeface="Calibri" panose="020F0502020204030204" pitchFamily="34" charset="0"/>
                <a:ea typeface="Calibri" panose="020F0502020204030204" pitchFamily="34" charset="0"/>
                <a:cs typeface="Times New Roman" panose="02020603050405020304" pitchFamily="18" charset="0"/>
              </a:rPr>
              <a:t>Do you want the job listed immediately after it is approved? </a:t>
            </a:r>
          </a:p>
          <a:p>
            <a:pPr marL="685800" lvl="1" indent="-228600">
              <a:lnSpc>
                <a:spcPct val="107000"/>
              </a:lnSpc>
              <a:spcAft>
                <a:spcPts val="800"/>
              </a:spcAft>
              <a:buFont typeface="+mj-lt"/>
              <a:buAutoNum type="alphaLcPeriod"/>
            </a:pPr>
            <a:r>
              <a:rPr lang="en-US" sz="1200" kern="100">
                <a:effectLst/>
                <a:latin typeface="Calibri" panose="020F0502020204030204" pitchFamily="34" charset="0"/>
                <a:ea typeface="Calibri" panose="020F0502020204030204" pitchFamily="34" charset="0"/>
                <a:cs typeface="Times New Roman" panose="02020603050405020304" pitchFamily="18" charset="0"/>
              </a:rPr>
              <a:t>Select ‘</a:t>
            </a:r>
            <a:r>
              <a:rPr lang="en-US" sz="1200" b="1" kern="100">
                <a:effectLst/>
                <a:latin typeface="Calibri" panose="020F0502020204030204" pitchFamily="34" charset="0"/>
                <a:ea typeface="Calibri" panose="020F0502020204030204" pitchFamily="34" charset="0"/>
                <a:cs typeface="Times New Roman" panose="02020603050405020304" pitchFamily="18" charset="0"/>
              </a:rPr>
              <a:t>Yes, immediately</a:t>
            </a:r>
            <a:r>
              <a:rPr lang="en-US" sz="1200" kern="100">
                <a:effectLst/>
                <a:latin typeface="Calibri" panose="020F0502020204030204" pitchFamily="34" charset="0"/>
                <a:ea typeface="Calibri" panose="020F0502020204030204" pitchFamily="34" charset="0"/>
                <a:cs typeface="Times New Roman" panose="02020603050405020304" pitchFamily="18" charset="0"/>
              </a:rPr>
              <a:t>’ from the list if you wish upon approval for the job status to be </a:t>
            </a:r>
            <a:r>
              <a:rPr lang="en-US" sz="1200" b="1" kern="100">
                <a:effectLst/>
                <a:latin typeface="Calibri" panose="020F0502020204030204" pitchFamily="34" charset="0"/>
                <a:ea typeface="Calibri" panose="020F0502020204030204" pitchFamily="34" charset="0"/>
                <a:cs typeface="Times New Roman" panose="02020603050405020304" pitchFamily="18" charset="0"/>
              </a:rPr>
              <a:t>Active, Listed.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Font typeface="+mj-lt"/>
              <a:buAutoNum type="alphaLcPeriod"/>
            </a:pPr>
            <a:r>
              <a:rPr lang="en-US" sz="1200" kern="100">
                <a:effectLst/>
                <a:latin typeface="Calibri" panose="020F0502020204030204" pitchFamily="34" charset="0"/>
                <a:ea typeface="Calibri" panose="020F0502020204030204" pitchFamily="34" charset="0"/>
                <a:cs typeface="Times New Roman" panose="02020603050405020304" pitchFamily="18" charset="0"/>
              </a:rPr>
              <a:t>Select ‘</a:t>
            </a:r>
            <a:r>
              <a:rPr lang="en-US" sz="1200" b="1" kern="100">
                <a:effectLst/>
                <a:latin typeface="Calibri" panose="020F0502020204030204" pitchFamily="34" charset="0"/>
                <a:ea typeface="Calibri" panose="020F0502020204030204" pitchFamily="34" charset="0"/>
                <a:cs typeface="Times New Roman" panose="02020603050405020304" pitchFamily="18" charset="0"/>
              </a:rPr>
              <a:t>No, put it in inactive for me</a:t>
            </a:r>
            <a:r>
              <a:rPr lang="en-US" sz="1200" kern="100">
                <a:effectLst/>
                <a:latin typeface="Calibri" panose="020F0502020204030204" pitchFamily="34" charset="0"/>
                <a:ea typeface="Calibri" panose="020F0502020204030204" pitchFamily="34" charset="0"/>
                <a:cs typeface="Times New Roman" panose="02020603050405020304" pitchFamily="18" charset="0"/>
              </a:rPr>
              <a:t>’ from the list if you wish upon approval for the job status to be </a:t>
            </a:r>
            <a:r>
              <a:rPr lang="en-US" sz="1200" b="1" kern="100">
                <a:effectLst/>
                <a:latin typeface="Calibri" panose="020F0502020204030204" pitchFamily="34" charset="0"/>
                <a:ea typeface="Calibri" panose="020F0502020204030204" pitchFamily="34" charset="0"/>
                <a:cs typeface="Times New Roman" panose="02020603050405020304" pitchFamily="18" charset="0"/>
              </a:rPr>
              <a:t>Inactive.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Font typeface="+mj-lt"/>
              <a:buAutoNum type="alphaLcPeriod"/>
            </a:pPr>
            <a:r>
              <a:rPr lang="en-US" sz="1200" kern="100">
                <a:effectLst/>
                <a:latin typeface="Calibri" panose="020F0502020204030204" pitchFamily="34" charset="0"/>
                <a:ea typeface="Calibri" panose="020F0502020204030204" pitchFamily="34" charset="0"/>
                <a:cs typeface="Times New Roman" panose="02020603050405020304" pitchFamily="18" charset="0"/>
              </a:rPr>
              <a:t>Select ‘</a:t>
            </a:r>
            <a:r>
              <a:rPr lang="en-US" sz="1200" b="1" kern="100">
                <a:effectLst/>
                <a:latin typeface="Calibri" panose="020F0502020204030204" pitchFamily="34" charset="0"/>
                <a:ea typeface="Calibri" panose="020F0502020204030204" pitchFamily="34" charset="0"/>
                <a:cs typeface="Times New Roman" panose="02020603050405020304" pitchFamily="18" charset="0"/>
              </a:rPr>
              <a:t>No, put it in Active, Not Listed for me</a:t>
            </a:r>
            <a:r>
              <a:rPr lang="en-US" sz="1200" kern="100">
                <a:effectLst/>
                <a:latin typeface="Calibri" panose="020F0502020204030204" pitchFamily="34" charset="0"/>
                <a:ea typeface="Calibri" panose="020F0502020204030204" pitchFamily="34" charset="0"/>
                <a:cs typeface="Times New Roman" panose="02020603050405020304" pitchFamily="18" charset="0"/>
              </a:rPr>
              <a:t>’ from the list if you wish upon approval for the job status to be </a:t>
            </a:r>
            <a:r>
              <a:rPr lang="en-US" sz="1200" b="1" kern="100">
                <a:effectLst/>
                <a:latin typeface="Calibri" panose="020F0502020204030204" pitchFamily="34" charset="0"/>
                <a:ea typeface="Calibri" panose="020F0502020204030204" pitchFamily="34" charset="0"/>
                <a:cs typeface="Times New Roman" panose="02020603050405020304" pitchFamily="18" charset="0"/>
              </a:rPr>
              <a:t>Active, Not Listed.</a:t>
            </a:r>
          </a:p>
          <a:p>
            <a:pPr>
              <a:spcBef>
                <a:spcPct val="0"/>
              </a:spcBef>
            </a:pPr>
            <a:r>
              <a:rPr lang="en-US" altLang="en-US" sz="1200"/>
              <a:t>3. For how many days do you want the job to be listed on the site?</a:t>
            </a:r>
          </a:p>
          <a:p>
            <a:pPr lvl="1">
              <a:spcBef>
                <a:spcPct val="0"/>
              </a:spcBef>
              <a:buClr>
                <a:schemeClr val="accent2">
                  <a:lumMod val="75000"/>
                </a:schemeClr>
              </a:buClr>
            </a:pPr>
            <a:r>
              <a:rPr lang="en-US" altLang="en-US" sz="1200"/>
              <a:t>If you want the job to be posted until you close the job, select  ‘</a:t>
            </a:r>
            <a:r>
              <a:rPr lang="en-US" altLang="en-US" sz="1200" b="1"/>
              <a:t>Until I close the job</a:t>
            </a:r>
            <a:r>
              <a:rPr lang="en-US" altLang="en-US" sz="1200"/>
              <a:t>.’</a:t>
            </a:r>
          </a:p>
          <a:p>
            <a:pPr lvl="1">
              <a:spcBef>
                <a:spcPct val="0"/>
              </a:spcBef>
              <a:buClr>
                <a:schemeClr val="accent2">
                  <a:lumMod val="75000"/>
                </a:schemeClr>
              </a:buClr>
            </a:pPr>
            <a:r>
              <a:rPr lang="en-US" altLang="en-US" sz="1200"/>
              <a:t>If you want to designate a specific period of time the job should be posted, select the applicable duration from the drop-down list.  </a:t>
            </a:r>
          </a:p>
          <a:p>
            <a:pPr marL="0" indent="0">
              <a:spcBef>
                <a:spcPct val="0"/>
              </a:spcBef>
              <a:buNone/>
            </a:pPr>
            <a:endParaRPr lang="en-US" altLang="en-US" sz="1200"/>
          </a:p>
          <a:p>
            <a:pPr>
              <a:spcBef>
                <a:spcPct val="0"/>
              </a:spcBef>
            </a:pPr>
            <a:r>
              <a:rPr lang="en-US" altLang="en-US" sz="1200"/>
              <a:t>Click the “</a:t>
            </a:r>
            <a:r>
              <a:rPr lang="en-US" altLang="en-US" sz="1200" b="1"/>
              <a:t>Click here to Finish!</a:t>
            </a:r>
            <a:r>
              <a:rPr lang="en-US" altLang="en-US" sz="1200"/>
              <a:t>” button.</a:t>
            </a:r>
          </a:p>
          <a:p>
            <a:pPr>
              <a:spcBef>
                <a:spcPct val="0"/>
              </a:spcBef>
            </a:pPr>
            <a:endParaRPr lang="en-US" altLang="en-US" sz="1200"/>
          </a:p>
          <a:p>
            <a:pPr lvl="1">
              <a:spcBef>
                <a:spcPct val="0"/>
              </a:spcBef>
              <a:buClr>
                <a:schemeClr val="accent2">
                  <a:lumMod val="75000"/>
                </a:schemeClr>
              </a:buClr>
            </a:pPr>
            <a:r>
              <a:rPr lang="en-US" altLang="en-US" sz="1200"/>
              <a:t>Your job will be submitted to the Student Employment Office for review/approval.</a:t>
            </a:r>
          </a:p>
          <a:p>
            <a:pPr marL="685800" lvl="1" indent="-228600">
              <a:lnSpc>
                <a:spcPct val="107000"/>
              </a:lnSpc>
              <a:spcAft>
                <a:spcPts val="800"/>
              </a:spcAft>
              <a:buFont typeface="+mj-lt"/>
              <a:buAutoNum type="alphaLcPeriod"/>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91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12</a:t>
            </a:fld>
            <a:endParaRPr lang="en-US"/>
          </a:p>
        </p:txBody>
      </p:sp>
      <p:sp>
        <p:nvSpPr>
          <p:cNvPr id="11" name="Title 1">
            <a:extLst>
              <a:ext uri="{FF2B5EF4-FFF2-40B4-BE49-F238E27FC236}">
                <a16:creationId xmlns:a16="http://schemas.microsoft.com/office/drawing/2014/main" id="{1871C596-52C6-40C6-85E3-4D27F5E9DA13}"/>
              </a:ext>
            </a:extLst>
          </p:cNvPr>
          <p:cNvSpPr>
            <a:spLocks noGrp="1"/>
          </p:cNvSpPr>
          <p:nvPr>
            <p:ph type="title"/>
          </p:nvPr>
        </p:nvSpPr>
        <p:spPr/>
        <p:txBody>
          <a:bodyPr>
            <a:noAutofit/>
          </a:bodyPr>
          <a:lstStyle/>
          <a:p>
            <a:r>
              <a:rPr lang="en-US" altLang="en-US" sz="3200"/>
              <a:t>Create a Job Posting – Pending Approval</a:t>
            </a:r>
          </a:p>
        </p:txBody>
      </p:sp>
      <p:sp>
        <p:nvSpPr>
          <p:cNvPr id="10" name="Content Placeholder 2"/>
          <p:cNvSpPr>
            <a:spLocks noGrp="1"/>
          </p:cNvSpPr>
          <p:nvPr>
            <p:ph idx="4294967295"/>
          </p:nvPr>
        </p:nvSpPr>
        <p:spPr>
          <a:xfrm>
            <a:off x="126703" y="2516263"/>
            <a:ext cx="2351151" cy="2004095"/>
          </a:xfrm>
        </p:spPr>
        <p:txBody>
          <a:bodyPr>
            <a:noAutofit/>
          </a:bodyPr>
          <a:lstStyle/>
          <a:p>
            <a:pPr>
              <a:spcBef>
                <a:spcPct val="0"/>
              </a:spcBef>
            </a:pPr>
            <a:r>
              <a:rPr lang="en-US" altLang="en-US" sz="1400">
                <a:solidFill>
                  <a:srgbClr val="000000"/>
                </a:solidFill>
                <a:cs typeface="+mn-cs"/>
              </a:rPr>
              <a:t>You may either print your job details or click ‘</a:t>
            </a:r>
            <a:r>
              <a:rPr lang="en-US" altLang="en-US" sz="1400" b="1">
                <a:solidFill>
                  <a:srgbClr val="000000"/>
                </a:solidFill>
                <a:cs typeface="+mn-cs"/>
              </a:rPr>
              <a:t>Return to your control panel</a:t>
            </a:r>
            <a:r>
              <a:rPr lang="en-US" altLang="en-US" sz="1400">
                <a:solidFill>
                  <a:srgbClr val="000000"/>
                </a:solidFill>
                <a:cs typeface="+mn-cs"/>
              </a:rPr>
              <a:t>’ to view and/or manage your jobs further.</a:t>
            </a:r>
          </a:p>
          <a:p>
            <a:pPr>
              <a:spcBef>
                <a:spcPct val="0"/>
              </a:spcBef>
            </a:pPr>
            <a:endParaRPr lang="en-US" altLang="en-US" sz="1400">
              <a:solidFill>
                <a:srgbClr val="000000"/>
              </a:solidFill>
              <a:cs typeface="+mn-cs"/>
            </a:endParaRPr>
          </a:p>
          <a:p>
            <a:pPr>
              <a:spcBef>
                <a:spcPct val="0"/>
              </a:spcBef>
            </a:pPr>
            <a:r>
              <a:rPr lang="en-US" altLang="en-US" sz="1400">
                <a:solidFill>
                  <a:srgbClr val="000000"/>
                </a:solidFill>
                <a:cs typeface="+mn-cs"/>
              </a:rPr>
              <a:t>If you choose to return to the control panel, the job you just added can be located in the ‘</a:t>
            </a:r>
            <a:r>
              <a:rPr lang="en-US" altLang="en-US" sz="1400" b="1">
                <a:solidFill>
                  <a:srgbClr val="000000"/>
                </a:solidFill>
                <a:cs typeface="+mn-cs"/>
              </a:rPr>
              <a:t>Pending Approval</a:t>
            </a:r>
            <a:r>
              <a:rPr lang="en-US" altLang="en-US" sz="1400">
                <a:solidFill>
                  <a:srgbClr val="000000"/>
                </a:solidFill>
                <a:cs typeface="+mn-cs"/>
              </a:rPr>
              <a:t>’ queue.</a:t>
            </a:r>
          </a:p>
        </p:txBody>
      </p:sp>
      <p:pic>
        <p:nvPicPr>
          <p:cNvPr id="6" name="Picture 5">
            <a:extLst>
              <a:ext uri="{FF2B5EF4-FFF2-40B4-BE49-F238E27FC236}">
                <a16:creationId xmlns:a16="http://schemas.microsoft.com/office/drawing/2014/main" id="{1543EBD3-7CEA-4F65-8D4B-593AB47B705F}"/>
              </a:ext>
            </a:extLst>
          </p:cNvPr>
          <p:cNvPicPr>
            <a:picLocks noChangeAspect="1"/>
          </p:cNvPicPr>
          <p:nvPr/>
        </p:nvPicPr>
        <p:blipFill rotWithShape="1">
          <a:blip r:embed="rId2"/>
          <a:srcRect t="52502"/>
          <a:stretch/>
        </p:blipFill>
        <p:spPr>
          <a:xfrm>
            <a:off x="329533" y="1199297"/>
            <a:ext cx="3417078" cy="1102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0DF3402B-B74C-7BE2-75F6-705B7E3BF8E9}"/>
              </a:ext>
            </a:extLst>
          </p:cNvPr>
          <p:cNvPicPr>
            <a:picLocks noChangeAspect="1"/>
          </p:cNvPicPr>
          <p:nvPr/>
        </p:nvPicPr>
        <p:blipFill>
          <a:blip r:embed="rId3"/>
          <a:stretch>
            <a:fillRect/>
          </a:stretch>
        </p:blipFill>
        <p:spPr>
          <a:xfrm>
            <a:off x="2613290" y="1956969"/>
            <a:ext cx="6318260" cy="3024934"/>
          </a:xfrm>
          <a:prstGeom prst="rect">
            <a:avLst/>
          </a:prstGeom>
          <a:solidFill>
            <a:srgbClr val="FFFFFF">
              <a:shade val="85000"/>
            </a:srgbClr>
          </a:solidFill>
          <a:ln w="952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437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13</a:t>
            </a:fld>
            <a:endParaRPr lang="en-US"/>
          </a:p>
        </p:txBody>
      </p:sp>
      <p:sp>
        <p:nvSpPr>
          <p:cNvPr id="2" name="Title 1"/>
          <p:cNvSpPr>
            <a:spLocks noGrp="1"/>
          </p:cNvSpPr>
          <p:nvPr>
            <p:ph type="title"/>
          </p:nvPr>
        </p:nvSpPr>
        <p:spPr/>
        <p:txBody>
          <a:bodyPr>
            <a:noAutofit/>
          </a:bodyPr>
          <a:lstStyle/>
          <a:p>
            <a:r>
              <a:rPr lang="en-US" altLang="en-US"/>
              <a:t>Edit a Job Posting</a:t>
            </a:r>
          </a:p>
        </p:txBody>
      </p:sp>
      <p:sp>
        <p:nvSpPr>
          <p:cNvPr id="10" name="Content Placeholder 2"/>
          <p:cNvSpPr>
            <a:spLocks noGrp="1"/>
          </p:cNvSpPr>
          <p:nvPr>
            <p:ph idx="4294967295"/>
          </p:nvPr>
        </p:nvSpPr>
        <p:spPr>
          <a:xfrm>
            <a:off x="131063" y="3953992"/>
            <a:ext cx="3324738" cy="1931136"/>
          </a:xfrm>
        </p:spPr>
        <p:txBody>
          <a:bodyPr>
            <a:noAutofit/>
          </a:bodyPr>
          <a:lstStyle/>
          <a:p>
            <a:pPr>
              <a:spcBef>
                <a:spcPct val="0"/>
              </a:spcBef>
            </a:pPr>
            <a:r>
              <a:rPr lang="en-US" altLang="en-US" sz="1200">
                <a:solidFill>
                  <a:srgbClr val="000000"/>
                </a:solidFill>
                <a:cs typeface="+mn-cs"/>
              </a:rPr>
              <a:t>You may view the job and/or application details or request the job status be changed by simply clicking on the Job Title link.</a:t>
            </a:r>
          </a:p>
          <a:p>
            <a:pPr marL="0" indent="0">
              <a:spcBef>
                <a:spcPct val="0"/>
              </a:spcBef>
              <a:buNone/>
            </a:pPr>
            <a:endParaRPr lang="en-US" altLang="en-US" sz="1200">
              <a:solidFill>
                <a:srgbClr val="000000"/>
              </a:solidFill>
              <a:cs typeface="+mn-cs"/>
            </a:endParaRPr>
          </a:p>
          <a:p>
            <a:pPr>
              <a:spcBef>
                <a:spcPct val="0"/>
              </a:spcBef>
            </a:pPr>
            <a:r>
              <a:rPr lang="en-US" altLang="en-US" sz="1200">
                <a:solidFill>
                  <a:srgbClr val="000000"/>
                </a:solidFill>
                <a:cs typeface="+mn-cs"/>
              </a:rPr>
              <a:t>To edit the job, click ‘</a:t>
            </a:r>
            <a:r>
              <a:rPr lang="en-US" altLang="en-US" sz="1200" b="1">
                <a:solidFill>
                  <a:srgbClr val="000000"/>
                </a:solidFill>
                <a:cs typeface="+mn-cs"/>
              </a:rPr>
              <a:t>Edit this Job</a:t>
            </a:r>
            <a:r>
              <a:rPr lang="en-US" altLang="en-US" sz="1200">
                <a:solidFill>
                  <a:srgbClr val="000000"/>
                </a:solidFill>
                <a:cs typeface="+mn-cs"/>
              </a:rPr>
              <a:t>’ button on the ‘Manage Job’ page.</a:t>
            </a:r>
          </a:p>
          <a:p>
            <a:pPr marL="0" indent="0">
              <a:spcBef>
                <a:spcPct val="0"/>
              </a:spcBef>
              <a:buNone/>
            </a:pPr>
            <a:endParaRPr lang="en-US" altLang="en-US" sz="1200">
              <a:solidFill>
                <a:srgbClr val="000000"/>
              </a:solidFill>
              <a:cs typeface="+mn-cs"/>
            </a:endParaRPr>
          </a:p>
          <a:p>
            <a:pPr>
              <a:spcBef>
                <a:spcPct val="0"/>
              </a:spcBef>
            </a:pPr>
            <a:r>
              <a:rPr lang="en-US" altLang="en-US" sz="1200">
                <a:solidFill>
                  <a:srgbClr val="000000"/>
                </a:solidFill>
                <a:cs typeface="+mn-cs"/>
              </a:rPr>
              <a:t>To edit the application tied to your job, click ‘</a:t>
            </a:r>
            <a:r>
              <a:rPr lang="en-US" altLang="en-US" sz="1200" b="1">
                <a:solidFill>
                  <a:srgbClr val="000000"/>
                </a:solidFill>
                <a:cs typeface="+mn-cs"/>
              </a:rPr>
              <a:t>Edit or View the Online Application</a:t>
            </a:r>
            <a:r>
              <a:rPr lang="en-US" altLang="en-US" sz="1200">
                <a:solidFill>
                  <a:srgbClr val="000000"/>
                </a:solidFill>
                <a:cs typeface="+mn-cs"/>
              </a:rPr>
              <a:t>’.</a:t>
            </a:r>
          </a:p>
        </p:txBody>
      </p:sp>
      <p:pic>
        <p:nvPicPr>
          <p:cNvPr id="6" name="Picture 5">
            <a:extLst>
              <a:ext uri="{FF2B5EF4-FFF2-40B4-BE49-F238E27FC236}">
                <a16:creationId xmlns:a16="http://schemas.microsoft.com/office/drawing/2014/main" id="{46B898B7-2F85-C7D1-138F-02353383F0D9}"/>
              </a:ext>
            </a:extLst>
          </p:cNvPr>
          <p:cNvPicPr>
            <a:picLocks noChangeAspect="1"/>
          </p:cNvPicPr>
          <p:nvPr/>
        </p:nvPicPr>
        <p:blipFill>
          <a:blip r:embed="rId2"/>
          <a:stretch>
            <a:fillRect/>
          </a:stretch>
        </p:blipFill>
        <p:spPr>
          <a:xfrm>
            <a:off x="201321" y="972872"/>
            <a:ext cx="5808017" cy="2780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60DB23C-005F-7F99-5929-82DD0F3EA139}"/>
              </a:ext>
            </a:extLst>
          </p:cNvPr>
          <p:cNvPicPr>
            <a:picLocks noChangeAspect="1"/>
          </p:cNvPicPr>
          <p:nvPr/>
        </p:nvPicPr>
        <p:blipFill>
          <a:blip r:embed="rId3"/>
          <a:stretch>
            <a:fillRect/>
          </a:stretch>
        </p:blipFill>
        <p:spPr>
          <a:xfrm>
            <a:off x="3592126" y="1629791"/>
            <a:ext cx="5350553" cy="3843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979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5218612"/>
            <a:ext cx="8046720" cy="822960"/>
          </a:xfrm>
        </p:spPr>
        <p:txBody>
          <a:bodyPr vert="horz" lIns="91440" tIns="45720" rIns="91440" bIns="45720" rtlCol="0" anchor="b">
            <a:normAutofit fontScale="90000"/>
          </a:bodyPr>
          <a:lstStyle/>
          <a:p>
            <a:r>
              <a:rPr lang="en-US" sz="6000"/>
              <a:t>Review &amp; Hire Applicant(s)</a:t>
            </a:r>
          </a:p>
        </p:txBody>
      </p:sp>
      <p:pic>
        <p:nvPicPr>
          <p:cNvPr id="11" name="Picture 10" descr="People in a office discussing work over a laptop">
            <a:extLst>
              <a:ext uri="{FF2B5EF4-FFF2-40B4-BE49-F238E27FC236}">
                <a16:creationId xmlns:a16="http://schemas.microsoft.com/office/drawing/2014/main" id="{E2FA7D0A-FC9F-4093-BEFD-7038FE4311F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340"/>
          <a:stretch/>
        </p:blipFill>
        <p:spPr>
          <a:xfrm>
            <a:off x="12" y="10"/>
            <a:ext cx="9143989" cy="4915066"/>
          </a:xfrm>
          <a:prstGeom prst="rect">
            <a:avLst/>
          </a:prstGeom>
          <a:noFill/>
        </p:spPr>
      </p:pic>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14</a:t>
            </a:fld>
            <a:endParaRPr lang="en-US"/>
          </a:p>
        </p:txBody>
      </p:sp>
    </p:spTree>
    <p:extLst>
      <p:ext uri="{BB962C8B-B14F-4D97-AF65-F5344CB8AC3E}">
        <p14:creationId xmlns:p14="http://schemas.microsoft.com/office/powerpoint/2010/main" val="80260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normAutofit lnSpcReduction="10000"/>
          </a:bodyPr>
          <a:lstStyle/>
          <a:p>
            <a:pPr>
              <a:spcAft>
                <a:spcPts val="600"/>
              </a:spcAft>
            </a:pPr>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normAutofit/>
          </a:bodyPr>
          <a:lstStyle/>
          <a:p>
            <a:pPr>
              <a:spcAft>
                <a:spcPts val="600"/>
              </a:spcAft>
            </a:pPr>
            <a:fld id="{AFBC034E-ACCC-4B1D-A181-8A8AEE407FC0}" type="slidenum">
              <a:rPr lang="en-US" smtClean="0"/>
              <a:pPr>
                <a:spcAft>
                  <a:spcPts val="600"/>
                </a:spcAft>
              </a:pPr>
              <a:t>15</a:t>
            </a:fld>
            <a:endParaRPr lang="en-US"/>
          </a:p>
        </p:txBody>
      </p:sp>
      <p:sp>
        <p:nvSpPr>
          <p:cNvPr id="2" name="Title 1">
            <a:extLst>
              <a:ext uri="{FF2B5EF4-FFF2-40B4-BE49-F238E27FC236}">
                <a16:creationId xmlns:a16="http://schemas.microsoft.com/office/drawing/2014/main" id="{E6D440B2-4A09-49AE-8B8D-028DE684DAFD}"/>
              </a:ext>
            </a:extLst>
          </p:cNvPr>
          <p:cNvSpPr>
            <a:spLocks noGrp="1"/>
          </p:cNvSpPr>
          <p:nvPr>
            <p:ph type="title"/>
          </p:nvPr>
        </p:nvSpPr>
        <p:spPr>
          <a:xfrm>
            <a:off x="242098" y="91872"/>
            <a:ext cx="8098536" cy="631375"/>
          </a:xfrm>
        </p:spPr>
        <p:txBody>
          <a:bodyPr>
            <a:normAutofit fontScale="90000"/>
          </a:bodyPr>
          <a:lstStyle/>
          <a:p>
            <a:r>
              <a:rPr lang="en-US"/>
              <a:t>Job Posting Approved - Next Steps</a:t>
            </a:r>
          </a:p>
        </p:txBody>
      </p:sp>
      <p:graphicFrame>
        <p:nvGraphicFramePr>
          <p:cNvPr id="10" name="Content Placeholder 2">
            <a:extLst>
              <a:ext uri="{FF2B5EF4-FFF2-40B4-BE49-F238E27FC236}">
                <a16:creationId xmlns:a16="http://schemas.microsoft.com/office/drawing/2014/main" id="{3661B00E-ACD4-44E3-B796-1EB3CF6900F6}"/>
              </a:ext>
            </a:extLst>
          </p:cNvPr>
          <p:cNvGraphicFramePr>
            <a:graphicFrameLocks noGrp="1"/>
          </p:cNvGraphicFramePr>
          <p:nvPr>
            <p:ph idx="4294967295"/>
            <p:extLst>
              <p:ext uri="{D42A27DB-BD31-4B8C-83A1-F6EECF244321}">
                <p14:modId xmlns:p14="http://schemas.microsoft.com/office/powerpoint/2010/main" val="3077493518"/>
              </p:ext>
            </p:extLst>
          </p:nvPr>
        </p:nvGraphicFramePr>
        <p:xfrm>
          <a:off x="965200" y="1381919"/>
          <a:ext cx="7213600" cy="409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732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16</a:t>
            </a:fld>
            <a:endParaRPr lang="en-US"/>
          </a:p>
        </p:txBody>
      </p:sp>
      <p:sp>
        <p:nvSpPr>
          <p:cNvPr id="2" name="Title 1"/>
          <p:cNvSpPr>
            <a:spLocks noGrp="1"/>
          </p:cNvSpPr>
          <p:nvPr>
            <p:ph type="title"/>
          </p:nvPr>
        </p:nvSpPr>
        <p:spPr/>
        <p:txBody>
          <a:bodyPr>
            <a:noAutofit/>
          </a:bodyPr>
          <a:lstStyle/>
          <a:p>
            <a:r>
              <a:rPr lang="en-US" altLang="en-US" sz="3200"/>
              <a:t>Manage Applications</a:t>
            </a:r>
          </a:p>
        </p:txBody>
      </p:sp>
      <p:sp>
        <p:nvSpPr>
          <p:cNvPr id="6" name="Rectangle 5"/>
          <p:cNvSpPr/>
          <p:nvPr/>
        </p:nvSpPr>
        <p:spPr>
          <a:xfrm>
            <a:off x="486342" y="5145463"/>
            <a:ext cx="8171315" cy="584775"/>
          </a:xfrm>
          <a:prstGeom prst="rect">
            <a:avLst/>
          </a:prstGeom>
        </p:spPr>
        <p:txBody>
          <a:bodyPr wrap="square">
            <a:spAutoFit/>
          </a:bodyPr>
          <a:lstStyle/>
          <a:p>
            <a:pPr marL="285750" indent="-285750">
              <a:buClr>
                <a:schemeClr val="accent1"/>
              </a:buClr>
              <a:buFont typeface="Wingdings" panose="05000000000000000000" pitchFamily="2" charset="2"/>
              <a:buChar char="Ø"/>
            </a:pPr>
            <a:r>
              <a:rPr lang="en-US" sz="1400">
                <a:latin typeface="Arial" panose="020B0604020202020204" pitchFamily="34" charset="0"/>
                <a:cs typeface="Arial" panose="020B0604020202020204" pitchFamily="34" charset="0"/>
              </a:rPr>
              <a:t>You may hire an online applicant by clicking the ‘</a:t>
            </a:r>
            <a:r>
              <a:rPr lang="en-US" sz="1400" b="1">
                <a:latin typeface="Arial" panose="020B0604020202020204" pitchFamily="34" charset="0"/>
                <a:cs typeface="Arial" panose="020B0604020202020204" pitchFamily="34" charset="0"/>
              </a:rPr>
              <a:t>Applications</a:t>
            </a:r>
            <a:r>
              <a:rPr lang="en-US" sz="1400">
                <a:latin typeface="Arial" panose="020B0604020202020204" pitchFamily="34" charset="0"/>
                <a:cs typeface="Arial" panose="020B0604020202020204" pitchFamily="34" charset="0"/>
              </a:rPr>
              <a:t>’ link next to the job title or ‘Hire Applicant’ from the action drop down menu</a:t>
            </a:r>
            <a:r>
              <a:rPr lang="en-US">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7CEBBCDB-2726-1243-90E3-EAFB5B13BF38}"/>
              </a:ext>
            </a:extLst>
          </p:cNvPr>
          <p:cNvPicPr>
            <a:picLocks noChangeAspect="1"/>
          </p:cNvPicPr>
          <p:nvPr/>
        </p:nvPicPr>
        <p:blipFill>
          <a:blip r:embed="rId2"/>
          <a:stretch>
            <a:fillRect/>
          </a:stretch>
        </p:blipFill>
        <p:spPr>
          <a:xfrm>
            <a:off x="662535" y="920707"/>
            <a:ext cx="7560757" cy="4079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298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17</a:t>
            </a:fld>
            <a:endParaRPr lang="en-US"/>
          </a:p>
        </p:txBody>
      </p:sp>
      <p:sp>
        <p:nvSpPr>
          <p:cNvPr id="2" name="Title 1"/>
          <p:cNvSpPr>
            <a:spLocks noGrp="1"/>
          </p:cNvSpPr>
          <p:nvPr>
            <p:ph type="title"/>
          </p:nvPr>
        </p:nvSpPr>
        <p:spPr/>
        <p:txBody>
          <a:bodyPr>
            <a:noAutofit/>
          </a:bodyPr>
          <a:lstStyle/>
          <a:p>
            <a:r>
              <a:rPr lang="en-US" altLang="en-US" sz="3200"/>
              <a:t>Manage Applications</a:t>
            </a:r>
          </a:p>
        </p:txBody>
      </p:sp>
      <p:sp>
        <p:nvSpPr>
          <p:cNvPr id="8" name="Rectangle 7"/>
          <p:cNvSpPr/>
          <p:nvPr/>
        </p:nvSpPr>
        <p:spPr>
          <a:xfrm>
            <a:off x="698421" y="4581667"/>
            <a:ext cx="7339041" cy="1015663"/>
          </a:xfrm>
          <a:prstGeom prst="rect">
            <a:avLst/>
          </a:prstGeom>
        </p:spPr>
        <p:txBody>
          <a:bodyPr wrap="square">
            <a:spAutoFit/>
          </a:bodyPr>
          <a:lstStyle/>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Click the Applicants Name link to view the application in a full screen view.</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Click the magnifying glass next to the student’s name to get a quick view format of the application. </a:t>
            </a:r>
          </a:p>
          <a:p>
            <a:pPr marL="342900" lvl="0" indent="-342900" defTabSz="457200">
              <a:spcBef>
                <a:spcPct val="0"/>
              </a:spcBef>
              <a:buClr>
                <a:schemeClr val="accent1">
                  <a:lumMod val="75000"/>
                </a:schemeClr>
              </a:buClr>
              <a:buSzPct val="80000"/>
              <a:buFont typeface="Wingdings" panose="05000000000000000000" pitchFamily="2" charset="2"/>
              <a:buChar char="Ø"/>
            </a:pPr>
            <a:endParaRPr lang="en-US" altLang="en-US" sz="120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If the student has provided a resume, click on the “</a:t>
            </a:r>
            <a:r>
              <a:rPr lang="en-US" altLang="en-US" sz="1200" b="1">
                <a:solidFill>
                  <a:srgbClr val="000000"/>
                </a:solidFill>
                <a:latin typeface="Arial" panose="020B0604020202020204" pitchFamily="34" charset="0"/>
                <a:cs typeface="Arial" panose="020B0604020202020204" pitchFamily="34" charset="0"/>
              </a:rPr>
              <a:t>Resume</a:t>
            </a:r>
            <a:r>
              <a:rPr lang="en-US" altLang="en-US" sz="1200">
                <a:solidFill>
                  <a:srgbClr val="000000"/>
                </a:solidFill>
                <a:latin typeface="Arial" panose="020B0604020202020204" pitchFamily="34" charset="0"/>
                <a:cs typeface="Arial" panose="020B0604020202020204" pitchFamily="34" charset="0"/>
              </a:rPr>
              <a:t>” link next to their name. </a:t>
            </a:r>
          </a:p>
        </p:txBody>
      </p:sp>
      <p:pic>
        <p:nvPicPr>
          <p:cNvPr id="3" name="Picture 2">
            <a:extLst>
              <a:ext uri="{FF2B5EF4-FFF2-40B4-BE49-F238E27FC236}">
                <a16:creationId xmlns:a16="http://schemas.microsoft.com/office/drawing/2014/main" id="{F1E5CCC8-2B60-49F7-8F8E-F4607180D8B4}"/>
              </a:ext>
            </a:extLst>
          </p:cNvPr>
          <p:cNvPicPr>
            <a:picLocks noChangeAspect="1"/>
          </p:cNvPicPr>
          <p:nvPr/>
        </p:nvPicPr>
        <p:blipFill rotWithShape="1">
          <a:blip r:embed="rId2"/>
          <a:srcRect t="22125" b="10940"/>
          <a:stretch/>
        </p:blipFill>
        <p:spPr>
          <a:xfrm>
            <a:off x="1480515" y="1260670"/>
            <a:ext cx="5621620" cy="3124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941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cap="all" baseline="0">
                <a:latin typeface="+mn-lt"/>
                <a:ea typeface="+mn-ea"/>
                <a:cs typeface="+mn-cs"/>
              </a:rPr>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18</a:t>
            </a:fld>
            <a:endParaRPr lang="en-US"/>
          </a:p>
        </p:txBody>
      </p:sp>
      <p:sp>
        <p:nvSpPr>
          <p:cNvPr id="8" name="Rectangle 7"/>
          <p:cNvSpPr/>
          <p:nvPr/>
        </p:nvSpPr>
        <p:spPr>
          <a:xfrm>
            <a:off x="310827" y="2510257"/>
            <a:ext cx="3626691" cy="2873323"/>
          </a:xfrm>
          <a:prstGeom prst="rect">
            <a:avLst/>
          </a:prstGeom>
        </p:spPr>
        <p:txBody>
          <a:bodyPr vert="horz" lIns="0" tIns="45720" rIns="0" bIns="45720" rtlCol="0">
            <a:normAutofit fontScale="70000" lnSpcReduction="20000"/>
          </a:bodyPr>
          <a:lstStyle/>
          <a:p>
            <a:pPr marL="285750" lvl="0" indent="-28575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1700">
                <a:solidFill>
                  <a:schemeClr val="tx1">
                    <a:lumMod val="75000"/>
                    <a:lumOff val="25000"/>
                  </a:schemeClr>
                </a:solidFill>
              </a:rPr>
              <a:t>This feature is utilized to set up interviews for one or more applicants. If you don’t wish to interview an applicant, please be sure the box next to that candidate is not checked.</a:t>
            </a:r>
          </a:p>
          <a:p>
            <a:pPr marL="285750" lvl="0" indent="-285750" defTabSz="914400">
              <a:lnSpc>
                <a:spcPct val="90000"/>
              </a:lnSpc>
              <a:spcBef>
                <a:spcPct val="0"/>
              </a:spcBef>
              <a:spcAft>
                <a:spcPts val="600"/>
              </a:spcAft>
              <a:buClr>
                <a:schemeClr val="accent1"/>
              </a:buClr>
              <a:buSzPct val="80000"/>
              <a:buFont typeface="Wingdings" panose="05000000000000000000" pitchFamily="2" charset="2"/>
              <a:buChar char="Ø"/>
            </a:pPr>
            <a:endParaRPr lang="en-US" altLang="en-US" sz="1700">
              <a:solidFill>
                <a:schemeClr val="tx1">
                  <a:lumMod val="75000"/>
                  <a:lumOff val="25000"/>
                </a:schemeClr>
              </a:solidFill>
            </a:endParaRPr>
          </a:p>
          <a:p>
            <a:pPr marL="285750" lvl="0" indent="-28575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1700">
                <a:solidFill>
                  <a:schemeClr val="tx1">
                    <a:lumMod val="75000"/>
                    <a:lumOff val="25000"/>
                  </a:schemeClr>
                </a:solidFill>
              </a:rPr>
              <a:t>You may change the text in the body of the e-mail or add additional email recipients in the ‘To’ box, then click on the “</a:t>
            </a:r>
            <a:r>
              <a:rPr lang="en-US" altLang="en-US" sz="1700" b="1">
                <a:solidFill>
                  <a:schemeClr val="tx1">
                    <a:lumMod val="75000"/>
                    <a:lumOff val="25000"/>
                  </a:schemeClr>
                </a:solidFill>
              </a:rPr>
              <a:t>Send</a:t>
            </a:r>
            <a:r>
              <a:rPr lang="en-US" altLang="en-US" sz="1700">
                <a:solidFill>
                  <a:schemeClr val="tx1">
                    <a:lumMod val="75000"/>
                    <a:lumOff val="25000"/>
                  </a:schemeClr>
                </a:solidFill>
              </a:rPr>
              <a:t>” button.</a:t>
            </a: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1800">
                <a:solidFill>
                  <a:schemeClr val="tx1">
                    <a:lumMod val="75000"/>
                    <a:lumOff val="25000"/>
                  </a:schemeClr>
                </a:solidFill>
              </a:rPr>
              <a:t>If you select more than one student to interview, individual e-mails will be sent to each student selected. If you don’t wish to interview an applicant, please be sure the box next to that candidate is not checked.</a:t>
            </a: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endParaRPr lang="en-US" altLang="en-US" sz="1800">
              <a:solidFill>
                <a:schemeClr val="tx1">
                  <a:lumMod val="75000"/>
                  <a:lumOff val="25000"/>
                </a:schemeClr>
              </a:solidFill>
            </a:endParaRP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1800">
                <a:solidFill>
                  <a:schemeClr val="tx1">
                    <a:lumMod val="75000"/>
                    <a:lumOff val="25000"/>
                  </a:schemeClr>
                </a:solidFill>
              </a:rPr>
              <a:t>You may change the text in the body of the e-mail or add other email recipients in the ‘To’ box, then click on the “Send” button.</a:t>
            </a:r>
          </a:p>
          <a:p>
            <a:pPr marL="285750" lvl="0" indent="-285750" defTabSz="914400">
              <a:lnSpc>
                <a:spcPct val="90000"/>
              </a:lnSpc>
              <a:spcBef>
                <a:spcPct val="0"/>
              </a:spcBef>
              <a:spcAft>
                <a:spcPts val="600"/>
              </a:spcAft>
              <a:buClr>
                <a:schemeClr val="accent1"/>
              </a:buClr>
              <a:buSzPct val="80000"/>
              <a:buFont typeface="Wingdings" panose="05000000000000000000" pitchFamily="2" charset="2"/>
              <a:buChar char="Ø"/>
            </a:pPr>
            <a:endParaRPr lang="en-US" altLang="en-US" sz="1700">
              <a:solidFill>
                <a:schemeClr val="tx1">
                  <a:lumMod val="75000"/>
                  <a:lumOff val="25000"/>
                </a:schemeClr>
              </a:solidFill>
            </a:endParaRPr>
          </a:p>
        </p:txBody>
      </p:sp>
      <p:sp>
        <p:nvSpPr>
          <p:cNvPr id="2" name="Title 1"/>
          <p:cNvSpPr>
            <a:spLocks noGrp="1"/>
          </p:cNvSpPr>
          <p:nvPr>
            <p:ph type="title"/>
          </p:nvPr>
        </p:nvSpPr>
        <p:spPr>
          <a:xfrm>
            <a:off x="268224" y="33089"/>
            <a:ext cx="8098536" cy="661855"/>
          </a:xfrm>
        </p:spPr>
        <p:txBody>
          <a:bodyPr vert="horz" lIns="91440" tIns="45720" rIns="91440" bIns="45720" rtlCol="0" anchor="b">
            <a:normAutofit/>
          </a:bodyPr>
          <a:lstStyle/>
          <a:p>
            <a:r>
              <a:rPr lang="en-US" altLang="en-US" sz="4100" kern="1200" spc="-50" baseline="0">
                <a:latin typeface="+mj-lt"/>
                <a:ea typeface="+mj-ea"/>
                <a:cs typeface="+mj-cs"/>
              </a:rPr>
              <a:t>Schedule an Interview</a:t>
            </a:r>
          </a:p>
        </p:txBody>
      </p:sp>
      <p:sp>
        <p:nvSpPr>
          <p:cNvPr id="7" name="Rectangle 6">
            <a:extLst>
              <a:ext uri="{FF2B5EF4-FFF2-40B4-BE49-F238E27FC236}">
                <a16:creationId xmlns:a16="http://schemas.microsoft.com/office/drawing/2014/main" id="{3DDC04C8-F1CF-4CA7-9FB0-2486133FC7D0}"/>
              </a:ext>
            </a:extLst>
          </p:cNvPr>
          <p:cNvSpPr/>
          <p:nvPr/>
        </p:nvSpPr>
        <p:spPr>
          <a:xfrm>
            <a:off x="268224" y="5383581"/>
            <a:ext cx="8670503" cy="839390"/>
          </a:xfrm>
          <a:prstGeom prst="rect">
            <a:avLst/>
          </a:prstGeom>
        </p:spPr>
        <p:txBody>
          <a:bodyPr vert="horz" lIns="0" tIns="45720" rIns="0" bIns="45720" rtlCol="0">
            <a:normAutofit/>
          </a:bodyPr>
          <a:lstStyle/>
          <a:p>
            <a:pPr lvl="0" defTabSz="914400">
              <a:lnSpc>
                <a:spcPct val="90000"/>
              </a:lnSpc>
              <a:spcBef>
                <a:spcPct val="0"/>
              </a:spcBef>
              <a:spcAft>
                <a:spcPts val="600"/>
              </a:spcAft>
              <a:buClr>
                <a:schemeClr val="accent1"/>
              </a:buClr>
              <a:buSzPct val="80000"/>
              <a:buFont typeface="Calibri" panose="020F0502020204030204" pitchFamily="34" charset="0"/>
            </a:pPr>
            <a:r>
              <a:rPr lang="en-US" altLang="en-US" sz="1400" b="1" i="1">
                <a:solidFill>
                  <a:schemeClr val="tx1">
                    <a:lumMod val="75000"/>
                    <a:lumOff val="25000"/>
                  </a:schemeClr>
                </a:solidFill>
              </a:rPr>
              <a:t>Important Note:  </a:t>
            </a:r>
            <a:r>
              <a:rPr lang="en-US" altLang="en-US" sz="1400" i="1">
                <a:solidFill>
                  <a:schemeClr val="tx1">
                    <a:lumMod val="75000"/>
                    <a:lumOff val="25000"/>
                  </a:schemeClr>
                </a:solidFill>
              </a:rPr>
              <a:t>Do NOT use this function for informing applicants you are not interested in hiring them and the job has been filled.  For that purpose, you can utilize the integrated ‘Send Rejection Email(s)’ function reviewed in a future slide.</a:t>
            </a:r>
            <a:endParaRPr lang="en-US" altLang="en-US" sz="1400">
              <a:solidFill>
                <a:schemeClr val="tx1">
                  <a:lumMod val="75000"/>
                  <a:lumOff val="25000"/>
                </a:schemeClr>
              </a:solidFill>
            </a:endParaRPr>
          </a:p>
        </p:txBody>
      </p:sp>
      <p:pic>
        <p:nvPicPr>
          <p:cNvPr id="6" name="Picture 5">
            <a:extLst>
              <a:ext uri="{FF2B5EF4-FFF2-40B4-BE49-F238E27FC236}">
                <a16:creationId xmlns:a16="http://schemas.microsoft.com/office/drawing/2014/main" id="{6FFF909F-05A4-494A-B4BE-004C09620791}"/>
              </a:ext>
            </a:extLst>
          </p:cNvPr>
          <p:cNvPicPr>
            <a:picLocks noChangeAspect="1"/>
          </p:cNvPicPr>
          <p:nvPr/>
        </p:nvPicPr>
        <p:blipFill>
          <a:blip r:embed="rId2"/>
          <a:stretch>
            <a:fillRect/>
          </a:stretch>
        </p:blipFill>
        <p:spPr>
          <a:xfrm>
            <a:off x="488321" y="1054724"/>
            <a:ext cx="7800975" cy="1310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A33BCE1C-F149-879F-88D7-18990878C074}"/>
              </a:ext>
            </a:extLst>
          </p:cNvPr>
          <p:cNvPicPr>
            <a:picLocks noChangeAspect="1"/>
          </p:cNvPicPr>
          <p:nvPr/>
        </p:nvPicPr>
        <p:blipFill rotWithShape="1">
          <a:blip r:embed="rId3"/>
          <a:srcRect t="18742" r="13415" b="2327"/>
          <a:stretch/>
        </p:blipFill>
        <p:spPr>
          <a:xfrm>
            <a:off x="4603475" y="2677954"/>
            <a:ext cx="3665404" cy="2537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217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19</a:t>
            </a:fld>
            <a:endParaRPr lang="en-US"/>
          </a:p>
        </p:txBody>
      </p:sp>
      <p:sp>
        <p:nvSpPr>
          <p:cNvPr id="2" name="Title 1"/>
          <p:cNvSpPr>
            <a:spLocks noGrp="1"/>
          </p:cNvSpPr>
          <p:nvPr>
            <p:ph type="title"/>
          </p:nvPr>
        </p:nvSpPr>
        <p:spPr/>
        <p:txBody>
          <a:bodyPr>
            <a:noAutofit/>
          </a:bodyPr>
          <a:lstStyle/>
          <a:p>
            <a:r>
              <a:rPr lang="en-US" altLang="en-US" sz="2800"/>
              <a:t>Notify applicant(s) they were NOT Selected</a:t>
            </a:r>
            <a:endParaRPr lang="en-US" altLang="en-US"/>
          </a:p>
        </p:txBody>
      </p:sp>
      <p:sp>
        <p:nvSpPr>
          <p:cNvPr id="8" name="Rectangle 7"/>
          <p:cNvSpPr/>
          <p:nvPr/>
        </p:nvSpPr>
        <p:spPr>
          <a:xfrm>
            <a:off x="324655" y="2486586"/>
            <a:ext cx="4004750" cy="3847207"/>
          </a:xfrm>
          <a:prstGeom prst="rect">
            <a:avLst/>
          </a:prstGeom>
        </p:spPr>
        <p:txBody>
          <a:bodyPr wrap="square">
            <a:spAutoFit/>
          </a:bodyPr>
          <a:lstStyle/>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Click the box next to one or more applicants you would like to send a rejection email.  </a:t>
            </a:r>
          </a:p>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Next, select the ‘</a:t>
            </a:r>
            <a:r>
              <a:rPr lang="en-US" altLang="en-US" sz="1400" b="1">
                <a:solidFill>
                  <a:srgbClr val="000000"/>
                </a:solidFill>
                <a:latin typeface="Arial" panose="020B0604020202020204" pitchFamily="34" charset="0"/>
                <a:cs typeface="Arial" panose="020B0604020202020204" pitchFamily="34" charset="0"/>
              </a:rPr>
              <a:t>Send</a:t>
            </a:r>
            <a:r>
              <a:rPr lang="en-US" altLang="en-US" sz="1400">
                <a:solidFill>
                  <a:srgbClr val="000000"/>
                </a:solidFill>
                <a:latin typeface="Arial" panose="020B0604020202020204" pitchFamily="34" charset="0"/>
                <a:cs typeface="Arial" panose="020B0604020202020204" pitchFamily="34" charset="0"/>
              </a:rPr>
              <a:t> </a:t>
            </a:r>
            <a:r>
              <a:rPr lang="en-US" altLang="en-US" sz="1400" b="1">
                <a:solidFill>
                  <a:srgbClr val="000000"/>
                </a:solidFill>
                <a:latin typeface="Arial" panose="020B0604020202020204" pitchFamily="34" charset="0"/>
                <a:cs typeface="Arial" panose="020B0604020202020204" pitchFamily="34" charset="0"/>
              </a:rPr>
              <a:t>Reject Email</a:t>
            </a:r>
            <a:r>
              <a:rPr lang="en-US" altLang="en-US" sz="1400">
                <a:solidFill>
                  <a:srgbClr val="000000"/>
                </a:solidFill>
                <a:latin typeface="Arial" panose="020B0604020202020204" pitchFamily="34" charset="0"/>
                <a:cs typeface="Arial" panose="020B0604020202020204" pitchFamily="34" charset="0"/>
              </a:rPr>
              <a:t>’ action. </a:t>
            </a:r>
          </a:p>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Finally click, ‘</a:t>
            </a:r>
            <a:r>
              <a:rPr lang="en-US" altLang="en-US" sz="1400" b="1">
                <a:solidFill>
                  <a:srgbClr val="000000"/>
                </a:solidFill>
                <a:latin typeface="Arial" panose="020B0604020202020204" pitchFamily="34" charset="0"/>
                <a:cs typeface="Arial" panose="020B0604020202020204" pitchFamily="34" charset="0"/>
              </a:rPr>
              <a:t>Apply Action</a:t>
            </a:r>
            <a:r>
              <a:rPr lang="en-US" altLang="en-US" sz="1400">
                <a:solidFill>
                  <a:srgbClr val="000000"/>
                </a:solidFill>
                <a:latin typeface="Arial" panose="020B0604020202020204" pitchFamily="34" charset="0"/>
                <a:cs typeface="Arial" panose="020B0604020202020204" pitchFamily="34" charset="0"/>
              </a:rPr>
              <a:t>’</a:t>
            </a:r>
            <a:r>
              <a:rPr lang="en-US" altLang="en-US" sz="1400">
                <a:solidFill>
                  <a:schemeClr val="tx1">
                    <a:lumMod val="75000"/>
                    <a:lumOff val="25000"/>
                  </a:schemeClr>
                </a:solidFill>
              </a:rPr>
              <a:t> </a:t>
            </a:r>
          </a:p>
          <a:p>
            <a:pPr lvl="0" defTabSz="457200">
              <a:spcBef>
                <a:spcPct val="0"/>
              </a:spcBef>
              <a:buClr>
                <a:schemeClr val="accent1">
                  <a:lumMod val="75000"/>
                </a:schemeClr>
              </a:buClr>
              <a:buSzPct val="80000"/>
            </a:pPr>
            <a:endParaRPr lang="en-US" altLang="en-US" sz="1600">
              <a:solidFill>
                <a:schemeClr val="tx1">
                  <a:lumMod val="75000"/>
                  <a:lumOff val="25000"/>
                </a:schemeClr>
              </a:solidFill>
            </a:endParaRPr>
          </a:p>
          <a:p>
            <a:pPr marL="800100" lvl="1" indent="-34290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1600">
                <a:solidFill>
                  <a:schemeClr val="tx1">
                    <a:lumMod val="75000"/>
                    <a:lumOff val="25000"/>
                  </a:schemeClr>
                </a:solidFill>
              </a:rPr>
              <a:t>If you select more than one student to reject, individual e-mails will be sent to each student selected. If you don’t wish to reject an applicant, please be sure the box next to that candidate is not checked.</a:t>
            </a:r>
          </a:p>
          <a:p>
            <a:pPr marL="800100" lvl="1" indent="-34290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1600">
                <a:solidFill>
                  <a:schemeClr val="tx1">
                    <a:lumMod val="75000"/>
                    <a:lumOff val="25000"/>
                  </a:schemeClr>
                </a:solidFill>
              </a:rPr>
              <a:t>You may change the text in the body of the e-mail or add other email recipients in the ‘To’ box, then click on the “Send” button.</a:t>
            </a:r>
          </a:p>
          <a:p>
            <a:pPr lvl="0" defTabSz="457200">
              <a:spcBef>
                <a:spcPct val="0"/>
              </a:spcBef>
              <a:buClr>
                <a:schemeClr val="accent1">
                  <a:lumMod val="75000"/>
                </a:schemeClr>
              </a:buClr>
              <a:buSzPct val="80000"/>
            </a:pPr>
            <a:endParaRPr lang="en-US" altLang="en-US">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DF7B624-30E4-40C8-BB89-3C56042CEE4D}"/>
              </a:ext>
            </a:extLst>
          </p:cNvPr>
          <p:cNvPicPr>
            <a:picLocks noChangeAspect="1"/>
          </p:cNvPicPr>
          <p:nvPr/>
        </p:nvPicPr>
        <p:blipFill>
          <a:blip r:embed="rId2"/>
          <a:stretch>
            <a:fillRect/>
          </a:stretch>
        </p:blipFill>
        <p:spPr>
          <a:xfrm>
            <a:off x="268224" y="1022112"/>
            <a:ext cx="8098536" cy="1360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F1FFE607-F9C9-C68C-641C-64C45ECB0EA1}"/>
              </a:ext>
            </a:extLst>
          </p:cNvPr>
          <p:cNvPicPr>
            <a:picLocks noChangeAspect="1"/>
          </p:cNvPicPr>
          <p:nvPr/>
        </p:nvPicPr>
        <p:blipFill rotWithShape="1">
          <a:blip r:embed="rId3"/>
          <a:srcRect t="21810" r="13228" b="1566"/>
          <a:stretch/>
        </p:blipFill>
        <p:spPr>
          <a:xfrm>
            <a:off x="4659684" y="2740388"/>
            <a:ext cx="4159661" cy="2853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174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lose-up of a server network panel with lights and cables">
            <a:extLst>
              <a:ext uri="{FF2B5EF4-FFF2-40B4-BE49-F238E27FC236}">
                <a16:creationId xmlns:a16="http://schemas.microsoft.com/office/drawing/2014/main" id="{E2FA7D0A-FC9F-4093-BEFD-7038FE4311FB}"/>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p:blipFill>
        <p:spPr>
          <a:xfrm>
            <a:off x="0" y="10"/>
            <a:ext cx="9143999" cy="4924416"/>
          </a:xfrm>
          <a:prstGeom prst="rect">
            <a:avLst/>
          </a:prstGeom>
          <a:noFill/>
        </p:spPr>
      </p:pic>
      <p:sp>
        <p:nvSpPr>
          <p:cNvPr id="2" name="Title 1"/>
          <p:cNvSpPr>
            <a:spLocks noGrp="1"/>
          </p:cNvSpPr>
          <p:nvPr>
            <p:ph type="title"/>
          </p:nvPr>
        </p:nvSpPr>
        <p:spPr>
          <a:xfrm>
            <a:off x="332119" y="5172890"/>
            <a:ext cx="7585234" cy="927463"/>
          </a:xfrm>
        </p:spPr>
        <p:txBody>
          <a:bodyPr vert="horz" lIns="91440" tIns="45720" rIns="91440" bIns="45720" rtlCol="0" anchor="b">
            <a:normAutofit fontScale="90000"/>
          </a:bodyPr>
          <a:lstStyle/>
          <a:p>
            <a:r>
              <a:rPr lang="en-US" sz="6000"/>
              <a:t>Access JobX &amp; TimesheetX</a:t>
            </a:r>
          </a:p>
        </p:txBody>
      </p:sp>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2</a:t>
            </a:fld>
            <a:endParaRPr lang="en-US"/>
          </a:p>
        </p:txBody>
      </p:sp>
      <p:sp>
        <p:nvSpPr>
          <p:cNvPr id="3" name="Content Placeholder 2">
            <a:extLst>
              <a:ext uri="{FF2B5EF4-FFF2-40B4-BE49-F238E27FC236}">
                <a16:creationId xmlns:a16="http://schemas.microsoft.com/office/drawing/2014/main" id="{606E972F-DE9D-E212-595F-E2CD1F9BC9E4}"/>
              </a:ext>
            </a:extLst>
          </p:cNvPr>
          <p:cNvSpPr txBox="1">
            <a:spLocks/>
          </p:cNvSpPr>
          <p:nvPr/>
        </p:nvSpPr>
        <p:spPr>
          <a:xfrm>
            <a:off x="132430" y="5981533"/>
            <a:ext cx="8679451" cy="7345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spcBef>
                <a:spcPct val="0"/>
              </a:spcBef>
            </a:pPr>
            <a:r>
              <a:rPr lang="en-US" altLang="en-US" sz="1400" err="1">
                <a:solidFill>
                  <a:srgbClr val="000000"/>
                </a:solidFill>
              </a:rPr>
              <a:t>UTRGVJobX</a:t>
            </a:r>
            <a:r>
              <a:rPr lang="en-US" altLang="en-US" sz="1400">
                <a:solidFill>
                  <a:srgbClr val="000000"/>
                </a:solidFill>
              </a:rPr>
              <a:t> &amp; TimesheetX Site: </a:t>
            </a:r>
            <a:r>
              <a:rPr lang="en-US" altLang="en-US" sz="1400">
                <a:solidFill>
                  <a:schemeClr val="accent6">
                    <a:lumMod val="50000"/>
                  </a:schemeClr>
                </a:solidFill>
              </a:rPr>
              <a:t> </a:t>
            </a:r>
            <a:r>
              <a:rPr lang="en-US" sz="1400">
                <a:solidFill>
                  <a:schemeClr val="accent6">
                    <a:lumMod val="50000"/>
                  </a:schemeClr>
                </a:solidFill>
                <a:hlinkClick r:id="rId4">
                  <a:extLst>
                    <a:ext uri="{A12FA001-AC4F-418D-AE19-62706E023703}">
                      <ahyp:hlinkClr xmlns:ahyp="http://schemas.microsoft.com/office/drawing/2018/hyperlinkcolor" val="tx"/>
                    </a:ext>
                  </a:extLst>
                </a:hlinkClick>
              </a:rPr>
              <a:t>https://utrgv.studentemployment.ngwebsolutions.com/</a:t>
            </a:r>
            <a:endParaRPr lang="en-US" sz="1400">
              <a:solidFill>
                <a:schemeClr val="accent6">
                  <a:lumMod val="50000"/>
                </a:schemeClr>
              </a:solidFill>
            </a:endParaRPr>
          </a:p>
          <a:p>
            <a:pPr>
              <a:spcBef>
                <a:spcPct val="0"/>
              </a:spcBef>
            </a:pPr>
            <a:endParaRPr lang="en-US" sz="1400"/>
          </a:p>
        </p:txBody>
      </p:sp>
    </p:spTree>
    <p:extLst>
      <p:ext uri="{BB962C8B-B14F-4D97-AF65-F5344CB8AC3E}">
        <p14:creationId xmlns:p14="http://schemas.microsoft.com/office/powerpoint/2010/main" val="240390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20</a:t>
            </a:fld>
            <a:endParaRPr lang="en-US"/>
          </a:p>
        </p:txBody>
      </p:sp>
      <p:sp>
        <p:nvSpPr>
          <p:cNvPr id="2" name="Title 1"/>
          <p:cNvSpPr>
            <a:spLocks noGrp="1"/>
          </p:cNvSpPr>
          <p:nvPr>
            <p:ph type="title"/>
          </p:nvPr>
        </p:nvSpPr>
        <p:spPr>
          <a:xfrm>
            <a:off x="268224" y="33089"/>
            <a:ext cx="8098536" cy="646180"/>
          </a:xfrm>
        </p:spPr>
        <p:txBody>
          <a:bodyPr>
            <a:noAutofit/>
          </a:bodyPr>
          <a:lstStyle/>
          <a:p>
            <a:r>
              <a:rPr lang="en-US" altLang="en-US" sz="3200"/>
              <a:t>Hire an Applicant – Select Applicant</a:t>
            </a:r>
          </a:p>
        </p:txBody>
      </p:sp>
      <p:sp>
        <p:nvSpPr>
          <p:cNvPr id="8" name="Rectangle 7"/>
          <p:cNvSpPr/>
          <p:nvPr/>
        </p:nvSpPr>
        <p:spPr>
          <a:xfrm>
            <a:off x="458580" y="4794953"/>
            <a:ext cx="8332271" cy="923330"/>
          </a:xfrm>
          <a:prstGeom prst="rect">
            <a:avLst/>
          </a:prstGeom>
        </p:spPr>
        <p:txBody>
          <a:bodyPr wrap="square">
            <a:spAutoFit/>
          </a:bodyPr>
          <a:lstStyle/>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a:solidFill>
                  <a:srgbClr val="000000"/>
                </a:solidFill>
                <a:latin typeface="Arial" panose="020B0604020202020204" pitchFamily="34" charset="0"/>
                <a:cs typeface="Arial" panose="020B0604020202020204" pitchFamily="34" charset="0"/>
              </a:rPr>
              <a:t>To hire an applicant, click on the ‘</a:t>
            </a:r>
            <a:r>
              <a:rPr lang="en-US" altLang="en-US" b="1">
                <a:solidFill>
                  <a:srgbClr val="000000"/>
                </a:solidFill>
                <a:latin typeface="Arial" panose="020B0604020202020204" pitchFamily="34" charset="0"/>
                <a:cs typeface="Arial" panose="020B0604020202020204" pitchFamily="34" charset="0"/>
              </a:rPr>
              <a:t>Applications</a:t>
            </a:r>
            <a:r>
              <a:rPr lang="en-US" altLang="en-US">
                <a:solidFill>
                  <a:srgbClr val="000000"/>
                </a:solidFill>
                <a:latin typeface="Arial" panose="020B0604020202020204" pitchFamily="34" charset="0"/>
                <a:cs typeface="Arial" panose="020B0604020202020204" pitchFamily="34" charset="0"/>
              </a:rPr>
              <a:t>’ link or select ‘</a:t>
            </a:r>
            <a:r>
              <a:rPr lang="en-US" altLang="en-US" b="1">
                <a:solidFill>
                  <a:srgbClr val="000000"/>
                </a:solidFill>
                <a:latin typeface="Arial" panose="020B0604020202020204" pitchFamily="34" charset="0"/>
                <a:cs typeface="Arial" panose="020B0604020202020204" pitchFamily="34" charset="0"/>
              </a:rPr>
              <a:t>Hire Applicant</a:t>
            </a:r>
            <a:r>
              <a:rPr lang="en-US" altLang="en-US">
                <a:solidFill>
                  <a:srgbClr val="000000"/>
                </a:solidFill>
                <a:latin typeface="Arial" panose="020B0604020202020204" pitchFamily="34" charset="0"/>
                <a:cs typeface="Arial" panose="020B0604020202020204" pitchFamily="34" charset="0"/>
              </a:rPr>
              <a:t>’ from the action drop down menu. This is also used to hire or rehire an applicant that did not submit an application. </a:t>
            </a:r>
          </a:p>
        </p:txBody>
      </p:sp>
      <p:pic>
        <p:nvPicPr>
          <p:cNvPr id="3" name="Picture 2">
            <a:extLst>
              <a:ext uri="{FF2B5EF4-FFF2-40B4-BE49-F238E27FC236}">
                <a16:creationId xmlns:a16="http://schemas.microsoft.com/office/drawing/2014/main" id="{A6A1D549-2832-4F31-A23C-DE8A64D834CC}"/>
              </a:ext>
            </a:extLst>
          </p:cNvPr>
          <p:cNvPicPr>
            <a:picLocks noChangeAspect="1"/>
          </p:cNvPicPr>
          <p:nvPr/>
        </p:nvPicPr>
        <p:blipFill rotWithShape="1">
          <a:blip r:embed="rId2"/>
          <a:srcRect t="15667"/>
          <a:stretch/>
        </p:blipFill>
        <p:spPr>
          <a:xfrm>
            <a:off x="763983" y="1354348"/>
            <a:ext cx="7457242" cy="3017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2263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21</a:t>
            </a:fld>
            <a:endParaRPr lang="en-US"/>
          </a:p>
        </p:txBody>
      </p:sp>
      <p:sp>
        <p:nvSpPr>
          <p:cNvPr id="2" name="Title 1"/>
          <p:cNvSpPr>
            <a:spLocks noGrp="1"/>
          </p:cNvSpPr>
          <p:nvPr>
            <p:ph type="title"/>
          </p:nvPr>
        </p:nvSpPr>
        <p:spPr>
          <a:xfrm>
            <a:off x="268224" y="33089"/>
            <a:ext cx="8098536" cy="600460"/>
          </a:xfrm>
        </p:spPr>
        <p:txBody>
          <a:bodyPr>
            <a:noAutofit/>
          </a:bodyPr>
          <a:lstStyle/>
          <a:p>
            <a:r>
              <a:rPr lang="en-US" altLang="en-US" sz="3200"/>
              <a:t>Hire an Applicant – Select Applicant who Applied</a:t>
            </a:r>
          </a:p>
        </p:txBody>
      </p:sp>
      <p:sp>
        <p:nvSpPr>
          <p:cNvPr id="8" name="Rectangle 7"/>
          <p:cNvSpPr/>
          <p:nvPr/>
        </p:nvSpPr>
        <p:spPr>
          <a:xfrm>
            <a:off x="443399" y="5086484"/>
            <a:ext cx="7923361" cy="646331"/>
          </a:xfrm>
          <a:prstGeom prst="rect">
            <a:avLst/>
          </a:prstGeom>
        </p:spPr>
        <p:txBody>
          <a:bodyPr wrap="square">
            <a:spAutoFit/>
          </a:bodyPr>
          <a:lstStyle/>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a:solidFill>
                  <a:srgbClr val="000000"/>
                </a:solidFill>
                <a:latin typeface="Arial" panose="020B0604020202020204" pitchFamily="34" charset="0"/>
                <a:cs typeface="Arial" panose="020B0604020202020204" pitchFamily="34" charset="0"/>
              </a:rPr>
              <a:t>If you wish to hire the applicant, please select ‘</a:t>
            </a:r>
            <a:r>
              <a:rPr lang="en-US" altLang="en-US" b="1">
                <a:solidFill>
                  <a:srgbClr val="000000"/>
                </a:solidFill>
                <a:latin typeface="Arial" panose="020B0604020202020204" pitchFamily="34" charset="0"/>
                <a:cs typeface="Arial" panose="020B0604020202020204" pitchFamily="34" charset="0"/>
              </a:rPr>
              <a:t>Hire Applicant</a:t>
            </a:r>
            <a:r>
              <a:rPr lang="en-US" altLang="en-US">
                <a:solidFill>
                  <a:srgbClr val="000000"/>
                </a:solidFill>
                <a:latin typeface="Arial" panose="020B0604020202020204" pitchFamily="34" charset="0"/>
                <a:cs typeface="Arial" panose="020B0604020202020204" pitchFamily="34" charset="0"/>
              </a:rPr>
              <a:t>’ from the Actions dropdown list next to the applicant’s name you wish to hire. </a:t>
            </a:r>
          </a:p>
        </p:txBody>
      </p:sp>
      <p:pic>
        <p:nvPicPr>
          <p:cNvPr id="3" name="Picture 2">
            <a:extLst>
              <a:ext uri="{FF2B5EF4-FFF2-40B4-BE49-F238E27FC236}">
                <a16:creationId xmlns:a16="http://schemas.microsoft.com/office/drawing/2014/main" id="{B2759B0A-7E1C-470A-81E4-09E4D1D8FEFF}"/>
              </a:ext>
            </a:extLst>
          </p:cNvPr>
          <p:cNvPicPr>
            <a:picLocks noChangeAspect="1"/>
          </p:cNvPicPr>
          <p:nvPr/>
        </p:nvPicPr>
        <p:blipFill>
          <a:blip r:embed="rId2"/>
          <a:stretch>
            <a:fillRect/>
          </a:stretch>
        </p:blipFill>
        <p:spPr>
          <a:xfrm>
            <a:off x="1510315" y="1028499"/>
            <a:ext cx="5614353" cy="3907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9153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22</a:t>
            </a:fld>
            <a:endParaRPr lang="en-US"/>
          </a:p>
        </p:txBody>
      </p:sp>
      <p:sp>
        <p:nvSpPr>
          <p:cNvPr id="2" name="Title 1"/>
          <p:cNvSpPr>
            <a:spLocks noGrp="1"/>
          </p:cNvSpPr>
          <p:nvPr>
            <p:ph type="title"/>
          </p:nvPr>
        </p:nvSpPr>
        <p:spPr>
          <a:xfrm>
            <a:off x="229034" y="175714"/>
            <a:ext cx="8765675" cy="457200"/>
          </a:xfrm>
        </p:spPr>
        <p:txBody>
          <a:bodyPr>
            <a:noAutofit/>
          </a:bodyPr>
          <a:lstStyle/>
          <a:p>
            <a:r>
              <a:rPr lang="en-US" altLang="en-US" sz="2800"/>
              <a:t>Hire an Applicant – Applied to Job Posting (</a:t>
            </a:r>
            <a:r>
              <a:rPr lang="en-US" altLang="en-US" sz="2800" err="1"/>
              <a:t>TimesheetX</a:t>
            </a:r>
            <a:r>
              <a:rPr lang="en-US" altLang="en-US" sz="2800"/>
              <a:t> Hires) </a:t>
            </a:r>
          </a:p>
        </p:txBody>
      </p:sp>
      <p:sp>
        <p:nvSpPr>
          <p:cNvPr id="8" name="Rectangle 7"/>
          <p:cNvSpPr/>
          <p:nvPr/>
        </p:nvSpPr>
        <p:spPr>
          <a:xfrm>
            <a:off x="548874" y="4566110"/>
            <a:ext cx="8098536" cy="1169551"/>
          </a:xfrm>
          <a:prstGeom prst="rect">
            <a:avLst/>
          </a:prstGeom>
        </p:spPr>
        <p:txBody>
          <a:bodyPr wrap="square">
            <a:spAutoFit/>
          </a:bodyPr>
          <a:lstStyle/>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The applicant’s name will be automatically selected for you if you are hiring from an application. Otherwise, to hire an applicant who did not apply you will need to enter their information manually.</a:t>
            </a:r>
          </a:p>
          <a:p>
            <a:pPr lvl="0" defTabSz="457200">
              <a:spcBef>
                <a:spcPct val="0"/>
              </a:spcBef>
              <a:buClr>
                <a:srgbClr val="4AB1E4"/>
              </a:buClr>
              <a:buSzPct val="80000"/>
            </a:pPr>
            <a:endParaRPr lang="en-US" altLang="en-US" sz="140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Next, click ‘</a:t>
            </a:r>
            <a:r>
              <a:rPr lang="en-US" altLang="en-US" sz="1400" b="1">
                <a:solidFill>
                  <a:srgbClr val="000000"/>
                </a:solidFill>
                <a:latin typeface="Arial" panose="020B0604020202020204" pitchFamily="34" charset="0"/>
                <a:cs typeface="Arial" panose="020B0604020202020204" pitchFamily="34" charset="0"/>
              </a:rPr>
              <a:t>Go to Step 2</a:t>
            </a:r>
            <a:r>
              <a:rPr lang="en-US" altLang="en-US" sz="1400">
                <a:solidFill>
                  <a:srgbClr val="000000"/>
                </a:solidFill>
                <a:latin typeface="Arial" panose="020B0604020202020204" pitchFamily="34" charset="0"/>
                <a:cs typeface="Arial" panose="020B0604020202020204" pitchFamily="34" charset="0"/>
              </a:rPr>
              <a:t>’.</a:t>
            </a:r>
          </a:p>
        </p:txBody>
      </p:sp>
      <p:pic>
        <p:nvPicPr>
          <p:cNvPr id="10" name="Picture 9">
            <a:extLst>
              <a:ext uri="{FF2B5EF4-FFF2-40B4-BE49-F238E27FC236}">
                <a16:creationId xmlns:a16="http://schemas.microsoft.com/office/drawing/2014/main" id="{9D11FFEB-8C82-DA21-FA3E-96B343C84E84}"/>
              </a:ext>
            </a:extLst>
          </p:cNvPr>
          <p:cNvPicPr>
            <a:picLocks noChangeAspect="1"/>
          </p:cNvPicPr>
          <p:nvPr/>
        </p:nvPicPr>
        <p:blipFill>
          <a:blip r:embed="rId2"/>
          <a:stretch>
            <a:fillRect/>
          </a:stretch>
        </p:blipFill>
        <p:spPr>
          <a:xfrm>
            <a:off x="548874" y="1131944"/>
            <a:ext cx="8229600" cy="3310520"/>
          </a:xfrm>
          <a:prstGeom prst="rect">
            <a:avLst/>
          </a:prstGeom>
          <a:ln>
            <a:solidFill>
              <a:schemeClr val="bg1">
                <a:lumMod val="50000"/>
              </a:schemeClr>
            </a:solidFill>
          </a:ln>
        </p:spPr>
      </p:pic>
    </p:spTree>
    <p:extLst>
      <p:ext uri="{BB962C8B-B14F-4D97-AF65-F5344CB8AC3E}">
        <p14:creationId xmlns:p14="http://schemas.microsoft.com/office/powerpoint/2010/main" val="3400268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23</a:t>
            </a:fld>
            <a:endParaRPr lang="en-US"/>
          </a:p>
        </p:txBody>
      </p:sp>
      <p:sp>
        <p:nvSpPr>
          <p:cNvPr id="2" name="Title 1"/>
          <p:cNvSpPr>
            <a:spLocks noGrp="1"/>
          </p:cNvSpPr>
          <p:nvPr>
            <p:ph type="title"/>
          </p:nvPr>
        </p:nvSpPr>
        <p:spPr>
          <a:xfrm>
            <a:off x="229035" y="175714"/>
            <a:ext cx="8098536" cy="457200"/>
          </a:xfrm>
        </p:spPr>
        <p:txBody>
          <a:bodyPr>
            <a:noAutofit/>
          </a:bodyPr>
          <a:lstStyle/>
          <a:p>
            <a:r>
              <a:rPr lang="en-US" altLang="en-US" sz="3200"/>
              <a:t>Hire an Applicant – JobX Only Hires</a:t>
            </a:r>
          </a:p>
        </p:txBody>
      </p:sp>
      <p:sp>
        <p:nvSpPr>
          <p:cNvPr id="8" name="Rectangle 7"/>
          <p:cNvSpPr/>
          <p:nvPr/>
        </p:nvSpPr>
        <p:spPr>
          <a:xfrm>
            <a:off x="522732" y="4065778"/>
            <a:ext cx="8098536" cy="1169551"/>
          </a:xfrm>
          <a:prstGeom prst="rect">
            <a:avLst/>
          </a:prstGeom>
        </p:spPr>
        <p:txBody>
          <a:bodyPr wrap="square">
            <a:spAutoFit/>
          </a:bodyPr>
          <a:lstStyle/>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For AmeriCorps and Research Assistant Jobs, they have a different workflow because they will not use TimesheetX. </a:t>
            </a:r>
          </a:p>
          <a:p>
            <a:pPr marL="342900" lvl="0" indent="-342900" defTabSz="457200">
              <a:spcBef>
                <a:spcPct val="0"/>
              </a:spcBef>
              <a:buClr>
                <a:schemeClr val="accent1">
                  <a:lumMod val="75000"/>
                </a:schemeClr>
              </a:buClr>
              <a:buSzPct val="80000"/>
              <a:buFont typeface="Wingdings" panose="05000000000000000000" pitchFamily="2" charset="2"/>
              <a:buChar char="Ø"/>
            </a:pPr>
            <a:endParaRPr lang="en-US" altLang="en-US" sz="140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For these jobs, you will need to click ‘</a:t>
            </a:r>
            <a:r>
              <a:rPr lang="en-US" altLang="en-US" sz="1400" b="1">
                <a:solidFill>
                  <a:srgbClr val="000000"/>
                </a:solidFill>
                <a:latin typeface="Arial" panose="020B0604020202020204" pitchFamily="34" charset="0"/>
                <a:cs typeface="Arial" panose="020B0604020202020204" pitchFamily="34" charset="0"/>
              </a:rPr>
              <a:t>Validate Hiring Eligibility</a:t>
            </a:r>
            <a:r>
              <a:rPr lang="en-US" altLang="en-US" sz="1400">
                <a:solidFill>
                  <a:srgbClr val="000000"/>
                </a:solidFill>
                <a:latin typeface="Arial" panose="020B0604020202020204" pitchFamily="34" charset="0"/>
                <a:cs typeface="Arial" panose="020B0604020202020204" pitchFamily="34" charset="0"/>
              </a:rPr>
              <a:t>’ on the next page. </a:t>
            </a:r>
          </a:p>
          <a:p>
            <a:pPr lvl="0" defTabSz="457200">
              <a:spcBef>
                <a:spcPct val="0"/>
              </a:spcBef>
              <a:buClr>
                <a:schemeClr val="accent1">
                  <a:lumMod val="75000"/>
                </a:schemeClr>
              </a:buClr>
              <a:buSzPct val="80000"/>
            </a:pPr>
            <a:endParaRPr lang="en-US" altLang="en-US" sz="140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A4D7860-C62E-E5BB-EB8E-221ED66F1CFD}"/>
              </a:ext>
            </a:extLst>
          </p:cNvPr>
          <p:cNvPicPr>
            <a:picLocks noChangeAspect="1"/>
          </p:cNvPicPr>
          <p:nvPr/>
        </p:nvPicPr>
        <p:blipFill>
          <a:blip r:embed="rId2"/>
          <a:stretch>
            <a:fillRect/>
          </a:stretch>
        </p:blipFill>
        <p:spPr>
          <a:xfrm>
            <a:off x="1549131" y="1244086"/>
            <a:ext cx="5804198" cy="2095608"/>
          </a:xfrm>
          <a:prstGeom prst="rect">
            <a:avLst/>
          </a:prstGeom>
          <a:ln>
            <a:solidFill>
              <a:schemeClr val="bg1">
                <a:lumMod val="50000"/>
              </a:schemeClr>
            </a:solidFill>
          </a:ln>
        </p:spPr>
      </p:pic>
    </p:spTree>
    <p:extLst>
      <p:ext uri="{BB962C8B-B14F-4D97-AF65-F5344CB8AC3E}">
        <p14:creationId xmlns:p14="http://schemas.microsoft.com/office/powerpoint/2010/main" val="337782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24</a:t>
            </a:fld>
            <a:endParaRPr lang="en-US"/>
          </a:p>
        </p:txBody>
      </p:sp>
      <p:sp>
        <p:nvSpPr>
          <p:cNvPr id="2" name="Title 1"/>
          <p:cNvSpPr>
            <a:spLocks noGrp="1"/>
          </p:cNvSpPr>
          <p:nvPr>
            <p:ph type="title"/>
          </p:nvPr>
        </p:nvSpPr>
        <p:spPr>
          <a:xfrm>
            <a:off x="1" y="33089"/>
            <a:ext cx="8974182" cy="872258"/>
          </a:xfrm>
        </p:spPr>
        <p:txBody>
          <a:bodyPr>
            <a:noAutofit/>
          </a:bodyPr>
          <a:lstStyle/>
          <a:p>
            <a:pPr algn="ctr"/>
            <a:r>
              <a:rPr lang="en-US" altLang="en-US" sz="3200"/>
              <a:t>Hire an Applicant– Compliance Validation – Warning or Fail </a:t>
            </a:r>
          </a:p>
        </p:txBody>
      </p:sp>
      <p:sp>
        <p:nvSpPr>
          <p:cNvPr id="6" name="Rectangle 5"/>
          <p:cNvSpPr/>
          <p:nvPr/>
        </p:nvSpPr>
        <p:spPr>
          <a:xfrm>
            <a:off x="112948" y="1075479"/>
            <a:ext cx="3743060" cy="4893647"/>
          </a:xfrm>
          <a:prstGeom prst="rect">
            <a:avLst/>
          </a:prstGeom>
        </p:spPr>
        <p:txBody>
          <a:bodyPr wrap="square">
            <a:spAutoFit/>
          </a:bodyPr>
          <a:lstStyle/>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The system will validate the employee’s account to ensure they are eligible to be hired.</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If the employee does NOT pass one or more of the employment eligibility checks, the system will present a red X next to each eligibility requirement the employee did not meet.</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If the supervisor wishes to email the employee regarding the employment eligibility results in an effort to get them resolved, they can click the ‘Email results’ link to open an email.  The results of their validation check will be pre-filled in the body of the email.  The supervisor can type additional text in the body of the email and add other recipients of the email in the cc or </a:t>
            </a:r>
            <a:r>
              <a:rPr lang="en-US" altLang="en-US" sz="1200" err="1">
                <a:solidFill>
                  <a:srgbClr val="000000"/>
                </a:solidFill>
                <a:latin typeface="Arial" panose="020B0604020202020204" pitchFamily="34" charset="0"/>
                <a:cs typeface="Arial" panose="020B0604020202020204" pitchFamily="34" charset="0"/>
              </a:rPr>
              <a:t>bc</a:t>
            </a:r>
            <a:r>
              <a:rPr lang="en-US" altLang="en-US" sz="1200">
                <a:solidFill>
                  <a:srgbClr val="000000"/>
                </a:solidFill>
                <a:latin typeface="Arial" panose="020B0604020202020204" pitchFamily="34" charset="0"/>
                <a:cs typeface="Arial" panose="020B0604020202020204" pitchFamily="34" charset="0"/>
              </a:rPr>
              <a:t> fields.</a:t>
            </a:r>
          </a:p>
          <a:p>
            <a:pPr marL="342900" lvl="0" indent="-342900" defTabSz="457200">
              <a:spcBef>
                <a:spcPct val="0"/>
              </a:spcBef>
              <a:buClr>
                <a:schemeClr val="accent1">
                  <a:lumMod val="75000"/>
                </a:schemeClr>
              </a:buClr>
              <a:buSzPct val="80000"/>
              <a:buFont typeface="Wingdings" panose="05000000000000000000" pitchFamily="2" charset="2"/>
              <a:buChar char="Ø"/>
            </a:pPr>
            <a:endParaRPr lang="en-US" altLang="en-US" sz="120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The supervisor will need to click the ‘Continue’ button to save their hire request or Cancel if the employee cannot be hired at that point in time.</a:t>
            </a:r>
          </a:p>
          <a:p>
            <a:pPr marL="342900" lvl="0" indent="-342900" defTabSz="457200">
              <a:spcBef>
                <a:spcPct val="0"/>
              </a:spcBef>
              <a:buClr>
                <a:schemeClr val="accent1">
                  <a:lumMod val="75000"/>
                </a:schemeClr>
              </a:buClr>
              <a:buSzPct val="80000"/>
              <a:buFont typeface="Wingdings" panose="05000000000000000000" pitchFamily="2" charset="2"/>
              <a:buChar char="Ø"/>
            </a:pPr>
            <a:endParaRPr lang="en-US" altLang="en-US" sz="1200">
              <a:solidFill>
                <a:srgbClr val="000000"/>
              </a:solidFill>
              <a:latin typeface="Arial" panose="020B0604020202020204" pitchFamily="34" charset="0"/>
              <a:cs typeface="Arial" panose="020B0604020202020204" pitchFamily="34" charset="0"/>
            </a:endParaRPr>
          </a:p>
          <a:p>
            <a:pPr marL="342900" indent="-3429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If the employee has warning or fail validations, you may click the ‘Email’ button to inform the student of the validation results. </a:t>
            </a:r>
          </a:p>
          <a:p>
            <a:pPr marL="342900" lvl="0" indent="-342900" defTabSz="457200">
              <a:spcBef>
                <a:spcPct val="0"/>
              </a:spcBef>
              <a:buClr>
                <a:schemeClr val="accent1">
                  <a:lumMod val="75000"/>
                </a:schemeClr>
              </a:buClr>
              <a:buSzPct val="80000"/>
              <a:buFont typeface="Wingdings" panose="05000000000000000000" pitchFamily="2" charset="2"/>
              <a:buChar char="Ø"/>
            </a:pPr>
            <a:endParaRPr lang="en-US" altLang="en-US" sz="1200">
              <a:solidFill>
                <a:srgbClr val="00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17DCADE-515D-BEF2-E05F-207AB630721B}"/>
              </a:ext>
            </a:extLst>
          </p:cNvPr>
          <p:cNvPicPr>
            <a:picLocks noChangeAspect="1"/>
          </p:cNvPicPr>
          <p:nvPr/>
        </p:nvPicPr>
        <p:blipFill>
          <a:blip r:embed="rId2"/>
          <a:stretch>
            <a:fillRect/>
          </a:stretch>
        </p:blipFill>
        <p:spPr>
          <a:xfrm>
            <a:off x="3956364" y="1575304"/>
            <a:ext cx="5017819" cy="2789143"/>
          </a:xfrm>
          <a:prstGeom prst="rect">
            <a:avLst/>
          </a:prstGeom>
          <a:ln>
            <a:solidFill>
              <a:schemeClr val="bg1">
                <a:lumMod val="50000"/>
              </a:schemeClr>
            </a:solidFill>
          </a:ln>
        </p:spPr>
      </p:pic>
      <p:cxnSp>
        <p:nvCxnSpPr>
          <p:cNvPr id="9" name="Straight Arrow Connector 8">
            <a:extLst>
              <a:ext uri="{FF2B5EF4-FFF2-40B4-BE49-F238E27FC236}">
                <a16:creationId xmlns:a16="http://schemas.microsoft.com/office/drawing/2014/main" id="{031E2536-97F3-3E22-1C4F-825A40868725}"/>
              </a:ext>
            </a:extLst>
          </p:cNvPr>
          <p:cNvCxnSpPr/>
          <p:nvPr/>
        </p:nvCxnSpPr>
        <p:spPr>
          <a:xfrm flipH="1">
            <a:off x="5350599" y="3847723"/>
            <a:ext cx="1195057" cy="4074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66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25</a:t>
            </a:fld>
            <a:endParaRPr lang="en-US"/>
          </a:p>
        </p:txBody>
      </p:sp>
      <p:sp>
        <p:nvSpPr>
          <p:cNvPr id="10" name="Title 1">
            <a:extLst>
              <a:ext uri="{FF2B5EF4-FFF2-40B4-BE49-F238E27FC236}">
                <a16:creationId xmlns:a16="http://schemas.microsoft.com/office/drawing/2014/main" id="{8D1B1C22-0B9C-42A2-B9A4-CA5671120446}"/>
              </a:ext>
            </a:extLst>
          </p:cNvPr>
          <p:cNvSpPr>
            <a:spLocks noGrp="1"/>
          </p:cNvSpPr>
          <p:nvPr>
            <p:ph type="title"/>
          </p:nvPr>
        </p:nvSpPr>
        <p:spPr>
          <a:xfrm>
            <a:off x="310827" y="88187"/>
            <a:ext cx="8098536" cy="620054"/>
          </a:xfrm>
        </p:spPr>
        <p:txBody>
          <a:bodyPr>
            <a:noAutofit/>
          </a:bodyPr>
          <a:lstStyle/>
          <a:p>
            <a:r>
              <a:rPr lang="en-US" altLang="en-US" sz="3200"/>
              <a:t>Hire an Applicant– Compliance Validation - Pass</a:t>
            </a:r>
          </a:p>
        </p:txBody>
      </p:sp>
      <p:sp>
        <p:nvSpPr>
          <p:cNvPr id="6" name="Rectangle 5"/>
          <p:cNvSpPr/>
          <p:nvPr/>
        </p:nvSpPr>
        <p:spPr>
          <a:xfrm>
            <a:off x="701039" y="4816633"/>
            <a:ext cx="7522030" cy="738664"/>
          </a:xfrm>
          <a:prstGeom prst="rect">
            <a:avLst/>
          </a:prstGeom>
        </p:spPr>
        <p:txBody>
          <a:bodyPr wrap="square">
            <a:spAutoFit/>
          </a:bodyPr>
          <a:lstStyle/>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If all the employment eligibility requirements have been successfully met, green check marks will be presented next to each eligibility requirement and a “</a:t>
            </a:r>
            <a:r>
              <a:rPr lang="en-US" altLang="en-US" sz="1400" b="1">
                <a:solidFill>
                  <a:srgbClr val="000000"/>
                </a:solidFill>
                <a:latin typeface="Arial" panose="020B0604020202020204" pitchFamily="34" charset="0"/>
                <a:cs typeface="Arial" panose="020B0604020202020204" pitchFamily="34" charset="0"/>
              </a:rPr>
              <a:t>Continue</a:t>
            </a:r>
            <a:r>
              <a:rPr lang="en-US" altLang="en-US" sz="1400">
                <a:solidFill>
                  <a:srgbClr val="000000"/>
                </a:solidFill>
                <a:latin typeface="Arial" panose="020B0604020202020204" pitchFamily="34" charset="0"/>
                <a:cs typeface="Arial" panose="020B0604020202020204" pitchFamily="34" charset="0"/>
              </a:rPr>
              <a:t>” button will be presented to continue the hire process. </a:t>
            </a:r>
          </a:p>
        </p:txBody>
      </p:sp>
      <p:pic>
        <p:nvPicPr>
          <p:cNvPr id="3" name="Picture 2">
            <a:extLst>
              <a:ext uri="{FF2B5EF4-FFF2-40B4-BE49-F238E27FC236}">
                <a16:creationId xmlns:a16="http://schemas.microsoft.com/office/drawing/2014/main" id="{063391C1-CA10-4516-9572-CB99F9F76428}"/>
              </a:ext>
            </a:extLst>
          </p:cNvPr>
          <p:cNvPicPr>
            <a:picLocks noChangeAspect="1"/>
          </p:cNvPicPr>
          <p:nvPr/>
        </p:nvPicPr>
        <p:blipFill rotWithShape="1">
          <a:blip r:embed="rId2"/>
          <a:srcRect t="11927"/>
          <a:stretch/>
        </p:blipFill>
        <p:spPr>
          <a:xfrm>
            <a:off x="1780972" y="1464816"/>
            <a:ext cx="5362163" cy="3220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6655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26</a:t>
            </a:fld>
            <a:endParaRPr lang="en-US"/>
          </a:p>
        </p:txBody>
      </p:sp>
      <p:sp>
        <p:nvSpPr>
          <p:cNvPr id="2" name="Title 1"/>
          <p:cNvSpPr>
            <a:spLocks noGrp="1"/>
          </p:cNvSpPr>
          <p:nvPr>
            <p:ph type="title"/>
          </p:nvPr>
        </p:nvSpPr>
        <p:spPr>
          <a:xfrm>
            <a:off x="268224" y="295475"/>
            <a:ext cx="8098536" cy="524772"/>
          </a:xfrm>
        </p:spPr>
        <p:txBody>
          <a:bodyPr>
            <a:noAutofit/>
          </a:bodyPr>
          <a:lstStyle/>
          <a:p>
            <a:r>
              <a:rPr lang="en-US" altLang="en-US" sz="2800"/>
              <a:t>Hire an Applicant – Hire Request for Approval</a:t>
            </a:r>
            <a:br>
              <a:rPr lang="en-US" altLang="en-US" sz="2800"/>
            </a:br>
            <a:r>
              <a:rPr lang="en-US" altLang="en-US" sz="2800"/>
              <a:t>For Both Workflow</a:t>
            </a:r>
          </a:p>
        </p:txBody>
      </p:sp>
      <p:sp>
        <p:nvSpPr>
          <p:cNvPr id="6" name="Rectangle 5"/>
          <p:cNvSpPr/>
          <p:nvPr/>
        </p:nvSpPr>
        <p:spPr>
          <a:xfrm>
            <a:off x="268224" y="1120676"/>
            <a:ext cx="5071527" cy="1200329"/>
          </a:xfrm>
          <a:prstGeom prst="rect">
            <a:avLst/>
          </a:prstGeom>
        </p:spPr>
        <p:txBody>
          <a:bodyPr wrap="square">
            <a:spAutoFit/>
          </a:bodyPr>
          <a:lstStyle/>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Data from the original job listing will be pre-filled in the Hire Request Form to reduce your data entry efforts.  </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a:solidFill>
                <a:srgbClr val="000000"/>
              </a:solidFill>
              <a:latin typeface="Arial" panose="020B0604020202020204" pitchFamily="34" charset="0"/>
              <a:cs typeface="Arial" panose="020B0604020202020204" pitchFamily="34" charset="0"/>
            </a:endParaRP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You may edit the information prior to establishing the hire.</a:t>
            </a:r>
          </a:p>
          <a:p>
            <a:pPr lvl="0" defTabSz="457200">
              <a:spcBef>
                <a:spcPct val="0"/>
              </a:spcBef>
              <a:buClr>
                <a:schemeClr val="accent1">
                  <a:lumMod val="75000"/>
                </a:schemeClr>
              </a:buClr>
              <a:buSzPct val="80000"/>
            </a:pPr>
            <a:endParaRPr lang="en-US" altLang="en-US" sz="1200">
              <a:solidFill>
                <a:srgbClr val="000000"/>
              </a:solidFill>
              <a:latin typeface="Arial" panose="020B0604020202020204" pitchFamily="34" charset="0"/>
              <a:cs typeface="Arial" panose="020B0604020202020204" pitchFamily="34" charset="0"/>
            </a:endParaRP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Click on the “</a:t>
            </a:r>
            <a:r>
              <a:rPr lang="en-US" altLang="en-US" sz="1200" b="1">
                <a:solidFill>
                  <a:srgbClr val="000000"/>
                </a:solidFill>
                <a:latin typeface="Arial" panose="020B0604020202020204" pitchFamily="34" charset="0"/>
                <a:cs typeface="Arial" panose="020B0604020202020204" pitchFamily="34" charset="0"/>
              </a:rPr>
              <a:t>Create Hire</a:t>
            </a:r>
            <a:r>
              <a:rPr lang="en-US" altLang="en-US" sz="1200">
                <a:solidFill>
                  <a:srgbClr val="000000"/>
                </a:solidFill>
                <a:latin typeface="Arial" panose="020B0604020202020204" pitchFamily="34" charset="0"/>
                <a:cs typeface="Arial" panose="020B0604020202020204" pitchFamily="34" charset="0"/>
              </a:rPr>
              <a:t>” button.</a:t>
            </a:r>
          </a:p>
        </p:txBody>
      </p:sp>
      <p:pic>
        <p:nvPicPr>
          <p:cNvPr id="8" name="Picture 7">
            <a:extLst>
              <a:ext uri="{FF2B5EF4-FFF2-40B4-BE49-F238E27FC236}">
                <a16:creationId xmlns:a16="http://schemas.microsoft.com/office/drawing/2014/main" id="{B5D61DA4-033B-B11A-6B48-1FA020CAC9CA}"/>
              </a:ext>
            </a:extLst>
          </p:cNvPr>
          <p:cNvPicPr>
            <a:picLocks noChangeAspect="1"/>
          </p:cNvPicPr>
          <p:nvPr/>
        </p:nvPicPr>
        <p:blipFill rotWithShape="1">
          <a:blip r:embed="rId2"/>
          <a:srcRect r="341" b="3836"/>
          <a:stretch/>
        </p:blipFill>
        <p:spPr>
          <a:xfrm>
            <a:off x="5823145" y="557861"/>
            <a:ext cx="2932666" cy="5118320"/>
          </a:xfrm>
          <a:prstGeom prst="rect">
            <a:avLst/>
          </a:prstGeom>
          <a:ln>
            <a:solidFill>
              <a:schemeClr val="bg1">
                <a:lumMod val="50000"/>
              </a:schemeClr>
            </a:solidFill>
          </a:ln>
        </p:spPr>
      </p:pic>
    </p:spTree>
    <p:extLst>
      <p:ext uri="{BB962C8B-B14F-4D97-AF65-F5344CB8AC3E}">
        <p14:creationId xmlns:p14="http://schemas.microsoft.com/office/powerpoint/2010/main" val="3890818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27</a:t>
            </a:fld>
            <a:endParaRPr lang="en-US"/>
          </a:p>
        </p:txBody>
      </p:sp>
      <p:sp>
        <p:nvSpPr>
          <p:cNvPr id="2" name="Title 1"/>
          <p:cNvSpPr>
            <a:spLocks noGrp="1"/>
          </p:cNvSpPr>
          <p:nvPr>
            <p:ph type="title"/>
          </p:nvPr>
        </p:nvSpPr>
        <p:spPr>
          <a:xfrm>
            <a:off x="259069" y="148825"/>
            <a:ext cx="8098536" cy="524772"/>
          </a:xfrm>
        </p:spPr>
        <p:txBody>
          <a:bodyPr>
            <a:noAutofit/>
          </a:bodyPr>
          <a:lstStyle/>
          <a:p>
            <a:r>
              <a:rPr lang="en-US" altLang="en-US" sz="2800"/>
              <a:t>Hire an Applicant JobX Only Hires with Missing Forms</a:t>
            </a:r>
          </a:p>
        </p:txBody>
      </p:sp>
      <p:sp>
        <p:nvSpPr>
          <p:cNvPr id="6" name="Rectangle 5"/>
          <p:cNvSpPr/>
          <p:nvPr/>
        </p:nvSpPr>
        <p:spPr>
          <a:xfrm>
            <a:off x="427410" y="4578274"/>
            <a:ext cx="8289180" cy="830997"/>
          </a:xfrm>
          <a:prstGeom prst="rect">
            <a:avLst/>
          </a:prstGeom>
        </p:spPr>
        <p:txBody>
          <a:bodyPr wrap="square">
            <a:spAutoFit/>
          </a:bodyPr>
          <a:lstStyle/>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For AmeriCorps and Research Assistant Jobs, they have a different workflow because they will not use TimesheetX. </a:t>
            </a:r>
          </a:p>
          <a:p>
            <a:pPr lvl="0" defTabSz="457200">
              <a:spcBef>
                <a:spcPct val="0"/>
              </a:spcBef>
              <a:buClr>
                <a:schemeClr val="accent1">
                  <a:lumMod val="75000"/>
                </a:schemeClr>
              </a:buClr>
              <a:buSzPct val="80000"/>
            </a:pPr>
            <a:endParaRPr lang="en-US" altLang="en-US" sz="1200">
              <a:solidFill>
                <a:srgbClr val="000000"/>
              </a:solidFill>
              <a:latin typeface="Arial" panose="020B0604020202020204" pitchFamily="34" charset="0"/>
              <a:cs typeface="Arial" panose="020B0604020202020204" pitchFamily="34" charset="0"/>
            </a:endParaRP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For the next step, when the student or non-student has missing forms, you will receive the email screen. Click ‘</a:t>
            </a:r>
            <a:r>
              <a:rPr lang="en-US" altLang="en-US" sz="1200" b="1">
                <a:solidFill>
                  <a:srgbClr val="000000"/>
                </a:solidFill>
                <a:latin typeface="Arial" panose="020B0604020202020204" pitchFamily="34" charset="0"/>
                <a:cs typeface="Arial" panose="020B0604020202020204" pitchFamily="34" charset="0"/>
              </a:rPr>
              <a:t>Email Hire – Forms Needed</a:t>
            </a:r>
            <a:r>
              <a:rPr lang="en-US" altLang="en-US" sz="1200">
                <a:solidFill>
                  <a:srgbClr val="000000"/>
                </a:solidFill>
                <a:latin typeface="Arial" panose="020B0604020202020204" pitchFamily="34" charset="0"/>
                <a:cs typeface="Arial" panose="020B0604020202020204" pitchFamily="34" charset="0"/>
              </a:rPr>
              <a:t>’ button to send the email to the student. </a:t>
            </a:r>
          </a:p>
        </p:txBody>
      </p:sp>
      <p:pic>
        <p:nvPicPr>
          <p:cNvPr id="7" name="Picture 6">
            <a:extLst>
              <a:ext uri="{FF2B5EF4-FFF2-40B4-BE49-F238E27FC236}">
                <a16:creationId xmlns:a16="http://schemas.microsoft.com/office/drawing/2014/main" id="{288D0BA6-229E-8D07-FC8D-E8979FB9F73B}"/>
              </a:ext>
            </a:extLst>
          </p:cNvPr>
          <p:cNvPicPr>
            <a:picLocks noChangeAspect="1"/>
          </p:cNvPicPr>
          <p:nvPr/>
        </p:nvPicPr>
        <p:blipFill>
          <a:blip r:embed="rId2"/>
          <a:stretch>
            <a:fillRect/>
          </a:stretch>
        </p:blipFill>
        <p:spPr>
          <a:xfrm>
            <a:off x="1748465" y="923957"/>
            <a:ext cx="4833490" cy="3423395"/>
          </a:xfrm>
          <a:prstGeom prst="rect">
            <a:avLst/>
          </a:prstGeom>
          <a:ln>
            <a:solidFill>
              <a:schemeClr val="bg1">
                <a:lumMod val="50000"/>
              </a:schemeClr>
            </a:solidFill>
          </a:ln>
        </p:spPr>
      </p:pic>
    </p:spTree>
    <p:extLst>
      <p:ext uri="{BB962C8B-B14F-4D97-AF65-F5344CB8AC3E}">
        <p14:creationId xmlns:p14="http://schemas.microsoft.com/office/powerpoint/2010/main" val="1067834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28</a:t>
            </a:fld>
            <a:endParaRPr lang="en-US"/>
          </a:p>
        </p:txBody>
      </p:sp>
      <p:sp>
        <p:nvSpPr>
          <p:cNvPr id="2" name="Title 1"/>
          <p:cNvSpPr>
            <a:spLocks noGrp="1"/>
          </p:cNvSpPr>
          <p:nvPr>
            <p:ph type="title"/>
          </p:nvPr>
        </p:nvSpPr>
        <p:spPr>
          <a:xfrm>
            <a:off x="261693" y="97522"/>
            <a:ext cx="8098536" cy="652711"/>
          </a:xfrm>
        </p:spPr>
        <p:txBody>
          <a:bodyPr>
            <a:noAutofit/>
          </a:bodyPr>
          <a:lstStyle/>
          <a:p>
            <a:r>
              <a:rPr lang="en-US" altLang="en-US" sz="3200"/>
              <a:t>Hire Requests – Pending Approval</a:t>
            </a:r>
          </a:p>
        </p:txBody>
      </p:sp>
      <p:sp>
        <p:nvSpPr>
          <p:cNvPr id="6" name="Rectangle 5"/>
          <p:cNvSpPr/>
          <p:nvPr/>
        </p:nvSpPr>
        <p:spPr>
          <a:xfrm>
            <a:off x="211157" y="4478208"/>
            <a:ext cx="8403121" cy="830997"/>
          </a:xfrm>
          <a:prstGeom prst="rect">
            <a:avLst/>
          </a:prstGeom>
        </p:spPr>
        <p:txBody>
          <a:bodyPr wrap="square">
            <a:spAutoFit/>
          </a:bodyPr>
          <a:lstStyle/>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To view pending hire requests, you may click on the ‘</a:t>
            </a:r>
            <a:r>
              <a:rPr lang="en-US" altLang="en-US" sz="1200" b="1">
                <a:solidFill>
                  <a:srgbClr val="000000"/>
                </a:solidFill>
                <a:latin typeface="Arial" panose="020B0604020202020204" pitchFamily="34" charset="0"/>
                <a:cs typeface="Arial" panose="020B0604020202020204" pitchFamily="34" charset="0"/>
              </a:rPr>
              <a:t>JobX</a:t>
            </a:r>
            <a:r>
              <a:rPr lang="en-US" altLang="en-US" sz="1200">
                <a:solidFill>
                  <a:srgbClr val="000000"/>
                </a:solidFill>
                <a:latin typeface="Arial" panose="020B0604020202020204" pitchFamily="34" charset="0"/>
                <a:cs typeface="Arial" panose="020B0604020202020204" pitchFamily="34" charset="0"/>
              </a:rPr>
              <a:t>’ menu drop down and select ‘</a:t>
            </a:r>
            <a:r>
              <a:rPr lang="en-US" altLang="en-US" sz="1200" b="1">
                <a:solidFill>
                  <a:srgbClr val="000000"/>
                </a:solidFill>
                <a:latin typeface="Arial" panose="020B0604020202020204" pitchFamily="34" charset="0"/>
                <a:cs typeface="Arial" panose="020B0604020202020204" pitchFamily="34" charset="0"/>
              </a:rPr>
              <a:t>Hire Requests</a:t>
            </a:r>
            <a:r>
              <a:rPr lang="en-US" altLang="en-US" sz="1200">
                <a:solidFill>
                  <a:srgbClr val="000000"/>
                </a:solidFill>
                <a:latin typeface="Arial" panose="020B0604020202020204" pitchFamily="34" charset="0"/>
                <a:cs typeface="Arial" panose="020B0604020202020204" pitchFamily="34" charset="0"/>
              </a:rPr>
              <a:t>’.</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a:solidFill>
                <a:srgbClr val="000000"/>
              </a:solidFill>
              <a:latin typeface="Arial" panose="020B0604020202020204" pitchFamily="34" charset="0"/>
              <a:cs typeface="Arial" panose="020B0604020202020204" pitchFamily="34" charset="0"/>
            </a:endParaRP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a:solidFill>
                  <a:srgbClr val="000000"/>
                </a:solidFill>
                <a:latin typeface="Arial" panose="020B0604020202020204" pitchFamily="34" charset="0"/>
                <a:cs typeface="Arial" panose="020B0604020202020204" pitchFamily="34" charset="0"/>
              </a:rPr>
              <a:t>In the ‘</a:t>
            </a:r>
            <a:r>
              <a:rPr lang="en-US" altLang="en-US" sz="1200" b="1">
                <a:solidFill>
                  <a:srgbClr val="000000"/>
                </a:solidFill>
                <a:latin typeface="Arial" panose="020B0604020202020204" pitchFamily="34" charset="0"/>
                <a:cs typeface="Arial" panose="020B0604020202020204" pitchFamily="34" charset="0"/>
              </a:rPr>
              <a:t>Action</a:t>
            </a:r>
            <a:r>
              <a:rPr lang="en-US" altLang="en-US" sz="1200">
                <a:solidFill>
                  <a:srgbClr val="000000"/>
                </a:solidFill>
                <a:latin typeface="Arial" panose="020B0604020202020204" pitchFamily="34" charset="0"/>
                <a:cs typeface="Arial" panose="020B0604020202020204" pitchFamily="34" charset="0"/>
              </a:rPr>
              <a:t>’ drop down, you have the option to ‘</a:t>
            </a:r>
            <a:r>
              <a:rPr lang="en-US" altLang="en-US" sz="1200" b="1">
                <a:solidFill>
                  <a:srgbClr val="000000"/>
                </a:solidFill>
                <a:latin typeface="Arial" panose="020B0604020202020204" pitchFamily="34" charset="0"/>
                <a:cs typeface="Arial" panose="020B0604020202020204" pitchFamily="34" charset="0"/>
              </a:rPr>
              <a:t>Preview’</a:t>
            </a:r>
            <a:r>
              <a:rPr lang="en-US" altLang="en-US" sz="1200">
                <a:solidFill>
                  <a:srgbClr val="000000"/>
                </a:solidFill>
                <a:latin typeface="Arial" panose="020B0604020202020204" pitchFamily="34" charset="0"/>
                <a:cs typeface="Arial" panose="020B0604020202020204" pitchFamily="34" charset="0"/>
              </a:rPr>
              <a:t> the hire information, ‘</a:t>
            </a:r>
            <a:r>
              <a:rPr lang="en-US" altLang="en-US" sz="1200" b="1">
                <a:solidFill>
                  <a:srgbClr val="000000"/>
                </a:solidFill>
                <a:latin typeface="Arial" panose="020B0604020202020204" pitchFamily="34" charset="0"/>
                <a:cs typeface="Arial" panose="020B0604020202020204" pitchFamily="34" charset="0"/>
              </a:rPr>
              <a:t>Cancel’</a:t>
            </a:r>
            <a:r>
              <a:rPr lang="en-US" altLang="en-US" sz="1200">
                <a:solidFill>
                  <a:srgbClr val="000000"/>
                </a:solidFill>
                <a:latin typeface="Arial" panose="020B0604020202020204" pitchFamily="34" charset="0"/>
                <a:cs typeface="Arial" panose="020B0604020202020204" pitchFamily="34" charset="0"/>
              </a:rPr>
              <a:t> the hire, or send a follow-up ‘</a:t>
            </a:r>
            <a:r>
              <a:rPr lang="en-US" altLang="en-US" sz="1200" b="1">
                <a:solidFill>
                  <a:srgbClr val="000000"/>
                </a:solidFill>
                <a:latin typeface="Arial" panose="020B0604020202020204" pitchFamily="34" charset="0"/>
                <a:cs typeface="Arial" panose="020B0604020202020204" pitchFamily="34" charset="0"/>
              </a:rPr>
              <a:t>Email’</a:t>
            </a:r>
            <a:r>
              <a:rPr lang="en-US" altLang="en-US" sz="1200">
                <a:solidFill>
                  <a:srgbClr val="000000"/>
                </a:solidFill>
                <a:latin typeface="Arial" panose="020B0604020202020204" pitchFamily="34" charset="0"/>
                <a:cs typeface="Arial" panose="020B0604020202020204" pitchFamily="34" charset="0"/>
              </a:rPr>
              <a:t> to the student from this dashboard.</a:t>
            </a:r>
          </a:p>
        </p:txBody>
      </p:sp>
      <p:pic>
        <p:nvPicPr>
          <p:cNvPr id="8" name="Picture 7">
            <a:extLst>
              <a:ext uri="{FF2B5EF4-FFF2-40B4-BE49-F238E27FC236}">
                <a16:creationId xmlns:a16="http://schemas.microsoft.com/office/drawing/2014/main" id="{260142DE-4CCB-254F-7A83-3B52520825A1}"/>
              </a:ext>
            </a:extLst>
          </p:cNvPr>
          <p:cNvPicPr>
            <a:picLocks noChangeAspect="1"/>
          </p:cNvPicPr>
          <p:nvPr/>
        </p:nvPicPr>
        <p:blipFill>
          <a:blip r:embed="rId2"/>
          <a:stretch>
            <a:fillRect/>
          </a:stretch>
        </p:blipFill>
        <p:spPr>
          <a:xfrm>
            <a:off x="246329" y="1084703"/>
            <a:ext cx="8367949" cy="3077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9916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 y="5179695"/>
            <a:ext cx="7585234" cy="1049656"/>
          </a:xfrm>
        </p:spPr>
        <p:txBody>
          <a:bodyPr vert="horz" lIns="91440" tIns="45720" rIns="91440" bIns="45720" rtlCol="0" anchor="b">
            <a:normAutofit/>
          </a:bodyPr>
          <a:lstStyle/>
          <a:p>
            <a:r>
              <a:rPr lang="en-US" sz="6000"/>
              <a:t>Approved for Hire</a:t>
            </a:r>
          </a:p>
        </p:txBody>
      </p:sp>
      <p:pic>
        <p:nvPicPr>
          <p:cNvPr id="11" name="Picture 10" descr="Bright modern office space with employees at desks">
            <a:extLst>
              <a:ext uri="{FF2B5EF4-FFF2-40B4-BE49-F238E27FC236}">
                <a16:creationId xmlns:a16="http://schemas.microsoft.com/office/drawing/2014/main" id="{E2FA7D0A-FC9F-4093-BEFD-7038FE4311F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21530"/>
          <a:stretch/>
        </p:blipFill>
        <p:spPr>
          <a:xfrm>
            <a:off x="12" y="10"/>
            <a:ext cx="9143989" cy="4915066"/>
          </a:xfrm>
          <a:prstGeom prst="rect">
            <a:avLst/>
          </a:prstGeom>
          <a:noFill/>
        </p:spPr>
      </p:pic>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29</a:t>
            </a:fld>
            <a:endParaRPr lang="en-US"/>
          </a:p>
        </p:txBody>
      </p:sp>
    </p:spTree>
    <p:extLst>
      <p:ext uri="{BB962C8B-B14F-4D97-AF65-F5344CB8AC3E}">
        <p14:creationId xmlns:p14="http://schemas.microsoft.com/office/powerpoint/2010/main" val="234149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a:t>
            </a:fld>
            <a:endParaRPr lang="en-US"/>
          </a:p>
        </p:txBody>
      </p:sp>
      <p:sp>
        <p:nvSpPr>
          <p:cNvPr id="10" name="Content Placeholder 2"/>
          <p:cNvSpPr>
            <a:spLocks noGrp="1"/>
          </p:cNvSpPr>
          <p:nvPr>
            <p:ph idx="1"/>
          </p:nvPr>
        </p:nvSpPr>
        <p:spPr>
          <a:xfrm>
            <a:off x="379518" y="4472548"/>
            <a:ext cx="8369807" cy="1229512"/>
          </a:xfrm>
        </p:spPr>
        <p:txBody>
          <a:bodyPr>
            <a:normAutofit/>
          </a:bodyPr>
          <a:lstStyle/>
          <a:p>
            <a:pPr>
              <a:spcBef>
                <a:spcPct val="0"/>
              </a:spcBef>
            </a:pPr>
            <a:r>
              <a:rPr lang="en-US" altLang="en-US" sz="1900">
                <a:solidFill>
                  <a:schemeClr val="tx1"/>
                </a:solidFill>
                <a:cs typeface="+mn-cs"/>
              </a:rPr>
              <a:t>Click the ‘</a:t>
            </a:r>
            <a:r>
              <a:rPr lang="en-US" altLang="en-US" sz="1900" b="1">
                <a:solidFill>
                  <a:schemeClr val="tx1"/>
                </a:solidFill>
                <a:cs typeface="+mn-cs"/>
              </a:rPr>
              <a:t>Request Access to Site</a:t>
            </a:r>
            <a:r>
              <a:rPr lang="en-US" altLang="en-US" sz="1900">
                <a:solidFill>
                  <a:schemeClr val="tx1"/>
                </a:solidFill>
                <a:cs typeface="+mn-cs"/>
              </a:rPr>
              <a:t>’ link if you are not already a student employment supervisor.</a:t>
            </a:r>
          </a:p>
          <a:p>
            <a:pPr>
              <a:spcBef>
                <a:spcPct val="0"/>
              </a:spcBef>
            </a:pPr>
            <a:endParaRPr lang="en-US" altLang="en-US" sz="1900">
              <a:solidFill>
                <a:schemeClr val="tx1"/>
              </a:solidFill>
            </a:endParaRPr>
          </a:p>
          <a:p>
            <a:pPr>
              <a:spcBef>
                <a:spcPct val="0"/>
              </a:spcBef>
            </a:pPr>
            <a:r>
              <a:rPr lang="en-US" altLang="en-US" sz="1900">
                <a:solidFill>
                  <a:schemeClr val="tx1"/>
                </a:solidFill>
                <a:cs typeface="+mn-cs"/>
              </a:rPr>
              <a:t>If you are a supervisor, your school has already provided you access to the site. </a:t>
            </a:r>
          </a:p>
        </p:txBody>
      </p:sp>
      <p:sp>
        <p:nvSpPr>
          <p:cNvPr id="2" name="Title 1"/>
          <p:cNvSpPr>
            <a:spLocks noGrp="1"/>
          </p:cNvSpPr>
          <p:nvPr>
            <p:ph type="title"/>
          </p:nvPr>
        </p:nvSpPr>
        <p:spPr>
          <a:xfrm>
            <a:off x="268223" y="33089"/>
            <a:ext cx="8562267" cy="643567"/>
          </a:xfrm>
        </p:spPr>
        <p:txBody>
          <a:bodyPr>
            <a:noAutofit/>
          </a:bodyPr>
          <a:lstStyle/>
          <a:p>
            <a:r>
              <a:rPr lang="en-US" altLang="en-US"/>
              <a:t>On-Campus Employer Request Login</a:t>
            </a:r>
          </a:p>
        </p:txBody>
      </p:sp>
      <p:pic>
        <p:nvPicPr>
          <p:cNvPr id="6" name="Picture 5">
            <a:extLst>
              <a:ext uri="{FF2B5EF4-FFF2-40B4-BE49-F238E27FC236}">
                <a16:creationId xmlns:a16="http://schemas.microsoft.com/office/drawing/2014/main" id="{9947192F-C59C-36B3-B740-A1A236281DD3}"/>
              </a:ext>
            </a:extLst>
          </p:cNvPr>
          <p:cNvPicPr>
            <a:picLocks noChangeAspect="1"/>
          </p:cNvPicPr>
          <p:nvPr/>
        </p:nvPicPr>
        <p:blipFill>
          <a:blip r:embed="rId2"/>
          <a:stretch>
            <a:fillRect/>
          </a:stretch>
        </p:blipFill>
        <p:spPr>
          <a:xfrm>
            <a:off x="379518" y="1233578"/>
            <a:ext cx="8339676" cy="2816422"/>
          </a:xfrm>
          <a:prstGeom prst="rect">
            <a:avLst/>
          </a:prstGeom>
          <a:ln>
            <a:solidFill>
              <a:schemeClr val="bg1">
                <a:lumMod val="50000"/>
              </a:schemeClr>
            </a:solidFill>
          </a:ln>
        </p:spPr>
      </p:pic>
    </p:spTree>
    <p:extLst>
      <p:ext uri="{BB962C8B-B14F-4D97-AF65-F5344CB8AC3E}">
        <p14:creationId xmlns:p14="http://schemas.microsoft.com/office/powerpoint/2010/main" val="978944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30</a:t>
            </a:fld>
            <a:endParaRPr lang="en-US"/>
          </a:p>
        </p:txBody>
      </p:sp>
      <p:sp>
        <p:nvSpPr>
          <p:cNvPr id="2" name="Title 1"/>
          <p:cNvSpPr>
            <a:spLocks noGrp="1"/>
          </p:cNvSpPr>
          <p:nvPr>
            <p:ph type="title"/>
          </p:nvPr>
        </p:nvSpPr>
        <p:spPr>
          <a:xfrm>
            <a:off x="261693" y="97522"/>
            <a:ext cx="8098536" cy="652711"/>
          </a:xfrm>
        </p:spPr>
        <p:txBody>
          <a:bodyPr>
            <a:noAutofit/>
          </a:bodyPr>
          <a:lstStyle/>
          <a:p>
            <a:r>
              <a:rPr lang="en-US" altLang="en-US" sz="3200"/>
              <a:t>Hire Approval Email  – Pending Acceptance</a:t>
            </a:r>
          </a:p>
        </p:txBody>
      </p:sp>
      <p:sp>
        <p:nvSpPr>
          <p:cNvPr id="6" name="Rectangle 5"/>
          <p:cNvSpPr/>
          <p:nvPr/>
        </p:nvSpPr>
        <p:spPr>
          <a:xfrm>
            <a:off x="93832" y="933647"/>
            <a:ext cx="8403121" cy="954107"/>
          </a:xfrm>
          <a:prstGeom prst="rect">
            <a:avLst/>
          </a:prstGeom>
        </p:spPr>
        <p:txBody>
          <a:bodyPr wrap="square">
            <a:spAutoFit/>
          </a:bodyPr>
          <a:lstStyle/>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When the student has been approved to work you will receive the following email. </a:t>
            </a: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The student will need to accept the offer before they are officially hired. </a:t>
            </a: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400">
                <a:solidFill>
                  <a:srgbClr val="000000"/>
                </a:solidFill>
                <a:latin typeface="Arial" panose="020B0604020202020204" pitchFamily="34" charset="0"/>
                <a:cs typeface="Arial" panose="020B0604020202020204" pitchFamily="34" charset="0"/>
              </a:rPr>
              <a:t>You may follow up with these students on acceptance of the position through the ‘</a:t>
            </a:r>
            <a:r>
              <a:rPr lang="en-US" altLang="en-US" sz="1400" b="1">
                <a:solidFill>
                  <a:srgbClr val="000000"/>
                </a:solidFill>
                <a:latin typeface="Arial" panose="020B0604020202020204" pitchFamily="34" charset="0"/>
                <a:cs typeface="Arial" panose="020B0604020202020204" pitchFamily="34" charset="0"/>
              </a:rPr>
              <a:t>JobX</a:t>
            </a:r>
            <a:r>
              <a:rPr lang="en-US" altLang="en-US" sz="1400">
                <a:solidFill>
                  <a:srgbClr val="000000"/>
                </a:solidFill>
                <a:latin typeface="Arial" panose="020B0604020202020204" pitchFamily="34" charset="0"/>
                <a:cs typeface="Arial" panose="020B0604020202020204" pitchFamily="34" charset="0"/>
              </a:rPr>
              <a:t>’ menu item ‘</a:t>
            </a:r>
            <a:r>
              <a:rPr lang="en-US" altLang="en-US" sz="1400" b="1">
                <a:solidFill>
                  <a:srgbClr val="000000"/>
                </a:solidFill>
                <a:latin typeface="Arial" panose="020B0604020202020204" pitchFamily="34" charset="0"/>
                <a:cs typeface="Arial" panose="020B0604020202020204" pitchFamily="34" charset="0"/>
              </a:rPr>
              <a:t>Hire</a:t>
            </a:r>
            <a:r>
              <a:rPr lang="en-US" altLang="en-US" sz="1400">
                <a:solidFill>
                  <a:srgbClr val="000000"/>
                </a:solidFill>
                <a:latin typeface="Arial" panose="020B0604020202020204" pitchFamily="34" charset="0"/>
                <a:cs typeface="Arial" panose="020B0604020202020204" pitchFamily="34" charset="0"/>
              </a:rPr>
              <a:t> </a:t>
            </a:r>
            <a:r>
              <a:rPr lang="en-US" altLang="en-US" sz="1400" b="1">
                <a:solidFill>
                  <a:srgbClr val="000000"/>
                </a:solidFill>
                <a:latin typeface="Arial" panose="020B0604020202020204" pitchFamily="34" charset="0"/>
                <a:cs typeface="Arial" panose="020B0604020202020204" pitchFamily="34" charset="0"/>
              </a:rPr>
              <a:t>Requests</a:t>
            </a:r>
            <a:r>
              <a:rPr lang="en-US" altLang="en-US" sz="1400">
                <a:solidFill>
                  <a:srgbClr val="000000"/>
                </a:solidFill>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E3DE38E0-9713-4FE5-9222-FC84D0EB18C8}"/>
              </a:ext>
            </a:extLst>
          </p:cNvPr>
          <p:cNvPicPr>
            <a:picLocks noChangeAspect="1"/>
          </p:cNvPicPr>
          <p:nvPr/>
        </p:nvPicPr>
        <p:blipFill>
          <a:blip r:embed="rId2"/>
          <a:stretch>
            <a:fillRect/>
          </a:stretch>
        </p:blipFill>
        <p:spPr>
          <a:xfrm>
            <a:off x="1742176" y="2077480"/>
            <a:ext cx="5659648" cy="3521104"/>
          </a:xfrm>
          <a:prstGeom prst="rect">
            <a:avLst/>
          </a:prstGeom>
        </p:spPr>
      </p:pic>
      <p:sp>
        <p:nvSpPr>
          <p:cNvPr id="7" name="Rectangle 6">
            <a:extLst>
              <a:ext uri="{FF2B5EF4-FFF2-40B4-BE49-F238E27FC236}">
                <a16:creationId xmlns:a16="http://schemas.microsoft.com/office/drawing/2014/main" id="{6C67C1CB-8D4C-45F4-93AA-EB5A8F1DF148}"/>
              </a:ext>
            </a:extLst>
          </p:cNvPr>
          <p:cNvSpPr/>
          <p:nvPr/>
        </p:nvSpPr>
        <p:spPr>
          <a:xfrm>
            <a:off x="3102864" y="4011168"/>
            <a:ext cx="1962912" cy="164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917FBF-F5B9-4F1F-8F84-5200A3E9FCE9}"/>
              </a:ext>
            </a:extLst>
          </p:cNvPr>
          <p:cNvSpPr/>
          <p:nvPr/>
        </p:nvSpPr>
        <p:spPr>
          <a:xfrm>
            <a:off x="3182112" y="4353294"/>
            <a:ext cx="1962912" cy="164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408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11" y="5074919"/>
            <a:ext cx="8193783" cy="1187143"/>
          </a:xfrm>
        </p:spPr>
        <p:txBody>
          <a:bodyPr vert="horz" lIns="91440" tIns="45720" rIns="91440" bIns="45720" rtlCol="0" anchor="b">
            <a:normAutofit/>
          </a:bodyPr>
          <a:lstStyle/>
          <a:p>
            <a:r>
              <a:rPr lang="en-US" sz="4400">
                <a:latin typeface="+mn-lt"/>
              </a:rPr>
              <a:t>Search Students</a:t>
            </a:r>
          </a:p>
        </p:txBody>
      </p:sp>
      <p:pic>
        <p:nvPicPr>
          <p:cNvPr id="11" name="Picture 10" descr="Magnifying glasses on yellow backdrop">
            <a:extLst>
              <a:ext uri="{FF2B5EF4-FFF2-40B4-BE49-F238E27FC236}">
                <a16:creationId xmlns:a16="http://schemas.microsoft.com/office/drawing/2014/main" id="{E2FA7D0A-FC9F-4093-BEFD-7038FE4311FB}"/>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rcRect t="9734" b="9734"/>
          <a:stretch/>
        </p:blipFill>
        <p:spPr>
          <a:xfrm>
            <a:off x="12" y="10"/>
            <a:ext cx="9143989" cy="4915066"/>
          </a:xfrm>
          <a:prstGeom prst="rect">
            <a:avLst/>
          </a:prstGeom>
          <a:noFill/>
        </p:spPr>
      </p:pic>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31</a:t>
            </a:fld>
            <a:endParaRPr lang="en-US"/>
          </a:p>
        </p:txBody>
      </p:sp>
    </p:spTree>
    <p:extLst>
      <p:ext uri="{BB962C8B-B14F-4D97-AF65-F5344CB8AC3E}">
        <p14:creationId xmlns:p14="http://schemas.microsoft.com/office/powerpoint/2010/main" val="3855169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8E7BE3-F120-4336-8522-54574198EEEF}"/>
              </a:ext>
            </a:extLst>
          </p:cNvPr>
          <p:cNvSpPr>
            <a:spLocks noGrp="1"/>
          </p:cNvSpPr>
          <p:nvPr>
            <p:ph type="ftr" sz="quarter" idx="11"/>
          </p:nvPr>
        </p:nvSpPr>
        <p:spPr/>
        <p:txBody>
          <a:bodyPr/>
          <a:lstStyle/>
          <a:p>
            <a:r>
              <a:rPr lang="en-US"/>
              <a:t>NGWeb Solutions, LLC - Confidential and  Proprietary - Do not share without permission</a:t>
            </a:r>
          </a:p>
        </p:txBody>
      </p:sp>
      <p:sp>
        <p:nvSpPr>
          <p:cNvPr id="3" name="Slide Number Placeholder 2">
            <a:extLst>
              <a:ext uri="{FF2B5EF4-FFF2-40B4-BE49-F238E27FC236}">
                <a16:creationId xmlns:a16="http://schemas.microsoft.com/office/drawing/2014/main" id="{DD6A5159-64BA-403A-A851-E7377EC9933B}"/>
              </a:ext>
            </a:extLst>
          </p:cNvPr>
          <p:cNvSpPr>
            <a:spLocks noGrp="1"/>
          </p:cNvSpPr>
          <p:nvPr>
            <p:ph type="sldNum" sz="quarter" idx="12"/>
          </p:nvPr>
        </p:nvSpPr>
        <p:spPr/>
        <p:txBody>
          <a:bodyPr/>
          <a:lstStyle/>
          <a:p>
            <a:fld id="{AFBC034E-ACCC-4B1D-A181-8A8AEE407FC0}" type="slidenum">
              <a:rPr lang="en-US" smtClean="0"/>
              <a:t>32</a:t>
            </a:fld>
            <a:endParaRPr lang="en-US"/>
          </a:p>
        </p:txBody>
      </p:sp>
      <p:sp>
        <p:nvSpPr>
          <p:cNvPr id="4" name="Title 3">
            <a:extLst>
              <a:ext uri="{FF2B5EF4-FFF2-40B4-BE49-F238E27FC236}">
                <a16:creationId xmlns:a16="http://schemas.microsoft.com/office/drawing/2014/main" id="{B7FCD663-E659-4D11-9868-594887C4F5F7}"/>
              </a:ext>
            </a:extLst>
          </p:cNvPr>
          <p:cNvSpPr>
            <a:spLocks noGrp="1"/>
          </p:cNvSpPr>
          <p:nvPr>
            <p:ph type="title"/>
          </p:nvPr>
        </p:nvSpPr>
        <p:spPr>
          <a:xfrm>
            <a:off x="268224" y="33089"/>
            <a:ext cx="8692896" cy="631375"/>
          </a:xfrm>
        </p:spPr>
        <p:txBody>
          <a:bodyPr>
            <a:normAutofit fontScale="90000"/>
          </a:bodyPr>
          <a:lstStyle/>
          <a:p>
            <a:r>
              <a:rPr lang="en-US"/>
              <a:t>Search Student Awards &amp; Class Schedule</a:t>
            </a:r>
          </a:p>
        </p:txBody>
      </p:sp>
      <p:sp>
        <p:nvSpPr>
          <p:cNvPr id="11" name="Rectangle 10">
            <a:extLst>
              <a:ext uri="{FF2B5EF4-FFF2-40B4-BE49-F238E27FC236}">
                <a16:creationId xmlns:a16="http://schemas.microsoft.com/office/drawing/2014/main" id="{2951399F-90FA-4640-8930-39C63E8EAA4C}"/>
              </a:ext>
            </a:extLst>
          </p:cNvPr>
          <p:cNvSpPr/>
          <p:nvPr/>
        </p:nvSpPr>
        <p:spPr>
          <a:xfrm>
            <a:off x="184730" y="3975002"/>
            <a:ext cx="8699174" cy="954107"/>
          </a:xfrm>
          <a:prstGeom prst="rect">
            <a:avLst/>
          </a:prstGeom>
        </p:spPr>
        <p:txBody>
          <a:bodyPr wrap="square" lIns="91440" tIns="45720" rIns="91440" bIns="45720" anchor="t">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a:solidFill>
                  <a:srgbClr val="000000"/>
                </a:solidFill>
                <a:cs typeface="Arial"/>
              </a:rPr>
              <a:t>To quickly view student’s award, employment eligibility flags, and/or class schedule information, click the ‘Search Student Awards &amp; Class Schedules’ feature on the </a:t>
            </a:r>
            <a:r>
              <a:rPr lang="en-US" altLang="en-US" sz="1400" err="1">
                <a:solidFill>
                  <a:srgbClr val="000000"/>
                </a:solidFill>
                <a:cs typeface="Arial"/>
              </a:rPr>
              <a:t>TimesheetX</a:t>
            </a:r>
            <a:r>
              <a:rPr lang="en-US" altLang="en-US" sz="1400">
                <a:solidFill>
                  <a:srgbClr val="000000"/>
                </a:solidFill>
                <a:cs typeface="Arial"/>
              </a:rPr>
              <a:t> menu at the top of the screen.</a:t>
            </a:r>
          </a:p>
          <a:p>
            <a:pPr marL="342900" indent="-342900">
              <a:spcBef>
                <a:spcPct val="0"/>
              </a:spcBef>
              <a:buClr>
                <a:srgbClr val="4A7C29"/>
              </a:buClr>
              <a:buSzPct val="80000"/>
              <a:buFont typeface="Wingdings,Sans-Serif" panose="05000000000000000000" pitchFamily="2" charset="2"/>
              <a:buChar char="Ø"/>
            </a:pPr>
            <a:endParaRPr lang="en-US" sz="1400">
              <a:solidFill>
                <a:srgbClr val="000000"/>
              </a:solidFill>
              <a:ea typeface="Calibri"/>
              <a:cs typeface="Calibri"/>
            </a:endParaRPr>
          </a:p>
          <a:p>
            <a:pPr marL="342900" indent="-342900">
              <a:spcBef>
                <a:spcPct val="0"/>
              </a:spcBef>
              <a:buClr>
                <a:srgbClr val="4A7C29"/>
              </a:buClr>
              <a:buSzPct val="80000"/>
              <a:buFont typeface="Wingdings,Sans-Serif" panose="05000000000000000000" pitchFamily="2" charset="2"/>
              <a:buChar char="Ø"/>
            </a:pPr>
            <a:endParaRPr lang="en-US" sz="1400">
              <a:solidFill>
                <a:srgbClr val="000000"/>
              </a:solidFill>
              <a:ea typeface="Calibri"/>
              <a:cs typeface="Calibri"/>
            </a:endParaRPr>
          </a:p>
        </p:txBody>
      </p:sp>
      <p:pic>
        <p:nvPicPr>
          <p:cNvPr id="5" name="Picture 4">
            <a:extLst>
              <a:ext uri="{FF2B5EF4-FFF2-40B4-BE49-F238E27FC236}">
                <a16:creationId xmlns:a16="http://schemas.microsoft.com/office/drawing/2014/main" id="{46E040CF-FF42-4BD7-BEC8-4886BB8F0EF4}"/>
              </a:ext>
            </a:extLst>
          </p:cNvPr>
          <p:cNvPicPr>
            <a:picLocks noChangeAspect="1"/>
          </p:cNvPicPr>
          <p:nvPr/>
        </p:nvPicPr>
        <p:blipFill rotWithShape="1">
          <a:blip r:embed="rId2"/>
          <a:srcRect r="28893" b="21481"/>
          <a:stretch/>
        </p:blipFill>
        <p:spPr>
          <a:xfrm>
            <a:off x="1622271" y="1095583"/>
            <a:ext cx="5814166" cy="2669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1676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8E7BE3-F120-4336-8522-54574198EEEF}"/>
              </a:ext>
            </a:extLst>
          </p:cNvPr>
          <p:cNvSpPr>
            <a:spLocks noGrp="1"/>
          </p:cNvSpPr>
          <p:nvPr>
            <p:ph type="ftr" sz="quarter" idx="11"/>
          </p:nvPr>
        </p:nvSpPr>
        <p:spPr/>
        <p:txBody>
          <a:bodyPr/>
          <a:lstStyle/>
          <a:p>
            <a:r>
              <a:rPr lang="en-US"/>
              <a:t>NGWeb Solutions, LLC - Confidential and  Proprietary - Do not share without permission</a:t>
            </a:r>
          </a:p>
        </p:txBody>
      </p:sp>
      <p:sp>
        <p:nvSpPr>
          <p:cNvPr id="3" name="Slide Number Placeholder 2">
            <a:extLst>
              <a:ext uri="{FF2B5EF4-FFF2-40B4-BE49-F238E27FC236}">
                <a16:creationId xmlns:a16="http://schemas.microsoft.com/office/drawing/2014/main" id="{DD6A5159-64BA-403A-A851-E7377EC9933B}"/>
              </a:ext>
            </a:extLst>
          </p:cNvPr>
          <p:cNvSpPr>
            <a:spLocks noGrp="1"/>
          </p:cNvSpPr>
          <p:nvPr>
            <p:ph type="sldNum" sz="quarter" idx="12"/>
          </p:nvPr>
        </p:nvSpPr>
        <p:spPr/>
        <p:txBody>
          <a:bodyPr/>
          <a:lstStyle/>
          <a:p>
            <a:fld id="{AFBC034E-ACCC-4B1D-A181-8A8AEE407FC0}" type="slidenum">
              <a:rPr lang="en-US" smtClean="0"/>
              <a:t>33</a:t>
            </a:fld>
            <a:endParaRPr lang="en-US"/>
          </a:p>
        </p:txBody>
      </p:sp>
      <p:sp>
        <p:nvSpPr>
          <p:cNvPr id="4" name="Title 3">
            <a:extLst>
              <a:ext uri="{FF2B5EF4-FFF2-40B4-BE49-F238E27FC236}">
                <a16:creationId xmlns:a16="http://schemas.microsoft.com/office/drawing/2014/main" id="{B7FCD663-E659-4D11-9868-594887C4F5F7}"/>
              </a:ext>
            </a:extLst>
          </p:cNvPr>
          <p:cNvSpPr>
            <a:spLocks noGrp="1"/>
          </p:cNvSpPr>
          <p:nvPr>
            <p:ph type="title"/>
          </p:nvPr>
        </p:nvSpPr>
        <p:spPr>
          <a:xfrm>
            <a:off x="268224" y="33089"/>
            <a:ext cx="8692896" cy="631375"/>
          </a:xfrm>
        </p:spPr>
        <p:txBody>
          <a:bodyPr>
            <a:normAutofit fontScale="90000"/>
          </a:bodyPr>
          <a:lstStyle/>
          <a:p>
            <a:r>
              <a:rPr lang="en-US"/>
              <a:t>Search Student Awards &amp; Class Schedule</a:t>
            </a:r>
          </a:p>
        </p:txBody>
      </p:sp>
      <p:sp>
        <p:nvSpPr>
          <p:cNvPr id="11" name="Rectangle 10">
            <a:extLst>
              <a:ext uri="{FF2B5EF4-FFF2-40B4-BE49-F238E27FC236}">
                <a16:creationId xmlns:a16="http://schemas.microsoft.com/office/drawing/2014/main" id="{2951399F-90FA-4640-8930-39C63E8EAA4C}"/>
              </a:ext>
            </a:extLst>
          </p:cNvPr>
          <p:cNvSpPr/>
          <p:nvPr/>
        </p:nvSpPr>
        <p:spPr>
          <a:xfrm>
            <a:off x="658663" y="4670609"/>
            <a:ext cx="7912017" cy="1600438"/>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a:solidFill>
                  <a:srgbClr val="000000"/>
                </a:solidFill>
                <a:cs typeface="Arial" panose="020B0604020202020204" pitchFamily="34" charset="0"/>
              </a:rPr>
              <a:t>Type the employee’s last name or Employee ID, then click the ‘Find Employees’ button.</a:t>
            </a:r>
          </a:p>
          <a:p>
            <a:pPr marL="342900" lvl="0" indent="-342900" defTabSz="457200">
              <a:spcBef>
                <a:spcPct val="0"/>
              </a:spcBef>
              <a:buClr>
                <a:schemeClr val="accent2">
                  <a:lumMod val="75000"/>
                </a:schemeClr>
              </a:buClr>
              <a:buSzPct val="80000"/>
              <a:buFont typeface="Wingdings" panose="05000000000000000000" pitchFamily="2" charset="2"/>
              <a:buChar char="Ø"/>
            </a:pPr>
            <a:endParaRPr lang="en-US" altLang="en-US" sz="1400">
              <a:solidFill>
                <a:srgbClr val="000000"/>
              </a:solidFill>
              <a:cs typeface="Arial" panose="020B0604020202020204" pitchFamily="34" charset="0"/>
            </a:endParaRPr>
          </a:p>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a:solidFill>
                  <a:srgbClr val="000000"/>
                </a:solidFill>
                <a:cs typeface="Arial" panose="020B0604020202020204" pitchFamily="34" charset="0"/>
              </a:rPr>
              <a:t>Next, click the Employee’s name to access their account.</a:t>
            </a:r>
          </a:p>
          <a:p>
            <a:pPr lvl="0" defTabSz="457200">
              <a:spcBef>
                <a:spcPct val="0"/>
              </a:spcBef>
              <a:buClr>
                <a:schemeClr val="accent2">
                  <a:lumMod val="75000"/>
                </a:schemeClr>
              </a:buClr>
              <a:buSzPct val="80000"/>
            </a:pPr>
            <a:endParaRPr lang="en-US" altLang="en-US" sz="1400">
              <a:solidFill>
                <a:srgbClr val="000000"/>
              </a:solidFill>
              <a:cs typeface="Arial" panose="020B0604020202020204" pitchFamily="34" charset="0"/>
            </a:endParaRPr>
          </a:p>
          <a:p>
            <a:pPr marL="342900" indent="-342900">
              <a:spcBef>
                <a:spcPct val="0"/>
              </a:spcBef>
              <a:buClr>
                <a:schemeClr val="accent2">
                  <a:lumMod val="75000"/>
                </a:schemeClr>
              </a:buClr>
              <a:buSzPct val="80000"/>
              <a:buFont typeface="Wingdings" panose="05000000000000000000" pitchFamily="2" charset="2"/>
              <a:buChar char="Ø"/>
            </a:pPr>
            <a:r>
              <a:rPr lang="en-US" altLang="en-US" sz="1400">
                <a:solidFill>
                  <a:srgbClr val="000000"/>
                </a:solidFill>
                <a:cs typeface="Arial" panose="020B0604020202020204" pitchFamily="34" charset="0"/>
              </a:rPr>
              <a:t>To view current, future, or past awards use the ‘</a:t>
            </a:r>
            <a:r>
              <a:rPr lang="en-US" altLang="en-US" sz="1400" b="1">
                <a:solidFill>
                  <a:srgbClr val="000000"/>
                </a:solidFill>
                <a:cs typeface="Arial" panose="020B0604020202020204" pitchFamily="34" charset="0"/>
              </a:rPr>
              <a:t>Display</a:t>
            </a:r>
            <a:r>
              <a:rPr lang="en-US" altLang="en-US" sz="1400">
                <a:solidFill>
                  <a:srgbClr val="000000"/>
                </a:solidFill>
                <a:cs typeface="Arial" panose="020B0604020202020204" pitchFamily="34" charset="0"/>
              </a:rPr>
              <a:t>’ drop down menu to select your desired results. </a:t>
            </a:r>
          </a:p>
          <a:p>
            <a:pPr marL="342900" lvl="0" indent="-342900" defTabSz="457200">
              <a:spcBef>
                <a:spcPct val="0"/>
              </a:spcBef>
              <a:buClr>
                <a:schemeClr val="accent2">
                  <a:lumMod val="75000"/>
                </a:schemeClr>
              </a:buClr>
              <a:buSzPct val="80000"/>
              <a:buFont typeface="Wingdings" panose="05000000000000000000" pitchFamily="2" charset="2"/>
              <a:buChar char="Ø"/>
            </a:pPr>
            <a:endParaRPr lang="en-US" altLang="en-US" sz="1400">
              <a:solidFill>
                <a:srgbClr val="000000"/>
              </a:solidFill>
              <a:cs typeface="Arial" panose="020B0604020202020204" pitchFamily="34" charset="0"/>
            </a:endParaRPr>
          </a:p>
        </p:txBody>
      </p:sp>
      <p:grpSp>
        <p:nvGrpSpPr>
          <p:cNvPr id="7" name="Group 6">
            <a:extLst>
              <a:ext uri="{FF2B5EF4-FFF2-40B4-BE49-F238E27FC236}">
                <a16:creationId xmlns:a16="http://schemas.microsoft.com/office/drawing/2014/main" id="{58FA137B-33D6-C97B-7E95-CB2CDAAE9812}"/>
              </a:ext>
            </a:extLst>
          </p:cNvPr>
          <p:cNvGrpSpPr/>
          <p:nvPr/>
        </p:nvGrpSpPr>
        <p:grpSpPr>
          <a:xfrm>
            <a:off x="311112" y="1127683"/>
            <a:ext cx="4338404" cy="3147843"/>
            <a:chOff x="208812" y="1022727"/>
            <a:chExt cx="5881092" cy="3404804"/>
          </a:xfrm>
        </p:grpSpPr>
        <p:pic>
          <p:nvPicPr>
            <p:cNvPr id="5" name="Picture 4">
              <a:extLst>
                <a:ext uri="{FF2B5EF4-FFF2-40B4-BE49-F238E27FC236}">
                  <a16:creationId xmlns:a16="http://schemas.microsoft.com/office/drawing/2014/main" id="{0ACF070B-D500-413A-82AC-43827BC2AEEE}"/>
                </a:ext>
              </a:extLst>
            </p:cNvPr>
            <p:cNvPicPr>
              <a:picLocks noChangeAspect="1"/>
            </p:cNvPicPr>
            <p:nvPr/>
          </p:nvPicPr>
          <p:blipFill>
            <a:blip r:embed="rId2"/>
            <a:stretch>
              <a:fillRect/>
            </a:stretch>
          </p:blipFill>
          <p:spPr>
            <a:xfrm>
              <a:off x="213360" y="1022727"/>
              <a:ext cx="5876544" cy="1800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7F96863-3695-491A-8B70-CB35B1C9C0AF}"/>
                </a:ext>
              </a:extLst>
            </p:cNvPr>
            <p:cNvPicPr>
              <a:picLocks noChangeAspect="1"/>
            </p:cNvPicPr>
            <p:nvPr/>
          </p:nvPicPr>
          <p:blipFill>
            <a:blip r:embed="rId3"/>
            <a:stretch>
              <a:fillRect/>
            </a:stretch>
          </p:blipFill>
          <p:spPr>
            <a:xfrm>
              <a:off x="208812" y="2948003"/>
              <a:ext cx="5870298" cy="1479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0" name="Picture 9">
            <a:extLst>
              <a:ext uri="{FF2B5EF4-FFF2-40B4-BE49-F238E27FC236}">
                <a16:creationId xmlns:a16="http://schemas.microsoft.com/office/drawing/2014/main" id="{8C0F7313-4B7C-4566-D792-C8A8951EFF94}"/>
              </a:ext>
            </a:extLst>
          </p:cNvPr>
          <p:cNvPicPr>
            <a:picLocks noChangeAspect="1"/>
          </p:cNvPicPr>
          <p:nvPr/>
        </p:nvPicPr>
        <p:blipFill>
          <a:blip r:embed="rId4"/>
          <a:stretch>
            <a:fillRect/>
          </a:stretch>
        </p:blipFill>
        <p:spPr>
          <a:xfrm>
            <a:off x="5046135" y="921339"/>
            <a:ext cx="3786753" cy="3560532"/>
          </a:xfrm>
          <a:prstGeom prst="rect">
            <a:avLst/>
          </a:prstGeom>
        </p:spPr>
      </p:pic>
    </p:spTree>
    <p:extLst>
      <p:ext uri="{BB962C8B-B14F-4D97-AF65-F5344CB8AC3E}">
        <p14:creationId xmlns:p14="http://schemas.microsoft.com/office/powerpoint/2010/main" val="3759737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 y="5275951"/>
            <a:ext cx="7585234" cy="822960"/>
          </a:xfrm>
        </p:spPr>
        <p:txBody>
          <a:bodyPr vert="horz" lIns="91440" tIns="45720" rIns="91440" bIns="45720" rtlCol="0" anchor="b">
            <a:noAutofit/>
          </a:bodyPr>
          <a:lstStyle/>
          <a:p>
            <a:r>
              <a:rPr lang="en-US" sz="6000"/>
              <a:t>Online Help</a:t>
            </a:r>
          </a:p>
        </p:txBody>
      </p:sp>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p:txBody>
          <a:bodyPr anchor="ctr">
            <a:normAutofit/>
          </a:bodyPr>
          <a:lstStyle/>
          <a:p>
            <a:pPr>
              <a:spcAft>
                <a:spcPts val="600"/>
              </a:spcAft>
            </a:pPr>
            <a:fld id="{AFBC034E-ACCC-4B1D-A181-8A8AEE407FC0}" type="slidenum">
              <a:rPr lang="en-US" smtClean="0"/>
              <a:pPr>
                <a:spcAft>
                  <a:spcPts val="600"/>
                </a:spcAft>
              </a:pPr>
              <a:t>34</a:t>
            </a:fld>
            <a:endParaRPr lang="en-US"/>
          </a:p>
        </p:txBody>
      </p:sp>
      <p:pic>
        <p:nvPicPr>
          <p:cNvPr id="11" name="Picture 10" descr="Close-up of stacked books">
            <a:extLst>
              <a:ext uri="{FF2B5EF4-FFF2-40B4-BE49-F238E27FC236}">
                <a16:creationId xmlns:a16="http://schemas.microsoft.com/office/drawing/2014/main" id="{E2FA7D0A-FC9F-4093-BEFD-7038FE4311F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4441"/>
          <a:stretch/>
        </p:blipFill>
        <p:spPr>
          <a:xfrm>
            <a:off x="12" y="10"/>
            <a:ext cx="9143989" cy="4915066"/>
          </a:xfrm>
          <a:prstGeom prst="rect">
            <a:avLst/>
          </a:prstGeom>
          <a:noFill/>
        </p:spPr>
      </p:pic>
    </p:spTree>
    <p:extLst>
      <p:ext uri="{BB962C8B-B14F-4D97-AF65-F5344CB8AC3E}">
        <p14:creationId xmlns:p14="http://schemas.microsoft.com/office/powerpoint/2010/main" val="3202702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nchor="ctr">
            <a:normAutofit/>
          </a:bodyPr>
          <a:lstStyle/>
          <a:p>
            <a:pPr>
              <a:spcAft>
                <a:spcPts val="600"/>
              </a:spcAft>
            </a:pPr>
            <a:fld id="{AFBC034E-ACCC-4B1D-A181-8A8AEE407FC0}" type="slidenum">
              <a:rPr lang="en-US" smtClean="0"/>
              <a:pPr>
                <a:spcAft>
                  <a:spcPts val="600"/>
                </a:spcAft>
              </a:pPr>
              <a:t>35</a:t>
            </a:fld>
            <a:endParaRPr lang="en-US"/>
          </a:p>
        </p:txBody>
      </p:sp>
      <p:sp>
        <p:nvSpPr>
          <p:cNvPr id="10" name="Content Placeholder 2"/>
          <p:cNvSpPr>
            <a:spLocks noGrp="1"/>
          </p:cNvSpPr>
          <p:nvPr>
            <p:ph sz="half" idx="1"/>
          </p:nvPr>
        </p:nvSpPr>
        <p:spPr>
          <a:xfrm>
            <a:off x="5381418" y="981593"/>
            <a:ext cx="3611204" cy="4581116"/>
          </a:xfrm>
        </p:spPr>
        <p:txBody>
          <a:bodyPr vert="horz" lIns="0" tIns="45720" rIns="0" bIns="45720" rtlCol="0" anchor="t">
            <a:normAutofit/>
          </a:bodyPr>
          <a:lstStyle/>
          <a:p>
            <a:pPr>
              <a:spcBef>
                <a:spcPct val="0"/>
              </a:spcBef>
            </a:pPr>
            <a:r>
              <a:rPr lang="en-US" altLang="en-US" sz="1800"/>
              <a:t>Click the ‘</a:t>
            </a:r>
            <a:r>
              <a:rPr lang="en-US" altLang="en-US" sz="1800" b="1"/>
              <a:t>Help</a:t>
            </a:r>
            <a:r>
              <a:rPr lang="en-US" altLang="en-US" sz="1800"/>
              <a:t>’ menu after you login and select ‘</a:t>
            </a:r>
            <a:r>
              <a:rPr lang="en-US" altLang="en-US" sz="1800" b="1"/>
              <a:t>Online Help</a:t>
            </a:r>
            <a:r>
              <a:rPr lang="en-US" altLang="en-US" sz="1800"/>
              <a:t>’.  </a:t>
            </a:r>
            <a:endParaRPr lang="en-US"/>
          </a:p>
          <a:p>
            <a:pPr>
              <a:spcBef>
                <a:spcPct val="0"/>
              </a:spcBef>
            </a:pPr>
            <a:endParaRPr lang="en-US" altLang="en-US" sz="1800">
              <a:ea typeface="Calibri"/>
              <a:cs typeface="Calibri"/>
            </a:endParaRPr>
          </a:p>
          <a:p>
            <a:pPr>
              <a:spcBef>
                <a:spcPct val="0"/>
              </a:spcBef>
            </a:pPr>
            <a:r>
              <a:rPr lang="en-US" sz="1600">
                <a:ea typeface="Calibri"/>
                <a:cs typeface="Calibri"/>
              </a:rPr>
              <a:t>Online guides are available based on your login role. </a:t>
            </a:r>
          </a:p>
          <a:p>
            <a:pPr>
              <a:spcBef>
                <a:spcPct val="0"/>
              </a:spcBef>
            </a:pPr>
            <a:endParaRPr lang="en-US" sz="1600">
              <a:ea typeface="Calibri"/>
              <a:cs typeface="Calibri"/>
            </a:endParaRPr>
          </a:p>
          <a:p>
            <a:pPr>
              <a:spcBef>
                <a:spcPct val="0"/>
              </a:spcBef>
            </a:pPr>
            <a:r>
              <a:rPr lang="en-US" sz="1600">
                <a:ea typeface="Calibri"/>
                <a:cs typeface="Calibri"/>
              </a:rPr>
              <a:t>Supervisors will be able to see Supervisor and Employee/Student.  </a:t>
            </a:r>
          </a:p>
          <a:p>
            <a:pPr>
              <a:spcBef>
                <a:spcPct val="0"/>
              </a:spcBef>
            </a:pPr>
            <a:endParaRPr lang="en-US" sz="1600">
              <a:ea typeface="Calibri"/>
              <a:cs typeface="Calibri"/>
            </a:endParaRPr>
          </a:p>
          <a:p>
            <a:pPr>
              <a:spcBef>
                <a:spcPct val="0"/>
              </a:spcBef>
            </a:pPr>
            <a:r>
              <a:rPr lang="en-US" sz="1600">
                <a:ea typeface="Calibri"/>
                <a:cs typeface="Calibri"/>
              </a:rPr>
              <a:t>Employee/Students can only see Online Help for Employee/Students.</a:t>
            </a:r>
          </a:p>
          <a:p>
            <a:pPr>
              <a:spcBef>
                <a:spcPct val="0"/>
              </a:spcBef>
            </a:pPr>
            <a:endParaRPr lang="en-US" sz="1600">
              <a:ea typeface="Calibri"/>
              <a:cs typeface="Calibri"/>
            </a:endParaRPr>
          </a:p>
          <a:p>
            <a:pPr>
              <a:spcBef>
                <a:spcPct val="0"/>
              </a:spcBef>
            </a:pPr>
            <a:r>
              <a:rPr lang="en-US" sz="1600">
                <a:ea typeface="Calibri"/>
                <a:cs typeface="Calibri"/>
              </a:rPr>
              <a:t>You have the ability to search by keyword or topics in the search field.  </a:t>
            </a:r>
            <a:endParaRPr lang="en-US"/>
          </a:p>
        </p:txBody>
      </p:sp>
      <p:sp>
        <p:nvSpPr>
          <p:cNvPr id="2" name="Title 1"/>
          <p:cNvSpPr>
            <a:spLocks noGrp="1"/>
          </p:cNvSpPr>
          <p:nvPr>
            <p:ph type="title"/>
          </p:nvPr>
        </p:nvSpPr>
        <p:spPr>
          <a:xfrm>
            <a:off x="268224" y="33089"/>
            <a:ext cx="8098536" cy="812116"/>
          </a:xfrm>
        </p:spPr>
        <p:txBody>
          <a:bodyPr anchor="b">
            <a:normAutofit/>
          </a:bodyPr>
          <a:lstStyle/>
          <a:p>
            <a:r>
              <a:rPr lang="en-US" altLang="en-US"/>
              <a:t>Online Help</a:t>
            </a:r>
          </a:p>
        </p:txBody>
      </p:sp>
      <p:pic>
        <p:nvPicPr>
          <p:cNvPr id="3" name="Picture 2">
            <a:extLst>
              <a:ext uri="{FF2B5EF4-FFF2-40B4-BE49-F238E27FC236}">
                <a16:creationId xmlns:a16="http://schemas.microsoft.com/office/drawing/2014/main" id="{6E52DCC1-E132-41AC-8216-3C08479E505D}"/>
              </a:ext>
            </a:extLst>
          </p:cNvPr>
          <p:cNvPicPr>
            <a:picLocks noChangeAspect="1"/>
          </p:cNvPicPr>
          <p:nvPr/>
        </p:nvPicPr>
        <p:blipFill>
          <a:blip r:embed="rId2"/>
          <a:stretch>
            <a:fillRect/>
          </a:stretch>
        </p:blipFill>
        <p:spPr>
          <a:xfrm>
            <a:off x="130594" y="983358"/>
            <a:ext cx="4694493" cy="2568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7A52FB0-6149-89AB-7227-E273B0C2DFAA}"/>
              </a:ext>
            </a:extLst>
          </p:cNvPr>
          <p:cNvPicPr>
            <a:picLocks noChangeAspect="1"/>
          </p:cNvPicPr>
          <p:nvPr/>
        </p:nvPicPr>
        <p:blipFill>
          <a:blip r:embed="rId3"/>
          <a:stretch>
            <a:fillRect/>
          </a:stretch>
        </p:blipFill>
        <p:spPr>
          <a:xfrm>
            <a:off x="164894" y="3852747"/>
            <a:ext cx="4994804" cy="1719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517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a:extLst>
              <a:ext uri="{FF2B5EF4-FFF2-40B4-BE49-F238E27FC236}">
                <a16:creationId xmlns:a16="http://schemas.microsoft.com/office/drawing/2014/main" id="{34785035-3B97-4F9A-AB3D-2BE8C5D839EE}"/>
              </a:ext>
            </a:extLst>
          </p:cNvPr>
          <p:cNvSpPr>
            <a:spLocks noGrp="1"/>
          </p:cNvSpPr>
          <p:nvPr>
            <p:ph type="ftr" sz="quarter" idx="11"/>
          </p:nvPr>
        </p:nvSpPr>
        <p:spPr>
          <a:xfrm>
            <a:off x="2764639" y="6459786"/>
            <a:ext cx="3617103" cy="365125"/>
          </a:xfrm>
        </p:spPr>
        <p:txBody>
          <a:bodyPr/>
          <a:lstStyle/>
          <a:p>
            <a:pPr>
              <a:spcAft>
                <a:spcPts val="600"/>
              </a:spcAft>
            </a:pPr>
            <a:r>
              <a:rPr lang="en-US"/>
              <a:t>NGWeb Solutions, LLC - Confidential and  Proprietary - Do not share without permission</a:t>
            </a:r>
          </a:p>
        </p:txBody>
      </p:sp>
      <p:sp>
        <p:nvSpPr>
          <p:cNvPr id="18" name="Slide Number Placeholder 2">
            <a:extLst>
              <a:ext uri="{FF2B5EF4-FFF2-40B4-BE49-F238E27FC236}">
                <a16:creationId xmlns:a16="http://schemas.microsoft.com/office/drawing/2014/main" id="{8559391E-2AF7-400A-A49C-381459CACF68}"/>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36</a:t>
            </a:fld>
            <a:endParaRPr lang="en-US"/>
          </a:p>
        </p:txBody>
      </p:sp>
      <p:sp>
        <p:nvSpPr>
          <p:cNvPr id="5" name="Rectangle 9"/>
          <p:cNvSpPr>
            <a:spLocks noChangeArrowheads="1"/>
          </p:cNvSpPr>
          <p:nvPr/>
        </p:nvSpPr>
        <p:spPr bwMode="auto">
          <a:xfrm>
            <a:off x="614172" y="1886939"/>
            <a:ext cx="3703320" cy="32269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rtlCol="0">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r>
              <a:rPr lang="en-US" altLang="en-US" sz="2000" b="1">
                <a:solidFill>
                  <a:schemeClr val="tx1">
                    <a:lumMod val="75000"/>
                    <a:lumOff val="25000"/>
                  </a:schemeClr>
                </a:solidFill>
                <a:latin typeface="+mn-lt"/>
              </a:rPr>
              <a:t>Please contact Student Employment at </a:t>
            </a:r>
            <a:r>
              <a:rPr lang="en-US" altLang="en-US" sz="2000" b="1">
                <a:solidFill>
                  <a:schemeClr val="tx1">
                    <a:lumMod val="75000"/>
                    <a:lumOff val="25000"/>
                  </a:schemeClr>
                </a:solidFill>
                <a:latin typeface="+mn-lt"/>
                <a:hlinkClick r:id="rId2"/>
              </a:rPr>
              <a:t>studentemployment@utrgv.edu</a:t>
            </a:r>
            <a:r>
              <a:rPr lang="en-US" altLang="en-US" sz="2000" b="1">
                <a:solidFill>
                  <a:schemeClr val="tx1">
                    <a:lumMod val="75000"/>
                    <a:lumOff val="25000"/>
                  </a:schemeClr>
                </a:solidFill>
                <a:latin typeface="+mn-lt"/>
              </a:rPr>
              <a:t>. </a:t>
            </a:r>
          </a:p>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endParaRPr kumimoji="0" lang="en-US" altLang="en-US" sz="2000" b="1" i="0" u="none" strike="noStrike" cap="none" spc="0" normalizeH="0" baseline="0" noProof="0">
              <a:ln>
                <a:noFill/>
              </a:ln>
              <a:solidFill>
                <a:schemeClr val="tx1">
                  <a:lumMod val="75000"/>
                  <a:lumOff val="25000"/>
                </a:schemeClr>
              </a:solidFill>
              <a:effectLst/>
              <a:uLnTx/>
              <a:uFillTx/>
              <a:latin typeface="+mn-lt"/>
            </a:endParaRPr>
          </a:p>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r>
              <a:rPr lang="en-US" altLang="en-US" sz="2000" b="1">
                <a:solidFill>
                  <a:schemeClr val="tx1">
                    <a:lumMod val="75000"/>
                    <a:lumOff val="25000"/>
                  </a:schemeClr>
                </a:solidFill>
                <a:latin typeface="+mn-lt"/>
              </a:rPr>
              <a:t>For Work-Study related questions, please contact </a:t>
            </a:r>
            <a:r>
              <a:rPr lang="en-US" altLang="en-US" sz="2000" b="1">
                <a:solidFill>
                  <a:schemeClr val="tx1">
                    <a:lumMod val="75000"/>
                    <a:lumOff val="25000"/>
                  </a:schemeClr>
                </a:solidFill>
                <a:latin typeface="+mn-lt"/>
                <a:hlinkClick r:id="rId3"/>
              </a:rPr>
              <a:t>workstudy@utrgv.edu</a:t>
            </a:r>
            <a:r>
              <a:rPr lang="en-US" altLang="en-US" sz="2000" b="1">
                <a:solidFill>
                  <a:schemeClr val="tx1">
                    <a:lumMod val="75000"/>
                    <a:lumOff val="25000"/>
                  </a:schemeClr>
                </a:solidFill>
                <a:latin typeface="+mn-lt"/>
              </a:rPr>
              <a:t>. </a:t>
            </a:r>
            <a:endParaRPr kumimoji="0" lang="en-US" altLang="en-US" sz="2000" b="1" i="0" u="none" strike="noStrike" cap="none" spc="0" normalizeH="0" baseline="0" noProof="0">
              <a:ln>
                <a:noFill/>
              </a:ln>
              <a:solidFill>
                <a:srgbClr val="FF0000"/>
              </a:solidFill>
              <a:effectLst/>
              <a:uLnTx/>
              <a:uFillTx/>
              <a:latin typeface="+mn-lt"/>
            </a:endParaRPr>
          </a:p>
        </p:txBody>
      </p:sp>
      <p:pic>
        <p:nvPicPr>
          <p:cNvPr id="11" name="Picture 10" descr="Help">
            <a:extLst>
              <a:ext uri="{FF2B5EF4-FFF2-40B4-BE49-F238E27FC236}">
                <a16:creationId xmlns:a16="http://schemas.microsoft.com/office/drawing/2014/main" id="{E32E711C-650A-4919-A1B8-A42A32B14B45}"/>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63440" y="1588855"/>
            <a:ext cx="3703320" cy="3703320"/>
          </a:xfrm>
          <a:prstGeom prst="rect">
            <a:avLst/>
          </a:prstGeom>
          <a:noFill/>
        </p:spPr>
      </p:pic>
      <p:sp>
        <p:nvSpPr>
          <p:cNvPr id="3" name="Rectangle 9"/>
          <p:cNvSpPr>
            <a:spLocks noChangeArrowheads="1"/>
          </p:cNvSpPr>
          <p:nvPr/>
        </p:nvSpPr>
        <p:spPr bwMode="auto">
          <a:xfrm>
            <a:off x="268224" y="33089"/>
            <a:ext cx="8098536" cy="6862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defTabSz="914400" fontAlgn="base">
              <a:lnSpc>
                <a:spcPct val="85000"/>
              </a:lnSpc>
              <a:spcBef>
                <a:spcPct val="0"/>
              </a:spcBef>
              <a:spcAft>
                <a:spcPts val="600"/>
              </a:spcAft>
              <a:buClrTx/>
              <a:buSzTx/>
              <a:buNone/>
              <a:tabLst/>
              <a:defRPr/>
            </a:pPr>
            <a:r>
              <a:rPr kumimoji="0" lang="en-US" altLang="en-US" sz="4400" b="1" i="0" u="none" strike="noStrike" kern="1200" cap="none" spc="-50" normalizeH="0" baseline="0" noProof="0">
                <a:ln>
                  <a:noFill/>
                </a:ln>
                <a:solidFill>
                  <a:schemeClr val="bg1"/>
                </a:solidFill>
                <a:effectLst/>
                <a:uLnTx/>
                <a:uFillTx/>
                <a:latin typeface="+mj-lt"/>
                <a:ea typeface="+mj-ea"/>
                <a:cs typeface="+mj-cs"/>
              </a:rPr>
              <a:t>Questions?</a:t>
            </a:r>
          </a:p>
        </p:txBody>
      </p:sp>
    </p:spTree>
    <p:extLst>
      <p:ext uri="{BB962C8B-B14F-4D97-AF65-F5344CB8AC3E}">
        <p14:creationId xmlns:p14="http://schemas.microsoft.com/office/powerpoint/2010/main" val="2868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4</a:t>
            </a:fld>
            <a:endParaRPr lang="en-US"/>
          </a:p>
        </p:txBody>
      </p:sp>
      <p:sp>
        <p:nvSpPr>
          <p:cNvPr id="10" name="Content Placeholder 2"/>
          <p:cNvSpPr>
            <a:spLocks noGrp="1"/>
          </p:cNvSpPr>
          <p:nvPr>
            <p:ph idx="1"/>
          </p:nvPr>
        </p:nvSpPr>
        <p:spPr>
          <a:xfrm>
            <a:off x="202993" y="3788425"/>
            <a:ext cx="5560519" cy="1951161"/>
          </a:xfrm>
        </p:spPr>
        <p:txBody>
          <a:bodyPr vert="horz" lIns="0" tIns="45720" rIns="0" bIns="45720" rtlCol="0" anchor="t">
            <a:noAutofit/>
          </a:bodyPr>
          <a:lstStyle/>
          <a:p>
            <a:pPr>
              <a:spcBef>
                <a:spcPct val="0"/>
              </a:spcBef>
            </a:pPr>
            <a:r>
              <a:rPr lang="en-US" altLang="en-US" sz="1400">
                <a:solidFill>
                  <a:schemeClr val="tx1"/>
                </a:solidFill>
                <a:cs typeface="+mn-cs"/>
              </a:rPr>
              <a:t>Select ‘</a:t>
            </a:r>
            <a:r>
              <a:rPr lang="en-US" altLang="en-US" sz="1400" b="1">
                <a:solidFill>
                  <a:schemeClr val="tx1"/>
                </a:solidFill>
                <a:cs typeface="+mn-cs"/>
              </a:rPr>
              <a:t>On-Campus</a:t>
            </a:r>
            <a:r>
              <a:rPr lang="en-US" altLang="en-US" sz="1400">
                <a:solidFill>
                  <a:schemeClr val="tx1"/>
                </a:solidFill>
                <a:cs typeface="+mn-cs"/>
              </a:rPr>
              <a:t>’ from the dropdown menu.</a:t>
            </a:r>
            <a:r>
              <a:rPr lang="en-US" altLang="en-US" sz="1400">
                <a:solidFill>
                  <a:schemeClr val="tx1"/>
                </a:solidFill>
              </a:rPr>
              <a:t> </a:t>
            </a:r>
            <a:endParaRPr lang="en-US" altLang="en-US" sz="1400">
              <a:solidFill>
                <a:schemeClr val="tx1"/>
              </a:solidFill>
              <a:ea typeface="Calibri"/>
              <a:cs typeface="Calibri"/>
            </a:endParaRPr>
          </a:p>
          <a:p>
            <a:pPr>
              <a:spcBef>
                <a:spcPct val="0"/>
              </a:spcBef>
            </a:pPr>
            <a:endParaRPr lang="en-US" altLang="en-US" sz="1400">
              <a:solidFill>
                <a:schemeClr val="tx1"/>
              </a:solidFill>
              <a:ea typeface="Calibri"/>
              <a:cs typeface="Calibri"/>
            </a:endParaRPr>
          </a:p>
          <a:p>
            <a:pPr>
              <a:spcBef>
                <a:spcPct val="0"/>
              </a:spcBef>
            </a:pPr>
            <a:r>
              <a:rPr lang="en-US" altLang="en-US" sz="1400">
                <a:solidFill>
                  <a:schemeClr val="tx1"/>
                </a:solidFill>
              </a:rPr>
              <a:t>Then click ‘</a:t>
            </a:r>
            <a:r>
              <a:rPr lang="en-US" altLang="en-US" sz="1400" b="1">
                <a:solidFill>
                  <a:schemeClr val="tx1"/>
                </a:solidFill>
              </a:rPr>
              <a:t>Go to next step</a:t>
            </a:r>
            <a:r>
              <a:rPr lang="en-US" altLang="en-US" sz="1400">
                <a:solidFill>
                  <a:schemeClr val="tx1"/>
                </a:solidFill>
              </a:rPr>
              <a:t>’ button to proceed to the form. </a:t>
            </a:r>
            <a:endParaRPr lang="en-US" altLang="en-US" sz="1400">
              <a:solidFill>
                <a:schemeClr val="tx1"/>
              </a:solidFill>
              <a:ea typeface="Calibri"/>
              <a:cs typeface="Calibri"/>
            </a:endParaRPr>
          </a:p>
          <a:p>
            <a:pPr>
              <a:spcBef>
                <a:spcPct val="0"/>
              </a:spcBef>
            </a:pPr>
            <a:endParaRPr lang="en-US" altLang="en-US" sz="1400">
              <a:solidFill>
                <a:schemeClr val="tx1"/>
              </a:solidFill>
              <a:ea typeface="Calibri"/>
              <a:cs typeface="Calibri"/>
            </a:endParaRPr>
          </a:p>
          <a:p>
            <a:pPr>
              <a:spcBef>
                <a:spcPct val="0"/>
              </a:spcBef>
            </a:pPr>
            <a:r>
              <a:rPr lang="en-US" sz="1400">
                <a:solidFill>
                  <a:schemeClr val="tx1"/>
                </a:solidFill>
                <a:ea typeface="Calibri"/>
                <a:cs typeface="Calibri"/>
              </a:rPr>
              <a:t>Complete Request Login Form.</a:t>
            </a:r>
          </a:p>
          <a:p>
            <a:pPr>
              <a:spcBef>
                <a:spcPct val="0"/>
              </a:spcBef>
            </a:pPr>
            <a:endParaRPr lang="en-US" sz="1400">
              <a:solidFill>
                <a:schemeClr val="tx1"/>
              </a:solidFill>
              <a:ea typeface="Calibri"/>
              <a:cs typeface="Calibri"/>
            </a:endParaRPr>
          </a:p>
          <a:p>
            <a:pPr>
              <a:spcBef>
                <a:spcPct val="0"/>
              </a:spcBef>
            </a:pPr>
            <a:r>
              <a:rPr lang="en-US" sz="1400">
                <a:solidFill>
                  <a:schemeClr val="tx1"/>
                </a:solidFill>
                <a:ea typeface="Calibri"/>
                <a:cs typeface="Calibri"/>
              </a:rPr>
              <a:t>Then click ‘</a:t>
            </a:r>
            <a:r>
              <a:rPr lang="en-US" sz="1400" b="1">
                <a:solidFill>
                  <a:schemeClr val="tx1"/>
                </a:solidFill>
                <a:ea typeface="Calibri"/>
                <a:cs typeface="Calibri"/>
              </a:rPr>
              <a:t>Submit</a:t>
            </a:r>
            <a:r>
              <a:rPr lang="en-US" sz="1400">
                <a:solidFill>
                  <a:schemeClr val="tx1"/>
                </a:solidFill>
                <a:ea typeface="Calibri"/>
                <a:cs typeface="Calibri"/>
              </a:rPr>
              <a:t>’ button to submit your request for an approved login. </a:t>
            </a:r>
          </a:p>
          <a:p>
            <a:pPr>
              <a:spcBef>
                <a:spcPct val="0"/>
              </a:spcBef>
            </a:pPr>
            <a:endParaRPr lang="en-US" sz="1400">
              <a:solidFill>
                <a:schemeClr val="tx1"/>
              </a:solidFill>
              <a:ea typeface="Calibri"/>
              <a:cs typeface="Calibri"/>
            </a:endParaRPr>
          </a:p>
          <a:p>
            <a:pPr>
              <a:spcBef>
                <a:spcPct val="0"/>
              </a:spcBef>
            </a:pPr>
            <a:r>
              <a:rPr lang="en-US" sz="1400">
                <a:solidFill>
                  <a:schemeClr val="tx1"/>
                </a:solidFill>
                <a:highlight>
                  <a:srgbClr val="FFFF00"/>
                </a:highlight>
                <a:ea typeface="Calibri"/>
                <a:cs typeface="Calibri"/>
              </a:rPr>
              <a:t>You should receive an email once access has been granted.</a:t>
            </a:r>
            <a:endParaRPr lang="en-US" sz="1400">
              <a:solidFill>
                <a:schemeClr val="tx1"/>
              </a:solidFill>
              <a:ea typeface="Calibri" panose="020F0502020204030204"/>
              <a:cs typeface="Calibri" panose="020F0502020204030204"/>
            </a:endParaRPr>
          </a:p>
        </p:txBody>
      </p:sp>
      <p:sp>
        <p:nvSpPr>
          <p:cNvPr id="2" name="Title 1"/>
          <p:cNvSpPr>
            <a:spLocks noGrp="1"/>
          </p:cNvSpPr>
          <p:nvPr>
            <p:ph type="title"/>
          </p:nvPr>
        </p:nvSpPr>
        <p:spPr>
          <a:xfrm>
            <a:off x="268223" y="33089"/>
            <a:ext cx="8562267" cy="643567"/>
          </a:xfrm>
        </p:spPr>
        <p:txBody>
          <a:bodyPr>
            <a:noAutofit/>
          </a:bodyPr>
          <a:lstStyle/>
          <a:p>
            <a:r>
              <a:rPr lang="en-US" altLang="en-US"/>
              <a:t>On-Campus Employer Request Login</a:t>
            </a:r>
          </a:p>
        </p:txBody>
      </p:sp>
      <p:grpSp>
        <p:nvGrpSpPr>
          <p:cNvPr id="9" name="Group 8">
            <a:extLst>
              <a:ext uri="{FF2B5EF4-FFF2-40B4-BE49-F238E27FC236}">
                <a16:creationId xmlns:a16="http://schemas.microsoft.com/office/drawing/2014/main" id="{C5879489-8C39-A311-5CCC-47CB42FAA0A4}"/>
              </a:ext>
            </a:extLst>
          </p:cNvPr>
          <p:cNvGrpSpPr/>
          <p:nvPr/>
        </p:nvGrpSpPr>
        <p:grpSpPr>
          <a:xfrm>
            <a:off x="202993" y="893824"/>
            <a:ext cx="5119538" cy="2840150"/>
            <a:chOff x="381734" y="1119601"/>
            <a:chExt cx="5119538" cy="2840150"/>
          </a:xfrm>
        </p:grpSpPr>
        <p:pic>
          <p:nvPicPr>
            <p:cNvPr id="6" name="Picture 5">
              <a:extLst>
                <a:ext uri="{FF2B5EF4-FFF2-40B4-BE49-F238E27FC236}">
                  <a16:creationId xmlns:a16="http://schemas.microsoft.com/office/drawing/2014/main" id="{17294120-AE64-4068-B6D3-1230DB3ED30A}"/>
                </a:ext>
              </a:extLst>
            </p:cNvPr>
            <p:cNvPicPr>
              <a:picLocks noChangeAspect="1"/>
            </p:cNvPicPr>
            <p:nvPr/>
          </p:nvPicPr>
          <p:blipFill>
            <a:blip r:embed="rId2"/>
            <a:stretch>
              <a:fillRect/>
            </a:stretch>
          </p:blipFill>
          <p:spPr>
            <a:xfrm>
              <a:off x="381734" y="1119601"/>
              <a:ext cx="5119538" cy="1890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C5D9373-E4E6-49D9-8F10-3538B622A56E}"/>
                </a:ext>
              </a:extLst>
            </p:cNvPr>
            <p:cNvPicPr>
              <a:picLocks noChangeAspect="1"/>
            </p:cNvPicPr>
            <p:nvPr/>
          </p:nvPicPr>
          <p:blipFill>
            <a:blip r:embed="rId3"/>
            <a:stretch>
              <a:fillRect/>
            </a:stretch>
          </p:blipFill>
          <p:spPr>
            <a:xfrm>
              <a:off x="1491585" y="1927073"/>
              <a:ext cx="4009306" cy="2032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8" name="Picture 7" descr="A screenshot of a computer&#10;&#10;Description automatically generated">
            <a:extLst>
              <a:ext uri="{FF2B5EF4-FFF2-40B4-BE49-F238E27FC236}">
                <a16:creationId xmlns:a16="http://schemas.microsoft.com/office/drawing/2014/main" id="{99AC121E-1B06-B745-CD29-85AE5816D384}"/>
              </a:ext>
            </a:extLst>
          </p:cNvPr>
          <p:cNvPicPr>
            <a:picLocks noChangeAspect="1"/>
          </p:cNvPicPr>
          <p:nvPr/>
        </p:nvPicPr>
        <p:blipFill rotWithShape="1">
          <a:blip r:embed="rId4"/>
          <a:srcRect r="2109"/>
          <a:stretch/>
        </p:blipFill>
        <p:spPr>
          <a:xfrm>
            <a:off x="5492336" y="947050"/>
            <a:ext cx="3414341" cy="3944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302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19" y="5172890"/>
            <a:ext cx="7585234" cy="927463"/>
          </a:xfrm>
        </p:spPr>
        <p:txBody>
          <a:bodyPr vert="horz" lIns="91440" tIns="45720" rIns="91440" bIns="45720" rtlCol="0" anchor="b">
            <a:normAutofit/>
          </a:bodyPr>
          <a:lstStyle/>
          <a:p>
            <a:r>
              <a:rPr lang="en-US" sz="6000"/>
              <a:t>Job Postings</a:t>
            </a:r>
          </a:p>
        </p:txBody>
      </p:sp>
      <p:pic>
        <p:nvPicPr>
          <p:cNvPr id="11" name="Picture 10">
            <a:extLst>
              <a:ext uri="{FF2B5EF4-FFF2-40B4-BE49-F238E27FC236}">
                <a16:creationId xmlns:a16="http://schemas.microsoft.com/office/drawing/2014/main" id="{E2FA7D0A-FC9F-4093-BEFD-7038FE4311FB}"/>
              </a:ext>
            </a:extLst>
          </p:cNvPr>
          <p:cNvPicPr>
            <a:picLocks noChangeAspect="1"/>
          </p:cNvPicPr>
          <p:nvPr/>
        </p:nvPicPr>
        <p:blipFill rotWithShape="1">
          <a:blip r:embed="rId2">
            <a:alphaModFix amt="50000"/>
          </a:blip>
          <a:srcRect t="3993" b="15480"/>
          <a:stretch/>
        </p:blipFill>
        <p:spPr>
          <a:xfrm>
            <a:off x="12" y="10"/>
            <a:ext cx="9143989" cy="4915066"/>
          </a:xfrm>
          <a:prstGeom prst="rect">
            <a:avLst/>
          </a:prstGeom>
          <a:noFill/>
        </p:spPr>
      </p:pic>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5</a:t>
            </a:fld>
            <a:endParaRPr lang="en-US"/>
          </a:p>
        </p:txBody>
      </p:sp>
      <p:pic>
        <p:nvPicPr>
          <p:cNvPr id="4" name="Picture 3">
            <a:extLst>
              <a:ext uri="{FF2B5EF4-FFF2-40B4-BE49-F238E27FC236}">
                <a16:creationId xmlns:a16="http://schemas.microsoft.com/office/drawing/2014/main" id="{552A772A-8ECE-48E3-208B-6CEF9C205AB2}"/>
              </a:ext>
            </a:extLst>
          </p:cNvPr>
          <p:cNvPicPr>
            <a:picLocks noChangeAspect="1"/>
          </p:cNvPicPr>
          <p:nvPr/>
        </p:nvPicPr>
        <p:blipFill>
          <a:blip r:embed="rId3"/>
          <a:stretch>
            <a:fillRect/>
          </a:stretch>
        </p:blipFill>
        <p:spPr>
          <a:xfrm>
            <a:off x="278403" y="5951385"/>
            <a:ext cx="7638950" cy="1225402"/>
          </a:xfrm>
          <a:prstGeom prst="rect">
            <a:avLst/>
          </a:prstGeom>
        </p:spPr>
      </p:pic>
    </p:spTree>
    <p:extLst>
      <p:ext uri="{BB962C8B-B14F-4D97-AF65-F5344CB8AC3E}">
        <p14:creationId xmlns:p14="http://schemas.microsoft.com/office/powerpoint/2010/main" val="238087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6</a:t>
            </a:fld>
            <a:endParaRPr lang="en-US"/>
          </a:p>
        </p:txBody>
      </p:sp>
      <p:sp>
        <p:nvSpPr>
          <p:cNvPr id="10" name="Content Placeholder 2"/>
          <p:cNvSpPr>
            <a:spLocks noGrp="1"/>
          </p:cNvSpPr>
          <p:nvPr>
            <p:ph sz="half" idx="2"/>
          </p:nvPr>
        </p:nvSpPr>
        <p:spPr>
          <a:xfrm>
            <a:off x="310827" y="4998924"/>
            <a:ext cx="8467413" cy="667636"/>
          </a:xfrm>
        </p:spPr>
        <p:txBody>
          <a:bodyPr>
            <a:normAutofit/>
          </a:bodyPr>
          <a:lstStyle/>
          <a:p>
            <a:pPr>
              <a:spcBef>
                <a:spcPct val="0"/>
              </a:spcBef>
            </a:pPr>
            <a:r>
              <a:rPr lang="en-US" altLang="en-US" sz="1800"/>
              <a:t>On the Job Control Panel, click ‘</a:t>
            </a:r>
            <a:r>
              <a:rPr lang="en-US" altLang="en-US" sz="1800" b="1"/>
              <a:t>Add a Job</a:t>
            </a:r>
            <a:r>
              <a:rPr lang="en-US" altLang="en-US" sz="1800"/>
              <a:t>’ button to start the process to create an on-campus job. </a:t>
            </a:r>
          </a:p>
        </p:txBody>
      </p:sp>
      <p:sp>
        <p:nvSpPr>
          <p:cNvPr id="2" name="Title 1"/>
          <p:cNvSpPr>
            <a:spLocks noGrp="1"/>
          </p:cNvSpPr>
          <p:nvPr>
            <p:ph type="title"/>
          </p:nvPr>
        </p:nvSpPr>
        <p:spPr>
          <a:xfrm>
            <a:off x="268224" y="33089"/>
            <a:ext cx="8098536" cy="812116"/>
          </a:xfrm>
        </p:spPr>
        <p:txBody>
          <a:bodyPr anchor="b">
            <a:normAutofit/>
          </a:bodyPr>
          <a:lstStyle/>
          <a:p>
            <a:r>
              <a:rPr lang="en-US" altLang="en-US"/>
              <a:t>Create a Job Posting – Add a Job</a:t>
            </a:r>
          </a:p>
        </p:txBody>
      </p:sp>
      <p:pic>
        <p:nvPicPr>
          <p:cNvPr id="7" name="Picture 6">
            <a:extLst>
              <a:ext uri="{FF2B5EF4-FFF2-40B4-BE49-F238E27FC236}">
                <a16:creationId xmlns:a16="http://schemas.microsoft.com/office/drawing/2014/main" id="{C1B2BCC3-A576-3743-96F6-09696D26CA73}"/>
              </a:ext>
            </a:extLst>
          </p:cNvPr>
          <p:cNvPicPr>
            <a:picLocks noChangeAspect="1"/>
          </p:cNvPicPr>
          <p:nvPr/>
        </p:nvPicPr>
        <p:blipFill>
          <a:blip r:embed="rId2"/>
          <a:stretch>
            <a:fillRect/>
          </a:stretch>
        </p:blipFill>
        <p:spPr>
          <a:xfrm>
            <a:off x="372065" y="1079892"/>
            <a:ext cx="8311581" cy="3684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885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7</a:t>
            </a:fld>
            <a:endParaRPr lang="en-US"/>
          </a:p>
        </p:txBody>
      </p:sp>
      <p:sp>
        <p:nvSpPr>
          <p:cNvPr id="10" name="Content Placeholder 2"/>
          <p:cNvSpPr>
            <a:spLocks noGrp="1"/>
          </p:cNvSpPr>
          <p:nvPr>
            <p:ph sz="half" idx="2"/>
          </p:nvPr>
        </p:nvSpPr>
        <p:spPr>
          <a:xfrm>
            <a:off x="5036812" y="1007840"/>
            <a:ext cx="3703320" cy="4777911"/>
          </a:xfrm>
        </p:spPr>
        <p:txBody>
          <a:bodyPr>
            <a:normAutofit fontScale="92500" lnSpcReduction="10000"/>
          </a:bodyPr>
          <a:lstStyle/>
          <a:p>
            <a:pPr>
              <a:spcBef>
                <a:spcPct val="0"/>
              </a:spcBef>
            </a:pPr>
            <a:r>
              <a:rPr lang="en-US" altLang="en-US" sz="1800"/>
              <a:t>Department: </a:t>
            </a:r>
          </a:p>
          <a:p>
            <a:pPr>
              <a:spcBef>
                <a:spcPct val="0"/>
              </a:spcBef>
            </a:pPr>
            <a:r>
              <a:rPr lang="en-US" altLang="en-US" sz="1800"/>
              <a:t>If you have posting permissions for more than one department, Select the department for which you want to post a job from the ‘</a:t>
            </a:r>
            <a:r>
              <a:rPr lang="en-US" altLang="en-US" sz="1800" b="1"/>
              <a:t>Employer/Department Name</a:t>
            </a:r>
            <a:r>
              <a:rPr lang="en-US" altLang="en-US" sz="1800"/>
              <a:t>’ drop down list.  </a:t>
            </a:r>
          </a:p>
          <a:p>
            <a:pPr>
              <a:spcBef>
                <a:spcPct val="0"/>
              </a:spcBef>
            </a:pPr>
            <a:endParaRPr lang="en-US" altLang="en-US" sz="1800"/>
          </a:p>
          <a:p>
            <a:pPr>
              <a:spcBef>
                <a:spcPct val="0"/>
              </a:spcBef>
            </a:pPr>
            <a:r>
              <a:rPr lang="en-US" altLang="en-US" sz="1800"/>
              <a:t>Next click ‘</a:t>
            </a:r>
            <a:r>
              <a:rPr lang="en-US" altLang="en-US" sz="1800" b="1"/>
              <a:t>Go to next step</a:t>
            </a:r>
            <a:r>
              <a:rPr lang="en-US" altLang="en-US" sz="1800"/>
              <a:t>’ button to proceed. </a:t>
            </a:r>
          </a:p>
          <a:p>
            <a:pPr marL="0" indent="0">
              <a:spcBef>
                <a:spcPct val="0"/>
              </a:spcBef>
              <a:buNone/>
            </a:pPr>
            <a:endParaRPr lang="en-US" altLang="en-US" sz="1800"/>
          </a:p>
          <a:p>
            <a:pPr>
              <a:spcBef>
                <a:spcPct val="0"/>
              </a:spcBef>
            </a:pPr>
            <a:r>
              <a:rPr lang="en-US" altLang="en-US" sz="1800" b="1"/>
              <a:t>Note</a:t>
            </a:r>
            <a:r>
              <a:rPr lang="en-US" altLang="en-US" sz="1800"/>
              <a:t>: If you only have permissions to post for one department, please proceed to the next slide.</a:t>
            </a:r>
          </a:p>
          <a:p>
            <a:pPr>
              <a:spcBef>
                <a:spcPct val="0"/>
              </a:spcBef>
            </a:pPr>
            <a:endParaRPr lang="en-US" altLang="en-US" sz="1800"/>
          </a:p>
          <a:p>
            <a:pPr>
              <a:spcBef>
                <a:spcPct val="0"/>
              </a:spcBef>
            </a:pPr>
            <a:r>
              <a:rPr lang="en-US" altLang="en-US" sz="1800"/>
              <a:t>Job type: </a:t>
            </a:r>
          </a:p>
          <a:p>
            <a:pPr>
              <a:spcBef>
                <a:spcPct val="0"/>
              </a:spcBef>
            </a:pPr>
            <a:r>
              <a:rPr lang="en-US" altLang="en-US" sz="1800"/>
              <a:t>If you have posting permissions for more than one job type, you will select the job type for which you want to post a job from the ‘</a:t>
            </a:r>
            <a:r>
              <a:rPr lang="en-US" altLang="en-US" sz="1800" b="1"/>
              <a:t>Job Type</a:t>
            </a:r>
            <a:r>
              <a:rPr lang="en-US" altLang="en-US" sz="1800"/>
              <a:t>’ drop down list.  </a:t>
            </a:r>
          </a:p>
          <a:p>
            <a:pPr>
              <a:spcBef>
                <a:spcPct val="0"/>
              </a:spcBef>
            </a:pPr>
            <a:endParaRPr lang="en-US" altLang="en-US" sz="1800"/>
          </a:p>
          <a:p>
            <a:pPr>
              <a:spcBef>
                <a:spcPct val="0"/>
              </a:spcBef>
            </a:pPr>
            <a:r>
              <a:rPr lang="en-US" altLang="en-US" sz="1800"/>
              <a:t>Then click ‘</a:t>
            </a:r>
            <a:r>
              <a:rPr lang="en-US" altLang="en-US" sz="1800" b="1"/>
              <a:t>Go to next step</a:t>
            </a:r>
            <a:r>
              <a:rPr lang="en-US" altLang="en-US" sz="1800"/>
              <a:t>’ to proceed.</a:t>
            </a:r>
          </a:p>
          <a:p>
            <a:pPr>
              <a:spcBef>
                <a:spcPct val="0"/>
              </a:spcBef>
            </a:pPr>
            <a:endParaRPr lang="en-US" altLang="en-US" sz="1800"/>
          </a:p>
          <a:p>
            <a:pPr>
              <a:spcBef>
                <a:spcPct val="0"/>
              </a:spcBef>
            </a:pPr>
            <a:endParaRPr lang="en-US" altLang="en-US" sz="1800"/>
          </a:p>
        </p:txBody>
      </p:sp>
      <p:sp>
        <p:nvSpPr>
          <p:cNvPr id="2" name="Title 1"/>
          <p:cNvSpPr>
            <a:spLocks noGrp="1"/>
          </p:cNvSpPr>
          <p:nvPr>
            <p:ph type="title"/>
          </p:nvPr>
        </p:nvSpPr>
        <p:spPr>
          <a:xfrm>
            <a:off x="268224" y="33089"/>
            <a:ext cx="8098536" cy="812116"/>
          </a:xfrm>
        </p:spPr>
        <p:txBody>
          <a:bodyPr anchor="b">
            <a:normAutofit/>
          </a:bodyPr>
          <a:lstStyle/>
          <a:p>
            <a:r>
              <a:rPr lang="en-US" altLang="en-US"/>
              <a:t>Create a Job Posting </a:t>
            </a:r>
          </a:p>
        </p:txBody>
      </p:sp>
      <p:pic>
        <p:nvPicPr>
          <p:cNvPr id="6" name="Picture 5">
            <a:extLst>
              <a:ext uri="{FF2B5EF4-FFF2-40B4-BE49-F238E27FC236}">
                <a16:creationId xmlns:a16="http://schemas.microsoft.com/office/drawing/2014/main" id="{22A3D7C1-1554-4263-9B54-444E425FB3B0}"/>
              </a:ext>
            </a:extLst>
          </p:cNvPr>
          <p:cNvPicPr>
            <a:picLocks noChangeAspect="1"/>
          </p:cNvPicPr>
          <p:nvPr/>
        </p:nvPicPr>
        <p:blipFill rotWithShape="1">
          <a:blip r:embed="rId2"/>
          <a:srcRect t="19863"/>
          <a:stretch/>
        </p:blipFill>
        <p:spPr>
          <a:xfrm>
            <a:off x="268224" y="1007840"/>
            <a:ext cx="4411157" cy="2520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73FE48C7-0D17-F6BB-75C1-40DA91E6AD11}"/>
              </a:ext>
            </a:extLst>
          </p:cNvPr>
          <p:cNvPicPr>
            <a:picLocks noChangeAspect="1"/>
          </p:cNvPicPr>
          <p:nvPr/>
        </p:nvPicPr>
        <p:blipFill>
          <a:blip r:embed="rId3"/>
          <a:stretch>
            <a:fillRect/>
          </a:stretch>
        </p:blipFill>
        <p:spPr>
          <a:xfrm>
            <a:off x="185668" y="3691305"/>
            <a:ext cx="4748471" cy="2150610"/>
          </a:xfrm>
          <a:prstGeom prst="rect">
            <a:avLst/>
          </a:prstGeom>
          <a:ln>
            <a:solidFill>
              <a:schemeClr val="bg1">
                <a:lumMod val="50000"/>
              </a:schemeClr>
            </a:solidFill>
          </a:ln>
        </p:spPr>
      </p:pic>
    </p:spTree>
    <p:extLst>
      <p:ext uri="{BB962C8B-B14F-4D97-AF65-F5344CB8AC3E}">
        <p14:creationId xmlns:p14="http://schemas.microsoft.com/office/powerpoint/2010/main" val="44770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8</a:t>
            </a:fld>
            <a:endParaRPr lang="en-US"/>
          </a:p>
        </p:txBody>
      </p:sp>
      <p:sp>
        <p:nvSpPr>
          <p:cNvPr id="10" name="Content Placeholder 2"/>
          <p:cNvSpPr>
            <a:spLocks noGrp="1"/>
          </p:cNvSpPr>
          <p:nvPr>
            <p:ph sz="half" idx="1"/>
          </p:nvPr>
        </p:nvSpPr>
        <p:spPr>
          <a:xfrm>
            <a:off x="176268" y="965059"/>
            <a:ext cx="4865751" cy="4777911"/>
          </a:xfrm>
        </p:spPr>
        <p:txBody>
          <a:bodyPr>
            <a:normAutofit/>
          </a:bodyPr>
          <a:lstStyle/>
          <a:p>
            <a:pPr>
              <a:spcBef>
                <a:spcPct val="0"/>
              </a:spcBef>
            </a:pPr>
            <a:r>
              <a:rPr lang="en-US" altLang="en-US" sz="1600"/>
              <a:t>Complete the Job Posting Template.</a:t>
            </a:r>
          </a:p>
          <a:p>
            <a:pPr>
              <a:spcBef>
                <a:spcPct val="0"/>
              </a:spcBef>
            </a:pPr>
            <a:endParaRPr lang="en-US" altLang="en-US" sz="1600"/>
          </a:p>
          <a:p>
            <a:pPr>
              <a:spcBef>
                <a:spcPct val="0"/>
              </a:spcBef>
            </a:pPr>
            <a:r>
              <a:rPr lang="en-US" altLang="en-US" sz="1600"/>
              <a:t>The Job Posting Template may vary depending on the job type selected.</a:t>
            </a:r>
          </a:p>
          <a:p>
            <a:pPr>
              <a:spcBef>
                <a:spcPct val="0"/>
              </a:spcBef>
            </a:pPr>
            <a:endParaRPr lang="en-US" altLang="en-US" sz="1600"/>
          </a:p>
          <a:p>
            <a:pPr>
              <a:spcBef>
                <a:spcPct val="0"/>
              </a:spcBef>
            </a:pPr>
            <a:r>
              <a:rPr lang="en-US" altLang="en-US" sz="1600"/>
              <a:t>Fields denoted with a red * are required fields.</a:t>
            </a:r>
          </a:p>
          <a:p>
            <a:pPr marL="0" indent="0">
              <a:spcBef>
                <a:spcPct val="0"/>
              </a:spcBef>
              <a:buNone/>
            </a:pPr>
            <a:endParaRPr lang="en-US" altLang="en-US" sz="1600"/>
          </a:p>
          <a:p>
            <a:pPr>
              <a:spcBef>
                <a:spcPct val="0"/>
              </a:spcBef>
            </a:pPr>
            <a:r>
              <a:rPr lang="en-US" altLang="en-US" sz="1600"/>
              <a:t>Lastly, click ‘</a:t>
            </a:r>
            <a:r>
              <a:rPr lang="en-US" altLang="en-US" sz="1600" b="1"/>
              <a:t>Submit</a:t>
            </a:r>
            <a:r>
              <a:rPr lang="en-US" altLang="en-US" sz="1600"/>
              <a:t>’ to continue the next steps in the process.</a:t>
            </a:r>
          </a:p>
          <a:p>
            <a:pPr>
              <a:spcBef>
                <a:spcPct val="0"/>
              </a:spcBef>
            </a:pPr>
            <a:endParaRPr lang="en-US" altLang="en-US" sz="1600"/>
          </a:p>
          <a:p>
            <a:pPr marL="0" indent="0">
              <a:spcBef>
                <a:spcPct val="0"/>
              </a:spcBef>
              <a:buNone/>
            </a:pPr>
            <a:endParaRPr lang="en-US" altLang="en-US" sz="1600"/>
          </a:p>
        </p:txBody>
      </p:sp>
      <p:sp>
        <p:nvSpPr>
          <p:cNvPr id="12" name="Title 1">
            <a:extLst>
              <a:ext uri="{FF2B5EF4-FFF2-40B4-BE49-F238E27FC236}">
                <a16:creationId xmlns:a16="http://schemas.microsoft.com/office/drawing/2014/main" id="{7B0BAF60-F7D4-4D81-ACB9-BA0195692646}"/>
              </a:ext>
            </a:extLst>
          </p:cNvPr>
          <p:cNvSpPr>
            <a:spLocks noGrp="1"/>
          </p:cNvSpPr>
          <p:nvPr>
            <p:ph type="title"/>
          </p:nvPr>
        </p:nvSpPr>
        <p:spPr>
          <a:xfrm>
            <a:off x="268224" y="33089"/>
            <a:ext cx="8098536" cy="620054"/>
          </a:xfrm>
        </p:spPr>
        <p:txBody>
          <a:bodyPr anchor="b">
            <a:normAutofit/>
          </a:bodyPr>
          <a:lstStyle/>
          <a:p>
            <a:r>
              <a:rPr lang="en-US" altLang="en-US" sz="2400"/>
              <a:t>Create a Job Posting – Complete Job Posting Template</a:t>
            </a:r>
          </a:p>
        </p:txBody>
      </p:sp>
      <p:pic>
        <p:nvPicPr>
          <p:cNvPr id="3" name="Picture 2">
            <a:extLst>
              <a:ext uri="{FF2B5EF4-FFF2-40B4-BE49-F238E27FC236}">
                <a16:creationId xmlns:a16="http://schemas.microsoft.com/office/drawing/2014/main" id="{B596A6B6-7229-40A8-A0D5-19571CA4FE89}"/>
              </a:ext>
            </a:extLst>
          </p:cNvPr>
          <p:cNvPicPr>
            <a:picLocks noChangeAspect="1"/>
          </p:cNvPicPr>
          <p:nvPr/>
        </p:nvPicPr>
        <p:blipFill rotWithShape="1">
          <a:blip r:embed="rId2"/>
          <a:srcRect t="14420" b="7733"/>
          <a:stretch/>
        </p:blipFill>
        <p:spPr>
          <a:xfrm>
            <a:off x="5188322" y="712316"/>
            <a:ext cx="3779410" cy="4982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24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cap="all" baseline="0">
                <a:latin typeface="+mn-lt"/>
                <a:ea typeface="+mn-ea"/>
                <a:cs typeface="+mn-cs"/>
              </a:rPr>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9</a:t>
            </a:fld>
            <a:endParaRPr lang="en-US"/>
          </a:p>
        </p:txBody>
      </p:sp>
      <p:sp>
        <p:nvSpPr>
          <p:cNvPr id="10" name="Content Placeholder 2"/>
          <p:cNvSpPr>
            <a:spLocks noGrp="1"/>
          </p:cNvSpPr>
          <p:nvPr>
            <p:ph sz="half" idx="2"/>
          </p:nvPr>
        </p:nvSpPr>
        <p:spPr>
          <a:xfrm>
            <a:off x="156537" y="972761"/>
            <a:ext cx="3617103" cy="4776150"/>
          </a:xfrm>
        </p:spPr>
        <p:txBody>
          <a:bodyPr vert="horz" lIns="0" tIns="45720" rIns="0" bIns="45720" rtlCol="0">
            <a:normAutofit/>
          </a:bodyPr>
          <a:lstStyle/>
          <a:p>
            <a:pPr>
              <a:spcBef>
                <a:spcPct val="0"/>
              </a:spcBef>
            </a:pPr>
            <a:r>
              <a:rPr lang="en-US" altLang="en-US" sz="1800"/>
              <a:t>To ensure you find the most qualified candidate for your job, you may add job specific questions to the institutional default application questions. </a:t>
            </a:r>
          </a:p>
          <a:p>
            <a:pPr>
              <a:spcBef>
                <a:spcPct val="0"/>
              </a:spcBef>
            </a:pPr>
            <a:endParaRPr lang="en-US" altLang="en-US" sz="1800"/>
          </a:p>
          <a:p>
            <a:pPr>
              <a:spcBef>
                <a:spcPct val="0"/>
              </a:spcBef>
            </a:pPr>
            <a:r>
              <a:rPr lang="en-US" altLang="en-US" sz="1800"/>
              <a:t>Your site administrator must approve these job specific questions.</a:t>
            </a:r>
          </a:p>
          <a:p>
            <a:pPr>
              <a:spcBef>
                <a:spcPct val="0"/>
              </a:spcBef>
            </a:pPr>
            <a:endParaRPr lang="en-US" altLang="en-US" sz="1800"/>
          </a:p>
          <a:p>
            <a:pPr>
              <a:spcBef>
                <a:spcPct val="0"/>
              </a:spcBef>
            </a:pPr>
            <a:r>
              <a:rPr lang="en-US" altLang="en-US" sz="1800"/>
              <a:t>To add job specific questions to your institutional default application, at the bottom of the page you may use the customized tool, see next slide for additional information.</a:t>
            </a:r>
          </a:p>
          <a:p>
            <a:pPr>
              <a:spcBef>
                <a:spcPct val="0"/>
              </a:spcBef>
            </a:pPr>
            <a:endParaRPr lang="en-US" altLang="en-US" sz="1800"/>
          </a:p>
        </p:txBody>
      </p:sp>
      <p:sp>
        <p:nvSpPr>
          <p:cNvPr id="8" name="Title 1">
            <a:extLst>
              <a:ext uri="{FF2B5EF4-FFF2-40B4-BE49-F238E27FC236}">
                <a16:creationId xmlns:a16="http://schemas.microsoft.com/office/drawing/2014/main" id="{7BB510A8-437F-4485-B0AB-09F88DFE49DB}"/>
              </a:ext>
            </a:extLst>
          </p:cNvPr>
          <p:cNvSpPr txBox="1">
            <a:spLocks/>
          </p:cNvSpPr>
          <p:nvPr/>
        </p:nvSpPr>
        <p:spPr>
          <a:xfrm>
            <a:off x="156537" y="51421"/>
            <a:ext cx="8098536" cy="5808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85000"/>
              </a:lnSpc>
              <a:spcAft>
                <a:spcPts val="600"/>
              </a:spcAft>
            </a:pPr>
            <a:r>
              <a:rPr lang="en-US" altLang="en-US" sz="2400" kern="1200" spc="-50" baseline="0">
                <a:solidFill>
                  <a:schemeClr val="bg1"/>
                </a:solidFill>
                <a:latin typeface="+mj-lt"/>
                <a:ea typeface="+mj-ea"/>
                <a:cs typeface="+mj-cs"/>
              </a:rPr>
              <a:t>Create a Job Posting – Review Default Application</a:t>
            </a:r>
          </a:p>
        </p:txBody>
      </p:sp>
      <p:pic>
        <p:nvPicPr>
          <p:cNvPr id="6" name="Picture 5">
            <a:extLst>
              <a:ext uri="{FF2B5EF4-FFF2-40B4-BE49-F238E27FC236}">
                <a16:creationId xmlns:a16="http://schemas.microsoft.com/office/drawing/2014/main" id="{6F725280-1C7B-79D2-C3AE-851E11435B60}"/>
              </a:ext>
            </a:extLst>
          </p:cNvPr>
          <p:cNvPicPr>
            <a:picLocks noChangeAspect="1"/>
          </p:cNvPicPr>
          <p:nvPr/>
        </p:nvPicPr>
        <p:blipFill>
          <a:blip r:embed="rId3"/>
          <a:stretch>
            <a:fillRect/>
          </a:stretch>
        </p:blipFill>
        <p:spPr>
          <a:xfrm>
            <a:off x="3969299" y="987724"/>
            <a:ext cx="5018164" cy="3603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98116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8A31F35EDF8C43A727E134025C138C" ma:contentTypeVersion="9" ma:contentTypeDescription="Create a new document." ma:contentTypeScope="" ma:versionID="4a063b75f38cdc05b75983ab21f60862">
  <xsd:schema xmlns:xsd="http://www.w3.org/2001/XMLSchema" xmlns:xs="http://www.w3.org/2001/XMLSchema" xmlns:p="http://schemas.microsoft.com/office/2006/metadata/properties" xmlns:ns2="1a2f015b-47f4-42a5-86d1-9e99d3cd50c8" xmlns:ns3="e552896d-6876-44ed-94ba-856bf5f7b0ad" targetNamespace="http://schemas.microsoft.com/office/2006/metadata/properties" ma:root="true" ma:fieldsID="eb5579261b0f886feee43fe03ae510d4" ns2:_="" ns3:_="">
    <xsd:import namespace="1a2f015b-47f4-42a5-86d1-9e99d3cd50c8"/>
    <xsd:import namespace="e552896d-6876-44ed-94ba-856bf5f7b0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f015b-47f4-42a5-86d1-9e99d3cd50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52896d-6876-44ed-94ba-856bf5f7b0a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448C0C-269D-401A-8AAE-7DD6EFB57560}">
  <ds:schemaRefs>
    <ds:schemaRef ds:uri="http://purl.org/dc/dcmitype/"/>
    <ds:schemaRef ds:uri="http://schemas.microsoft.com/office/infopath/2007/PartnerControls"/>
    <ds:schemaRef ds:uri="e552896d-6876-44ed-94ba-856bf5f7b0ad"/>
    <ds:schemaRef ds:uri="http://schemas.microsoft.com/office/2006/documentManagement/types"/>
    <ds:schemaRef ds:uri="http://schemas.microsoft.com/office/2006/metadata/properties"/>
    <ds:schemaRef ds:uri="http://purl.org/dc/terms/"/>
    <ds:schemaRef ds:uri="1a2f015b-47f4-42a5-86d1-9e99d3cd50c8"/>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95BDD7EE-AADD-4321-B48B-B6EEFEB7DFEE}">
  <ds:schemaRefs>
    <ds:schemaRef ds:uri="http://schemas.microsoft.com/sharepoint/v3/contenttype/forms"/>
  </ds:schemaRefs>
</ds:datastoreItem>
</file>

<file path=customXml/itemProps3.xml><?xml version="1.0" encoding="utf-8"?>
<ds:datastoreItem xmlns:ds="http://schemas.openxmlformats.org/officeDocument/2006/customXml" ds:itemID="{6208EA8E-48EE-40E9-93C1-E53C67148101}">
  <ds:schemaRefs>
    <ds:schemaRef ds:uri="1a2f015b-47f4-42a5-86d1-9e99d3cd50c8"/>
    <ds:schemaRef ds:uri="e552896d-6876-44ed-94ba-856bf5f7b0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2856</Words>
  <Application>Microsoft Office PowerPoint</Application>
  <PresentationFormat>On-screen Show (4:3)</PresentationFormat>
  <Paragraphs>247</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Wingdings</vt:lpstr>
      <vt:lpstr>Wingdings,Sans-Serif</vt:lpstr>
      <vt:lpstr>Retrospect</vt:lpstr>
      <vt:lpstr>On-Campus Supervisor Training </vt:lpstr>
      <vt:lpstr>Access JobX &amp; TimesheetX</vt:lpstr>
      <vt:lpstr>On-Campus Employer Request Login</vt:lpstr>
      <vt:lpstr>On-Campus Employer Request Login</vt:lpstr>
      <vt:lpstr>Job Postings</vt:lpstr>
      <vt:lpstr>Create a Job Posting – Add a Job</vt:lpstr>
      <vt:lpstr>Create a Job Posting </vt:lpstr>
      <vt:lpstr>Create a Job Posting – Complete Job Posting Template</vt:lpstr>
      <vt:lpstr>PowerPoint Presentation</vt:lpstr>
      <vt:lpstr>Create a Job Posting – Add Customized Questions</vt:lpstr>
      <vt:lpstr>Create a Job Posting – Finalize Job Posting</vt:lpstr>
      <vt:lpstr>Create a Job Posting – Pending Approval</vt:lpstr>
      <vt:lpstr>Edit a Job Posting</vt:lpstr>
      <vt:lpstr>Review &amp; Hire Applicant(s)</vt:lpstr>
      <vt:lpstr>Job Posting Approved - Next Steps</vt:lpstr>
      <vt:lpstr>Manage Applications</vt:lpstr>
      <vt:lpstr>Manage Applications</vt:lpstr>
      <vt:lpstr>Schedule an Interview</vt:lpstr>
      <vt:lpstr>Notify applicant(s) they were NOT Selected</vt:lpstr>
      <vt:lpstr>Hire an Applicant – Select Applicant</vt:lpstr>
      <vt:lpstr>Hire an Applicant – Select Applicant who Applied</vt:lpstr>
      <vt:lpstr>Hire an Applicant – Applied to Job Posting (TimesheetX Hires) </vt:lpstr>
      <vt:lpstr>Hire an Applicant – JobX Only Hires</vt:lpstr>
      <vt:lpstr>Hire an Applicant– Compliance Validation – Warning or Fail </vt:lpstr>
      <vt:lpstr>Hire an Applicant– Compliance Validation - Pass</vt:lpstr>
      <vt:lpstr>Hire an Applicant – Hire Request for Approval For Both Workflow</vt:lpstr>
      <vt:lpstr>Hire an Applicant JobX Only Hires with Missing Forms</vt:lpstr>
      <vt:lpstr>Hire Requests – Pending Approval</vt:lpstr>
      <vt:lpstr>Approved for Hire</vt:lpstr>
      <vt:lpstr>Hire Approval Email  – Pending Acceptance</vt:lpstr>
      <vt:lpstr>Search Students</vt:lpstr>
      <vt:lpstr>Search Student Awards &amp; Class Schedule</vt:lpstr>
      <vt:lpstr>Search Student Awards &amp; Class Schedule</vt:lpstr>
      <vt:lpstr>Online Help</vt:lpstr>
      <vt:lpstr>Online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On-Campus Supervisor Training</dc:title>
  <dc:creator>Julie Veselka</dc:creator>
  <cp:lastModifiedBy>Emilia Trevino</cp:lastModifiedBy>
  <cp:revision>2</cp:revision>
  <dcterms:created xsi:type="dcterms:W3CDTF">2020-06-11T22:06:33Z</dcterms:created>
  <dcterms:modified xsi:type="dcterms:W3CDTF">2024-02-01T23:46:08Z</dcterms:modified>
</cp:coreProperties>
</file>