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587" r:id="rId5"/>
    <p:sldId id="556" r:id="rId6"/>
    <p:sldId id="634" r:id="rId7"/>
    <p:sldId id="576" r:id="rId8"/>
    <p:sldId id="559" r:id="rId9"/>
    <p:sldId id="578" r:id="rId10"/>
    <p:sldId id="563" r:id="rId11"/>
    <p:sldId id="270" r:id="rId12"/>
    <p:sldId id="271" r:id="rId13"/>
    <p:sldId id="261" r:id="rId14"/>
    <p:sldId id="564" r:id="rId15"/>
    <p:sldId id="565" r:id="rId16"/>
    <p:sldId id="575" r:id="rId17"/>
    <p:sldId id="633" r:id="rId18"/>
    <p:sldId id="647" r:id="rId19"/>
    <p:sldId id="288" r:id="rId20"/>
    <p:sldId id="623" r:id="rId21"/>
    <p:sldId id="625" r:id="rId22"/>
    <p:sldId id="626" r:id="rId23"/>
    <p:sldId id="627" r:id="rId24"/>
    <p:sldId id="628" r:id="rId25"/>
    <p:sldId id="629" r:id="rId26"/>
    <p:sldId id="579" r:id="rId27"/>
    <p:sldId id="584" r:id="rId28"/>
    <p:sldId id="571" r:id="rId29"/>
    <p:sldId id="585" r:id="rId30"/>
    <p:sldId id="570" r:id="rId31"/>
    <p:sldId id="630" r:id="rId32"/>
    <p:sldId id="632" r:id="rId33"/>
    <p:sldId id="624" r:id="rId34"/>
    <p:sldId id="636" r:id="rId35"/>
    <p:sldId id="637" r:id="rId36"/>
    <p:sldId id="644" r:id="rId37"/>
    <p:sldId id="641" r:id="rId38"/>
    <p:sldId id="642" r:id="rId39"/>
    <p:sldId id="643" r:id="rId40"/>
    <p:sldId id="648" r:id="rId41"/>
    <p:sldId id="27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3963F5C-44D3-4131-AD7D-EF3505A39A17}">
          <p14:sldIdLst>
            <p14:sldId id="587"/>
            <p14:sldId id="556"/>
            <p14:sldId id="634"/>
            <p14:sldId id="576"/>
            <p14:sldId id="559"/>
            <p14:sldId id="578"/>
            <p14:sldId id="563"/>
            <p14:sldId id="270"/>
            <p14:sldId id="271"/>
            <p14:sldId id="261"/>
            <p14:sldId id="564"/>
            <p14:sldId id="565"/>
            <p14:sldId id="575"/>
            <p14:sldId id="633"/>
            <p14:sldId id="647"/>
            <p14:sldId id="288"/>
            <p14:sldId id="623"/>
            <p14:sldId id="625"/>
            <p14:sldId id="626"/>
            <p14:sldId id="627"/>
            <p14:sldId id="628"/>
            <p14:sldId id="629"/>
            <p14:sldId id="579"/>
            <p14:sldId id="584"/>
            <p14:sldId id="571"/>
            <p14:sldId id="585"/>
            <p14:sldId id="570"/>
            <p14:sldId id="630"/>
            <p14:sldId id="632"/>
            <p14:sldId id="624"/>
            <p14:sldId id="636"/>
            <p14:sldId id="637"/>
            <p14:sldId id="644"/>
            <p14:sldId id="641"/>
            <p14:sldId id="642"/>
            <p14:sldId id="643"/>
            <p14:sldId id="648"/>
            <p14:sldId id="272"/>
          </p14:sldIdLst>
        </p14:section>
        <p14:section name="Archived" id="{985E7FEA-6715-4BC9-91B6-8B15E7F436D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350956-D4C7-C0F3-EF85-C519CC5B2F24}" name="Adebusola Oyinlola" initials="AO" userId="S::aoyinlola@modernthink.com::93d8b431-5f3a-4356-9793-ce1c90b1cca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291D"/>
    <a:srgbClr val="00488A"/>
    <a:srgbClr val="003A70"/>
    <a:srgbClr val="E56239"/>
    <a:srgbClr val="004F96"/>
    <a:srgbClr val="0056A4"/>
    <a:srgbClr val="FF0000"/>
    <a:srgbClr val="D99594"/>
    <a:srgbClr val="FFFF00"/>
    <a:srgbClr val="C2D6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257" autoAdjust="0"/>
    <p:restoredTop sz="95201" autoAdjust="0"/>
  </p:normalViewPr>
  <p:slideViewPr>
    <p:cSldViewPr snapToGrid="0">
      <p:cViewPr varScale="1">
        <p:scale>
          <a:sx n="111" d="100"/>
          <a:sy n="111" d="100"/>
        </p:scale>
        <p:origin x="248" y="504"/>
      </p:cViewPr>
      <p:guideLst/>
    </p:cSldViewPr>
  </p:slideViewPr>
  <p:notesTextViewPr>
    <p:cViewPr>
      <p:scale>
        <a:sx n="3" d="2"/>
        <a:sy n="3" d="2"/>
      </p:scale>
      <p:origin x="0" y="0"/>
    </p:cViewPr>
  </p:notesTextViewPr>
  <p:sorterViewPr>
    <p:cViewPr>
      <p:scale>
        <a:sx n="1" d="1"/>
        <a:sy n="1" d="1"/>
      </p:scale>
      <p:origin x="0" y="0"/>
    </p:cViewPr>
  </p:sorterViewPr>
  <p:notesViewPr>
    <p:cSldViewPr snapToGrid="0">
      <p:cViewPr>
        <p:scale>
          <a:sx n="1" d="2"/>
          <a:sy n="1" d="2"/>
        </p:scale>
        <p:origin x="4548" y="10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25944257768981221"/>
          <c:y val="2.0524671339142424E-2"/>
          <c:w val="0.74055742231018784"/>
          <c:h val="0.9481725826238756"/>
        </c:manualLayout>
      </c:layout>
      <c:barChart>
        <c:barDir val="bar"/>
        <c:grouping val="percentStacked"/>
        <c:varyColors val="0"/>
        <c:ser>
          <c:idx val="0"/>
          <c:order val="0"/>
          <c:tx>
            <c:strRef>
              <c:f>Sheet1!$B$1</c:f>
              <c:strCache>
                <c:ptCount val="1"/>
                <c:pt idx="0">
                  <c:v>Positive</c:v>
                </c:pt>
              </c:strCache>
            </c:strRef>
          </c:tx>
          <c:spPr>
            <a:solidFill>
              <a:schemeClr val="tx1"/>
            </a:solidFill>
          </c:spPr>
          <c:invertIfNegative val="0"/>
          <c:dLbls>
            <c:spPr>
              <a:noFill/>
              <a:ln>
                <a:noFill/>
              </a:ln>
              <a:effectLst/>
            </c:spPr>
            <c:txPr>
              <a:bodyPr/>
              <a:lstStyle/>
              <a:p>
                <a:pPr>
                  <a:defRPr sz="1400" b="1">
                    <a:solidFill>
                      <a:schemeClr val="bg1"/>
                    </a:solidFill>
                    <a:latin typeface="Aptos" panose="020B00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Mission &amp; Pride</c:v>
                </c:pt>
                <c:pt idx="1">
                  <c:v>Inclusion, Belonging &amp; Community</c:v>
                </c:pt>
                <c:pt idx="2">
                  <c:v>Faculty &amp; Staff Well-being</c:v>
                </c:pt>
                <c:pt idx="3">
                  <c:v>Supervisor/Department Chair Effectiveness</c:v>
                </c:pt>
                <c:pt idx="4">
                  <c:v>Job Satisfaction &amp; Support</c:v>
                </c:pt>
                <c:pt idx="5">
                  <c:v>Professional Development</c:v>
                </c:pt>
                <c:pt idx="6">
                  <c:v>Confidence in Senior Leadership</c:v>
                </c:pt>
                <c:pt idx="7">
                  <c:v>Collaboration</c:v>
                </c:pt>
                <c:pt idx="8">
                  <c:v>Communication</c:v>
                </c:pt>
                <c:pt idx="9">
                  <c:v>Performance Management</c:v>
                </c:pt>
                <c:pt idx="10">
                  <c:v>Faculty Experience</c:v>
                </c:pt>
              </c:strCache>
            </c:strRef>
          </c:cat>
          <c:val>
            <c:numRef>
              <c:f>Sheet1!$B$2:$B$12</c:f>
              <c:numCache>
                <c:formatCode>0%</c:formatCode>
                <c:ptCount val="11"/>
                <c:pt idx="0">
                  <c:v>0.85</c:v>
                </c:pt>
                <c:pt idx="1">
                  <c:v>0.84</c:v>
                </c:pt>
                <c:pt idx="2">
                  <c:v>0.8</c:v>
                </c:pt>
                <c:pt idx="3">
                  <c:v>0.79</c:v>
                </c:pt>
                <c:pt idx="4">
                  <c:v>0.78</c:v>
                </c:pt>
                <c:pt idx="5">
                  <c:v>0.75</c:v>
                </c:pt>
                <c:pt idx="6">
                  <c:v>0.7</c:v>
                </c:pt>
                <c:pt idx="7">
                  <c:v>0.68</c:v>
                </c:pt>
                <c:pt idx="8">
                  <c:v>0.67</c:v>
                </c:pt>
                <c:pt idx="9">
                  <c:v>0.66</c:v>
                </c:pt>
                <c:pt idx="10">
                  <c:v>0.54</c:v>
                </c:pt>
              </c:numCache>
            </c:numRef>
          </c:val>
          <c:extLst>
            <c:ext xmlns:c16="http://schemas.microsoft.com/office/drawing/2014/chart" uri="{C3380CC4-5D6E-409C-BE32-E72D297353CC}">
              <c16:uniqueId val="{00000000-5AD7-4576-B627-DDDD98FBCA09}"/>
            </c:ext>
          </c:extLst>
        </c:ser>
        <c:ser>
          <c:idx val="1"/>
          <c:order val="1"/>
          <c:tx>
            <c:strRef>
              <c:f>Sheet1!$C$1</c:f>
              <c:strCache>
                <c:ptCount val="1"/>
                <c:pt idx="0">
                  <c:v>Neutral</c:v>
                </c:pt>
              </c:strCache>
            </c:strRef>
          </c:tx>
          <c:spPr>
            <a:solidFill>
              <a:srgbClr val="8EB4E3"/>
            </a:solidFill>
          </c:spPr>
          <c:invertIfNegative val="0"/>
          <c:dLbls>
            <c:spPr>
              <a:noFill/>
            </c:spPr>
            <c:txPr>
              <a:bodyPr/>
              <a:lstStyle/>
              <a:p>
                <a:pPr>
                  <a:defRPr sz="1400" b="1">
                    <a:solidFill>
                      <a:schemeClr val="bg1"/>
                    </a:solidFill>
                    <a:latin typeface="Aptos" panose="020B00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Mission &amp; Pride</c:v>
                </c:pt>
                <c:pt idx="1">
                  <c:v>Inclusion, Belonging &amp; Community</c:v>
                </c:pt>
                <c:pt idx="2">
                  <c:v>Faculty &amp; Staff Well-being</c:v>
                </c:pt>
                <c:pt idx="3">
                  <c:v>Supervisor/Department Chair Effectiveness</c:v>
                </c:pt>
                <c:pt idx="4">
                  <c:v>Job Satisfaction &amp; Support</c:v>
                </c:pt>
                <c:pt idx="5">
                  <c:v>Professional Development</c:v>
                </c:pt>
                <c:pt idx="6">
                  <c:v>Confidence in Senior Leadership</c:v>
                </c:pt>
                <c:pt idx="7">
                  <c:v>Collaboration</c:v>
                </c:pt>
                <c:pt idx="8">
                  <c:v>Communication</c:v>
                </c:pt>
                <c:pt idx="9">
                  <c:v>Performance Management</c:v>
                </c:pt>
                <c:pt idx="10">
                  <c:v>Faculty Experience</c:v>
                </c:pt>
              </c:strCache>
            </c:strRef>
          </c:cat>
          <c:val>
            <c:numRef>
              <c:f>Sheet1!$C$2:$C$12</c:f>
              <c:numCache>
                <c:formatCode>0%</c:formatCode>
                <c:ptCount val="11"/>
                <c:pt idx="0">
                  <c:v>9.9999999999999978E-2</c:v>
                </c:pt>
                <c:pt idx="1">
                  <c:v>0.10999999999999999</c:v>
                </c:pt>
                <c:pt idx="2">
                  <c:v>0.12</c:v>
                </c:pt>
                <c:pt idx="3">
                  <c:v>0.12</c:v>
                </c:pt>
                <c:pt idx="4">
                  <c:v>0.13</c:v>
                </c:pt>
                <c:pt idx="5">
                  <c:v>0.16000000000000003</c:v>
                </c:pt>
                <c:pt idx="6">
                  <c:v>0.18000000000000005</c:v>
                </c:pt>
                <c:pt idx="7">
                  <c:v>0.19999999999999996</c:v>
                </c:pt>
                <c:pt idx="8">
                  <c:v>0.19999999999999996</c:v>
                </c:pt>
                <c:pt idx="9">
                  <c:v>0.19999999999999996</c:v>
                </c:pt>
                <c:pt idx="10">
                  <c:v>0.18999999999999995</c:v>
                </c:pt>
              </c:numCache>
            </c:numRef>
          </c:val>
          <c:extLst>
            <c:ext xmlns:c16="http://schemas.microsoft.com/office/drawing/2014/chart" uri="{C3380CC4-5D6E-409C-BE32-E72D297353CC}">
              <c16:uniqueId val="{00000001-5AD7-4576-B627-DDDD98FBCA09}"/>
            </c:ext>
          </c:extLst>
        </c:ser>
        <c:ser>
          <c:idx val="2"/>
          <c:order val="2"/>
          <c:tx>
            <c:strRef>
              <c:f>Sheet1!$D$1</c:f>
              <c:strCache>
                <c:ptCount val="1"/>
                <c:pt idx="0">
                  <c:v>Negative</c:v>
                </c:pt>
              </c:strCache>
            </c:strRef>
          </c:tx>
          <c:spPr>
            <a:solidFill>
              <a:schemeClr val="accent3"/>
            </a:solidFill>
          </c:spPr>
          <c:invertIfNegative val="0"/>
          <c:dLbls>
            <c:spPr>
              <a:noFill/>
              <a:ln>
                <a:noFill/>
              </a:ln>
              <a:effectLst/>
            </c:spPr>
            <c:txPr>
              <a:bodyPr/>
              <a:lstStyle/>
              <a:p>
                <a:pPr>
                  <a:defRPr sz="1400" b="1">
                    <a:solidFill>
                      <a:schemeClr val="bg1"/>
                    </a:solidFill>
                    <a:latin typeface="Aptos" panose="020B00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Mission &amp; Pride</c:v>
                </c:pt>
                <c:pt idx="1">
                  <c:v>Inclusion, Belonging &amp; Community</c:v>
                </c:pt>
                <c:pt idx="2">
                  <c:v>Faculty &amp; Staff Well-being</c:v>
                </c:pt>
                <c:pt idx="3">
                  <c:v>Supervisor/Department Chair Effectiveness</c:v>
                </c:pt>
                <c:pt idx="4">
                  <c:v>Job Satisfaction &amp; Support</c:v>
                </c:pt>
                <c:pt idx="5">
                  <c:v>Professional Development</c:v>
                </c:pt>
                <c:pt idx="6">
                  <c:v>Confidence in Senior Leadership</c:v>
                </c:pt>
                <c:pt idx="7">
                  <c:v>Collaboration</c:v>
                </c:pt>
                <c:pt idx="8">
                  <c:v>Communication</c:v>
                </c:pt>
                <c:pt idx="9">
                  <c:v>Performance Management</c:v>
                </c:pt>
                <c:pt idx="10">
                  <c:v>Faculty Experience</c:v>
                </c:pt>
              </c:strCache>
            </c:strRef>
          </c:cat>
          <c:val>
            <c:numRef>
              <c:f>Sheet1!$D$2:$D$12</c:f>
              <c:numCache>
                <c:formatCode>0%</c:formatCode>
                <c:ptCount val="11"/>
                <c:pt idx="0">
                  <c:v>0.05</c:v>
                </c:pt>
                <c:pt idx="1">
                  <c:v>0.05</c:v>
                </c:pt>
                <c:pt idx="2">
                  <c:v>0.08</c:v>
                </c:pt>
                <c:pt idx="3">
                  <c:v>0.09</c:v>
                </c:pt>
                <c:pt idx="4">
                  <c:v>0.09</c:v>
                </c:pt>
                <c:pt idx="5">
                  <c:v>0.09</c:v>
                </c:pt>
                <c:pt idx="6">
                  <c:v>0.12</c:v>
                </c:pt>
                <c:pt idx="7">
                  <c:v>0.12</c:v>
                </c:pt>
                <c:pt idx="8">
                  <c:v>0.13</c:v>
                </c:pt>
                <c:pt idx="9">
                  <c:v>0.14000000000000001</c:v>
                </c:pt>
                <c:pt idx="10">
                  <c:v>0.27</c:v>
                </c:pt>
              </c:numCache>
            </c:numRef>
          </c:val>
          <c:extLst>
            <c:ext xmlns:c16="http://schemas.microsoft.com/office/drawing/2014/chart" uri="{C3380CC4-5D6E-409C-BE32-E72D297353CC}">
              <c16:uniqueId val="{00000002-5AD7-4576-B627-DDDD98FBCA09}"/>
            </c:ext>
          </c:extLst>
        </c:ser>
        <c:dLbls>
          <c:dLblPos val="ctr"/>
          <c:showLegendKey val="0"/>
          <c:showVal val="1"/>
          <c:showCatName val="0"/>
          <c:showSerName val="0"/>
          <c:showPercent val="0"/>
          <c:showBubbleSize val="0"/>
        </c:dLbls>
        <c:gapWidth val="95"/>
        <c:overlap val="100"/>
        <c:axId val="359402112"/>
        <c:axId val="359408000"/>
      </c:barChart>
      <c:catAx>
        <c:axId val="359402112"/>
        <c:scaling>
          <c:orientation val="maxMin"/>
        </c:scaling>
        <c:delete val="0"/>
        <c:axPos val="l"/>
        <c:numFmt formatCode="General" sourceLinked="0"/>
        <c:majorTickMark val="none"/>
        <c:minorTickMark val="none"/>
        <c:tickLblPos val="nextTo"/>
        <c:txPr>
          <a:bodyPr anchor="ctr" anchorCtr="0"/>
          <a:lstStyle/>
          <a:p>
            <a:pPr>
              <a:defRPr sz="1200" b="0">
                <a:solidFill>
                  <a:schemeClr val="tx1"/>
                </a:solidFill>
                <a:latin typeface="Aptos" panose="020B0004020202020204" pitchFamily="34" charset="0"/>
              </a:defRPr>
            </a:pPr>
            <a:endParaRPr lang="en-US"/>
          </a:p>
        </c:txPr>
        <c:crossAx val="359408000"/>
        <c:crosses val="autoZero"/>
        <c:auto val="1"/>
        <c:lblAlgn val="ctr"/>
        <c:lblOffset val="100"/>
        <c:noMultiLvlLbl val="0"/>
      </c:catAx>
      <c:valAx>
        <c:axId val="359408000"/>
        <c:scaling>
          <c:orientation val="minMax"/>
        </c:scaling>
        <c:delete val="1"/>
        <c:axPos val="t"/>
        <c:numFmt formatCode="0%" sourceLinked="1"/>
        <c:majorTickMark val="out"/>
        <c:minorTickMark val="none"/>
        <c:tickLblPos val="nextTo"/>
        <c:crossAx val="359402112"/>
        <c:crosses val="autoZero"/>
        <c:crossBetween val="between"/>
      </c:valAx>
    </c:plotArea>
    <c:legend>
      <c:legendPos val="b"/>
      <c:legendEntry>
        <c:idx val="0"/>
        <c:txPr>
          <a:bodyPr/>
          <a:lstStyle/>
          <a:p>
            <a:pPr>
              <a:defRPr sz="1000" b="0">
                <a:solidFill>
                  <a:schemeClr val="tx1"/>
                </a:solidFill>
              </a:defRPr>
            </a:pPr>
            <a:endParaRPr lang="en-US"/>
          </a:p>
        </c:txPr>
      </c:legendEntry>
      <c:layout>
        <c:manualLayout>
          <c:xMode val="edge"/>
          <c:yMode val="edge"/>
          <c:x val="0.3716727500760092"/>
          <c:y val="0.95270472771143655"/>
          <c:w val="0.26706222115565498"/>
          <c:h val="4.7295272288563416E-2"/>
        </c:manualLayout>
      </c:layout>
      <c:overlay val="0"/>
      <c:txPr>
        <a:bodyPr/>
        <a:lstStyle/>
        <a:p>
          <a:pPr>
            <a:defRPr sz="1000" b="0">
              <a:solidFill>
                <a:schemeClr val="tx1"/>
              </a:solidFill>
            </a:defRPr>
          </a:pPr>
          <a:endParaRPr lang="en-US"/>
        </a:p>
      </c:txPr>
    </c:legend>
    <c:plotVisOnly val="1"/>
    <c:dispBlanksAs val="gap"/>
    <c:showDLblsOverMax val="0"/>
  </c:chart>
  <c:spPr>
    <a:solidFill>
      <a:schemeClr val="bg2">
        <a:lumMod val="20000"/>
        <a:lumOff val="80000"/>
      </a:schemeClr>
    </a:solidFill>
  </c:spPr>
  <c:txPr>
    <a:bodyPr/>
    <a:lstStyle/>
    <a:p>
      <a:pPr>
        <a:defRPr sz="1600">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4088194958426796E-3"/>
          <c:w val="0.98056129254335012"/>
          <c:h val="0.81019024402752537"/>
        </c:manualLayout>
      </c:layout>
      <c:barChart>
        <c:barDir val="col"/>
        <c:grouping val="clustered"/>
        <c:varyColors val="0"/>
        <c:ser>
          <c:idx val="0"/>
          <c:order val="0"/>
          <c:tx>
            <c:strRef>
              <c:f>Sheet1!$B$1</c:f>
              <c:strCache>
                <c:ptCount val="1"/>
                <c:pt idx="0">
                  <c:v>2026 UTRGV Overall</c:v>
                </c:pt>
              </c:strCache>
            </c:strRef>
          </c:tx>
          <c:spPr>
            <a:solidFill>
              <a:schemeClr val="tx1"/>
            </a:solidFill>
            <a:ln w="19050">
              <a:solidFill>
                <a:schemeClr val="lt1"/>
              </a:solidFill>
            </a:ln>
            <a:effectLst/>
          </c:spPr>
          <c:invertIfNegative val="0"/>
          <c:dPt>
            <c:idx val="0"/>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1-D2F5-4326-A25A-0A14096DCDC7}"/>
              </c:ext>
            </c:extLst>
          </c:dPt>
          <c:dPt>
            <c:idx val="1"/>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3-D2F5-4326-A25A-0A14096DCDC7}"/>
              </c:ext>
            </c:extLst>
          </c:dPt>
          <c:dPt>
            <c:idx val="2"/>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5-D2F5-4326-A25A-0A14096DCDC7}"/>
              </c:ext>
            </c:extLst>
          </c:dPt>
          <c:dPt>
            <c:idx val="3"/>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7-D2F5-4326-A25A-0A14096DCDC7}"/>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3A70"/>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Mission &amp; Pride</c:v>
                </c:pt>
                <c:pt idx="1">
                  <c:v>Inclusion, Belonging &amp; Community</c:v>
                </c:pt>
                <c:pt idx="2">
                  <c:v>Faculty &amp; Staff Well-being</c:v>
                </c:pt>
                <c:pt idx="3">
                  <c:v>Supervisor/Department Chair Effectiveness</c:v>
                </c:pt>
                <c:pt idx="4">
                  <c:v>Job Satisfaction &amp; Support</c:v>
                </c:pt>
              </c:strCache>
            </c:strRef>
          </c:cat>
          <c:val>
            <c:numRef>
              <c:f>Sheet1!$B$2:$B$6</c:f>
              <c:numCache>
                <c:formatCode>0%</c:formatCode>
                <c:ptCount val="5"/>
                <c:pt idx="0">
                  <c:v>0.85</c:v>
                </c:pt>
                <c:pt idx="1">
                  <c:v>0.84</c:v>
                </c:pt>
                <c:pt idx="2">
                  <c:v>0.8</c:v>
                </c:pt>
                <c:pt idx="3">
                  <c:v>0.79</c:v>
                </c:pt>
                <c:pt idx="4">
                  <c:v>0.78</c:v>
                </c:pt>
              </c:numCache>
            </c:numRef>
          </c:val>
          <c:extLst>
            <c:ext xmlns:c16="http://schemas.microsoft.com/office/drawing/2014/chart" uri="{C3380CC4-5D6E-409C-BE32-E72D297353CC}">
              <c16:uniqueId val="{00000008-D2F5-4326-A25A-0A14096DCDC7}"/>
            </c:ext>
          </c:extLst>
        </c:ser>
        <c:ser>
          <c:idx val="1"/>
          <c:order val="1"/>
          <c:tx>
            <c:strRef>
              <c:f>Sheet1!$C$1</c:f>
              <c:strCache>
                <c:ptCount val="1"/>
                <c:pt idx="0">
                  <c:v>2025 UTRGV Overall</c:v>
                </c:pt>
              </c:strCache>
            </c:strRef>
          </c:tx>
          <c:spPr>
            <a:solidFill>
              <a:schemeClr val="bg2">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2">
                        <a:lumMod val="75000"/>
                      </a:schemeClr>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Mission &amp; Pride</c:v>
                </c:pt>
                <c:pt idx="1">
                  <c:v>Inclusion, Belonging &amp; Community</c:v>
                </c:pt>
                <c:pt idx="2">
                  <c:v>Faculty &amp; Staff Well-being</c:v>
                </c:pt>
                <c:pt idx="3">
                  <c:v>Supervisor/Department Chair Effectiveness</c:v>
                </c:pt>
                <c:pt idx="4">
                  <c:v>Job Satisfaction &amp; Support</c:v>
                </c:pt>
              </c:strCache>
            </c:strRef>
          </c:cat>
          <c:val>
            <c:numRef>
              <c:f>Sheet1!$C$2:$C$6</c:f>
              <c:numCache>
                <c:formatCode>0%</c:formatCode>
                <c:ptCount val="5"/>
                <c:pt idx="0">
                  <c:v>0.79</c:v>
                </c:pt>
                <c:pt idx="1">
                  <c:v>0.8</c:v>
                </c:pt>
                <c:pt idx="2">
                  <c:v>0.77</c:v>
                </c:pt>
                <c:pt idx="3">
                  <c:v>0.74</c:v>
                </c:pt>
                <c:pt idx="4">
                  <c:v>0.76</c:v>
                </c:pt>
              </c:numCache>
            </c:numRef>
          </c:val>
          <c:extLst>
            <c:ext xmlns:c16="http://schemas.microsoft.com/office/drawing/2014/chart" uri="{C3380CC4-5D6E-409C-BE32-E72D297353CC}">
              <c16:uniqueId val="{00000009-D2F5-4326-A25A-0A14096DCDC7}"/>
            </c:ext>
          </c:extLst>
        </c:ser>
        <c:dLbls>
          <c:dLblPos val="outEnd"/>
          <c:showLegendKey val="0"/>
          <c:showVal val="1"/>
          <c:showCatName val="0"/>
          <c:showSerName val="0"/>
          <c:showPercent val="0"/>
          <c:showBubbleSize val="0"/>
        </c:dLbls>
        <c:gapWidth val="100"/>
        <c:axId val="2059173647"/>
        <c:axId val="2059175375"/>
      </c:barChart>
      <c:catAx>
        <c:axId val="2059173647"/>
        <c:scaling>
          <c:orientation val="minMax"/>
        </c:scaling>
        <c:delete val="0"/>
        <c:axPos val="b"/>
        <c:numFmt formatCode="General" sourceLinked="1"/>
        <c:majorTickMark val="none"/>
        <c:minorTickMark val="none"/>
        <c:tickLblPos val="nextTo"/>
        <c:spPr>
          <a:noFill/>
          <a:ln w="9525" cap="flat" cmpd="sng" algn="ctr">
            <a:solidFill>
              <a:srgbClr val="879AB3">
                <a:alpha val="95000"/>
              </a:srgbClr>
            </a:solidFill>
            <a:round/>
          </a:ln>
          <a:effectLst/>
        </c:spPr>
        <c:txPr>
          <a:bodyPr rot="-60000000" spcFirstLastPara="1" vertOverflow="ellipsis" vert="horz" wrap="square" anchor="t" anchorCtr="0"/>
          <a:lstStyle/>
          <a:p>
            <a:pPr>
              <a:defRPr sz="1400" b="0" i="0" u="none" strike="noStrike" kern="1200" baseline="0">
                <a:ln>
                  <a:noFill/>
                </a:ln>
                <a:solidFill>
                  <a:srgbClr val="003A70"/>
                </a:solidFill>
                <a:latin typeface="Aptos" panose="020B0004020202020204" pitchFamily="34" charset="0"/>
                <a:ea typeface="+mn-ea"/>
                <a:cs typeface="+mn-cs"/>
              </a:defRPr>
            </a:pPr>
            <a:endParaRPr lang="en-US"/>
          </a:p>
        </c:txPr>
        <c:crossAx val="2059175375"/>
        <c:crosses val="autoZero"/>
        <c:auto val="1"/>
        <c:lblAlgn val="ctr"/>
        <c:lblOffset val="100"/>
        <c:noMultiLvlLbl val="0"/>
      </c:catAx>
      <c:valAx>
        <c:axId val="2059175375"/>
        <c:scaling>
          <c:orientation val="minMax"/>
          <c:max val="1"/>
        </c:scaling>
        <c:delete val="1"/>
        <c:axPos val="l"/>
        <c:majorGridlines>
          <c:spPr>
            <a:ln w="9525" cap="flat" cmpd="sng" algn="ctr">
              <a:noFill/>
              <a:round/>
            </a:ln>
            <a:effectLst/>
          </c:spPr>
        </c:majorGridlines>
        <c:numFmt formatCode="0%" sourceLinked="1"/>
        <c:majorTickMark val="out"/>
        <c:minorTickMark val="none"/>
        <c:tickLblPos val="nextTo"/>
        <c:crossAx val="2059173647"/>
        <c:crosses val="autoZero"/>
        <c:crossBetween val="between"/>
      </c:valAx>
      <c:spPr>
        <a:noFill/>
        <a:ln w="25400">
          <a:noFill/>
        </a:ln>
        <a:effectLst/>
      </c:spPr>
    </c:plotArea>
    <c:legend>
      <c:legendPos val="b"/>
      <c:legendEntry>
        <c:idx val="0"/>
        <c:txPr>
          <a:bodyPr rot="0" spcFirstLastPara="1" vertOverflow="ellipsis" vert="horz" wrap="square" anchor="ctr" anchorCtr="1"/>
          <a:lstStyle/>
          <a:p>
            <a:pPr>
              <a:defRPr sz="1400" b="0" i="0" u="none" strike="noStrike" kern="1200" baseline="0">
                <a:solidFill>
                  <a:srgbClr val="003A70"/>
                </a:solidFill>
                <a:latin typeface="Aptos" panose="020B0004020202020204" pitchFamily="34" charset="0"/>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3A70"/>
                </a:solidFill>
                <a:latin typeface="Aptos" panose="020B0004020202020204" pitchFamily="34" charset="0"/>
                <a:ea typeface="+mn-ea"/>
                <a:cs typeface="+mn-cs"/>
              </a:defRPr>
            </a:pPr>
            <a:endParaRPr lang="en-US"/>
          </a:p>
        </c:txPr>
      </c:legendEntry>
      <c:layout>
        <c:manualLayout>
          <c:xMode val="edge"/>
          <c:yMode val="edge"/>
          <c:x val="0.22420659680423735"/>
          <c:y val="0.93464645229242083"/>
          <c:w val="0.53295540926236684"/>
          <c:h val="6.53535865865643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2026 UTRGV Overall</c:v>
                </c:pt>
              </c:strCache>
            </c:strRef>
          </c:tx>
          <c:spPr>
            <a:solidFill>
              <a:schemeClr val="tx1"/>
            </a:solidFill>
            <a:ln w="19050">
              <a:solidFill>
                <a:schemeClr val="lt1"/>
              </a:solidFill>
            </a:ln>
            <a:effectLst/>
          </c:spPr>
          <c:invertIfNegative val="0"/>
          <c:dPt>
            <c:idx val="0"/>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1-2124-4FAD-BF36-699DA2E91769}"/>
              </c:ext>
            </c:extLst>
          </c:dPt>
          <c:dPt>
            <c:idx val="1"/>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3-2124-4FAD-BF36-699DA2E91769}"/>
              </c:ext>
            </c:extLst>
          </c:dPt>
          <c:dPt>
            <c:idx val="2"/>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5-2124-4FAD-BF36-699DA2E91769}"/>
              </c:ext>
            </c:extLst>
          </c:dPt>
          <c:dPt>
            <c:idx val="3"/>
            <c:invertIfNegative val="0"/>
            <c:bubble3D val="0"/>
            <c:spPr>
              <a:solidFill>
                <a:schemeClr val="tx1"/>
              </a:solidFill>
              <a:ln w="19050">
                <a:solidFill>
                  <a:schemeClr val="lt1"/>
                </a:solidFill>
              </a:ln>
              <a:effectLst/>
            </c:spPr>
            <c:extLst>
              <c:ext xmlns:c16="http://schemas.microsoft.com/office/drawing/2014/chart" uri="{C3380CC4-5D6E-409C-BE32-E72D297353CC}">
                <c16:uniqueId val="{00000007-2124-4FAD-BF36-699DA2E91769}"/>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3A70"/>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Professional Development</c:v>
                </c:pt>
                <c:pt idx="1">
                  <c:v>Confidence in Senior Leadership</c:v>
                </c:pt>
                <c:pt idx="2">
                  <c:v>Collaboration</c:v>
                </c:pt>
                <c:pt idx="3">
                  <c:v>Communication</c:v>
                </c:pt>
                <c:pt idx="4">
                  <c:v>Performance Management</c:v>
                </c:pt>
                <c:pt idx="5">
                  <c:v>Faculty Experience</c:v>
                </c:pt>
              </c:strCache>
            </c:strRef>
          </c:cat>
          <c:val>
            <c:numRef>
              <c:f>Sheet1!$B$2:$B$7</c:f>
              <c:numCache>
                <c:formatCode>0%</c:formatCode>
                <c:ptCount val="6"/>
                <c:pt idx="0">
                  <c:v>0.75</c:v>
                </c:pt>
                <c:pt idx="1">
                  <c:v>0.7</c:v>
                </c:pt>
                <c:pt idx="2">
                  <c:v>0.68</c:v>
                </c:pt>
                <c:pt idx="3">
                  <c:v>0.67</c:v>
                </c:pt>
                <c:pt idx="4">
                  <c:v>0.66</c:v>
                </c:pt>
                <c:pt idx="5">
                  <c:v>0.54</c:v>
                </c:pt>
              </c:numCache>
            </c:numRef>
          </c:val>
          <c:extLst>
            <c:ext xmlns:c16="http://schemas.microsoft.com/office/drawing/2014/chart" uri="{C3380CC4-5D6E-409C-BE32-E72D297353CC}">
              <c16:uniqueId val="{00000008-2124-4FAD-BF36-699DA2E91769}"/>
            </c:ext>
          </c:extLst>
        </c:ser>
        <c:ser>
          <c:idx val="1"/>
          <c:order val="1"/>
          <c:tx>
            <c:strRef>
              <c:f>Sheet1!$C$1</c:f>
              <c:strCache>
                <c:ptCount val="1"/>
                <c:pt idx="0">
                  <c:v>2025 UTRGV Overall</c:v>
                </c:pt>
              </c:strCache>
            </c:strRef>
          </c:tx>
          <c:spPr>
            <a:solidFill>
              <a:schemeClr val="bg2">
                <a:lumMod val="75000"/>
              </a:schemeClr>
            </a:solidFill>
            <a:ln w="19050">
              <a:solidFill>
                <a:schemeClr val="lt1"/>
              </a:solidFill>
            </a:ln>
            <a:effectLst/>
          </c:spPr>
          <c:invertIfNegative val="0"/>
          <c:dLbls>
            <c:delete val="1"/>
          </c:dLbls>
          <c:cat>
            <c:strRef>
              <c:f>Sheet1!$A$2:$A$7</c:f>
              <c:strCache>
                <c:ptCount val="6"/>
                <c:pt idx="0">
                  <c:v>Professional Development</c:v>
                </c:pt>
                <c:pt idx="1">
                  <c:v>Confidence in Senior Leadership</c:v>
                </c:pt>
                <c:pt idx="2">
                  <c:v>Collaboration</c:v>
                </c:pt>
                <c:pt idx="3">
                  <c:v>Communication</c:v>
                </c:pt>
                <c:pt idx="4">
                  <c:v>Performance Management</c:v>
                </c:pt>
                <c:pt idx="5">
                  <c:v>Faculty Experience</c:v>
                </c:pt>
              </c:strCache>
            </c:strRef>
          </c:cat>
          <c:val>
            <c:numRef>
              <c:f>Sheet1!$C$2:$C$7</c:f>
              <c:numCache>
                <c:formatCode>0%</c:formatCode>
                <c:ptCount val="6"/>
                <c:pt idx="0">
                  <c:v>0.74</c:v>
                </c:pt>
                <c:pt idx="1">
                  <c:v>0.67</c:v>
                </c:pt>
                <c:pt idx="2">
                  <c:v>0.64</c:v>
                </c:pt>
                <c:pt idx="3">
                  <c:v>0.66</c:v>
                </c:pt>
                <c:pt idx="4">
                  <c:v>0.63</c:v>
                </c:pt>
              </c:numCache>
            </c:numRef>
          </c:val>
          <c:extLst>
            <c:ext xmlns:c16="http://schemas.microsoft.com/office/drawing/2014/chart" uri="{C3380CC4-5D6E-409C-BE32-E72D297353CC}">
              <c16:uniqueId val="{00000009-2124-4FAD-BF36-699DA2E91769}"/>
            </c:ext>
          </c:extLst>
        </c:ser>
        <c:dLbls>
          <c:dLblPos val="outEnd"/>
          <c:showLegendKey val="0"/>
          <c:showVal val="1"/>
          <c:showCatName val="0"/>
          <c:showSerName val="0"/>
          <c:showPercent val="0"/>
          <c:showBubbleSize val="0"/>
        </c:dLbls>
        <c:gapWidth val="100"/>
        <c:axId val="2059173647"/>
        <c:axId val="2059175375"/>
      </c:barChart>
      <c:catAx>
        <c:axId val="2059173647"/>
        <c:scaling>
          <c:orientation val="minMax"/>
        </c:scaling>
        <c:delete val="0"/>
        <c:axPos val="b"/>
        <c:numFmt formatCode="General" sourceLinked="1"/>
        <c:majorTickMark val="none"/>
        <c:minorTickMark val="none"/>
        <c:tickLblPos val="nextTo"/>
        <c:spPr>
          <a:noFill/>
          <a:ln w="9525" cap="flat" cmpd="sng" algn="ctr">
            <a:solidFill>
              <a:srgbClr val="879AB3"/>
            </a:solidFill>
            <a:round/>
          </a:ln>
          <a:effectLst/>
        </c:spPr>
        <c:txPr>
          <a:bodyPr rot="-60000000" spcFirstLastPara="1" vertOverflow="ellipsis" vert="horz" wrap="square" anchor="t" anchorCtr="0"/>
          <a:lstStyle/>
          <a:p>
            <a:pPr>
              <a:defRPr sz="1400" b="0" i="0" u="none" strike="noStrike" kern="1200" baseline="0">
                <a:ln>
                  <a:noFill/>
                </a:ln>
                <a:solidFill>
                  <a:srgbClr val="003A70"/>
                </a:solidFill>
                <a:latin typeface="Aptos" panose="020B0004020202020204" pitchFamily="34" charset="0"/>
                <a:ea typeface="+mn-ea"/>
                <a:cs typeface="+mn-cs"/>
              </a:defRPr>
            </a:pPr>
            <a:endParaRPr lang="en-US"/>
          </a:p>
        </c:txPr>
        <c:crossAx val="2059175375"/>
        <c:crosses val="autoZero"/>
        <c:auto val="1"/>
        <c:lblAlgn val="ctr"/>
        <c:lblOffset val="100"/>
        <c:noMultiLvlLbl val="0"/>
      </c:catAx>
      <c:valAx>
        <c:axId val="2059175375"/>
        <c:scaling>
          <c:orientation val="minMax"/>
          <c:max val="1"/>
        </c:scaling>
        <c:delete val="1"/>
        <c:axPos val="l"/>
        <c:majorGridlines>
          <c:spPr>
            <a:ln w="9525" cap="flat" cmpd="sng" algn="ctr">
              <a:noFill/>
              <a:round/>
            </a:ln>
            <a:effectLst/>
          </c:spPr>
        </c:majorGridlines>
        <c:numFmt formatCode="0%" sourceLinked="1"/>
        <c:majorTickMark val="out"/>
        <c:minorTickMark val="none"/>
        <c:tickLblPos val="nextTo"/>
        <c:crossAx val="2059173647"/>
        <c:crosses val="autoZero"/>
        <c:crossBetween val="between"/>
      </c:valAx>
      <c:spPr>
        <a:noFill/>
        <a:ln w="25400">
          <a:noFill/>
        </a:ln>
        <a:effectLst/>
      </c:spPr>
    </c:plotArea>
    <c:legend>
      <c:legendPos val="b"/>
      <c:legendEntry>
        <c:idx val="0"/>
        <c:txPr>
          <a:bodyPr rot="0" spcFirstLastPara="1" vertOverflow="ellipsis" vert="horz" wrap="square" anchor="ctr" anchorCtr="1"/>
          <a:lstStyle/>
          <a:p>
            <a:pPr>
              <a:defRPr sz="1400" b="0" i="0" u="none" strike="noStrike" kern="1200" baseline="0">
                <a:solidFill>
                  <a:srgbClr val="003A70"/>
                </a:solidFill>
                <a:latin typeface="Aptos" panose="020B0004020202020204" pitchFamily="34" charset="0"/>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rgbClr val="003A70"/>
                </a:solidFill>
                <a:latin typeface="Aptos" panose="020B0004020202020204" pitchFamily="34" charset="0"/>
                <a:ea typeface="+mn-ea"/>
                <a:cs typeface="+mn-cs"/>
              </a:defRPr>
            </a:pPr>
            <a:endParaRPr lang="en-US"/>
          </a:p>
        </c:txPr>
      </c:legendEntry>
      <c:layout>
        <c:manualLayout>
          <c:xMode val="edge"/>
          <c:yMode val="edge"/>
          <c:x val="0.19737296269508772"/>
          <c:y val="0.92939385617422476"/>
          <c:w val="0.58190805005526824"/>
          <c:h val="6.53535865865643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34591973537504322"/>
          <c:y val="0.11580889231566921"/>
          <c:w val="0.65408026462495683"/>
          <c:h val="0.8528885002017752"/>
        </c:manualLayout>
      </c:layout>
      <c:barChart>
        <c:barDir val="bar"/>
        <c:grouping val="percentStacked"/>
        <c:varyColors val="0"/>
        <c:ser>
          <c:idx val="0"/>
          <c:order val="0"/>
          <c:tx>
            <c:strRef>
              <c:f>Sheet1!$B$1</c:f>
              <c:strCache>
                <c:ptCount val="1"/>
                <c:pt idx="0">
                  <c:v>Positive</c:v>
                </c:pt>
              </c:strCache>
            </c:strRef>
          </c:tx>
          <c:spPr>
            <a:solidFill>
              <a:schemeClr val="tx1"/>
            </a:solidFill>
          </c:spPr>
          <c:invertIfNegative val="0"/>
          <c:dLbls>
            <c:spPr>
              <a:noFill/>
              <a:ln>
                <a:noFill/>
              </a:ln>
              <a:effectLst/>
            </c:spPr>
            <c:txPr>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2025 Faculty (n=66)</c:v>
                </c:pt>
                <c:pt idx="1">
                  <c:v>2026 Faculty (n=525)</c:v>
                </c:pt>
                <c:pt idx="3">
                  <c:v>2025 Non-exempt Staff (n=7)</c:v>
                </c:pt>
                <c:pt idx="4">
                  <c:v>2026 Non-exempt Staff (n=347)</c:v>
                </c:pt>
                <c:pt idx="6">
                  <c:v>2025 Exempt Professional Staff (n=63)</c:v>
                </c:pt>
                <c:pt idx="7">
                  <c:v>2026 Exempt Professional Staff (n=597)</c:v>
                </c:pt>
                <c:pt idx="9">
                  <c:v>2025 Administrator (n=61)</c:v>
                </c:pt>
                <c:pt idx="10">
                  <c:v>2026 Administrator (n=559)</c:v>
                </c:pt>
              </c:strCache>
            </c:strRef>
          </c:cat>
          <c:val>
            <c:numRef>
              <c:f>Sheet1!$B$2:$B$12</c:f>
              <c:numCache>
                <c:formatCode>0%</c:formatCode>
                <c:ptCount val="11"/>
                <c:pt idx="0">
                  <c:v>0.56000000000000005</c:v>
                </c:pt>
                <c:pt idx="1">
                  <c:v>0.63</c:v>
                </c:pt>
                <c:pt idx="3">
                  <c:v>0.71</c:v>
                </c:pt>
                <c:pt idx="4">
                  <c:v>0.78</c:v>
                </c:pt>
                <c:pt idx="6">
                  <c:v>0.81</c:v>
                </c:pt>
                <c:pt idx="7">
                  <c:v>0.79</c:v>
                </c:pt>
                <c:pt idx="9">
                  <c:v>0.81</c:v>
                </c:pt>
                <c:pt idx="10">
                  <c:v>0.83</c:v>
                </c:pt>
              </c:numCache>
            </c:numRef>
          </c:val>
          <c:extLst>
            <c:ext xmlns:c16="http://schemas.microsoft.com/office/drawing/2014/chart" uri="{C3380CC4-5D6E-409C-BE32-E72D297353CC}">
              <c16:uniqueId val="{00000000-0463-4CC8-ABC7-0D492101484B}"/>
            </c:ext>
          </c:extLst>
        </c:ser>
        <c:ser>
          <c:idx val="1"/>
          <c:order val="1"/>
          <c:tx>
            <c:strRef>
              <c:f>Sheet1!$C$1</c:f>
              <c:strCache>
                <c:ptCount val="1"/>
                <c:pt idx="0">
                  <c:v>Neutral</c:v>
                </c:pt>
              </c:strCache>
            </c:strRef>
          </c:tx>
          <c:spPr>
            <a:solidFill>
              <a:srgbClr val="8EB4E3"/>
            </a:solidFill>
          </c:spPr>
          <c:invertIfNegative val="0"/>
          <c:dLbls>
            <c:spPr>
              <a:noFill/>
            </c:spPr>
            <c:txPr>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2025 Faculty (n=66)</c:v>
                </c:pt>
                <c:pt idx="1">
                  <c:v>2026 Faculty (n=525)</c:v>
                </c:pt>
                <c:pt idx="3">
                  <c:v>2025 Non-exempt Staff (n=7)</c:v>
                </c:pt>
                <c:pt idx="4">
                  <c:v>2026 Non-exempt Staff (n=347)</c:v>
                </c:pt>
                <c:pt idx="6">
                  <c:v>2025 Exempt Professional Staff (n=63)</c:v>
                </c:pt>
                <c:pt idx="7">
                  <c:v>2026 Exempt Professional Staff (n=597)</c:v>
                </c:pt>
                <c:pt idx="9">
                  <c:v>2025 Administrator (n=61)</c:v>
                </c:pt>
                <c:pt idx="10">
                  <c:v>2026 Administrator (n=559)</c:v>
                </c:pt>
              </c:strCache>
            </c:strRef>
          </c:cat>
          <c:val>
            <c:numRef>
              <c:f>Sheet1!$C$2:$C$12</c:f>
              <c:numCache>
                <c:formatCode>0%</c:formatCode>
                <c:ptCount val="11"/>
                <c:pt idx="0">
                  <c:v>0.18</c:v>
                </c:pt>
                <c:pt idx="1">
                  <c:v>0.19</c:v>
                </c:pt>
                <c:pt idx="3">
                  <c:v>0.14000000000000001</c:v>
                </c:pt>
                <c:pt idx="4">
                  <c:v>0.15</c:v>
                </c:pt>
                <c:pt idx="6">
                  <c:v>0.12</c:v>
                </c:pt>
                <c:pt idx="7">
                  <c:v>0.14000000000000001</c:v>
                </c:pt>
                <c:pt idx="9">
                  <c:v>0.12</c:v>
                </c:pt>
                <c:pt idx="10">
                  <c:v>0.12</c:v>
                </c:pt>
              </c:numCache>
            </c:numRef>
          </c:val>
          <c:extLst>
            <c:ext xmlns:c16="http://schemas.microsoft.com/office/drawing/2014/chart" uri="{C3380CC4-5D6E-409C-BE32-E72D297353CC}">
              <c16:uniqueId val="{00000001-0463-4CC8-ABC7-0D492101484B}"/>
            </c:ext>
          </c:extLst>
        </c:ser>
        <c:ser>
          <c:idx val="2"/>
          <c:order val="2"/>
          <c:tx>
            <c:strRef>
              <c:f>Sheet1!$D$1</c:f>
              <c:strCache>
                <c:ptCount val="1"/>
                <c:pt idx="0">
                  <c:v>Negative</c:v>
                </c:pt>
              </c:strCache>
            </c:strRef>
          </c:tx>
          <c:spPr>
            <a:solidFill>
              <a:schemeClr val="accent3"/>
            </a:solidFill>
          </c:spPr>
          <c:invertIfNegative val="0"/>
          <c:dLbls>
            <c:spPr>
              <a:noFill/>
              <a:ln>
                <a:noFill/>
              </a:ln>
              <a:effectLst/>
            </c:spPr>
            <c:txPr>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2025 Faculty (n=66)</c:v>
                </c:pt>
                <c:pt idx="1">
                  <c:v>2026 Faculty (n=525)</c:v>
                </c:pt>
                <c:pt idx="3">
                  <c:v>2025 Non-exempt Staff (n=7)</c:v>
                </c:pt>
                <c:pt idx="4">
                  <c:v>2026 Non-exempt Staff (n=347)</c:v>
                </c:pt>
                <c:pt idx="6">
                  <c:v>2025 Exempt Professional Staff (n=63)</c:v>
                </c:pt>
                <c:pt idx="7">
                  <c:v>2026 Exempt Professional Staff (n=597)</c:v>
                </c:pt>
                <c:pt idx="9">
                  <c:v>2025 Administrator (n=61)</c:v>
                </c:pt>
                <c:pt idx="10">
                  <c:v>2026 Administrator (n=559)</c:v>
                </c:pt>
              </c:strCache>
            </c:strRef>
          </c:cat>
          <c:val>
            <c:numRef>
              <c:f>Sheet1!$D$2:$D$12</c:f>
              <c:numCache>
                <c:formatCode>0%</c:formatCode>
                <c:ptCount val="11"/>
                <c:pt idx="0">
                  <c:v>0.26</c:v>
                </c:pt>
                <c:pt idx="1">
                  <c:v>0.18</c:v>
                </c:pt>
                <c:pt idx="3">
                  <c:v>0.15</c:v>
                </c:pt>
                <c:pt idx="4">
                  <c:v>7.0000000000000007E-2</c:v>
                </c:pt>
                <c:pt idx="6">
                  <c:v>7.0000000000000007E-2</c:v>
                </c:pt>
                <c:pt idx="7">
                  <c:v>7.0000000000000007E-2</c:v>
                </c:pt>
                <c:pt idx="9">
                  <c:v>7.0000000000000007E-2</c:v>
                </c:pt>
                <c:pt idx="10">
                  <c:v>0.05</c:v>
                </c:pt>
              </c:numCache>
            </c:numRef>
          </c:val>
          <c:extLst>
            <c:ext xmlns:c16="http://schemas.microsoft.com/office/drawing/2014/chart" uri="{C3380CC4-5D6E-409C-BE32-E72D297353CC}">
              <c16:uniqueId val="{00000002-0463-4CC8-ABC7-0D492101484B}"/>
            </c:ext>
          </c:extLst>
        </c:ser>
        <c:dLbls>
          <c:dLblPos val="ctr"/>
          <c:showLegendKey val="0"/>
          <c:showVal val="1"/>
          <c:showCatName val="0"/>
          <c:showSerName val="0"/>
          <c:showPercent val="0"/>
          <c:showBubbleSize val="0"/>
        </c:dLbls>
        <c:gapWidth val="11"/>
        <c:overlap val="100"/>
        <c:axId val="359402112"/>
        <c:axId val="359408000"/>
      </c:barChart>
      <c:catAx>
        <c:axId val="359402112"/>
        <c:scaling>
          <c:orientation val="minMax"/>
        </c:scaling>
        <c:delete val="0"/>
        <c:axPos val="l"/>
        <c:numFmt formatCode="General" sourceLinked="0"/>
        <c:majorTickMark val="none"/>
        <c:minorTickMark val="none"/>
        <c:tickLblPos val="nextTo"/>
        <c:crossAx val="359408000"/>
        <c:crosses val="autoZero"/>
        <c:auto val="1"/>
        <c:lblAlgn val="ctr"/>
        <c:lblOffset val="100"/>
        <c:noMultiLvlLbl val="0"/>
      </c:catAx>
      <c:valAx>
        <c:axId val="359408000"/>
        <c:scaling>
          <c:orientation val="minMax"/>
        </c:scaling>
        <c:delete val="1"/>
        <c:axPos val="b"/>
        <c:numFmt formatCode="0%" sourceLinked="1"/>
        <c:majorTickMark val="out"/>
        <c:minorTickMark val="none"/>
        <c:tickLblPos val="nextTo"/>
        <c:crossAx val="359402112"/>
        <c:crosses val="autoZero"/>
        <c:crossBetween val="between"/>
      </c:valAx>
    </c:plotArea>
    <c:legend>
      <c:legendPos val="t"/>
      <c:layout>
        <c:manualLayout>
          <c:xMode val="edge"/>
          <c:yMode val="edge"/>
          <c:x val="0.34136810117571897"/>
          <c:y val="1.7074149535939404E-2"/>
          <c:w val="0.39906103734357679"/>
          <c:h val="7.210870452243133E-2"/>
        </c:manualLayout>
      </c:layout>
      <c:overlay val="0"/>
    </c:legend>
    <c:plotVisOnly val="1"/>
    <c:dispBlanksAs val="gap"/>
    <c:showDLblsOverMax val="0"/>
  </c:chart>
  <c:txPr>
    <a:bodyPr/>
    <a:lstStyle/>
    <a:p>
      <a:pPr>
        <a:defRPr sz="1600">
          <a:latin typeface="Aptos" panose="020B0004020202020204" pitchFamily="34" charset="0"/>
          <a:cs typeface="Arial" panose="020B060402020202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682637-462D-4AA2-A1CA-20CF4EF0A0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5B6C213-4BA9-4D9D-BFEA-BBD3A3F05B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36ACA3-8204-48DD-A3F3-1018FF883BD9}" type="datetimeFigureOut">
              <a:rPr lang="en-US" smtClean="0"/>
              <a:t>9/17/26</a:t>
            </a:fld>
            <a:endParaRPr lang="en-US"/>
          </a:p>
        </p:txBody>
      </p:sp>
      <p:sp>
        <p:nvSpPr>
          <p:cNvPr id="4" name="Footer Placeholder 3">
            <a:extLst>
              <a:ext uri="{FF2B5EF4-FFF2-40B4-BE49-F238E27FC236}">
                <a16:creationId xmlns:a16="http://schemas.microsoft.com/office/drawing/2014/main" id="{714283D9-45D7-4CC4-9AB7-D923A5CE28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BCDBC01-EDCA-4FC7-ABF6-03C9B49549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1847A7-73CF-407D-8E85-69FC0F107272}" type="slidenum">
              <a:rPr lang="en-US" smtClean="0"/>
              <a:t>‹#›</a:t>
            </a:fld>
            <a:endParaRPr lang="en-US"/>
          </a:p>
        </p:txBody>
      </p:sp>
    </p:spTree>
    <p:extLst>
      <p:ext uri="{BB962C8B-B14F-4D97-AF65-F5344CB8AC3E}">
        <p14:creationId xmlns:p14="http://schemas.microsoft.com/office/powerpoint/2010/main" val="12014869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32E007-8AB4-4786-BE01-DA1FECCD6844}" type="datetimeFigureOut">
              <a:rPr lang="en-US" smtClean="0"/>
              <a:t>9/17/26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AC9B18-7632-4128-8AE3-05357C41FFEF}" type="slidenum">
              <a:rPr lang="en-US" smtClean="0"/>
              <a:t>‹#›</a:t>
            </a:fld>
            <a:endParaRPr lang="en-US"/>
          </a:p>
        </p:txBody>
      </p:sp>
    </p:spTree>
    <p:extLst>
      <p:ext uri="{BB962C8B-B14F-4D97-AF65-F5344CB8AC3E}">
        <p14:creationId xmlns:p14="http://schemas.microsoft.com/office/powerpoint/2010/main" val="32519567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C31EC-0B53-C6A0-677C-B8A4DD2C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7DE52-7D20-3149-0C87-31B60FD399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56D4F-4612-53EF-E6C2-BB7E6F0EAF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D5EC94-DC3D-E297-9476-5A1BECE37323}"/>
              </a:ext>
            </a:extLst>
          </p:cNvPr>
          <p:cNvSpPr>
            <a:spLocks noGrp="1"/>
          </p:cNvSpPr>
          <p:nvPr>
            <p:ph type="sldNum" sz="quarter" idx="5"/>
          </p:nvPr>
        </p:nvSpPr>
        <p:spPr/>
        <p:txBody>
          <a:bodyPr/>
          <a:lstStyle/>
          <a:p>
            <a:fld id="{15AC9B18-7632-4128-8AE3-05357C41FFEF}" type="slidenum">
              <a:rPr lang="en-US" smtClean="0"/>
              <a:t>1</a:t>
            </a:fld>
            <a:endParaRPr lang="en-US"/>
          </a:p>
        </p:txBody>
      </p:sp>
    </p:spTree>
    <p:extLst>
      <p:ext uri="{BB962C8B-B14F-4D97-AF65-F5344CB8AC3E}">
        <p14:creationId xmlns:p14="http://schemas.microsoft.com/office/powerpoint/2010/main" val="2098737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5C08C-50AC-B499-4366-CE5064115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AA586-BC32-E0E0-B9EC-F7537F42D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61FDFD-7588-6161-68C6-2E187AE05F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85B8BB-595F-AD23-E670-B9CE53165811}"/>
              </a:ext>
            </a:extLst>
          </p:cNvPr>
          <p:cNvSpPr>
            <a:spLocks noGrp="1"/>
          </p:cNvSpPr>
          <p:nvPr>
            <p:ph type="sldNum" sz="quarter" idx="5"/>
          </p:nvPr>
        </p:nvSpPr>
        <p:spPr/>
        <p:txBody>
          <a:bodyPr/>
          <a:lstStyle/>
          <a:p>
            <a:fld id="{15AC9B18-7632-4128-8AE3-05357C41FFEF}" type="slidenum">
              <a:rPr lang="en-US" smtClean="0"/>
              <a:t>2</a:t>
            </a:fld>
            <a:endParaRPr lang="en-US"/>
          </a:p>
        </p:txBody>
      </p:sp>
    </p:spTree>
    <p:extLst>
      <p:ext uri="{BB962C8B-B14F-4D97-AF65-F5344CB8AC3E}">
        <p14:creationId xmlns:p14="http://schemas.microsoft.com/office/powerpoint/2010/main" val="3250258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49CBE-22EE-6A2D-A95A-112CFFA0F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45F8C-2754-7E98-92AC-4E6EBE9BD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15D70F-7745-5AFF-C096-E5F68C74F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6AA2E6-36E9-23FF-8179-9727657259AF}"/>
              </a:ext>
            </a:extLst>
          </p:cNvPr>
          <p:cNvSpPr>
            <a:spLocks noGrp="1"/>
          </p:cNvSpPr>
          <p:nvPr>
            <p:ph type="sldNum" sz="quarter" idx="5"/>
          </p:nvPr>
        </p:nvSpPr>
        <p:spPr/>
        <p:txBody>
          <a:bodyPr/>
          <a:lstStyle/>
          <a:p>
            <a:fld id="{15AC9B18-7632-4128-8AE3-05357C41FFEF}" type="slidenum">
              <a:rPr lang="en-US" smtClean="0"/>
              <a:t>3</a:t>
            </a:fld>
            <a:endParaRPr lang="en-US"/>
          </a:p>
        </p:txBody>
      </p:sp>
    </p:spTree>
    <p:extLst>
      <p:ext uri="{BB962C8B-B14F-4D97-AF65-F5344CB8AC3E}">
        <p14:creationId xmlns:p14="http://schemas.microsoft.com/office/powerpoint/2010/main" val="1943909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A686D-B5C0-8E9E-70E7-AC0D9C92A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57C22-E762-66FB-C7EA-A0C1322063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BD84F-53DD-22A3-D0C0-1208E4182C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B532DB-5416-0F39-84DB-BBD02F3BB770}"/>
              </a:ext>
            </a:extLst>
          </p:cNvPr>
          <p:cNvSpPr>
            <a:spLocks noGrp="1"/>
          </p:cNvSpPr>
          <p:nvPr>
            <p:ph type="sldNum" sz="quarter" idx="5"/>
          </p:nvPr>
        </p:nvSpPr>
        <p:spPr/>
        <p:txBody>
          <a:bodyPr/>
          <a:lstStyle/>
          <a:p>
            <a:fld id="{15AC9B18-7632-4128-8AE3-05357C41FFEF}" type="slidenum">
              <a:rPr lang="en-US" smtClean="0"/>
              <a:t>4</a:t>
            </a:fld>
            <a:endParaRPr lang="en-US"/>
          </a:p>
        </p:txBody>
      </p:sp>
    </p:spTree>
    <p:extLst>
      <p:ext uri="{BB962C8B-B14F-4D97-AF65-F5344CB8AC3E}">
        <p14:creationId xmlns:p14="http://schemas.microsoft.com/office/powerpoint/2010/main" val="222971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38AB4-E0A3-B7E9-791D-7BBCA7AA89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ADD48-8B31-54D2-232F-A1C1A5A43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6856B-B37C-D40B-C990-A9433B1C13AB}"/>
              </a:ext>
            </a:extLst>
          </p:cNvPr>
          <p:cNvSpPr>
            <a:spLocks noGrp="1"/>
          </p:cNvSpPr>
          <p:nvPr>
            <p:ph type="body" idx="1"/>
          </p:nvPr>
        </p:nvSpPr>
        <p:spPr/>
        <p:txBody>
          <a:bodyPr/>
          <a:lstStyle/>
          <a:p>
            <a:r>
              <a:rPr lang="en-US"/>
              <a:t>Another version with shades of blue</a:t>
            </a:r>
          </a:p>
          <a:p>
            <a:r>
              <a:rPr lang="en-US"/>
              <a:t>Include the full response rate with total n</a:t>
            </a:r>
          </a:p>
          <a:p>
            <a:r>
              <a:rPr lang="en-US"/>
              <a:t>Use the response rate of the old slide - </a:t>
            </a:r>
          </a:p>
          <a:p>
            <a:endParaRPr lang="en-US"/>
          </a:p>
        </p:txBody>
      </p:sp>
      <p:sp>
        <p:nvSpPr>
          <p:cNvPr id="4" name="Slide Number Placeholder 3">
            <a:extLst>
              <a:ext uri="{FF2B5EF4-FFF2-40B4-BE49-F238E27FC236}">
                <a16:creationId xmlns:a16="http://schemas.microsoft.com/office/drawing/2014/main" id="{8631128F-718D-FB2B-AF0A-57A10E321302}"/>
              </a:ext>
            </a:extLst>
          </p:cNvPr>
          <p:cNvSpPr>
            <a:spLocks noGrp="1"/>
          </p:cNvSpPr>
          <p:nvPr>
            <p:ph type="sldNum" sz="quarter" idx="5"/>
          </p:nvPr>
        </p:nvSpPr>
        <p:spPr/>
        <p:txBody>
          <a:bodyPr/>
          <a:lstStyle/>
          <a:p>
            <a:fld id="{15AC9B18-7632-4128-8AE3-05357C41FFEF}" type="slidenum">
              <a:rPr lang="en-US" smtClean="0"/>
              <a:t>5</a:t>
            </a:fld>
            <a:endParaRPr lang="en-US"/>
          </a:p>
        </p:txBody>
      </p:sp>
    </p:spTree>
    <p:extLst>
      <p:ext uri="{BB962C8B-B14F-4D97-AF65-F5344CB8AC3E}">
        <p14:creationId xmlns:p14="http://schemas.microsoft.com/office/powerpoint/2010/main" val="534044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C39EE-123E-B39C-FA4E-D154253BC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3DCD9-35C8-9DE1-DE6B-5D79CF9794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A47363-387F-5988-2A96-F85BA3B9D84C}"/>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17FE2D68-69FB-AAB6-F8D8-257F52FF5149}"/>
              </a:ext>
            </a:extLst>
          </p:cNvPr>
          <p:cNvSpPr>
            <a:spLocks noGrp="1"/>
          </p:cNvSpPr>
          <p:nvPr>
            <p:ph type="sldNum" sz="quarter" idx="5"/>
          </p:nvPr>
        </p:nvSpPr>
        <p:spPr/>
        <p:txBody>
          <a:bodyPr/>
          <a:lstStyle/>
          <a:p>
            <a:fld id="{15AC9B18-7632-4128-8AE3-05357C41FFEF}" type="slidenum">
              <a:rPr lang="en-US" smtClean="0"/>
              <a:t>6</a:t>
            </a:fld>
            <a:endParaRPr lang="en-US"/>
          </a:p>
        </p:txBody>
      </p:sp>
    </p:spTree>
    <p:extLst>
      <p:ext uri="{BB962C8B-B14F-4D97-AF65-F5344CB8AC3E}">
        <p14:creationId xmlns:p14="http://schemas.microsoft.com/office/powerpoint/2010/main" val="1920865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0044F-2262-F21A-0178-2D1B844B5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4BF77-D630-CF99-2E9A-0D25C0367C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1F059-CE33-0FB1-DE57-80EB948E66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22D918-CC14-2D62-421E-18872D32919F}"/>
              </a:ext>
            </a:extLst>
          </p:cNvPr>
          <p:cNvSpPr>
            <a:spLocks noGrp="1"/>
          </p:cNvSpPr>
          <p:nvPr>
            <p:ph type="sldNum" sz="quarter" idx="5"/>
          </p:nvPr>
        </p:nvSpPr>
        <p:spPr/>
        <p:txBody>
          <a:bodyPr/>
          <a:lstStyle/>
          <a:p>
            <a:fld id="{15AC9B18-7632-4128-8AE3-05357C41FFEF}" type="slidenum">
              <a:rPr lang="en-US" smtClean="0"/>
              <a:t>7</a:t>
            </a:fld>
            <a:endParaRPr lang="en-US"/>
          </a:p>
        </p:txBody>
      </p:sp>
    </p:spTree>
    <p:extLst>
      <p:ext uri="{BB962C8B-B14F-4D97-AF65-F5344CB8AC3E}">
        <p14:creationId xmlns:p14="http://schemas.microsoft.com/office/powerpoint/2010/main" val="937144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AC9B18-7632-4128-8AE3-05357C41FFEF}" type="slidenum">
              <a:rPr lang="en-US" smtClean="0"/>
              <a:t>8</a:t>
            </a:fld>
            <a:endParaRPr lang="en-US"/>
          </a:p>
        </p:txBody>
      </p:sp>
    </p:spTree>
    <p:extLst>
      <p:ext uri="{BB962C8B-B14F-4D97-AF65-F5344CB8AC3E}">
        <p14:creationId xmlns:p14="http://schemas.microsoft.com/office/powerpoint/2010/main" val="996658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38603-B94A-3F0B-F896-5E5888086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FED08-1BE4-024B-57F0-F95F57890D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802370-A2D7-565B-ACB2-F1E904B52E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52D881-229D-FA9A-6B26-A285BE92B23F}"/>
              </a:ext>
            </a:extLst>
          </p:cNvPr>
          <p:cNvSpPr>
            <a:spLocks noGrp="1"/>
          </p:cNvSpPr>
          <p:nvPr>
            <p:ph type="sldNum" sz="quarter" idx="5"/>
          </p:nvPr>
        </p:nvSpPr>
        <p:spPr/>
        <p:txBody>
          <a:bodyPr/>
          <a:lstStyle/>
          <a:p>
            <a:fld id="{15AC9B18-7632-4128-8AE3-05357C41FFEF}" type="slidenum">
              <a:rPr lang="en-US" smtClean="0"/>
              <a:t>15</a:t>
            </a:fld>
            <a:endParaRPr lang="en-US"/>
          </a:p>
        </p:txBody>
      </p:sp>
    </p:spTree>
    <p:extLst>
      <p:ext uri="{BB962C8B-B14F-4D97-AF65-F5344CB8AC3E}">
        <p14:creationId xmlns:p14="http://schemas.microsoft.com/office/powerpoint/2010/main" val="3668222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AC9B18-7632-4128-8AE3-05357C41FFEF}" type="slidenum">
              <a:rPr lang="en-US" smtClean="0"/>
              <a:t>16</a:t>
            </a:fld>
            <a:endParaRPr lang="en-US"/>
          </a:p>
        </p:txBody>
      </p:sp>
    </p:spTree>
    <p:extLst>
      <p:ext uri="{BB962C8B-B14F-4D97-AF65-F5344CB8AC3E}">
        <p14:creationId xmlns:p14="http://schemas.microsoft.com/office/powerpoint/2010/main" val="237747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79EF-43F2-8384-2ACE-9E7A35E64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E3DB7-C40A-369B-85A8-9AE579C67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DCDD3C-450E-3C08-9468-DA3BC4A58E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F94332-A279-32CC-BFD4-DC286EED7957}"/>
              </a:ext>
            </a:extLst>
          </p:cNvPr>
          <p:cNvSpPr>
            <a:spLocks noGrp="1"/>
          </p:cNvSpPr>
          <p:nvPr>
            <p:ph type="sldNum" sz="quarter" idx="5"/>
          </p:nvPr>
        </p:nvSpPr>
        <p:spPr/>
        <p:txBody>
          <a:bodyPr/>
          <a:lstStyle/>
          <a:p>
            <a:fld id="{15AC9B18-7632-4128-8AE3-05357C41FFEF}" type="slidenum">
              <a:rPr lang="en-US" smtClean="0"/>
              <a:t>17</a:t>
            </a:fld>
            <a:endParaRPr lang="en-US"/>
          </a:p>
        </p:txBody>
      </p:sp>
    </p:spTree>
    <p:extLst>
      <p:ext uri="{BB962C8B-B14F-4D97-AF65-F5344CB8AC3E}">
        <p14:creationId xmlns:p14="http://schemas.microsoft.com/office/powerpoint/2010/main" val="1437720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495C6-B037-6C7F-5B5A-AB5605206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341D7-14D4-43E0-5E3C-7CFF304D3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2657F-5A49-B796-5397-F96498C6AF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A73EA9-4B9A-A8FD-0FF7-FA67C5D99CC0}"/>
              </a:ext>
            </a:extLst>
          </p:cNvPr>
          <p:cNvSpPr>
            <a:spLocks noGrp="1"/>
          </p:cNvSpPr>
          <p:nvPr>
            <p:ph type="sldNum" sz="quarter" idx="5"/>
          </p:nvPr>
        </p:nvSpPr>
        <p:spPr/>
        <p:txBody>
          <a:bodyPr/>
          <a:lstStyle/>
          <a:p>
            <a:fld id="{15AC9B18-7632-4128-8AE3-05357C41FFEF}" type="slidenum">
              <a:rPr lang="en-US" smtClean="0"/>
              <a:t>18</a:t>
            </a:fld>
            <a:endParaRPr lang="en-US"/>
          </a:p>
        </p:txBody>
      </p:sp>
    </p:spTree>
    <p:extLst>
      <p:ext uri="{BB962C8B-B14F-4D97-AF65-F5344CB8AC3E}">
        <p14:creationId xmlns:p14="http://schemas.microsoft.com/office/powerpoint/2010/main" val="1033395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3B151-672D-0AD7-C5A5-D62812BFC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B3CF7-EC4E-1A34-CEB8-4A839BC99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AD1B1-426A-9F97-A54C-8392BF8721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499F72-2765-3B75-04B8-4F8B17088CFF}"/>
              </a:ext>
            </a:extLst>
          </p:cNvPr>
          <p:cNvSpPr>
            <a:spLocks noGrp="1"/>
          </p:cNvSpPr>
          <p:nvPr>
            <p:ph type="sldNum" sz="quarter" idx="5"/>
          </p:nvPr>
        </p:nvSpPr>
        <p:spPr/>
        <p:txBody>
          <a:bodyPr/>
          <a:lstStyle/>
          <a:p>
            <a:fld id="{15AC9B18-7632-4128-8AE3-05357C41FFEF}" type="slidenum">
              <a:rPr lang="en-US" smtClean="0"/>
              <a:t>19</a:t>
            </a:fld>
            <a:endParaRPr lang="en-US"/>
          </a:p>
        </p:txBody>
      </p:sp>
    </p:spTree>
    <p:extLst>
      <p:ext uri="{BB962C8B-B14F-4D97-AF65-F5344CB8AC3E}">
        <p14:creationId xmlns:p14="http://schemas.microsoft.com/office/powerpoint/2010/main" val="278748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B71F2-4C5D-3B6B-0EF5-98F32E227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E1A1B-1BEB-A26E-9222-C4319BB2B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31691-66AF-B1F4-4AEE-6DE8789F2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802628-380A-8057-BBA8-5243C06F33A6}"/>
              </a:ext>
            </a:extLst>
          </p:cNvPr>
          <p:cNvSpPr>
            <a:spLocks noGrp="1"/>
          </p:cNvSpPr>
          <p:nvPr>
            <p:ph type="sldNum" sz="quarter" idx="5"/>
          </p:nvPr>
        </p:nvSpPr>
        <p:spPr/>
        <p:txBody>
          <a:bodyPr/>
          <a:lstStyle/>
          <a:p>
            <a:fld id="{15AC9B18-7632-4128-8AE3-05357C41FFEF}" type="slidenum">
              <a:rPr lang="en-US" smtClean="0"/>
              <a:t>20</a:t>
            </a:fld>
            <a:endParaRPr lang="en-US"/>
          </a:p>
        </p:txBody>
      </p:sp>
    </p:spTree>
    <p:extLst>
      <p:ext uri="{BB962C8B-B14F-4D97-AF65-F5344CB8AC3E}">
        <p14:creationId xmlns:p14="http://schemas.microsoft.com/office/powerpoint/2010/main" val="1076713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5F57A-FC3F-A3B0-2D26-2731C9843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D1C2CC-B098-50AC-AF32-0E0E51013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686A8-03F7-20A7-F73C-4FE90DA3F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A276EC-F0CF-61EE-A5C2-C3084D9E4A51}"/>
              </a:ext>
            </a:extLst>
          </p:cNvPr>
          <p:cNvSpPr>
            <a:spLocks noGrp="1"/>
          </p:cNvSpPr>
          <p:nvPr>
            <p:ph type="sldNum" sz="quarter" idx="5"/>
          </p:nvPr>
        </p:nvSpPr>
        <p:spPr/>
        <p:txBody>
          <a:bodyPr/>
          <a:lstStyle/>
          <a:p>
            <a:fld id="{15AC9B18-7632-4128-8AE3-05357C41FFEF}" type="slidenum">
              <a:rPr lang="en-US" smtClean="0"/>
              <a:t>21</a:t>
            </a:fld>
            <a:endParaRPr lang="en-US"/>
          </a:p>
        </p:txBody>
      </p:sp>
    </p:spTree>
    <p:extLst>
      <p:ext uri="{BB962C8B-B14F-4D97-AF65-F5344CB8AC3E}">
        <p14:creationId xmlns:p14="http://schemas.microsoft.com/office/powerpoint/2010/main" val="3103683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A17D1-0838-FBE6-7BBD-349BBC5F4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8DFD7-281A-950D-3705-65445D876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775BED-2872-6519-6197-A3137675A3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CBBD2D-FCD5-AF35-C532-A922BDB2D9C8}"/>
              </a:ext>
            </a:extLst>
          </p:cNvPr>
          <p:cNvSpPr>
            <a:spLocks noGrp="1"/>
          </p:cNvSpPr>
          <p:nvPr>
            <p:ph type="sldNum" sz="quarter" idx="5"/>
          </p:nvPr>
        </p:nvSpPr>
        <p:spPr/>
        <p:txBody>
          <a:bodyPr/>
          <a:lstStyle/>
          <a:p>
            <a:fld id="{15AC9B18-7632-4128-8AE3-05357C41FFEF}" type="slidenum">
              <a:rPr lang="en-US" smtClean="0"/>
              <a:t>22</a:t>
            </a:fld>
            <a:endParaRPr lang="en-US"/>
          </a:p>
        </p:txBody>
      </p:sp>
    </p:spTree>
    <p:extLst>
      <p:ext uri="{BB962C8B-B14F-4D97-AF65-F5344CB8AC3E}">
        <p14:creationId xmlns:p14="http://schemas.microsoft.com/office/powerpoint/2010/main" val="3103026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5A019-B9A2-20D1-8BF5-67D64FDDB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B270D-1CA4-0A95-3920-97630C525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F7D4F-37F5-5FC8-3D93-E7D854BAEE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B629B5-2943-D267-2DFC-8F80A442CC0B}"/>
              </a:ext>
            </a:extLst>
          </p:cNvPr>
          <p:cNvSpPr>
            <a:spLocks noGrp="1"/>
          </p:cNvSpPr>
          <p:nvPr>
            <p:ph type="sldNum" sz="quarter" idx="5"/>
          </p:nvPr>
        </p:nvSpPr>
        <p:spPr/>
        <p:txBody>
          <a:bodyPr/>
          <a:lstStyle/>
          <a:p>
            <a:fld id="{15AC9B18-7632-4128-8AE3-05357C41FFEF}" type="slidenum">
              <a:rPr lang="en-US" smtClean="0"/>
              <a:t>23</a:t>
            </a:fld>
            <a:endParaRPr lang="en-US"/>
          </a:p>
        </p:txBody>
      </p:sp>
    </p:spTree>
    <p:extLst>
      <p:ext uri="{BB962C8B-B14F-4D97-AF65-F5344CB8AC3E}">
        <p14:creationId xmlns:p14="http://schemas.microsoft.com/office/powerpoint/2010/main" val="200552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56B72-D7A6-161B-7764-12F86F001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D2C30-7079-4B2A-F5C9-C01D62CD4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F72CDF-CF56-0A83-377D-12100EAEC2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69F5A8-CE04-BA48-F855-FCC37E2869BB}"/>
              </a:ext>
            </a:extLst>
          </p:cNvPr>
          <p:cNvSpPr>
            <a:spLocks noGrp="1"/>
          </p:cNvSpPr>
          <p:nvPr>
            <p:ph type="sldNum" sz="quarter" idx="5"/>
          </p:nvPr>
        </p:nvSpPr>
        <p:spPr/>
        <p:txBody>
          <a:bodyPr/>
          <a:lstStyle/>
          <a:p>
            <a:fld id="{15AC9B18-7632-4128-8AE3-05357C41FFEF}" type="slidenum">
              <a:rPr lang="en-US" smtClean="0"/>
              <a:t>24</a:t>
            </a:fld>
            <a:endParaRPr lang="en-US"/>
          </a:p>
        </p:txBody>
      </p:sp>
    </p:spTree>
    <p:extLst>
      <p:ext uri="{BB962C8B-B14F-4D97-AF65-F5344CB8AC3E}">
        <p14:creationId xmlns:p14="http://schemas.microsoft.com/office/powerpoint/2010/main" val="3313425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8B9A1-020E-EDB6-9EF3-BFF218452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7D1F0-2E43-431F-81E7-2DA54EB36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46784-96CC-40A1-1541-772DB76931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8CA64F-68E4-682C-057A-B59BB9468A40}"/>
              </a:ext>
            </a:extLst>
          </p:cNvPr>
          <p:cNvSpPr>
            <a:spLocks noGrp="1"/>
          </p:cNvSpPr>
          <p:nvPr>
            <p:ph type="sldNum" sz="quarter" idx="5"/>
          </p:nvPr>
        </p:nvSpPr>
        <p:spPr/>
        <p:txBody>
          <a:bodyPr/>
          <a:lstStyle/>
          <a:p>
            <a:fld id="{15AC9B18-7632-4128-8AE3-05357C41FFEF}" type="slidenum">
              <a:rPr lang="en-US" smtClean="0"/>
              <a:t>25</a:t>
            </a:fld>
            <a:endParaRPr lang="en-US"/>
          </a:p>
        </p:txBody>
      </p:sp>
    </p:spTree>
    <p:extLst>
      <p:ext uri="{BB962C8B-B14F-4D97-AF65-F5344CB8AC3E}">
        <p14:creationId xmlns:p14="http://schemas.microsoft.com/office/powerpoint/2010/main" val="1037261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FDC95-D0FC-1F52-4D6D-FA5C233AB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CC7BD-831B-26E9-B391-5F7E96D82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A1AB6-17F9-781A-BEC0-8023EA6AB7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B87D1E-E08A-6850-FEB7-7455ADBBF7A8}"/>
              </a:ext>
            </a:extLst>
          </p:cNvPr>
          <p:cNvSpPr>
            <a:spLocks noGrp="1"/>
          </p:cNvSpPr>
          <p:nvPr>
            <p:ph type="sldNum" sz="quarter" idx="5"/>
          </p:nvPr>
        </p:nvSpPr>
        <p:spPr/>
        <p:txBody>
          <a:bodyPr/>
          <a:lstStyle/>
          <a:p>
            <a:fld id="{15AC9B18-7632-4128-8AE3-05357C41FFEF}" type="slidenum">
              <a:rPr lang="en-US" smtClean="0"/>
              <a:t>26</a:t>
            </a:fld>
            <a:endParaRPr lang="en-US"/>
          </a:p>
        </p:txBody>
      </p:sp>
    </p:spTree>
    <p:extLst>
      <p:ext uri="{BB962C8B-B14F-4D97-AF65-F5344CB8AC3E}">
        <p14:creationId xmlns:p14="http://schemas.microsoft.com/office/powerpoint/2010/main" val="751757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AC9B18-7632-4128-8AE3-05357C41FFEF}" type="slidenum">
              <a:rPr lang="en-US" smtClean="0"/>
              <a:t>27</a:t>
            </a:fld>
            <a:endParaRPr lang="en-US"/>
          </a:p>
        </p:txBody>
      </p:sp>
    </p:spTree>
    <p:extLst>
      <p:ext uri="{BB962C8B-B14F-4D97-AF65-F5344CB8AC3E}">
        <p14:creationId xmlns:p14="http://schemas.microsoft.com/office/powerpoint/2010/main" val="1059858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EFADF-D91F-6DC7-E048-7DCAB9CE7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C5678-9793-E9AF-7191-BCA4C1456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D7F5F-6A59-5219-8AF9-D01F341831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26D36A-9E53-6397-4014-2A3D5255851B}"/>
              </a:ext>
            </a:extLst>
          </p:cNvPr>
          <p:cNvSpPr>
            <a:spLocks noGrp="1"/>
          </p:cNvSpPr>
          <p:nvPr>
            <p:ph type="sldNum" sz="quarter" idx="5"/>
          </p:nvPr>
        </p:nvSpPr>
        <p:spPr/>
        <p:txBody>
          <a:bodyPr/>
          <a:lstStyle/>
          <a:p>
            <a:fld id="{15AC9B18-7632-4128-8AE3-05357C41FFEF}" type="slidenum">
              <a:rPr lang="en-US" smtClean="0"/>
              <a:t>28</a:t>
            </a:fld>
            <a:endParaRPr lang="en-US"/>
          </a:p>
        </p:txBody>
      </p:sp>
    </p:spTree>
    <p:extLst>
      <p:ext uri="{BB962C8B-B14F-4D97-AF65-F5344CB8AC3E}">
        <p14:creationId xmlns:p14="http://schemas.microsoft.com/office/powerpoint/2010/main" val="3709253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32037-CE21-63A2-495D-F3B1899A3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EC7CB-4D8A-6ED3-2391-CF79C624C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CA4BC-A79C-4558-59BF-C5C3306780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556C56-EF74-C23F-83DF-1BD86C024DCE}"/>
              </a:ext>
            </a:extLst>
          </p:cNvPr>
          <p:cNvSpPr>
            <a:spLocks noGrp="1"/>
          </p:cNvSpPr>
          <p:nvPr>
            <p:ph type="sldNum" sz="quarter" idx="5"/>
          </p:nvPr>
        </p:nvSpPr>
        <p:spPr/>
        <p:txBody>
          <a:bodyPr/>
          <a:lstStyle/>
          <a:p>
            <a:fld id="{15AC9B18-7632-4128-8AE3-05357C41FFEF}" type="slidenum">
              <a:rPr lang="en-US" smtClean="0"/>
              <a:t>29</a:t>
            </a:fld>
            <a:endParaRPr lang="en-US"/>
          </a:p>
        </p:txBody>
      </p:sp>
    </p:spTree>
    <p:extLst>
      <p:ext uri="{BB962C8B-B14F-4D97-AF65-F5344CB8AC3E}">
        <p14:creationId xmlns:p14="http://schemas.microsoft.com/office/powerpoint/2010/main" val="1770879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58936-2BE6-B968-FEC6-6FD4F1DE5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F08B2-42DF-7B75-AC61-5C425762DA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34E46-AC3D-91C2-CA15-6D98959CBC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390B13-0DA5-2FAF-13A7-985B86618013}"/>
              </a:ext>
            </a:extLst>
          </p:cNvPr>
          <p:cNvSpPr>
            <a:spLocks noGrp="1"/>
          </p:cNvSpPr>
          <p:nvPr>
            <p:ph type="sldNum" sz="quarter" idx="5"/>
          </p:nvPr>
        </p:nvSpPr>
        <p:spPr/>
        <p:txBody>
          <a:bodyPr/>
          <a:lstStyle/>
          <a:p>
            <a:fld id="{15AC9B18-7632-4128-8AE3-05357C41FFEF}" type="slidenum">
              <a:rPr lang="en-US" smtClean="0"/>
              <a:t>30</a:t>
            </a:fld>
            <a:endParaRPr lang="en-US"/>
          </a:p>
        </p:txBody>
      </p:sp>
    </p:spTree>
    <p:extLst>
      <p:ext uri="{BB962C8B-B14F-4D97-AF65-F5344CB8AC3E}">
        <p14:creationId xmlns:p14="http://schemas.microsoft.com/office/powerpoint/2010/main" val="2004314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52239-4154-D32C-D00C-EB7A3FAD1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F1461-5B34-CA53-15F3-FCD7E874B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4C803-8C74-C45B-4447-A715C6737A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75E8E8-55F1-6ED4-9E59-B756B5E373B1}"/>
              </a:ext>
            </a:extLst>
          </p:cNvPr>
          <p:cNvSpPr>
            <a:spLocks noGrp="1"/>
          </p:cNvSpPr>
          <p:nvPr>
            <p:ph type="sldNum" sz="quarter" idx="5"/>
          </p:nvPr>
        </p:nvSpPr>
        <p:spPr/>
        <p:txBody>
          <a:bodyPr/>
          <a:lstStyle/>
          <a:p>
            <a:fld id="{15AC9B18-7632-4128-8AE3-05357C41FFEF}" type="slidenum">
              <a:rPr lang="en-US" smtClean="0"/>
              <a:t>31</a:t>
            </a:fld>
            <a:endParaRPr lang="en-US"/>
          </a:p>
        </p:txBody>
      </p:sp>
    </p:spTree>
    <p:extLst>
      <p:ext uri="{BB962C8B-B14F-4D97-AF65-F5344CB8AC3E}">
        <p14:creationId xmlns:p14="http://schemas.microsoft.com/office/powerpoint/2010/main" val="842200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56612-6488-7EE6-EED1-C19FBC188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C350A-AD0D-7815-9888-0FDF63D8C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8C9C6-55EC-0414-EE28-B6E84F4709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E4A368-EB52-62B3-BB84-E4ED91E0D135}"/>
              </a:ext>
            </a:extLst>
          </p:cNvPr>
          <p:cNvSpPr>
            <a:spLocks noGrp="1"/>
          </p:cNvSpPr>
          <p:nvPr>
            <p:ph type="sldNum" sz="quarter" idx="5"/>
          </p:nvPr>
        </p:nvSpPr>
        <p:spPr/>
        <p:txBody>
          <a:bodyPr/>
          <a:lstStyle/>
          <a:p>
            <a:fld id="{15AC9B18-7632-4128-8AE3-05357C41FFEF}" type="slidenum">
              <a:rPr lang="en-US" smtClean="0"/>
              <a:t>32</a:t>
            </a:fld>
            <a:endParaRPr lang="en-US"/>
          </a:p>
        </p:txBody>
      </p:sp>
    </p:spTree>
    <p:extLst>
      <p:ext uri="{BB962C8B-B14F-4D97-AF65-F5344CB8AC3E}">
        <p14:creationId xmlns:p14="http://schemas.microsoft.com/office/powerpoint/2010/main" val="1527065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83595-85CC-97FA-1E0F-537F69162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6E295-A8E2-7E43-9800-6B00C3079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BF9486-0BE6-1D26-7049-5E74FEAE27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F5C9DE-1188-B332-F8FA-09652B919455}"/>
              </a:ext>
            </a:extLst>
          </p:cNvPr>
          <p:cNvSpPr>
            <a:spLocks noGrp="1"/>
          </p:cNvSpPr>
          <p:nvPr>
            <p:ph type="sldNum" sz="quarter" idx="5"/>
          </p:nvPr>
        </p:nvSpPr>
        <p:spPr/>
        <p:txBody>
          <a:bodyPr/>
          <a:lstStyle/>
          <a:p>
            <a:fld id="{15AC9B18-7632-4128-8AE3-05357C41FFEF}" type="slidenum">
              <a:rPr lang="en-US" smtClean="0"/>
              <a:t>33</a:t>
            </a:fld>
            <a:endParaRPr lang="en-US"/>
          </a:p>
        </p:txBody>
      </p:sp>
    </p:spTree>
    <p:extLst>
      <p:ext uri="{BB962C8B-B14F-4D97-AF65-F5344CB8AC3E}">
        <p14:creationId xmlns:p14="http://schemas.microsoft.com/office/powerpoint/2010/main" val="2042184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DEA50-1603-7C68-7268-B9DAB977D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3225F-AF15-5CB6-FCCB-C9E722591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895614-96F6-CA9D-5C03-0FD5028232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67A9E0-E544-6EEE-807D-51C3334E2C9D}"/>
              </a:ext>
            </a:extLst>
          </p:cNvPr>
          <p:cNvSpPr>
            <a:spLocks noGrp="1"/>
          </p:cNvSpPr>
          <p:nvPr>
            <p:ph type="sldNum" sz="quarter" idx="5"/>
          </p:nvPr>
        </p:nvSpPr>
        <p:spPr/>
        <p:txBody>
          <a:bodyPr/>
          <a:lstStyle/>
          <a:p>
            <a:fld id="{15AC9B18-7632-4128-8AE3-05357C41FFEF}" type="slidenum">
              <a:rPr lang="en-US" smtClean="0"/>
              <a:t>37</a:t>
            </a:fld>
            <a:endParaRPr lang="en-US"/>
          </a:p>
        </p:txBody>
      </p:sp>
    </p:spTree>
    <p:extLst>
      <p:ext uri="{BB962C8B-B14F-4D97-AF65-F5344CB8AC3E}">
        <p14:creationId xmlns:p14="http://schemas.microsoft.com/office/powerpoint/2010/main" val="31535699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9DBFF20-8029-DA37-D125-5EAD93516577}"/>
              </a:ext>
            </a:extLst>
          </p:cNvPr>
          <p:cNvGrpSpPr/>
          <p:nvPr userDrawn="1"/>
        </p:nvGrpSpPr>
        <p:grpSpPr>
          <a:xfrm>
            <a:off x="321077" y="6282432"/>
            <a:ext cx="10670774" cy="327991"/>
            <a:chOff x="321076" y="6282432"/>
            <a:chExt cx="11870923" cy="327991"/>
          </a:xfrm>
        </p:grpSpPr>
        <p:sp>
          <p:nvSpPr>
            <p:cNvPr id="9" name="Rectangle 8">
              <a:extLst>
                <a:ext uri="{FF2B5EF4-FFF2-40B4-BE49-F238E27FC236}">
                  <a16:creationId xmlns:a16="http://schemas.microsoft.com/office/drawing/2014/main" id="{62AA1649-A15A-0613-234E-446268B99721}"/>
                </a:ext>
              </a:extLst>
            </p:cNvPr>
            <p:cNvSpPr/>
            <p:nvPr/>
          </p:nvSpPr>
          <p:spPr>
            <a:xfrm>
              <a:off x="1906619" y="6329084"/>
              <a:ext cx="10285380" cy="45719"/>
            </a:xfrm>
            <a:prstGeom prst="rect">
              <a:avLst/>
            </a:pr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4C2BD99C-AC07-24C5-42E4-BCC1F25CD0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2737" y="6474505"/>
              <a:ext cx="958979" cy="135918"/>
            </a:xfrm>
            <a:prstGeom prst="rect">
              <a:avLst/>
            </a:prstGeom>
          </p:spPr>
        </p:pic>
        <p:sp>
          <p:nvSpPr>
            <p:cNvPr id="7" name="Rectangle 6">
              <a:extLst>
                <a:ext uri="{FF2B5EF4-FFF2-40B4-BE49-F238E27FC236}">
                  <a16:creationId xmlns:a16="http://schemas.microsoft.com/office/drawing/2014/main" id="{0B3E032F-CE5C-3F8C-FDDA-E597E930CEEE}"/>
                </a:ext>
              </a:extLst>
            </p:cNvPr>
            <p:cNvSpPr/>
            <p:nvPr/>
          </p:nvSpPr>
          <p:spPr>
            <a:xfrm>
              <a:off x="321076" y="6282432"/>
              <a:ext cx="1181285" cy="256480"/>
            </a:xfrm>
            <a:prstGeom prst="rect">
              <a:avLst/>
            </a:prstGeom>
          </p:spPr>
          <p:txBody>
            <a:bodyPr wrap="none">
              <a:spAutoFit/>
            </a:bodyPr>
            <a:lstStyle/>
            <a:p>
              <a:pPr marR="0" algn="l" rtl="0"/>
              <a:r>
                <a:rPr lang="en-US" sz="1600" b="0" i="0" u="none" strike="noStrike" spc="300" baseline="30000" dirty="0">
                  <a:solidFill>
                    <a:srgbClr val="003A70"/>
                  </a:solidFill>
                  <a:latin typeface="Montserrat" panose="00000500000000000000" pitchFamily="50" charset="0"/>
                  <a:cs typeface="Adobe Arabic" panose="02040503050201020203" pitchFamily="18" charset="-78"/>
                </a:rPr>
                <a:t>POWERED BY</a:t>
              </a:r>
            </a:p>
          </p:txBody>
        </p:sp>
      </p:grpSp>
    </p:spTree>
    <p:extLst>
      <p:ext uri="{BB962C8B-B14F-4D97-AF65-F5344CB8AC3E}">
        <p14:creationId xmlns:p14="http://schemas.microsoft.com/office/powerpoint/2010/main" val="18765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15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32AE290-1B87-5200-F0FC-7D5BD22F47C1}"/>
              </a:ext>
            </a:extLst>
          </p:cNvPr>
          <p:cNvSpPr txBox="1"/>
          <p:nvPr userDrawn="1"/>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Insert Heading Here</a:t>
            </a:r>
          </a:p>
        </p:txBody>
      </p:sp>
    </p:spTree>
    <p:extLst>
      <p:ext uri="{BB962C8B-B14F-4D97-AF65-F5344CB8AC3E}">
        <p14:creationId xmlns:p14="http://schemas.microsoft.com/office/powerpoint/2010/main" val="1867103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11E1E22-7B80-3FBA-8210-C4680E185EC4}"/>
              </a:ext>
            </a:extLst>
          </p:cNvPr>
          <p:cNvSpPr txBox="1"/>
          <p:nvPr userDrawn="1"/>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Insert Heading Here</a:t>
            </a:r>
          </a:p>
        </p:txBody>
      </p:sp>
    </p:spTree>
    <p:extLst>
      <p:ext uri="{BB962C8B-B14F-4D97-AF65-F5344CB8AC3E}">
        <p14:creationId xmlns:p14="http://schemas.microsoft.com/office/powerpoint/2010/main" val="183448890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5962EF4-E515-415E-DE68-E7CE24AC6EC7}"/>
              </a:ext>
            </a:extLst>
          </p:cNvPr>
          <p:cNvSpPr txBox="1"/>
          <p:nvPr userDrawn="1"/>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Insert Heading Here</a:t>
            </a:r>
          </a:p>
        </p:txBody>
      </p:sp>
    </p:spTree>
    <p:extLst>
      <p:ext uri="{BB962C8B-B14F-4D97-AF65-F5344CB8AC3E}">
        <p14:creationId xmlns:p14="http://schemas.microsoft.com/office/powerpoint/2010/main" val="159531508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39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7489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609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2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16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3A3CD36-8E8C-092A-105C-28198949747F}"/>
              </a:ext>
            </a:extLst>
          </p:cNvPr>
          <p:cNvGraphicFramePr>
            <a:graphicFrameLocks noGrp="1"/>
          </p:cNvGraphicFramePr>
          <p:nvPr userDrawn="1">
            <p:extLst>
              <p:ext uri="{D42A27DB-BD31-4B8C-83A1-F6EECF244321}">
                <p14:modId xmlns:p14="http://schemas.microsoft.com/office/powerpoint/2010/main" val="1936036892"/>
              </p:ext>
            </p:extLst>
          </p:nvPr>
        </p:nvGraphicFramePr>
        <p:xfrm>
          <a:off x="953311" y="1060149"/>
          <a:ext cx="10285379" cy="5002695"/>
        </p:xfrm>
        <a:graphic>
          <a:graphicData uri="http://schemas.openxmlformats.org/drawingml/2006/table">
            <a:tbl>
              <a:tblPr firstRow="1" bandRow="1">
                <a:tableStyleId>{ED083AE6-46FA-4A59-8FB0-9F97EB10719F}</a:tableStyleId>
              </a:tblPr>
              <a:tblGrid>
                <a:gridCol w="521790">
                  <a:extLst>
                    <a:ext uri="{9D8B030D-6E8A-4147-A177-3AD203B41FA5}">
                      <a16:colId xmlns:a16="http://schemas.microsoft.com/office/drawing/2014/main" val="20000"/>
                    </a:ext>
                  </a:extLst>
                </a:gridCol>
                <a:gridCol w="4731293">
                  <a:extLst>
                    <a:ext uri="{9D8B030D-6E8A-4147-A177-3AD203B41FA5}">
                      <a16:colId xmlns:a16="http://schemas.microsoft.com/office/drawing/2014/main" val="20001"/>
                    </a:ext>
                  </a:extLst>
                </a:gridCol>
                <a:gridCol w="1258074">
                  <a:extLst>
                    <a:ext uri="{9D8B030D-6E8A-4147-A177-3AD203B41FA5}">
                      <a16:colId xmlns:a16="http://schemas.microsoft.com/office/drawing/2014/main" val="20004"/>
                    </a:ext>
                  </a:extLst>
                </a:gridCol>
                <a:gridCol w="1258074">
                  <a:extLst>
                    <a:ext uri="{9D8B030D-6E8A-4147-A177-3AD203B41FA5}">
                      <a16:colId xmlns:a16="http://schemas.microsoft.com/office/drawing/2014/main" val="20005"/>
                    </a:ext>
                  </a:extLst>
                </a:gridCol>
                <a:gridCol w="1258074">
                  <a:extLst>
                    <a:ext uri="{9D8B030D-6E8A-4147-A177-3AD203B41FA5}">
                      <a16:colId xmlns:a16="http://schemas.microsoft.com/office/drawing/2014/main" val="20006"/>
                    </a:ext>
                  </a:extLst>
                </a:gridCol>
                <a:gridCol w="1258074">
                  <a:extLst>
                    <a:ext uri="{9D8B030D-6E8A-4147-A177-3AD203B41FA5}">
                      <a16:colId xmlns:a16="http://schemas.microsoft.com/office/drawing/2014/main" val="20007"/>
                    </a:ext>
                  </a:extLst>
                </a:gridCol>
              </a:tblGrid>
              <a:tr h="961985">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2025</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Institution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2025</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Institution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2024</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Institution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2024</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Institution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80165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en-US" sz="18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endParaRPr lang="en-US" sz="18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extLst>
                  <a:ext uri="{0D108BD9-81ED-4DB2-BD59-A6C34878D82A}">
                    <a16:rowId xmlns:a16="http://schemas.microsoft.com/office/drawing/2014/main" val="10001"/>
                  </a:ext>
                </a:extLst>
              </a:tr>
              <a:tr h="80165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en-US" sz="18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endParaRPr lang="en-US" sz="18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extLst>
                  <a:ext uri="{0D108BD9-81ED-4DB2-BD59-A6C34878D82A}">
                    <a16:rowId xmlns:a16="http://schemas.microsoft.com/office/drawing/2014/main" val="10002"/>
                  </a:ext>
                </a:extLst>
              </a:tr>
              <a:tr h="78565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en-US" sz="18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endParaRPr lang="en-US" sz="18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extLst>
                  <a:ext uri="{0D108BD9-81ED-4DB2-BD59-A6C34878D82A}">
                    <a16:rowId xmlns:a16="http://schemas.microsoft.com/office/drawing/2014/main" val="10003"/>
                  </a:ext>
                </a:extLst>
              </a:tr>
              <a:tr h="78565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en-US" sz="18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endParaRPr lang="en-US" sz="18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extLst>
                  <a:ext uri="{0D108BD9-81ED-4DB2-BD59-A6C34878D82A}">
                    <a16:rowId xmlns:a16="http://schemas.microsoft.com/office/drawing/2014/main" val="4010307184"/>
                  </a:ext>
                </a:extLst>
              </a:tr>
              <a:tr h="78565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en-US" sz="18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endParaRPr lang="en-US" sz="18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marL="0" algn="ctr" defTabSz="914400" rtl="0" eaLnBrk="1" fontAlgn="ctr" latinLnBrk="0" hangingPunct="1"/>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tc>
                  <a:txBody>
                    <a:bodyPr/>
                    <a:lstStyle/>
                    <a:p>
                      <a:pPr algn="ctr" fontAlgn="ctr"/>
                      <a:endParaRPr lang="en-US" sz="2000" b="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7620" marR="7620" marT="7620" marB="0" anchor="ctr"/>
                </a:tc>
                <a:extLst>
                  <a:ext uri="{0D108BD9-81ED-4DB2-BD59-A6C34878D82A}">
                    <a16:rowId xmlns:a16="http://schemas.microsoft.com/office/drawing/2014/main" val="189830225"/>
                  </a:ext>
                </a:extLst>
              </a:tr>
            </a:tbl>
          </a:graphicData>
        </a:graphic>
      </p:graphicFrame>
      <p:sp>
        <p:nvSpPr>
          <p:cNvPr id="7" name="TextBox 6">
            <a:extLst>
              <a:ext uri="{FF2B5EF4-FFF2-40B4-BE49-F238E27FC236}">
                <a16:creationId xmlns:a16="http://schemas.microsoft.com/office/drawing/2014/main" id="{5D5F2F7C-12C0-A354-68C7-5A43C4F960F1}"/>
              </a:ext>
            </a:extLst>
          </p:cNvPr>
          <p:cNvSpPr txBox="1"/>
          <p:nvPr userDrawn="1"/>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Insert Heading Here</a:t>
            </a:r>
          </a:p>
        </p:txBody>
      </p:sp>
    </p:spTree>
    <p:extLst>
      <p:ext uri="{BB962C8B-B14F-4D97-AF65-F5344CB8AC3E}">
        <p14:creationId xmlns:p14="http://schemas.microsoft.com/office/powerpoint/2010/main" val="3375671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6400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0969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9_Custom Layout">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6623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5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7969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1_Custom Layout">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52045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3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1043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1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78811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08912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06637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741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2">
            <a:lumMod val="40000"/>
            <a:lumOff val="6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8135662"/>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bg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3769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214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hyperlink" Target="http://www.greatcollegesprogram.com/" TargetMode="Externa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 name="Picture 6">
            <a:hlinkClick r:id="rId25"/>
            <a:extLst>
              <a:ext uri="{FF2B5EF4-FFF2-40B4-BE49-F238E27FC236}">
                <a16:creationId xmlns:a16="http://schemas.microsoft.com/office/drawing/2014/main" id="{80DFBCA6-A9EF-D9A6-4976-F56782700CEE}"/>
              </a:ext>
            </a:extLst>
          </p:cNvPr>
          <p:cNvPicPr>
            <a:picLocks noChangeAspect="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11092043" y="5962650"/>
            <a:ext cx="1061857" cy="886950"/>
          </a:xfrm>
          <a:prstGeom prst="rect">
            <a:avLst/>
          </a:prstGeom>
          <a:noFill/>
          <a:ln>
            <a:noFill/>
          </a:ln>
        </p:spPr>
      </p:pic>
      <p:grpSp>
        <p:nvGrpSpPr>
          <p:cNvPr id="9" name="Group 8">
            <a:extLst>
              <a:ext uri="{FF2B5EF4-FFF2-40B4-BE49-F238E27FC236}">
                <a16:creationId xmlns:a16="http://schemas.microsoft.com/office/drawing/2014/main" id="{50E31496-41D8-5AA9-33A8-78ACD15F297E}"/>
              </a:ext>
            </a:extLst>
          </p:cNvPr>
          <p:cNvGrpSpPr/>
          <p:nvPr userDrawn="1"/>
        </p:nvGrpSpPr>
        <p:grpSpPr>
          <a:xfrm>
            <a:off x="321077" y="6282432"/>
            <a:ext cx="10670774" cy="439043"/>
            <a:chOff x="321076" y="6282432"/>
            <a:chExt cx="11870923" cy="439043"/>
          </a:xfrm>
        </p:grpSpPr>
        <p:sp>
          <p:nvSpPr>
            <p:cNvPr id="10" name="Rectangle 9">
              <a:extLst>
                <a:ext uri="{FF2B5EF4-FFF2-40B4-BE49-F238E27FC236}">
                  <a16:creationId xmlns:a16="http://schemas.microsoft.com/office/drawing/2014/main" id="{4DD00B6C-6424-0197-B462-65D883F0353D}"/>
                </a:ext>
              </a:extLst>
            </p:cNvPr>
            <p:cNvSpPr/>
            <p:nvPr/>
          </p:nvSpPr>
          <p:spPr>
            <a:xfrm>
              <a:off x="1906619" y="6329084"/>
              <a:ext cx="10285380" cy="45719"/>
            </a:xfrm>
            <a:prstGeom prst="rect">
              <a:avLst/>
            </a:pr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7063D2F-6F59-3A4B-0FB5-B0700CCCDA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452737" y="6474505"/>
              <a:ext cx="958979" cy="135918"/>
            </a:xfrm>
            <a:prstGeom prst="rect">
              <a:avLst/>
            </a:prstGeom>
          </p:spPr>
        </p:pic>
        <p:sp>
          <p:nvSpPr>
            <p:cNvPr id="12" name="Rectangle 11">
              <a:extLst>
                <a:ext uri="{FF2B5EF4-FFF2-40B4-BE49-F238E27FC236}">
                  <a16:creationId xmlns:a16="http://schemas.microsoft.com/office/drawing/2014/main" id="{17A822C0-BE0A-0E73-BE3C-146255B4D234}"/>
                </a:ext>
              </a:extLst>
            </p:cNvPr>
            <p:cNvSpPr/>
            <p:nvPr/>
          </p:nvSpPr>
          <p:spPr>
            <a:xfrm>
              <a:off x="321076" y="6282432"/>
              <a:ext cx="1181285" cy="256480"/>
            </a:xfrm>
            <a:prstGeom prst="rect">
              <a:avLst/>
            </a:prstGeom>
          </p:spPr>
          <p:txBody>
            <a:bodyPr wrap="none">
              <a:spAutoFit/>
            </a:bodyPr>
            <a:lstStyle/>
            <a:p>
              <a:pPr marR="0" algn="l" rtl="0"/>
              <a:r>
                <a:rPr lang="en-US" sz="1600" b="0" i="0" u="none" strike="noStrike" spc="300" baseline="30000">
                  <a:solidFill>
                    <a:srgbClr val="003A70"/>
                  </a:solidFill>
                  <a:latin typeface="Montserrat" panose="00000500000000000000" pitchFamily="50" charset="0"/>
                  <a:cs typeface="Adobe Arabic" panose="02040503050201020203" pitchFamily="18" charset="-78"/>
                </a:rPr>
                <a:t>POWERED BY</a:t>
              </a:r>
            </a:p>
          </p:txBody>
        </p:sp>
        <p:sp>
          <p:nvSpPr>
            <p:cNvPr id="13" name="Footer Placeholder 2">
              <a:extLst>
                <a:ext uri="{FF2B5EF4-FFF2-40B4-BE49-F238E27FC236}">
                  <a16:creationId xmlns:a16="http://schemas.microsoft.com/office/drawing/2014/main" id="{91871986-EAA3-253D-1307-EC574C7C5B2A}"/>
                </a:ext>
              </a:extLst>
            </p:cNvPr>
            <p:cNvSpPr txBox="1">
              <a:spLocks/>
            </p:cNvSpPr>
            <p:nvPr userDrawn="1"/>
          </p:nvSpPr>
          <p:spPr>
            <a:xfrm>
              <a:off x="4688109" y="6356350"/>
              <a:ext cx="4114800" cy="365125"/>
            </a:xfrm>
            <a:prstGeom prst="rect">
              <a:avLst/>
            </a:prstGeom>
          </p:spPr>
          <p:txBody>
            <a:bodyPr vert="horz" lIns="91440" tIns="45720" rIns="91440" bIns="45720" rtlCol="0" anchor="t"/>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t> </a:t>
              </a:r>
            </a:p>
            <a:p>
              <a:r>
                <a:rPr lang="en-US" sz="1000">
                  <a:latin typeface="Open Sans" panose="020B0606030504020204" pitchFamily="34" charset="0"/>
                  <a:ea typeface="Open Sans" panose="020B0606030504020204" pitchFamily="34" charset="0"/>
                  <a:cs typeface="Open Sans" panose="020B0606030504020204" pitchFamily="34" charset="0"/>
                </a:rPr>
                <a:t>© 2026. </a:t>
              </a:r>
              <a:r>
                <a:rPr lang="en-US" sz="1000" dirty="0">
                  <a:latin typeface="Open Sans" panose="020B0606030504020204" pitchFamily="34" charset="0"/>
                  <a:ea typeface="Open Sans" panose="020B0606030504020204" pitchFamily="34" charset="0"/>
                  <a:cs typeface="Open Sans" panose="020B0606030504020204" pitchFamily="34" charset="0"/>
                </a:rPr>
                <a:t>All rights reserved</a:t>
              </a:r>
            </a:p>
            <a:p>
              <a:endParaRPr lang="en-US" dirty="0"/>
            </a:p>
          </p:txBody>
        </p:sp>
      </p:grpSp>
    </p:spTree>
    <p:extLst>
      <p:ext uri="{BB962C8B-B14F-4D97-AF65-F5344CB8AC3E}">
        <p14:creationId xmlns:p14="http://schemas.microsoft.com/office/powerpoint/2010/main" val="3509925829"/>
      </p:ext>
    </p:extLst>
  </p:cSld>
  <p:clrMap bg1="lt1" tx1="dk1" bg2="lt2" tx2="dk2" accent1="accent1" accent2="accent2" accent3="accent3" accent4="accent4" accent5="accent5" accent6="accent6" hlink="hlink" folHlink="folHlink"/>
  <p:sldLayoutIdLst>
    <p:sldLayoutId id="2147483649" r:id="rId1"/>
    <p:sldLayoutId id="2147483713" r:id="rId2"/>
    <p:sldLayoutId id="2147483664" r:id="rId3"/>
    <p:sldLayoutId id="2147483695" r:id="rId4"/>
    <p:sldLayoutId id="2147483696" r:id="rId5"/>
    <p:sldLayoutId id="2147483661" r:id="rId6"/>
    <p:sldLayoutId id="2147483697" r:id="rId7"/>
    <p:sldLayoutId id="2147483689" r:id="rId8"/>
    <p:sldLayoutId id="2147483703" r:id="rId9"/>
    <p:sldLayoutId id="2147483669" r:id="rId10"/>
    <p:sldLayoutId id="2147483687" r:id="rId11"/>
    <p:sldLayoutId id="2147483694" r:id="rId12"/>
    <p:sldLayoutId id="2147483706" r:id="rId13"/>
    <p:sldLayoutId id="2147483688" r:id="rId14"/>
    <p:sldLayoutId id="2147483714" r:id="rId15"/>
    <p:sldLayoutId id="2147483704" r:id="rId16"/>
    <p:sldLayoutId id="2147483700" r:id="rId17"/>
    <p:sldLayoutId id="2147483698" r:id="rId18"/>
    <p:sldLayoutId id="2147483701" r:id="rId19"/>
    <p:sldLayoutId id="2147483693" r:id="rId20"/>
    <p:sldLayoutId id="2147483709" r:id="rId21"/>
    <p:sldLayoutId id="2147483711" r:id="rId22"/>
    <p:sldLayoutId id="2147483715" r:id="rId23"/>
  </p:sldLayoutIdLst>
  <p:hf hdr="0" ftr="0" dt="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greatcollegesprogram.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1.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3.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8AF94-A6C2-4B46-3FA4-9CB161F0935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52D51A9-0064-9A99-7877-CC9CF984B6EC}"/>
              </a:ext>
            </a:extLst>
          </p:cNvPr>
          <p:cNvSpPr>
            <a:spLocks/>
          </p:cNvSpPr>
          <p:nvPr/>
        </p:nvSpPr>
        <p:spPr>
          <a:xfrm>
            <a:off x="0" y="0"/>
            <a:ext cx="12192000" cy="6858000"/>
          </a:xfrm>
          <a:prstGeom prst="rect">
            <a:avLst/>
          </a:prstGeom>
          <a:solidFill>
            <a:srgbClr val="003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0086CA-AD07-D903-E8DB-0A19CB550289}"/>
              </a:ext>
            </a:extLst>
          </p:cNvPr>
          <p:cNvSpPr>
            <a:spLocks noGrp="1"/>
          </p:cNvSpPr>
          <p:nvPr>
            <p:ph type="ctrTitle" idx="4294967295"/>
          </p:nvPr>
        </p:nvSpPr>
        <p:spPr>
          <a:xfrm>
            <a:off x="4535297" y="3778216"/>
            <a:ext cx="3023775" cy="508879"/>
          </a:xfrm>
          <a:prstGeom prst="rect">
            <a:avLst/>
          </a:prstGeom>
        </p:spPr>
        <p:txBody>
          <a:bodyPr>
            <a:normAutofit fontScale="90000"/>
          </a:bodyPr>
          <a:lstStyle/>
          <a:p>
            <a:pPr algn="ctr"/>
            <a:r>
              <a:rPr lang="en-US" sz="2400" dirty="0">
                <a:solidFill>
                  <a:srgbClr val="C00000"/>
                </a:solidFill>
                <a:latin typeface="Aptos" panose="020B0004020202020204" pitchFamily="34" charset="0"/>
                <a:ea typeface="Open Sans" panose="020B0606030504020204" pitchFamily="34" charset="0"/>
                <a:cs typeface="Open Sans" panose="020B0606030504020204" pitchFamily="34" charset="0"/>
              </a:rPr>
              <a:t>September 18th, 2026</a:t>
            </a:r>
            <a:endParaRPr lang="en-US" dirty="0">
              <a:solidFill>
                <a:srgbClr val="C00000"/>
              </a:solidFill>
              <a:latin typeface="Aptos" panose="020B0004020202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24FF2AB8-2456-ACDF-7CDD-5BAC68050D40}"/>
              </a:ext>
            </a:extLst>
          </p:cNvPr>
          <p:cNvSpPr>
            <a:spLocks noGrp="1"/>
          </p:cNvSpPr>
          <p:nvPr>
            <p:ph type="body" sz="quarter" idx="4294967295"/>
          </p:nvPr>
        </p:nvSpPr>
        <p:spPr>
          <a:xfrm>
            <a:off x="4584103" y="4613777"/>
            <a:ext cx="3023775" cy="720725"/>
          </a:xfrm>
          <a:prstGeom prst="rect">
            <a:avLst/>
          </a:prstGeom>
        </p:spPr>
        <p:txBody>
          <a:bodyPr>
            <a:normAutofit/>
          </a:bodyPr>
          <a:lstStyle/>
          <a:p>
            <a:pPr marL="0" indent="0" algn="ctr">
              <a:buNone/>
            </a:pPr>
            <a:r>
              <a:rPr lang="en-US" b="1" dirty="0">
                <a:solidFill>
                  <a:schemeClr val="tx2">
                    <a:lumMod val="20000"/>
                    <a:lumOff val="80000"/>
                  </a:schemeClr>
                </a:solidFill>
                <a:latin typeface="Aptos" panose="020B0004020202020204" pitchFamily="34" charset="0"/>
                <a:ea typeface="Open Sans" panose="020B0606030504020204" pitchFamily="34" charset="0"/>
                <a:cs typeface="Open Sans" panose="020B0606030504020204" pitchFamily="34" charset="0"/>
              </a:rPr>
              <a:t>Richard Boyer</a:t>
            </a:r>
          </a:p>
        </p:txBody>
      </p:sp>
      <p:sp>
        <p:nvSpPr>
          <p:cNvPr id="4" name="Text Placeholder 3">
            <a:extLst>
              <a:ext uri="{FF2B5EF4-FFF2-40B4-BE49-F238E27FC236}">
                <a16:creationId xmlns:a16="http://schemas.microsoft.com/office/drawing/2014/main" id="{F9864C06-9358-02BA-543E-0835EBEE1C9A}"/>
              </a:ext>
            </a:extLst>
          </p:cNvPr>
          <p:cNvSpPr>
            <a:spLocks noGrp="1"/>
          </p:cNvSpPr>
          <p:nvPr>
            <p:ph type="body" sz="quarter" idx="4294967295"/>
          </p:nvPr>
        </p:nvSpPr>
        <p:spPr>
          <a:xfrm>
            <a:off x="1591196" y="2042809"/>
            <a:ext cx="8854632" cy="1537459"/>
          </a:xfrm>
          <a:prstGeom prst="rect">
            <a:avLst/>
          </a:prstGeom>
          <a:noFill/>
        </p:spPr>
        <p:txBody>
          <a:bodyPr>
            <a:normAutofit fontScale="77500" lnSpcReduction="20000"/>
          </a:bodyPr>
          <a:lstStyle/>
          <a:p>
            <a:pPr marL="0" indent="0" algn="ctr">
              <a:lnSpc>
                <a:spcPct val="120000"/>
              </a:lnSpc>
              <a:buNone/>
            </a:pPr>
            <a:r>
              <a:rPr lang="en-US" sz="5400" dirty="0">
                <a:solidFill>
                  <a:schemeClr val="bg2"/>
                </a:solidFill>
                <a:latin typeface="Aptos" panose="020B0004020202020204" pitchFamily="34" charset="0"/>
                <a:ea typeface="Open Sans" panose="020B0606030504020204" pitchFamily="34" charset="0"/>
                <a:cs typeface="Open Sans" panose="020B0606030504020204" pitchFamily="34" charset="0"/>
              </a:rPr>
              <a:t> </a:t>
            </a:r>
            <a:r>
              <a:rPr lang="en-US" sz="5700" dirty="0">
                <a:solidFill>
                  <a:schemeClr val="bg2"/>
                </a:solidFill>
                <a:latin typeface="Aptos" panose="020B0004020202020204" pitchFamily="34" charset="0"/>
                <a:ea typeface="Open Sans" panose="020B0606030504020204" pitchFamily="34" charset="0"/>
                <a:cs typeface="Open Sans" panose="020B0606030504020204" pitchFamily="34" charset="0"/>
              </a:rPr>
              <a:t>2026 UTRGV Great Colleges to Work For – Campus Climate Survey</a:t>
            </a:r>
            <a:endParaRPr lang="en-US" sz="1800" dirty="0">
              <a:solidFill>
                <a:schemeClr val="bg2"/>
              </a:solidFill>
              <a:latin typeface="Aptos" panose="020B0004020202020204" pitchFamily="34" charset="0"/>
              <a:ea typeface="Open Sans" panose="020B0606030504020204" pitchFamily="34" charset="0"/>
              <a:cs typeface="Open Sans" panose="020B0606030504020204" pitchFamily="34" charset="0"/>
            </a:endParaRPr>
          </a:p>
        </p:txBody>
      </p:sp>
      <p:pic>
        <p:nvPicPr>
          <p:cNvPr id="13" name="Picture 12">
            <a:extLst>
              <a:ext uri="{FF2B5EF4-FFF2-40B4-BE49-F238E27FC236}">
                <a16:creationId xmlns:a16="http://schemas.microsoft.com/office/drawing/2014/main" id="{25060B46-68FB-3BA8-EDC7-41028A91A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346" y="6409805"/>
            <a:ext cx="1114850" cy="258214"/>
          </a:xfrm>
          <a:prstGeom prst="rect">
            <a:avLst/>
          </a:prstGeom>
        </p:spPr>
      </p:pic>
      <p:sp>
        <p:nvSpPr>
          <p:cNvPr id="12" name="Rectangle 11">
            <a:extLst>
              <a:ext uri="{FF2B5EF4-FFF2-40B4-BE49-F238E27FC236}">
                <a16:creationId xmlns:a16="http://schemas.microsoft.com/office/drawing/2014/main" id="{B11F10C5-1044-BA72-F057-1BD7C8ED5450}"/>
              </a:ext>
            </a:extLst>
          </p:cNvPr>
          <p:cNvSpPr>
            <a:spLocks/>
          </p:cNvSpPr>
          <p:nvPr/>
        </p:nvSpPr>
        <p:spPr>
          <a:xfrm>
            <a:off x="321076" y="6282432"/>
            <a:ext cx="1425390" cy="256480"/>
          </a:xfrm>
          <a:prstGeom prst="rect">
            <a:avLst/>
          </a:prstGeom>
        </p:spPr>
        <p:txBody>
          <a:bodyPr wrap="none">
            <a:spAutoFit/>
          </a:bodyPr>
          <a:lstStyle/>
          <a:p>
            <a:pPr marR="0" algn="l" rtl="0"/>
            <a:r>
              <a:rPr lang="en-US" sz="1600" b="0" i="0" u="none" strike="noStrike" spc="300" baseline="30000">
                <a:solidFill>
                  <a:schemeClr val="bg1"/>
                </a:solidFill>
                <a:latin typeface="Montserrat" panose="00000500000000000000" pitchFamily="50" charset="0"/>
                <a:cs typeface="Adobe Arabic" panose="02040503050201020203" pitchFamily="18" charset="-78"/>
              </a:rPr>
              <a:t>POWERED BY</a:t>
            </a:r>
          </a:p>
        </p:txBody>
      </p:sp>
      <p:sp>
        <p:nvSpPr>
          <p:cNvPr id="15" name="Rectangle 14">
            <a:extLst>
              <a:ext uri="{FF2B5EF4-FFF2-40B4-BE49-F238E27FC236}">
                <a16:creationId xmlns:a16="http://schemas.microsoft.com/office/drawing/2014/main" id="{154E6012-EE4F-87A8-6B31-70AF0C41F693}"/>
              </a:ext>
            </a:extLst>
          </p:cNvPr>
          <p:cNvSpPr>
            <a:spLocks/>
          </p:cNvSpPr>
          <p:nvPr/>
        </p:nvSpPr>
        <p:spPr>
          <a:xfrm flipV="1">
            <a:off x="1906619" y="6282433"/>
            <a:ext cx="9147324" cy="46652"/>
          </a:xfrm>
          <a:prstGeom prst="rect">
            <a:avLst/>
          </a:prstGeom>
          <a:solidFill>
            <a:schemeClr val="bg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 name="Picture 5">
            <a:hlinkClick r:id="rId4"/>
            <a:extLst>
              <a:ext uri="{FF2B5EF4-FFF2-40B4-BE49-F238E27FC236}">
                <a16:creationId xmlns:a16="http://schemas.microsoft.com/office/drawing/2014/main" id="{D94216E7-BE69-8965-3CD6-7E22902EFBE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092043" y="5962650"/>
            <a:ext cx="1061857" cy="886950"/>
          </a:xfrm>
          <a:prstGeom prst="rect">
            <a:avLst/>
          </a:prstGeom>
          <a:noFill/>
          <a:ln>
            <a:noFill/>
          </a:ln>
        </p:spPr>
      </p:pic>
    </p:spTree>
    <p:extLst>
      <p:ext uri="{BB962C8B-B14F-4D97-AF65-F5344CB8AC3E}">
        <p14:creationId xmlns:p14="http://schemas.microsoft.com/office/powerpoint/2010/main" val="330491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F3342-9E06-E843-9D69-A91635704C8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96597BF-728A-B3B9-FD53-016A504048D0}"/>
              </a:ext>
            </a:extLst>
          </p:cNvPr>
          <p:cNvSpPr/>
          <p:nvPr/>
        </p:nvSpPr>
        <p:spPr>
          <a:xfrm>
            <a:off x="1421444" y="1211584"/>
            <a:ext cx="6550420" cy="534648"/>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92" rIns="50792" bIns="50792" numCol="1" spcCol="1270" anchor="ctr" anchorCtr="0">
            <a:noAutofit/>
          </a:bodyPr>
          <a:lstStyle/>
          <a:p>
            <a:pPr marL="285750" lvl="1" indent="-285750" algn="l" defTabSz="1422400">
              <a:lnSpc>
                <a:spcPct val="90000"/>
              </a:lnSpc>
              <a:spcBef>
                <a:spcPct val="0"/>
              </a:spcBef>
              <a:spcAft>
                <a:spcPct val="15000"/>
              </a:spcAft>
              <a:buNone/>
            </a:pPr>
            <a:r>
              <a:rPr lang="en-US" sz="2800" kern="1200" dirty="0">
                <a:latin typeface="Aptos" panose="020B0004020202020204" pitchFamily="34" charset="0"/>
              </a:rPr>
              <a:t>Mission/Vision/Values       </a:t>
            </a:r>
          </a:p>
        </p:txBody>
      </p:sp>
      <p:sp>
        <p:nvSpPr>
          <p:cNvPr id="10" name="Rectangle 9">
            <a:extLst>
              <a:ext uri="{FF2B5EF4-FFF2-40B4-BE49-F238E27FC236}">
                <a16:creationId xmlns:a16="http://schemas.microsoft.com/office/drawing/2014/main" id="{D30434F6-A7D2-7305-A34D-260D41CB580B}"/>
              </a:ext>
            </a:extLst>
          </p:cNvPr>
          <p:cNvSpPr/>
          <p:nvPr/>
        </p:nvSpPr>
        <p:spPr>
          <a:xfrm>
            <a:off x="1421444" y="2074030"/>
            <a:ext cx="6550420" cy="534367"/>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76" rIns="50776" bIns="50776" numCol="1" spcCol="1270" anchor="ctr" anchorCtr="0">
            <a:noAutofit/>
          </a:bodyPr>
          <a:lstStyle/>
          <a:p>
            <a:pPr marL="285750" lvl="1" indent="-285750" algn="l" defTabSz="1422400">
              <a:lnSpc>
                <a:spcPct val="90000"/>
              </a:lnSpc>
              <a:spcBef>
                <a:spcPct val="0"/>
              </a:spcBef>
              <a:spcAft>
                <a:spcPct val="15000"/>
              </a:spcAft>
              <a:buNone/>
            </a:pPr>
            <a:r>
              <a:rPr lang="en-US" sz="2800" kern="1200">
                <a:latin typeface="Aptos" panose="020B0004020202020204" pitchFamily="34" charset="0"/>
              </a:rPr>
              <a:t>Strategic Planning</a:t>
            </a:r>
          </a:p>
        </p:txBody>
      </p:sp>
      <p:sp>
        <p:nvSpPr>
          <p:cNvPr id="12" name="Rectangle 11">
            <a:extLst>
              <a:ext uri="{FF2B5EF4-FFF2-40B4-BE49-F238E27FC236}">
                <a16:creationId xmlns:a16="http://schemas.microsoft.com/office/drawing/2014/main" id="{C1F81B0D-0E12-8670-A43C-A8B0274DC375}"/>
              </a:ext>
            </a:extLst>
          </p:cNvPr>
          <p:cNvSpPr/>
          <p:nvPr/>
        </p:nvSpPr>
        <p:spPr>
          <a:xfrm>
            <a:off x="1421444" y="2936525"/>
            <a:ext cx="6550420" cy="534367"/>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76" rIns="50776" bIns="50776" numCol="1" spcCol="1270" anchor="ctr" anchorCtr="0">
            <a:noAutofit/>
          </a:bodyPr>
          <a:lstStyle/>
          <a:p>
            <a:pPr marL="285750" lvl="1" indent="-285750" algn="l" defTabSz="1422400">
              <a:lnSpc>
                <a:spcPct val="90000"/>
              </a:lnSpc>
              <a:spcBef>
                <a:spcPct val="0"/>
              </a:spcBef>
              <a:spcAft>
                <a:spcPct val="15000"/>
              </a:spcAft>
              <a:buNone/>
            </a:pPr>
            <a:r>
              <a:rPr lang="en-US" sz="2800" kern="1200" dirty="0">
                <a:latin typeface="Aptos" panose="020B0004020202020204" pitchFamily="34" charset="0"/>
              </a:rPr>
              <a:t>Accreditation</a:t>
            </a:r>
          </a:p>
        </p:txBody>
      </p:sp>
      <p:sp>
        <p:nvSpPr>
          <p:cNvPr id="15" name="Rectangle 14">
            <a:extLst>
              <a:ext uri="{FF2B5EF4-FFF2-40B4-BE49-F238E27FC236}">
                <a16:creationId xmlns:a16="http://schemas.microsoft.com/office/drawing/2014/main" id="{EDE6335A-A685-70C1-2A96-E1674478841C}"/>
              </a:ext>
            </a:extLst>
          </p:cNvPr>
          <p:cNvSpPr/>
          <p:nvPr/>
        </p:nvSpPr>
        <p:spPr>
          <a:xfrm>
            <a:off x="1421444" y="3799020"/>
            <a:ext cx="6550420" cy="534367"/>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76" rIns="50776" bIns="50776" numCol="1" spcCol="1270" anchor="ctr" anchorCtr="0">
            <a:noAutofit/>
          </a:bodyPr>
          <a:lstStyle/>
          <a:p>
            <a:pPr marL="285750" lvl="1" indent="-285750" algn="l" defTabSz="1422400">
              <a:lnSpc>
                <a:spcPct val="90000"/>
              </a:lnSpc>
              <a:spcBef>
                <a:spcPct val="0"/>
              </a:spcBef>
              <a:spcAft>
                <a:spcPct val="15000"/>
              </a:spcAft>
              <a:buNone/>
            </a:pPr>
            <a:r>
              <a:rPr lang="en-US" sz="2800" kern="1200" dirty="0">
                <a:latin typeface="Aptos" panose="020B0004020202020204" pitchFamily="34" charset="0"/>
              </a:rPr>
              <a:t>Board Mandate</a:t>
            </a:r>
          </a:p>
        </p:txBody>
      </p:sp>
      <p:sp>
        <p:nvSpPr>
          <p:cNvPr id="18" name="Rectangle 17">
            <a:extLst>
              <a:ext uri="{FF2B5EF4-FFF2-40B4-BE49-F238E27FC236}">
                <a16:creationId xmlns:a16="http://schemas.microsoft.com/office/drawing/2014/main" id="{C872946B-6560-DD12-A384-B264EB03F7CC}"/>
              </a:ext>
            </a:extLst>
          </p:cNvPr>
          <p:cNvSpPr/>
          <p:nvPr/>
        </p:nvSpPr>
        <p:spPr>
          <a:xfrm>
            <a:off x="1421444" y="4661514"/>
            <a:ext cx="6550420" cy="534367"/>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76" rIns="50776" bIns="50776" numCol="1" spcCol="1270" anchor="ctr" anchorCtr="0">
            <a:noAutofit/>
          </a:bodyPr>
          <a:lstStyle/>
          <a:p>
            <a:pPr marL="285750" lvl="1" indent="-285750" algn="l" defTabSz="1422400">
              <a:lnSpc>
                <a:spcPct val="90000"/>
              </a:lnSpc>
              <a:spcBef>
                <a:spcPct val="0"/>
              </a:spcBef>
              <a:spcAft>
                <a:spcPct val="15000"/>
              </a:spcAft>
              <a:buNone/>
            </a:pPr>
            <a:r>
              <a:rPr lang="en-US" sz="2800" kern="1200">
                <a:latin typeface="Aptos" panose="020B0004020202020204" pitchFamily="34" charset="0"/>
              </a:rPr>
              <a:t>Leadership Transition</a:t>
            </a:r>
          </a:p>
        </p:txBody>
      </p:sp>
      <p:sp>
        <p:nvSpPr>
          <p:cNvPr id="20" name="Rectangle 19">
            <a:extLst>
              <a:ext uri="{FF2B5EF4-FFF2-40B4-BE49-F238E27FC236}">
                <a16:creationId xmlns:a16="http://schemas.microsoft.com/office/drawing/2014/main" id="{AD58FA0C-2CAF-B937-A7D7-B61246A91E05}"/>
              </a:ext>
            </a:extLst>
          </p:cNvPr>
          <p:cNvSpPr/>
          <p:nvPr/>
        </p:nvSpPr>
        <p:spPr>
          <a:xfrm>
            <a:off x="1421444" y="5524008"/>
            <a:ext cx="6550420" cy="534367"/>
          </a:xfrm>
          <a:prstGeom prst="rect">
            <a:avLst/>
          </a:prstGeom>
          <a:solidFill>
            <a:schemeClr val="bg2">
              <a:lumMod val="20000"/>
              <a:lumOff val="80000"/>
              <a:alpha val="90000"/>
            </a:schemeClr>
          </a:solidFill>
          <a:ln w="38100">
            <a:solidFill>
              <a:schemeClr val="tx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27584" tIns="50776" rIns="50776" bIns="50776" numCol="1" spcCol="1270" anchor="ctr" anchorCtr="0">
            <a:noAutofit/>
          </a:bodyPr>
          <a:lstStyle/>
          <a:p>
            <a:pPr marL="285750" lvl="1" indent="-285750" algn="l" defTabSz="1422400">
              <a:lnSpc>
                <a:spcPct val="90000"/>
              </a:lnSpc>
              <a:spcBef>
                <a:spcPct val="0"/>
              </a:spcBef>
              <a:spcAft>
                <a:spcPct val="15000"/>
              </a:spcAft>
              <a:buNone/>
            </a:pPr>
            <a:r>
              <a:rPr lang="en-US" sz="2800" kern="1200" dirty="0">
                <a:latin typeface="Aptos" panose="020B0004020202020204" pitchFamily="34" charset="0"/>
              </a:rPr>
              <a:t>Campus Climate Goals</a:t>
            </a:r>
          </a:p>
        </p:txBody>
      </p:sp>
      <p:sp>
        <p:nvSpPr>
          <p:cNvPr id="14" name="Rectangle: Diagonal Corners Rounded 13">
            <a:extLst>
              <a:ext uri="{FF2B5EF4-FFF2-40B4-BE49-F238E27FC236}">
                <a16:creationId xmlns:a16="http://schemas.microsoft.com/office/drawing/2014/main" id="{5B577C4C-66B2-71C9-D2A0-24B5A32C6B5C}"/>
              </a:ext>
            </a:extLst>
          </p:cNvPr>
          <p:cNvSpPr/>
          <p:nvPr/>
        </p:nvSpPr>
        <p:spPr>
          <a:xfrm>
            <a:off x="6823811" y="2536741"/>
            <a:ext cx="4669848" cy="2381077"/>
          </a:xfrm>
          <a:prstGeom prst="round2DiagRect">
            <a:avLst/>
          </a:prstGeom>
          <a:solidFill>
            <a:schemeClr val="tx2"/>
          </a:solidFill>
          <a:ln>
            <a:solidFill>
              <a:schemeClr val="tx2"/>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tabLst>
                <a:tab pos="457200" algn="l"/>
              </a:tabLst>
            </a:pPr>
            <a:endParaRPr lang="en-US" sz="2400" b="1" i="1">
              <a:effectLst/>
              <a:ea typeface="Times New Roman" panose="02020603050405020304" pitchFamily="18" charset="0"/>
              <a:cs typeface="Aptos" panose="020B0004020202020204" pitchFamily="34" charset="0"/>
            </a:endParaRPr>
          </a:p>
          <a:p>
            <a:pPr marR="0" lvl="0">
              <a:tabLst>
                <a:tab pos="457200" algn="l"/>
              </a:tabLst>
            </a:pPr>
            <a:r>
              <a:rPr lang="en-US" sz="2400" b="1" i="1">
                <a:ea typeface="Times New Roman" panose="02020603050405020304" pitchFamily="18" charset="0"/>
                <a:cs typeface="Aptos" panose="020B0004020202020204" pitchFamily="34" charset="0"/>
              </a:rPr>
              <a:t>“</a:t>
            </a:r>
            <a:r>
              <a:rPr lang="en-US" sz="2400" b="1" i="1">
                <a:effectLst/>
                <a:ea typeface="Times New Roman" panose="02020603050405020304" pitchFamily="18" charset="0"/>
                <a:cs typeface="Aptos" panose="020B0004020202020204" pitchFamily="34" charset="0"/>
              </a:rPr>
              <a:t>Without data, you’re just another person with an opinion.”</a:t>
            </a:r>
          </a:p>
          <a:p>
            <a:pPr marR="0" lvl="0" algn="ctr">
              <a:tabLst>
                <a:tab pos="457200" algn="l"/>
              </a:tabLst>
            </a:pPr>
            <a:br>
              <a:rPr lang="en-US" sz="2400" b="1">
                <a:effectLst/>
                <a:ea typeface="Times New Roman" panose="02020603050405020304" pitchFamily="18" charset="0"/>
                <a:cs typeface="Aptos" panose="020B0004020202020204" pitchFamily="34" charset="0"/>
              </a:rPr>
            </a:br>
            <a:r>
              <a:rPr lang="en-US" sz="2400" b="1">
                <a:effectLst/>
                <a:ea typeface="Times New Roman" panose="02020603050405020304" pitchFamily="18" charset="0"/>
                <a:cs typeface="Aptos" panose="020B0004020202020204" pitchFamily="34" charset="0"/>
              </a:rPr>
              <a:t>		-  W. Edwards Deming</a:t>
            </a:r>
            <a:endParaRPr lang="en-US" sz="2400" b="1">
              <a:effectLst/>
              <a:ea typeface="Aptos" panose="020B0004020202020204" pitchFamily="34" charset="0"/>
              <a:cs typeface="Aptos" panose="020B0004020202020204" pitchFamily="34" charset="0"/>
            </a:endParaRPr>
          </a:p>
          <a:p>
            <a:pPr marL="0" marR="0" algn="ctr"/>
            <a:r>
              <a:rPr lang="en-US" sz="1800">
                <a:effectLst/>
                <a:latin typeface="Open Sans" panose="020B0606030504020204" pitchFamily="34" charset="0"/>
                <a:ea typeface="Aptos" panose="020B0004020202020204" pitchFamily="34" charset="0"/>
                <a:cs typeface="Aptos" panose="020B0004020202020204" pitchFamily="34" charset="0"/>
              </a:rPr>
              <a:t> </a:t>
            </a:r>
            <a:endParaRPr lang="en-US" sz="1800">
              <a:effectLst/>
              <a:latin typeface="Aptos" panose="020B0004020202020204" pitchFamily="34" charset="0"/>
              <a:ea typeface="Aptos" panose="020B0004020202020204" pitchFamily="34" charset="0"/>
              <a:cs typeface="Aptos" panose="020B0004020202020204" pitchFamily="34" charset="0"/>
            </a:endParaRPr>
          </a:p>
        </p:txBody>
      </p:sp>
      <p:sp>
        <p:nvSpPr>
          <p:cNvPr id="2" name="TextBox 1">
            <a:extLst>
              <a:ext uri="{FF2B5EF4-FFF2-40B4-BE49-F238E27FC236}">
                <a16:creationId xmlns:a16="http://schemas.microsoft.com/office/drawing/2014/main" id="{C9799B3C-D0EC-1DF6-F76D-98CB2BCE5798}"/>
              </a:ext>
            </a:extLst>
          </p:cNvPr>
          <p:cNvSpPr txBox="1"/>
          <p:nvPr/>
        </p:nvSpPr>
        <p:spPr>
          <a:xfrm>
            <a:off x="636608" y="188514"/>
            <a:ext cx="7940233" cy="830997"/>
          </a:xfrm>
          <a:prstGeom prst="rect">
            <a:avLst/>
          </a:prstGeom>
          <a:noFill/>
        </p:spPr>
        <p:txBody>
          <a:bodyPr wrap="square" rtlCol="0">
            <a:spAutoFit/>
          </a:bodyPr>
          <a:lstStyle/>
          <a:p>
            <a:r>
              <a:rPr lang="en-US" sz="4800" b="1" dirty="0">
                <a:latin typeface="Aptos" panose="020B0004020202020204" pitchFamily="34" charset="0"/>
              </a:rPr>
              <a:t>Strategic Applications</a:t>
            </a:r>
          </a:p>
        </p:txBody>
      </p:sp>
      <p:sp>
        <p:nvSpPr>
          <p:cNvPr id="9" name="TextBox 8">
            <a:extLst>
              <a:ext uri="{FF2B5EF4-FFF2-40B4-BE49-F238E27FC236}">
                <a16:creationId xmlns:a16="http://schemas.microsoft.com/office/drawing/2014/main" id="{58B2AE4D-9E2B-C07B-98C3-A6D0D5110D06}"/>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2</a:t>
            </a:fld>
            <a:endParaRPr lang="en-US" sz="1000" dirty="0"/>
          </a:p>
        </p:txBody>
      </p:sp>
    </p:spTree>
    <p:extLst>
      <p:ext uri="{BB962C8B-B14F-4D97-AF65-F5344CB8AC3E}">
        <p14:creationId xmlns:p14="http://schemas.microsoft.com/office/powerpoint/2010/main" val="258170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6C045-08BE-4BC2-79C2-A56954E96C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3740669-06D4-464B-C097-CBE05DB7FDFE}"/>
              </a:ext>
            </a:extLst>
          </p:cNvPr>
          <p:cNvSpPr txBox="1"/>
          <p:nvPr/>
        </p:nvSpPr>
        <p:spPr>
          <a:xfrm>
            <a:off x="636608" y="188514"/>
            <a:ext cx="10185721" cy="830997"/>
          </a:xfrm>
          <a:prstGeom prst="rect">
            <a:avLst/>
          </a:prstGeom>
          <a:noFill/>
        </p:spPr>
        <p:txBody>
          <a:bodyPr wrap="square" rtlCol="0">
            <a:spAutoFit/>
          </a:bodyPr>
          <a:lstStyle/>
          <a:p>
            <a:r>
              <a:rPr lang="en-US" sz="4800" b="1" dirty="0">
                <a:latin typeface="Aptos" panose="020B0004020202020204" pitchFamily="34" charset="0"/>
              </a:rPr>
              <a:t>UTRGV Strategic Plan - People</a:t>
            </a:r>
          </a:p>
        </p:txBody>
      </p:sp>
      <p:sp>
        <p:nvSpPr>
          <p:cNvPr id="3" name="TextBox 2">
            <a:extLst>
              <a:ext uri="{FF2B5EF4-FFF2-40B4-BE49-F238E27FC236}">
                <a16:creationId xmlns:a16="http://schemas.microsoft.com/office/drawing/2014/main" id="{0D532090-313B-8CE1-65E9-CCE61E26DA48}"/>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3</a:t>
            </a:fld>
            <a:endParaRPr lang="en-US" sz="1000" dirty="0"/>
          </a:p>
        </p:txBody>
      </p:sp>
      <p:sp>
        <p:nvSpPr>
          <p:cNvPr id="5" name="TextBox 4">
            <a:extLst>
              <a:ext uri="{FF2B5EF4-FFF2-40B4-BE49-F238E27FC236}">
                <a16:creationId xmlns:a16="http://schemas.microsoft.com/office/drawing/2014/main" id="{9B06514A-6B5A-2EB6-B4BD-5DAC83B85374}"/>
              </a:ext>
            </a:extLst>
          </p:cNvPr>
          <p:cNvSpPr txBox="1"/>
          <p:nvPr/>
        </p:nvSpPr>
        <p:spPr>
          <a:xfrm>
            <a:off x="1867432" y="1019511"/>
            <a:ext cx="8457136" cy="5304016"/>
          </a:xfrm>
          <a:prstGeom prst="rect">
            <a:avLst/>
          </a:prstGeom>
          <a:noFill/>
        </p:spPr>
        <p:txBody>
          <a:bodyPr wrap="square">
            <a:spAutoFit/>
          </a:bodyPr>
          <a:lstStyle/>
          <a:p>
            <a:pPr algn="l">
              <a:spcAft>
                <a:spcPts val="750"/>
              </a:spcAft>
            </a:pPr>
            <a:r>
              <a:rPr lang="en-US" sz="2400" b="1" i="0" dirty="0">
                <a:effectLst/>
              </a:rPr>
              <a:t>Signature Initiatives in Support of People</a:t>
            </a:r>
          </a:p>
          <a:p>
            <a:pPr algn="l">
              <a:spcAft>
                <a:spcPts val="750"/>
              </a:spcAft>
              <a:buFont typeface="Arial" panose="020B0604020202020204" pitchFamily="34" charset="0"/>
              <a:buChar char="•"/>
            </a:pPr>
            <a:r>
              <a:rPr lang="en-US" b="1" i="0" dirty="0">
                <a:effectLst/>
              </a:rPr>
              <a:t> Foster a Distinctive and Collegial Culture:</a:t>
            </a:r>
            <a:r>
              <a:rPr lang="en-US" b="0" i="0" dirty="0">
                <a:effectLst/>
              </a:rPr>
              <a:t> Continue to enhance the culture and climate at UTRGV by increasing collaboration among faculty and staff, promoting equity in shared governance, and taking decisive action in response to campus climate survey findings.</a:t>
            </a:r>
          </a:p>
          <a:p>
            <a:pPr algn="l">
              <a:spcAft>
                <a:spcPts val="750"/>
              </a:spcAft>
              <a:buFont typeface="Arial" panose="020B0604020202020204" pitchFamily="34" charset="0"/>
              <a:buChar char="•"/>
            </a:pPr>
            <a:r>
              <a:rPr lang="en-US" b="1" i="0" dirty="0">
                <a:effectLst/>
              </a:rPr>
              <a:t> Advance Cultural and Community Awareness:</a:t>
            </a:r>
            <a:r>
              <a:rPr lang="en-US" b="0" i="0" dirty="0">
                <a:effectLst/>
              </a:rPr>
              <a:t> Promote enhanced cultural awareness and sensitivity through additional programming and venues for civil discussion and increase representation of underrepresented minorities among UTRGV’s faculty and staff.</a:t>
            </a:r>
          </a:p>
          <a:p>
            <a:pPr algn="l">
              <a:spcAft>
                <a:spcPts val="750"/>
              </a:spcAft>
              <a:buFont typeface="Arial" panose="020B0604020202020204" pitchFamily="34" charset="0"/>
              <a:buChar char="•"/>
            </a:pPr>
            <a:r>
              <a:rPr lang="en-US" b="1" i="0" dirty="0">
                <a:effectLst/>
              </a:rPr>
              <a:t> Support Holistic Professional Development:</a:t>
            </a:r>
            <a:r>
              <a:rPr lang="en-US" b="0" i="0" dirty="0">
                <a:effectLst/>
              </a:rPr>
              <a:t> Strengthen career progression and succession planning for faculty and staff by providing access to professional development opportunities, leadership competency training, and career pathways through programs including UTRGV’s Master of Arts in Higher Education Administration.</a:t>
            </a:r>
          </a:p>
          <a:p>
            <a:pPr algn="l">
              <a:spcAft>
                <a:spcPts val="750"/>
              </a:spcAft>
              <a:buFont typeface="Arial" panose="020B0604020202020204" pitchFamily="34" charset="0"/>
              <a:buChar char="•"/>
            </a:pPr>
            <a:r>
              <a:rPr lang="en-US" b="1" i="0" u="none" strike="noStrike" dirty="0">
                <a:effectLst/>
              </a:rPr>
              <a:t> Promote Employee Retention and Well-Being:</a:t>
            </a:r>
            <a:r>
              <a:rPr lang="en-US" b="0" i="0" u="none" strike="noStrike" dirty="0">
                <a:effectLst/>
              </a:rPr>
              <a:t> Position UTRGV as an employer of choice for faculty and staff by offering competitive pay, flexible work options, and access to wellness and recreation programs.</a:t>
            </a:r>
          </a:p>
        </p:txBody>
      </p:sp>
    </p:spTree>
    <p:extLst>
      <p:ext uri="{BB962C8B-B14F-4D97-AF65-F5344CB8AC3E}">
        <p14:creationId xmlns:p14="http://schemas.microsoft.com/office/powerpoint/2010/main" val="1256021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FDE7D-AE3D-021B-475C-A218A7E40796}"/>
            </a:ext>
          </a:extLst>
        </p:cNvPr>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E84C03E8-FC9A-C165-1093-AB9112EF31E6}"/>
              </a:ext>
            </a:extLst>
          </p:cNvPr>
          <p:cNvSpPr/>
          <p:nvPr/>
        </p:nvSpPr>
        <p:spPr>
          <a:xfrm>
            <a:off x="7459591" y="188514"/>
            <a:ext cx="4256159" cy="5752287"/>
          </a:xfrm>
          <a:prstGeom prst="round2DiagRect">
            <a:avLst>
              <a:gd name="adj1" fmla="val 4766"/>
              <a:gd name="adj2" fmla="val 0"/>
            </a:avLst>
          </a:prstGeom>
          <a:solidFill>
            <a:schemeClr val="tx1">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 name="Text Placeholder 2">
            <a:extLst>
              <a:ext uri="{FF2B5EF4-FFF2-40B4-BE49-F238E27FC236}">
                <a16:creationId xmlns:a16="http://schemas.microsoft.com/office/drawing/2014/main" id="{AA164BBA-74F3-4CDC-12A1-5451EBA56088}"/>
              </a:ext>
            </a:extLst>
          </p:cNvPr>
          <p:cNvSpPr>
            <a:spLocks noGrp="1"/>
          </p:cNvSpPr>
          <p:nvPr>
            <p:ph type="body" sz="quarter" idx="4294967295"/>
          </p:nvPr>
        </p:nvSpPr>
        <p:spPr>
          <a:xfrm>
            <a:off x="671941" y="1049438"/>
            <a:ext cx="6325450" cy="1490472"/>
          </a:xfrm>
          <a:prstGeom prst="rect">
            <a:avLst/>
          </a:prstGeom>
          <a:solidFill>
            <a:schemeClr val="tx1">
              <a:lumMod val="75000"/>
            </a:schemeClr>
          </a:solidFill>
          <a:ln w="38100">
            <a:noFill/>
          </a:ln>
          <a:effectLst>
            <a:outerShdw blurRad="50800" dist="38100" dir="2700000" algn="tl" rotWithShape="0">
              <a:prstClr val="black">
                <a:alpha val="40000"/>
              </a:prstClr>
            </a:outerShdw>
          </a:effectLst>
        </p:spPr>
        <p:txBody>
          <a:bodyPr/>
          <a:lstStyle/>
          <a:p>
            <a:pPr marL="0" indent="0">
              <a:buNone/>
            </a:pPr>
            <a:r>
              <a:rPr lang="en-US" b="1" u="sng" dirty="0">
                <a:solidFill>
                  <a:schemeClr val="bg1"/>
                </a:solidFill>
                <a:latin typeface="Aptos" panose="020B0004020202020204" pitchFamily="34" charset="0"/>
              </a:rPr>
              <a:t>Survey Timeline</a:t>
            </a:r>
            <a:endParaRPr lang="en-US" sz="2000" b="1" u="sng" dirty="0">
              <a:solidFill>
                <a:schemeClr val="bg1"/>
              </a:solidFill>
              <a:latin typeface="Aptos" panose="020B0004020202020204" pitchFamily="34" charset="0"/>
            </a:endParaRPr>
          </a:p>
          <a:p>
            <a:r>
              <a:rPr lang="en-US" sz="2000" dirty="0">
                <a:solidFill>
                  <a:schemeClr val="bg1"/>
                </a:solidFill>
                <a:latin typeface="Aptos" panose="020B0004020202020204" pitchFamily="34" charset="0"/>
              </a:rPr>
              <a:t>March 9 – April 3, 2026</a:t>
            </a:r>
          </a:p>
        </p:txBody>
      </p:sp>
      <p:sp>
        <p:nvSpPr>
          <p:cNvPr id="4" name="Text Placeholder 3">
            <a:extLst>
              <a:ext uri="{FF2B5EF4-FFF2-40B4-BE49-F238E27FC236}">
                <a16:creationId xmlns:a16="http://schemas.microsoft.com/office/drawing/2014/main" id="{93D88AD8-5FB4-95B9-8CD8-92C39AD3B0DF}"/>
              </a:ext>
            </a:extLst>
          </p:cNvPr>
          <p:cNvSpPr>
            <a:spLocks noGrp="1"/>
          </p:cNvSpPr>
          <p:nvPr>
            <p:ph type="body" sz="quarter" idx="4294967295"/>
          </p:nvPr>
        </p:nvSpPr>
        <p:spPr>
          <a:xfrm>
            <a:off x="683094" y="2787731"/>
            <a:ext cx="6314297" cy="1486429"/>
          </a:xfrm>
          <a:prstGeom prst="rect">
            <a:avLst/>
          </a:prstGeom>
          <a:solidFill>
            <a:schemeClr val="tx2">
              <a:lumMod val="60000"/>
              <a:lumOff val="40000"/>
            </a:schemeClr>
          </a:solidFill>
          <a:ln w="38100">
            <a:noFill/>
          </a:ln>
          <a:effectLst>
            <a:outerShdw blurRad="50800" dist="38100" dir="2700000" algn="tl" rotWithShape="0">
              <a:prstClr val="black">
                <a:alpha val="40000"/>
              </a:prstClr>
            </a:outerShdw>
          </a:effectLst>
        </p:spPr>
        <p:txBody>
          <a:bodyPr>
            <a:normAutofit/>
          </a:bodyPr>
          <a:lstStyle/>
          <a:p>
            <a:pPr marL="0" indent="0">
              <a:buNone/>
            </a:pPr>
            <a:r>
              <a:rPr lang="en-US" b="1" u="sng" dirty="0">
                <a:solidFill>
                  <a:schemeClr val="bg1"/>
                </a:solidFill>
                <a:latin typeface="Aptos" panose="020B0004020202020204" pitchFamily="34" charset="0"/>
              </a:rPr>
              <a:t>Response Rates</a:t>
            </a:r>
          </a:p>
          <a:p>
            <a:r>
              <a:rPr lang="en-US" sz="2000" dirty="0">
                <a:solidFill>
                  <a:schemeClr val="bg1"/>
                </a:solidFill>
                <a:latin typeface="Aptos" panose="020B0004020202020204" pitchFamily="34" charset="0"/>
              </a:rPr>
              <a:t>2026 : 49% (2028/4103)</a:t>
            </a:r>
          </a:p>
          <a:p>
            <a:r>
              <a:rPr lang="en-US" sz="2000" dirty="0">
                <a:solidFill>
                  <a:schemeClr val="bg1"/>
                </a:solidFill>
                <a:latin typeface="Aptos" panose="020B0004020202020204" pitchFamily="34" charset="0"/>
              </a:rPr>
              <a:t>2025: 33% (197/600)</a:t>
            </a:r>
          </a:p>
        </p:txBody>
      </p:sp>
      <p:grpSp>
        <p:nvGrpSpPr>
          <p:cNvPr id="13" name="Group 12">
            <a:extLst>
              <a:ext uri="{FF2B5EF4-FFF2-40B4-BE49-F238E27FC236}">
                <a16:creationId xmlns:a16="http://schemas.microsoft.com/office/drawing/2014/main" id="{64FDE4E0-5D60-DE0B-2EEC-8521CCE4405C}"/>
              </a:ext>
            </a:extLst>
          </p:cNvPr>
          <p:cNvGrpSpPr/>
          <p:nvPr/>
        </p:nvGrpSpPr>
        <p:grpSpPr>
          <a:xfrm>
            <a:off x="7459591" y="445097"/>
            <a:ext cx="4085131" cy="5394724"/>
            <a:chOff x="838200" y="1656850"/>
            <a:chExt cx="3443624" cy="3543953"/>
          </a:xfrm>
        </p:grpSpPr>
        <p:cxnSp>
          <p:nvCxnSpPr>
            <p:cNvPr id="14" name="Straight Connector 13">
              <a:extLst>
                <a:ext uri="{FF2B5EF4-FFF2-40B4-BE49-F238E27FC236}">
                  <a16:creationId xmlns:a16="http://schemas.microsoft.com/office/drawing/2014/main" id="{398235A6-3C0D-3B4F-6549-1B0B80DE49C0}"/>
                </a:ext>
              </a:extLst>
            </p:cNvPr>
            <p:cNvCxnSpPr/>
            <p:nvPr/>
          </p:nvCxnSpPr>
          <p:spPr>
            <a:xfrm>
              <a:off x="843280" y="3429000"/>
              <a:ext cx="3429000" cy="0"/>
            </a:xfrm>
            <a:prstGeom prst="line">
              <a:avLst/>
            </a:prstGeom>
            <a:ln w="38100">
              <a:noFill/>
            </a:ln>
          </p:spPr>
          <p:style>
            <a:lnRef idx="1">
              <a:schemeClr val="accent4"/>
            </a:lnRef>
            <a:fillRef idx="0">
              <a:schemeClr val="accent4"/>
            </a:fillRef>
            <a:effectRef idx="0">
              <a:schemeClr val="accent4"/>
            </a:effectRef>
            <a:fontRef idx="minor">
              <a:schemeClr val="tx1"/>
            </a:fontRef>
          </p:style>
        </p:cxnSp>
        <p:cxnSp>
          <p:nvCxnSpPr>
            <p:cNvPr id="15" name="Straight Connector 14">
              <a:extLst>
                <a:ext uri="{FF2B5EF4-FFF2-40B4-BE49-F238E27FC236}">
                  <a16:creationId xmlns:a16="http://schemas.microsoft.com/office/drawing/2014/main" id="{1124A852-B789-B478-24D4-416B946FEBBA}"/>
                </a:ext>
              </a:extLst>
            </p:cNvPr>
            <p:cNvCxnSpPr/>
            <p:nvPr/>
          </p:nvCxnSpPr>
          <p:spPr>
            <a:xfrm>
              <a:off x="843280" y="4343400"/>
              <a:ext cx="3429000" cy="0"/>
            </a:xfrm>
            <a:prstGeom prst="line">
              <a:avLst/>
            </a:prstGeom>
            <a:ln w="38100">
              <a:noFill/>
            </a:ln>
          </p:spPr>
          <p:style>
            <a:lnRef idx="1">
              <a:schemeClr val="accent4"/>
            </a:lnRef>
            <a:fillRef idx="0">
              <a:schemeClr val="accent4"/>
            </a:fillRef>
            <a:effectRef idx="0">
              <a:schemeClr val="accent4"/>
            </a:effectRef>
            <a:fontRef idx="minor">
              <a:schemeClr val="tx1"/>
            </a:fontRef>
          </p:style>
        </p:cxnSp>
        <p:cxnSp>
          <p:nvCxnSpPr>
            <p:cNvPr id="16" name="Straight Connector 15">
              <a:extLst>
                <a:ext uri="{FF2B5EF4-FFF2-40B4-BE49-F238E27FC236}">
                  <a16:creationId xmlns:a16="http://schemas.microsoft.com/office/drawing/2014/main" id="{57EDA01B-6992-344B-F674-29A873D43A94}"/>
                </a:ext>
              </a:extLst>
            </p:cNvPr>
            <p:cNvCxnSpPr/>
            <p:nvPr/>
          </p:nvCxnSpPr>
          <p:spPr>
            <a:xfrm>
              <a:off x="838200" y="2590800"/>
              <a:ext cx="3429001" cy="0"/>
            </a:xfrm>
            <a:prstGeom prst="line">
              <a:avLst/>
            </a:prstGeom>
            <a:ln w="38100">
              <a:noFill/>
            </a:ln>
          </p:spPr>
          <p:style>
            <a:lnRef idx="1">
              <a:schemeClr val="accent4"/>
            </a:lnRef>
            <a:fillRef idx="0">
              <a:schemeClr val="accent4"/>
            </a:fillRef>
            <a:effectRef idx="0">
              <a:schemeClr val="accent4"/>
            </a:effectRef>
            <a:fontRef idx="minor">
              <a:schemeClr val="tx1"/>
            </a:fontRef>
          </p:style>
        </p:cxnSp>
        <p:sp>
          <p:nvSpPr>
            <p:cNvPr id="17" name="Rectangle 16">
              <a:extLst>
                <a:ext uri="{FF2B5EF4-FFF2-40B4-BE49-F238E27FC236}">
                  <a16:creationId xmlns:a16="http://schemas.microsoft.com/office/drawing/2014/main" id="{F9744D50-E529-48D8-81D4-F1222109E8B3}"/>
                </a:ext>
              </a:extLst>
            </p:cNvPr>
            <p:cNvSpPr/>
            <p:nvPr/>
          </p:nvSpPr>
          <p:spPr>
            <a:xfrm>
              <a:off x="852824" y="1771803"/>
              <a:ext cx="3429000" cy="3429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2" name="TextBox 21">
              <a:extLst>
                <a:ext uri="{FF2B5EF4-FFF2-40B4-BE49-F238E27FC236}">
                  <a16:creationId xmlns:a16="http://schemas.microsoft.com/office/drawing/2014/main" id="{DFDF24D7-7DB5-28D7-6FAE-6E6BBC2438B2}"/>
                </a:ext>
              </a:extLst>
            </p:cNvPr>
            <p:cNvSpPr txBox="1"/>
            <p:nvPr/>
          </p:nvSpPr>
          <p:spPr>
            <a:xfrm>
              <a:off x="2011855" y="1656850"/>
              <a:ext cx="2240314" cy="424594"/>
            </a:xfrm>
            <a:prstGeom prst="rect">
              <a:avLst/>
            </a:prstGeom>
            <a:noFill/>
            <a:ln>
              <a:noFill/>
            </a:ln>
          </p:spPr>
          <p:txBody>
            <a:bodyPr wrap="square" rtlCol="0">
              <a:spAutoFit/>
            </a:bodyPr>
            <a:lstStyle/>
            <a:p>
              <a:r>
                <a:rPr lang="en-US" dirty="0">
                  <a:solidFill>
                    <a:schemeClr val="bg1"/>
                  </a:solidFill>
                  <a:latin typeface="Aptos" panose="020B0004020202020204" pitchFamily="34" charset="0"/>
                </a:rPr>
                <a:t>Survey statements on a 5-point agreement scale</a:t>
              </a:r>
            </a:p>
          </p:txBody>
        </p:sp>
        <p:sp>
          <p:nvSpPr>
            <p:cNvPr id="23" name="TextBox 22">
              <a:extLst>
                <a:ext uri="{FF2B5EF4-FFF2-40B4-BE49-F238E27FC236}">
                  <a16:creationId xmlns:a16="http://schemas.microsoft.com/office/drawing/2014/main" id="{F313DD5C-1CDC-67AB-AAA5-1072FC0CEDA4}"/>
                </a:ext>
              </a:extLst>
            </p:cNvPr>
            <p:cNvSpPr txBox="1"/>
            <p:nvPr/>
          </p:nvSpPr>
          <p:spPr>
            <a:xfrm>
              <a:off x="2079565" y="3197616"/>
              <a:ext cx="2202259" cy="778335"/>
            </a:xfrm>
            <a:prstGeom prst="rect">
              <a:avLst/>
            </a:prstGeom>
            <a:noFill/>
            <a:ln>
              <a:noFill/>
            </a:ln>
          </p:spPr>
          <p:txBody>
            <a:bodyPr wrap="square" rtlCol="0">
              <a:spAutoFit/>
            </a:bodyPr>
            <a:lstStyle/>
            <a:p>
              <a:pPr algn="r"/>
              <a:r>
                <a:rPr lang="en-US" dirty="0">
                  <a:solidFill>
                    <a:schemeClr val="bg1"/>
                  </a:solidFill>
                  <a:latin typeface="Aptos" panose="020B0004020202020204" pitchFamily="34" charset="0"/>
                </a:rPr>
                <a:t>Benefit satisfaction questions on a 5-point satisfaction scale </a:t>
              </a:r>
            </a:p>
          </p:txBody>
        </p:sp>
        <p:sp>
          <p:nvSpPr>
            <p:cNvPr id="24" name="TextBox 23">
              <a:extLst>
                <a:ext uri="{FF2B5EF4-FFF2-40B4-BE49-F238E27FC236}">
                  <a16:creationId xmlns:a16="http://schemas.microsoft.com/office/drawing/2014/main" id="{600D0355-FE4D-EB97-1918-E3296D41296A}"/>
                </a:ext>
              </a:extLst>
            </p:cNvPr>
            <p:cNvSpPr txBox="1"/>
            <p:nvPr/>
          </p:nvSpPr>
          <p:spPr>
            <a:xfrm>
              <a:off x="874607" y="4030450"/>
              <a:ext cx="2178050" cy="311334"/>
            </a:xfrm>
            <a:prstGeom prst="rect">
              <a:avLst/>
            </a:prstGeom>
            <a:noFill/>
            <a:ln>
              <a:noFill/>
            </a:ln>
          </p:spPr>
          <p:txBody>
            <a:bodyPr wrap="square" rtlCol="0">
              <a:spAutoFit/>
            </a:bodyPr>
            <a:lstStyle/>
            <a:p>
              <a:r>
                <a:rPr lang="en-US" dirty="0">
                  <a:solidFill>
                    <a:schemeClr val="bg1"/>
                  </a:solidFill>
                  <a:latin typeface="Aptos" panose="020B0004020202020204" pitchFamily="34" charset="0"/>
                </a:rPr>
                <a:t>Open-ended Questions</a:t>
              </a:r>
            </a:p>
          </p:txBody>
        </p:sp>
        <p:sp>
          <p:nvSpPr>
            <p:cNvPr id="25" name="TextBox 24">
              <a:extLst>
                <a:ext uri="{FF2B5EF4-FFF2-40B4-BE49-F238E27FC236}">
                  <a16:creationId xmlns:a16="http://schemas.microsoft.com/office/drawing/2014/main" id="{5A688DA2-6C29-CB20-3440-12CE3681E7EA}"/>
                </a:ext>
              </a:extLst>
            </p:cNvPr>
            <p:cNvSpPr txBox="1"/>
            <p:nvPr/>
          </p:nvSpPr>
          <p:spPr>
            <a:xfrm>
              <a:off x="2026887" y="4730318"/>
              <a:ext cx="2178050" cy="242625"/>
            </a:xfrm>
            <a:prstGeom prst="rect">
              <a:avLst/>
            </a:prstGeom>
            <a:noFill/>
            <a:ln>
              <a:noFill/>
            </a:ln>
          </p:spPr>
          <p:txBody>
            <a:bodyPr wrap="square" rtlCol="0">
              <a:spAutoFit/>
            </a:bodyPr>
            <a:lstStyle/>
            <a:p>
              <a:pPr algn="r"/>
              <a:r>
                <a:rPr lang="en-US" dirty="0">
                  <a:solidFill>
                    <a:schemeClr val="bg1"/>
                  </a:solidFill>
                  <a:latin typeface="Aptos" panose="020B0004020202020204" pitchFamily="34" charset="0"/>
                </a:rPr>
                <a:t>Demographic Questions</a:t>
              </a:r>
            </a:p>
          </p:txBody>
        </p:sp>
      </p:grpSp>
      <p:sp>
        <p:nvSpPr>
          <p:cNvPr id="34" name="Text Placeholder 3">
            <a:extLst>
              <a:ext uri="{FF2B5EF4-FFF2-40B4-BE49-F238E27FC236}">
                <a16:creationId xmlns:a16="http://schemas.microsoft.com/office/drawing/2014/main" id="{3F4D18A4-A433-71F0-AC00-AEF2DFE531A0}"/>
              </a:ext>
            </a:extLst>
          </p:cNvPr>
          <p:cNvSpPr txBox="1">
            <a:spLocks/>
          </p:cNvSpPr>
          <p:nvPr/>
        </p:nvSpPr>
        <p:spPr>
          <a:xfrm>
            <a:off x="669743" y="4454371"/>
            <a:ext cx="6327648" cy="1486430"/>
          </a:xfrm>
          <a:prstGeom prst="rect">
            <a:avLst/>
          </a:prstGeom>
          <a:solidFill>
            <a:schemeClr val="tx1">
              <a:lumMod val="75000"/>
            </a:schemeClr>
          </a:solidFill>
          <a:ln w="38100">
            <a:noFill/>
          </a:ln>
          <a:effectLst>
            <a:outerShdw blurRad="50800" dist="38100" dir="2700000" algn="tl" rotWithShape="0">
              <a:prstClr val="black">
                <a:alpha val="40000"/>
              </a:prstClr>
            </a:outerShdw>
          </a:effectLst>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latin typeface="Aptos" panose="020B0004020202020204" pitchFamily="34" charset="0"/>
              </a:rPr>
              <a:t>Benchmarks</a:t>
            </a:r>
          </a:p>
          <a:p>
            <a:pPr marL="342900" indent="-342900">
              <a:buFont typeface="Arial" panose="020B0604020202020204" pitchFamily="34" charset="0"/>
              <a:buChar char="•"/>
            </a:pPr>
            <a:r>
              <a:rPr lang="en-US" sz="2000" dirty="0">
                <a:solidFill>
                  <a:schemeClr val="bg1"/>
                </a:solidFill>
                <a:latin typeface="Aptos" panose="020B0004020202020204" pitchFamily="34" charset="0"/>
              </a:rPr>
              <a:t>2026 Honor Roll – Large 4 Year, &gt;10,000 Enrolled</a:t>
            </a:r>
          </a:p>
          <a:p>
            <a:pPr marL="342900" indent="-342900">
              <a:buFont typeface="Arial" panose="020B0604020202020204" pitchFamily="34" charset="0"/>
              <a:buChar char="•"/>
            </a:pPr>
            <a:r>
              <a:rPr lang="en-US" sz="2000" dirty="0">
                <a:latin typeface="Aptos" panose="020B0004020202020204" pitchFamily="34" charset="0"/>
              </a:rPr>
              <a:t>2026 Carnegie Classification - Research</a:t>
            </a:r>
          </a:p>
          <a:p>
            <a:pPr marL="342900" indent="-342900">
              <a:buFont typeface="Arial" panose="020B0604020202020204" pitchFamily="34" charset="0"/>
              <a:buChar char="•"/>
            </a:pPr>
            <a:r>
              <a:rPr lang="en-US" sz="2000" dirty="0">
                <a:solidFill>
                  <a:schemeClr val="bg1"/>
                </a:solidFill>
                <a:latin typeface="Aptos" panose="020B0004020202020204" pitchFamily="34" charset="0"/>
              </a:rPr>
              <a:t>2026, 2025</a:t>
            </a:r>
            <a:r>
              <a:rPr lang="en-US" sz="2000" dirty="0">
                <a:latin typeface="Aptos" panose="020B0004020202020204" pitchFamily="34" charset="0"/>
              </a:rPr>
              <a:t> &amp; </a:t>
            </a:r>
            <a:r>
              <a:rPr lang="en-US" sz="2000" dirty="0">
                <a:solidFill>
                  <a:schemeClr val="bg1"/>
                </a:solidFill>
                <a:latin typeface="Aptos" panose="020B0004020202020204" pitchFamily="34" charset="0"/>
              </a:rPr>
              <a:t>2021 UTRGV Overal</a:t>
            </a:r>
            <a:r>
              <a:rPr lang="en-US" sz="2000" dirty="0">
                <a:latin typeface="Aptos" panose="020B0004020202020204" pitchFamily="34" charset="0"/>
              </a:rPr>
              <a:t>l Data</a:t>
            </a:r>
            <a:endParaRPr lang="en-US" sz="2000" dirty="0">
              <a:solidFill>
                <a:schemeClr val="bg1"/>
              </a:solidFill>
              <a:latin typeface="Aptos" panose="020B0004020202020204" pitchFamily="34" charset="0"/>
            </a:endParaRPr>
          </a:p>
          <a:p>
            <a:endParaRPr lang="en-US" sz="2000" dirty="0">
              <a:solidFill>
                <a:schemeClr val="bg1"/>
              </a:solidFill>
              <a:latin typeface="Aptos" panose="020B0004020202020204" pitchFamily="34" charset="0"/>
            </a:endParaRPr>
          </a:p>
        </p:txBody>
      </p:sp>
      <p:sp>
        <p:nvSpPr>
          <p:cNvPr id="5" name="TextBox 4">
            <a:extLst>
              <a:ext uri="{FF2B5EF4-FFF2-40B4-BE49-F238E27FC236}">
                <a16:creationId xmlns:a16="http://schemas.microsoft.com/office/drawing/2014/main" id="{32497D86-5E1D-D4BA-529C-A5286D5A0A3F}"/>
              </a:ext>
            </a:extLst>
          </p:cNvPr>
          <p:cNvSpPr txBox="1"/>
          <p:nvPr/>
        </p:nvSpPr>
        <p:spPr>
          <a:xfrm>
            <a:off x="636608" y="188514"/>
            <a:ext cx="7940233" cy="830997"/>
          </a:xfrm>
          <a:prstGeom prst="rect">
            <a:avLst/>
          </a:prstGeom>
          <a:noFill/>
        </p:spPr>
        <p:txBody>
          <a:bodyPr wrap="square" rtlCol="0">
            <a:spAutoFit/>
          </a:bodyPr>
          <a:lstStyle/>
          <a:p>
            <a:r>
              <a:rPr lang="en-US" sz="4800" b="1" dirty="0">
                <a:latin typeface="Aptos" panose="020B0004020202020204" pitchFamily="34" charset="0"/>
              </a:rPr>
              <a:t>Survey Overview</a:t>
            </a:r>
          </a:p>
        </p:txBody>
      </p:sp>
      <p:sp>
        <p:nvSpPr>
          <p:cNvPr id="27" name="TextBox 26">
            <a:extLst>
              <a:ext uri="{FF2B5EF4-FFF2-40B4-BE49-F238E27FC236}">
                <a16:creationId xmlns:a16="http://schemas.microsoft.com/office/drawing/2014/main" id="{60781AE9-209E-8E00-72C5-95B88876F537}"/>
              </a:ext>
            </a:extLst>
          </p:cNvPr>
          <p:cNvSpPr txBox="1"/>
          <p:nvPr/>
        </p:nvSpPr>
        <p:spPr>
          <a:xfrm>
            <a:off x="10218965" y="1453509"/>
            <a:ext cx="1193366" cy="1174073"/>
          </a:xfrm>
          <a:prstGeom prst="round2DiagRect">
            <a:avLst>
              <a:gd name="adj1" fmla="val 11002"/>
              <a:gd name="adj2" fmla="val 0"/>
            </a:avLst>
          </a:prstGeom>
          <a:solidFill>
            <a:schemeClr val="bg1"/>
          </a:solidFill>
          <a:ln>
            <a:noFill/>
          </a:ln>
        </p:spPr>
        <p:txBody>
          <a:bodyPr wrap="square" rtlCol="0">
            <a:spAutoFit/>
          </a:bodyPr>
          <a:lstStyle/>
          <a:p>
            <a:pPr algn="ctr"/>
            <a:r>
              <a:rPr lang="en-US" sz="6600" b="1" dirty="0">
                <a:solidFill>
                  <a:srgbClr val="DB291D"/>
                </a:solidFill>
                <a:latin typeface="Aptos" panose="020B0004020202020204" pitchFamily="34" charset="0"/>
                <a:cs typeface="Times New Roman" panose="02020603050405020304" pitchFamily="18" charset="0"/>
              </a:rPr>
              <a:t>6</a:t>
            </a:r>
          </a:p>
        </p:txBody>
      </p:sp>
      <p:sp>
        <p:nvSpPr>
          <p:cNvPr id="28" name="TextBox 27">
            <a:extLst>
              <a:ext uri="{FF2B5EF4-FFF2-40B4-BE49-F238E27FC236}">
                <a16:creationId xmlns:a16="http://schemas.microsoft.com/office/drawing/2014/main" id="{A54D570C-3092-A4E9-63A2-14DD44400FAE}"/>
              </a:ext>
            </a:extLst>
          </p:cNvPr>
          <p:cNvSpPr txBox="1"/>
          <p:nvPr/>
        </p:nvSpPr>
        <p:spPr>
          <a:xfrm>
            <a:off x="7502780" y="1634254"/>
            <a:ext cx="2583795" cy="923330"/>
          </a:xfrm>
          <a:prstGeom prst="rect">
            <a:avLst/>
          </a:prstGeom>
          <a:noFill/>
          <a:ln>
            <a:noFill/>
          </a:ln>
        </p:spPr>
        <p:txBody>
          <a:bodyPr wrap="square" rtlCol="0">
            <a:spAutoFit/>
          </a:bodyPr>
          <a:lstStyle/>
          <a:p>
            <a:r>
              <a:rPr lang="en-US" dirty="0">
                <a:solidFill>
                  <a:schemeClr val="bg1"/>
                </a:solidFill>
                <a:latin typeface="Aptos" panose="020B0004020202020204" pitchFamily="34" charset="0"/>
              </a:rPr>
              <a:t>Faculty Experience Statements on a five-point agreement scale.</a:t>
            </a:r>
          </a:p>
        </p:txBody>
      </p:sp>
      <p:sp>
        <p:nvSpPr>
          <p:cNvPr id="29" name="TextBox 28">
            <a:extLst>
              <a:ext uri="{FF2B5EF4-FFF2-40B4-BE49-F238E27FC236}">
                <a16:creationId xmlns:a16="http://schemas.microsoft.com/office/drawing/2014/main" id="{0C3387D8-CCB9-2973-0195-470CD5AEA87F}"/>
              </a:ext>
            </a:extLst>
          </p:cNvPr>
          <p:cNvSpPr txBox="1"/>
          <p:nvPr/>
        </p:nvSpPr>
        <p:spPr>
          <a:xfrm>
            <a:off x="7664383" y="2694569"/>
            <a:ext cx="1193366" cy="1174073"/>
          </a:xfrm>
          <a:prstGeom prst="round2DiagRect">
            <a:avLst>
              <a:gd name="adj1" fmla="val 11002"/>
              <a:gd name="adj2" fmla="val 0"/>
            </a:avLst>
          </a:prstGeom>
          <a:solidFill>
            <a:schemeClr val="bg1"/>
          </a:solidFill>
          <a:ln>
            <a:noFill/>
          </a:ln>
        </p:spPr>
        <p:txBody>
          <a:bodyPr wrap="square" rtlCol="0">
            <a:spAutoFit/>
          </a:bodyPr>
          <a:lstStyle/>
          <a:p>
            <a:pPr algn="ctr"/>
            <a:r>
              <a:rPr lang="en-US" sz="6600" b="1" dirty="0">
                <a:solidFill>
                  <a:srgbClr val="DB291D"/>
                </a:solidFill>
                <a:latin typeface="Aptos" panose="020B0004020202020204" pitchFamily="34" charset="0"/>
                <a:cs typeface="Times New Roman" panose="02020603050405020304" pitchFamily="18" charset="0"/>
              </a:rPr>
              <a:t>24</a:t>
            </a:r>
          </a:p>
        </p:txBody>
      </p:sp>
      <p:sp>
        <p:nvSpPr>
          <p:cNvPr id="30" name="TextBox 29">
            <a:extLst>
              <a:ext uri="{FF2B5EF4-FFF2-40B4-BE49-F238E27FC236}">
                <a16:creationId xmlns:a16="http://schemas.microsoft.com/office/drawing/2014/main" id="{4BE97FEE-90B1-C4FF-2711-1C60797C20CF}"/>
              </a:ext>
            </a:extLst>
          </p:cNvPr>
          <p:cNvSpPr txBox="1"/>
          <p:nvPr/>
        </p:nvSpPr>
        <p:spPr>
          <a:xfrm>
            <a:off x="10213304" y="3817649"/>
            <a:ext cx="1193366" cy="1174073"/>
          </a:xfrm>
          <a:prstGeom prst="round2DiagRect">
            <a:avLst>
              <a:gd name="adj1" fmla="val 11002"/>
              <a:gd name="adj2" fmla="val 0"/>
            </a:avLst>
          </a:prstGeom>
          <a:solidFill>
            <a:schemeClr val="bg1"/>
          </a:solidFill>
          <a:ln>
            <a:noFill/>
          </a:ln>
        </p:spPr>
        <p:txBody>
          <a:bodyPr wrap="square" rtlCol="0">
            <a:spAutoFit/>
          </a:bodyPr>
          <a:lstStyle/>
          <a:p>
            <a:pPr algn="ctr"/>
            <a:r>
              <a:rPr lang="en-US" sz="6600" b="1" dirty="0">
                <a:solidFill>
                  <a:srgbClr val="DB291D"/>
                </a:solidFill>
                <a:latin typeface="Aptos" panose="020B0004020202020204" pitchFamily="34" charset="0"/>
                <a:cs typeface="Times New Roman" panose="02020603050405020304" pitchFamily="18" charset="0"/>
              </a:rPr>
              <a:t>3</a:t>
            </a:r>
          </a:p>
        </p:txBody>
      </p:sp>
      <p:sp>
        <p:nvSpPr>
          <p:cNvPr id="31" name="TextBox 30">
            <a:extLst>
              <a:ext uri="{FF2B5EF4-FFF2-40B4-BE49-F238E27FC236}">
                <a16:creationId xmlns:a16="http://schemas.microsoft.com/office/drawing/2014/main" id="{E24DA84E-F028-7AD7-5E90-295ABA1F4326}"/>
              </a:ext>
            </a:extLst>
          </p:cNvPr>
          <p:cNvSpPr txBox="1"/>
          <p:nvPr/>
        </p:nvSpPr>
        <p:spPr>
          <a:xfrm>
            <a:off x="7651756" y="4665747"/>
            <a:ext cx="1193366" cy="1174073"/>
          </a:xfrm>
          <a:prstGeom prst="round2DiagRect">
            <a:avLst>
              <a:gd name="adj1" fmla="val 11002"/>
              <a:gd name="adj2" fmla="val 0"/>
            </a:avLst>
          </a:prstGeom>
          <a:solidFill>
            <a:schemeClr val="bg1"/>
          </a:solidFill>
          <a:ln>
            <a:noFill/>
          </a:ln>
        </p:spPr>
        <p:txBody>
          <a:bodyPr wrap="square" rtlCol="0">
            <a:spAutoFit/>
          </a:bodyPr>
          <a:lstStyle/>
          <a:p>
            <a:pPr algn="ctr"/>
            <a:r>
              <a:rPr lang="en-US" sz="6600" b="1" dirty="0">
                <a:solidFill>
                  <a:srgbClr val="DB291D"/>
                </a:solidFill>
                <a:latin typeface="Aptos" panose="020B0004020202020204" pitchFamily="34" charset="0"/>
                <a:cs typeface="Times New Roman" panose="02020603050405020304" pitchFamily="18" charset="0"/>
              </a:rPr>
              <a:t>16</a:t>
            </a:r>
          </a:p>
        </p:txBody>
      </p:sp>
      <p:sp>
        <p:nvSpPr>
          <p:cNvPr id="32" name="TextBox 31">
            <a:extLst>
              <a:ext uri="{FF2B5EF4-FFF2-40B4-BE49-F238E27FC236}">
                <a16:creationId xmlns:a16="http://schemas.microsoft.com/office/drawing/2014/main" id="{7882B00A-D3DA-C93C-7DE3-FE3E96A0A9A7}"/>
              </a:ext>
            </a:extLst>
          </p:cNvPr>
          <p:cNvSpPr txBox="1"/>
          <p:nvPr/>
        </p:nvSpPr>
        <p:spPr>
          <a:xfrm>
            <a:off x="7608282" y="291687"/>
            <a:ext cx="1193366" cy="1174073"/>
          </a:xfrm>
          <a:prstGeom prst="round2DiagRect">
            <a:avLst>
              <a:gd name="adj1" fmla="val 11002"/>
              <a:gd name="adj2" fmla="val 0"/>
            </a:avLst>
          </a:prstGeom>
          <a:solidFill>
            <a:schemeClr val="bg1"/>
          </a:solidFill>
          <a:ln>
            <a:noFill/>
          </a:ln>
        </p:spPr>
        <p:txBody>
          <a:bodyPr wrap="square" rtlCol="0">
            <a:spAutoFit/>
          </a:bodyPr>
          <a:lstStyle/>
          <a:p>
            <a:pPr algn="ctr"/>
            <a:r>
              <a:rPr lang="en-US" sz="6600" b="1" dirty="0">
                <a:solidFill>
                  <a:srgbClr val="DB291D"/>
                </a:solidFill>
                <a:latin typeface="Aptos" panose="020B0004020202020204" pitchFamily="34" charset="0"/>
                <a:cs typeface="Times New Roman" panose="02020603050405020304" pitchFamily="18" charset="0"/>
              </a:rPr>
              <a:t>65</a:t>
            </a:r>
          </a:p>
        </p:txBody>
      </p:sp>
      <p:sp>
        <p:nvSpPr>
          <p:cNvPr id="10" name="TextBox 9">
            <a:extLst>
              <a:ext uri="{FF2B5EF4-FFF2-40B4-BE49-F238E27FC236}">
                <a16:creationId xmlns:a16="http://schemas.microsoft.com/office/drawing/2014/main" id="{A23BFB25-EAFA-2800-70CB-748E0AADC258}"/>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4</a:t>
            </a:fld>
            <a:endParaRPr lang="en-US" sz="1000" dirty="0"/>
          </a:p>
        </p:txBody>
      </p:sp>
    </p:spTree>
    <p:extLst>
      <p:ext uri="{BB962C8B-B14F-4D97-AF65-F5344CB8AC3E}">
        <p14:creationId xmlns:p14="http://schemas.microsoft.com/office/powerpoint/2010/main" val="2458998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0D70D-1D54-2B24-FE84-8AC563C895F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2978E67-79E5-FA47-16B4-E4FBC7BFFF4E}"/>
              </a:ext>
            </a:extLst>
          </p:cNvPr>
          <p:cNvGraphicFramePr>
            <a:graphicFrameLocks noGrp="1"/>
          </p:cNvGraphicFramePr>
          <p:nvPr>
            <p:extLst>
              <p:ext uri="{D42A27DB-BD31-4B8C-83A1-F6EECF244321}">
                <p14:modId xmlns:p14="http://schemas.microsoft.com/office/powerpoint/2010/main" val="2497968920"/>
              </p:ext>
            </p:extLst>
          </p:nvPr>
        </p:nvGraphicFramePr>
        <p:xfrm>
          <a:off x="1246448" y="1309027"/>
          <a:ext cx="9699103" cy="4437643"/>
        </p:xfrm>
        <a:graphic>
          <a:graphicData uri="http://schemas.openxmlformats.org/drawingml/2006/table">
            <a:tbl>
              <a:tblPr firstRow="1" firstCol="1" bandRow="1">
                <a:tableStyleId>{073A0DAA-6AF3-43AB-8588-CEC1D06C72B9}</a:tableStyleId>
              </a:tblPr>
              <a:tblGrid>
                <a:gridCol w="2820357">
                  <a:extLst>
                    <a:ext uri="{9D8B030D-6E8A-4147-A177-3AD203B41FA5}">
                      <a16:colId xmlns:a16="http://schemas.microsoft.com/office/drawing/2014/main" val="20000"/>
                    </a:ext>
                  </a:extLst>
                </a:gridCol>
                <a:gridCol w="2029194">
                  <a:extLst>
                    <a:ext uri="{9D8B030D-6E8A-4147-A177-3AD203B41FA5}">
                      <a16:colId xmlns:a16="http://schemas.microsoft.com/office/drawing/2014/main" val="20001"/>
                    </a:ext>
                  </a:extLst>
                </a:gridCol>
                <a:gridCol w="2424776">
                  <a:extLst>
                    <a:ext uri="{9D8B030D-6E8A-4147-A177-3AD203B41FA5}">
                      <a16:colId xmlns:a16="http://schemas.microsoft.com/office/drawing/2014/main" val="20002"/>
                    </a:ext>
                  </a:extLst>
                </a:gridCol>
                <a:gridCol w="2424776">
                  <a:extLst>
                    <a:ext uri="{9D8B030D-6E8A-4147-A177-3AD203B41FA5}">
                      <a16:colId xmlns:a16="http://schemas.microsoft.com/office/drawing/2014/main" val="20003"/>
                    </a:ext>
                  </a:extLst>
                </a:gridCol>
              </a:tblGrid>
              <a:tr h="1132654">
                <a:tc>
                  <a:txBody>
                    <a:bodyPr/>
                    <a:lstStyle/>
                    <a:p>
                      <a:pPr marL="0" marR="182880" algn="ctr">
                        <a:spcBef>
                          <a:spcPts val="0"/>
                        </a:spcBef>
                        <a:spcAft>
                          <a:spcPts val="0"/>
                        </a:spcAft>
                      </a:pPr>
                      <a:r>
                        <a:rPr lang="en-US" sz="2000" dirty="0">
                          <a:effectLst/>
                          <a:latin typeface="Aptos" panose="020B0004020202020204" pitchFamily="34" charset="0"/>
                        </a:rPr>
                        <a:t>Pre-Loaded Job Category</a:t>
                      </a:r>
                      <a:endParaRPr lang="en-US" sz="2000" dirty="0">
                        <a:effectLst/>
                        <a:latin typeface="Aptos" panose="020B0004020202020204" pitchFamily="34" charset="0"/>
                        <a:ea typeface="Open Sans" panose="020B0606030504020204" pitchFamily="34" charset="0"/>
                        <a:cs typeface="Open Sans" panose="020B0606030504020204" pitchFamily="34" charset="0"/>
                      </a:endParaRPr>
                    </a:p>
                  </a:txBody>
                  <a:tcPr marL="47625" marR="47625" marT="47625" marB="47625" anchor="ctr"/>
                </a:tc>
                <a:tc>
                  <a:txBody>
                    <a:bodyPr/>
                    <a:lstStyle/>
                    <a:p>
                      <a:pPr marL="0" marR="182880" algn="ctr">
                        <a:spcBef>
                          <a:spcPts val="0"/>
                        </a:spcBef>
                        <a:spcAft>
                          <a:spcPts val="0"/>
                        </a:spcAft>
                      </a:pPr>
                      <a:r>
                        <a:rPr lang="en-US" sz="2000">
                          <a:effectLst/>
                          <a:latin typeface="Aptos" panose="020B0004020202020204" pitchFamily="34" charset="0"/>
                        </a:rPr>
                        <a:t>    Total</a:t>
                      </a:r>
                      <a:endParaRPr lang="en-US" sz="2000">
                        <a:effectLst/>
                        <a:latin typeface="Aptos" panose="020B0004020202020204" pitchFamily="34" charset="0"/>
                        <a:ea typeface="Open Sans" panose="020B0606030504020204" pitchFamily="34" charset="0"/>
                        <a:cs typeface="Open Sans" panose="020B0606030504020204" pitchFamily="34" charset="0"/>
                      </a:endParaRPr>
                    </a:p>
                  </a:txBody>
                  <a:tcPr marL="47625" marR="47625" marT="47625" marB="47625" anchor="ctr"/>
                </a:tc>
                <a:tc>
                  <a:txBody>
                    <a:bodyPr/>
                    <a:lstStyle/>
                    <a:p>
                      <a:pPr marL="0" marR="182880" algn="ctr">
                        <a:spcBef>
                          <a:spcPts val="0"/>
                        </a:spcBef>
                        <a:spcAft>
                          <a:spcPts val="0"/>
                        </a:spcAft>
                      </a:pPr>
                      <a:r>
                        <a:rPr lang="en-US" sz="2000">
                          <a:effectLst/>
                          <a:latin typeface="Aptos" panose="020B0004020202020204" pitchFamily="34" charset="0"/>
                        </a:rPr>
                        <a:t>    Responded</a:t>
                      </a:r>
                      <a:endParaRPr lang="en-US" sz="2000">
                        <a:effectLst/>
                        <a:latin typeface="Aptos" panose="020B0004020202020204" pitchFamily="34" charset="0"/>
                        <a:ea typeface="Open Sans" panose="020B0606030504020204" pitchFamily="34" charset="0"/>
                        <a:cs typeface="Open Sans" panose="020B0606030504020204" pitchFamily="34" charset="0"/>
                      </a:endParaRPr>
                    </a:p>
                  </a:txBody>
                  <a:tcPr marL="47625" marR="47625" marT="47625" marB="47625" anchor="ctr"/>
                </a:tc>
                <a:tc>
                  <a:txBody>
                    <a:bodyPr/>
                    <a:lstStyle/>
                    <a:p>
                      <a:pPr marL="0" marR="182880" algn="ctr">
                        <a:spcBef>
                          <a:spcPts val="0"/>
                        </a:spcBef>
                        <a:spcAft>
                          <a:spcPts val="0"/>
                        </a:spcAft>
                      </a:pPr>
                      <a:r>
                        <a:rPr lang="en-US" sz="2000">
                          <a:effectLst/>
                          <a:latin typeface="Aptos" panose="020B0004020202020204" pitchFamily="34" charset="0"/>
                        </a:rPr>
                        <a:t>    Response Rate</a:t>
                      </a:r>
                      <a:endParaRPr lang="en-US" sz="2000">
                        <a:effectLst/>
                        <a:latin typeface="Aptos" panose="020B0004020202020204" pitchFamily="34" charset="0"/>
                        <a:ea typeface="Open Sans" panose="020B0606030504020204" pitchFamily="34" charset="0"/>
                        <a:cs typeface="Open Sans" panose="020B0606030504020204" pitchFamily="34" charset="0"/>
                      </a:endParaRPr>
                    </a:p>
                  </a:txBody>
                  <a:tcPr marL="47625" marR="47625" marT="47625" marB="47625" anchor="ctr"/>
                </a:tc>
                <a:extLst>
                  <a:ext uri="{0D108BD9-81ED-4DB2-BD59-A6C34878D82A}">
                    <a16:rowId xmlns:a16="http://schemas.microsoft.com/office/drawing/2014/main" val="10000"/>
                  </a:ext>
                </a:extLst>
              </a:tr>
              <a:tr h="604396">
                <a:tc>
                  <a:txBody>
                    <a:bodyPr/>
                    <a:lstStyle/>
                    <a:p>
                      <a:pPr marL="0" marR="0" algn="l">
                        <a:lnSpc>
                          <a:spcPct val="115000"/>
                        </a:lnSpc>
                        <a:spcBef>
                          <a:spcPts val="0"/>
                        </a:spcBef>
                        <a:spcAft>
                          <a:spcPts val="0"/>
                        </a:spcAft>
                      </a:pPr>
                      <a:r>
                        <a:rPr lang="en-US" sz="1600" b="1">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rPr>
                        <a:t>All Employees</a:t>
                      </a:r>
                      <a:endParaRPr lang="en-US" sz="24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4103</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2028</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49%</a:t>
                      </a:r>
                    </a:p>
                  </a:txBody>
                  <a:tcPr marL="47625" marR="47625" marT="47625" marB="47625" anchor="ctr"/>
                </a:tc>
                <a:extLst>
                  <a:ext uri="{0D108BD9-81ED-4DB2-BD59-A6C34878D82A}">
                    <a16:rowId xmlns:a16="http://schemas.microsoft.com/office/drawing/2014/main" val="10001"/>
                  </a:ext>
                </a:extLst>
              </a:tr>
              <a:tr h="596803">
                <a:tc>
                  <a:txBody>
                    <a:bodyPr/>
                    <a:lstStyle/>
                    <a:p>
                      <a:pPr marL="0" marR="0" algn="l">
                        <a:lnSpc>
                          <a:spcPct val="115000"/>
                        </a:lnSpc>
                        <a:spcBef>
                          <a:spcPts val="0"/>
                        </a:spcBef>
                        <a:spcAft>
                          <a:spcPts val="0"/>
                        </a:spcAft>
                      </a:pPr>
                      <a:r>
                        <a:rPr lang="en-US" sz="1600">
                          <a:solidFill>
                            <a:srgbClr val="FFFFFF"/>
                          </a:solidFill>
                          <a:effectLst/>
                          <a:latin typeface="Aptos" panose="020B0004020202020204" pitchFamily="34" charset="0"/>
                        </a:rPr>
                        <a:t>Administrator</a:t>
                      </a:r>
                      <a:endParaRPr lang="en-US" sz="24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15000"/>
                        </a:lnSpc>
                        <a:spcBef>
                          <a:spcPts val="0"/>
                        </a:spcBef>
                        <a:spcAft>
                          <a:spcPts val="0"/>
                        </a:spcAft>
                        <a:tabLst>
                          <a:tab pos="155575" algn="l"/>
                          <a:tab pos="197485" algn="ctr"/>
                        </a:tabLs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797</a:t>
                      </a:r>
                    </a:p>
                  </a:txBody>
                  <a:tcPr marL="47625" marR="47625" marT="47625" marB="47625" anchor="ctr"/>
                </a:tc>
                <a:tc>
                  <a:txBody>
                    <a:bodyPr/>
                    <a:lstStyle/>
                    <a:p>
                      <a:pPr marL="0" marR="0" algn="ctr">
                        <a:lnSpc>
                          <a:spcPct val="115000"/>
                        </a:lnSpc>
                        <a:spcBef>
                          <a:spcPts val="0"/>
                        </a:spcBef>
                        <a:spcAft>
                          <a:spcPts val="0"/>
                        </a:spcAft>
                        <a:tabLst>
                          <a:tab pos="367030" algn="l"/>
                          <a:tab pos="408940" algn="ctr"/>
                        </a:tabLs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559</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70%</a:t>
                      </a:r>
                    </a:p>
                  </a:txBody>
                  <a:tcPr marL="47625" marR="47625" marT="47625" marB="47625" anchor="ctr"/>
                </a:tc>
                <a:extLst>
                  <a:ext uri="{0D108BD9-81ED-4DB2-BD59-A6C34878D82A}">
                    <a16:rowId xmlns:a16="http://schemas.microsoft.com/office/drawing/2014/main" val="10002"/>
                  </a:ext>
                </a:extLst>
              </a:tr>
              <a:tr h="701168">
                <a:tc>
                  <a:txBody>
                    <a:bodyPr/>
                    <a:lstStyle/>
                    <a:p>
                      <a:pPr marL="0" marR="0" algn="l">
                        <a:lnSpc>
                          <a:spcPct val="115000"/>
                        </a:lnSpc>
                        <a:spcBef>
                          <a:spcPts val="0"/>
                        </a:spcBef>
                        <a:spcAft>
                          <a:spcPts val="0"/>
                        </a:spcAft>
                      </a:pPr>
                      <a:r>
                        <a:rPr lang="en-US" sz="1600">
                          <a:solidFill>
                            <a:srgbClr val="FFFFFF"/>
                          </a:solidFill>
                          <a:effectLst/>
                          <a:latin typeface="Aptos" panose="020B0004020202020204" pitchFamily="34" charset="0"/>
                        </a:rPr>
                        <a:t>Faculty</a:t>
                      </a:r>
                      <a:endParaRPr lang="en-US" sz="24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1532</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525</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34%</a:t>
                      </a:r>
                    </a:p>
                  </a:txBody>
                  <a:tcPr marL="47625" marR="47625" marT="47625" marB="47625" anchor="ctr"/>
                </a:tc>
                <a:extLst>
                  <a:ext uri="{0D108BD9-81ED-4DB2-BD59-A6C34878D82A}">
                    <a16:rowId xmlns:a16="http://schemas.microsoft.com/office/drawing/2014/main" val="10003"/>
                  </a:ext>
                </a:extLst>
              </a:tr>
              <a:tr h="742385">
                <a:tc>
                  <a:txBody>
                    <a:bodyPr/>
                    <a:lstStyle/>
                    <a:p>
                      <a:pPr marL="0" marR="0" algn="l">
                        <a:lnSpc>
                          <a:spcPct val="115000"/>
                        </a:lnSpc>
                        <a:spcBef>
                          <a:spcPts val="0"/>
                        </a:spcBef>
                        <a:spcAft>
                          <a:spcPts val="0"/>
                        </a:spcAft>
                      </a:pPr>
                      <a:r>
                        <a:rPr lang="en-US" sz="1600">
                          <a:solidFill>
                            <a:srgbClr val="FFFFFF"/>
                          </a:solidFill>
                          <a:effectLst/>
                          <a:latin typeface="Aptos" panose="020B0004020202020204" pitchFamily="34" charset="0"/>
                        </a:rPr>
                        <a:t>Exempt Professional Staff</a:t>
                      </a:r>
                      <a:endParaRPr lang="en-US" sz="24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1014</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597</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59%</a:t>
                      </a:r>
                    </a:p>
                  </a:txBody>
                  <a:tcPr marL="47625" marR="47625" marT="47625" marB="47625" anchor="ctr"/>
                </a:tc>
                <a:extLst>
                  <a:ext uri="{0D108BD9-81ED-4DB2-BD59-A6C34878D82A}">
                    <a16:rowId xmlns:a16="http://schemas.microsoft.com/office/drawing/2014/main" val="10004"/>
                  </a:ext>
                </a:extLst>
              </a:tr>
              <a:tr h="660237">
                <a:tc>
                  <a:txBody>
                    <a:bodyPr/>
                    <a:lstStyle/>
                    <a:p>
                      <a:pPr marL="0" marR="0" algn="l">
                        <a:lnSpc>
                          <a:spcPct val="115000"/>
                        </a:lnSpc>
                        <a:spcBef>
                          <a:spcPts val="0"/>
                        </a:spcBef>
                        <a:spcAft>
                          <a:spcPts val="0"/>
                        </a:spcAft>
                      </a:pPr>
                      <a:r>
                        <a:rPr lang="en-US" sz="1600" dirty="0">
                          <a:solidFill>
                            <a:srgbClr val="FFFFFF"/>
                          </a:solidFill>
                          <a:effectLst/>
                          <a:latin typeface="Aptos" panose="020B0004020202020204" pitchFamily="34" charset="0"/>
                        </a:rPr>
                        <a:t>Non-Exempt Staff</a:t>
                      </a:r>
                      <a:endParaRPr lang="en-US" sz="2400" dirty="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760</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347</a:t>
                      </a:r>
                    </a:p>
                  </a:txBody>
                  <a:tcPr marL="47625" marR="47625" marT="47625" marB="47625" anchor="ctr"/>
                </a:tc>
                <a:tc>
                  <a:txBody>
                    <a:bodyPr/>
                    <a:lstStyle/>
                    <a:p>
                      <a:pPr marL="0" marR="0" algn="ctr">
                        <a:lnSpc>
                          <a:spcPct val="115000"/>
                        </a:lnSpc>
                        <a:spcBef>
                          <a:spcPts val="0"/>
                        </a:spcBef>
                        <a:spcAft>
                          <a:spcPts val="0"/>
                        </a:spcAft>
                      </a:pPr>
                      <a:r>
                        <a:rPr lang="en-US" sz="280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46%</a:t>
                      </a:r>
                    </a:p>
                  </a:txBody>
                  <a:tcPr marL="47625" marR="47625" marT="47625" marB="47625" anchor="ctr"/>
                </a:tc>
                <a:extLst>
                  <a:ext uri="{0D108BD9-81ED-4DB2-BD59-A6C34878D82A}">
                    <a16:rowId xmlns:a16="http://schemas.microsoft.com/office/drawing/2014/main" val="10005"/>
                  </a:ext>
                </a:extLst>
              </a:tr>
            </a:tbl>
          </a:graphicData>
        </a:graphic>
      </p:graphicFrame>
      <p:sp>
        <p:nvSpPr>
          <p:cNvPr id="5" name="TextBox 4">
            <a:extLst>
              <a:ext uri="{FF2B5EF4-FFF2-40B4-BE49-F238E27FC236}">
                <a16:creationId xmlns:a16="http://schemas.microsoft.com/office/drawing/2014/main" id="{60AB58E8-68D1-2C93-2B6A-23AE2C30E85B}"/>
              </a:ext>
            </a:extLst>
          </p:cNvPr>
          <p:cNvSpPr txBox="1"/>
          <p:nvPr/>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Response Rates – Job Category</a:t>
            </a:r>
          </a:p>
        </p:txBody>
      </p:sp>
      <p:sp>
        <p:nvSpPr>
          <p:cNvPr id="2" name="TextBox 1">
            <a:extLst>
              <a:ext uri="{FF2B5EF4-FFF2-40B4-BE49-F238E27FC236}">
                <a16:creationId xmlns:a16="http://schemas.microsoft.com/office/drawing/2014/main" id="{C3730680-CBE4-E0DE-A717-B62B44E783F2}"/>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5</a:t>
            </a:fld>
            <a:endParaRPr lang="en-US" sz="1000" dirty="0"/>
          </a:p>
        </p:txBody>
      </p:sp>
    </p:spTree>
    <p:extLst>
      <p:ext uri="{BB962C8B-B14F-4D97-AF65-F5344CB8AC3E}">
        <p14:creationId xmlns:p14="http://schemas.microsoft.com/office/powerpoint/2010/main" val="199257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BA54E-6724-E029-3D0C-D29EA9CBE1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BDDB13-BA3A-BA23-F5FB-2ED6D2F0EC9E}"/>
              </a:ext>
            </a:extLst>
          </p:cNvPr>
          <p:cNvSpPr txBox="1"/>
          <p:nvPr/>
        </p:nvSpPr>
        <p:spPr>
          <a:xfrm>
            <a:off x="738909" y="1276175"/>
            <a:ext cx="11139055" cy="646331"/>
          </a:xfrm>
          <a:prstGeom prst="rect">
            <a:avLst/>
          </a:prstGeom>
          <a:noFill/>
        </p:spPr>
        <p:txBody>
          <a:bodyPr wrap="square" rtlCol="0">
            <a:spAutoFit/>
          </a:bodyPr>
          <a:lstStyle/>
          <a:p>
            <a:r>
              <a:rPr lang="en-US" b="1">
                <a:latin typeface="Aptos" panose="020B0004020202020204" pitchFamily="34" charset="0"/>
                <a:cs typeface="Arial" panose="020B0604020202020204" pitchFamily="34" charset="0"/>
              </a:rPr>
              <a:t>Response Options: </a:t>
            </a:r>
            <a:r>
              <a:rPr lang="en-US" i="1">
                <a:latin typeface="Aptos" panose="020B0004020202020204" pitchFamily="34" charset="0"/>
                <a:cs typeface="Arial" panose="020B0604020202020204" pitchFamily="34" charset="0"/>
              </a:rPr>
              <a:t>Strongly Agree, Agree, Sometimes Agree/Sometimes Disagree, Disagree, Strongly Disagree, Not Applicable</a:t>
            </a:r>
          </a:p>
        </p:txBody>
      </p:sp>
      <p:sp>
        <p:nvSpPr>
          <p:cNvPr id="2" name="TextBox 1">
            <a:extLst>
              <a:ext uri="{FF2B5EF4-FFF2-40B4-BE49-F238E27FC236}">
                <a16:creationId xmlns:a16="http://schemas.microsoft.com/office/drawing/2014/main" id="{2F00F39A-4632-7974-DBB1-664207626A58}"/>
              </a:ext>
            </a:extLst>
          </p:cNvPr>
          <p:cNvSpPr txBox="1"/>
          <p:nvPr/>
        </p:nvSpPr>
        <p:spPr>
          <a:xfrm>
            <a:off x="1969494" y="2235869"/>
            <a:ext cx="2768498" cy="615553"/>
          </a:xfrm>
          <a:prstGeom prst="rect">
            <a:avLst/>
          </a:prstGeom>
          <a:noFill/>
        </p:spPr>
        <p:txBody>
          <a:bodyPr wrap="square" rtlCol="0">
            <a:spAutoFit/>
          </a:bodyPr>
          <a:lstStyle/>
          <a:p>
            <a:pPr algn="ct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Positive Responses</a:t>
            </a:r>
          </a:p>
          <a:p>
            <a:pPr algn="ctr"/>
            <a:r>
              <a:rPr lang="en-US" sz="1600" i="1">
                <a:solidFill>
                  <a:srgbClr val="002060"/>
                </a:solidFill>
                <a:latin typeface="Open Sans" panose="020B0606030504020204" pitchFamily="34" charset="0"/>
                <a:ea typeface="Open Sans" panose="020B0606030504020204" pitchFamily="34" charset="0"/>
                <a:cs typeface="Open Sans" panose="020B0606030504020204" pitchFamily="34" charset="0"/>
              </a:rPr>
              <a:t>Strongly Agree, Agree</a:t>
            </a:r>
          </a:p>
        </p:txBody>
      </p:sp>
      <p:sp>
        <p:nvSpPr>
          <p:cNvPr id="3" name="TextBox 2">
            <a:extLst>
              <a:ext uri="{FF2B5EF4-FFF2-40B4-BE49-F238E27FC236}">
                <a16:creationId xmlns:a16="http://schemas.microsoft.com/office/drawing/2014/main" id="{B2C2C5FE-1679-288F-49F1-54E048D971E2}"/>
              </a:ext>
            </a:extLst>
          </p:cNvPr>
          <p:cNvSpPr txBox="1"/>
          <p:nvPr/>
        </p:nvSpPr>
        <p:spPr>
          <a:xfrm>
            <a:off x="7472482" y="2235868"/>
            <a:ext cx="2760202" cy="615553"/>
          </a:xfrm>
          <a:prstGeom prst="rect">
            <a:avLst/>
          </a:prstGeom>
          <a:noFill/>
        </p:spPr>
        <p:txBody>
          <a:bodyPr wrap="square" rtlCol="0">
            <a:spAutoFit/>
          </a:bodyPr>
          <a:lstStyle/>
          <a:p>
            <a:pPr algn="ctr"/>
            <a:r>
              <a:rPr lang="en-US" b="1">
                <a:solidFill>
                  <a:srgbClr val="002060"/>
                </a:solidFill>
                <a:latin typeface="Open Sans" panose="020B0606030504020204" pitchFamily="34" charset="0"/>
                <a:ea typeface="Open Sans" panose="020B0606030504020204" pitchFamily="34" charset="0"/>
                <a:cs typeface="Open Sans" panose="020B0606030504020204" pitchFamily="34" charset="0"/>
              </a:rPr>
              <a:t>Negative Responses</a:t>
            </a:r>
          </a:p>
          <a:p>
            <a:pPr algn="ctr"/>
            <a:r>
              <a:rPr lang="en-US" sz="1600" i="1">
                <a:solidFill>
                  <a:srgbClr val="002060"/>
                </a:solidFill>
                <a:latin typeface="Open Sans" panose="020B0606030504020204" pitchFamily="34" charset="0"/>
                <a:ea typeface="Open Sans" panose="020B0606030504020204" pitchFamily="34" charset="0"/>
                <a:cs typeface="Open Sans" panose="020B0606030504020204" pitchFamily="34" charset="0"/>
              </a:rPr>
              <a:t>Strongly Disagree, Disagree</a:t>
            </a:r>
          </a:p>
        </p:txBody>
      </p:sp>
      <p:graphicFrame>
        <p:nvGraphicFramePr>
          <p:cNvPr id="8" name="Table 7">
            <a:extLst>
              <a:ext uri="{FF2B5EF4-FFF2-40B4-BE49-F238E27FC236}">
                <a16:creationId xmlns:a16="http://schemas.microsoft.com/office/drawing/2014/main" id="{B21D9023-ADBB-07E5-9A9C-24543C406D40}"/>
              </a:ext>
            </a:extLst>
          </p:cNvPr>
          <p:cNvGraphicFramePr>
            <a:graphicFrameLocks noGrp="1"/>
          </p:cNvGraphicFramePr>
          <p:nvPr>
            <p:extLst>
              <p:ext uri="{D42A27DB-BD31-4B8C-83A1-F6EECF244321}">
                <p14:modId xmlns:p14="http://schemas.microsoft.com/office/powerpoint/2010/main" val="1088442722"/>
              </p:ext>
            </p:extLst>
          </p:nvPr>
        </p:nvGraphicFramePr>
        <p:xfrm>
          <a:off x="1968552" y="3096468"/>
          <a:ext cx="8254896" cy="2603070"/>
        </p:xfrm>
        <a:graphic>
          <a:graphicData uri="http://schemas.openxmlformats.org/drawingml/2006/table">
            <a:tbl>
              <a:tblPr/>
              <a:tblGrid>
                <a:gridCol w="2751632">
                  <a:extLst>
                    <a:ext uri="{9D8B030D-6E8A-4147-A177-3AD203B41FA5}">
                      <a16:colId xmlns:a16="http://schemas.microsoft.com/office/drawing/2014/main" val="20000"/>
                    </a:ext>
                  </a:extLst>
                </a:gridCol>
                <a:gridCol w="2751632">
                  <a:extLst>
                    <a:ext uri="{9D8B030D-6E8A-4147-A177-3AD203B41FA5}">
                      <a16:colId xmlns:a16="http://schemas.microsoft.com/office/drawing/2014/main" val="20001"/>
                    </a:ext>
                  </a:extLst>
                </a:gridCol>
                <a:gridCol w="2751632">
                  <a:extLst>
                    <a:ext uri="{9D8B030D-6E8A-4147-A177-3AD203B41FA5}">
                      <a16:colId xmlns:a16="http://schemas.microsoft.com/office/drawing/2014/main" val="20002"/>
                    </a:ext>
                  </a:extLst>
                </a:gridCol>
              </a:tblGrid>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Guideline Score</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Description</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Guideline Score</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75% +</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Excellent</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&lt; 10%</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10001"/>
                  </a:ext>
                </a:extLst>
              </a:tr>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65-74%</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2D69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Good - Very Good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2D69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10-14%</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2D69B"/>
                    </a:solidFill>
                  </a:tcPr>
                </a:tc>
                <a:extLst>
                  <a:ext uri="{0D108BD9-81ED-4DB2-BD59-A6C34878D82A}">
                    <a16:rowId xmlns:a16="http://schemas.microsoft.com/office/drawing/2014/main" val="10002"/>
                  </a:ext>
                </a:extLst>
              </a:tr>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55-64%</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Fair - Mediocre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15-19%</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3"/>
                  </a:ext>
                </a:extLst>
              </a:tr>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45-54%</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959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Warrants Attention</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959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20-29%</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9594"/>
                    </a:solidFill>
                  </a:tcPr>
                </a:tc>
                <a:extLst>
                  <a:ext uri="{0D108BD9-81ED-4DB2-BD59-A6C34878D82A}">
                    <a16:rowId xmlns:a16="http://schemas.microsoft.com/office/drawing/2014/main" val="10004"/>
                  </a:ext>
                </a:extLst>
              </a:tr>
              <a:tr h="43384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&lt; 45%</a:t>
                      </a:r>
                      <a:endParaRPr lang="en-US" sz="32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Acute</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 +</a:t>
                      </a:r>
                      <a:endParaRPr lang="en-US" sz="3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0005"/>
                  </a:ext>
                </a:extLst>
              </a:tr>
            </a:tbl>
          </a:graphicData>
        </a:graphic>
      </p:graphicFrame>
      <p:sp>
        <p:nvSpPr>
          <p:cNvPr id="37" name="TextBox 36">
            <a:extLst>
              <a:ext uri="{FF2B5EF4-FFF2-40B4-BE49-F238E27FC236}">
                <a16:creationId xmlns:a16="http://schemas.microsoft.com/office/drawing/2014/main" id="{7127D92F-B91D-BBE3-2B44-308DCD025A22}"/>
              </a:ext>
            </a:extLst>
          </p:cNvPr>
          <p:cNvSpPr txBox="1"/>
          <p:nvPr/>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Response Guidelines</a:t>
            </a:r>
          </a:p>
        </p:txBody>
      </p:sp>
      <p:sp>
        <p:nvSpPr>
          <p:cNvPr id="5" name="TextBox 4">
            <a:extLst>
              <a:ext uri="{FF2B5EF4-FFF2-40B4-BE49-F238E27FC236}">
                <a16:creationId xmlns:a16="http://schemas.microsoft.com/office/drawing/2014/main" id="{8DDBBF29-E75D-51E3-DD89-B4C3002E47CE}"/>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6</a:t>
            </a:fld>
            <a:endParaRPr lang="en-US" sz="1000" dirty="0"/>
          </a:p>
        </p:txBody>
      </p:sp>
    </p:spTree>
    <p:extLst>
      <p:ext uri="{BB962C8B-B14F-4D97-AF65-F5344CB8AC3E}">
        <p14:creationId xmlns:p14="http://schemas.microsoft.com/office/powerpoint/2010/main" val="1437707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BC672-BD53-61D1-2D23-37F7D5040B0B}"/>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57C1DDB-9614-E337-BA86-1C313A84959B}"/>
              </a:ext>
            </a:extLst>
          </p:cNvPr>
          <p:cNvGraphicFramePr/>
          <p:nvPr>
            <p:extLst>
              <p:ext uri="{D42A27DB-BD31-4B8C-83A1-F6EECF244321}">
                <p14:modId xmlns:p14="http://schemas.microsoft.com/office/powerpoint/2010/main" val="2098250061"/>
              </p:ext>
            </p:extLst>
          </p:nvPr>
        </p:nvGraphicFramePr>
        <p:xfrm>
          <a:off x="1842082" y="1002332"/>
          <a:ext cx="8484124" cy="523187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001337F0-6CF3-EECE-463D-806D4B8954C0}"/>
              </a:ext>
            </a:extLst>
          </p:cNvPr>
          <p:cNvSpPr txBox="1"/>
          <p:nvPr/>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Dimensions</a:t>
            </a:r>
          </a:p>
        </p:txBody>
      </p:sp>
      <p:sp>
        <p:nvSpPr>
          <p:cNvPr id="2" name="TextBox 1">
            <a:extLst>
              <a:ext uri="{FF2B5EF4-FFF2-40B4-BE49-F238E27FC236}">
                <a16:creationId xmlns:a16="http://schemas.microsoft.com/office/drawing/2014/main" id="{754F012E-5330-D670-90EA-FA3A6A5CD042}"/>
              </a:ext>
            </a:extLst>
          </p:cNvPr>
          <p:cNvSpPr txBox="1"/>
          <p:nvPr/>
        </p:nvSpPr>
        <p:spPr>
          <a:xfrm>
            <a:off x="5939160" y="6356412"/>
            <a:ext cx="451911" cy="246221"/>
          </a:xfrm>
          <a:prstGeom prst="rect">
            <a:avLst/>
          </a:prstGeom>
          <a:noFill/>
        </p:spPr>
        <p:txBody>
          <a:bodyPr wrap="square" rtlCol="0">
            <a:spAutoFit/>
          </a:bodyPr>
          <a:lstStyle/>
          <a:p>
            <a:fld id="{226FCFF6-2F87-4457-AE32-550A459BD6F3}" type="slidenum">
              <a:rPr lang="en-US" sz="1000" dirty="0" smtClean="0"/>
              <a:t>7</a:t>
            </a:fld>
            <a:endParaRPr lang="en-US" sz="1000" dirty="0"/>
          </a:p>
        </p:txBody>
      </p:sp>
    </p:spTree>
    <p:extLst>
      <p:ext uri="{BB962C8B-B14F-4D97-AF65-F5344CB8AC3E}">
        <p14:creationId xmlns:p14="http://schemas.microsoft.com/office/powerpoint/2010/main" val="8160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AD4AFE8-BDD7-441F-8EE4-FD5C7A34548D}"/>
              </a:ext>
            </a:extLst>
          </p:cNvPr>
          <p:cNvGraphicFramePr>
            <a:graphicFrameLocks/>
          </p:cNvGraphicFramePr>
          <p:nvPr>
            <p:extLst>
              <p:ext uri="{D42A27DB-BD31-4B8C-83A1-F6EECF244321}">
                <p14:modId xmlns:p14="http://schemas.microsoft.com/office/powerpoint/2010/main" val="4113254827"/>
              </p:ext>
            </p:extLst>
          </p:nvPr>
        </p:nvGraphicFramePr>
        <p:xfrm>
          <a:off x="1394644" y="1049703"/>
          <a:ext cx="9402712" cy="475859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01A7B16-00E8-7C3E-F781-3F9CC64171AB}"/>
              </a:ext>
            </a:extLst>
          </p:cNvPr>
          <p:cNvSpPr txBox="1"/>
          <p:nvPr/>
        </p:nvSpPr>
        <p:spPr>
          <a:xfrm>
            <a:off x="636608" y="44591"/>
            <a:ext cx="10021867" cy="830997"/>
          </a:xfrm>
          <a:prstGeom prst="rect">
            <a:avLst/>
          </a:prstGeom>
          <a:noFill/>
        </p:spPr>
        <p:txBody>
          <a:bodyPr wrap="square" rtlCol="0">
            <a:spAutoFit/>
          </a:bodyPr>
          <a:lstStyle/>
          <a:p>
            <a:r>
              <a:rPr lang="en-US" sz="4800" b="1" dirty="0">
                <a:latin typeface="Aptos" panose="020B0004020202020204" pitchFamily="34" charset="0"/>
              </a:rPr>
              <a:t>Dimensions</a:t>
            </a:r>
          </a:p>
        </p:txBody>
      </p:sp>
      <p:sp>
        <p:nvSpPr>
          <p:cNvPr id="3" name="TextBox 2">
            <a:extLst>
              <a:ext uri="{FF2B5EF4-FFF2-40B4-BE49-F238E27FC236}">
                <a16:creationId xmlns:a16="http://schemas.microsoft.com/office/drawing/2014/main" id="{C6BB0709-5203-5F3E-E97D-79C149E4C153}"/>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8</a:t>
            </a:fld>
            <a:endParaRPr lang="en-US" sz="1000" dirty="0"/>
          </a:p>
        </p:txBody>
      </p:sp>
    </p:spTree>
    <p:extLst>
      <p:ext uri="{BB962C8B-B14F-4D97-AF65-F5344CB8AC3E}">
        <p14:creationId xmlns:p14="http://schemas.microsoft.com/office/powerpoint/2010/main" val="3443259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BD2BA8-8521-B6FC-2E5D-B72CE2516E00}"/>
              </a:ext>
            </a:extLst>
          </p:cNvPr>
          <p:cNvSpPr txBox="1"/>
          <p:nvPr/>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Dimensions</a:t>
            </a:r>
          </a:p>
        </p:txBody>
      </p:sp>
      <p:graphicFrame>
        <p:nvGraphicFramePr>
          <p:cNvPr id="14" name="Chart 13">
            <a:extLst>
              <a:ext uri="{FF2B5EF4-FFF2-40B4-BE49-F238E27FC236}">
                <a16:creationId xmlns:a16="http://schemas.microsoft.com/office/drawing/2014/main" id="{67DD55BC-5927-BC58-76C5-FC1487BFAA1D}"/>
              </a:ext>
            </a:extLst>
          </p:cNvPr>
          <p:cNvGraphicFramePr/>
          <p:nvPr>
            <p:extLst>
              <p:ext uri="{D42A27DB-BD31-4B8C-83A1-F6EECF244321}">
                <p14:modId xmlns:p14="http://schemas.microsoft.com/office/powerpoint/2010/main" val="555118647"/>
              </p:ext>
            </p:extLst>
          </p:nvPr>
        </p:nvGraphicFramePr>
        <p:xfrm>
          <a:off x="731520" y="1097280"/>
          <a:ext cx="10991850" cy="4835684"/>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B86131AD-56C9-E23D-030E-FCB880D6A247}"/>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9</a:t>
            </a:fld>
            <a:endParaRPr lang="en-US" sz="1000" dirty="0"/>
          </a:p>
        </p:txBody>
      </p:sp>
    </p:spTree>
    <p:extLst>
      <p:ext uri="{BB962C8B-B14F-4D97-AF65-F5344CB8AC3E}">
        <p14:creationId xmlns:p14="http://schemas.microsoft.com/office/powerpoint/2010/main" val="3955270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EF309285-D671-8C06-A383-4DC503F2B952}"/>
              </a:ext>
            </a:extLst>
          </p:cNvPr>
          <p:cNvGraphicFramePr/>
          <p:nvPr>
            <p:extLst>
              <p:ext uri="{D42A27DB-BD31-4B8C-83A1-F6EECF244321}">
                <p14:modId xmlns:p14="http://schemas.microsoft.com/office/powerpoint/2010/main" val="3848080096"/>
              </p:ext>
            </p:extLst>
          </p:nvPr>
        </p:nvGraphicFramePr>
        <p:xfrm>
          <a:off x="177478" y="1007083"/>
          <a:ext cx="11377914" cy="5017427"/>
        </p:xfrm>
        <a:graphic>
          <a:graphicData uri="http://schemas.openxmlformats.org/drawingml/2006/chart">
            <c:chart xmlns:c="http://schemas.openxmlformats.org/drawingml/2006/chart" xmlns:r="http://schemas.openxmlformats.org/officeDocument/2006/relationships" r:id="rId2"/>
          </a:graphicData>
        </a:graphic>
      </p:graphicFrame>
      <p:sp>
        <p:nvSpPr>
          <p:cNvPr id="19" name="TextBox 18">
            <a:extLst>
              <a:ext uri="{FF2B5EF4-FFF2-40B4-BE49-F238E27FC236}">
                <a16:creationId xmlns:a16="http://schemas.microsoft.com/office/drawing/2014/main" id="{A8E88E05-2BB6-D81B-5F6F-4B37DACE171E}"/>
              </a:ext>
            </a:extLst>
          </p:cNvPr>
          <p:cNvSpPr txBox="1"/>
          <p:nvPr/>
        </p:nvSpPr>
        <p:spPr>
          <a:xfrm>
            <a:off x="636608" y="188514"/>
            <a:ext cx="11377914" cy="830997"/>
          </a:xfrm>
          <a:prstGeom prst="rect">
            <a:avLst/>
          </a:prstGeom>
          <a:noFill/>
        </p:spPr>
        <p:txBody>
          <a:bodyPr wrap="square" rtlCol="0">
            <a:spAutoFit/>
          </a:bodyPr>
          <a:lstStyle/>
          <a:p>
            <a:r>
              <a:rPr lang="en-US" sz="4800" b="1" dirty="0">
                <a:latin typeface="Aptos" panose="020B0004020202020204" pitchFamily="34" charset="0"/>
              </a:rPr>
              <a:t>Year to Year Pre-loaded Job Category</a:t>
            </a:r>
          </a:p>
        </p:txBody>
      </p:sp>
      <p:sp>
        <p:nvSpPr>
          <p:cNvPr id="2" name="TextBox 1">
            <a:extLst>
              <a:ext uri="{FF2B5EF4-FFF2-40B4-BE49-F238E27FC236}">
                <a16:creationId xmlns:a16="http://schemas.microsoft.com/office/drawing/2014/main" id="{1FEFA659-ABA5-19DD-4C7C-2B441950949E}"/>
              </a:ext>
            </a:extLst>
          </p:cNvPr>
          <p:cNvSpPr txBox="1"/>
          <p:nvPr/>
        </p:nvSpPr>
        <p:spPr>
          <a:xfrm>
            <a:off x="5939160" y="6356413"/>
            <a:ext cx="420999" cy="246221"/>
          </a:xfrm>
          <a:prstGeom prst="rect">
            <a:avLst/>
          </a:prstGeom>
          <a:noFill/>
        </p:spPr>
        <p:txBody>
          <a:bodyPr wrap="square" rtlCol="0">
            <a:spAutoFit/>
          </a:bodyPr>
          <a:lstStyle/>
          <a:p>
            <a:fld id="{226FCFF6-2F87-4457-AE32-550A459BD6F3}" type="slidenum">
              <a:rPr lang="en-US" sz="1000" dirty="0" smtClean="0"/>
              <a:t>10</a:t>
            </a:fld>
            <a:endParaRPr lang="en-US" sz="1000" dirty="0"/>
          </a:p>
        </p:txBody>
      </p:sp>
    </p:spTree>
    <p:extLst>
      <p:ext uri="{BB962C8B-B14F-4D97-AF65-F5344CB8AC3E}">
        <p14:creationId xmlns:p14="http://schemas.microsoft.com/office/powerpoint/2010/main" val="2715813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7B440-21EF-F0F3-EE68-5CE5564A05F3}"/>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D6498685-7C5A-94BE-AC34-0DA7B2F2D099}"/>
              </a:ext>
            </a:extLst>
          </p:cNvPr>
          <p:cNvGraphicFramePr>
            <a:graphicFrameLocks noGrp="1"/>
          </p:cNvGraphicFramePr>
          <p:nvPr>
            <p:extLst>
              <p:ext uri="{D42A27DB-BD31-4B8C-83A1-F6EECF244321}">
                <p14:modId xmlns:p14="http://schemas.microsoft.com/office/powerpoint/2010/main" val="829085093"/>
              </p:ext>
            </p:extLst>
          </p:nvPr>
        </p:nvGraphicFramePr>
        <p:xfrm>
          <a:off x="1127520" y="1520357"/>
          <a:ext cx="9936961" cy="3817287"/>
        </p:xfrm>
        <a:graphic>
          <a:graphicData uri="http://schemas.openxmlformats.org/drawingml/2006/table">
            <a:tbl>
              <a:tblPr firstRow="1" bandRow="1">
                <a:tableStyleId>{ED083AE6-46FA-4A59-8FB0-9F97EB10719F}</a:tableStyleId>
              </a:tblPr>
              <a:tblGrid>
                <a:gridCol w="504114">
                  <a:extLst>
                    <a:ext uri="{9D8B030D-6E8A-4147-A177-3AD203B41FA5}">
                      <a16:colId xmlns:a16="http://schemas.microsoft.com/office/drawing/2014/main" val="20000"/>
                    </a:ext>
                  </a:extLst>
                </a:gridCol>
                <a:gridCol w="4571019">
                  <a:extLst>
                    <a:ext uri="{9D8B030D-6E8A-4147-A177-3AD203B41FA5}">
                      <a16:colId xmlns:a16="http://schemas.microsoft.com/office/drawing/2014/main" val="20001"/>
                    </a:ext>
                  </a:extLst>
                </a:gridCol>
                <a:gridCol w="1215457">
                  <a:extLst>
                    <a:ext uri="{9D8B030D-6E8A-4147-A177-3AD203B41FA5}">
                      <a16:colId xmlns:a16="http://schemas.microsoft.com/office/drawing/2014/main" val="20004"/>
                    </a:ext>
                  </a:extLst>
                </a:gridCol>
                <a:gridCol w="1215457">
                  <a:extLst>
                    <a:ext uri="{9D8B030D-6E8A-4147-A177-3AD203B41FA5}">
                      <a16:colId xmlns:a16="http://schemas.microsoft.com/office/drawing/2014/main" val="20005"/>
                    </a:ext>
                  </a:extLst>
                </a:gridCol>
                <a:gridCol w="1215457">
                  <a:extLst>
                    <a:ext uri="{9D8B030D-6E8A-4147-A177-3AD203B41FA5}">
                      <a16:colId xmlns:a16="http://schemas.microsoft.com/office/drawing/2014/main" val="20006"/>
                    </a:ext>
                  </a:extLst>
                </a:gridCol>
                <a:gridCol w="1215457">
                  <a:extLst>
                    <a:ext uri="{9D8B030D-6E8A-4147-A177-3AD203B41FA5}">
                      <a16:colId xmlns:a16="http://schemas.microsoft.com/office/drawing/2014/main" val="20007"/>
                    </a:ext>
                  </a:extLst>
                </a:gridCol>
              </a:tblGrid>
              <a:tr h="1106424">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a:solidFill>
                            <a:srgbClr val="002060"/>
                          </a:solidFill>
                          <a:effectLst/>
                          <a:latin typeface="Aptos" panose="020B0004020202020204" pitchFamily="34" charset="0"/>
                        </a:rPr>
                        <a:t>25</a:t>
                      </a:r>
                      <a:endParaRPr lang="en-US" sz="20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Overall, my department is a good place to work.</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10001"/>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dirty="0">
                          <a:solidFill>
                            <a:srgbClr val="002060"/>
                          </a:solidFill>
                          <a:effectLst/>
                          <a:latin typeface="Aptos" panose="020B0004020202020204" pitchFamily="34" charset="0"/>
                        </a:rPr>
                        <a:t>51</a:t>
                      </a:r>
                      <a:endParaRPr lang="en-US" sz="20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would recommend working here to my family and/or friends.</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2"/>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dirty="0">
                          <a:solidFill>
                            <a:srgbClr val="002060"/>
                          </a:solidFill>
                          <a:effectLst/>
                          <a:latin typeface="Aptos" panose="020B0004020202020204" pitchFamily="34" charset="0"/>
                        </a:rPr>
                        <a:t>55</a:t>
                      </a:r>
                      <a:endParaRPr lang="en-US" sz="20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All things considered, this is a great place to work.</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B04FFB82-51AF-35B5-5CA0-9C5797650451}"/>
              </a:ext>
            </a:extLst>
          </p:cNvPr>
          <p:cNvSpPr txBox="1"/>
          <p:nvPr/>
        </p:nvSpPr>
        <p:spPr>
          <a:xfrm>
            <a:off x="636608" y="188514"/>
            <a:ext cx="10021867" cy="830997"/>
          </a:xfrm>
          <a:prstGeom prst="rect">
            <a:avLst/>
          </a:prstGeom>
          <a:noFill/>
        </p:spPr>
        <p:txBody>
          <a:bodyPr wrap="square" rtlCol="0">
            <a:spAutoFit/>
          </a:bodyPr>
          <a:lstStyle/>
          <a:p>
            <a:r>
              <a:rPr lang="en-US" sz="4800" b="1" dirty="0">
                <a:latin typeface="Aptos" panose="020B0004020202020204" pitchFamily="34" charset="0"/>
              </a:rPr>
              <a:t>Headlines – Net Promoter</a:t>
            </a:r>
          </a:p>
        </p:txBody>
      </p:sp>
      <p:sp>
        <p:nvSpPr>
          <p:cNvPr id="2" name="TextBox 1">
            <a:extLst>
              <a:ext uri="{FF2B5EF4-FFF2-40B4-BE49-F238E27FC236}">
                <a16:creationId xmlns:a16="http://schemas.microsoft.com/office/drawing/2014/main" id="{616E4C2C-9435-5BD9-5F63-E0AF56A8E99F}"/>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11</a:t>
            </a:fld>
            <a:endParaRPr lang="en-US" sz="1000" dirty="0"/>
          </a:p>
        </p:txBody>
      </p:sp>
      <p:sp>
        <p:nvSpPr>
          <p:cNvPr id="6" name="TextBox 5">
            <a:extLst>
              <a:ext uri="{FF2B5EF4-FFF2-40B4-BE49-F238E27FC236}">
                <a16:creationId xmlns:a16="http://schemas.microsoft.com/office/drawing/2014/main" id="{82B08C4E-0F93-35F3-BE43-7EF8DB61D460}"/>
              </a:ext>
            </a:extLst>
          </p:cNvPr>
          <p:cNvSpPr txBox="1"/>
          <p:nvPr/>
        </p:nvSpPr>
        <p:spPr>
          <a:xfrm>
            <a:off x="1127520" y="5838490"/>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356491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09C83-D69C-EC42-225B-9DE3C37D0B5A}"/>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2B6A0B7-1861-C23E-EE1A-AE0E55026208}"/>
              </a:ext>
            </a:extLst>
          </p:cNvPr>
          <p:cNvGraphicFramePr>
            <a:graphicFrameLocks noGrp="1"/>
          </p:cNvGraphicFramePr>
          <p:nvPr>
            <p:extLst>
              <p:ext uri="{D42A27DB-BD31-4B8C-83A1-F6EECF244321}">
                <p14:modId xmlns:p14="http://schemas.microsoft.com/office/powerpoint/2010/main" val="3560185181"/>
              </p:ext>
            </p:extLst>
          </p:nvPr>
        </p:nvGraphicFramePr>
        <p:xfrm>
          <a:off x="1127520" y="1522721"/>
          <a:ext cx="9936961" cy="3812558"/>
        </p:xfrm>
        <a:graphic>
          <a:graphicData uri="http://schemas.openxmlformats.org/drawingml/2006/table">
            <a:tbl>
              <a:tblPr firstRow="1" bandRow="1">
                <a:tableStyleId>{ED083AE6-46FA-4A59-8FB0-9F97EB10719F}</a:tableStyleId>
              </a:tblPr>
              <a:tblGrid>
                <a:gridCol w="504114">
                  <a:extLst>
                    <a:ext uri="{9D8B030D-6E8A-4147-A177-3AD203B41FA5}">
                      <a16:colId xmlns:a16="http://schemas.microsoft.com/office/drawing/2014/main" val="20000"/>
                    </a:ext>
                  </a:extLst>
                </a:gridCol>
                <a:gridCol w="4571019">
                  <a:extLst>
                    <a:ext uri="{9D8B030D-6E8A-4147-A177-3AD203B41FA5}">
                      <a16:colId xmlns:a16="http://schemas.microsoft.com/office/drawing/2014/main" val="20001"/>
                    </a:ext>
                  </a:extLst>
                </a:gridCol>
                <a:gridCol w="1215457">
                  <a:extLst>
                    <a:ext uri="{9D8B030D-6E8A-4147-A177-3AD203B41FA5}">
                      <a16:colId xmlns:a16="http://schemas.microsoft.com/office/drawing/2014/main" val="20004"/>
                    </a:ext>
                  </a:extLst>
                </a:gridCol>
                <a:gridCol w="1215457">
                  <a:extLst>
                    <a:ext uri="{9D8B030D-6E8A-4147-A177-3AD203B41FA5}">
                      <a16:colId xmlns:a16="http://schemas.microsoft.com/office/drawing/2014/main" val="20005"/>
                    </a:ext>
                  </a:extLst>
                </a:gridCol>
                <a:gridCol w="1215457">
                  <a:extLst>
                    <a:ext uri="{9D8B030D-6E8A-4147-A177-3AD203B41FA5}">
                      <a16:colId xmlns:a16="http://schemas.microsoft.com/office/drawing/2014/main" val="20006"/>
                    </a:ext>
                  </a:extLst>
                </a:gridCol>
                <a:gridCol w="1215457">
                  <a:extLst>
                    <a:ext uri="{9D8B030D-6E8A-4147-A177-3AD203B41FA5}">
                      <a16:colId xmlns:a16="http://schemas.microsoft.com/office/drawing/2014/main" val="20007"/>
                    </a:ext>
                  </a:extLst>
                </a:gridCol>
              </a:tblGrid>
              <a:tr h="1101695">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dirty="0">
                          <a:solidFill>
                            <a:srgbClr val="002060"/>
                          </a:solidFill>
                          <a:effectLst/>
                          <a:latin typeface="Aptos" panose="020B0004020202020204" pitchFamily="34" charset="0"/>
                        </a:rPr>
                        <a:t>5</a:t>
                      </a:r>
                      <a:endParaRPr lang="en-US" sz="20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understand how my job contributes to this institution's mission.</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92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a:t>
                      </a:r>
                    </a:p>
                  </a:txBody>
                  <a:tcPr marL="7620" marR="7620" marT="7620" marB="0" anchor="ctr"/>
                </a:tc>
                <a:extLst>
                  <a:ext uri="{0D108BD9-81ED-4DB2-BD59-A6C34878D82A}">
                    <a16:rowId xmlns:a16="http://schemas.microsoft.com/office/drawing/2014/main" val="10001"/>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dirty="0">
                          <a:solidFill>
                            <a:srgbClr val="002060"/>
                          </a:solidFill>
                          <a:effectLst/>
                          <a:latin typeface="Aptos" panose="020B0004020202020204" pitchFamily="34" charset="0"/>
                        </a:rPr>
                        <a:t>36</a:t>
                      </a:r>
                      <a:endParaRPr lang="en-US" sz="20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am proud to be part of this institution.</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a:t>
                      </a:r>
                    </a:p>
                  </a:txBody>
                  <a:tcPr marL="7620" marR="7620" marT="7620" marB="0" anchor="ctr"/>
                </a:tc>
                <a:extLst>
                  <a:ext uri="{0D108BD9-81ED-4DB2-BD59-A6C34878D82A}">
                    <a16:rowId xmlns:a16="http://schemas.microsoft.com/office/drawing/2014/main" val="10002"/>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a:solidFill>
                            <a:srgbClr val="002060"/>
                          </a:solidFill>
                          <a:effectLst/>
                          <a:latin typeface="Aptos" panose="020B0004020202020204" pitchFamily="34" charset="0"/>
                        </a:rPr>
                        <a:t>54</a:t>
                      </a:r>
                      <a:endParaRPr lang="en-US" sz="20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institution's culture is special - something you don't find just anywhere.</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767757CD-C3D9-4EB9-A97B-43BB90BC6301}"/>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Headlines – Mission, Pride &amp; Culture </a:t>
            </a:r>
          </a:p>
        </p:txBody>
      </p:sp>
      <p:sp>
        <p:nvSpPr>
          <p:cNvPr id="2" name="TextBox 1">
            <a:extLst>
              <a:ext uri="{FF2B5EF4-FFF2-40B4-BE49-F238E27FC236}">
                <a16:creationId xmlns:a16="http://schemas.microsoft.com/office/drawing/2014/main" id="{171916C7-07B0-6640-65BB-5CE7820897FE}"/>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12</a:t>
            </a:fld>
            <a:endParaRPr lang="en-US" sz="1000" dirty="0"/>
          </a:p>
        </p:txBody>
      </p:sp>
    </p:spTree>
    <p:extLst>
      <p:ext uri="{BB962C8B-B14F-4D97-AF65-F5344CB8AC3E}">
        <p14:creationId xmlns:p14="http://schemas.microsoft.com/office/powerpoint/2010/main" val="2389160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64BDA-062A-E8AD-690B-4E22C8072EB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93CA3B9-6443-45FD-6D6E-25E56CD03803}"/>
              </a:ext>
            </a:extLst>
          </p:cNvPr>
          <p:cNvGraphicFramePr>
            <a:graphicFrameLocks noGrp="1"/>
          </p:cNvGraphicFramePr>
          <p:nvPr>
            <p:extLst>
              <p:ext uri="{D42A27DB-BD31-4B8C-83A1-F6EECF244321}">
                <p14:modId xmlns:p14="http://schemas.microsoft.com/office/powerpoint/2010/main" val="642959499"/>
              </p:ext>
            </p:extLst>
          </p:nvPr>
        </p:nvGraphicFramePr>
        <p:xfrm>
          <a:off x="1127520" y="1501958"/>
          <a:ext cx="9936961" cy="3854085"/>
        </p:xfrm>
        <a:graphic>
          <a:graphicData uri="http://schemas.openxmlformats.org/drawingml/2006/table">
            <a:tbl>
              <a:tblPr firstRow="1" bandRow="1">
                <a:tableStyleId>{ED083AE6-46FA-4A59-8FB0-9F97EB10719F}</a:tableStyleId>
              </a:tblPr>
              <a:tblGrid>
                <a:gridCol w="504114">
                  <a:extLst>
                    <a:ext uri="{9D8B030D-6E8A-4147-A177-3AD203B41FA5}">
                      <a16:colId xmlns:a16="http://schemas.microsoft.com/office/drawing/2014/main" val="20000"/>
                    </a:ext>
                  </a:extLst>
                </a:gridCol>
                <a:gridCol w="4571019">
                  <a:extLst>
                    <a:ext uri="{9D8B030D-6E8A-4147-A177-3AD203B41FA5}">
                      <a16:colId xmlns:a16="http://schemas.microsoft.com/office/drawing/2014/main" val="20001"/>
                    </a:ext>
                  </a:extLst>
                </a:gridCol>
                <a:gridCol w="1215457">
                  <a:extLst>
                    <a:ext uri="{9D8B030D-6E8A-4147-A177-3AD203B41FA5}">
                      <a16:colId xmlns:a16="http://schemas.microsoft.com/office/drawing/2014/main" val="20004"/>
                    </a:ext>
                  </a:extLst>
                </a:gridCol>
                <a:gridCol w="1215457">
                  <a:extLst>
                    <a:ext uri="{9D8B030D-6E8A-4147-A177-3AD203B41FA5}">
                      <a16:colId xmlns:a16="http://schemas.microsoft.com/office/drawing/2014/main" val="20005"/>
                    </a:ext>
                  </a:extLst>
                </a:gridCol>
                <a:gridCol w="1215457">
                  <a:extLst>
                    <a:ext uri="{9D8B030D-6E8A-4147-A177-3AD203B41FA5}">
                      <a16:colId xmlns:a16="http://schemas.microsoft.com/office/drawing/2014/main" val="20006"/>
                    </a:ext>
                  </a:extLst>
                </a:gridCol>
                <a:gridCol w="1215457">
                  <a:extLst>
                    <a:ext uri="{9D8B030D-6E8A-4147-A177-3AD203B41FA5}">
                      <a16:colId xmlns:a16="http://schemas.microsoft.com/office/drawing/2014/main" val="20007"/>
                    </a:ext>
                  </a:extLst>
                </a:gridCol>
              </a:tblGrid>
              <a:tr h="1106424">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a:solidFill>
                            <a:srgbClr val="002060"/>
                          </a:solidFill>
                          <a:effectLst/>
                          <a:latin typeface="Aptos" panose="020B0004020202020204" pitchFamily="34" charset="0"/>
                        </a:rPr>
                        <a:t>39</a:t>
                      </a:r>
                      <a:endParaRPr lang="en-US" sz="20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 takes appropriate steps to protect the health and safety of faculty, staff and students.</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1"/>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dirty="0">
                          <a:solidFill>
                            <a:srgbClr val="002060"/>
                          </a:solidFill>
                          <a:effectLst/>
                          <a:latin typeface="Aptos" panose="020B0004020202020204" pitchFamily="34" charset="0"/>
                        </a:rPr>
                        <a:t>38</a:t>
                      </a:r>
                      <a:endParaRPr lang="en-US" sz="2000" b="0" i="0" u="none" strike="noStrike" kern="1200" dirty="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 has clear and effective procedures for dealing with discrimination.</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0002"/>
                  </a:ext>
                </a:extLst>
              </a:tr>
              <a:tr h="9036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sz="2000" b="0" u="none" strike="noStrike" kern="1200">
                          <a:solidFill>
                            <a:srgbClr val="002060"/>
                          </a:solidFill>
                          <a:effectLst/>
                          <a:latin typeface="Aptos" panose="020B0004020202020204" pitchFamily="34" charset="0"/>
                        </a:rPr>
                        <a:t>44</a:t>
                      </a:r>
                      <a:endParaRPr lang="en-US" sz="2000" b="0" i="0" u="none" strike="noStrike" kern="1200">
                        <a:solidFill>
                          <a:srgbClr val="002060"/>
                        </a:solidFill>
                        <a:effectLst/>
                        <a:latin typeface="Aptos" panose="020B0004020202020204" pitchFamily="34" charset="0"/>
                        <a:ea typeface="Open Sans" panose="020B0606030504020204" pitchFamily="34" charset="0"/>
                        <a:cs typeface="Open Sans" panose="020B0606030504020204" pitchFamily="34" charset="0"/>
                      </a:endParaRPr>
                    </a:p>
                  </a:txBody>
                  <a:tcPr marL="9525" marR="9525" marT="9525"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At work, I know where to go for help with my mental or emotional well-being.</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BE9DDD8F-0257-F9FF-A269-F4D9782CD5E0}"/>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Headlines – Risk Management</a:t>
            </a:r>
          </a:p>
        </p:txBody>
      </p:sp>
      <p:sp>
        <p:nvSpPr>
          <p:cNvPr id="2" name="TextBox 1">
            <a:extLst>
              <a:ext uri="{FF2B5EF4-FFF2-40B4-BE49-F238E27FC236}">
                <a16:creationId xmlns:a16="http://schemas.microsoft.com/office/drawing/2014/main" id="{1C3021EF-D76F-F1FA-19AD-F2CA96BE1C3D}"/>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13</a:t>
            </a:fld>
            <a:endParaRPr lang="en-US" sz="1000" dirty="0"/>
          </a:p>
        </p:txBody>
      </p:sp>
      <p:sp>
        <p:nvSpPr>
          <p:cNvPr id="6" name="TextBox 5">
            <a:extLst>
              <a:ext uri="{FF2B5EF4-FFF2-40B4-BE49-F238E27FC236}">
                <a16:creationId xmlns:a16="http://schemas.microsoft.com/office/drawing/2014/main" id="{5AF336C3-A9D7-5D09-531D-01E4C7F0E404}"/>
              </a:ext>
            </a:extLst>
          </p:cNvPr>
          <p:cNvSpPr txBox="1"/>
          <p:nvPr/>
        </p:nvSpPr>
        <p:spPr>
          <a:xfrm>
            <a:off x="1127520" y="5838490"/>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4237734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B996B-FA00-5EA4-47D5-11B7707BBC3D}"/>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23869C4-9FF3-6153-12FD-713E53502F26}"/>
              </a:ext>
            </a:extLst>
          </p:cNvPr>
          <p:cNvGraphicFramePr>
            <a:graphicFrameLocks noGrp="1"/>
          </p:cNvGraphicFramePr>
          <p:nvPr>
            <p:extLst>
              <p:ext uri="{D42A27DB-BD31-4B8C-83A1-F6EECF244321}">
                <p14:modId xmlns:p14="http://schemas.microsoft.com/office/powerpoint/2010/main" val="1292064042"/>
              </p:ext>
            </p:extLst>
          </p:nvPr>
        </p:nvGraphicFramePr>
        <p:xfrm>
          <a:off x="1127519" y="1019511"/>
          <a:ext cx="9936961" cy="4788244"/>
        </p:xfrm>
        <a:graphic>
          <a:graphicData uri="http://schemas.openxmlformats.org/drawingml/2006/table">
            <a:tbl>
              <a:tblPr firstRow="1" bandRow="1">
                <a:tableStyleId>{ED083AE6-46FA-4A59-8FB0-9F97EB10719F}</a:tableStyleId>
              </a:tblPr>
              <a:tblGrid>
                <a:gridCol w="504114">
                  <a:extLst>
                    <a:ext uri="{9D8B030D-6E8A-4147-A177-3AD203B41FA5}">
                      <a16:colId xmlns:a16="http://schemas.microsoft.com/office/drawing/2014/main" val="20000"/>
                    </a:ext>
                  </a:extLst>
                </a:gridCol>
                <a:gridCol w="4571019">
                  <a:extLst>
                    <a:ext uri="{9D8B030D-6E8A-4147-A177-3AD203B41FA5}">
                      <a16:colId xmlns:a16="http://schemas.microsoft.com/office/drawing/2014/main" val="20001"/>
                    </a:ext>
                  </a:extLst>
                </a:gridCol>
                <a:gridCol w="1215457">
                  <a:extLst>
                    <a:ext uri="{9D8B030D-6E8A-4147-A177-3AD203B41FA5}">
                      <a16:colId xmlns:a16="http://schemas.microsoft.com/office/drawing/2014/main" val="20004"/>
                    </a:ext>
                  </a:extLst>
                </a:gridCol>
                <a:gridCol w="1215457">
                  <a:extLst>
                    <a:ext uri="{9D8B030D-6E8A-4147-A177-3AD203B41FA5}">
                      <a16:colId xmlns:a16="http://schemas.microsoft.com/office/drawing/2014/main" val="20005"/>
                    </a:ext>
                  </a:extLst>
                </a:gridCol>
                <a:gridCol w="1215457">
                  <a:extLst>
                    <a:ext uri="{9D8B030D-6E8A-4147-A177-3AD203B41FA5}">
                      <a16:colId xmlns:a16="http://schemas.microsoft.com/office/drawing/2014/main" val="20006"/>
                    </a:ext>
                  </a:extLst>
                </a:gridCol>
                <a:gridCol w="1215457">
                  <a:extLst>
                    <a:ext uri="{9D8B030D-6E8A-4147-A177-3AD203B41FA5}">
                      <a16:colId xmlns:a16="http://schemas.microsoft.com/office/drawing/2014/main" val="20007"/>
                    </a:ext>
                  </a:extLst>
                </a:gridCol>
              </a:tblGrid>
              <a:tr h="864391">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05952">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campus feels like a vibrant and engaging community.</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extLst>
                  <a:ext uri="{0D108BD9-81ED-4DB2-BD59-A6C34878D82A}">
                    <a16:rowId xmlns:a16="http://schemas.microsoft.com/office/drawing/2014/main" val="10001"/>
                  </a:ext>
                </a:extLst>
              </a:tr>
              <a:tr h="720326">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believe our institution is effectively building a strong reputation in the communities we serve.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2"/>
                  </a:ext>
                </a:extLst>
              </a:tr>
              <a:tr h="705952">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Meetings and events I need to attend are scheduled fairly between the campuses.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10003"/>
                  </a:ext>
                </a:extLst>
              </a:tr>
              <a:tr h="705952">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We work effectively together under the distributed campus model.</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extLst>
                  <a:ext uri="{0D108BD9-81ED-4DB2-BD59-A6C34878D82A}">
                    <a16:rowId xmlns:a16="http://schemas.microsoft.com/office/drawing/2014/main" val="279687850"/>
                  </a:ext>
                </a:extLst>
              </a:tr>
              <a:tr h="705952">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52</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This institution is well run.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3147679114"/>
                  </a:ext>
                </a:extLst>
              </a:tr>
            </a:tbl>
          </a:graphicData>
        </a:graphic>
      </p:graphicFrame>
      <p:sp>
        <p:nvSpPr>
          <p:cNvPr id="8" name="TextBox 7">
            <a:extLst>
              <a:ext uri="{FF2B5EF4-FFF2-40B4-BE49-F238E27FC236}">
                <a16:creationId xmlns:a16="http://schemas.microsoft.com/office/drawing/2014/main" id="{55BEF8D2-F61D-F0B9-EA8B-71BEC0FD7C5C}"/>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Headlines – Campus Community</a:t>
            </a:r>
          </a:p>
        </p:txBody>
      </p:sp>
      <p:sp>
        <p:nvSpPr>
          <p:cNvPr id="2" name="TextBox 1">
            <a:extLst>
              <a:ext uri="{FF2B5EF4-FFF2-40B4-BE49-F238E27FC236}">
                <a16:creationId xmlns:a16="http://schemas.microsoft.com/office/drawing/2014/main" id="{002E1B8B-B730-B8C4-FB33-C8862276518D}"/>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14</a:t>
            </a:fld>
            <a:endParaRPr lang="en-US" sz="1000" dirty="0"/>
          </a:p>
        </p:txBody>
      </p:sp>
      <p:sp>
        <p:nvSpPr>
          <p:cNvPr id="6" name="TextBox 5">
            <a:extLst>
              <a:ext uri="{FF2B5EF4-FFF2-40B4-BE49-F238E27FC236}">
                <a16:creationId xmlns:a16="http://schemas.microsoft.com/office/drawing/2014/main" id="{63CB0CF2-8CDA-2797-6A0F-B47BADBE6914}"/>
              </a:ext>
            </a:extLst>
          </p:cNvPr>
          <p:cNvSpPr txBox="1"/>
          <p:nvPr/>
        </p:nvSpPr>
        <p:spPr>
          <a:xfrm>
            <a:off x="1127519" y="5928195"/>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2459370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90F0D-BDB8-90B9-2CD0-36C7FD8C47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48C4664-1B37-441D-404B-C8EB6A89B787}"/>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Strengths</a:t>
            </a:r>
          </a:p>
        </p:txBody>
      </p:sp>
      <p:sp>
        <p:nvSpPr>
          <p:cNvPr id="2" name="TextBox 1">
            <a:extLst>
              <a:ext uri="{FF2B5EF4-FFF2-40B4-BE49-F238E27FC236}">
                <a16:creationId xmlns:a16="http://schemas.microsoft.com/office/drawing/2014/main" id="{622F05B5-6082-FC41-44C1-B2B159ABFBB5}"/>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15</a:t>
            </a:fld>
            <a:endParaRPr lang="en-US" sz="1000" dirty="0"/>
          </a:p>
        </p:txBody>
      </p:sp>
      <p:sp>
        <p:nvSpPr>
          <p:cNvPr id="3" name="TextBox 2">
            <a:extLst>
              <a:ext uri="{FF2B5EF4-FFF2-40B4-BE49-F238E27FC236}">
                <a16:creationId xmlns:a16="http://schemas.microsoft.com/office/drawing/2014/main" id="{885F28DE-4EA6-659E-B5F3-3DD36B9B26B3}"/>
              </a:ext>
            </a:extLst>
          </p:cNvPr>
          <p:cNvSpPr txBox="1"/>
          <p:nvPr/>
        </p:nvSpPr>
        <p:spPr>
          <a:xfrm>
            <a:off x="735045" y="1386790"/>
            <a:ext cx="8221228" cy="353943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Supervisor/Department Chair Effectiveness</a:t>
            </a: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Confidence in Senior Leadership</a:t>
            </a: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Professional Development</a:t>
            </a: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Inclusion, Belonging &amp; Community</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498859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499C23-4194-5726-1BEC-A9227D77145D}"/>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Significant Improvement</a:t>
            </a:r>
          </a:p>
        </p:txBody>
      </p:sp>
      <p:graphicFrame>
        <p:nvGraphicFramePr>
          <p:cNvPr id="6" name="Table 5">
            <a:extLst>
              <a:ext uri="{FF2B5EF4-FFF2-40B4-BE49-F238E27FC236}">
                <a16:creationId xmlns:a16="http://schemas.microsoft.com/office/drawing/2014/main" id="{C1AF7D11-06B5-98C8-3309-1B39131E687C}"/>
              </a:ext>
            </a:extLst>
          </p:cNvPr>
          <p:cNvGraphicFramePr>
            <a:graphicFrameLocks noGrp="1"/>
          </p:cNvGraphicFramePr>
          <p:nvPr>
            <p:extLst>
              <p:ext uri="{D42A27DB-BD31-4B8C-83A1-F6EECF244321}">
                <p14:modId xmlns:p14="http://schemas.microsoft.com/office/powerpoint/2010/main" val="1926240448"/>
              </p:ext>
            </p:extLst>
          </p:nvPr>
        </p:nvGraphicFramePr>
        <p:xfrm>
          <a:off x="837417" y="1019511"/>
          <a:ext cx="10517166" cy="4914291"/>
        </p:xfrm>
        <a:graphic>
          <a:graphicData uri="http://schemas.openxmlformats.org/drawingml/2006/table">
            <a:tbl>
              <a:tblPr firstRow="1" bandRow="1">
                <a:tableStyleId>{ED083AE6-46FA-4A59-8FB0-9F97EB10719F}</a:tableStyleId>
              </a:tblPr>
              <a:tblGrid>
                <a:gridCol w="475400">
                  <a:extLst>
                    <a:ext uri="{9D8B030D-6E8A-4147-A177-3AD203B41FA5}">
                      <a16:colId xmlns:a16="http://schemas.microsoft.com/office/drawing/2014/main" val="20000"/>
                    </a:ext>
                  </a:extLst>
                </a:gridCol>
                <a:gridCol w="4310651">
                  <a:extLst>
                    <a:ext uri="{9D8B030D-6E8A-4147-A177-3AD203B41FA5}">
                      <a16:colId xmlns:a16="http://schemas.microsoft.com/office/drawing/2014/main" val="20001"/>
                    </a:ext>
                  </a:extLst>
                </a:gridCol>
                <a:gridCol w="1146223">
                  <a:extLst>
                    <a:ext uri="{9D8B030D-6E8A-4147-A177-3AD203B41FA5}">
                      <a16:colId xmlns:a16="http://schemas.microsoft.com/office/drawing/2014/main" val="20004"/>
                    </a:ext>
                  </a:extLst>
                </a:gridCol>
                <a:gridCol w="1146223">
                  <a:extLst>
                    <a:ext uri="{9D8B030D-6E8A-4147-A177-3AD203B41FA5}">
                      <a16:colId xmlns:a16="http://schemas.microsoft.com/office/drawing/2014/main" val="20005"/>
                    </a:ext>
                  </a:extLst>
                </a:gridCol>
                <a:gridCol w="1146223">
                  <a:extLst>
                    <a:ext uri="{9D8B030D-6E8A-4147-A177-3AD203B41FA5}">
                      <a16:colId xmlns:a16="http://schemas.microsoft.com/office/drawing/2014/main" val="20006"/>
                    </a:ext>
                  </a:extLst>
                </a:gridCol>
                <a:gridCol w="1146223">
                  <a:extLst>
                    <a:ext uri="{9D8B030D-6E8A-4147-A177-3AD203B41FA5}">
                      <a16:colId xmlns:a16="http://schemas.microsoft.com/office/drawing/2014/main" val="20007"/>
                    </a:ext>
                  </a:extLst>
                </a:gridCol>
                <a:gridCol w="1146223">
                  <a:extLst>
                    <a:ext uri="{9D8B030D-6E8A-4147-A177-3AD203B41FA5}">
                      <a16:colId xmlns:a16="http://schemas.microsoft.com/office/drawing/2014/main" val="1092728702"/>
                    </a:ext>
                  </a:extLst>
                </a:gridCol>
              </a:tblGrid>
              <a:tr h="10028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rPr>
                        <a:t>Percent Change</a:t>
                      </a:r>
                    </a:p>
                  </a:txBody>
                  <a:tcPr marL="68580" marR="68580" anchor="ctr" anchorCtr="1" horzOverflow="overflow">
                    <a:solidFill>
                      <a:schemeClr val="tx1"/>
                    </a:solidFill>
                  </a:tcPr>
                </a:tc>
                <a:extLst>
                  <a:ext uri="{0D108BD9-81ED-4DB2-BD59-A6C34878D82A}">
                    <a16:rowId xmlns:a16="http://schemas.microsoft.com/office/drawing/2014/main" val="10000"/>
                  </a:ext>
                </a:extLst>
              </a:tr>
              <a:tr h="593798">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35</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Our recognition and awards programs are meaningful to me.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20</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+21</a:t>
                      </a:r>
                    </a:p>
                  </a:txBody>
                  <a:tcPr marL="7620" marR="7620" marT="7620" marB="0" anchor="ctr"/>
                </a:tc>
                <a:extLst>
                  <a:ext uri="{0D108BD9-81ED-4DB2-BD59-A6C34878D82A}">
                    <a16:rowId xmlns:a16="http://schemas.microsoft.com/office/drawing/2014/main" val="10001"/>
                  </a:ext>
                </a:extLst>
              </a:tr>
              <a:tr h="88703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am paid fairly for my work.</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10002"/>
                  </a:ext>
                </a:extLst>
              </a:tr>
              <a:tr h="593798">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There's a sense that we're all on the same team at this institution.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10003"/>
                  </a:ext>
                </a:extLst>
              </a:tr>
              <a:tr h="841576">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institution's culture is special - something you don't find just anywhere.</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12</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4010307184"/>
                  </a:ext>
                </a:extLst>
              </a:tr>
              <a:tr h="82838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Promotions in my department are based on a person's performance.</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21</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32DAF472-783D-9A57-E1BA-2A38FE1EB8CD}"/>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16</a:t>
            </a:fld>
            <a:endParaRPr lang="en-US" sz="1000" dirty="0"/>
          </a:p>
        </p:txBody>
      </p:sp>
    </p:spTree>
    <p:extLst>
      <p:ext uri="{BB962C8B-B14F-4D97-AF65-F5344CB8AC3E}">
        <p14:creationId xmlns:p14="http://schemas.microsoft.com/office/powerpoint/2010/main" val="1820843787"/>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6ACEE-F530-F8E0-55B0-F387DDF3C7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B6437EC-88CE-0556-5049-65160516119A}"/>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Significant Improvement</a:t>
            </a:r>
          </a:p>
        </p:txBody>
      </p:sp>
      <p:graphicFrame>
        <p:nvGraphicFramePr>
          <p:cNvPr id="6" name="Table 5">
            <a:extLst>
              <a:ext uri="{FF2B5EF4-FFF2-40B4-BE49-F238E27FC236}">
                <a16:creationId xmlns:a16="http://schemas.microsoft.com/office/drawing/2014/main" id="{0F79508B-BBE1-4C32-990B-4232AE23D20D}"/>
              </a:ext>
            </a:extLst>
          </p:cNvPr>
          <p:cNvGraphicFramePr>
            <a:graphicFrameLocks noGrp="1"/>
          </p:cNvGraphicFramePr>
          <p:nvPr>
            <p:extLst>
              <p:ext uri="{D42A27DB-BD31-4B8C-83A1-F6EECF244321}">
                <p14:modId xmlns:p14="http://schemas.microsoft.com/office/powerpoint/2010/main" val="2380391118"/>
              </p:ext>
            </p:extLst>
          </p:nvPr>
        </p:nvGraphicFramePr>
        <p:xfrm>
          <a:off x="636609" y="1019514"/>
          <a:ext cx="11105116" cy="4900735"/>
        </p:xfrm>
        <a:graphic>
          <a:graphicData uri="http://schemas.openxmlformats.org/drawingml/2006/table">
            <a:tbl>
              <a:tblPr firstRow="1" bandRow="1">
                <a:tableStyleId>{ED083AE6-46FA-4A59-8FB0-9F97EB10719F}</a:tableStyleId>
              </a:tblPr>
              <a:tblGrid>
                <a:gridCol w="501977">
                  <a:extLst>
                    <a:ext uri="{9D8B030D-6E8A-4147-A177-3AD203B41FA5}">
                      <a16:colId xmlns:a16="http://schemas.microsoft.com/office/drawing/2014/main" val="20000"/>
                    </a:ext>
                  </a:extLst>
                </a:gridCol>
                <a:gridCol w="4551634">
                  <a:extLst>
                    <a:ext uri="{9D8B030D-6E8A-4147-A177-3AD203B41FA5}">
                      <a16:colId xmlns:a16="http://schemas.microsoft.com/office/drawing/2014/main" val="20001"/>
                    </a:ext>
                  </a:extLst>
                </a:gridCol>
                <a:gridCol w="1210301">
                  <a:extLst>
                    <a:ext uri="{9D8B030D-6E8A-4147-A177-3AD203B41FA5}">
                      <a16:colId xmlns:a16="http://schemas.microsoft.com/office/drawing/2014/main" val="20004"/>
                    </a:ext>
                  </a:extLst>
                </a:gridCol>
                <a:gridCol w="1210301">
                  <a:extLst>
                    <a:ext uri="{9D8B030D-6E8A-4147-A177-3AD203B41FA5}">
                      <a16:colId xmlns:a16="http://schemas.microsoft.com/office/drawing/2014/main" val="20005"/>
                    </a:ext>
                  </a:extLst>
                </a:gridCol>
                <a:gridCol w="1210301">
                  <a:extLst>
                    <a:ext uri="{9D8B030D-6E8A-4147-A177-3AD203B41FA5}">
                      <a16:colId xmlns:a16="http://schemas.microsoft.com/office/drawing/2014/main" val="20006"/>
                    </a:ext>
                  </a:extLst>
                </a:gridCol>
                <a:gridCol w="1210301">
                  <a:extLst>
                    <a:ext uri="{9D8B030D-6E8A-4147-A177-3AD203B41FA5}">
                      <a16:colId xmlns:a16="http://schemas.microsoft.com/office/drawing/2014/main" val="20007"/>
                    </a:ext>
                  </a:extLst>
                </a:gridCol>
                <a:gridCol w="1210301">
                  <a:extLst>
                    <a:ext uri="{9D8B030D-6E8A-4147-A177-3AD203B41FA5}">
                      <a16:colId xmlns:a16="http://schemas.microsoft.com/office/drawing/2014/main" val="1092728702"/>
                    </a:ext>
                  </a:extLst>
                </a:gridCol>
              </a:tblGrid>
              <a:tr h="973770">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rPr>
                        <a:t>Percent Change</a:t>
                      </a:r>
                    </a:p>
                  </a:txBody>
                  <a:tcPr marL="68580" marR="68580" anchor="ctr" anchorCtr="1" horzOverflow="overflow">
                    <a:solidFill>
                      <a:schemeClr val="tx1"/>
                    </a:solidFill>
                  </a:tcPr>
                </a:tc>
                <a:extLst>
                  <a:ext uri="{0D108BD9-81ED-4DB2-BD59-A6C34878D82A}">
                    <a16:rowId xmlns:a16="http://schemas.microsoft.com/office/drawing/2014/main" val="10000"/>
                  </a:ext>
                </a:extLst>
              </a:tr>
              <a:tr h="57657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23</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People in my department work well together.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+11</a:t>
                      </a:r>
                    </a:p>
                  </a:txBody>
                  <a:tcPr marL="7620" marR="7620" marT="7620" marB="0" anchor="ctr"/>
                </a:tc>
                <a:extLst>
                  <a:ext uri="{0D108BD9-81ED-4DB2-BD59-A6C34878D82A}">
                    <a16:rowId xmlns:a16="http://schemas.microsoft.com/office/drawing/2014/main" val="10001"/>
                  </a:ext>
                </a:extLst>
              </a:tr>
              <a:tr h="57657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am regularly recognized for my contributions.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18</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+10</a:t>
                      </a:r>
                    </a:p>
                  </a:txBody>
                  <a:tcPr marL="7620" marR="7620" marT="7620" marB="0" anchor="ctr"/>
                </a:tc>
                <a:extLst>
                  <a:ext uri="{0D108BD9-81ED-4DB2-BD59-A6C34878D82A}">
                    <a16:rowId xmlns:a16="http://schemas.microsoft.com/office/drawing/2014/main" val="10002"/>
                  </a:ext>
                </a:extLst>
              </a:tr>
              <a:tr h="528379">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52</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 is well run.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+10</a:t>
                      </a:r>
                    </a:p>
                  </a:txBody>
                  <a:tcPr marL="7620" marR="7620" marT="7620" marB="0" anchor="ctr"/>
                </a:tc>
                <a:extLst>
                  <a:ext uri="{0D108BD9-81ED-4DB2-BD59-A6C34878D82A}">
                    <a16:rowId xmlns:a16="http://schemas.microsoft.com/office/drawing/2014/main" val="10003"/>
                  </a:ext>
                </a:extLst>
              </a:tr>
              <a:tr h="57657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18</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Issues of low performance are addressed in my department.</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17</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4010307184"/>
                  </a:ext>
                </a:extLst>
              </a:tr>
              <a:tr h="57657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Changes that affect me are discussed prior to being implemented.</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89830225"/>
                  </a:ext>
                </a:extLst>
              </a:tr>
              <a:tr h="804356">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There is appropriate recognition of innovative and high-quality teaching.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194668069"/>
                  </a:ext>
                </a:extLst>
              </a:tr>
            </a:tbl>
          </a:graphicData>
        </a:graphic>
      </p:graphicFrame>
      <p:sp>
        <p:nvSpPr>
          <p:cNvPr id="2" name="TextBox 1">
            <a:extLst>
              <a:ext uri="{FF2B5EF4-FFF2-40B4-BE49-F238E27FC236}">
                <a16:creationId xmlns:a16="http://schemas.microsoft.com/office/drawing/2014/main" id="{77F7F8C3-89C0-4C06-D9E7-4B1869D33D9A}"/>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17</a:t>
            </a:fld>
            <a:endParaRPr lang="en-US" sz="1000" dirty="0"/>
          </a:p>
        </p:txBody>
      </p:sp>
    </p:spTree>
    <p:extLst>
      <p:ext uri="{BB962C8B-B14F-4D97-AF65-F5344CB8AC3E}">
        <p14:creationId xmlns:p14="http://schemas.microsoft.com/office/powerpoint/2010/main" val="1959306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C8580-4013-82D9-7C49-F76371F6B7E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EC5318D-2FAA-E036-7404-4C7AE777854B}"/>
              </a:ext>
            </a:extLst>
          </p:cNvPr>
          <p:cNvSpPr txBox="1"/>
          <p:nvPr/>
        </p:nvSpPr>
        <p:spPr>
          <a:xfrm>
            <a:off x="257230" y="178786"/>
            <a:ext cx="12437366" cy="784830"/>
          </a:xfrm>
          <a:prstGeom prst="rect">
            <a:avLst/>
          </a:prstGeom>
          <a:noFill/>
        </p:spPr>
        <p:txBody>
          <a:bodyPr wrap="square" rtlCol="0">
            <a:spAutoFit/>
          </a:bodyPr>
          <a:lstStyle/>
          <a:p>
            <a:r>
              <a:rPr lang="en-US" sz="4500" b="1" dirty="0">
                <a:latin typeface="Aptos" panose="020B0004020202020204" pitchFamily="34" charset="0"/>
              </a:rPr>
              <a:t>Supervisor/Department Chair Effectiveness</a:t>
            </a:r>
          </a:p>
        </p:txBody>
      </p:sp>
      <p:graphicFrame>
        <p:nvGraphicFramePr>
          <p:cNvPr id="6" name="Table 5">
            <a:extLst>
              <a:ext uri="{FF2B5EF4-FFF2-40B4-BE49-F238E27FC236}">
                <a16:creationId xmlns:a16="http://schemas.microsoft.com/office/drawing/2014/main" id="{DB87BAD7-C188-2C43-158E-ED33BDDCA867}"/>
              </a:ext>
            </a:extLst>
          </p:cNvPr>
          <p:cNvGraphicFramePr>
            <a:graphicFrameLocks noGrp="1"/>
          </p:cNvGraphicFramePr>
          <p:nvPr>
            <p:extLst>
              <p:ext uri="{D42A27DB-BD31-4B8C-83A1-F6EECF244321}">
                <p14:modId xmlns:p14="http://schemas.microsoft.com/office/powerpoint/2010/main" val="4193614168"/>
              </p:ext>
            </p:extLst>
          </p:nvPr>
        </p:nvGraphicFramePr>
        <p:xfrm>
          <a:off x="953312" y="1060149"/>
          <a:ext cx="10105215" cy="4298091"/>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472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have sufficient access to my direct supervisor/department chair.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10001"/>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supervisor/department chair makes their expectations clear.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extLst>
                  <a:ext uri="{0D108BD9-81ED-4DB2-BD59-A6C34878D82A}">
                    <a16:rowId xmlns:a16="http://schemas.microsoft.com/office/drawing/2014/main" val="10002"/>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receive feedback from my supervisor/department chair that helps me.</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10003"/>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12</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I believe what I am told by my supervisor/department chair.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a:t>
                      </a:r>
                    </a:p>
                  </a:txBody>
                  <a:tcPr marL="7620" marR="7620" marT="7620" marB="0" anchor="ctr"/>
                </a:tc>
                <a:extLst>
                  <a:ext uri="{0D108BD9-81ED-4DB2-BD59-A6C34878D82A}">
                    <a16:rowId xmlns:a16="http://schemas.microsoft.com/office/drawing/2014/main" val="4010307184"/>
                  </a:ext>
                </a:extLst>
              </a:tr>
            </a:tbl>
          </a:graphicData>
        </a:graphic>
      </p:graphicFrame>
      <p:sp>
        <p:nvSpPr>
          <p:cNvPr id="2" name="TextBox 1">
            <a:extLst>
              <a:ext uri="{FF2B5EF4-FFF2-40B4-BE49-F238E27FC236}">
                <a16:creationId xmlns:a16="http://schemas.microsoft.com/office/drawing/2014/main" id="{6927EE6D-3D22-6017-64B7-5EA49990B172}"/>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18</a:t>
            </a:fld>
            <a:endParaRPr lang="en-US" sz="1000" dirty="0"/>
          </a:p>
        </p:txBody>
      </p:sp>
    </p:spTree>
    <p:extLst>
      <p:ext uri="{BB962C8B-B14F-4D97-AF65-F5344CB8AC3E}">
        <p14:creationId xmlns:p14="http://schemas.microsoft.com/office/powerpoint/2010/main" val="391145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B1AB4-1F3A-1B7A-836D-FA7AC52350B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F452412-6D78-F6EF-78B8-404E161E7D23}"/>
              </a:ext>
            </a:extLst>
          </p:cNvPr>
          <p:cNvSpPr txBox="1"/>
          <p:nvPr/>
        </p:nvSpPr>
        <p:spPr>
          <a:xfrm>
            <a:off x="257230" y="178786"/>
            <a:ext cx="12437366" cy="784830"/>
          </a:xfrm>
          <a:prstGeom prst="rect">
            <a:avLst/>
          </a:prstGeom>
          <a:noFill/>
        </p:spPr>
        <p:txBody>
          <a:bodyPr wrap="square" rtlCol="0">
            <a:spAutoFit/>
          </a:bodyPr>
          <a:lstStyle/>
          <a:p>
            <a:r>
              <a:rPr lang="en-US" sz="4500" b="1" dirty="0">
                <a:latin typeface="Aptos" panose="020B0004020202020204" pitchFamily="34" charset="0"/>
              </a:rPr>
              <a:t>Supervisor/Department Chair Effectiveness</a:t>
            </a:r>
          </a:p>
        </p:txBody>
      </p:sp>
      <p:graphicFrame>
        <p:nvGraphicFramePr>
          <p:cNvPr id="6" name="Table 5">
            <a:extLst>
              <a:ext uri="{FF2B5EF4-FFF2-40B4-BE49-F238E27FC236}">
                <a16:creationId xmlns:a16="http://schemas.microsoft.com/office/drawing/2014/main" id="{E9F5694E-6CD3-5AF8-DFBE-CACD84F86DAB}"/>
              </a:ext>
            </a:extLst>
          </p:cNvPr>
          <p:cNvGraphicFramePr>
            <a:graphicFrameLocks noGrp="1"/>
          </p:cNvGraphicFramePr>
          <p:nvPr>
            <p:extLst>
              <p:ext uri="{D42A27DB-BD31-4B8C-83A1-F6EECF244321}">
                <p14:modId xmlns:p14="http://schemas.microsoft.com/office/powerpoint/2010/main" val="4148420634"/>
              </p:ext>
            </p:extLst>
          </p:nvPr>
        </p:nvGraphicFramePr>
        <p:xfrm>
          <a:off x="953312" y="1060149"/>
          <a:ext cx="10105215" cy="4443840"/>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472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19</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supervisor/department chair is consistent and fair.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extLst>
                  <a:ext uri="{0D108BD9-81ED-4DB2-BD59-A6C34878D82A}">
                    <a16:rowId xmlns:a16="http://schemas.microsoft.com/office/drawing/2014/main" val="10001"/>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20</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supervisor/department chair actively solicits my suggestions and ideas.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10002"/>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supervisor/department chair does a good job in distributing workload across the department.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10003"/>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60</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My supervisor/department chair does a good job of allocating resources across campuses.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4010307184"/>
                  </a:ext>
                </a:extLst>
              </a:tr>
            </a:tbl>
          </a:graphicData>
        </a:graphic>
      </p:graphicFrame>
      <p:sp>
        <p:nvSpPr>
          <p:cNvPr id="2" name="TextBox 1">
            <a:extLst>
              <a:ext uri="{FF2B5EF4-FFF2-40B4-BE49-F238E27FC236}">
                <a16:creationId xmlns:a16="http://schemas.microsoft.com/office/drawing/2014/main" id="{03F0C2A7-2FE7-F50B-B6E4-A57707EE68AA}"/>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19</a:t>
            </a:fld>
            <a:endParaRPr lang="en-US" sz="1000" dirty="0"/>
          </a:p>
        </p:txBody>
      </p:sp>
    </p:spTree>
    <p:extLst>
      <p:ext uri="{BB962C8B-B14F-4D97-AF65-F5344CB8AC3E}">
        <p14:creationId xmlns:p14="http://schemas.microsoft.com/office/powerpoint/2010/main" val="1632607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363A3-AA0D-F170-326B-B7C6AB08AE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D846A64-70D9-E50A-6153-82F9FEA996F2}"/>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Confidence in Senior Leadership</a:t>
            </a:r>
          </a:p>
        </p:txBody>
      </p:sp>
      <p:graphicFrame>
        <p:nvGraphicFramePr>
          <p:cNvPr id="6" name="Table 5">
            <a:extLst>
              <a:ext uri="{FF2B5EF4-FFF2-40B4-BE49-F238E27FC236}">
                <a16:creationId xmlns:a16="http://schemas.microsoft.com/office/drawing/2014/main" id="{003DCA29-86DB-E297-5D32-1BD600416838}"/>
              </a:ext>
            </a:extLst>
          </p:cNvPr>
          <p:cNvGraphicFramePr>
            <a:graphicFrameLocks noGrp="1"/>
          </p:cNvGraphicFramePr>
          <p:nvPr>
            <p:extLst>
              <p:ext uri="{D42A27DB-BD31-4B8C-83A1-F6EECF244321}">
                <p14:modId xmlns:p14="http://schemas.microsoft.com/office/powerpoint/2010/main" val="1775769264"/>
              </p:ext>
            </p:extLst>
          </p:nvPr>
        </p:nvGraphicFramePr>
        <p:xfrm>
          <a:off x="953312" y="1060149"/>
          <a:ext cx="10105215" cy="5034699"/>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966056">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850529">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32</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has the knowledge, skills and experience necessary for institutional success.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10001"/>
                  </a:ext>
                </a:extLst>
              </a:tr>
              <a:tr h="71608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provides a clear direction for this institution's future.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10002"/>
                  </a:ext>
                </a:extLst>
              </a:tr>
              <a:tr h="71608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communicates openly about important matters.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10003"/>
                  </a:ext>
                </a:extLst>
              </a:tr>
              <a:tr h="850529">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shows genuine interest in the well-being of faculty, administrators and staff.</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14</a:t>
                      </a:r>
                    </a:p>
                  </a:txBody>
                  <a:tcPr marL="7620" marR="7620" marT="7620" marB="0" anchor="ctr"/>
                </a:tc>
                <a:extLst>
                  <a:ext uri="{0D108BD9-81ED-4DB2-BD59-A6C34878D82A}">
                    <a16:rowId xmlns:a16="http://schemas.microsoft.com/office/drawing/2014/main" val="4010307184"/>
                  </a:ext>
                </a:extLst>
              </a:tr>
              <a:tr h="71608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45</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I believe what I am told by senior leadership.</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10</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33F79115-ADE2-2132-B30E-44482A42FCB8}"/>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20</a:t>
            </a:fld>
            <a:endParaRPr lang="en-US" sz="1000" dirty="0"/>
          </a:p>
        </p:txBody>
      </p:sp>
    </p:spTree>
    <p:extLst>
      <p:ext uri="{BB962C8B-B14F-4D97-AF65-F5344CB8AC3E}">
        <p14:creationId xmlns:p14="http://schemas.microsoft.com/office/powerpoint/2010/main" val="3949524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2AFD7-8D78-417A-C313-B2CE2E37C38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8F70121-4BFA-4B79-CD81-3FE9476E7681}"/>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Professional Development</a:t>
            </a:r>
          </a:p>
        </p:txBody>
      </p:sp>
      <p:graphicFrame>
        <p:nvGraphicFramePr>
          <p:cNvPr id="6" name="Table 5">
            <a:extLst>
              <a:ext uri="{FF2B5EF4-FFF2-40B4-BE49-F238E27FC236}">
                <a16:creationId xmlns:a16="http://schemas.microsoft.com/office/drawing/2014/main" id="{25760C9A-5189-34DB-5BEB-F3399B135D89}"/>
              </a:ext>
            </a:extLst>
          </p:cNvPr>
          <p:cNvGraphicFramePr>
            <a:graphicFrameLocks noGrp="1"/>
          </p:cNvGraphicFramePr>
          <p:nvPr>
            <p:extLst>
              <p:ext uri="{D42A27DB-BD31-4B8C-83A1-F6EECF244321}">
                <p14:modId xmlns:p14="http://schemas.microsoft.com/office/powerpoint/2010/main" val="4083660148"/>
              </p:ext>
            </p:extLst>
          </p:nvPr>
        </p:nvGraphicFramePr>
        <p:xfrm>
          <a:off x="953312" y="1060149"/>
          <a:ext cx="10105215" cy="4298091"/>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472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30</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Our onboarding processes prepare new faculty, administration and staff to be effective.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12</a:t>
                      </a:r>
                    </a:p>
                  </a:txBody>
                  <a:tcPr marL="7620" marR="7620" marT="7620" marB="0" anchor="ctr"/>
                </a:tc>
                <a:extLst>
                  <a:ext uri="{0D108BD9-81ED-4DB2-BD59-A6C34878D82A}">
                    <a16:rowId xmlns:a16="http://schemas.microsoft.com/office/drawing/2014/main" val="10001"/>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28</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have access to the training I need to do my job well.</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2"/>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am given the opportunity to develop my skills at this institution.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0003"/>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I understand the necessary requirements to advance my career.</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extLst>
                  <a:ext uri="{0D108BD9-81ED-4DB2-BD59-A6C34878D82A}">
                    <a16:rowId xmlns:a16="http://schemas.microsoft.com/office/drawing/2014/main" val="4010307184"/>
                  </a:ext>
                </a:extLst>
              </a:tr>
            </a:tbl>
          </a:graphicData>
        </a:graphic>
      </p:graphicFrame>
      <p:sp>
        <p:nvSpPr>
          <p:cNvPr id="2" name="TextBox 1">
            <a:extLst>
              <a:ext uri="{FF2B5EF4-FFF2-40B4-BE49-F238E27FC236}">
                <a16:creationId xmlns:a16="http://schemas.microsoft.com/office/drawing/2014/main" id="{B4E3D97C-B37F-2B98-4C2B-2BDF3CC03D42}"/>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21</a:t>
            </a:fld>
            <a:endParaRPr lang="en-US" sz="1000" dirty="0"/>
          </a:p>
        </p:txBody>
      </p:sp>
      <p:sp>
        <p:nvSpPr>
          <p:cNvPr id="7" name="TextBox 6">
            <a:extLst>
              <a:ext uri="{FF2B5EF4-FFF2-40B4-BE49-F238E27FC236}">
                <a16:creationId xmlns:a16="http://schemas.microsoft.com/office/drawing/2014/main" id="{4A10FAA4-799C-6DC3-3AFE-5E201184EFDE}"/>
              </a:ext>
            </a:extLst>
          </p:cNvPr>
          <p:cNvSpPr txBox="1"/>
          <p:nvPr/>
        </p:nvSpPr>
        <p:spPr>
          <a:xfrm>
            <a:off x="1127520" y="5838490"/>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3878989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F93D2-0E18-F387-0C36-71F21DFD47C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51D3AA9-3002-088A-B060-91D2F7EBA84A}"/>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Inclusion, Belonging &amp; Community</a:t>
            </a:r>
          </a:p>
        </p:txBody>
      </p:sp>
      <p:graphicFrame>
        <p:nvGraphicFramePr>
          <p:cNvPr id="6" name="Table 5">
            <a:extLst>
              <a:ext uri="{FF2B5EF4-FFF2-40B4-BE49-F238E27FC236}">
                <a16:creationId xmlns:a16="http://schemas.microsoft.com/office/drawing/2014/main" id="{A01A1A7B-3698-33AE-FB31-03E77E25137F}"/>
              </a:ext>
            </a:extLst>
          </p:cNvPr>
          <p:cNvGraphicFramePr>
            <a:graphicFrameLocks noGrp="1"/>
          </p:cNvGraphicFramePr>
          <p:nvPr>
            <p:extLst>
              <p:ext uri="{D42A27DB-BD31-4B8C-83A1-F6EECF244321}">
                <p14:modId xmlns:p14="http://schemas.microsoft.com/office/powerpoint/2010/main" val="2603274085"/>
              </p:ext>
            </p:extLst>
          </p:nvPr>
        </p:nvGraphicFramePr>
        <p:xfrm>
          <a:off x="953312" y="1060149"/>
          <a:ext cx="10105215" cy="4443840"/>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472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50</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 places sufficient emphasis on having faculty, administrators and staff of all backgrounds.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a:t>
                      </a:r>
                    </a:p>
                  </a:txBody>
                  <a:tcPr marL="7620" marR="7620" marT="7620" marB="0" anchor="ctr"/>
                </a:tc>
                <a:extLst>
                  <a:ext uri="{0D108BD9-81ED-4DB2-BD59-A6C34878D82A}">
                    <a16:rowId xmlns:a16="http://schemas.microsoft.com/office/drawing/2014/main" val="10001"/>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We are making progress towards becoming an institution where everyone feels included.</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2"/>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63</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I feel welcomed and included in my department.</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80</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0003"/>
                  </a:ext>
                </a:extLst>
              </a:tr>
              <a:tr h="7762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48</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I feel a sense of belonging at this institution.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4010307184"/>
                  </a:ext>
                </a:extLst>
              </a:tr>
            </a:tbl>
          </a:graphicData>
        </a:graphic>
      </p:graphicFrame>
      <p:sp>
        <p:nvSpPr>
          <p:cNvPr id="2" name="TextBox 1">
            <a:extLst>
              <a:ext uri="{FF2B5EF4-FFF2-40B4-BE49-F238E27FC236}">
                <a16:creationId xmlns:a16="http://schemas.microsoft.com/office/drawing/2014/main" id="{CD9EF345-9C84-FECF-1ECB-6E7A9D619F1C}"/>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22</a:t>
            </a:fld>
            <a:endParaRPr lang="en-US" sz="1000" dirty="0"/>
          </a:p>
        </p:txBody>
      </p:sp>
      <p:sp>
        <p:nvSpPr>
          <p:cNvPr id="7" name="TextBox 6">
            <a:extLst>
              <a:ext uri="{FF2B5EF4-FFF2-40B4-BE49-F238E27FC236}">
                <a16:creationId xmlns:a16="http://schemas.microsoft.com/office/drawing/2014/main" id="{28E6269B-371B-6BAB-68BA-CFA2B2C5B820}"/>
              </a:ext>
            </a:extLst>
          </p:cNvPr>
          <p:cNvSpPr txBox="1"/>
          <p:nvPr/>
        </p:nvSpPr>
        <p:spPr>
          <a:xfrm>
            <a:off x="1127520" y="5838490"/>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2772060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A8DB4-5ED5-75EF-9910-6CC5926071C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8067784-D0F5-FED7-BEC2-09959B3042D0}"/>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Top Ten Statements</a:t>
            </a:r>
          </a:p>
        </p:txBody>
      </p:sp>
      <p:graphicFrame>
        <p:nvGraphicFramePr>
          <p:cNvPr id="6" name="Table 5">
            <a:extLst>
              <a:ext uri="{FF2B5EF4-FFF2-40B4-BE49-F238E27FC236}">
                <a16:creationId xmlns:a16="http://schemas.microsoft.com/office/drawing/2014/main" id="{A69A7FEB-10E1-D72C-8C38-CBC068AE01D5}"/>
              </a:ext>
            </a:extLst>
          </p:cNvPr>
          <p:cNvGraphicFramePr>
            <a:graphicFrameLocks noGrp="1"/>
          </p:cNvGraphicFramePr>
          <p:nvPr>
            <p:extLst>
              <p:ext uri="{D42A27DB-BD31-4B8C-83A1-F6EECF244321}">
                <p14:modId xmlns:p14="http://schemas.microsoft.com/office/powerpoint/2010/main" val="4226179983"/>
              </p:ext>
            </p:extLst>
          </p:nvPr>
        </p:nvGraphicFramePr>
        <p:xfrm>
          <a:off x="953312" y="1060149"/>
          <a:ext cx="10105215" cy="4928613"/>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472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76271">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24</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The work I do is meaningful to me.</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93</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1"/>
                  </a:ext>
                </a:extLst>
              </a:tr>
              <a:tr h="776271">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understand how my job contributes to this institution's mission.</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93</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92</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a:t>
                      </a:r>
                    </a:p>
                  </a:txBody>
                  <a:tcPr marL="7620" marR="7620" marT="7620" marB="0" anchor="ctr"/>
                </a:tc>
                <a:extLst>
                  <a:ext uri="{0D108BD9-81ED-4DB2-BD59-A6C34878D82A}">
                    <a16:rowId xmlns:a16="http://schemas.microsoft.com/office/drawing/2014/main" val="10002"/>
                  </a:ext>
                </a:extLst>
              </a:tr>
              <a:tr h="776271">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29</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In my department, we welcome people of all backgrounds.</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93</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3</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3"/>
                  </a:ext>
                </a:extLst>
              </a:tr>
              <a:tr h="776271">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40</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At this institution, we value people of all backgrounds.</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4010307184"/>
                  </a:ext>
                </a:extLst>
              </a:tr>
              <a:tr h="776271">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36</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am proud to be part of this institution.</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85</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3</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CC6592A5-173E-F03B-C4FC-6A600F343F97}"/>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23</a:t>
            </a:fld>
            <a:endParaRPr lang="en-US" sz="1000" dirty="0"/>
          </a:p>
        </p:txBody>
      </p:sp>
      <p:sp>
        <p:nvSpPr>
          <p:cNvPr id="7" name="TextBox 6">
            <a:extLst>
              <a:ext uri="{FF2B5EF4-FFF2-40B4-BE49-F238E27FC236}">
                <a16:creationId xmlns:a16="http://schemas.microsoft.com/office/drawing/2014/main" id="{D58FC834-C308-05E6-04B9-678F66C6C1CF}"/>
              </a:ext>
            </a:extLst>
          </p:cNvPr>
          <p:cNvSpPr txBox="1"/>
          <p:nvPr/>
        </p:nvSpPr>
        <p:spPr>
          <a:xfrm>
            <a:off x="1766616" y="6048635"/>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3781218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84F18-A437-D42B-05C1-03986C4534E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2171012-EF1F-AB89-8DFA-B7C97679A17E}"/>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Top Ten Statements</a:t>
            </a:r>
          </a:p>
        </p:txBody>
      </p:sp>
      <p:graphicFrame>
        <p:nvGraphicFramePr>
          <p:cNvPr id="6" name="Table 5">
            <a:extLst>
              <a:ext uri="{FF2B5EF4-FFF2-40B4-BE49-F238E27FC236}">
                <a16:creationId xmlns:a16="http://schemas.microsoft.com/office/drawing/2014/main" id="{3F56A147-5856-01CE-C521-5C70D38EA957}"/>
              </a:ext>
            </a:extLst>
          </p:cNvPr>
          <p:cNvGraphicFramePr>
            <a:graphicFrameLocks noGrp="1"/>
          </p:cNvGraphicFramePr>
          <p:nvPr>
            <p:extLst>
              <p:ext uri="{D42A27DB-BD31-4B8C-83A1-F6EECF244321}">
                <p14:modId xmlns:p14="http://schemas.microsoft.com/office/powerpoint/2010/main" val="1525573112"/>
              </p:ext>
            </p:extLst>
          </p:nvPr>
        </p:nvGraphicFramePr>
        <p:xfrm>
          <a:off x="953313" y="1060149"/>
          <a:ext cx="10090607" cy="4909180"/>
        </p:xfrm>
        <a:graphic>
          <a:graphicData uri="http://schemas.openxmlformats.org/drawingml/2006/table">
            <a:tbl>
              <a:tblPr firstRow="1" bandRow="1">
                <a:tableStyleId>{ED083AE6-46FA-4A59-8FB0-9F97EB10719F}</a:tableStyleId>
              </a:tblPr>
              <a:tblGrid>
                <a:gridCol w="511909">
                  <a:extLst>
                    <a:ext uri="{9D8B030D-6E8A-4147-A177-3AD203B41FA5}">
                      <a16:colId xmlns:a16="http://schemas.microsoft.com/office/drawing/2014/main" val="20000"/>
                    </a:ext>
                  </a:extLst>
                </a:gridCol>
                <a:gridCol w="4641698">
                  <a:extLst>
                    <a:ext uri="{9D8B030D-6E8A-4147-A177-3AD203B41FA5}">
                      <a16:colId xmlns:a16="http://schemas.microsoft.com/office/drawing/2014/main" val="20001"/>
                    </a:ext>
                  </a:extLst>
                </a:gridCol>
                <a:gridCol w="1234250">
                  <a:extLst>
                    <a:ext uri="{9D8B030D-6E8A-4147-A177-3AD203B41FA5}">
                      <a16:colId xmlns:a16="http://schemas.microsoft.com/office/drawing/2014/main" val="20004"/>
                    </a:ext>
                  </a:extLst>
                </a:gridCol>
                <a:gridCol w="1234250">
                  <a:extLst>
                    <a:ext uri="{9D8B030D-6E8A-4147-A177-3AD203B41FA5}">
                      <a16:colId xmlns:a16="http://schemas.microsoft.com/office/drawing/2014/main" val="20005"/>
                    </a:ext>
                  </a:extLst>
                </a:gridCol>
                <a:gridCol w="1234250">
                  <a:extLst>
                    <a:ext uri="{9D8B030D-6E8A-4147-A177-3AD203B41FA5}">
                      <a16:colId xmlns:a16="http://schemas.microsoft.com/office/drawing/2014/main" val="20006"/>
                    </a:ext>
                  </a:extLst>
                </a:gridCol>
                <a:gridCol w="1234250">
                  <a:extLst>
                    <a:ext uri="{9D8B030D-6E8A-4147-A177-3AD203B41FA5}">
                      <a16:colId xmlns:a16="http://schemas.microsoft.com/office/drawing/2014/main" val="20007"/>
                    </a:ext>
                  </a:extLst>
                </a:gridCol>
              </a:tblGrid>
              <a:tr h="993179">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736186">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57</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have sufficient access to my direct supervisor/department chair.</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89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85</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10001"/>
                  </a:ext>
                </a:extLst>
              </a:tr>
              <a:tr h="736186">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49</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This institution actively contributes to the community.</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88</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84</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a:t>
                      </a:r>
                    </a:p>
                  </a:txBody>
                  <a:tcPr marL="7620" marR="7620" marT="7620" marB="0" anchor="ctr"/>
                </a:tc>
                <a:extLst>
                  <a:ext uri="{0D108BD9-81ED-4DB2-BD59-A6C34878D82A}">
                    <a16:rowId xmlns:a16="http://schemas.microsoft.com/office/drawing/2014/main" val="10002"/>
                  </a:ext>
                </a:extLst>
              </a:tr>
              <a:tr h="874409">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believe our institution is effectively building a strong reputation in the communities we serve.</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87</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4</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a:t>
                      </a:r>
                    </a:p>
                  </a:txBody>
                  <a:tcPr marL="7620" marR="7620" marT="7620" marB="0" anchor="ctr"/>
                </a:tc>
                <a:extLst>
                  <a:ext uri="{0D108BD9-81ED-4DB2-BD59-A6C34878D82A}">
                    <a16:rowId xmlns:a16="http://schemas.microsoft.com/office/drawing/2014/main" val="10003"/>
                  </a:ext>
                </a:extLst>
              </a:tr>
              <a:tr h="736186">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My job makes good use of my skills and abilities.</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86</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4</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83</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4010307184"/>
                  </a:ext>
                </a:extLst>
              </a:tr>
              <a:tr h="736186">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am given the responsibility and freedom to do my job.</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86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84</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1449E441-367C-92F6-88B6-43A8EB463E0E}"/>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24</a:t>
            </a:fld>
            <a:endParaRPr lang="en-US" sz="1000" dirty="0"/>
          </a:p>
        </p:txBody>
      </p:sp>
      <p:sp>
        <p:nvSpPr>
          <p:cNvPr id="7" name="TextBox 6">
            <a:extLst>
              <a:ext uri="{FF2B5EF4-FFF2-40B4-BE49-F238E27FC236}">
                <a16:creationId xmlns:a16="http://schemas.microsoft.com/office/drawing/2014/main" id="{1313C041-EDA4-36B4-A0C8-54045B7EE394}"/>
              </a:ext>
            </a:extLst>
          </p:cNvPr>
          <p:cNvSpPr txBox="1"/>
          <p:nvPr/>
        </p:nvSpPr>
        <p:spPr>
          <a:xfrm>
            <a:off x="1628965" y="6048635"/>
            <a:ext cx="3208506" cy="307777"/>
          </a:xfrm>
          <a:prstGeom prst="rect">
            <a:avLst/>
          </a:prstGeom>
          <a:noFill/>
        </p:spPr>
        <p:txBody>
          <a:bodyPr wrap="square">
            <a:spAutoFit/>
          </a:bodyPr>
          <a:lstStyle/>
          <a:p>
            <a:r>
              <a:rPr lang="en-US" sz="1400" i="1"/>
              <a:t>Statement not included in 2021 survey</a:t>
            </a:r>
          </a:p>
        </p:txBody>
      </p:sp>
    </p:spTree>
    <p:extLst>
      <p:ext uri="{BB962C8B-B14F-4D97-AF65-F5344CB8AC3E}">
        <p14:creationId xmlns:p14="http://schemas.microsoft.com/office/powerpoint/2010/main" val="4025388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648-6E1F-1446-1247-619BB1AE9F3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FF539F8-CB36-00ED-FEF4-6835EA0B03F8}"/>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Bottom Ten Statements</a:t>
            </a:r>
          </a:p>
        </p:txBody>
      </p:sp>
      <p:graphicFrame>
        <p:nvGraphicFramePr>
          <p:cNvPr id="6" name="Table 5">
            <a:extLst>
              <a:ext uri="{FF2B5EF4-FFF2-40B4-BE49-F238E27FC236}">
                <a16:creationId xmlns:a16="http://schemas.microsoft.com/office/drawing/2014/main" id="{D886892A-286D-D07E-934C-0B11042B8C1B}"/>
              </a:ext>
            </a:extLst>
          </p:cNvPr>
          <p:cNvGraphicFramePr>
            <a:graphicFrameLocks noGrp="1"/>
          </p:cNvGraphicFramePr>
          <p:nvPr>
            <p:extLst>
              <p:ext uri="{D42A27DB-BD31-4B8C-83A1-F6EECF244321}">
                <p14:modId xmlns:p14="http://schemas.microsoft.com/office/powerpoint/2010/main" val="51152875"/>
              </p:ext>
            </p:extLst>
          </p:nvPr>
        </p:nvGraphicFramePr>
        <p:xfrm>
          <a:off x="953311" y="1060149"/>
          <a:ext cx="10104120" cy="5109648"/>
        </p:xfrm>
        <a:graphic>
          <a:graphicData uri="http://schemas.openxmlformats.org/drawingml/2006/table">
            <a:tbl>
              <a:tblPr firstRow="1" bandRow="1">
                <a:tableStyleId>{ED083AE6-46FA-4A59-8FB0-9F97EB10719F}</a:tableStyleId>
              </a:tblPr>
              <a:tblGrid>
                <a:gridCol w="512594">
                  <a:extLst>
                    <a:ext uri="{9D8B030D-6E8A-4147-A177-3AD203B41FA5}">
                      <a16:colId xmlns:a16="http://schemas.microsoft.com/office/drawing/2014/main" val="20000"/>
                    </a:ext>
                  </a:extLst>
                </a:gridCol>
                <a:gridCol w="4647914">
                  <a:extLst>
                    <a:ext uri="{9D8B030D-6E8A-4147-A177-3AD203B41FA5}">
                      <a16:colId xmlns:a16="http://schemas.microsoft.com/office/drawing/2014/main" val="20001"/>
                    </a:ext>
                  </a:extLst>
                </a:gridCol>
                <a:gridCol w="1235903">
                  <a:extLst>
                    <a:ext uri="{9D8B030D-6E8A-4147-A177-3AD203B41FA5}">
                      <a16:colId xmlns:a16="http://schemas.microsoft.com/office/drawing/2014/main" val="20004"/>
                    </a:ext>
                  </a:extLst>
                </a:gridCol>
                <a:gridCol w="1235903">
                  <a:extLst>
                    <a:ext uri="{9D8B030D-6E8A-4147-A177-3AD203B41FA5}">
                      <a16:colId xmlns:a16="http://schemas.microsoft.com/office/drawing/2014/main" val="20005"/>
                    </a:ext>
                  </a:extLst>
                </a:gridCol>
                <a:gridCol w="1235903">
                  <a:extLst>
                    <a:ext uri="{9D8B030D-6E8A-4147-A177-3AD203B41FA5}">
                      <a16:colId xmlns:a16="http://schemas.microsoft.com/office/drawing/2014/main" val="20006"/>
                    </a:ext>
                  </a:extLst>
                </a:gridCol>
                <a:gridCol w="1235903">
                  <a:extLst>
                    <a:ext uri="{9D8B030D-6E8A-4147-A177-3AD203B41FA5}">
                      <a16:colId xmlns:a16="http://schemas.microsoft.com/office/drawing/2014/main" val="20007"/>
                    </a:ext>
                  </a:extLst>
                </a:gridCol>
              </a:tblGrid>
              <a:tr h="987852">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684464">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66</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The role of faculty in shared governance is clearly stated and publicized.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44</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31</a:t>
                      </a:r>
                    </a:p>
                  </a:txBody>
                  <a:tcPr marL="7620" marR="7620" marT="7620" marB="0" anchor="ctr"/>
                </a:tc>
                <a:extLst>
                  <a:ext uri="{0D108BD9-81ED-4DB2-BD59-A6C34878D82A}">
                    <a16:rowId xmlns:a16="http://schemas.microsoft.com/office/drawing/2014/main" val="10001"/>
                  </a:ext>
                </a:extLst>
              </a:tr>
              <a:tr h="815989">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70</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There is a good balance of teaching, service and research at this institution.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52</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10002"/>
                  </a:ext>
                </a:extLst>
              </a:tr>
              <a:tr h="647444">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I am paid fairly for my work.</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51</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27</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32</a:t>
                      </a:r>
                    </a:p>
                  </a:txBody>
                  <a:tcPr marL="7620" marR="7620" marT="7620" marB="0" anchor="ctr"/>
                </a:tc>
                <a:extLst>
                  <a:ext uri="{0D108BD9-81ED-4DB2-BD59-A6C34878D82A}">
                    <a16:rowId xmlns:a16="http://schemas.microsoft.com/office/drawing/2014/main" val="10003"/>
                  </a:ext>
                </a:extLst>
              </a:tr>
              <a:tr h="647444">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Evaluation, tenure, and promotion processes are clear.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19</a:t>
                      </a:r>
                    </a:p>
                  </a:txBody>
                  <a:tcPr marL="7620" marR="7620" marT="7620" marB="0" anchor="ctr"/>
                </a:tc>
                <a:extLst>
                  <a:ext uri="{0D108BD9-81ED-4DB2-BD59-A6C34878D82A}">
                    <a16:rowId xmlns:a16="http://schemas.microsoft.com/office/drawing/2014/main" val="4010307184"/>
                  </a:ext>
                </a:extLst>
              </a:tr>
              <a:tr h="1162604">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67</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Faculty are appropriately involved in decisions related to the education program (e.g., curriculum development, evaluation).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57</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25</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22</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20410A24-654C-2002-6972-2A787E14578B}"/>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25</a:t>
            </a:fld>
            <a:endParaRPr lang="en-US" sz="1000" dirty="0"/>
          </a:p>
        </p:txBody>
      </p:sp>
    </p:spTree>
    <p:extLst>
      <p:ext uri="{BB962C8B-B14F-4D97-AF65-F5344CB8AC3E}">
        <p14:creationId xmlns:p14="http://schemas.microsoft.com/office/powerpoint/2010/main" val="3245306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16CB3-BD6E-59F6-1885-63D7BBD08F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392ADB-9EDE-F297-61E3-E593E20BEB3D}"/>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Bottom Ten Statements</a:t>
            </a:r>
          </a:p>
        </p:txBody>
      </p:sp>
      <p:graphicFrame>
        <p:nvGraphicFramePr>
          <p:cNvPr id="6" name="Table 5">
            <a:extLst>
              <a:ext uri="{FF2B5EF4-FFF2-40B4-BE49-F238E27FC236}">
                <a16:creationId xmlns:a16="http://schemas.microsoft.com/office/drawing/2014/main" id="{EDDAE1F8-C2CE-A185-7DDC-1A0B9C744A65}"/>
              </a:ext>
            </a:extLst>
          </p:cNvPr>
          <p:cNvGraphicFramePr>
            <a:graphicFrameLocks noGrp="1"/>
          </p:cNvGraphicFramePr>
          <p:nvPr>
            <p:extLst>
              <p:ext uri="{D42A27DB-BD31-4B8C-83A1-F6EECF244321}">
                <p14:modId xmlns:p14="http://schemas.microsoft.com/office/powerpoint/2010/main" val="3616651411"/>
              </p:ext>
            </p:extLst>
          </p:nvPr>
        </p:nvGraphicFramePr>
        <p:xfrm>
          <a:off x="953311" y="1060149"/>
          <a:ext cx="10104120" cy="4957258"/>
        </p:xfrm>
        <a:graphic>
          <a:graphicData uri="http://schemas.openxmlformats.org/drawingml/2006/table">
            <a:tbl>
              <a:tblPr firstRow="1" bandRow="1">
                <a:tableStyleId>{ED083AE6-46FA-4A59-8FB0-9F97EB10719F}</a:tableStyleId>
              </a:tblPr>
              <a:tblGrid>
                <a:gridCol w="512594">
                  <a:extLst>
                    <a:ext uri="{9D8B030D-6E8A-4147-A177-3AD203B41FA5}">
                      <a16:colId xmlns:a16="http://schemas.microsoft.com/office/drawing/2014/main" val="20000"/>
                    </a:ext>
                  </a:extLst>
                </a:gridCol>
                <a:gridCol w="4647914">
                  <a:extLst>
                    <a:ext uri="{9D8B030D-6E8A-4147-A177-3AD203B41FA5}">
                      <a16:colId xmlns:a16="http://schemas.microsoft.com/office/drawing/2014/main" val="20001"/>
                    </a:ext>
                  </a:extLst>
                </a:gridCol>
                <a:gridCol w="1235903">
                  <a:extLst>
                    <a:ext uri="{9D8B030D-6E8A-4147-A177-3AD203B41FA5}">
                      <a16:colId xmlns:a16="http://schemas.microsoft.com/office/drawing/2014/main" val="20004"/>
                    </a:ext>
                  </a:extLst>
                </a:gridCol>
                <a:gridCol w="1235903">
                  <a:extLst>
                    <a:ext uri="{9D8B030D-6E8A-4147-A177-3AD203B41FA5}">
                      <a16:colId xmlns:a16="http://schemas.microsoft.com/office/drawing/2014/main" val="20005"/>
                    </a:ext>
                  </a:extLst>
                </a:gridCol>
                <a:gridCol w="1235903">
                  <a:extLst>
                    <a:ext uri="{9D8B030D-6E8A-4147-A177-3AD203B41FA5}">
                      <a16:colId xmlns:a16="http://schemas.microsoft.com/office/drawing/2014/main" val="20006"/>
                    </a:ext>
                  </a:extLst>
                </a:gridCol>
                <a:gridCol w="1235903">
                  <a:extLst>
                    <a:ext uri="{9D8B030D-6E8A-4147-A177-3AD203B41FA5}">
                      <a16:colId xmlns:a16="http://schemas.microsoft.com/office/drawing/2014/main" val="20007"/>
                    </a:ext>
                  </a:extLst>
                </a:gridCol>
              </a:tblGrid>
              <a:tr h="1007815">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803011">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There is appropriate recognition of innovative and high-quality teaching.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26</a:t>
                      </a:r>
                    </a:p>
                  </a:txBody>
                  <a:tcPr marL="7620" marR="7620" marT="7620" marB="0" anchor="ctr"/>
                </a:tc>
                <a:extLst>
                  <a:ext uri="{0D108BD9-81ED-4DB2-BD59-A6C34878D82A}">
                    <a16:rowId xmlns:a16="http://schemas.microsoft.com/office/drawing/2014/main" val="10001"/>
                  </a:ext>
                </a:extLst>
              </a:tr>
              <a:tr h="775045">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Our technology infrastructure adequately supports multi-campus course delivery.</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11</a:t>
                      </a:r>
                    </a:p>
                  </a:txBody>
                  <a:tcPr marL="7620" marR="7620" marT="7620" marB="0" anchor="ctr"/>
                </a:tc>
                <a:extLst>
                  <a:ext uri="{0D108BD9-81ED-4DB2-BD59-A6C34878D82A}">
                    <a16:rowId xmlns:a16="http://schemas.microsoft.com/office/drawing/2014/main" val="10002"/>
                  </a:ext>
                </a:extLst>
              </a:tr>
              <a:tr h="759579">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There are sufficient opportunities to participate in institutional planning.</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16</a:t>
                      </a:r>
                    </a:p>
                  </a:txBody>
                  <a:tcPr marL="7620" marR="7620" marT="7620" marB="0" anchor="ctr"/>
                </a:tc>
                <a:extLst>
                  <a:ext uri="{0D108BD9-81ED-4DB2-BD59-A6C34878D82A}">
                    <a16:rowId xmlns:a16="http://schemas.microsoft.com/office/drawing/2014/main" val="10003"/>
                  </a:ext>
                </a:extLst>
              </a:tr>
              <a:tr h="759579">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Changes that affect me are discussed prior to being implemented.</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60</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55</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19</a:t>
                      </a:r>
                    </a:p>
                  </a:txBody>
                  <a:tcPr marL="7620" marR="7620" marT="7620" marB="0" anchor="ctr"/>
                </a:tc>
                <a:extLst>
                  <a:ext uri="{0D108BD9-81ED-4DB2-BD59-A6C34878D82A}">
                    <a16:rowId xmlns:a16="http://schemas.microsoft.com/office/drawing/2014/main" val="4010307184"/>
                  </a:ext>
                </a:extLst>
              </a:tr>
              <a:tr h="759579">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l" fontAlgn="b">
                        <a:buNone/>
                      </a:pPr>
                      <a:r>
                        <a:rPr lang="en-US" sz="2000" b="0" u="none" strike="noStrike" kern="1200" dirty="0">
                          <a:solidFill>
                            <a:srgbClr val="002060"/>
                          </a:solidFill>
                          <a:effectLst/>
                          <a:latin typeface="Aptos" panose="020B0004020202020204" pitchFamily="34" charset="0"/>
                          <a:ea typeface="+mn-ea"/>
                          <a:cs typeface="+mn-cs"/>
                        </a:rPr>
                        <a:t>Promotions in my department are based on a person's performance.</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63</a:t>
                      </a:r>
                    </a:p>
                  </a:txBody>
                  <a:tcPr marL="7620" marR="7620" marT="7620" marB="0" anchor="ctr"/>
                </a:tc>
                <a:tc>
                  <a:txBody>
                    <a:bodyPr/>
                    <a:lstStyle/>
                    <a:p>
                      <a:pPr algn="ctr" fontAlgn="b">
                        <a:buNone/>
                      </a:pPr>
                      <a:r>
                        <a:rPr lang="en-US" sz="2000" b="0" u="none" strike="noStrike" kern="1200">
                          <a:solidFill>
                            <a:srgbClr val="002060"/>
                          </a:solidFill>
                          <a:effectLst/>
                          <a:latin typeface="Aptos" panose="020B0004020202020204" pitchFamily="34" charset="0"/>
                          <a:ea typeface="+mn-ea"/>
                          <a:cs typeface="+mn-cs"/>
                        </a:rPr>
                        <a:t>16</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ctr" fontAlgn="b">
                        <a:buNone/>
                      </a:pPr>
                      <a:r>
                        <a:rPr lang="en-US" sz="2000" b="0" u="none" strike="noStrike" kern="1200" dirty="0">
                          <a:solidFill>
                            <a:srgbClr val="002060"/>
                          </a:solidFill>
                          <a:effectLst/>
                          <a:latin typeface="Aptos" panose="020B0004020202020204" pitchFamily="34" charset="0"/>
                          <a:ea typeface="+mn-ea"/>
                          <a:cs typeface="+mn-cs"/>
                        </a:rPr>
                        <a:t>21</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D23046AD-41A8-7D48-2A8E-5B14FC9FDF67}"/>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26</a:t>
            </a:fld>
            <a:endParaRPr lang="en-US" sz="1000" dirty="0"/>
          </a:p>
        </p:txBody>
      </p:sp>
    </p:spTree>
    <p:extLst>
      <p:ext uri="{BB962C8B-B14F-4D97-AF65-F5344CB8AC3E}">
        <p14:creationId xmlns:p14="http://schemas.microsoft.com/office/powerpoint/2010/main" val="1428543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EF484-7EA8-DC59-D6D1-B0CCE49AC27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49E695-5DE2-9ADE-962D-4DB7CF4240D3}"/>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Opportunities</a:t>
            </a:r>
          </a:p>
        </p:txBody>
      </p:sp>
      <p:sp>
        <p:nvSpPr>
          <p:cNvPr id="2" name="TextBox 1">
            <a:extLst>
              <a:ext uri="{FF2B5EF4-FFF2-40B4-BE49-F238E27FC236}">
                <a16:creationId xmlns:a16="http://schemas.microsoft.com/office/drawing/2014/main" id="{C7C818D0-7CE5-189A-8837-5E2924A02AAB}"/>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27</a:t>
            </a:fld>
            <a:endParaRPr lang="en-US" sz="1000" dirty="0"/>
          </a:p>
        </p:txBody>
      </p:sp>
      <p:sp>
        <p:nvSpPr>
          <p:cNvPr id="3" name="TextBox 2">
            <a:extLst>
              <a:ext uri="{FF2B5EF4-FFF2-40B4-BE49-F238E27FC236}">
                <a16:creationId xmlns:a16="http://schemas.microsoft.com/office/drawing/2014/main" id="{F9ACE15B-3DDA-4037-C803-07CFCEB8BC73}"/>
              </a:ext>
            </a:extLst>
          </p:cNvPr>
          <p:cNvSpPr txBox="1"/>
          <p:nvPr/>
        </p:nvSpPr>
        <p:spPr>
          <a:xfrm>
            <a:off x="636608" y="1019511"/>
            <a:ext cx="8221228" cy="1322863"/>
          </a:xfrm>
          <a:prstGeom prst="rect">
            <a:avLst/>
          </a:prstGeom>
          <a:noFill/>
        </p:spPr>
        <p:txBody>
          <a:bodyPr wrap="squar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Shared Governance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3A70"/>
                </a:solidFill>
                <a:effectLst/>
                <a:uLnTx/>
                <a:uFillTx/>
                <a:latin typeface="Aptos" panose="020B0004020202020204" pitchFamily="34" charset="0"/>
                <a:ea typeface="+mn-ea"/>
                <a:cs typeface="+mn-cs"/>
              </a:rPr>
              <a:t>Faculty Experience </a:t>
            </a:r>
          </a:p>
        </p:txBody>
      </p:sp>
    </p:spTree>
    <p:extLst>
      <p:ext uri="{BB962C8B-B14F-4D97-AF65-F5344CB8AC3E}">
        <p14:creationId xmlns:p14="http://schemas.microsoft.com/office/powerpoint/2010/main" val="3180746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9AA5A-6E52-433B-14A5-1E6B5D6EE26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D960C2-D9F2-FF98-65C3-D3B659AC93D0}"/>
              </a:ext>
            </a:extLst>
          </p:cNvPr>
          <p:cNvSpPr txBox="1"/>
          <p:nvPr/>
        </p:nvSpPr>
        <p:spPr>
          <a:xfrm>
            <a:off x="147159" y="149603"/>
            <a:ext cx="11717520" cy="830997"/>
          </a:xfrm>
          <a:prstGeom prst="rect">
            <a:avLst/>
          </a:prstGeom>
          <a:noFill/>
        </p:spPr>
        <p:txBody>
          <a:bodyPr wrap="square" rtlCol="0">
            <a:spAutoFit/>
          </a:bodyPr>
          <a:lstStyle/>
          <a:p>
            <a:r>
              <a:rPr lang="en-US" sz="4800" b="1" dirty="0">
                <a:latin typeface="Aptos" panose="020B0004020202020204" pitchFamily="34" charset="0"/>
              </a:rPr>
              <a:t>Shared Governance &amp; Faculty Experience</a:t>
            </a:r>
          </a:p>
        </p:txBody>
      </p:sp>
      <p:graphicFrame>
        <p:nvGraphicFramePr>
          <p:cNvPr id="6" name="Table 5">
            <a:extLst>
              <a:ext uri="{FF2B5EF4-FFF2-40B4-BE49-F238E27FC236}">
                <a16:creationId xmlns:a16="http://schemas.microsoft.com/office/drawing/2014/main" id="{8174F9FD-7B86-47E7-0FD9-5EF0817328D6}"/>
              </a:ext>
            </a:extLst>
          </p:cNvPr>
          <p:cNvGraphicFramePr>
            <a:graphicFrameLocks noGrp="1"/>
          </p:cNvGraphicFramePr>
          <p:nvPr>
            <p:extLst>
              <p:ext uri="{D42A27DB-BD31-4B8C-83A1-F6EECF244321}">
                <p14:modId xmlns:p14="http://schemas.microsoft.com/office/powerpoint/2010/main" val="3961591404"/>
              </p:ext>
            </p:extLst>
          </p:nvPr>
        </p:nvGraphicFramePr>
        <p:xfrm>
          <a:off x="953312" y="1060148"/>
          <a:ext cx="10105215" cy="3862047"/>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074274">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636083">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66</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 role of faculty in shared governance is clearly stated and publicized.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31</a:t>
                      </a:r>
                    </a:p>
                  </a:txBody>
                  <a:tcPr marL="7620" marR="7620" marT="7620" marB="0" anchor="ctr"/>
                </a:tc>
                <a:extLst>
                  <a:ext uri="{0D108BD9-81ED-4DB2-BD59-A6C34878D82A}">
                    <a16:rowId xmlns:a16="http://schemas.microsoft.com/office/drawing/2014/main" val="10001"/>
                  </a:ext>
                </a:extLst>
              </a:tr>
              <a:tr h="126431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Faculty are appropriately involved in decisions related to the education program (e.g., curriculum development, evaluation).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22</a:t>
                      </a:r>
                    </a:p>
                  </a:txBody>
                  <a:tcPr marL="7620" marR="7620" marT="7620" marB="0" anchor="ctr"/>
                </a:tc>
                <a:extLst>
                  <a:ext uri="{0D108BD9-81ED-4DB2-BD59-A6C34878D82A}">
                    <a16:rowId xmlns:a16="http://schemas.microsoft.com/office/drawing/2014/main" val="10002"/>
                  </a:ext>
                </a:extLst>
              </a:tr>
              <a:tr h="887376">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There is appropriate recognition of innovative and high-quality teaching.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26</a:t>
                      </a:r>
                    </a:p>
                  </a:txBody>
                  <a:tcPr marL="7620" marR="7620" marT="7620" marB="0" anchor="ct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ECAEA911-1021-C894-222F-66D964C3094D}"/>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28</a:t>
            </a:fld>
            <a:endParaRPr lang="en-US" sz="1000" dirty="0"/>
          </a:p>
        </p:txBody>
      </p:sp>
    </p:spTree>
    <p:extLst>
      <p:ext uri="{BB962C8B-B14F-4D97-AF65-F5344CB8AC3E}">
        <p14:creationId xmlns:p14="http://schemas.microsoft.com/office/powerpoint/2010/main" val="3588160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9A088-1958-1E14-C510-C721E16A51A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90B7C6B-6DD6-F7C8-0431-379CF9B3991F}"/>
              </a:ext>
            </a:extLst>
          </p:cNvPr>
          <p:cNvSpPr txBox="1"/>
          <p:nvPr/>
        </p:nvSpPr>
        <p:spPr>
          <a:xfrm>
            <a:off x="147159" y="149603"/>
            <a:ext cx="11717520" cy="830997"/>
          </a:xfrm>
          <a:prstGeom prst="rect">
            <a:avLst/>
          </a:prstGeom>
          <a:noFill/>
        </p:spPr>
        <p:txBody>
          <a:bodyPr wrap="square" rtlCol="0">
            <a:spAutoFit/>
          </a:bodyPr>
          <a:lstStyle/>
          <a:p>
            <a:r>
              <a:rPr lang="en-US" sz="4800" b="1" dirty="0">
                <a:latin typeface="Aptos" panose="020B0004020202020204" pitchFamily="34" charset="0"/>
              </a:rPr>
              <a:t>Shared Governance &amp; Faculty Experience</a:t>
            </a:r>
          </a:p>
        </p:txBody>
      </p:sp>
      <p:graphicFrame>
        <p:nvGraphicFramePr>
          <p:cNvPr id="6" name="Table 5">
            <a:extLst>
              <a:ext uri="{FF2B5EF4-FFF2-40B4-BE49-F238E27FC236}">
                <a16:creationId xmlns:a16="http://schemas.microsoft.com/office/drawing/2014/main" id="{D6DE6E68-874B-3A16-7FA1-25FC81D449C5}"/>
              </a:ext>
            </a:extLst>
          </p:cNvPr>
          <p:cNvGraphicFramePr>
            <a:graphicFrameLocks noGrp="1"/>
          </p:cNvGraphicFramePr>
          <p:nvPr>
            <p:extLst>
              <p:ext uri="{D42A27DB-BD31-4B8C-83A1-F6EECF244321}">
                <p14:modId xmlns:p14="http://schemas.microsoft.com/office/powerpoint/2010/main" val="1046063896"/>
              </p:ext>
            </p:extLst>
          </p:nvPr>
        </p:nvGraphicFramePr>
        <p:xfrm>
          <a:off x="953312" y="1060149"/>
          <a:ext cx="10105215" cy="3667493"/>
        </p:xfrm>
        <a:graphic>
          <a:graphicData uri="http://schemas.openxmlformats.org/drawingml/2006/table">
            <a:tbl>
              <a:tblPr firstRow="1" bandRow="1">
                <a:tableStyleId>{ED083AE6-46FA-4A59-8FB0-9F97EB10719F}</a:tableStyleId>
              </a:tblPr>
              <a:tblGrid>
                <a:gridCol w="512650">
                  <a:extLst>
                    <a:ext uri="{9D8B030D-6E8A-4147-A177-3AD203B41FA5}">
                      <a16:colId xmlns:a16="http://schemas.microsoft.com/office/drawing/2014/main" val="20000"/>
                    </a:ext>
                  </a:extLst>
                </a:gridCol>
                <a:gridCol w="4648417">
                  <a:extLst>
                    <a:ext uri="{9D8B030D-6E8A-4147-A177-3AD203B41FA5}">
                      <a16:colId xmlns:a16="http://schemas.microsoft.com/office/drawing/2014/main" val="20001"/>
                    </a:ext>
                  </a:extLst>
                </a:gridCol>
                <a:gridCol w="1236037">
                  <a:extLst>
                    <a:ext uri="{9D8B030D-6E8A-4147-A177-3AD203B41FA5}">
                      <a16:colId xmlns:a16="http://schemas.microsoft.com/office/drawing/2014/main" val="20004"/>
                    </a:ext>
                  </a:extLst>
                </a:gridCol>
                <a:gridCol w="1236037">
                  <a:extLst>
                    <a:ext uri="{9D8B030D-6E8A-4147-A177-3AD203B41FA5}">
                      <a16:colId xmlns:a16="http://schemas.microsoft.com/office/drawing/2014/main" val="20005"/>
                    </a:ext>
                  </a:extLst>
                </a:gridCol>
                <a:gridCol w="1236037">
                  <a:extLst>
                    <a:ext uri="{9D8B030D-6E8A-4147-A177-3AD203B41FA5}">
                      <a16:colId xmlns:a16="http://schemas.microsoft.com/office/drawing/2014/main" val="20006"/>
                    </a:ext>
                  </a:extLst>
                </a:gridCol>
                <a:gridCol w="1236037">
                  <a:extLst>
                    <a:ext uri="{9D8B030D-6E8A-4147-A177-3AD203B41FA5}">
                      <a16:colId xmlns:a16="http://schemas.microsoft.com/office/drawing/2014/main" val="20007"/>
                    </a:ext>
                  </a:extLst>
                </a:gridCol>
              </a:tblGrid>
              <a:tr h="1130494">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extLst>
                  <a:ext uri="{0D108BD9-81ED-4DB2-BD59-A6C34878D82A}">
                    <a16:rowId xmlns:a16="http://schemas.microsoft.com/office/drawing/2014/main" val="10000"/>
                  </a:ext>
                </a:extLst>
              </a:tr>
              <a:tr h="66937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Evaluation, tenure, and promotion processes are clear.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19</a:t>
                      </a:r>
                    </a:p>
                  </a:txBody>
                  <a:tcPr marL="7620" marR="7620" marT="7620" marB="0" anchor="ctr"/>
                </a:tc>
                <a:extLst>
                  <a:ext uri="{0D108BD9-81ED-4DB2-BD59-A6C34878D82A}">
                    <a16:rowId xmlns:a16="http://schemas.microsoft.com/office/drawing/2014/main" val="4010307184"/>
                  </a:ext>
                </a:extLst>
              </a:tr>
              <a:tr h="93381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70</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There is a good balance of teaching, service and research at this institution.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29</a:t>
                      </a:r>
                    </a:p>
                  </a:txBody>
                  <a:tcPr marL="7620" marR="7620" marT="7620" marB="0" anchor="ctr"/>
                </a:tc>
                <a:extLst>
                  <a:ext uri="{0D108BD9-81ED-4DB2-BD59-A6C34878D82A}">
                    <a16:rowId xmlns:a16="http://schemas.microsoft.com/office/drawing/2014/main" val="4145108565"/>
                  </a:ext>
                </a:extLst>
              </a:tr>
              <a:tr h="93381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Our technology infrastructure adequately supports multi-campus course delivery.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extLst>
                  <a:ext uri="{0D108BD9-81ED-4DB2-BD59-A6C34878D82A}">
                    <a16:rowId xmlns:a16="http://schemas.microsoft.com/office/drawing/2014/main" val="189830225"/>
                  </a:ext>
                </a:extLst>
              </a:tr>
            </a:tbl>
          </a:graphicData>
        </a:graphic>
      </p:graphicFrame>
      <p:sp>
        <p:nvSpPr>
          <p:cNvPr id="2" name="TextBox 1">
            <a:extLst>
              <a:ext uri="{FF2B5EF4-FFF2-40B4-BE49-F238E27FC236}">
                <a16:creationId xmlns:a16="http://schemas.microsoft.com/office/drawing/2014/main" id="{6ADB498A-06EA-0BE0-C734-62F86E99D8D6}"/>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29</a:t>
            </a:fld>
            <a:endParaRPr lang="en-US" sz="1000" dirty="0"/>
          </a:p>
        </p:txBody>
      </p:sp>
    </p:spTree>
    <p:extLst>
      <p:ext uri="{BB962C8B-B14F-4D97-AF65-F5344CB8AC3E}">
        <p14:creationId xmlns:p14="http://schemas.microsoft.com/office/powerpoint/2010/main" val="2818898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1BB84E-B962-F545-BE2D-CADA090C216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610A246-5CEA-0DAF-4E59-86BDD0EB7DF9}"/>
              </a:ext>
            </a:extLst>
          </p:cNvPr>
          <p:cNvSpPr txBox="1"/>
          <p:nvPr/>
        </p:nvSpPr>
        <p:spPr>
          <a:xfrm>
            <a:off x="636608" y="188514"/>
            <a:ext cx="10517167" cy="830997"/>
          </a:xfrm>
          <a:prstGeom prst="rect">
            <a:avLst/>
          </a:prstGeom>
          <a:noFill/>
        </p:spPr>
        <p:txBody>
          <a:bodyPr wrap="square" rtlCol="0">
            <a:spAutoFit/>
          </a:bodyPr>
          <a:lstStyle/>
          <a:p>
            <a:r>
              <a:rPr lang="en-US" sz="4800" b="1" dirty="0">
                <a:latin typeface="Aptos" panose="020B0004020202020204" pitchFamily="34" charset="0"/>
              </a:rPr>
              <a:t>Notable Decline</a:t>
            </a:r>
          </a:p>
        </p:txBody>
      </p:sp>
      <p:graphicFrame>
        <p:nvGraphicFramePr>
          <p:cNvPr id="6" name="Table 5">
            <a:extLst>
              <a:ext uri="{FF2B5EF4-FFF2-40B4-BE49-F238E27FC236}">
                <a16:creationId xmlns:a16="http://schemas.microsoft.com/office/drawing/2014/main" id="{145E92E0-0015-2D91-E637-7E2614111C4F}"/>
              </a:ext>
            </a:extLst>
          </p:cNvPr>
          <p:cNvGraphicFramePr>
            <a:graphicFrameLocks noGrp="1"/>
          </p:cNvGraphicFramePr>
          <p:nvPr>
            <p:extLst>
              <p:ext uri="{D42A27DB-BD31-4B8C-83A1-F6EECF244321}">
                <p14:modId xmlns:p14="http://schemas.microsoft.com/office/powerpoint/2010/main" val="1694338191"/>
              </p:ext>
            </p:extLst>
          </p:nvPr>
        </p:nvGraphicFramePr>
        <p:xfrm>
          <a:off x="837417" y="1019511"/>
          <a:ext cx="10517166" cy="3773487"/>
        </p:xfrm>
        <a:graphic>
          <a:graphicData uri="http://schemas.openxmlformats.org/drawingml/2006/table">
            <a:tbl>
              <a:tblPr firstRow="1" bandRow="1">
                <a:tableStyleId>{ED083AE6-46FA-4A59-8FB0-9F97EB10719F}</a:tableStyleId>
              </a:tblPr>
              <a:tblGrid>
                <a:gridCol w="475400">
                  <a:extLst>
                    <a:ext uri="{9D8B030D-6E8A-4147-A177-3AD203B41FA5}">
                      <a16:colId xmlns:a16="http://schemas.microsoft.com/office/drawing/2014/main" val="20000"/>
                    </a:ext>
                  </a:extLst>
                </a:gridCol>
                <a:gridCol w="4310651">
                  <a:extLst>
                    <a:ext uri="{9D8B030D-6E8A-4147-A177-3AD203B41FA5}">
                      <a16:colId xmlns:a16="http://schemas.microsoft.com/office/drawing/2014/main" val="20001"/>
                    </a:ext>
                  </a:extLst>
                </a:gridCol>
                <a:gridCol w="1146223">
                  <a:extLst>
                    <a:ext uri="{9D8B030D-6E8A-4147-A177-3AD203B41FA5}">
                      <a16:colId xmlns:a16="http://schemas.microsoft.com/office/drawing/2014/main" val="20004"/>
                    </a:ext>
                  </a:extLst>
                </a:gridCol>
                <a:gridCol w="1146223">
                  <a:extLst>
                    <a:ext uri="{9D8B030D-6E8A-4147-A177-3AD203B41FA5}">
                      <a16:colId xmlns:a16="http://schemas.microsoft.com/office/drawing/2014/main" val="20005"/>
                    </a:ext>
                  </a:extLst>
                </a:gridCol>
                <a:gridCol w="1146223">
                  <a:extLst>
                    <a:ext uri="{9D8B030D-6E8A-4147-A177-3AD203B41FA5}">
                      <a16:colId xmlns:a16="http://schemas.microsoft.com/office/drawing/2014/main" val="20006"/>
                    </a:ext>
                  </a:extLst>
                </a:gridCol>
                <a:gridCol w="1146223">
                  <a:extLst>
                    <a:ext uri="{9D8B030D-6E8A-4147-A177-3AD203B41FA5}">
                      <a16:colId xmlns:a16="http://schemas.microsoft.com/office/drawing/2014/main" val="20007"/>
                    </a:ext>
                  </a:extLst>
                </a:gridCol>
                <a:gridCol w="1146223">
                  <a:extLst>
                    <a:ext uri="{9D8B030D-6E8A-4147-A177-3AD203B41FA5}">
                      <a16:colId xmlns:a16="http://schemas.microsoft.com/office/drawing/2014/main" val="1092728702"/>
                    </a:ext>
                  </a:extLst>
                </a:gridCol>
              </a:tblGrid>
              <a:tr h="1002858">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2021</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rPr>
                        <a:t>Percent Change</a:t>
                      </a:r>
                    </a:p>
                  </a:txBody>
                  <a:tcPr marL="68580" marR="68580" anchor="ctr" anchorCtr="1" horzOverflow="overflow">
                    <a:solidFill>
                      <a:schemeClr val="tx1"/>
                    </a:solidFill>
                  </a:tcPr>
                </a:tc>
                <a:extLst>
                  <a:ext uri="{0D108BD9-81ED-4DB2-BD59-A6C34878D82A}">
                    <a16:rowId xmlns:a16="http://schemas.microsoft.com/office/drawing/2014/main" val="10000"/>
                  </a:ext>
                </a:extLst>
              </a:tr>
              <a:tr h="593798">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Our technology infrastructure adequately supports multi-campus course delivery.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2000" b="1" u="none" strike="noStrike" kern="1200" dirty="0">
                          <a:solidFill>
                            <a:srgbClr val="FF0000"/>
                          </a:solidFill>
                          <a:effectLst/>
                          <a:latin typeface="Aptos" panose="020B0004020202020204" pitchFamily="34" charset="0"/>
                          <a:ea typeface="+mn-ea"/>
                          <a:cs typeface="+mn-cs"/>
                        </a:rPr>
                        <a:t>-21</a:t>
                      </a:r>
                    </a:p>
                  </a:txBody>
                  <a:tcPr marL="7620" marR="7620" marT="7620" marB="0" anchor="ctr"/>
                </a:tc>
                <a:extLst>
                  <a:ext uri="{0D108BD9-81ED-4DB2-BD59-A6C34878D82A}">
                    <a16:rowId xmlns:a16="http://schemas.microsoft.com/office/drawing/2014/main" val="10001"/>
                  </a:ext>
                </a:extLst>
              </a:tr>
              <a:tr h="88703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Evaluation, tenure, and promotion processes are clear.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59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19</a:t>
                      </a:r>
                    </a:p>
                  </a:txBody>
                  <a:tcPr marL="7620" marR="7620" marT="7620" marB="0" anchor="ctr"/>
                </a:tc>
                <a:tc>
                  <a:txBody>
                    <a:bodyPr/>
                    <a:lstStyle/>
                    <a:p>
                      <a:pPr algn="ctr" fontAlgn="ctr">
                        <a:buNone/>
                      </a:pPr>
                      <a:r>
                        <a:rPr lang="en-US" sz="2000" b="1" u="none" strike="noStrike" kern="1200" dirty="0">
                          <a:solidFill>
                            <a:srgbClr val="FF0000"/>
                          </a:solidFill>
                          <a:effectLst/>
                          <a:latin typeface="Aptos" panose="020B0004020202020204" pitchFamily="34" charset="0"/>
                          <a:ea typeface="+mn-ea"/>
                          <a:cs typeface="+mn-cs"/>
                        </a:rPr>
                        <a:t>-13</a:t>
                      </a:r>
                    </a:p>
                  </a:txBody>
                  <a:tcPr marL="7620" marR="7620" marT="7620" marB="0" anchor="ctr"/>
                </a:tc>
                <a:extLst>
                  <a:ext uri="{0D108BD9-81ED-4DB2-BD59-A6C34878D82A}">
                    <a16:rowId xmlns:a16="http://schemas.microsoft.com/office/drawing/2014/main" val="10002"/>
                  </a:ext>
                </a:extLst>
              </a:tr>
              <a:tr h="593798">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66</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 role of faculty in shared governance is clearly stated and publicized. </a:t>
                      </a:r>
                      <a:r>
                        <a:rPr lang="en-US" sz="1600" b="0" u="none" strike="noStrike" kern="1200" dirty="0">
                          <a:solidFill>
                            <a:srgbClr val="002060"/>
                          </a:solidFill>
                          <a:effectLst/>
                          <a:latin typeface="Aptos" panose="020B0004020202020204" pitchFamily="34" charset="0"/>
                          <a:ea typeface="+mn-ea"/>
                          <a:cs typeface="+mn-cs"/>
                        </a:rPr>
                        <a:t>(Faculty-Only)</a:t>
                      </a:r>
                      <a:endParaRPr lang="en-US" sz="2000" b="0" u="none" strike="noStrike" kern="1200" dirty="0">
                        <a:solidFill>
                          <a:srgbClr val="002060"/>
                        </a:solidFill>
                        <a:effectLst/>
                        <a:latin typeface="Aptos" panose="020B0004020202020204" pitchFamily="34" charset="0"/>
                        <a:ea typeface="+mn-ea"/>
                        <a:cs typeface="+mn-cs"/>
                      </a:endParaRP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2000" b="1" u="none" strike="noStrike" kern="1200" dirty="0">
                          <a:solidFill>
                            <a:srgbClr val="FF0000"/>
                          </a:solidFill>
                          <a:effectLst/>
                          <a:latin typeface="Aptos" panose="020B0004020202020204" pitchFamily="34" charset="0"/>
                          <a:ea typeface="+mn-ea"/>
                          <a:cs typeface="+mn-cs"/>
                        </a:rPr>
                        <a:t>-8</a:t>
                      </a:r>
                    </a:p>
                  </a:txBody>
                  <a:tcPr marL="7620" marR="7620" marT="7620" marB="0" anchor="ct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220E6C62-770D-C5EB-5D7C-EAE579D0B2FF}"/>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30</a:t>
            </a:fld>
            <a:endParaRPr lang="en-US" sz="1000" dirty="0"/>
          </a:p>
        </p:txBody>
      </p:sp>
    </p:spTree>
    <p:extLst>
      <p:ext uri="{BB962C8B-B14F-4D97-AF65-F5344CB8AC3E}">
        <p14:creationId xmlns:p14="http://schemas.microsoft.com/office/powerpoint/2010/main" val="3314149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09F90-F5EA-A700-62B6-1621D955EF3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BF18323-3055-98B4-550A-619D4B0C6591}"/>
              </a:ext>
            </a:extLst>
          </p:cNvPr>
          <p:cNvSpPr txBox="1"/>
          <p:nvPr/>
        </p:nvSpPr>
        <p:spPr>
          <a:xfrm>
            <a:off x="650985" y="188514"/>
            <a:ext cx="10517167" cy="830997"/>
          </a:xfrm>
          <a:prstGeom prst="rect">
            <a:avLst/>
          </a:prstGeom>
          <a:noFill/>
        </p:spPr>
        <p:txBody>
          <a:bodyPr wrap="square" rtlCol="0">
            <a:spAutoFit/>
          </a:bodyPr>
          <a:lstStyle/>
          <a:p>
            <a:r>
              <a:rPr lang="en-US" sz="4800" b="1" dirty="0">
                <a:latin typeface="Aptos" panose="020B0004020202020204" pitchFamily="34" charset="0"/>
              </a:rPr>
              <a:t>Most Improved since 2018</a:t>
            </a:r>
          </a:p>
        </p:txBody>
      </p:sp>
      <p:graphicFrame>
        <p:nvGraphicFramePr>
          <p:cNvPr id="6" name="Table 5">
            <a:extLst>
              <a:ext uri="{FF2B5EF4-FFF2-40B4-BE49-F238E27FC236}">
                <a16:creationId xmlns:a16="http://schemas.microsoft.com/office/drawing/2014/main" id="{1E9D81B2-59AD-B24C-C1E2-A28FD507D0DC}"/>
              </a:ext>
            </a:extLst>
          </p:cNvPr>
          <p:cNvGraphicFramePr>
            <a:graphicFrameLocks noGrp="1"/>
          </p:cNvGraphicFramePr>
          <p:nvPr>
            <p:extLst>
              <p:ext uri="{D42A27DB-BD31-4B8C-83A1-F6EECF244321}">
                <p14:modId xmlns:p14="http://schemas.microsoft.com/office/powerpoint/2010/main" val="1813162275"/>
              </p:ext>
            </p:extLst>
          </p:nvPr>
        </p:nvGraphicFramePr>
        <p:xfrm>
          <a:off x="585268" y="1027345"/>
          <a:ext cx="10955747" cy="4956641"/>
        </p:xfrm>
        <a:graphic>
          <a:graphicData uri="http://schemas.openxmlformats.org/drawingml/2006/table">
            <a:tbl>
              <a:tblPr firstRow="1" bandRow="1">
                <a:tableStyleId>{ED083AE6-46FA-4A59-8FB0-9F97EB10719F}</a:tableStyleId>
              </a:tblPr>
              <a:tblGrid>
                <a:gridCol w="495225">
                  <a:extLst>
                    <a:ext uri="{9D8B030D-6E8A-4147-A177-3AD203B41FA5}">
                      <a16:colId xmlns:a16="http://schemas.microsoft.com/office/drawing/2014/main" val="20000"/>
                    </a:ext>
                  </a:extLst>
                </a:gridCol>
                <a:gridCol w="4490412">
                  <a:extLst>
                    <a:ext uri="{9D8B030D-6E8A-4147-A177-3AD203B41FA5}">
                      <a16:colId xmlns:a16="http://schemas.microsoft.com/office/drawing/2014/main" val="20001"/>
                    </a:ext>
                  </a:extLst>
                </a:gridCol>
                <a:gridCol w="1194022">
                  <a:extLst>
                    <a:ext uri="{9D8B030D-6E8A-4147-A177-3AD203B41FA5}">
                      <a16:colId xmlns:a16="http://schemas.microsoft.com/office/drawing/2014/main" val="20004"/>
                    </a:ext>
                  </a:extLst>
                </a:gridCol>
                <a:gridCol w="1194022">
                  <a:extLst>
                    <a:ext uri="{9D8B030D-6E8A-4147-A177-3AD203B41FA5}">
                      <a16:colId xmlns:a16="http://schemas.microsoft.com/office/drawing/2014/main" val="20005"/>
                    </a:ext>
                  </a:extLst>
                </a:gridCol>
                <a:gridCol w="1194022">
                  <a:extLst>
                    <a:ext uri="{9D8B030D-6E8A-4147-A177-3AD203B41FA5}">
                      <a16:colId xmlns:a16="http://schemas.microsoft.com/office/drawing/2014/main" val="20006"/>
                    </a:ext>
                  </a:extLst>
                </a:gridCol>
                <a:gridCol w="1194022">
                  <a:extLst>
                    <a:ext uri="{9D8B030D-6E8A-4147-A177-3AD203B41FA5}">
                      <a16:colId xmlns:a16="http://schemas.microsoft.com/office/drawing/2014/main" val="20007"/>
                    </a:ext>
                  </a:extLst>
                </a:gridCol>
                <a:gridCol w="1194022">
                  <a:extLst>
                    <a:ext uri="{9D8B030D-6E8A-4147-A177-3AD203B41FA5}">
                      <a16:colId xmlns:a16="http://schemas.microsoft.com/office/drawing/2014/main" val="1092728702"/>
                    </a:ext>
                  </a:extLst>
                </a:gridCol>
              </a:tblGrid>
              <a:tr h="956994">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2018</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2018</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rPr>
                        <a:t>Percent Change</a:t>
                      </a:r>
                    </a:p>
                  </a:txBody>
                  <a:tcPr marL="68580" marR="68580" anchor="ctr" anchorCtr="1" horzOverflow="overflow">
                    <a:solidFill>
                      <a:schemeClr val="tx1"/>
                    </a:solidFill>
                  </a:tcPr>
                </a:tc>
                <a:extLst>
                  <a:ext uri="{0D108BD9-81ED-4DB2-BD59-A6C34878D82A}">
                    <a16:rowId xmlns:a16="http://schemas.microsoft.com/office/drawing/2014/main" val="10000"/>
                  </a:ext>
                </a:extLst>
              </a:tr>
              <a:tr h="56664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There's a sense that we're all on the same team at this institution.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+64</a:t>
                      </a:r>
                    </a:p>
                  </a:txBody>
                  <a:tcPr marL="7620" marR="7620" marT="7620" marB="0" anchor="ctr"/>
                </a:tc>
                <a:extLst>
                  <a:ext uri="{0D108BD9-81ED-4DB2-BD59-A6C34878D82A}">
                    <a16:rowId xmlns:a16="http://schemas.microsoft.com/office/drawing/2014/main" val="10001"/>
                  </a:ext>
                </a:extLst>
              </a:tr>
              <a:tr h="523325">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52</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 is well run.</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10</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+58</a:t>
                      </a:r>
                    </a:p>
                  </a:txBody>
                  <a:tcPr marL="7620" marR="7620" marT="7620" marB="0" anchor="ctr"/>
                </a:tc>
                <a:extLst>
                  <a:ext uri="{0D108BD9-81ED-4DB2-BD59-A6C34878D82A}">
                    <a16:rowId xmlns:a16="http://schemas.microsoft.com/office/drawing/2014/main" val="10002"/>
                  </a:ext>
                </a:extLst>
              </a:tr>
              <a:tr h="566641">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My campus feels like a vibrant and engaging community.</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79</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45</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+52</a:t>
                      </a:r>
                    </a:p>
                  </a:txBody>
                  <a:tcPr marL="7620" marR="7620" marT="7620" marB="0" anchor="ctr"/>
                </a:tc>
                <a:extLst>
                  <a:ext uri="{0D108BD9-81ED-4DB2-BD59-A6C34878D82A}">
                    <a16:rowId xmlns:a16="http://schemas.microsoft.com/office/drawing/2014/main" val="10003"/>
                  </a:ext>
                </a:extLst>
              </a:tr>
              <a:tr h="846464">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shows genuine interest in the well-being of faculty, administrators and staff.</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32</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+47</a:t>
                      </a:r>
                    </a:p>
                  </a:txBody>
                  <a:tcPr marL="7620" marR="7620" marT="7620" marB="0" anchor="ctr"/>
                </a:tc>
                <a:extLst>
                  <a:ext uri="{0D108BD9-81ED-4DB2-BD59-A6C34878D82A}">
                    <a16:rowId xmlns:a16="http://schemas.microsoft.com/office/drawing/2014/main" val="4010307184"/>
                  </a:ext>
                </a:extLst>
              </a:tr>
              <a:tr h="56664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65</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We work effectively together under the distributed campus model.</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75</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25</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+47</a:t>
                      </a:r>
                    </a:p>
                  </a:txBody>
                  <a:tcPr marL="7620" marR="7620" marT="7620" marB="0" anchor="ctr"/>
                </a:tc>
                <a:extLst>
                  <a:ext uri="{0D108BD9-81ED-4DB2-BD59-A6C34878D82A}">
                    <a16:rowId xmlns:a16="http://schemas.microsoft.com/office/drawing/2014/main" val="189830225"/>
                  </a:ext>
                </a:extLst>
              </a:tr>
              <a:tr h="56664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35</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Our recognition and awards programs are meaningful to me.</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13</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31</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3164772859"/>
                  </a:ext>
                </a:extLst>
              </a:tr>
            </a:tbl>
          </a:graphicData>
        </a:graphic>
      </p:graphicFrame>
      <p:sp>
        <p:nvSpPr>
          <p:cNvPr id="2" name="TextBox 1">
            <a:extLst>
              <a:ext uri="{FF2B5EF4-FFF2-40B4-BE49-F238E27FC236}">
                <a16:creationId xmlns:a16="http://schemas.microsoft.com/office/drawing/2014/main" id="{9C286940-EB0B-1CE0-4303-0E18832EE3B5}"/>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31</a:t>
            </a:fld>
            <a:endParaRPr lang="en-US" sz="1000" dirty="0"/>
          </a:p>
        </p:txBody>
      </p:sp>
    </p:spTree>
    <p:extLst>
      <p:ext uri="{BB962C8B-B14F-4D97-AF65-F5344CB8AC3E}">
        <p14:creationId xmlns:p14="http://schemas.microsoft.com/office/powerpoint/2010/main" val="720633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667C9-D21F-ECAA-A71D-41B50165FE8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0C5E86-6228-5FFB-FFDF-8B5901B82ADD}"/>
              </a:ext>
            </a:extLst>
          </p:cNvPr>
          <p:cNvSpPr txBox="1"/>
          <p:nvPr/>
        </p:nvSpPr>
        <p:spPr>
          <a:xfrm>
            <a:off x="650985" y="188514"/>
            <a:ext cx="10517167" cy="830997"/>
          </a:xfrm>
          <a:prstGeom prst="rect">
            <a:avLst/>
          </a:prstGeom>
          <a:noFill/>
        </p:spPr>
        <p:txBody>
          <a:bodyPr wrap="square" rtlCol="0">
            <a:spAutoFit/>
          </a:bodyPr>
          <a:lstStyle/>
          <a:p>
            <a:r>
              <a:rPr lang="en-US" sz="4800" b="1" dirty="0">
                <a:latin typeface="Aptos" panose="020B0004020202020204" pitchFamily="34" charset="0"/>
              </a:rPr>
              <a:t>Most Improved since 2018</a:t>
            </a:r>
          </a:p>
        </p:txBody>
      </p:sp>
      <p:graphicFrame>
        <p:nvGraphicFramePr>
          <p:cNvPr id="6" name="Table 5">
            <a:extLst>
              <a:ext uri="{FF2B5EF4-FFF2-40B4-BE49-F238E27FC236}">
                <a16:creationId xmlns:a16="http://schemas.microsoft.com/office/drawing/2014/main" id="{1EDA2B8B-9B8F-5947-C7A0-46A7F5C5037C}"/>
              </a:ext>
            </a:extLst>
          </p:cNvPr>
          <p:cNvGraphicFramePr>
            <a:graphicFrameLocks noGrp="1"/>
          </p:cNvGraphicFramePr>
          <p:nvPr>
            <p:extLst>
              <p:ext uri="{D42A27DB-BD31-4B8C-83A1-F6EECF244321}">
                <p14:modId xmlns:p14="http://schemas.microsoft.com/office/powerpoint/2010/main" val="4087330401"/>
              </p:ext>
            </p:extLst>
          </p:nvPr>
        </p:nvGraphicFramePr>
        <p:xfrm>
          <a:off x="564624" y="1019511"/>
          <a:ext cx="11062752" cy="5023856"/>
        </p:xfrm>
        <a:graphic>
          <a:graphicData uri="http://schemas.openxmlformats.org/drawingml/2006/table">
            <a:tbl>
              <a:tblPr firstRow="1" bandRow="1">
                <a:tableStyleId>{ED083AE6-46FA-4A59-8FB0-9F97EB10719F}</a:tableStyleId>
              </a:tblPr>
              <a:tblGrid>
                <a:gridCol w="500062">
                  <a:extLst>
                    <a:ext uri="{9D8B030D-6E8A-4147-A177-3AD203B41FA5}">
                      <a16:colId xmlns:a16="http://schemas.microsoft.com/office/drawing/2014/main" val="20000"/>
                    </a:ext>
                  </a:extLst>
                </a:gridCol>
                <a:gridCol w="4534270">
                  <a:extLst>
                    <a:ext uri="{9D8B030D-6E8A-4147-A177-3AD203B41FA5}">
                      <a16:colId xmlns:a16="http://schemas.microsoft.com/office/drawing/2014/main" val="20001"/>
                    </a:ext>
                  </a:extLst>
                </a:gridCol>
                <a:gridCol w="1205684">
                  <a:extLst>
                    <a:ext uri="{9D8B030D-6E8A-4147-A177-3AD203B41FA5}">
                      <a16:colId xmlns:a16="http://schemas.microsoft.com/office/drawing/2014/main" val="20004"/>
                    </a:ext>
                  </a:extLst>
                </a:gridCol>
                <a:gridCol w="1205684">
                  <a:extLst>
                    <a:ext uri="{9D8B030D-6E8A-4147-A177-3AD203B41FA5}">
                      <a16:colId xmlns:a16="http://schemas.microsoft.com/office/drawing/2014/main" val="20005"/>
                    </a:ext>
                  </a:extLst>
                </a:gridCol>
                <a:gridCol w="1205684">
                  <a:extLst>
                    <a:ext uri="{9D8B030D-6E8A-4147-A177-3AD203B41FA5}">
                      <a16:colId xmlns:a16="http://schemas.microsoft.com/office/drawing/2014/main" val="20006"/>
                    </a:ext>
                  </a:extLst>
                </a:gridCol>
                <a:gridCol w="1205684">
                  <a:extLst>
                    <a:ext uri="{9D8B030D-6E8A-4147-A177-3AD203B41FA5}">
                      <a16:colId xmlns:a16="http://schemas.microsoft.com/office/drawing/2014/main" val="20007"/>
                    </a:ext>
                  </a:extLst>
                </a:gridCol>
                <a:gridCol w="1205684">
                  <a:extLst>
                    <a:ext uri="{9D8B030D-6E8A-4147-A177-3AD203B41FA5}">
                      <a16:colId xmlns:a16="http://schemas.microsoft.com/office/drawing/2014/main" val="1092728702"/>
                    </a:ext>
                  </a:extLst>
                </a:gridCol>
              </a:tblGrid>
              <a:tr h="859342">
                <a:tc gridSpan="2">
                  <a:txBody>
                    <a:bodyPr/>
                    <a:lstStyle>
                      <a:lvl1pPr marL="0" algn="l" defTabSz="457200" rtl="0" eaLnBrk="1" latinLnBrk="0" hangingPunct="1">
                        <a:defRPr sz="1800" b="1" kern="1200">
                          <a:solidFill>
                            <a:schemeClr val="tx1"/>
                          </a:solidFill>
                          <a:latin typeface="Calibri"/>
                          <a:ea typeface=""/>
                          <a:cs typeface=""/>
                        </a:defRPr>
                      </a:lvl1pPr>
                      <a:lvl2pPr marL="457200" algn="l" defTabSz="457200" rtl="0" eaLnBrk="1" latinLnBrk="0" hangingPunct="1">
                        <a:defRPr sz="1800" b="1" kern="1200">
                          <a:solidFill>
                            <a:schemeClr val="tx1"/>
                          </a:solidFill>
                          <a:latin typeface="Calibri"/>
                          <a:ea typeface=""/>
                          <a:cs typeface=""/>
                        </a:defRPr>
                      </a:lvl2pPr>
                      <a:lvl3pPr marL="914400" algn="l" defTabSz="457200" rtl="0" eaLnBrk="1" latinLnBrk="0" hangingPunct="1">
                        <a:defRPr sz="1800" b="1" kern="1200">
                          <a:solidFill>
                            <a:schemeClr val="tx1"/>
                          </a:solidFill>
                          <a:latin typeface="Calibri"/>
                          <a:ea typeface=""/>
                          <a:cs typeface=""/>
                        </a:defRPr>
                      </a:lvl3pPr>
                      <a:lvl4pPr marL="1371600" algn="l" defTabSz="457200" rtl="0" eaLnBrk="1" latinLnBrk="0" hangingPunct="1">
                        <a:defRPr sz="1800" b="1" kern="1200">
                          <a:solidFill>
                            <a:schemeClr val="tx1"/>
                          </a:solidFill>
                          <a:latin typeface="Calibri"/>
                          <a:ea typeface=""/>
                          <a:cs typeface=""/>
                        </a:defRPr>
                      </a:lvl4pPr>
                      <a:lvl5pPr marL="1828800" algn="l" defTabSz="457200" rtl="0" eaLnBrk="1" latinLnBrk="0" hangingPunct="1">
                        <a:defRPr sz="1800" b="1" kern="1200">
                          <a:solidFill>
                            <a:schemeClr val="tx1"/>
                          </a:solidFill>
                          <a:latin typeface="Calibri"/>
                          <a:ea typeface=""/>
                          <a:cs typeface=""/>
                        </a:defRPr>
                      </a:lvl5pPr>
                      <a:lvl6pPr marL="2286000" algn="l" defTabSz="457200" rtl="0" eaLnBrk="1" latinLnBrk="0" hangingPunct="1">
                        <a:defRPr sz="1800" b="1" kern="1200">
                          <a:solidFill>
                            <a:schemeClr val="tx1"/>
                          </a:solidFill>
                          <a:latin typeface="Calibri"/>
                          <a:ea typeface=""/>
                          <a:cs typeface=""/>
                        </a:defRPr>
                      </a:lvl6pPr>
                      <a:lvl7pPr marL="2743200" algn="l" defTabSz="457200" rtl="0" eaLnBrk="1" latinLnBrk="0" hangingPunct="1">
                        <a:defRPr sz="1800" b="1" kern="1200">
                          <a:solidFill>
                            <a:schemeClr val="tx1"/>
                          </a:solidFill>
                          <a:latin typeface="Calibri"/>
                          <a:ea typeface=""/>
                          <a:cs typeface=""/>
                        </a:defRPr>
                      </a:lvl7pPr>
                      <a:lvl8pPr marL="3200400" algn="l" defTabSz="457200" rtl="0" eaLnBrk="1" latinLnBrk="0" hangingPunct="1">
                        <a:defRPr sz="1800" b="1" kern="1200">
                          <a:solidFill>
                            <a:schemeClr val="tx1"/>
                          </a:solidFill>
                          <a:latin typeface="Calibri"/>
                          <a:ea typeface=""/>
                          <a:cs typeface=""/>
                        </a:defRPr>
                      </a:lvl8pPr>
                      <a:lvl9pPr marL="3657600" algn="l" defTabSz="457200" rtl="0" eaLnBrk="1" latinLnBrk="0" hangingPunct="1">
                        <a:defRPr sz="1800" b="1" kern="1200">
                          <a:solidFill>
                            <a:schemeClr val="tx1"/>
                          </a:solidFill>
                          <a:latin typeface="Calibri"/>
                          <a:ea typeface=""/>
                          <a:cs typeface=""/>
                        </a:defRPr>
                      </a:lvl9pPr>
                    </a:lstStyle>
                    <a:p>
                      <a:pPr algn="l"/>
                      <a:r>
                        <a:rPr lang="en-US" sz="2800" b="1" dirty="0">
                          <a:solidFill>
                            <a:schemeClr val="bg1"/>
                          </a:solidFill>
                          <a:latin typeface="Aptos" panose="020B0004020202020204" pitchFamily="34" charset="0"/>
                        </a:rPr>
                        <a:t>Survey Statement</a:t>
                      </a:r>
                      <a:endParaRPr lang="en-US" sz="2800" b="1" dirty="0">
                        <a:solidFill>
                          <a:schemeClr val="bg1"/>
                        </a:solidFill>
                        <a:latin typeface="Aptos" panose="020B0004020202020204" pitchFamily="34" charset="0"/>
                        <a:ea typeface="Open Sans" panose="020B0606030504020204" pitchFamily="34" charset="0"/>
                        <a:cs typeface="Open Sans" panose="020B0606030504020204" pitchFamily="34" charset="0"/>
                      </a:endParaRPr>
                    </a:p>
                  </a:txBody>
                  <a:tcPr marL="68580" marR="68580" anchor="ctr">
                    <a:solidFill>
                      <a:schemeClr val="tx1"/>
                    </a:solidFill>
                  </a:tcPr>
                </a:tc>
                <a:tc hMerge="1">
                  <a:txBody>
                    <a:bodyPr/>
                    <a:lstStyle/>
                    <a:p>
                      <a:pPr algn="ctr"/>
                      <a:endParaRPr lang="en-US" sz="2800" b="0"/>
                    </a:p>
                  </a:txBody>
                  <a:tcPr anchor="ctr">
                    <a:lnL w="12700" cap="flat" cmpd="sng" algn="ctr">
                      <a:solidFill>
                        <a:srgbClr val="5B9BD5"/>
                      </a:solidFill>
                      <a:prstDash val="solid"/>
                      <a:round/>
                      <a:headEnd type="none" w="med" len="med"/>
                      <a:tailEnd type="none" w="med" len="med"/>
                    </a:lnL>
                    <a:lnR w="12700" cmpd="sng">
                      <a:solidFill>
                        <a:srgbClr val="5B9BD5"/>
                      </a:solidFill>
                    </a:lnR>
                    <a:lnT w="12700" cap="flat" cmpd="sng" algn="ctr">
                      <a:solidFill>
                        <a:srgbClr val="5B9BD5"/>
                      </a:solidFill>
                      <a:prstDash val="solid"/>
                      <a:round/>
                      <a:headEnd type="none" w="med" len="med"/>
                      <a:tailEnd type="none" w="med" len="med"/>
                    </a:lnT>
                    <a:lnB w="25400" cap="flat" cmpd="sng" algn="ctr">
                      <a:solidFill>
                        <a:srgbClr val="5B9BD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2026</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lvl1pPr marL="0" algn="l" defTabSz="914400" rtl="0" eaLnBrk="1" latinLnBrk="0" hangingPunct="1">
                        <a:defRPr sz="1800" b="1" kern="1200">
                          <a:solidFill>
                            <a:schemeClr val="tx1"/>
                          </a:solidFill>
                          <a:latin typeface="Arial"/>
                          <a:ea typeface="ＭＳ Ｐゴシック"/>
                          <a:cs typeface="ＭＳ Ｐゴシック"/>
                        </a:defRPr>
                      </a:lvl1pPr>
                      <a:lvl2pPr marL="457200" algn="l" defTabSz="914400" rtl="0" eaLnBrk="1" latinLnBrk="0" hangingPunct="1">
                        <a:defRPr sz="1800" b="1" kern="1200">
                          <a:solidFill>
                            <a:schemeClr val="tx1"/>
                          </a:solidFill>
                          <a:latin typeface="Arial"/>
                          <a:ea typeface="ＭＳ Ｐゴシック"/>
                          <a:cs typeface="ＭＳ Ｐゴシック"/>
                        </a:defRPr>
                      </a:lvl2pPr>
                      <a:lvl3pPr marL="914400" algn="l" defTabSz="914400" rtl="0" eaLnBrk="1" latinLnBrk="0" hangingPunct="1">
                        <a:defRPr sz="1800" b="1" kern="1200">
                          <a:solidFill>
                            <a:schemeClr val="tx1"/>
                          </a:solidFill>
                          <a:latin typeface="Arial"/>
                          <a:ea typeface="ＭＳ Ｐゴシック"/>
                          <a:cs typeface="ＭＳ Ｐゴシック"/>
                        </a:defRPr>
                      </a:lvl3pPr>
                      <a:lvl4pPr marL="1371600" algn="l" defTabSz="914400" rtl="0" eaLnBrk="1" latinLnBrk="0" hangingPunct="1">
                        <a:defRPr sz="1800" b="1" kern="1200">
                          <a:solidFill>
                            <a:schemeClr val="tx1"/>
                          </a:solidFill>
                          <a:latin typeface="Arial"/>
                          <a:ea typeface="ＭＳ Ｐゴシック"/>
                          <a:cs typeface="ＭＳ Ｐゴシック"/>
                        </a:defRPr>
                      </a:lvl4pPr>
                      <a:lvl5pPr marL="1828800" algn="l" defTabSz="914400" rtl="0" eaLnBrk="1" latinLnBrk="0" hangingPunct="1">
                        <a:defRPr sz="1800" b="1" kern="1200">
                          <a:solidFill>
                            <a:schemeClr val="tx1"/>
                          </a:solidFill>
                          <a:latin typeface="Arial"/>
                          <a:ea typeface="ＭＳ Ｐゴシック"/>
                          <a:cs typeface="ＭＳ Ｐゴシック"/>
                        </a:defRPr>
                      </a:lvl5pPr>
                      <a:lvl6pPr marL="2286000" algn="l" defTabSz="914400" rtl="0" eaLnBrk="1" latinLnBrk="0" hangingPunct="1">
                        <a:defRPr sz="1800" b="1" kern="1200">
                          <a:solidFill>
                            <a:schemeClr val="tx1"/>
                          </a:solidFill>
                          <a:latin typeface="Arial"/>
                          <a:ea typeface="ＭＳ Ｐゴシック"/>
                          <a:cs typeface="ＭＳ Ｐゴシック"/>
                        </a:defRPr>
                      </a:lvl6pPr>
                      <a:lvl7pPr marL="2743200" algn="l" defTabSz="914400" rtl="0" eaLnBrk="1" latinLnBrk="0" hangingPunct="1">
                        <a:defRPr sz="1800" b="1" kern="1200">
                          <a:solidFill>
                            <a:schemeClr val="tx1"/>
                          </a:solidFill>
                          <a:latin typeface="Arial"/>
                          <a:ea typeface="ＭＳ Ｐゴシック"/>
                          <a:cs typeface="ＭＳ Ｐゴシック"/>
                        </a:defRPr>
                      </a:lvl7pPr>
                      <a:lvl8pPr marL="3200400" algn="l" defTabSz="914400" rtl="0" eaLnBrk="1" latinLnBrk="0" hangingPunct="1">
                        <a:defRPr sz="1800" b="1" kern="1200">
                          <a:solidFill>
                            <a:schemeClr val="tx1"/>
                          </a:solidFill>
                          <a:latin typeface="Arial"/>
                          <a:ea typeface="ＭＳ Ｐゴシック"/>
                          <a:cs typeface="ＭＳ Ｐゴシック"/>
                        </a:defRPr>
                      </a:lvl8pPr>
                      <a:lvl9pPr marL="3657600" algn="l" defTabSz="914400" rtl="0" eaLnBrk="1" latinLnBrk="0" hangingPunct="1">
                        <a:defRPr sz="1800" b="1" kern="1200">
                          <a:solidFill>
                            <a:schemeClr val="tx1"/>
                          </a:solidFill>
                          <a:latin typeface="Arial"/>
                          <a:ea typeface="ＭＳ Ｐゴシック"/>
                          <a:cs typeface="ＭＳ Ｐゴシック"/>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2018</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Positive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horzOverflow="overflow">
                    <a:solidFill>
                      <a:schemeClr val="tx1"/>
                    </a:solidFill>
                  </a:tcPr>
                </a:tc>
                <a:tc>
                  <a:txBody>
                    <a:bodyPr/>
                    <a:lstStyle>
                      <a:lvl1pPr marL="0" algn="l" defTabSz="457200" rtl="0" eaLnBrk="1" latinLnBrk="0" hangingPunct="1">
                        <a:defRPr sz="1800" b="1" kern="1200">
                          <a:solidFill>
                            <a:schemeClr val="tx1"/>
                          </a:solidFill>
                          <a:latin typeface="Calibri" panose="020F0502020204030204"/>
                          <a:ea typeface=""/>
                          <a:cs typeface=""/>
                        </a:defRPr>
                      </a:lvl1pPr>
                      <a:lvl2pPr marL="457200" algn="l" defTabSz="457200" rtl="0" eaLnBrk="1" latinLnBrk="0" hangingPunct="1">
                        <a:defRPr sz="1800" b="1" kern="1200">
                          <a:solidFill>
                            <a:schemeClr val="tx1"/>
                          </a:solidFill>
                          <a:latin typeface="Calibri" panose="020F0502020204030204"/>
                          <a:ea typeface=""/>
                          <a:cs typeface=""/>
                        </a:defRPr>
                      </a:lvl2pPr>
                      <a:lvl3pPr marL="914400" algn="l" defTabSz="457200" rtl="0" eaLnBrk="1" latinLnBrk="0" hangingPunct="1">
                        <a:defRPr sz="1800" b="1" kern="1200">
                          <a:solidFill>
                            <a:schemeClr val="tx1"/>
                          </a:solidFill>
                          <a:latin typeface="Calibri" panose="020F0502020204030204"/>
                          <a:ea typeface=""/>
                          <a:cs typeface=""/>
                        </a:defRPr>
                      </a:lvl3pPr>
                      <a:lvl4pPr marL="1371600" algn="l" defTabSz="457200" rtl="0" eaLnBrk="1" latinLnBrk="0" hangingPunct="1">
                        <a:defRPr sz="1800" b="1" kern="1200">
                          <a:solidFill>
                            <a:schemeClr val="tx1"/>
                          </a:solidFill>
                          <a:latin typeface="Calibri" panose="020F0502020204030204"/>
                          <a:ea typeface=""/>
                          <a:cs typeface=""/>
                        </a:defRPr>
                      </a:lvl4pPr>
                      <a:lvl5pPr marL="1828800" algn="l" defTabSz="457200" rtl="0" eaLnBrk="1" latinLnBrk="0" hangingPunct="1">
                        <a:defRPr sz="1800" b="1" kern="1200">
                          <a:solidFill>
                            <a:schemeClr val="tx1"/>
                          </a:solidFill>
                          <a:latin typeface="Calibri" panose="020F0502020204030204"/>
                          <a:ea typeface=""/>
                          <a:cs typeface=""/>
                        </a:defRPr>
                      </a:lvl5pPr>
                      <a:lvl6pPr marL="2286000" algn="l" defTabSz="457200" rtl="0" eaLnBrk="1" latinLnBrk="0" hangingPunct="1">
                        <a:defRPr sz="1800" b="1" kern="1200">
                          <a:solidFill>
                            <a:schemeClr val="tx1"/>
                          </a:solidFill>
                          <a:latin typeface="Calibri" panose="020F0502020204030204"/>
                          <a:ea typeface=""/>
                          <a:cs typeface=""/>
                        </a:defRPr>
                      </a:lvl6pPr>
                      <a:lvl7pPr marL="2743200" algn="l" defTabSz="457200" rtl="0" eaLnBrk="1" latinLnBrk="0" hangingPunct="1">
                        <a:defRPr sz="1800" b="1" kern="1200">
                          <a:solidFill>
                            <a:schemeClr val="tx1"/>
                          </a:solidFill>
                          <a:latin typeface="Calibri" panose="020F0502020204030204"/>
                          <a:ea typeface=""/>
                          <a:cs typeface=""/>
                        </a:defRPr>
                      </a:lvl7pPr>
                      <a:lvl8pPr marL="3200400" algn="l" defTabSz="457200" rtl="0" eaLnBrk="1" latinLnBrk="0" hangingPunct="1">
                        <a:defRPr sz="1800" b="1" kern="1200">
                          <a:solidFill>
                            <a:schemeClr val="tx1"/>
                          </a:solidFill>
                          <a:latin typeface="Calibri" panose="020F0502020204030204"/>
                          <a:ea typeface=""/>
                          <a:cs typeface=""/>
                        </a:defRPr>
                      </a:lvl8pPr>
                      <a:lvl9pPr marL="3657600" algn="l" defTabSz="457200" rtl="0" eaLnBrk="1" latinLnBrk="0" hangingPunct="1">
                        <a:defRPr sz="1800" b="1" kern="1200">
                          <a:solidFill>
                            <a:schemeClr val="tx1"/>
                          </a:solidFill>
                          <a:latin typeface="Calibri" panose="020F0502020204030204"/>
                          <a:ea typeface=""/>
                          <a:cs typeface=""/>
                        </a:defRPr>
                      </a:lvl9pPr>
                    </a:lstStyle>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2018</a:t>
                      </a:r>
                    </a:p>
                    <a:p>
                      <a:pPr marL="0" marR="0" lvl="0" indent="0" algn="ctr" defTabSz="914400" rtl="0" eaLnBrk="0" fontAlgn="base" latinLnBrk="0" hangingPunct="0">
                        <a:lnSpc>
                          <a:spcPct val="100000"/>
                        </a:lnSpc>
                        <a:spcBef>
                          <a:spcPts val="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rPr>
                        <a:t>UTRGV Overall </a:t>
                      </a:r>
                    </a:p>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200" b="0" u="none" strike="noStrike" kern="1200" cap="none" normalizeH="0" baseline="0" dirty="0">
                          <a:ln>
                            <a:noFill/>
                          </a:ln>
                          <a:solidFill>
                            <a:schemeClr val="bg1"/>
                          </a:solidFill>
                          <a:effectLst/>
                          <a:latin typeface="Aptos" panose="020B0004020202020204" pitchFamily="34" charset="0"/>
                        </a:rPr>
                        <a:t>% Negative</a:t>
                      </a:r>
                      <a:endParaRPr kumimoji="0" lang="en-US" sz="1200" b="0"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endParaRPr>
                    </a:p>
                  </a:txBody>
                  <a:tcPr marL="68580" marR="68580" anchor="ctr" anchorCtr="1" horzOverflow="overflow">
                    <a:solidFill>
                      <a:schemeClr val="tx1"/>
                    </a:solidFill>
                  </a:tcPr>
                </a:tc>
                <a:tc>
                  <a:txBody>
                    <a:bodyPr/>
                    <a:lstStyle/>
                    <a:p>
                      <a:pPr marL="0" marR="0" lvl="0" indent="0" algn="ctr" defTabSz="914400" rtl="0" eaLnBrk="0" fontAlgn="base" latinLnBrk="0" hangingPunct="0">
                        <a:lnSpc>
                          <a:spcPct val="100000"/>
                        </a:lnSpc>
                        <a:spcBef>
                          <a:spcPct val="20000"/>
                        </a:spcBef>
                        <a:spcAft>
                          <a:spcPct val="0"/>
                        </a:spcAft>
                        <a:buClr>
                          <a:schemeClr val="accent2"/>
                        </a:buClr>
                        <a:buSzPct val="85000"/>
                        <a:buFont typeface="Wingdings" pitchFamily="2" charset="2"/>
                        <a:buNone/>
                        <a:tabLst/>
                      </a:pPr>
                      <a:r>
                        <a:rPr kumimoji="0" lang="en-US" sz="1600" b="1" u="none" strike="noStrike" kern="1200" cap="none" normalizeH="0" baseline="0" dirty="0">
                          <a:ln>
                            <a:noFill/>
                          </a:ln>
                          <a:solidFill>
                            <a:schemeClr val="bg1"/>
                          </a:solidFill>
                          <a:effectLst/>
                          <a:latin typeface="Aptos" panose="020B0004020202020204" pitchFamily="34" charset="0"/>
                          <a:ea typeface="Open Sans" panose="020B0606030504020204" pitchFamily="34" charset="0"/>
                          <a:cs typeface="Open Sans" panose="020B0606030504020204" pitchFamily="34" charset="0"/>
                        </a:rPr>
                        <a:t>Percent Change</a:t>
                      </a:r>
                    </a:p>
                  </a:txBody>
                  <a:tcPr marL="68580" marR="68580" anchor="ctr" anchorCtr="1" horzOverflow="overflow">
                    <a:solidFill>
                      <a:schemeClr val="tx1"/>
                    </a:solidFill>
                  </a:tcPr>
                </a:tc>
                <a:extLst>
                  <a:ext uri="{0D108BD9-81ED-4DB2-BD59-A6C34878D82A}">
                    <a16:rowId xmlns:a16="http://schemas.microsoft.com/office/drawing/2014/main" val="10000"/>
                  </a:ext>
                </a:extLst>
              </a:tr>
              <a:tr h="760090">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43</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At this institution, we discuss and debate issues respectfully to get better results.</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66</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37</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+44</a:t>
                      </a:r>
                    </a:p>
                  </a:txBody>
                  <a:tcPr marL="7620" marR="7620" marT="7620" marB="0" anchor="ctr"/>
                </a:tc>
                <a:extLst>
                  <a:ext uri="{0D108BD9-81ED-4DB2-BD59-A6C34878D82A}">
                    <a16:rowId xmlns:a16="http://schemas.microsoft.com/office/drawing/2014/main" val="10002"/>
                  </a:ext>
                </a:extLst>
              </a:tr>
              <a:tr h="50882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41</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Senior leadership communicates openly about important matters.</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68</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14</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29</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+41</a:t>
                      </a:r>
                    </a:p>
                  </a:txBody>
                  <a:tcPr marL="7620" marR="7620" marT="7620" marB="0" anchor="ctr"/>
                </a:tc>
                <a:extLst>
                  <a:ext uri="{0D108BD9-81ED-4DB2-BD59-A6C34878D82A}">
                    <a16:rowId xmlns:a16="http://schemas.microsoft.com/office/drawing/2014/main" val="10003"/>
                  </a:ext>
                </a:extLst>
              </a:tr>
              <a:tr h="508821">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45</a:t>
                      </a:r>
                    </a:p>
                  </a:txBody>
                  <a:tcPr marL="7620" marR="7620" marT="7620" marB="0" anchor="ctr"/>
                </a:tc>
                <a:tc>
                  <a:txBody>
                    <a:bodyPr/>
                    <a:lstStyle/>
                    <a:p>
                      <a:pPr algn="l" fontAlgn="ctr">
                        <a:buNone/>
                      </a:pPr>
                      <a:r>
                        <a:rPr lang="en-US" sz="2000" b="0" u="none" strike="noStrike" kern="1200">
                          <a:solidFill>
                            <a:srgbClr val="002060"/>
                          </a:solidFill>
                          <a:effectLst/>
                          <a:latin typeface="Aptos" panose="020B0004020202020204" pitchFamily="34" charset="0"/>
                          <a:ea typeface="+mn-ea"/>
                          <a:cs typeface="+mn-cs"/>
                        </a:rPr>
                        <a:t>I believe what I am told by senior leadership.</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71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46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26</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+40</a:t>
                      </a:r>
                    </a:p>
                  </a:txBody>
                  <a:tcPr marL="7620" marR="7620" marT="7620" marB="0" anchor="ctr"/>
                </a:tc>
                <a:extLst>
                  <a:ext uri="{0D108BD9-81ED-4DB2-BD59-A6C34878D82A}">
                    <a16:rowId xmlns:a16="http://schemas.microsoft.com/office/drawing/2014/main" val="4010307184"/>
                  </a:ext>
                </a:extLst>
              </a:tr>
              <a:tr h="760090">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54</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This institution's culture is special - something you don't find just anywhere.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76</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8</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53</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24</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+39</a:t>
                      </a:r>
                    </a:p>
                  </a:txBody>
                  <a:tcPr marL="7620" marR="7620" marT="7620" marB="0" anchor="ctr"/>
                </a:tc>
                <a:extLst>
                  <a:ext uri="{0D108BD9-81ED-4DB2-BD59-A6C34878D82A}">
                    <a16:rowId xmlns:a16="http://schemas.microsoft.com/office/drawing/2014/main" val="189830225"/>
                  </a:ext>
                </a:extLst>
              </a:tr>
              <a:tr h="1011360">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64</a:t>
                      </a:r>
                    </a:p>
                  </a:txBody>
                  <a:tcPr marL="7620" marR="7620" marT="7620" marB="0" anchor="ctr"/>
                </a:tc>
                <a:tc>
                  <a:txBody>
                    <a:bodyPr/>
                    <a:lstStyle/>
                    <a:p>
                      <a:pPr algn="l" fontAlgn="ctr">
                        <a:buNone/>
                      </a:pPr>
                      <a:r>
                        <a:rPr lang="en-US" sz="2000" b="0" u="none" strike="noStrike" kern="1200" dirty="0">
                          <a:solidFill>
                            <a:srgbClr val="002060"/>
                          </a:solidFill>
                          <a:effectLst/>
                          <a:latin typeface="Aptos" panose="020B0004020202020204" pitchFamily="34" charset="0"/>
                          <a:ea typeface="+mn-ea"/>
                          <a:cs typeface="+mn-cs"/>
                        </a:rPr>
                        <a:t>Administrative appointments at UTRGV (department, college, and university level) are based on a person's skill sets, and relevant experience.</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72</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11</a:t>
                      </a:r>
                    </a:p>
                  </a:txBody>
                  <a:tcPr marL="7620" marR="7620" marT="7620" marB="0" anchor="ctr"/>
                </a:tc>
                <a:tc>
                  <a:txBody>
                    <a:bodyPr/>
                    <a:lstStyle/>
                    <a:p>
                      <a:pPr algn="ctr" fontAlgn="ctr">
                        <a:buNone/>
                      </a:pPr>
                      <a:r>
                        <a:rPr lang="en-US" sz="2000" b="0" u="none" strike="noStrike" kern="1200">
                          <a:solidFill>
                            <a:srgbClr val="002060"/>
                          </a:solidFill>
                          <a:effectLst/>
                          <a:latin typeface="Aptos" panose="020B0004020202020204" pitchFamily="34" charset="0"/>
                          <a:ea typeface="+mn-ea"/>
                          <a:cs typeface="+mn-cs"/>
                        </a:rPr>
                        <a:t>49</a:t>
                      </a:r>
                    </a:p>
                  </a:txBody>
                  <a:tcPr marL="7620" marR="7620" marT="7620" marB="0" anchor="ctr"/>
                </a:tc>
                <a:tc>
                  <a:txBody>
                    <a:bodyPr/>
                    <a:lstStyle/>
                    <a:p>
                      <a:pPr algn="ctr" fontAlgn="ctr">
                        <a:buNone/>
                      </a:pPr>
                      <a:r>
                        <a:rPr lang="en-US" sz="2000" b="0" u="none" strike="noStrike" kern="1200" dirty="0">
                          <a:solidFill>
                            <a:srgbClr val="002060"/>
                          </a:solidFill>
                          <a:effectLst/>
                          <a:latin typeface="Aptos" panose="020B0004020202020204" pitchFamily="34" charset="0"/>
                          <a:ea typeface="+mn-ea"/>
                          <a:cs typeface="+mn-cs"/>
                        </a:rPr>
                        <a:t>27</a:t>
                      </a:r>
                    </a:p>
                  </a:txBody>
                  <a:tcPr marL="7620" marR="7620" marT="7620" marB="0" anchor="ctr"/>
                </a:tc>
                <a:tc>
                  <a:txBody>
                    <a:bodyPr/>
                    <a:lstStyle/>
                    <a:p>
                      <a:pPr algn="ctr" fontAlgn="ctr">
                        <a:buNone/>
                      </a:pPr>
                      <a:r>
                        <a:rPr lang="en-US" sz="2000" b="1" u="none" strike="noStrike" kern="1200" dirty="0">
                          <a:solidFill>
                            <a:srgbClr val="00B050"/>
                          </a:solidFill>
                          <a:effectLst/>
                          <a:latin typeface="Aptos" panose="020B0004020202020204" pitchFamily="34" charset="0"/>
                          <a:ea typeface="+mn-ea"/>
                          <a:cs typeface="+mn-cs"/>
                        </a:rPr>
                        <a:t>+39</a:t>
                      </a:r>
                    </a:p>
                  </a:txBody>
                  <a:tcPr marL="7620" marR="7620" marT="7620" marB="0" anchor="ctr"/>
                </a:tc>
                <a:extLst>
                  <a:ext uri="{0D108BD9-81ED-4DB2-BD59-A6C34878D82A}">
                    <a16:rowId xmlns:a16="http://schemas.microsoft.com/office/drawing/2014/main" val="51694002"/>
                  </a:ext>
                </a:extLst>
              </a:tr>
            </a:tbl>
          </a:graphicData>
        </a:graphic>
      </p:graphicFrame>
      <p:sp>
        <p:nvSpPr>
          <p:cNvPr id="2" name="TextBox 1">
            <a:extLst>
              <a:ext uri="{FF2B5EF4-FFF2-40B4-BE49-F238E27FC236}">
                <a16:creationId xmlns:a16="http://schemas.microsoft.com/office/drawing/2014/main" id="{29052377-EE3E-EFF5-4D6C-C140CDAE87D0}"/>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32</a:t>
            </a:fld>
            <a:endParaRPr lang="en-US" sz="1000" dirty="0"/>
          </a:p>
        </p:txBody>
      </p:sp>
    </p:spTree>
    <p:extLst>
      <p:ext uri="{BB962C8B-B14F-4D97-AF65-F5344CB8AC3E}">
        <p14:creationId xmlns:p14="http://schemas.microsoft.com/office/powerpoint/2010/main" val="2774471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1829-3B29-61DD-054F-B447927344F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0BF4B23-BF92-41C2-48C4-6A2B013A4E3A}"/>
              </a:ext>
            </a:extLst>
          </p:cNvPr>
          <p:cNvSpPr>
            <a:spLocks noGrp="1" noRot="1" noMove="1" noResize="1" noEditPoints="1" noAdjustHandles="1" noChangeArrowheads="1" noChangeShapeType="1"/>
          </p:cNvSpPr>
          <p:nvPr/>
        </p:nvSpPr>
        <p:spPr>
          <a:xfrm>
            <a:off x="0" y="0"/>
            <a:ext cx="12192000" cy="6858000"/>
          </a:xfrm>
          <a:prstGeom prst="rect">
            <a:avLst/>
          </a:prstGeom>
          <a:solidFill>
            <a:srgbClr val="003A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1">
            <a:extLst>
              <a:ext uri="{FF2B5EF4-FFF2-40B4-BE49-F238E27FC236}">
                <a16:creationId xmlns:a16="http://schemas.microsoft.com/office/drawing/2014/main" id="{073205BD-8A2A-89A0-8AE0-A904EFB2206F}"/>
              </a:ext>
            </a:extLst>
          </p:cNvPr>
          <p:cNvSpPr/>
          <p:nvPr/>
        </p:nvSpPr>
        <p:spPr>
          <a:xfrm>
            <a:off x="548640" y="924522"/>
            <a:ext cx="11216640" cy="1219200"/>
          </a:xfrm>
          <a:prstGeom prst="rect">
            <a:avLst/>
          </a:prstGeom>
          <a:noFill/>
          <a:ln/>
        </p:spPr>
        <p:txBody>
          <a:bodyPr wrap="square" rtlCol="0" anchor="ctr"/>
          <a:lstStyle/>
          <a:p>
            <a:pPr defTabSz="1219170"/>
            <a:r>
              <a:rPr lang="en-US" sz="6133" b="1" dirty="0">
                <a:solidFill>
                  <a:srgbClr val="FFFFFF"/>
                </a:solidFill>
                <a:ea typeface="Cambria" pitchFamily="34" charset="-122"/>
                <a:cs typeface="Cambria" pitchFamily="34" charset="-120"/>
              </a:rPr>
              <a:t>Employee Comments</a:t>
            </a:r>
            <a:endParaRPr lang="en-US" sz="6133" dirty="0">
              <a:solidFill>
                <a:prstClr val="black"/>
              </a:solidFill>
            </a:endParaRPr>
          </a:p>
        </p:txBody>
      </p:sp>
      <p:sp>
        <p:nvSpPr>
          <p:cNvPr id="7" name="Shape 2">
            <a:extLst>
              <a:ext uri="{FF2B5EF4-FFF2-40B4-BE49-F238E27FC236}">
                <a16:creationId xmlns:a16="http://schemas.microsoft.com/office/drawing/2014/main" id="{481FE73E-062B-B2F2-59F4-7181CF1C8A20}"/>
              </a:ext>
            </a:extLst>
          </p:cNvPr>
          <p:cNvSpPr/>
          <p:nvPr/>
        </p:nvSpPr>
        <p:spPr>
          <a:xfrm>
            <a:off x="548640" y="2170176"/>
            <a:ext cx="6705600" cy="48768"/>
          </a:xfrm>
          <a:prstGeom prst="rect">
            <a:avLst/>
          </a:prstGeom>
          <a:solidFill>
            <a:srgbClr val="809DB8"/>
          </a:solidFill>
          <a:ln w="12700">
            <a:solidFill>
              <a:srgbClr val="809DB8"/>
            </a:solidFill>
            <a:prstDash val="solid"/>
          </a:ln>
        </p:spPr>
        <p:txBody>
          <a:bodyPr/>
          <a:lstStyle/>
          <a:p>
            <a:pPr defTabSz="1219170"/>
            <a:endParaRPr lang="en-US" sz="2400">
              <a:solidFill>
                <a:prstClr val="black"/>
              </a:solidFill>
              <a:latin typeface="Calibri" panose="020F0502020204030204"/>
            </a:endParaRPr>
          </a:p>
        </p:txBody>
      </p:sp>
      <p:sp>
        <p:nvSpPr>
          <p:cNvPr id="10" name="Text 4">
            <a:extLst>
              <a:ext uri="{FF2B5EF4-FFF2-40B4-BE49-F238E27FC236}">
                <a16:creationId xmlns:a16="http://schemas.microsoft.com/office/drawing/2014/main" id="{4B3A48DA-0B8A-EB89-0CB9-7F5E9456D1EC}"/>
              </a:ext>
            </a:extLst>
          </p:cNvPr>
          <p:cNvSpPr/>
          <p:nvPr/>
        </p:nvSpPr>
        <p:spPr>
          <a:xfrm>
            <a:off x="471002" y="2389229"/>
            <a:ext cx="11294278" cy="1889760"/>
          </a:xfrm>
          <a:prstGeom prst="rect">
            <a:avLst/>
          </a:prstGeom>
          <a:noFill/>
          <a:ln/>
        </p:spPr>
        <p:txBody>
          <a:bodyPr wrap="square" rtlCol="0" anchor="t"/>
          <a:lstStyle/>
          <a:p>
            <a:pPr defTabSz="1219170"/>
            <a:r>
              <a:rPr lang="en-US" sz="1733" dirty="0">
                <a:solidFill>
                  <a:srgbClr val="C8D8E8"/>
                </a:solidFill>
                <a:ea typeface="Calibri" pitchFamily="34" charset="-122"/>
                <a:cs typeface="Calibri" pitchFamily="34" charset="-120"/>
              </a:rPr>
              <a:t>When faculty &amp; staff completed the 2026 survey, they were invited to respond in their own words to three questions: The following slides present an analysis of those responses — identifying the major themes that emerged from each question, the cross-cutting patterns that surfaced throughout the data, and the frequency with which each theme appeared in faculty &amp; staff comments. The three questions are listed below:</a:t>
            </a:r>
          </a:p>
          <a:p>
            <a:pPr defTabSz="1219170"/>
            <a:endParaRPr lang="en-US" sz="1733" dirty="0">
              <a:solidFill>
                <a:srgbClr val="C8D8E8"/>
              </a:solidFill>
              <a:ea typeface="Calibri" pitchFamily="34" charset="-122"/>
              <a:cs typeface="Calibri" pitchFamily="34" charset="-120"/>
            </a:endParaRPr>
          </a:p>
          <a:p>
            <a:pPr marL="800100" lvl="1" indent="-342900" defTabSz="1219170">
              <a:lnSpc>
                <a:spcPct val="200000"/>
              </a:lnSpc>
              <a:buFont typeface="+mj-lt"/>
              <a:buAutoNum type="arabicPeriod"/>
            </a:pPr>
            <a:r>
              <a:rPr lang="en-US" dirty="0">
                <a:solidFill>
                  <a:schemeClr val="tx2">
                    <a:lumMod val="40000"/>
                    <a:lumOff val="60000"/>
                  </a:schemeClr>
                </a:solidFill>
                <a:latin typeface="Aptos" panose="020B0004020202020204" pitchFamily="34" charset="0"/>
              </a:rPr>
              <a:t>What do you appreciate most about working at this institution?</a:t>
            </a:r>
          </a:p>
          <a:p>
            <a:pPr marL="800100" lvl="1" indent="-342900" defTabSz="1219170">
              <a:lnSpc>
                <a:spcPct val="200000"/>
              </a:lnSpc>
              <a:buFont typeface="+mj-lt"/>
              <a:buAutoNum type="arabicPeriod"/>
            </a:pPr>
            <a:r>
              <a:rPr lang="en-US" dirty="0">
                <a:solidFill>
                  <a:schemeClr val="tx2">
                    <a:lumMod val="40000"/>
                    <a:lumOff val="60000"/>
                  </a:schemeClr>
                </a:solidFill>
                <a:latin typeface="Aptos" panose="020B0004020202020204" pitchFamily="34" charset="0"/>
              </a:rPr>
              <a:t>What would make this institution a better place to work?</a:t>
            </a:r>
          </a:p>
          <a:p>
            <a:pPr marL="800100" lvl="1" indent="-342900" defTabSz="1219170">
              <a:lnSpc>
                <a:spcPct val="200000"/>
              </a:lnSpc>
              <a:buFont typeface="+mj-lt"/>
              <a:buAutoNum type="arabicPeriod"/>
            </a:pPr>
            <a:r>
              <a:rPr lang="en-US" dirty="0">
                <a:solidFill>
                  <a:schemeClr val="tx2">
                    <a:lumMod val="40000"/>
                    <a:lumOff val="60000"/>
                  </a:schemeClr>
                </a:solidFill>
                <a:latin typeface="Aptos" panose="020B0004020202020204" pitchFamily="34" charset="0"/>
              </a:rPr>
              <a:t>What has been the most positive recent change at UTRGV?</a:t>
            </a:r>
            <a:endParaRPr lang="en-US" sz="1100" dirty="0">
              <a:solidFill>
                <a:schemeClr val="tx2">
                  <a:lumMod val="40000"/>
                  <a:lumOff val="60000"/>
                </a:schemeClr>
              </a:solidFill>
              <a:latin typeface="Aptos" panose="020B0004020202020204" pitchFamily="34" charset="0"/>
            </a:endParaRPr>
          </a:p>
          <a:p>
            <a:pPr marL="342900" indent="-342900" defTabSz="1219170">
              <a:buFont typeface="+mj-lt"/>
              <a:buAutoNum type="arabicPeriod"/>
            </a:pPr>
            <a:endParaRPr lang="en-US" sz="1733" dirty="0">
              <a:solidFill>
                <a:srgbClr val="C8D8E8"/>
              </a:solidFill>
              <a:ea typeface="Calibri" pitchFamily="34" charset="-122"/>
              <a:cs typeface="Calibri" pitchFamily="34" charset="-120"/>
            </a:endParaRPr>
          </a:p>
          <a:p>
            <a:pPr defTabSz="1219170"/>
            <a:endParaRPr lang="en-US" sz="1733" dirty="0">
              <a:solidFill>
                <a:srgbClr val="C8D8E8"/>
              </a:solidFill>
              <a:ea typeface="Calibri" pitchFamily="34" charset="-122"/>
              <a:cs typeface="Calibri" pitchFamily="34" charset="-120"/>
            </a:endParaRPr>
          </a:p>
          <a:p>
            <a:pPr defTabSz="1219170"/>
            <a:endParaRPr lang="en-US" sz="1733" dirty="0">
              <a:solidFill>
                <a:prstClr val="black"/>
              </a:solidFill>
            </a:endParaRPr>
          </a:p>
        </p:txBody>
      </p:sp>
    </p:spTree>
    <p:extLst>
      <p:ext uri="{BB962C8B-B14F-4D97-AF65-F5344CB8AC3E}">
        <p14:creationId xmlns:p14="http://schemas.microsoft.com/office/powerpoint/2010/main" val="3721533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31CC85D-5DF5-C84D-9976-C580B9FF2F16}"/>
              </a:ext>
            </a:extLst>
          </p:cNvPr>
          <p:cNvGrpSpPr/>
          <p:nvPr/>
        </p:nvGrpSpPr>
        <p:grpSpPr>
          <a:xfrm>
            <a:off x="743434" y="1349933"/>
            <a:ext cx="10839466" cy="4782247"/>
            <a:chOff x="146304" y="1504793"/>
            <a:chExt cx="11899392" cy="5310535"/>
          </a:xfrm>
        </p:grpSpPr>
        <p:sp>
          <p:nvSpPr>
            <p:cNvPr id="5" name="Shape 5">
              <a:extLst>
                <a:ext uri="{FF2B5EF4-FFF2-40B4-BE49-F238E27FC236}">
                  <a16:creationId xmlns:a16="http://schemas.microsoft.com/office/drawing/2014/main" id="{CAE29860-B312-FFC4-01BE-7F6EDEECBEF3}"/>
                </a:ext>
              </a:extLst>
            </p:cNvPr>
            <p:cNvSpPr/>
            <p:nvPr/>
          </p:nvSpPr>
          <p:spPr>
            <a:xfrm>
              <a:off x="146304" y="150479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6" name="Shape 6">
              <a:extLst>
                <a:ext uri="{FF2B5EF4-FFF2-40B4-BE49-F238E27FC236}">
                  <a16:creationId xmlns:a16="http://schemas.microsoft.com/office/drawing/2014/main" id="{121D7724-1B4C-6854-7AEC-CF213C2A0CF1}"/>
                </a:ext>
              </a:extLst>
            </p:cNvPr>
            <p:cNvSpPr/>
            <p:nvPr/>
          </p:nvSpPr>
          <p:spPr>
            <a:xfrm>
              <a:off x="146304" y="1504793"/>
              <a:ext cx="73152" cy="2438400"/>
            </a:xfrm>
            <a:prstGeom prst="rect">
              <a:avLst/>
            </a:prstGeom>
            <a:solidFill>
              <a:srgbClr val="1A3A5C"/>
            </a:solidFill>
            <a:ln/>
          </p:spPr>
          <p:txBody>
            <a:bodyPr/>
            <a:lstStyle/>
            <a:p>
              <a:endParaRPr lang="en-US" sz="2400"/>
            </a:p>
          </p:txBody>
        </p:sp>
        <p:sp>
          <p:nvSpPr>
            <p:cNvPr id="7" name="Shape 7">
              <a:extLst>
                <a:ext uri="{FF2B5EF4-FFF2-40B4-BE49-F238E27FC236}">
                  <a16:creationId xmlns:a16="http://schemas.microsoft.com/office/drawing/2014/main" id="{D2F56AA8-4262-CEBA-61B3-00FD6EA7D03B}"/>
                </a:ext>
              </a:extLst>
            </p:cNvPr>
            <p:cNvSpPr/>
            <p:nvPr/>
          </p:nvSpPr>
          <p:spPr>
            <a:xfrm>
              <a:off x="365760" y="1699865"/>
              <a:ext cx="633984" cy="633984"/>
            </a:xfrm>
            <a:prstGeom prst="line">
              <a:avLst/>
            </a:prstGeom>
            <a:solidFill>
              <a:srgbClr val="1A3A5C"/>
            </a:solidFill>
            <a:ln/>
          </p:spPr>
          <p:txBody>
            <a:bodyPr/>
            <a:lstStyle/>
            <a:p>
              <a:endParaRPr lang="en-US" sz="2400"/>
            </a:p>
          </p:txBody>
        </p:sp>
        <p:pic>
          <p:nvPicPr>
            <p:cNvPr id="8" name="Image 0" descr="preencoded.png">
              <a:extLst>
                <a:ext uri="{FF2B5EF4-FFF2-40B4-BE49-F238E27FC236}">
                  <a16:creationId xmlns:a16="http://schemas.microsoft.com/office/drawing/2014/main" id="{4D4CCFF8-A05E-6FE1-0D90-D4FEA28D3428}"/>
                </a:ext>
              </a:extLst>
            </p:cNvPr>
            <p:cNvPicPr>
              <a:picLocks noChangeAspect="1"/>
            </p:cNvPicPr>
            <p:nvPr/>
          </p:nvPicPr>
          <p:blipFill>
            <a:blip r:embed="rId2"/>
            <a:stretch>
              <a:fillRect/>
            </a:stretch>
          </p:blipFill>
          <p:spPr>
            <a:xfrm>
              <a:off x="404830" y="1657677"/>
              <a:ext cx="536448" cy="536448"/>
            </a:xfrm>
            <a:prstGeom prst="rect">
              <a:avLst/>
            </a:prstGeom>
          </p:spPr>
        </p:pic>
        <p:sp>
          <p:nvSpPr>
            <p:cNvPr id="9" name="Text 8">
              <a:extLst>
                <a:ext uri="{FF2B5EF4-FFF2-40B4-BE49-F238E27FC236}">
                  <a16:creationId xmlns:a16="http://schemas.microsoft.com/office/drawing/2014/main" id="{224CF12C-A1E8-4D98-99A0-EF79A4CEFEDC}"/>
                </a:ext>
              </a:extLst>
            </p:cNvPr>
            <p:cNvSpPr/>
            <p:nvPr/>
          </p:nvSpPr>
          <p:spPr>
            <a:xfrm>
              <a:off x="1136350" y="1608908"/>
              <a:ext cx="2511552" cy="426720"/>
            </a:xfrm>
            <a:prstGeom prst="rect">
              <a:avLst/>
            </a:prstGeom>
            <a:noFill/>
            <a:ln/>
          </p:spPr>
          <p:txBody>
            <a:bodyPr wrap="square" lIns="0" tIns="0" rIns="0" bIns="0" rtlCol="0" anchor="ctr"/>
            <a:lstStyle/>
            <a:p>
              <a:r>
                <a:rPr lang="en-US" sz="1600" b="1" dirty="0">
                  <a:solidFill>
                    <a:srgbClr val="1A3A5C"/>
                  </a:solidFill>
                  <a:ea typeface="Calibri" pitchFamily="34" charset="-122"/>
                  <a:cs typeface="Calibri" pitchFamily="34" charset="-120"/>
                </a:rPr>
                <a:t>Mission &amp; Student Impact</a:t>
              </a:r>
              <a:endParaRPr lang="en-US" sz="1600" dirty="0"/>
            </a:p>
          </p:txBody>
        </p:sp>
        <p:sp>
          <p:nvSpPr>
            <p:cNvPr id="10" name="Text 9">
              <a:extLst>
                <a:ext uri="{FF2B5EF4-FFF2-40B4-BE49-F238E27FC236}">
                  <a16:creationId xmlns:a16="http://schemas.microsoft.com/office/drawing/2014/main" id="{C526667B-FF88-75B7-732E-19EA17AC7947}"/>
                </a:ext>
              </a:extLst>
            </p:cNvPr>
            <p:cNvSpPr/>
            <p:nvPr/>
          </p:nvSpPr>
          <p:spPr>
            <a:xfrm>
              <a:off x="316992" y="218754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Employees across all roles cite meaningful work and impact on students as their primary source of pride and motivation.</a:t>
              </a:r>
              <a:endParaRPr lang="en-US" sz="1200" dirty="0"/>
            </a:p>
          </p:txBody>
        </p:sp>
        <p:sp>
          <p:nvSpPr>
            <p:cNvPr id="11" name="Shape 10">
              <a:extLst>
                <a:ext uri="{FF2B5EF4-FFF2-40B4-BE49-F238E27FC236}">
                  <a16:creationId xmlns:a16="http://schemas.microsoft.com/office/drawing/2014/main" id="{F54A4061-0815-10FF-8D52-C64F99A0D94E}"/>
                </a:ext>
              </a:extLst>
            </p:cNvPr>
            <p:cNvSpPr/>
            <p:nvPr/>
          </p:nvSpPr>
          <p:spPr>
            <a:xfrm>
              <a:off x="316992" y="3028793"/>
              <a:ext cx="3389376" cy="12192"/>
            </a:xfrm>
            <a:prstGeom prst="rect">
              <a:avLst/>
            </a:prstGeom>
            <a:solidFill>
              <a:srgbClr val="E2E8F0"/>
            </a:solidFill>
            <a:ln/>
          </p:spPr>
          <p:txBody>
            <a:bodyPr/>
            <a:lstStyle/>
            <a:p>
              <a:endParaRPr lang="en-US" sz="2400"/>
            </a:p>
          </p:txBody>
        </p:sp>
        <p:sp>
          <p:nvSpPr>
            <p:cNvPr id="12" name="Text 11">
              <a:extLst>
                <a:ext uri="{FF2B5EF4-FFF2-40B4-BE49-F238E27FC236}">
                  <a16:creationId xmlns:a16="http://schemas.microsoft.com/office/drawing/2014/main" id="{E6C70237-D6AE-5E53-5A62-B1F5D5F30800}"/>
                </a:ext>
              </a:extLst>
            </p:cNvPr>
            <p:cNvSpPr/>
            <p:nvPr/>
          </p:nvSpPr>
          <p:spPr>
            <a:xfrm>
              <a:off x="316992" y="3089753"/>
              <a:ext cx="3389376" cy="755904"/>
            </a:xfrm>
            <a:prstGeom prst="rect">
              <a:avLst/>
            </a:prstGeom>
            <a:noFill/>
            <a:ln/>
          </p:spPr>
          <p:txBody>
            <a:bodyPr wrap="square" lIns="0" tIns="0" rIns="0" bIns="0" rtlCol="0" anchor="t"/>
            <a:lstStyle/>
            <a:p>
              <a:r>
                <a:rPr lang="en-US" sz="2400" b="1" dirty="0">
                  <a:solidFill>
                    <a:srgbClr val="1A3A5C"/>
                  </a:solidFill>
                </a:rPr>
                <a:t>“</a:t>
              </a:r>
              <a:r>
                <a:rPr lang="en-US" sz="1133" i="1" dirty="0">
                  <a:solidFill>
                    <a:srgbClr val="334155"/>
                  </a:solidFill>
                </a:rPr>
                <a:t> Helping our students achieve their goals — that's why I come to work every day. ”</a:t>
              </a:r>
              <a:endParaRPr lang="en-US" sz="2400" dirty="0"/>
            </a:p>
          </p:txBody>
        </p:sp>
        <p:sp>
          <p:nvSpPr>
            <p:cNvPr id="13" name="Shape 12">
              <a:extLst>
                <a:ext uri="{FF2B5EF4-FFF2-40B4-BE49-F238E27FC236}">
                  <a16:creationId xmlns:a16="http://schemas.microsoft.com/office/drawing/2014/main" id="{B00BB11D-2A2A-3447-0A94-52F142F38D45}"/>
                </a:ext>
              </a:extLst>
            </p:cNvPr>
            <p:cNvSpPr/>
            <p:nvPr/>
          </p:nvSpPr>
          <p:spPr>
            <a:xfrm>
              <a:off x="4108704" y="150479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14" name="Shape 13">
              <a:extLst>
                <a:ext uri="{FF2B5EF4-FFF2-40B4-BE49-F238E27FC236}">
                  <a16:creationId xmlns:a16="http://schemas.microsoft.com/office/drawing/2014/main" id="{2E0C237D-9A0B-2C1D-B13E-D7C20C737C15}"/>
                </a:ext>
              </a:extLst>
            </p:cNvPr>
            <p:cNvSpPr/>
            <p:nvPr/>
          </p:nvSpPr>
          <p:spPr>
            <a:xfrm>
              <a:off x="4108704" y="1504793"/>
              <a:ext cx="73152" cy="2438400"/>
            </a:xfrm>
            <a:prstGeom prst="rect">
              <a:avLst/>
            </a:prstGeom>
            <a:solidFill>
              <a:srgbClr val="028090"/>
            </a:solidFill>
            <a:ln/>
          </p:spPr>
          <p:txBody>
            <a:bodyPr/>
            <a:lstStyle/>
            <a:p>
              <a:endParaRPr lang="en-US" sz="2400"/>
            </a:p>
          </p:txBody>
        </p:sp>
        <p:sp>
          <p:nvSpPr>
            <p:cNvPr id="15" name="Shape 14">
              <a:extLst>
                <a:ext uri="{FF2B5EF4-FFF2-40B4-BE49-F238E27FC236}">
                  <a16:creationId xmlns:a16="http://schemas.microsoft.com/office/drawing/2014/main" id="{0D3D3CCD-6625-C139-C5DF-2F4FE5C910CC}"/>
                </a:ext>
              </a:extLst>
            </p:cNvPr>
            <p:cNvSpPr/>
            <p:nvPr/>
          </p:nvSpPr>
          <p:spPr>
            <a:xfrm>
              <a:off x="4328160" y="1699865"/>
              <a:ext cx="633984" cy="633984"/>
            </a:xfrm>
            <a:prstGeom prst="line">
              <a:avLst/>
            </a:prstGeom>
            <a:solidFill>
              <a:srgbClr val="028090"/>
            </a:solidFill>
            <a:ln/>
          </p:spPr>
          <p:txBody>
            <a:bodyPr/>
            <a:lstStyle/>
            <a:p>
              <a:endParaRPr lang="en-US" sz="2400"/>
            </a:p>
          </p:txBody>
        </p:sp>
        <p:pic>
          <p:nvPicPr>
            <p:cNvPr id="16" name="Image 1" descr="preencoded.png">
              <a:extLst>
                <a:ext uri="{FF2B5EF4-FFF2-40B4-BE49-F238E27FC236}">
                  <a16:creationId xmlns:a16="http://schemas.microsoft.com/office/drawing/2014/main" id="{6577ADA8-E1A4-2551-F5CB-2798ED7B7D93}"/>
                </a:ext>
              </a:extLst>
            </p:cNvPr>
            <p:cNvPicPr>
              <a:picLocks noChangeAspect="1"/>
            </p:cNvPicPr>
            <p:nvPr/>
          </p:nvPicPr>
          <p:blipFill>
            <a:blip r:embed="rId3"/>
            <a:stretch>
              <a:fillRect/>
            </a:stretch>
          </p:blipFill>
          <p:spPr>
            <a:xfrm>
              <a:off x="4367231" y="1657677"/>
              <a:ext cx="536448" cy="536448"/>
            </a:xfrm>
            <a:prstGeom prst="rect">
              <a:avLst/>
            </a:prstGeom>
          </p:spPr>
        </p:pic>
        <p:sp>
          <p:nvSpPr>
            <p:cNvPr id="17" name="Text 15">
              <a:extLst>
                <a:ext uri="{FF2B5EF4-FFF2-40B4-BE49-F238E27FC236}">
                  <a16:creationId xmlns:a16="http://schemas.microsoft.com/office/drawing/2014/main" id="{79E46A8E-ACE8-1B73-C1D1-E949F3036910}"/>
                </a:ext>
              </a:extLst>
            </p:cNvPr>
            <p:cNvSpPr/>
            <p:nvPr/>
          </p:nvSpPr>
          <p:spPr>
            <a:xfrm>
              <a:off x="5098750" y="1608908"/>
              <a:ext cx="2511552" cy="426720"/>
            </a:xfrm>
            <a:prstGeom prst="rect">
              <a:avLst/>
            </a:prstGeom>
            <a:noFill/>
            <a:ln/>
          </p:spPr>
          <p:txBody>
            <a:bodyPr wrap="square" lIns="0" tIns="0" rIns="0" bIns="0" rtlCol="0" anchor="ctr"/>
            <a:lstStyle/>
            <a:p>
              <a:r>
                <a:rPr lang="en-US" sz="1600" b="1">
                  <a:solidFill>
                    <a:srgbClr val="028090"/>
                  </a:solidFill>
                  <a:ea typeface="Calibri" pitchFamily="34" charset="-122"/>
                  <a:cs typeface="Calibri" pitchFamily="34" charset="-120"/>
                </a:rPr>
                <a:t>Colleagues &amp; Teamwork</a:t>
              </a:r>
              <a:endParaRPr lang="en-US" sz="1600"/>
            </a:p>
          </p:txBody>
        </p:sp>
        <p:sp>
          <p:nvSpPr>
            <p:cNvPr id="18" name="Text 16">
              <a:extLst>
                <a:ext uri="{FF2B5EF4-FFF2-40B4-BE49-F238E27FC236}">
                  <a16:creationId xmlns:a16="http://schemas.microsoft.com/office/drawing/2014/main" id="{6E666F4A-AEC8-1C1A-A5F8-C9F855FBA396}"/>
                </a:ext>
              </a:extLst>
            </p:cNvPr>
            <p:cNvSpPr/>
            <p:nvPr/>
          </p:nvSpPr>
          <p:spPr>
            <a:xfrm>
              <a:off x="4279392" y="218754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Strong departmental relationships and collegial support are consistently highlighted as making UTRGV a rewarding workplace.</a:t>
              </a:r>
              <a:endParaRPr lang="en-US" sz="1200" dirty="0"/>
            </a:p>
          </p:txBody>
        </p:sp>
        <p:sp>
          <p:nvSpPr>
            <p:cNvPr id="19" name="Shape 17">
              <a:extLst>
                <a:ext uri="{FF2B5EF4-FFF2-40B4-BE49-F238E27FC236}">
                  <a16:creationId xmlns:a16="http://schemas.microsoft.com/office/drawing/2014/main" id="{832058D9-EE6A-0914-C8C5-1AA5D40622FE}"/>
                </a:ext>
              </a:extLst>
            </p:cNvPr>
            <p:cNvSpPr/>
            <p:nvPr/>
          </p:nvSpPr>
          <p:spPr>
            <a:xfrm>
              <a:off x="4279392" y="3028793"/>
              <a:ext cx="3389376" cy="12192"/>
            </a:xfrm>
            <a:prstGeom prst="rect">
              <a:avLst/>
            </a:prstGeom>
            <a:solidFill>
              <a:srgbClr val="E2E8F0"/>
            </a:solidFill>
            <a:ln/>
          </p:spPr>
          <p:txBody>
            <a:bodyPr/>
            <a:lstStyle/>
            <a:p>
              <a:endParaRPr lang="en-US" sz="2400"/>
            </a:p>
          </p:txBody>
        </p:sp>
        <p:sp>
          <p:nvSpPr>
            <p:cNvPr id="20" name="Shape 19">
              <a:extLst>
                <a:ext uri="{FF2B5EF4-FFF2-40B4-BE49-F238E27FC236}">
                  <a16:creationId xmlns:a16="http://schemas.microsoft.com/office/drawing/2014/main" id="{9563DE58-E8DA-6C7F-B432-17C359CF0CC9}"/>
                </a:ext>
              </a:extLst>
            </p:cNvPr>
            <p:cNvSpPr/>
            <p:nvPr/>
          </p:nvSpPr>
          <p:spPr>
            <a:xfrm>
              <a:off x="8071104" y="150479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21" name="Shape 20">
              <a:extLst>
                <a:ext uri="{FF2B5EF4-FFF2-40B4-BE49-F238E27FC236}">
                  <a16:creationId xmlns:a16="http://schemas.microsoft.com/office/drawing/2014/main" id="{01B90B4F-EAD5-B3F1-B22C-59FBF9C13A14}"/>
                </a:ext>
              </a:extLst>
            </p:cNvPr>
            <p:cNvSpPr/>
            <p:nvPr/>
          </p:nvSpPr>
          <p:spPr>
            <a:xfrm>
              <a:off x="8071104" y="1504793"/>
              <a:ext cx="73152" cy="2438400"/>
            </a:xfrm>
            <a:prstGeom prst="rect">
              <a:avLst/>
            </a:prstGeom>
            <a:solidFill>
              <a:srgbClr val="185FA5"/>
            </a:solidFill>
            <a:ln/>
          </p:spPr>
          <p:txBody>
            <a:bodyPr/>
            <a:lstStyle/>
            <a:p>
              <a:endParaRPr lang="en-US" sz="2400"/>
            </a:p>
          </p:txBody>
        </p:sp>
        <p:sp>
          <p:nvSpPr>
            <p:cNvPr id="22" name="Shape 21">
              <a:extLst>
                <a:ext uri="{FF2B5EF4-FFF2-40B4-BE49-F238E27FC236}">
                  <a16:creationId xmlns:a16="http://schemas.microsoft.com/office/drawing/2014/main" id="{C8FB1269-13D7-6EA1-219B-102FBEEE4334}"/>
                </a:ext>
              </a:extLst>
            </p:cNvPr>
            <p:cNvSpPr/>
            <p:nvPr/>
          </p:nvSpPr>
          <p:spPr>
            <a:xfrm>
              <a:off x="8290560" y="1699865"/>
              <a:ext cx="633984" cy="633984"/>
            </a:xfrm>
            <a:prstGeom prst="line">
              <a:avLst/>
            </a:prstGeom>
            <a:solidFill>
              <a:srgbClr val="185FA5"/>
            </a:solidFill>
            <a:ln/>
          </p:spPr>
          <p:txBody>
            <a:bodyPr/>
            <a:lstStyle/>
            <a:p>
              <a:endParaRPr lang="en-US" sz="2400"/>
            </a:p>
          </p:txBody>
        </p:sp>
        <p:pic>
          <p:nvPicPr>
            <p:cNvPr id="23" name="Image 2" descr="preencoded.png">
              <a:extLst>
                <a:ext uri="{FF2B5EF4-FFF2-40B4-BE49-F238E27FC236}">
                  <a16:creationId xmlns:a16="http://schemas.microsoft.com/office/drawing/2014/main" id="{88E4FEFB-612C-7F97-DC09-C3146E213485}"/>
                </a:ext>
              </a:extLst>
            </p:cNvPr>
            <p:cNvPicPr>
              <a:picLocks noChangeAspect="1"/>
            </p:cNvPicPr>
            <p:nvPr/>
          </p:nvPicPr>
          <p:blipFill>
            <a:blip r:embed="rId4"/>
            <a:stretch>
              <a:fillRect/>
            </a:stretch>
          </p:blipFill>
          <p:spPr>
            <a:xfrm>
              <a:off x="8329630" y="1657677"/>
              <a:ext cx="536448" cy="536448"/>
            </a:xfrm>
            <a:prstGeom prst="rect">
              <a:avLst/>
            </a:prstGeom>
          </p:spPr>
        </p:pic>
        <p:sp>
          <p:nvSpPr>
            <p:cNvPr id="24" name="Text 22">
              <a:extLst>
                <a:ext uri="{FF2B5EF4-FFF2-40B4-BE49-F238E27FC236}">
                  <a16:creationId xmlns:a16="http://schemas.microsoft.com/office/drawing/2014/main" id="{980C3216-0A41-4081-1466-584674DC72A8}"/>
                </a:ext>
              </a:extLst>
            </p:cNvPr>
            <p:cNvSpPr/>
            <p:nvPr/>
          </p:nvSpPr>
          <p:spPr>
            <a:xfrm>
              <a:off x="9061151" y="1608908"/>
              <a:ext cx="2511552" cy="426720"/>
            </a:xfrm>
            <a:prstGeom prst="rect">
              <a:avLst/>
            </a:prstGeom>
            <a:noFill/>
            <a:ln/>
          </p:spPr>
          <p:txBody>
            <a:bodyPr wrap="square" lIns="0" tIns="0" rIns="0" bIns="0" rtlCol="0" anchor="ctr"/>
            <a:lstStyle/>
            <a:p>
              <a:r>
                <a:rPr lang="en-US" sz="1600" b="1">
                  <a:solidFill>
                    <a:srgbClr val="185FA5"/>
                  </a:solidFill>
                  <a:ea typeface="Calibri" pitchFamily="34" charset="-122"/>
                  <a:cs typeface="Calibri" pitchFamily="34" charset="-120"/>
                </a:rPr>
                <a:t>Serving the RGV Community</a:t>
              </a:r>
              <a:endParaRPr lang="en-US" sz="1600"/>
            </a:p>
          </p:txBody>
        </p:sp>
        <p:sp>
          <p:nvSpPr>
            <p:cNvPr id="25" name="Text 23">
              <a:extLst>
                <a:ext uri="{FF2B5EF4-FFF2-40B4-BE49-F238E27FC236}">
                  <a16:creationId xmlns:a16="http://schemas.microsoft.com/office/drawing/2014/main" id="{C84C9AF4-0E7E-69D1-C04D-39369679070E}"/>
                </a:ext>
              </a:extLst>
            </p:cNvPr>
            <p:cNvSpPr/>
            <p:nvPr/>
          </p:nvSpPr>
          <p:spPr>
            <a:xfrm>
              <a:off x="8241792" y="218754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Pride in serving an underserved, predominantly Hispanic region is a deeply personal motivator — especially for faculty with local roots.</a:t>
              </a:r>
              <a:endParaRPr lang="en-US" sz="1200" dirty="0"/>
            </a:p>
          </p:txBody>
        </p:sp>
        <p:sp>
          <p:nvSpPr>
            <p:cNvPr id="26" name="Shape 24">
              <a:extLst>
                <a:ext uri="{FF2B5EF4-FFF2-40B4-BE49-F238E27FC236}">
                  <a16:creationId xmlns:a16="http://schemas.microsoft.com/office/drawing/2014/main" id="{E8CE1D10-B78B-76C9-7519-A11F022DD11C}"/>
                </a:ext>
              </a:extLst>
            </p:cNvPr>
            <p:cNvSpPr/>
            <p:nvPr/>
          </p:nvSpPr>
          <p:spPr>
            <a:xfrm>
              <a:off x="8241792" y="3028793"/>
              <a:ext cx="3389376" cy="12192"/>
            </a:xfrm>
            <a:prstGeom prst="rect">
              <a:avLst/>
            </a:prstGeom>
            <a:solidFill>
              <a:srgbClr val="E2E8F0"/>
            </a:solidFill>
            <a:ln/>
          </p:spPr>
          <p:txBody>
            <a:bodyPr/>
            <a:lstStyle/>
            <a:p>
              <a:endParaRPr lang="en-US" sz="2400"/>
            </a:p>
          </p:txBody>
        </p:sp>
        <p:sp>
          <p:nvSpPr>
            <p:cNvPr id="27" name="Text 25">
              <a:extLst>
                <a:ext uri="{FF2B5EF4-FFF2-40B4-BE49-F238E27FC236}">
                  <a16:creationId xmlns:a16="http://schemas.microsoft.com/office/drawing/2014/main" id="{69F44F5A-8172-5EB8-4D6C-9AB9B5096C93}"/>
                </a:ext>
              </a:extLst>
            </p:cNvPr>
            <p:cNvSpPr/>
            <p:nvPr/>
          </p:nvSpPr>
          <p:spPr>
            <a:xfrm>
              <a:off x="8241792" y="3089753"/>
              <a:ext cx="3389376" cy="755904"/>
            </a:xfrm>
            <a:prstGeom prst="rect">
              <a:avLst/>
            </a:prstGeom>
            <a:noFill/>
            <a:ln/>
          </p:spPr>
          <p:txBody>
            <a:bodyPr wrap="square" lIns="0" tIns="0" rIns="0" bIns="0" rtlCol="0" anchor="t"/>
            <a:lstStyle/>
            <a:p>
              <a:r>
                <a:rPr lang="en-US" sz="2400" b="1">
                  <a:solidFill>
                    <a:srgbClr val="185FA5"/>
                  </a:solidFill>
                </a:rPr>
                <a:t>“</a:t>
              </a:r>
              <a:r>
                <a:rPr lang="en-US" sz="1133" i="1">
                  <a:solidFill>
                    <a:srgbClr val="334155"/>
                  </a:solidFill>
                </a:rPr>
                <a:t> Having an impact on an underserved population is what makes this place special. ”</a:t>
              </a:r>
              <a:endParaRPr lang="en-US" sz="2400"/>
            </a:p>
          </p:txBody>
        </p:sp>
        <p:sp>
          <p:nvSpPr>
            <p:cNvPr id="28" name="Shape 26">
              <a:extLst>
                <a:ext uri="{FF2B5EF4-FFF2-40B4-BE49-F238E27FC236}">
                  <a16:creationId xmlns:a16="http://schemas.microsoft.com/office/drawing/2014/main" id="{6C793874-BF7D-7EB9-EB5E-7E3E8DD6ABC4}"/>
                </a:ext>
              </a:extLst>
            </p:cNvPr>
            <p:cNvSpPr/>
            <p:nvPr/>
          </p:nvSpPr>
          <p:spPr>
            <a:xfrm>
              <a:off x="146304" y="406511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29" name="Shape 27">
              <a:extLst>
                <a:ext uri="{FF2B5EF4-FFF2-40B4-BE49-F238E27FC236}">
                  <a16:creationId xmlns:a16="http://schemas.microsoft.com/office/drawing/2014/main" id="{294C9520-4577-7550-994B-F4291D5766F4}"/>
                </a:ext>
              </a:extLst>
            </p:cNvPr>
            <p:cNvSpPr/>
            <p:nvPr/>
          </p:nvSpPr>
          <p:spPr>
            <a:xfrm>
              <a:off x="146304" y="4065113"/>
              <a:ext cx="73152" cy="2438400"/>
            </a:xfrm>
            <a:prstGeom prst="rect">
              <a:avLst/>
            </a:prstGeom>
            <a:solidFill>
              <a:srgbClr val="1D9E75"/>
            </a:solidFill>
            <a:ln/>
          </p:spPr>
          <p:txBody>
            <a:bodyPr/>
            <a:lstStyle/>
            <a:p>
              <a:endParaRPr lang="en-US" sz="2400"/>
            </a:p>
          </p:txBody>
        </p:sp>
        <p:sp>
          <p:nvSpPr>
            <p:cNvPr id="30" name="Shape 28">
              <a:extLst>
                <a:ext uri="{FF2B5EF4-FFF2-40B4-BE49-F238E27FC236}">
                  <a16:creationId xmlns:a16="http://schemas.microsoft.com/office/drawing/2014/main" id="{046231E8-4B2D-80E9-EB78-71587F85B0BB}"/>
                </a:ext>
              </a:extLst>
            </p:cNvPr>
            <p:cNvSpPr/>
            <p:nvPr/>
          </p:nvSpPr>
          <p:spPr>
            <a:xfrm>
              <a:off x="365760" y="4260185"/>
              <a:ext cx="633984" cy="633984"/>
            </a:xfrm>
            <a:prstGeom prst="line">
              <a:avLst/>
            </a:prstGeom>
            <a:solidFill>
              <a:srgbClr val="1D9E75"/>
            </a:solidFill>
            <a:ln/>
          </p:spPr>
          <p:txBody>
            <a:bodyPr/>
            <a:lstStyle/>
            <a:p>
              <a:endParaRPr lang="en-US" sz="2400"/>
            </a:p>
          </p:txBody>
        </p:sp>
        <p:pic>
          <p:nvPicPr>
            <p:cNvPr id="31" name="Image 3" descr="preencoded.png">
              <a:extLst>
                <a:ext uri="{FF2B5EF4-FFF2-40B4-BE49-F238E27FC236}">
                  <a16:creationId xmlns:a16="http://schemas.microsoft.com/office/drawing/2014/main" id="{90C816FF-DD78-BE8B-AD48-CCFFCB80C1D1}"/>
                </a:ext>
              </a:extLst>
            </p:cNvPr>
            <p:cNvPicPr>
              <a:picLocks noChangeAspect="1"/>
            </p:cNvPicPr>
            <p:nvPr/>
          </p:nvPicPr>
          <p:blipFill>
            <a:blip r:embed="rId5"/>
            <a:stretch>
              <a:fillRect/>
            </a:stretch>
          </p:blipFill>
          <p:spPr>
            <a:xfrm>
              <a:off x="404830" y="4217996"/>
              <a:ext cx="536448" cy="536448"/>
            </a:xfrm>
            <a:prstGeom prst="rect">
              <a:avLst/>
            </a:prstGeom>
          </p:spPr>
        </p:pic>
        <p:sp>
          <p:nvSpPr>
            <p:cNvPr id="32" name="Text 29">
              <a:extLst>
                <a:ext uri="{FF2B5EF4-FFF2-40B4-BE49-F238E27FC236}">
                  <a16:creationId xmlns:a16="http://schemas.microsoft.com/office/drawing/2014/main" id="{EFD07F92-471A-40A4-966C-3BDB3F2A791E}"/>
                </a:ext>
              </a:extLst>
            </p:cNvPr>
            <p:cNvSpPr/>
            <p:nvPr/>
          </p:nvSpPr>
          <p:spPr>
            <a:xfrm>
              <a:off x="1136350" y="4169229"/>
              <a:ext cx="2511552" cy="426720"/>
            </a:xfrm>
            <a:prstGeom prst="rect">
              <a:avLst/>
            </a:prstGeom>
            <a:noFill/>
            <a:ln/>
          </p:spPr>
          <p:txBody>
            <a:bodyPr wrap="square" lIns="0" tIns="0" rIns="0" bIns="0" rtlCol="0" anchor="ctr"/>
            <a:lstStyle/>
            <a:p>
              <a:r>
                <a:rPr lang="en-US" sz="1600" b="1">
                  <a:solidFill>
                    <a:srgbClr val="1D9E75"/>
                  </a:solidFill>
                  <a:ea typeface="Calibri" pitchFamily="34" charset="-122"/>
                  <a:cs typeface="Calibri" pitchFamily="34" charset="-120"/>
                </a:rPr>
                <a:t>Work-Life Balance &amp; Flexibility</a:t>
              </a:r>
              <a:endParaRPr lang="en-US" sz="1600"/>
            </a:p>
          </p:txBody>
        </p:sp>
        <p:sp>
          <p:nvSpPr>
            <p:cNvPr id="33" name="Text 30">
              <a:extLst>
                <a:ext uri="{FF2B5EF4-FFF2-40B4-BE49-F238E27FC236}">
                  <a16:creationId xmlns:a16="http://schemas.microsoft.com/office/drawing/2014/main" id="{367C8005-BB36-D548-E78F-1AFB751FEB6A}"/>
                </a:ext>
              </a:extLst>
            </p:cNvPr>
            <p:cNvSpPr/>
            <p:nvPr/>
          </p:nvSpPr>
          <p:spPr>
            <a:xfrm>
              <a:off x="316992" y="474786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The ability to work from home, flexible hours, and a culture that respects personal time are frequently appreciated benefits.</a:t>
              </a:r>
              <a:endParaRPr lang="en-US" sz="1200" dirty="0"/>
            </a:p>
          </p:txBody>
        </p:sp>
        <p:sp>
          <p:nvSpPr>
            <p:cNvPr id="34" name="Shape 31">
              <a:extLst>
                <a:ext uri="{FF2B5EF4-FFF2-40B4-BE49-F238E27FC236}">
                  <a16:creationId xmlns:a16="http://schemas.microsoft.com/office/drawing/2014/main" id="{CEBEC4A8-E07B-C12F-180C-88762D781FA8}"/>
                </a:ext>
              </a:extLst>
            </p:cNvPr>
            <p:cNvSpPr/>
            <p:nvPr/>
          </p:nvSpPr>
          <p:spPr>
            <a:xfrm>
              <a:off x="316992" y="5589113"/>
              <a:ext cx="3389376" cy="12192"/>
            </a:xfrm>
            <a:prstGeom prst="rect">
              <a:avLst/>
            </a:prstGeom>
            <a:solidFill>
              <a:srgbClr val="E2E8F0"/>
            </a:solidFill>
            <a:ln/>
          </p:spPr>
          <p:txBody>
            <a:bodyPr/>
            <a:lstStyle/>
            <a:p>
              <a:endParaRPr lang="en-US" sz="2400"/>
            </a:p>
          </p:txBody>
        </p:sp>
        <p:sp>
          <p:nvSpPr>
            <p:cNvPr id="35" name="Text 32">
              <a:extLst>
                <a:ext uri="{FF2B5EF4-FFF2-40B4-BE49-F238E27FC236}">
                  <a16:creationId xmlns:a16="http://schemas.microsoft.com/office/drawing/2014/main" id="{2E305937-1205-BDE3-FEFC-8F492507657F}"/>
                </a:ext>
              </a:extLst>
            </p:cNvPr>
            <p:cNvSpPr/>
            <p:nvPr/>
          </p:nvSpPr>
          <p:spPr>
            <a:xfrm>
              <a:off x="316992" y="5650073"/>
              <a:ext cx="3389376" cy="755904"/>
            </a:xfrm>
            <a:prstGeom prst="rect">
              <a:avLst/>
            </a:prstGeom>
            <a:noFill/>
            <a:ln/>
          </p:spPr>
          <p:txBody>
            <a:bodyPr wrap="square" lIns="0" tIns="0" rIns="0" bIns="0" rtlCol="0" anchor="t"/>
            <a:lstStyle/>
            <a:p>
              <a:r>
                <a:rPr lang="en-US" sz="2400" b="1">
                  <a:solidFill>
                    <a:srgbClr val="1D9E75"/>
                  </a:solidFill>
                </a:rPr>
                <a:t>“</a:t>
              </a:r>
              <a:r>
                <a:rPr lang="en-US" sz="1133" i="1">
                  <a:solidFill>
                    <a:srgbClr val="334155"/>
                  </a:solidFill>
                </a:rPr>
                <a:t> Good work-life balance and the opportunity for growth keep me energized. ”</a:t>
              </a:r>
              <a:endParaRPr lang="en-US" sz="2400"/>
            </a:p>
          </p:txBody>
        </p:sp>
        <p:sp>
          <p:nvSpPr>
            <p:cNvPr id="36" name="Shape 33">
              <a:extLst>
                <a:ext uri="{FF2B5EF4-FFF2-40B4-BE49-F238E27FC236}">
                  <a16:creationId xmlns:a16="http://schemas.microsoft.com/office/drawing/2014/main" id="{A81C5179-E178-E821-841A-5A6ED47DC8B8}"/>
                </a:ext>
              </a:extLst>
            </p:cNvPr>
            <p:cNvSpPr/>
            <p:nvPr/>
          </p:nvSpPr>
          <p:spPr>
            <a:xfrm>
              <a:off x="4108704" y="406511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37" name="Shape 34">
              <a:extLst>
                <a:ext uri="{FF2B5EF4-FFF2-40B4-BE49-F238E27FC236}">
                  <a16:creationId xmlns:a16="http://schemas.microsoft.com/office/drawing/2014/main" id="{A009E58B-5F2B-D3A4-E354-58F5C91A9622}"/>
                </a:ext>
              </a:extLst>
            </p:cNvPr>
            <p:cNvSpPr/>
            <p:nvPr/>
          </p:nvSpPr>
          <p:spPr>
            <a:xfrm>
              <a:off x="4108704" y="4065113"/>
              <a:ext cx="73152" cy="2438400"/>
            </a:xfrm>
            <a:prstGeom prst="rect">
              <a:avLst/>
            </a:prstGeom>
            <a:solidFill>
              <a:srgbClr val="BA7517"/>
            </a:solidFill>
            <a:ln/>
          </p:spPr>
          <p:txBody>
            <a:bodyPr/>
            <a:lstStyle/>
            <a:p>
              <a:endParaRPr lang="en-US" sz="2400"/>
            </a:p>
          </p:txBody>
        </p:sp>
        <p:sp>
          <p:nvSpPr>
            <p:cNvPr id="38" name="Shape 35">
              <a:extLst>
                <a:ext uri="{FF2B5EF4-FFF2-40B4-BE49-F238E27FC236}">
                  <a16:creationId xmlns:a16="http://schemas.microsoft.com/office/drawing/2014/main" id="{9D354199-5FFB-991B-4628-ACAF4ADD0360}"/>
                </a:ext>
              </a:extLst>
            </p:cNvPr>
            <p:cNvSpPr/>
            <p:nvPr/>
          </p:nvSpPr>
          <p:spPr>
            <a:xfrm>
              <a:off x="4328160" y="4260185"/>
              <a:ext cx="633984" cy="633984"/>
            </a:xfrm>
            <a:prstGeom prst="line">
              <a:avLst/>
            </a:prstGeom>
            <a:solidFill>
              <a:srgbClr val="BA7517"/>
            </a:solidFill>
            <a:ln/>
          </p:spPr>
          <p:txBody>
            <a:bodyPr/>
            <a:lstStyle/>
            <a:p>
              <a:endParaRPr lang="en-US" sz="2400"/>
            </a:p>
          </p:txBody>
        </p:sp>
        <p:pic>
          <p:nvPicPr>
            <p:cNvPr id="39" name="Image 4" descr="preencoded.png">
              <a:extLst>
                <a:ext uri="{FF2B5EF4-FFF2-40B4-BE49-F238E27FC236}">
                  <a16:creationId xmlns:a16="http://schemas.microsoft.com/office/drawing/2014/main" id="{C23F0459-CCD7-E336-8CAC-F69CD77FF31B}"/>
                </a:ext>
              </a:extLst>
            </p:cNvPr>
            <p:cNvPicPr>
              <a:picLocks noChangeAspect="1"/>
            </p:cNvPicPr>
            <p:nvPr/>
          </p:nvPicPr>
          <p:blipFill>
            <a:blip r:embed="rId6"/>
            <a:stretch>
              <a:fillRect/>
            </a:stretch>
          </p:blipFill>
          <p:spPr>
            <a:xfrm>
              <a:off x="4376928" y="4181856"/>
              <a:ext cx="536448" cy="536448"/>
            </a:xfrm>
            <a:prstGeom prst="rect">
              <a:avLst/>
            </a:prstGeom>
          </p:spPr>
        </p:pic>
        <p:sp>
          <p:nvSpPr>
            <p:cNvPr id="40" name="Text 36">
              <a:extLst>
                <a:ext uri="{FF2B5EF4-FFF2-40B4-BE49-F238E27FC236}">
                  <a16:creationId xmlns:a16="http://schemas.microsoft.com/office/drawing/2014/main" id="{125B84E4-49C4-B3B8-44B8-F565476342DC}"/>
                </a:ext>
              </a:extLst>
            </p:cNvPr>
            <p:cNvSpPr/>
            <p:nvPr/>
          </p:nvSpPr>
          <p:spPr>
            <a:xfrm>
              <a:off x="5098750" y="4169229"/>
              <a:ext cx="2511552" cy="426720"/>
            </a:xfrm>
            <a:prstGeom prst="rect">
              <a:avLst/>
            </a:prstGeom>
            <a:noFill/>
            <a:ln/>
          </p:spPr>
          <p:txBody>
            <a:bodyPr wrap="square" lIns="0" tIns="0" rIns="0" bIns="0" rtlCol="0" anchor="ctr"/>
            <a:lstStyle/>
            <a:p>
              <a:r>
                <a:rPr lang="en-US" sz="1600" b="1">
                  <a:solidFill>
                    <a:srgbClr val="BA7517"/>
                  </a:solidFill>
                  <a:ea typeface="Calibri" pitchFamily="34" charset="-122"/>
                  <a:cs typeface="Calibri" pitchFamily="34" charset="-120"/>
                </a:rPr>
                <a:t>Autonomy &amp; Academic Freedom</a:t>
              </a:r>
              <a:endParaRPr lang="en-US" sz="1600"/>
            </a:p>
          </p:txBody>
        </p:sp>
        <p:sp>
          <p:nvSpPr>
            <p:cNvPr id="41" name="Text 37">
              <a:extLst>
                <a:ext uri="{FF2B5EF4-FFF2-40B4-BE49-F238E27FC236}">
                  <a16:creationId xmlns:a16="http://schemas.microsoft.com/office/drawing/2014/main" id="{40B37D12-5023-7B35-B48F-F0C0DC56F2AB}"/>
                </a:ext>
              </a:extLst>
            </p:cNvPr>
            <p:cNvSpPr/>
            <p:nvPr/>
          </p:nvSpPr>
          <p:spPr>
            <a:xfrm>
              <a:off x="4279392" y="474786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Faculty particularly value the freedom to pursue research, innovate in the classroom, and lead new initiatives without micromanagement.</a:t>
              </a:r>
              <a:endParaRPr lang="en-US" sz="1200" dirty="0"/>
            </a:p>
          </p:txBody>
        </p:sp>
        <p:sp>
          <p:nvSpPr>
            <p:cNvPr id="42" name="Shape 38">
              <a:extLst>
                <a:ext uri="{FF2B5EF4-FFF2-40B4-BE49-F238E27FC236}">
                  <a16:creationId xmlns:a16="http://schemas.microsoft.com/office/drawing/2014/main" id="{83F7BD94-4B8A-A773-36F0-8725A0B84C46}"/>
                </a:ext>
              </a:extLst>
            </p:cNvPr>
            <p:cNvSpPr/>
            <p:nvPr/>
          </p:nvSpPr>
          <p:spPr>
            <a:xfrm>
              <a:off x="4279392" y="5589113"/>
              <a:ext cx="3389376" cy="12192"/>
            </a:xfrm>
            <a:prstGeom prst="rect">
              <a:avLst/>
            </a:prstGeom>
            <a:solidFill>
              <a:srgbClr val="E2E8F0"/>
            </a:solidFill>
            <a:ln/>
          </p:spPr>
          <p:txBody>
            <a:bodyPr/>
            <a:lstStyle/>
            <a:p>
              <a:endParaRPr lang="en-US" sz="2400"/>
            </a:p>
          </p:txBody>
        </p:sp>
        <p:sp>
          <p:nvSpPr>
            <p:cNvPr id="43" name="Text 39">
              <a:extLst>
                <a:ext uri="{FF2B5EF4-FFF2-40B4-BE49-F238E27FC236}">
                  <a16:creationId xmlns:a16="http://schemas.microsoft.com/office/drawing/2014/main" id="{224BCC20-9C8B-AAEE-4982-B649C4571E61}"/>
                </a:ext>
              </a:extLst>
            </p:cNvPr>
            <p:cNvSpPr/>
            <p:nvPr/>
          </p:nvSpPr>
          <p:spPr>
            <a:xfrm>
              <a:off x="4279392" y="5650073"/>
              <a:ext cx="3389376" cy="755904"/>
            </a:xfrm>
            <a:prstGeom prst="rect">
              <a:avLst/>
            </a:prstGeom>
            <a:noFill/>
            <a:ln/>
          </p:spPr>
          <p:txBody>
            <a:bodyPr wrap="square" lIns="0" tIns="0" rIns="0" bIns="0" rtlCol="0" anchor="t"/>
            <a:lstStyle/>
            <a:p>
              <a:r>
                <a:rPr lang="en-US" sz="2400" b="1">
                  <a:solidFill>
                    <a:srgbClr val="BA7517"/>
                  </a:solidFill>
                </a:rPr>
                <a:t>“</a:t>
              </a:r>
              <a:r>
                <a:rPr lang="en-US" sz="1133" i="1">
                  <a:solidFill>
                    <a:srgbClr val="334155"/>
                  </a:solidFill>
                </a:rPr>
                <a:t> I appreciate the autonomy with the teaching of courses and academic research. ”</a:t>
              </a:r>
              <a:endParaRPr lang="en-US" sz="2400"/>
            </a:p>
          </p:txBody>
        </p:sp>
        <p:sp>
          <p:nvSpPr>
            <p:cNvPr id="44" name="Shape 40">
              <a:extLst>
                <a:ext uri="{FF2B5EF4-FFF2-40B4-BE49-F238E27FC236}">
                  <a16:creationId xmlns:a16="http://schemas.microsoft.com/office/drawing/2014/main" id="{553F4EED-CC61-B496-9079-B42EB052C9E2}"/>
                </a:ext>
              </a:extLst>
            </p:cNvPr>
            <p:cNvSpPr/>
            <p:nvPr/>
          </p:nvSpPr>
          <p:spPr>
            <a:xfrm>
              <a:off x="8071104" y="4065113"/>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45" name="Shape 41">
              <a:extLst>
                <a:ext uri="{FF2B5EF4-FFF2-40B4-BE49-F238E27FC236}">
                  <a16:creationId xmlns:a16="http://schemas.microsoft.com/office/drawing/2014/main" id="{0575BF92-5783-E953-D0DA-EE96D5E32D33}"/>
                </a:ext>
              </a:extLst>
            </p:cNvPr>
            <p:cNvSpPr/>
            <p:nvPr/>
          </p:nvSpPr>
          <p:spPr>
            <a:xfrm>
              <a:off x="8071104" y="4065113"/>
              <a:ext cx="73152" cy="2438400"/>
            </a:xfrm>
            <a:prstGeom prst="rect">
              <a:avLst/>
            </a:prstGeom>
            <a:solidFill>
              <a:srgbClr val="5E548E"/>
            </a:solidFill>
            <a:ln/>
          </p:spPr>
          <p:txBody>
            <a:bodyPr/>
            <a:lstStyle/>
            <a:p>
              <a:endParaRPr lang="en-US" sz="2400"/>
            </a:p>
          </p:txBody>
        </p:sp>
        <p:sp>
          <p:nvSpPr>
            <p:cNvPr id="46" name="Shape 42">
              <a:extLst>
                <a:ext uri="{FF2B5EF4-FFF2-40B4-BE49-F238E27FC236}">
                  <a16:creationId xmlns:a16="http://schemas.microsoft.com/office/drawing/2014/main" id="{EA79EADA-4959-742F-E7D4-D672D4BCABBC}"/>
                </a:ext>
              </a:extLst>
            </p:cNvPr>
            <p:cNvSpPr/>
            <p:nvPr/>
          </p:nvSpPr>
          <p:spPr>
            <a:xfrm>
              <a:off x="8290560" y="4260185"/>
              <a:ext cx="633984" cy="633984"/>
            </a:xfrm>
            <a:prstGeom prst="line">
              <a:avLst/>
            </a:prstGeom>
            <a:solidFill>
              <a:srgbClr val="5E548E"/>
            </a:solidFill>
            <a:ln/>
          </p:spPr>
          <p:txBody>
            <a:bodyPr/>
            <a:lstStyle/>
            <a:p>
              <a:endParaRPr lang="en-US" sz="2400"/>
            </a:p>
          </p:txBody>
        </p:sp>
        <p:pic>
          <p:nvPicPr>
            <p:cNvPr id="47" name="Image 5" descr="preencoded.png">
              <a:extLst>
                <a:ext uri="{FF2B5EF4-FFF2-40B4-BE49-F238E27FC236}">
                  <a16:creationId xmlns:a16="http://schemas.microsoft.com/office/drawing/2014/main" id="{79A4451D-8110-29BA-C095-A668F2AD662F}"/>
                </a:ext>
              </a:extLst>
            </p:cNvPr>
            <p:cNvPicPr>
              <a:picLocks noChangeAspect="1"/>
            </p:cNvPicPr>
            <p:nvPr/>
          </p:nvPicPr>
          <p:blipFill>
            <a:blip r:embed="rId7"/>
            <a:stretch>
              <a:fillRect/>
            </a:stretch>
          </p:blipFill>
          <p:spPr>
            <a:xfrm>
              <a:off x="8329630" y="4217996"/>
              <a:ext cx="536448" cy="536448"/>
            </a:xfrm>
            <a:prstGeom prst="rect">
              <a:avLst/>
            </a:prstGeom>
          </p:spPr>
        </p:pic>
        <p:sp>
          <p:nvSpPr>
            <p:cNvPr id="48" name="Text 43">
              <a:extLst>
                <a:ext uri="{FF2B5EF4-FFF2-40B4-BE49-F238E27FC236}">
                  <a16:creationId xmlns:a16="http://schemas.microsoft.com/office/drawing/2014/main" id="{5BFCDA4D-9E2D-0581-9EA7-F53CD63707C0}"/>
                </a:ext>
              </a:extLst>
            </p:cNvPr>
            <p:cNvSpPr/>
            <p:nvPr/>
          </p:nvSpPr>
          <p:spPr>
            <a:xfrm>
              <a:off x="9061151" y="4169229"/>
              <a:ext cx="2511552" cy="426720"/>
            </a:xfrm>
            <a:prstGeom prst="rect">
              <a:avLst/>
            </a:prstGeom>
            <a:noFill/>
            <a:ln/>
          </p:spPr>
          <p:txBody>
            <a:bodyPr wrap="square" lIns="0" tIns="0" rIns="0" bIns="0" rtlCol="0" anchor="ctr"/>
            <a:lstStyle/>
            <a:p>
              <a:r>
                <a:rPr lang="en-US" sz="1600" b="1">
                  <a:solidFill>
                    <a:srgbClr val="5E548E"/>
                  </a:solidFill>
                  <a:ea typeface="Calibri" pitchFamily="34" charset="-122"/>
                  <a:cs typeface="Calibri" pitchFamily="34" charset="-120"/>
                </a:rPr>
                <a:t>Benefits &amp; Job Stability</a:t>
              </a:r>
              <a:endParaRPr lang="en-US" sz="1600"/>
            </a:p>
          </p:txBody>
        </p:sp>
        <p:sp>
          <p:nvSpPr>
            <p:cNvPr id="49" name="Text 44">
              <a:extLst>
                <a:ext uri="{FF2B5EF4-FFF2-40B4-BE49-F238E27FC236}">
                  <a16:creationId xmlns:a16="http://schemas.microsoft.com/office/drawing/2014/main" id="{C2988C24-16A6-9724-F6F5-70DD44731F83}"/>
                </a:ext>
              </a:extLst>
            </p:cNvPr>
            <p:cNvSpPr/>
            <p:nvPr/>
          </p:nvSpPr>
          <p:spPr>
            <a:xfrm>
              <a:off x="8241792" y="4747865"/>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Comprehensive health benefits, retirement plans, and job security are recognized as competitive advantages of employment at UTRGV.</a:t>
              </a:r>
              <a:endParaRPr lang="en-US" sz="1200" dirty="0"/>
            </a:p>
          </p:txBody>
        </p:sp>
        <p:sp>
          <p:nvSpPr>
            <p:cNvPr id="50" name="Shape 45">
              <a:extLst>
                <a:ext uri="{FF2B5EF4-FFF2-40B4-BE49-F238E27FC236}">
                  <a16:creationId xmlns:a16="http://schemas.microsoft.com/office/drawing/2014/main" id="{7B06B153-C60E-90C6-8E7D-BB218E3D38BD}"/>
                </a:ext>
              </a:extLst>
            </p:cNvPr>
            <p:cNvSpPr/>
            <p:nvPr/>
          </p:nvSpPr>
          <p:spPr>
            <a:xfrm>
              <a:off x="8241792" y="5589113"/>
              <a:ext cx="3389376" cy="12192"/>
            </a:xfrm>
            <a:prstGeom prst="rect">
              <a:avLst/>
            </a:prstGeom>
            <a:solidFill>
              <a:srgbClr val="E2E8F0"/>
            </a:solidFill>
            <a:ln/>
          </p:spPr>
          <p:txBody>
            <a:bodyPr/>
            <a:lstStyle/>
            <a:p>
              <a:endParaRPr lang="en-US" sz="2400"/>
            </a:p>
          </p:txBody>
        </p:sp>
        <p:sp>
          <p:nvSpPr>
            <p:cNvPr id="51" name="Text 46">
              <a:extLst>
                <a:ext uri="{FF2B5EF4-FFF2-40B4-BE49-F238E27FC236}">
                  <a16:creationId xmlns:a16="http://schemas.microsoft.com/office/drawing/2014/main" id="{3905D9C7-E11A-29AB-9B44-23AFFEE1FDD0}"/>
                </a:ext>
              </a:extLst>
            </p:cNvPr>
            <p:cNvSpPr/>
            <p:nvPr/>
          </p:nvSpPr>
          <p:spPr>
            <a:xfrm>
              <a:off x="8241792" y="5650073"/>
              <a:ext cx="3389376" cy="755904"/>
            </a:xfrm>
            <a:prstGeom prst="rect">
              <a:avLst/>
            </a:prstGeom>
            <a:noFill/>
            <a:ln/>
          </p:spPr>
          <p:txBody>
            <a:bodyPr wrap="square" lIns="0" tIns="0" rIns="0" bIns="0" rtlCol="0" anchor="t"/>
            <a:lstStyle/>
            <a:p>
              <a:r>
                <a:rPr lang="en-US" sz="2400" b="1">
                  <a:solidFill>
                    <a:srgbClr val="5E548E"/>
                  </a:solidFill>
                </a:rPr>
                <a:t>“</a:t>
              </a:r>
              <a:r>
                <a:rPr lang="en-US" sz="1133" i="1">
                  <a:solidFill>
                    <a:srgbClr val="334155"/>
                  </a:solidFill>
                </a:rPr>
                <a:t> Health, dental, and vision insurance — and the ability to make a difference. That matters. ”</a:t>
              </a:r>
              <a:endParaRPr lang="en-US" sz="2400"/>
            </a:p>
          </p:txBody>
        </p:sp>
        <p:sp>
          <p:nvSpPr>
            <p:cNvPr id="52" name="Text 47">
              <a:extLst>
                <a:ext uri="{FF2B5EF4-FFF2-40B4-BE49-F238E27FC236}">
                  <a16:creationId xmlns:a16="http://schemas.microsoft.com/office/drawing/2014/main" id="{DC140551-5A01-C568-A47C-422D950E8E98}"/>
                </a:ext>
              </a:extLst>
            </p:cNvPr>
            <p:cNvSpPr/>
            <p:nvPr/>
          </p:nvSpPr>
          <p:spPr>
            <a:xfrm>
              <a:off x="146304" y="6620256"/>
              <a:ext cx="11899392" cy="195072"/>
            </a:xfrm>
            <a:prstGeom prst="rect">
              <a:avLst/>
            </a:prstGeom>
            <a:noFill/>
            <a:ln/>
          </p:spPr>
          <p:txBody>
            <a:bodyPr wrap="square" lIns="0" tIns="0" rIns="0" bIns="0" rtlCol="0" anchor="ctr"/>
            <a:lstStyle/>
            <a:p>
              <a:pPr algn="ctr"/>
              <a:r>
                <a:rPr lang="en-US" sz="1050" b="1" i="1" dirty="0">
                  <a:solidFill>
                    <a:srgbClr val="94A3B8"/>
                  </a:solidFill>
                </a:rPr>
                <a:t>Source: UTRGV 2026 </a:t>
              </a:r>
              <a:r>
                <a:rPr lang="en-US" sz="1050" b="1" i="1" dirty="0" err="1">
                  <a:solidFill>
                    <a:srgbClr val="94A3B8"/>
                  </a:solidFill>
                </a:rPr>
                <a:t>ModernThink</a:t>
              </a:r>
              <a:r>
                <a:rPr lang="en-US" sz="1050" b="1" i="1" dirty="0">
                  <a:solidFill>
                    <a:srgbClr val="94A3B8"/>
                  </a:solidFill>
                </a:rPr>
                <a:t> Campus Climate Survey — Employee Comments Report (Full Data Set)</a:t>
              </a:r>
              <a:endParaRPr lang="en-US" sz="1050" b="1" dirty="0"/>
            </a:p>
          </p:txBody>
        </p:sp>
      </p:grpSp>
      <p:sp>
        <p:nvSpPr>
          <p:cNvPr id="54" name="Shape 0">
            <a:extLst>
              <a:ext uri="{FF2B5EF4-FFF2-40B4-BE49-F238E27FC236}">
                <a16:creationId xmlns:a16="http://schemas.microsoft.com/office/drawing/2014/main" id="{36C5A8C8-70BD-DCE6-7FE4-E6070254EE5E}"/>
              </a:ext>
            </a:extLst>
          </p:cNvPr>
          <p:cNvSpPr/>
          <p:nvPr/>
        </p:nvSpPr>
        <p:spPr>
          <a:xfrm>
            <a:off x="0" y="0"/>
            <a:ext cx="12192000" cy="755904"/>
          </a:xfrm>
          <a:prstGeom prst="rect">
            <a:avLst/>
          </a:prstGeom>
          <a:solidFill>
            <a:schemeClr val="tx1"/>
          </a:solidFill>
          <a:ln w="12700">
            <a:solidFill>
              <a:srgbClr val="1B2D4F"/>
            </a:solidFill>
            <a:prstDash val="solid"/>
          </a:ln>
        </p:spPr>
        <p:txBody>
          <a:bodyPr/>
          <a:lstStyle/>
          <a:p>
            <a:endParaRPr lang="en-US" sz="2400"/>
          </a:p>
        </p:txBody>
      </p:sp>
      <p:sp>
        <p:nvSpPr>
          <p:cNvPr id="56" name="Shape 1">
            <a:extLst>
              <a:ext uri="{FF2B5EF4-FFF2-40B4-BE49-F238E27FC236}">
                <a16:creationId xmlns:a16="http://schemas.microsoft.com/office/drawing/2014/main" id="{C4A48EE9-4A75-1DB6-B7C6-CF5535914EA3}"/>
              </a:ext>
            </a:extLst>
          </p:cNvPr>
          <p:cNvSpPr/>
          <p:nvPr/>
        </p:nvSpPr>
        <p:spPr>
          <a:xfrm>
            <a:off x="219455" y="109728"/>
            <a:ext cx="517373" cy="512064"/>
          </a:xfrm>
          <a:prstGeom prst="rect">
            <a:avLst/>
          </a:prstGeom>
          <a:solidFill>
            <a:srgbClr val="1B7A78"/>
          </a:solidFill>
          <a:ln w="12700">
            <a:solidFill>
              <a:srgbClr val="1B7A78"/>
            </a:solidFill>
            <a:prstDash val="solid"/>
          </a:ln>
        </p:spPr>
        <p:txBody>
          <a:bodyPr anchor="ctr"/>
          <a:lstStyle/>
          <a:p>
            <a:r>
              <a:rPr lang="en-US" sz="2000" b="1" dirty="0">
                <a:solidFill>
                  <a:srgbClr val="FFFFFF"/>
                </a:solidFill>
                <a:ea typeface="Calibri" pitchFamily="34" charset="-122"/>
                <a:cs typeface="Calibri" pitchFamily="34" charset="-120"/>
              </a:rPr>
              <a:t>Q1</a:t>
            </a:r>
            <a:endParaRPr lang="en-US" sz="2000" dirty="0"/>
          </a:p>
        </p:txBody>
      </p:sp>
      <p:sp>
        <p:nvSpPr>
          <p:cNvPr id="58" name="Text 3">
            <a:extLst>
              <a:ext uri="{FF2B5EF4-FFF2-40B4-BE49-F238E27FC236}">
                <a16:creationId xmlns:a16="http://schemas.microsoft.com/office/drawing/2014/main" id="{54F390B2-742C-B326-C395-091567C99BB0}"/>
              </a:ext>
            </a:extLst>
          </p:cNvPr>
          <p:cNvSpPr/>
          <p:nvPr/>
        </p:nvSpPr>
        <p:spPr>
          <a:xfrm>
            <a:off x="877824" y="121920"/>
            <a:ext cx="11271342" cy="512064"/>
          </a:xfrm>
          <a:prstGeom prst="rect">
            <a:avLst/>
          </a:prstGeom>
          <a:noFill/>
          <a:ln/>
        </p:spPr>
        <p:txBody>
          <a:bodyPr wrap="square" rtlCol="0" anchor="ctr"/>
          <a:lstStyle/>
          <a:p>
            <a:r>
              <a:rPr lang="en-US" sz="2800" b="1" dirty="0">
                <a:solidFill>
                  <a:srgbClr val="FFFFFF"/>
                </a:solidFill>
                <a:ea typeface="Calibri" pitchFamily="34" charset="-122"/>
                <a:cs typeface="Calibri" pitchFamily="34" charset="-120"/>
              </a:rPr>
              <a:t>What do you appreciate most about working at this institution?</a:t>
            </a:r>
            <a:endParaRPr lang="en-US" sz="2800" b="1" dirty="0"/>
          </a:p>
        </p:txBody>
      </p:sp>
      <p:sp>
        <p:nvSpPr>
          <p:cNvPr id="3" name="TextBox 2">
            <a:extLst>
              <a:ext uri="{FF2B5EF4-FFF2-40B4-BE49-F238E27FC236}">
                <a16:creationId xmlns:a16="http://schemas.microsoft.com/office/drawing/2014/main" id="{8D313E9A-205E-2FD1-9E27-E4B1B6F2458B}"/>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34</a:t>
            </a:fld>
            <a:endParaRPr lang="en-US" sz="1000" dirty="0"/>
          </a:p>
        </p:txBody>
      </p:sp>
    </p:spTree>
    <p:extLst>
      <p:ext uri="{BB962C8B-B14F-4D97-AF65-F5344CB8AC3E}">
        <p14:creationId xmlns:p14="http://schemas.microsoft.com/office/powerpoint/2010/main" val="3930460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653C5-2426-299B-A36B-FE925D927046}"/>
            </a:ext>
          </a:extLst>
        </p:cNvPr>
        <p:cNvGrpSpPr/>
        <p:nvPr/>
      </p:nvGrpSpPr>
      <p:grpSpPr>
        <a:xfrm>
          <a:off x="0" y="0"/>
          <a:ext cx="0" cy="0"/>
          <a:chOff x="0" y="0"/>
          <a:chExt cx="0" cy="0"/>
        </a:xfrm>
      </p:grpSpPr>
      <p:grpSp>
        <p:nvGrpSpPr>
          <p:cNvPr id="56" name="Group 55">
            <a:extLst>
              <a:ext uri="{FF2B5EF4-FFF2-40B4-BE49-F238E27FC236}">
                <a16:creationId xmlns:a16="http://schemas.microsoft.com/office/drawing/2014/main" id="{1FA4723C-7989-55A8-E7C5-40E25DE0B4AF}"/>
              </a:ext>
            </a:extLst>
          </p:cNvPr>
          <p:cNvGrpSpPr/>
          <p:nvPr/>
        </p:nvGrpSpPr>
        <p:grpSpPr>
          <a:xfrm>
            <a:off x="546371" y="987129"/>
            <a:ext cx="11099258" cy="4678404"/>
            <a:chOff x="-19591" y="1194816"/>
            <a:chExt cx="12192000" cy="5449824"/>
          </a:xfrm>
        </p:grpSpPr>
        <p:sp>
          <p:nvSpPr>
            <p:cNvPr id="57" name="Text 4">
              <a:extLst>
                <a:ext uri="{FF2B5EF4-FFF2-40B4-BE49-F238E27FC236}">
                  <a16:creationId xmlns:a16="http://schemas.microsoft.com/office/drawing/2014/main" id="{D303578A-F45B-A06A-7C09-AC6B36BA4318}"/>
                </a:ext>
              </a:extLst>
            </p:cNvPr>
            <p:cNvSpPr/>
            <p:nvPr/>
          </p:nvSpPr>
          <p:spPr>
            <a:xfrm>
              <a:off x="-19591" y="1194816"/>
              <a:ext cx="12192000" cy="390144"/>
            </a:xfrm>
            <a:prstGeom prst="rect">
              <a:avLst/>
            </a:prstGeom>
            <a:noFill/>
            <a:ln/>
          </p:spPr>
          <p:txBody>
            <a:bodyPr wrap="square" lIns="0" tIns="0" rIns="0" bIns="0" rtlCol="0" anchor="ctr"/>
            <a:lstStyle/>
            <a:p>
              <a:pPr algn="ctr"/>
              <a:r>
                <a:rPr lang="en-US" sz="1267" i="1" dirty="0">
                  <a:solidFill>
                    <a:srgbClr val="4A5568"/>
                  </a:solidFill>
                </a:rPr>
                <a:t>Employees identified six priority areas for improvement — compensation being the most prevalent</a:t>
              </a:r>
              <a:endParaRPr lang="en-US" sz="1267" dirty="0"/>
            </a:p>
          </p:txBody>
        </p:sp>
        <p:sp>
          <p:nvSpPr>
            <p:cNvPr id="58" name="Shape 5">
              <a:extLst>
                <a:ext uri="{FF2B5EF4-FFF2-40B4-BE49-F238E27FC236}">
                  <a16:creationId xmlns:a16="http://schemas.microsoft.com/office/drawing/2014/main" id="{2A8B2D3F-2386-3788-F731-DB2FBB9EE8B1}"/>
                </a:ext>
              </a:extLst>
            </p:cNvPr>
            <p:cNvSpPr/>
            <p:nvPr/>
          </p:nvSpPr>
          <p:spPr>
            <a:xfrm>
              <a:off x="146304" y="164592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59" name="Shape 6">
              <a:extLst>
                <a:ext uri="{FF2B5EF4-FFF2-40B4-BE49-F238E27FC236}">
                  <a16:creationId xmlns:a16="http://schemas.microsoft.com/office/drawing/2014/main" id="{82E3C7B3-BC15-4BC6-A1EF-5032EF4C7B75}"/>
                </a:ext>
              </a:extLst>
            </p:cNvPr>
            <p:cNvSpPr/>
            <p:nvPr/>
          </p:nvSpPr>
          <p:spPr>
            <a:xfrm>
              <a:off x="146304" y="1645920"/>
              <a:ext cx="73152" cy="2438400"/>
            </a:xfrm>
            <a:prstGeom prst="rect">
              <a:avLst/>
            </a:prstGeom>
            <a:solidFill>
              <a:srgbClr val="B91C1C"/>
            </a:solidFill>
            <a:ln/>
          </p:spPr>
          <p:txBody>
            <a:bodyPr/>
            <a:lstStyle/>
            <a:p>
              <a:endParaRPr lang="en-US" sz="2400"/>
            </a:p>
          </p:txBody>
        </p:sp>
        <p:sp>
          <p:nvSpPr>
            <p:cNvPr id="60" name="Shape 7">
              <a:extLst>
                <a:ext uri="{FF2B5EF4-FFF2-40B4-BE49-F238E27FC236}">
                  <a16:creationId xmlns:a16="http://schemas.microsoft.com/office/drawing/2014/main" id="{AC81A003-32F2-EDBE-C503-0EED8C32E905}"/>
                </a:ext>
              </a:extLst>
            </p:cNvPr>
            <p:cNvSpPr/>
            <p:nvPr/>
          </p:nvSpPr>
          <p:spPr>
            <a:xfrm>
              <a:off x="365760" y="1840992"/>
              <a:ext cx="633984" cy="633984"/>
            </a:xfrm>
            <a:prstGeom prst="line">
              <a:avLst/>
            </a:prstGeom>
            <a:solidFill>
              <a:srgbClr val="B91C1C"/>
            </a:solidFill>
            <a:ln/>
          </p:spPr>
          <p:txBody>
            <a:bodyPr/>
            <a:lstStyle/>
            <a:p>
              <a:endParaRPr lang="en-US" sz="2400"/>
            </a:p>
          </p:txBody>
        </p:sp>
        <p:pic>
          <p:nvPicPr>
            <p:cNvPr id="61" name="Image 0" descr="preencoded.png">
              <a:extLst>
                <a:ext uri="{FF2B5EF4-FFF2-40B4-BE49-F238E27FC236}">
                  <a16:creationId xmlns:a16="http://schemas.microsoft.com/office/drawing/2014/main" id="{3007E15E-7747-1F45-E886-4698FA3427DC}"/>
                </a:ext>
              </a:extLst>
            </p:cNvPr>
            <p:cNvPicPr>
              <a:picLocks noChangeAspect="1"/>
            </p:cNvPicPr>
            <p:nvPr/>
          </p:nvPicPr>
          <p:blipFill>
            <a:blip r:embed="rId2"/>
            <a:stretch>
              <a:fillRect/>
            </a:stretch>
          </p:blipFill>
          <p:spPr>
            <a:xfrm>
              <a:off x="385351" y="1731264"/>
              <a:ext cx="536448" cy="536448"/>
            </a:xfrm>
            <a:prstGeom prst="rect">
              <a:avLst/>
            </a:prstGeom>
          </p:spPr>
        </p:pic>
        <p:sp>
          <p:nvSpPr>
            <p:cNvPr id="62" name="Text 8">
              <a:extLst>
                <a:ext uri="{FF2B5EF4-FFF2-40B4-BE49-F238E27FC236}">
                  <a16:creationId xmlns:a16="http://schemas.microsoft.com/office/drawing/2014/main" id="{09D2D622-95FF-2624-AD72-9929F31896F1}"/>
                </a:ext>
              </a:extLst>
            </p:cNvPr>
            <p:cNvSpPr/>
            <p:nvPr/>
          </p:nvSpPr>
          <p:spPr>
            <a:xfrm>
              <a:off x="1146048" y="1760854"/>
              <a:ext cx="2511552" cy="426720"/>
            </a:xfrm>
            <a:prstGeom prst="rect">
              <a:avLst/>
            </a:prstGeom>
            <a:noFill/>
            <a:ln/>
          </p:spPr>
          <p:txBody>
            <a:bodyPr wrap="square" lIns="0" tIns="0" rIns="0" bIns="0" rtlCol="0" anchor="ctr"/>
            <a:lstStyle/>
            <a:p>
              <a:r>
                <a:rPr lang="en-US" sz="1600" b="1" dirty="0">
                  <a:solidFill>
                    <a:srgbClr val="B91C1C"/>
                  </a:solidFill>
                  <a:ea typeface="Calibri" pitchFamily="34" charset="-122"/>
                  <a:cs typeface="Calibri" pitchFamily="34" charset="-120"/>
                </a:rPr>
                <a:t>Competitive &amp; Equitable Pay</a:t>
              </a:r>
              <a:endParaRPr lang="en-US" sz="1600" dirty="0"/>
            </a:p>
          </p:txBody>
        </p:sp>
        <p:sp>
          <p:nvSpPr>
            <p:cNvPr id="63" name="Text 9">
              <a:extLst>
                <a:ext uri="{FF2B5EF4-FFF2-40B4-BE49-F238E27FC236}">
                  <a16:creationId xmlns:a16="http://schemas.microsoft.com/office/drawing/2014/main" id="{B419FDD3-C534-FC33-0DA3-5829A997A0C4}"/>
                </a:ext>
              </a:extLst>
            </p:cNvPr>
            <p:cNvSpPr/>
            <p:nvPr/>
          </p:nvSpPr>
          <p:spPr>
            <a:xfrm>
              <a:off x="316992" y="2328672"/>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By far the most frequently cited concern. Employees feel salaries lag peer institutions and don't reflect experience, merit, or inflation.</a:t>
              </a:r>
              <a:endParaRPr lang="en-US" sz="1200" dirty="0"/>
            </a:p>
          </p:txBody>
        </p:sp>
        <p:sp>
          <p:nvSpPr>
            <p:cNvPr id="64" name="Shape 10">
              <a:extLst>
                <a:ext uri="{FF2B5EF4-FFF2-40B4-BE49-F238E27FC236}">
                  <a16:creationId xmlns:a16="http://schemas.microsoft.com/office/drawing/2014/main" id="{647A0948-008D-C955-6AE8-C554EAB8C4F2}"/>
                </a:ext>
              </a:extLst>
            </p:cNvPr>
            <p:cNvSpPr/>
            <p:nvPr/>
          </p:nvSpPr>
          <p:spPr>
            <a:xfrm>
              <a:off x="316992" y="3169920"/>
              <a:ext cx="3389376" cy="12192"/>
            </a:xfrm>
            <a:prstGeom prst="rect">
              <a:avLst/>
            </a:prstGeom>
            <a:solidFill>
              <a:srgbClr val="E2E8F0"/>
            </a:solidFill>
            <a:ln/>
          </p:spPr>
          <p:txBody>
            <a:bodyPr/>
            <a:lstStyle/>
            <a:p>
              <a:endParaRPr lang="en-US" sz="2400"/>
            </a:p>
          </p:txBody>
        </p:sp>
        <p:sp>
          <p:nvSpPr>
            <p:cNvPr id="65" name="Text 11">
              <a:extLst>
                <a:ext uri="{FF2B5EF4-FFF2-40B4-BE49-F238E27FC236}">
                  <a16:creationId xmlns:a16="http://schemas.microsoft.com/office/drawing/2014/main" id="{56B68CD1-D432-9881-690F-AF31B0FD2DF7}"/>
                </a:ext>
              </a:extLst>
            </p:cNvPr>
            <p:cNvSpPr/>
            <p:nvPr/>
          </p:nvSpPr>
          <p:spPr>
            <a:xfrm>
              <a:off x="316992" y="3230880"/>
              <a:ext cx="3389376" cy="755904"/>
            </a:xfrm>
            <a:prstGeom prst="rect">
              <a:avLst/>
            </a:prstGeom>
            <a:noFill/>
            <a:ln/>
          </p:spPr>
          <p:txBody>
            <a:bodyPr wrap="square" lIns="0" tIns="0" rIns="0" bIns="0" rtlCol="0" anchor="t"/>
            <a:lstStyle/>
            <a:p>
              <a:r>
                <a:rPr lang="en-US" sz="2400" b="1" dirty="0">
                  <a:solidFill>
                    <a:srgbClr val="B91C1C"/>
                  </a:solidFill>
                </a:rPr>
                <a:t>“</a:t>
              </a:r>
              <a:r>
                <a:rPr lang="en-US" sz="1133" i="1" dirty="0">
                  <a:solidFill>
                    <a:srgbClr val="334155"/>
                  </a:solidFill>
                </a:rPr>
                <a:t> Better pay for everyone across the board — UTRGV should be the high-paying institution in the Valley. ”</a:t>
              </a:r>
              <a:endParaRPr lang="en-US" sz="2400" dirty="0"/>
            </a:p>
          </p:txBody>
        </p:sp>
        <p:sp>
          <p:nvSpPr>
            <p:cNvPr id="66" name="Shape 12">
              <a:extLst>
                <a:ext uri="{FF2B5EF4-FFF2-40B4-BE49-F238E27FC236}">
                  <a16:creationId xmlns:a16="http://schemas.microsoft.com/office/drawing/2014/main" id="{83715690-51A2-B8DA-BACA-5313768EA397}"/>
                </a:ext>
              </a:extLst>
            </p:cNvPr>
            <p:cNvSpPr/>
            <p:nvPr/>
          </p:nvSpPr>
          <p:spPr>
            <a:xfrm>
              <a:off x="4108704" y="164592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67" name="Shape 13">
              <a:extLst>
                <a:ext uri="{FF2B5EF4-FFF2-40B4-BE49-F238E27FC236}">
                  <a16:creationId xmlns:a16="http://schemas.microsoft.com/office/drawing/2014/main" id="{02434C65-D190-48D6-754D-494BCC5D2E77}"/>
                </a:ext>
              </a:extLst>
            </p:cNvPr>
            <p:cNvSpPr/>
            <p:nvPr/>
          </p:nvSpPr>
          <p:spPr>
            <a:xfrm>
              <a:off x="4108704" y="1645920"/>
              <a:ext cx="73152" cy="2438400"/>
            </a:xfrm>
            <a:prstGeom prst="rect">
              <a:avLst/>
            </a:prstGeom>
            <a:solidFill>
              <a:srgbClr val="BA7517"/>
            </a:solidFill>
            <a:ln/>
          </p:spPr>
          <p:txBody>
            <a:bodyPr/>
            <a:lstStyle/>
            <a:p>
              <a:endParaRPr lang="en-US" sz="2400"/>
            </a:p>
          </p:txBody>
        </p:sp>
        <p:sp>
          <p:nvSpPr>
            <p:cNvPr id="68" name="Shape 14">
              <a:extLst>
                <a:ext uri="{FF2B5EF4-FFF2-40B4-BE49-F238E27FC236}">
                  <a16:creationId xmlns:a16="http://schemas.microsoft.com/office/drawing/2014/main" id="{4AD0F51F-CE56-E3AA-67C9-ADE203E9A7D0}"/>
                </a:ext>
              </a:extLst>
            </p:cNvPr>
            <p:cNvSpPr/>
            <p:nvPr/>
          </p:nvSpPr>
          <p:spPr>
            <a:xfrm>
              <a:off x="4328160" y="1840992"/>
              <a:ext cx="633984" cy="633984"/>
            </a:xfrm>
            <a:prstGeom prst="line">
              <a:avLst/>
            </a:prstGeom>
            <a:solidFill>
              <a:srgbClr val="BA7517"/>
            </a:solidFill>
            <a:ln/>
          </p:spPr>
          <p:txBody>
            <a:bodyPr/>
            <a:lstStyle/>
            <a:p>
              <a:endParaRPr lang="en-US" sz="2400"/>
            </a:p>
          </p:txBody>
        </p:sp>
        <p:pic>
          <p:nvPicPr>
            <p:cNvPr id="69" name="Image 1" descr="preencoded.png">
              <a:extLst>
                <a:ext uri="{FF2B5EF4-FFF2-40B4-BE49-F238E27FC236}">
                  <a16:creationId xmlns:a16="http://schemas.microsoft.com/office/drawing/2014/main" id="{CA1C3C92-7AE9-DD0D-31D3-1EE69A1C71EE}"/>
                </a:ext>
              </a:extLst>
            </p:cNvPr>
            <p:cNvPicPr>
              <a:picLocks noChangeAspect="1"/>
            </p:cNvPicPr>
            <p:nvPr/>
          </p:nvPicPr>
          <p:blipFill>
            <a:blip r:embed="rId3"/>
            <a:stretch>
              <a:fillRect/>
            </a:stretch>
          </p:blipFill>
          <p:spPr>
            <a:xfrm>
              <a:off x="4347751" y="1731264"/>
              <a:ext cx="536448" cy="536448"/>
            </a:xfrm>
            <a:prstGeom prst="rect">
              <a:avLst/>
            </a:prstGeom>
          </p:spPr>
        </p:pic>
        <p:sp>
          <p:nvSpPr>
            <p:cNvPr id="70" name="Text 15">
              <a:extLst>
                <a:ext uri="{FF2B5EF4-FFF2-40B4-BE49-F238E27FC236}">
                  <a16:creationId xmlns:a16="http://schemas.microsoft.com/office/drawing/2014/main" id="{DF76E94C-BC4D-016B-0CBB-A48425281352}"/>
                </a:ext>
              </a:extLst>
            </p:cNvPr>
            <p:cNvSpPr/>
            <p:nvPr/>
          </p:nvSpPr>
          <p:spPr>
            <a:xfrm>
              <a:off x="5108448" y="1760854"/>
              <a:ext cx="2511552" cy="426720"/>
            </a:xfrm>
            <a:prstGeom prst="rect">
              <a:avLst/>
            </a:prstGeom>
            <a:noFill/>
            <a:ln/>
          </p:spPr>
          <p:txBody>
            <a:bodyPr wrap="square" lIns="0" tIns="0" rIns="0" bIns="0" rtlCol="0" anchor="ctr"/>
            <a:lstStyle/>
            <a:p>
              <a:r>
                <a:rPr lang="en-US" sz="1600" b="1">
                  <a:solidFill>
                    <a:srgbClr val="BA7517"/>
                  </a:solidFill>
                  <a:ea typeface="Calibri" pitchFamily="34" charset="-122"/>
                  <a:cs typeface="Calibri" pitchFamily="34" charset="-120"/>
                </a:rPr>
                <a:t>Transparent Communication</a:t>
              </a:r>
              <a:endParaRPr lang="en-US" sz="1600"/>
            </a:p>
          </p:txBody>
        </p:sp>
        <p:sp>
          <p:nvSpPr>
            <p:cNvPr id="71" name="Text 16">
              <a:extLst>
                <a:ext uri="{FF2B5EF4-FFF2-40B4-BE49-F238E27FC236}">
                  <a16:creationId xmlns:a16="http://schemas.microsoft.com/office/drawing/2014/main" id="{5F556B70-65AB-0AD9-97ED-3B92F673285D}"/>
                </a:ext>
              </a:extLst>
            </p:cNvPr>
            <p:cNvSpPr/>
            <p:nvPr/>
          </p:nvSpPr>
          <p:spPr>
            <a:xfrm>
              <a:off x="4279392" y="2328672"/>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Employees want clearer, more timely communication about decisions, changes, and institutional priorities — especially across campuses.</a:t>
              </a:r>
              <a:endParaRPr lang="en-US" sz="1200"/>
            </a:p>
          </p:txBody>
        </p:sp>
        <p:sp>
          <p:nvSpPr>
            <p:cNvPr id="72" name="Shape 17">
              <a:extLst>
                <a:ext uri="{FF2B5EF4-FFF2-40B4-BE49-F238E27FC236}">
                  <a16:creationId xmlns:a16="http://schemas.microsoft.com/office/drawing/2014/main" id="{97A7D5BE-1EE6-2E78-F5DB-7543F7B596F4}"/>
                </a:ext>
              </a:extLst>
            </p:cNvPr>
            <p:cNvSpPr/>
            <p:nvPr/>
          </p:nvSpPr>
          <p:spPr>
            <a:xfrm>
              <a:off x="4279392" y="3169920"/>
              <a:ext cx="3389376" cy="12192"/>
            </a:xfrm>
            <a:prstGeom prst="rect">
              <a:avLst/>
            </a:prstGeom>
            <a:solidFill>
              <a:srgbClr val="E2E8F0"/>
            </a:solidFill>
            <a:ln/>
          </p:spPr>
          <p:txBody>
            <a:bodyPr/>
            <a:lstStyle/>
            <a:p>
              <a:endParaRPr lang="en-US" sz="2400"/>
            </a:p>
          </p:txBody>
        </p:sp>
        <p:sp>
          <p:nvSpPr>
            <p:cNvPr id="73" name="Text 18">
              <a:extLst>
                <a:ext uri="{FF2B5EF4-FFF2-40B4-BE49-F238E27FC236}">
                  <a16:creationId xmlns:a16="http://schemas.microsoft.com/office/drawing/2014/main" id="{6B3EFA7D-B6DF-451D-6533-F7EAF191667A}"/>
                </a:ext>
              </a:extLst>
            </p:cNvPr>
            <p:cNvSpPr/>
            <p:nvPr/>
          </p:nvSpPr>
          <p:spPr>
            <a:xfrm>
              <a:off x="4279392" y="3230880"/>
              <a:ext cx="3389376" cy="755904"/>
            </a:xfrm>
            <a:prstGeom prst="rect">
              <a:avLst/>
            </a:prstGeom>
            <a:noFill/>
            <a:ln/>
          </p:spPr>
          <p:txBody>
            <a:bodyPr wrap="square" lIns="0" tIns="0" rIns="0" bIns="0" rtlCol="0" anchor="t"/>
            <a:lstStyle/>
            <a:p>
              <a:r>
                <a:rPr lang="en-US" sz="2400" b="1" dirty="0">
                  <a:solidFill>
                    <a:srgbClr val="BA7517"/>
                  </a:solidFill>
                </a:rPr>
                <a:t>“</a:t>
              </a:r>
              <a:r>
                <a:rPr lang="en-US" sz="1133" i="1" dirty="0">
                  <a:solidFill>
                    <a:srgbClr val="334155"/>
                  </a:solidFill>
                </a:rPr>
                <a:t> More communication regarding the direction of the campus across the valley would make a huge difference. ”</a:t>
              </a:r>
              <a:endParaRPr lang="en-US" sz="2400" dirty="0"/>
            </a:p>
          </p:txBody>
        </p:sp>
        <p:sp>
          <p:nvSpPr>
            <p:cNvPr id="74" name="Shape 19">
              <a:extLst>
                <a:ext uri="{FF2B5EF4-FFF2-40B4-BE49-F238E27FC236}">
                  <a16:creationId xmlns:a16="http://schemas.microsoft.com/office/drawing/2014/main" id="{56735C09-AC46-239F-A419-CF372DE6E1C2}"/>
                </a:ext>
              </a:extLst>
            </p:cNvPr>
            <p:cNvSpPr/>
            <p:nvPr/>
          </p:nvSpPr>
          <p:spPr>
            <a:xfrm>
              <a:off x="8071104" y="164592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75" name="Shape 20">
              <a:extLst>
                <a:ext uri="{FF2B5EF4-FFF2-40B4-BE49-F238E27FC236}">
                  <a16:creationId xmlns:a16="http://schemas.microsoft.com/office/drawing/2014/main" id="{519376CB-291E-68A6-12B3-A523628D0FCF}"/>
                </a:ext>
              </a:extLst>
            </p:cNvPr>
            <p:cNvSpPr/>
            <p:nvPr/>
          </p:nvSpPr>
          <p:spPr>
            <a:xfrm>
              <a:off x="8071104" y="1645920"/>
              <a:ext cx="73152" cy="2438400"/>
            </a:xfrm>
            <a:prstGeom prst="rect">
              <a:avLst/>
            </a:prstGeom>
            <a:solidFill>
              <a:srgbClr val="185FA5"/>
            </a:solidFill>
            <a:ln/>
          </p:spPr>
          <p:txBody>
            <a:bodyPr/>
            <a:lstStyle/>
            <a:p>
              <a:endParaRPr lang="en-US" sz="2400"/>
            </a:p>
          </p:txBody>
        </p:sp>
        <p:sp>
          <p:nvSpPr>
            <p:cNvPr id="76" name="Shape 21">
              <a:extLst>
                <a:ext uri="{FF2B5EF4-FFF2-40B4-BE49-F238E27FC236}">
                  <a16:creationId xmlns:a16="http://schemas.microsoft.com/office/drawing/2014/main" id="{98C0BA35-1433-1977-7A44-198B6DFDD552}"/>
                </a:ext>
              </a:extLst>
            </p:cNvPr>
            <p:cNvSpPr/>
            <p:nvPr/>
          </p:nvSpPr>
          <p:spPr>
            <a:xfrm>
              <a:off x="8290560" y="1840992"/>
              <a:ext cx="633984" cy="633984"/>
            </a:xfrm>
            <a:prstGeom prst="line">
              <a:avLst/>
            </a:prstGeom>
            <a:solidFill>
              <a:srgbClr val="185FA5"/>
            </a:solidFill>
            <a:ln/>
          </p:spPr>
          <p:txBody>
            <a:bodyPr/>
            <a:lstStyle/>
            <a:p>
              <a:endParaRPr lang="en-US" sz="2400"/>
            </a:p>
          </p:txBody>
        </p:sp>
        <p:pic>
          <p:nvPicPr>
            <p:cNvPr id="77" name="Image 2" descr="preencoded.png">
              <a:extLst>
                <a:ext uri="{FF2B5EF4-FFF2-40B4-BE49-F238E27FC236}">
                  <a16:creationId xmlns:a16="http://schemas.microsoft.com/office/drawing/2014/main" id="{3A02DF6F-023D-B7A3-60B4-CE1B9B020540}"/>
                </a:ext>
              </a:extLst>
            </p:cNvPr>
            <p:cNvPicPr>
              <a:picLocks noChangeAspect="1"/>
            </p:cNvPicPr>
            <p:nvPr/>
          </p:nvPicPr>
          <p:blipFill>
            <a:blip r:embed="rId4"/>
            <a:stretch>
              <a:fillRect/>
            </a:stretch>
          </p:blipFill>
          <p:spPr>
            <a:xfrm>
              <a:off x="8310151" y="1731264"/>
              <a:ext cx="536448" cy="536448"/>
            </a:xfrm>
            <a:prstGeom prst="rect">
              <a:avLst/>
            </a:prstGeom>
          </p:spPr>
        </p:pic>
        <p:sp>
          <p:nvSpPr>
            <p:cNvPr id="78" name="Text 22">
              <a:extLst>
                <a:ext uri="{FF2B5EF4-FFF2-40B4-BE49-F238E27FC236}">
                  <a16:creationId xmlns:a16="http://schemas.microsoft.com/office/drawing/2014/main" id="{FE0F3CDE-8038-45A7-D61E-9B49EB89CF92}"/>
                </a:ext>
              </a:extLst>
            </p:cNvPr>
            <p:cNvSpPr/>
            <p:nvPr/>
          </p:nvSpPr>
          <p:spPr>
            <a:xfrm>
              <a:off x="9070848" y="1760854"/>
              <a:ext cx="2511552" cy="426720"/>
            </a:xfrm>
            <a:prstGeom prst="rect">
              <a:avLst/>
            </a:prstGeom>
            <a:noFill/>
            <a:ln/>
          </p:spPr>
          <p:txBody>
            <a:bodyPr wrap="square" lIns="0" tIns="0" rIns="0" bIns="0" rtlCol="0" anchor="ctr"/>
            <a:lstStyle/>
            <a:p>
              <a:r>
                <a:rPr lang="en-US" sz="1600" b="1" dirty="0">
                  <a:solidFill>
                    <a:srgbClr val="185FA5"/>
                  </a:solidFill>
                  <a:ea typeface="Calibri" pitchFamily="34" charset="-122"/>
                  <a:cs typeface="Calibri" pitchFamily="34" charset="-120"/>
                </a:rPr>
                <a:t>Clearer Governance &amp; Policies</a:t>
              </a:r>
              <a:endParaRPr lang="en-US" sz="1600" dirty="0"/>
            </a:p>
          </p:txBody>
        </p:sp>
        <p:sp>
          <p:nvSpPr>
            <p:cNvPr id="79" name="Text 23">
              <a:extLst>
                <a:ext uri="{FF2B5EF4-FFF2-40B4-BE49-F238E27FC236}">
                  <a16:creationId xmlns:a16="http://schemas.microsoft.com/office/drawing/2014/main" id="{8C90C18B-BDD9-157A-B411-F0BD1CDF434D}"/>
                </a:ext>
              </a:extLst>
            </p:cNvPr>
            <p:cNvSpPr/>
            <p:nvPr/>
          </p:nvSpPr>
          <p:spPr>
            <a:xfrm>
              <a:off x="8241792" y="2328672"/>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Faculty and staff call for consistent, clearly defined policies on workload, evaluation, promotions, and shared governance.</a:t>
              </a:r>
              <a:endParaRPr lang="en-US" sz="1200"/>
            </a:p>
          </p:txBody>
        </p:sp>
        <p:sp>
          <p:nvSpPr>
            <p:cNvPr id="80" name="Shape 24">
              <a:extLst>
                <a:ext uri="{FF2B5EF4-FFF2-40B4-BE49-F238E27FC236}">
                  <a16:creationId xmlns:a16="http://schemas.microsoft.com/office/drawing/2014/main" id="{0FAD82CE-4EF5-2A61-B3BD-CB6851933302}"/>
                </a:ext>
              </a:extLst>
            </p:cNvPr>
            <p:cNvSpPr/>
            <p:nvPr/>
          </p:nvSpPr>
          <p:spPr>
            <a:xfrm>
              <a:off x="8241792" y="3169920"/>
              <a:ext cx="3389376" cy="12192"/>
            </a:xfrm>
            <a:prstGeom prst="rect">
              <a:avLst/>
            </a:prstGeom>
            <a:solidFill>
              <a:srgbClr val="E2E8F0"/>
            </a:solidFill>
            <a:ln/>
          </p:spPr>
          <p:txBody>
            <a:bodyPr/>
            <a:lstStyle/>
            <a:p>
              <a:endParaRPr lang="en-US" sz="2400"/>
            </a:p>
          </p:txBody>
        </p:sp>
        <p:sp>
          <p:nvSpPr>
            <p:cNvPr id="81" name="Text 25">
              <a:extLst>
                <a:ext uri="{FF2B5EF4-FFF2-40B4-BE49-F238E27FC236}">
                  <a16:creationId xmlns:a16="http://schemas.microsoft.com/office/drawing/2014/main" id="{9815E6DD-EA1B-0A57-6128-0E8A07F06F7C}"/>
                </a:ext>
              </a:extLst>
            </p:cNvPr>
            <p:cNvSpPr/>
            <p:nvPr/>
          </p:nvSpPr>
          <p:spPr>
            <a:xfrm>
              <a:off x="8241792" y="3230880"/>
              <a:ext cx="3389376" cy="755904"/>
            </a:xfrm>
            <a:prstGeom prst="rect">
              <a:avLst/>
            </a:prstGeom>
            <a:noFill/>
            <a:ln/>
          </p:spPr>
          <p:txBody>
            <a:bodyPr wrap="square" lIns="0" tIns="0" rIns="0" bIns="0" rtlCol="0" anchor="t"/>
            <a:lstStyle/>
            <a:p>
              <a:r>
                <a:rPr lang="en-US" sz="2400" b="1">
                  <a:solidFill>
                    <a:srgbClr val="185FA5"/>
                  </a:solidFill>
                </a:rPr>
                <a:t>“</a:t>
              </a:r>
              <a:r>
                <a:rPr lang="en-US" sz="1133" i="1">
                  <a:solidFill>
                    <a:srgbClr val="334155"/>
                  </a:solidFill>
                </a:rPr>
                <a:t> Transparent professional growth trajectory — clear milestones, skills, and criteria for promotion. ”</a:t>
              </a:r>
              <a:endParaRPr lang="en-US" sz="2400"/>
            </a:p>
          </p:txBody>
        </p:sp>
        <p:sp>
          <p:nvSpPr>
            <p:cNvPr id="82" name="Shape 26">
              <a:extLst>
                <a:ext uri="{FF2B5EF4-FFF2-40B4-BE49-F238E27FC236}">
                  <a16:creationId xmlns:a16="http://schemas.microsoft.com/office/drawing/2014/main" id="{3947940A-CD87-A7E4-284E-F863733473D2}"/>
                </a:ext>
              </a:extLst>
            </p:cNvPr>
            <p:cNvSpPr/>
            <p:nvPr/>
          </p:nvSpPr>
          <p:spPr>
            <a:xfrm>
              <a:off x="146304" y="420624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83" name="Shape 27">
              <a:extLst>
                <a:ext uri="{FF2B5EF4-FFF2-40B4-BE49-F238E27FC236}">
                  <a16:creationId xmlns:a16="http://schemas.microsoft.com/office/drawing/2014/main" id="{EE835496-1FC6-1F76-C14A-030114082383}"/>
                </a:ext>
              </a:extLst>
            </p:cNvPr>
            <p:cNvSpPr/>
            <p:nvPr/>
          </p:nvSpPr>
          <p:spPr>
            <a:xfrm>
              <a:off x="146304" y="4206240"/>
              <a:ext cx="73152" cy="2438400"/>
            </a:xfrm>
            <a:prstGeom prst="rect">
              <a:avLst/>
            </a:prstGeom>
            <a:solidFill>
              <a:srgbClr val="028090"/>
            </a:solidFill>
            <a:ln/>
          </p:spPr>
          <p:txBody>
            <a:bodyPr/>
            <a:lstStyle/>
            <a:p>
              <a:endParaRPr lang="en-US" sz="2400"/>
            </a:p>
          </p:txBody>
        </p:sp>
        <p:sp>
          <p:nvSpPr>
            <p:cNvPr id="84" name="Shape 28">
              <a:extLst>
                <a:ext uri="{FF2B5EF4-FFF2-40B4-BE49-F238E27FC236}">
                  <a16:creationId xmlns:a16="http://schemas.microsoft.com/office/drawing/2014/main" id="{2557FA81-8332-2608-2458-B8200A018C4C}"/>
                </a:ext>
              </a:extLst>
            </p:cNvPr>
            <p:cNvSpPr/>
            <p:nvPr/>
          </p:nvSpPr>
          <p:spPr>
            <a:xfrm>
              <a:off x="365760" y="4401312"/>
              <a:ext cx="633984" cy="633984"/>
            </a:xfrm>
            <a:prstGeom prst="line">
              <a:avLst/>
            </a:prstGeom>
            <a:solidFill>
              <a:srgbClr val="028090"/>
            </a:solidFill>
            <a:ln/>
          </p:spPr>
          <p:txBody>
            <a:bodyPr/>
            <a:lstStyle/>
            <a:p>
              <a:endParaRPr lang="en-US" sz="2400"/>
            </a:p>
          </p:txBody>
        </p:sp>
        <p:pic>
          <p:nvPicPr>
            <p:cNvPr id="85" name="Image 3" descr="preencoded.png">
              <a:extLst>
                <a:ext uri="{FF2B5EF4-FFF2-40B4-BE49-F238E27FC236}">
                  <a16:creationId xmlns:a16="http://schemas.microsoft.com/office/drawing/2014/main" id="{D3972404-0CF6-59C5-029F-B15D9F8A592D}"/>
                </a:ext>
              </a:extLst>
            </p:cNvPr>
            <p:cNvPicPr>
              <a:picLocks noChangeAspect="1"/>
            </p:cNvPicPr>
            <p:nvPr/>
          </p:nvPicPr>
          <p:blipFill>
            <a:blip r:embed="rId5"/>
            <a:stretch>
              <a:fillRect/>
            </a:stretch>
          </p:blipFill>
          <p:spPr>
            <a:xfrm>
              <a:off x="385351" y="4291584"/>
              <a:ext cx="536448" cy="536448"/>
            </a:xfrm>
            <a:prstGeom prst="rect">
              <a:avLst/>
            </a:prstGeom>
          </p:spPr>
        </p:pic>
        <p:sp>
          <p:nvSpPr>
            <p:cNvPr id="86" name="Text 29">
              <a:extLst>
                <a:ext uri="{FF2B5EF4-FFF2-40B4-BE49-F238E27FC236}">
                  <a16:creationId xmlns:a16="http://schemas.microsoft.com/office/drawing/2014/main" id="{0CF2C955-A36C-2B8F-59B6-6FA6DDD7C982}"/>
                </a:ext>
              </a:extLst>
            </p:cNvPr>
            <p:cNvSpPr/>
            <p:nvPr/>
          </p:nvSpPr>
          <p:spPr>
            <a:xfrm>
              <a:off x="1146048" y="4321175"/>
              <a:ext cx="2511552" cy="426720"/>
            </a:xfrm>
            <a:prstGeom prst="rect">
              <a:avLst/>
            </a:prstGeom>
            <a:noFill/>
            <a:ln/>
          </p:spPr>
          <p:txBody>
            <a:bodyPr wrap="square" lIns="0" tIns="0" rIns="0" bIns="0" rtlCol="0" anchor="ctr"/>
            <a:lstStyle/>
            <a:p>
              <a:r>
                <a:rPr lang="en-US" sz="1600" b="1" dirty="0">
                  <a:solidFill>
                    <a:srgbClr val="028090"/>
                  </a:solidFill>
                  <a:ea typeface="Calibri" pitchFamily="34" charset="-122"/>
                  <a:cs typeface="Calibri" pitchFamily="34" charset="-120"/>
                </a:rPr>
                <a:t>Cross-Campus Equity &amp; Connectivity</a:t>
              </a:r>
              <a:endParaRPr lang="en-US" sz="1600" dirty="0"/>
            </a:p>
          </p:txBody>
        </p:sp>
        <p:sp>
          <p:nvSpPr>
            <p:cNvPr id="87" name="Text 30">
              <a:extLst>
                <a:ext uri="{FF2B5EF4-FFF2-40B4-BE49-F238E27FC236}">
                  <a16:creationId xmlns:a16="http://schemas.microsoft.com/office/drawing/2014/main" id="{52357B66-07EC-4D46-BD24-B10C204C234E}"/>
                </a:ext>
              </a:extLst>
            </p:cNvPr>
            <p:cNvSpPr/>
            <p:nvPr/>
          </p:nvSpPr>
          <p:spPr>
            <a:xfrm>
              <a:off x="316992" y="4888992"/>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Staff at Brownsville and satellite campuses feel under-resourced compared to Edinburg. More inter-campus events and coordination are requested.</a:t>
              </a:r>
              <a:endParaRPr lang="en-US" sz="1200" dirty="0"/>
            </a:p>
          </p:txBody>
        </p:sp>
        <p:sp>
          <p:nvSpPr>
            <p:cNvPr id="88" name="Shape 31">
              <a:extLst>
                <a:ext uri="{FF2B5EF4-FFF2-40B4-BE49-F238E27FC236}">
                  <a16:creationId xmlns:a16="http://schemas.microsoft.com/office/drawing/2014/main" id="{4BB2E058-D139-7FB1-B3C1-10664808E812}"/>
                </a:ext>
              </a:extLst>
            </p:cNvPr>
            <p:cNvSpPr/>
            <p:nvPr/>
          </p:nvSpPr>
          <p:spPr>
            <a:xfrm>
              <a:off x="316992" y="5730240"/>
              <a:ext cx="3389376" cy="12192"/>
            </a:xfrm>
            <a:prstGeom prst="rect">
              <a:avLst/>
            </a:prstGeom>
            <a:solidFill>
              <a:srgbClr val="E2E8F0"/>
            </a:solidFill>
            <a:ln/>
          </p:spPr>
          <p:txBody>
            <a:bodyPr/>
            <a:lstStyle/>
            <a:p>
              <a:endParaRPr lang="en-US" sz="2400"/>
            </a:p>
          </p:txBody>
        </p:sp>
        <p:sp>
          <p:nvSpPr>
            <p:cNvPr id="89" name="Text 32">
              <a:extLst>
                <a:ext uri="{FF2B5EF4-FFF2-40B4-BE49-F238E27FC236}">
                  <a16:creationId xmlns:a16="http://schemas.microsoft.com/office/drawing/2014/main" id="{C4F5E689-E385-8A4D-474B-37DC6E6E04D3}"/>
                </a:ext>
              </a:extLst>
            </p:cNvPr>
            <p:cNvSpPr/>
            <p:nvPr/>
          </p:nvSpPr>
          <p:spPr>
            <a:xfrm>
              <a:off x="316992" y="5791200"/>
              <a:ext cx="3389376" cy="755904"/>
            </a:xfrm>
            <a:prstGeom prst="rect">
              <a:avLst/>
            </a:prstGeom>
            <a:noFill/>
            <a:ln/>
          </p:spPr>
          <p:txBody>
            <a:bodyPr wrap="square" lIns="0" tIns="0" rIns="0" bIns="0" rtlCol="0" anchor="t"/>
            <a:lstStyle/>
            <a:p>
              <a:r>
                <a:rPr lang="en-US" sz="2400" b="1">
                  <a:solidFill>
                    <a:srgbClr val="028090"/>
                  </a:solidFill>
                </a:rPr>
                <a:t>“</a:t>
              </a:r>
              <a:r>
                <a:rPr lang="en-US" sz="1133" i="1">
                  <a:solidFill>
                    <a:srgbClr val="334155"/>
                  </a:solidFill>
                </a:rPr>
                <a:t> More activities and events between campuses to feel more connected as one institution. ”</a:t>
              </a:r>
              <a:endParaRPr lang="en-US" sz="2400"/>
            </a:p>
          </p:txBody>
        </p:sp>
        <p:sp>
          <p:nvSpPr>
            <p:cNvPr id="90" name="Shape 33">
              <a:extLst>
                <a:ext uri="{FF2B5EF4-FFF2-40B4-BE49-F238E27FC236}">
                  <a16:creationId xmlns:a16="http://schemas.microsoft.com/office/drawing/2014/main" id="{A2A56114-17FB-A003-A2C0-BCB6F9BCDACB}"/>
                </a:ext>
              </a:extLst>
            </p:cNvPr>
            <p:cNvSpPr/>
            <p:nvPr/>
          </p:nvSpPr>
          <p:spPr>
            <a:xfrm>
              <a:off x="4108704" y="420624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91" name="Shape 34">
              <a:extLst>
                <a:ext uri="{FF2B5EF4-FFF2-40B4-BE49-F238E27FC236}">
                  <a16:creationId xmlns:a16="http://schemas.microsoft.com/office/drawing/2014/main" id="{D72B0BAF-FF54-CEBC-E6B9-B684C7643FB4}"/>
                </a:ext>
              </a:extLst>
            </p:cNvPr>
            <p:cNvSpPr/>
            <p:nvPr/>
          </p:nvSpPr>
          <p:spPr>
            <a:xfrm>
              <a:off x="4108704" y="4206240"/>
              <a:ext cx="73152" cy="2438400"/>
            </a:xfrm>
            <a:prstGeom prst="rect">
              <a:avLst/>
            </a:prstGeom>
            <a:solidFill>
              <a:srgbClr val="1D9E75"/>
            </a:solidFill>
            <a:ln/>
          </p:spPr>
          <p:txBody>
            <a:bodyPr/>
            <a:lstStyle/>
            <a:p>
              <a:endParaRPr lang="en-US" sz="2400"/>
            </a:p>
          </p:txBody>
        </p:sp>
        <p:sp>
          <p:nvSpPr>
            <p:cNvPr id="92" name="Shape 35">
              <a:extLst>
                <a:ext uri="{FF2B5EF4-FFF2-40B4-BE49-F238E27FC236}">
                  <a16:creationId xmlns:a16="http://schemas.microsoft.com/office/drawing/2014/main" id="{7618BB73-0EC2-3DEF-F2A8-EB6EF3E8FFCF}"/>
                </a:ext>
              </a:extLst>
            </p:cNvPr>
            <p:cNvSpPr/>
            <p:nvPr/>
          </p:nvSpPr>
          <p:spPr>
            <a:xfrm>
              <a:off x="4328160" y="4401312"/>
              <a:ext cx="633984" cy="633984"/>
            </a:xfrm>
            <a:prstGeom prst="line">
              <a:avLst/>
            </a:prstGeom>
            <a:solidFill>
              <a:srgbClr val="1D9E75"/>
            </a:solidFill>
            <a:ln/>
          </p:spPr>
          <p:txBody>
            <a:bodyPr/>
            <a:lstStyle/>
            <a:p>
              <a:endParaRPr lang="en-US" sz="2400"/>
            </a:p>
          </p:txBody>
        </p:sp>
        <p:pic>
          <p:nvPicPr>
            <p:cNvPr id="93" name="Image 4" descr="preencoded.png">
              <a:extLst>
                <a:ext uri="{FF2B5EF4-FFF2-40B4-BE49-F238E27FC236}">
                  <a16:creationId xmlns:a16="http://schemas.microsoft.com/office/drawing/2014/main" id="{CC72C573-8338-E721-C239-3823E24B0F61}"/>
                </a:ext>
              </a:extLst>
            </p:cNvPr>
            <p:cNvPicPr>
              <a:picLocks noChangeAspect="1"/>
            </p:cNvPicPr>
            <p:nvPr/>
          </p:nvPicPr>
          <p:blipFill>
            <a:blip r:embed="rId6"/>
            <a:stretch>
              <a:fillRect/>
            </a:stretch>
          </p:blipFill>
          <p:spPr>
            <a:xfrm>
              <a:off x="4347751" y="4291584"/>
              <a:ext cx="536448" cy="536448"/>
            </a:xfrm>
            <a:prstGeom prst="rect">
              <a:avLst/>
            </a:prstGeom>
          </p:spPr>
        </p:pic>
        <p:sp>
          <p:nvSpPr>
            <p:cNvPr id="94" name="Text 36">
              <a:extLst>
                <a:ext uri="{FF2B5EF4-FFF2-40B4-BE49-F238E27FC236}">
                  <a16:creationId xmlns:a16="http://schemas.microsoft.com/office/drawing/2014/main" id="{1CB21090-B32B-6AE6-A598-B35DC9C3B966}"/>
                </a:ext>
              </a:extLst>
            </p:cNvPr>
            <p:cNvSpPr/>
            <p:nvPr/>
          </p:nvSpPr>
          <p:spPr>
            <a:xfrm>
              <a:off x="5108448" y="4321175"/>
              <a:ext cx="2511552" cy="426720"/>
            </a:xfrm>
            <a:prstGeom prst="rect">
              <a:avLst/>
            </a:prstGeom>
            <a:noFill/>
            <a:ln/>
          </p:spPr>
          <p:txBody>
            <a:bodyPr wrap="square" lIns="0" tIns="0" rIns="0" bIns="0" rtlCol="0" anchor="ctr"/>
            <a:lstStyle/>
            <a:p>
              <a:r>
                <a:rPr lang="en-US" sz="1600" b="1">
                  <a:solidFill>
                    <a:srgbClr val="1D9E75"/>
                  </a:solidFill>
                  <a:ea typeface="Calibri" pitchFamily="34" charset="-122"/>
                  <a:cs typeface="Calibri" pitchFamily="34" charset="-120"/>
                </a:rPr>
                <a:t>Flexible &amp; Hybrid Work Options</a:t>
              </a:r>
              <a:endParaRPr lang="en-US" sz="1600"/>
            </a:p>
          </p:txBody>
        </p:sp>
        <p:sp>
          <p:nvSpPr>
            <p:cNvPr id="95" name="Text 37">
              <a:extLst>
                <a:ext uri="{FF2B5EF4-FFF2-40B4-BE49-F238E27FC236}">
                  <a16:creationId xmlns:a16="http://schemas.microsoft.com/office/drawing/2014/main" id="{E0FB3184-D2DA-6DB3-D1DE-281D1EFEDF87}"/>
                </a:ext>
              </a:extLst>
            </p:cNvPr>
            <p:cNvSpPr/>
            <p:nvPr/>
          </p:nvSpPr>
          <p:spPr>
            <a:xfrm>
              <a:off x="4279392" y="4888992"/>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Employees seek expanded remote and hybrid options, flexible scheduling, and four-day work weeks where roles permit.</a:t>
              </a:r>
              <a:endParaRPr lang="en-US" sz="1200"/>
            </a:p>
          </p:txBody>
        </p:sp>
        <p:sp>
          <p:nvSpPr>
            <p:cNvPr id="96" name="Shape 38">
              <a:extLst>
                <a:ext uri="{FF2B5EF4-FFF2-40B4-BE49-F238E27FC236}">
                  <a16:creationId xmlns:a16="http://schemas.microsoft.com/office/drawing/2014/main" id="{69B29D9B-805F-E4E0-3F23-1DB3431D54DC}"/>
                </a:ext>
              </a:extLst>
            </p:cNvPr>
            <p:cNvSpPr/>
            <p:nvPr/>
          </p:nvSpPr>
          <p:spPr>
            <a:xfrm>
              <a:off x="4279392" y="5730240"/>
              <a:ext cx="3389376" cy="12192"/>
            </a:xfrm>
            <a:prstGeom prst="rect">
              <a:avLst/>
            </a:prstGeom>
            <a:solidFill>
              <a:srgbClr val="E2E8F0"/>
            </a:solidFill>
            <a:ln/>
          </p:spPr>
          <p:txBody>
            <a:bodyPr/>
            <a:lstStyle/>
            <a:p>
              <a:endParaRPr lang="en-US" sz="2400"/>
            </a:p>
          </p:txBody>
        </p:sp>
        <p:sp>
          <p:nvSpPr>
            <p:cNvPr id="97" name="Text 39">
              <a:extLst>
                <a:ext uri="{FF2B5EF4-FFF2-40B4-BE49-F238E27FC236}">
                  <a16:creationId xmlns:a16="http://schemas.microsoft.com/office/drawing/2014/main" id="{DF07874E-E8B0-77C1-9CAE-BAA3E41245EF}"/>
                </a:ext>
              </a:extLst>
            </p:cNvPr>
            <p:cNvSpPr/>
            <p:nvPr/>
          </p:nvSpPr>
          <p:spPr>
            <a:xfrm>
              <a:off x="4279392" y="5791200"/>
              <a:ext cx="3389376" cy="755904"/>
            </a:xfrm>
            <a:prstGeom prst="rect">
              <a:avLst/>
            </a:prstGeom>
            <a:noFill/>
            <a:ln/>
          </p:spPr>
          <p:txBody>
            <a:bodyPr wrap="square" lIns="0" tIns="0" rIns="0" bIns="0" rtlCol="0" anchor="t"/>
            <a:lstStyle/>
            <a:p>
              <a:r>
                <a:rPr lang="en-US" sz="2400" b="1">
                  <a:solidFill>
                    <a:srgbClr val="1D9E75"/>
                  </a:solidFill>
                </a:rPr>
                <a:t>“</a:t>
              </a:r>
              <a:r>
                <a:rPr lang="en-US" sz="1133" i="1">
                  <a:solidFill>
                    <a:srgbClr val="334155"/>
                  </a:solidFill>
                </a:rPr>
                <a:t> Flexible work arrangement programs like optional hybrid remote and four-day work weeks would be transformative. ”</a:t>
              </a:r>
              <a:endParaRPr lang="en-US" sz="2400"/>
            </a:p>
          </p:txBody>
        </p:sp>
        <p:sp>
          <p:nvSpPr>
            <p:cNvPr id="98" name="Shape 40">
              <a:extLst>
                <a:ext uri="{FF2B5EF4-FFF2-40B4-BE49-F238E27FC236}">
                  <a16:creationId xmlns:a16="http://schemas.microsoft.com/office/drawing/2014/main" id="{49C4D6E7-D974-9A42-5AFE-EF3D1B39AAF9}"/>
                </a:ext>
              </a:extLst>
            </p:cNvPr>
            <p:cNvSpPr/>
            <p:nvPr/>
          </p:nvSpPr>
          <p:spPr>
            <a:xfrm>
              <a:off x="8071104" y="4206240"/>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99" name="Shape 41">
              <a:extLst>
                <a:ext uri="{FF2B5EF4-FFF2-40B4-BE49-F238E27FC236}">
                  <a16:creationId xmlns:a16="http://schemas.microsoft.com/office/drawing/2014/main" id="{E6A41C16-0833-C0BD-54B1-7D3D16C384EE}"/>
                </a:ext>
              </a:extLst>
            </p:cNvPr>
            <p:cNvSpPr/>
            <p:nvPr/>
          </p:nvSpPr>
          <p:spPr>
            <a:xfrm>
              <a:off x="8071104" y="4206240"/>
              <a:ext cx="73152" cy="2438400"/>
            </a:xfrm>
            <a:prstGeom prst="rect">
              <a:avLst/>
            </a:prstGeom>
            <a:solidFill>
              <a:srgbClr val="5E548E"/>
            </a:solidFill>
            <a:ln/>
          </p:spPr>
          <p:txBody>
            <a:bodyPr/>
            <a:lstStyle/>
            <a:p>
              <a:endParaRPr lang="en-US" sz="2400"/>
            </a:p>
          </p:txBody>
        </p:sp>
        <p:sp>
          <p:nvSpPr>
            <p:cNvPr id="100" name="Shape 42">
              <a:extLst>
                <a:ext uri="{FF2B5EF4-FFF2-40B4-BE49-F238E27FC236}">
                  <a16:creationId xmlns:a16="http://schemas.microsoft.com/office/drawing/2014/main" id="{3E0005EC-C6EF-241C-9ED3-EFBA98E381A9}"/>
                </a:ext>
              </a:extLst>
            </p:cNvPr>
            <p:cNvSpPr/>
            <p:nvPr/>
          </p:nvSpPr>
          <p:spPr>
            <a:xfrm>
              <a:off x="8290560" y="4401312"/>
              <a:ext cx="633984" cy="633984"/>
            </a:xfrm>
            <a:prstGeom prst="line">
              <a:avLst/>
            </a:prstGeom>
            <a:solidFill>
              <a:srgbClr val="5E548E"/>
            </a:solidFill>
            <a:ln/>
          </p:spPr>
          <p:txBody>
            <a:bodyPr/>
            <a:lstStyle/>
            <a:p>
              <a:endParaRPr lang="en-US" sz="2400"/>
            </a:p>
          </p:txBody>
        </p:sp>
        <p:pic>
          <p:nvPicPr>
            <p:cNvPr id="101" name="Image 5" descr="preencoded.png">
              <a:extLst>
                <a:ext uri="{FF2B5EF4-FFF2-40B4-BE49-F238E27FC236}">
                  <a16:creationId xmlns:a16="http://schemas.microsoft.com/office/drawing/2014/main" id="{0B31DAD0-8AE2-937B-E618-DC068714AC03}"/>
                </a:ext>
              </a:extLst>
            </p:cNvPr>
            <p:cNvPicPr>
              <a:picLocks noChangeAspect="1"/>
            </p:cNvPicPr>
            <p:nvPr/>
          </p:nvPicPr>
          <p:blipFill>
            <a:blip r:embed="rId7"/>
            <a:stretch>
              <a:fillRect/>
            </a:stretch>
          </p:blipFill>
          <p:spPr>
            <a:xfrm>
              <a:off x="8310151" y="4291584"/>
              <a:ext cx="536448" cy="536448"/>
            </a:xfrm>
            <a:prstGeom prst="rect">
              <a:avLst/>
            </a:prstGeom>
          </p:spPr>
        </p:pic>
        <p:sp>
          <p:nvSpPr>
            <p:cNvPr id="102" name="Text 43">
              <a:extLst>
                <a:ext uri="{FF2B5EF4-FFF2-40B4-BE49-F238E27FC236}">
                  <a16:creationId xmlns:a16="http://schemas.microsoft.com/office/drawing/2014/main" id="{59DFDB19-A413-197F-A62E-3408355E8A3E}"/>
                </a:ext>
              </a:extLst>
            </p:cNvPr>
            <p:cNvSpPr/>
            <p:nvPr/>
          </p:nvSpPr>
          <p:spPr>
            <a:xfrm>
              <a:off x="9070848" y="4321175"/>
              <a:ext cx="2511552" cy="426720"/>
            </a:xfrm>
            <a:prstGeom prst="rect">
              <a:avLst/>
            </a:prstGeom>
            <a:noFill/>
            <a:ln/>
          </p:spPr>
          <p:txBody>
            <a:bodyPr wrap="square" lIns="0" tIns="0" rIns="0" bIns="0" rtlCol="0" anchor="ctr"/>
            <a:lstStyle/>
            <a:p>
              <a:r>
                <a:rPr lang="en-US" sz="1600" b="1" dirty="0">
                  <a:solidFill>
                    <a:srgbClr val="5E548E"/>
                  </a:solidFill>
                  <a:ea typeface="Calibri" pitchFamily="34" charset="-122"/>
                  <a:cs typeface="Calibri" pitchFamily="34" charset="-120"/>
                </a:rPr>
                <a:t>Recognition &amp; Performance Equity</a:t>
              </a:r>
              <a:endParaRPr lang="en-US" sz="1600" dirty="0"/>
            </a:p>
          </p:txBody>
        </p:sp>
        <p:sp>
          <p:nvSpPr>
            <p:cNvPr id="103" name="Text 44">
              <a:extLst>
                <a:ext uri="{FF2B5EF4-FFF2-40B4-BE49-F238E27FC236}">
                  <a16:creationId xmlns:a16="http://schemas.microsoft.com/office/drawing/2014/main" id="{9D4768B1-BF92-0CAD-F5D6-F41994207C68}"/>
                </a:ext>
              </a:extLst>
            </p:cNvPr>
            <p:cNvSpPr/>
            <p:nvPr/>
          </p:nvSpPr>
          <p:spPr>
            <a:xfrm>
              <a:off x="8241792" y="4888992"/>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Employees want more consistent and meaningful recognition, fair merit distributions, and accountability for those who underperform.</a:t>
              </a:r>
              <a:endParaRPr lang="en-US" sz="1200"/>
            </a:p>
          </p:txBody>
        </p:sp>
        <p:sp>
          <p:nvSpPr>
            <p:cNvPr id="104" name="Shape 45">
              <a:extLst>
                <a:ext uri="{FF2B5EF4-FFF2-40B4-BE49-F238E27FC236}">
                  <a16:creationId xmlns:a16="http://schemas.microsoft.com/office/drawing/2014/main" id="{C153C441-568E-BBEC-B467-9E657C855243}"/>
                </a:ext>
              </a:extLst>
            </p:cNvPr>
            <p:cNvSpPr/>
            <p:nvPr/>
          </p:nvSpPr>
          <p:spPr>
            <a:xfrm>
              <a:off x="8241792" y="5730240"/>
              <a:ext cx="3389376" cy="12192"/>
            </a:xfrm>
            <a:prstGeom prst="rect">
              <a:avLst/>
            </a:prstGeom>
            <a:solidFill>
              <a:srgbClr val="E2E8F0"/>
            </a:solidFill>
            <a:ln/>
          </p:spPr>
          <p:txBody>
            <a:bodyPr/>
            <a:lstStyle/>
            <a:p>
              <a:endParaRPr lang="en-US" sz="2400"/>
            </a:p>
          </p:txBody>
        </p:sp>
        <p:sp>
          <p:nvSpPr>
            <p:cNvPr id="105" name="Text 46">
              <a:extLst>
                <a:ext uri="{FF2B5EF4-FFF2-40B4-BE49-F238E27FC236}">
                  <a16:creationId xmlns:a16="http://schemas.microsoft.com/office/drawing/2014/main" id="{269D51C5-2D63-14D8-07F5-0F582E6C64E0}"/>
                </a:ext>
              </a:extLst>
            </p:cNvPr>
            <p:cNvSpPr/>
            <p:nvPr/>
          </p:nvSpPr>
          <p:spPr>
            <a:xfrm>
              <a:off x="8241792" y="5791200"/>
              <a:ext cx="3389376" cy="755904"/>
            </a:xfrm>
            <a:prstGeom prst="rect">
              <a:avLst/>
            </a:prstGeom>
            <a:noFill/>
            <a:ln/>
          </p:spPr>
          <p:txBody>
            <a:bodyPr wrap="square" lIns="0" tIns="0" rIns="0" bIns="0" rtlCol="0" anchor="t"/>
            <a:lstStyle/>
            <a:p>
              <a:r>
                <a:rPr lang="en-US" sz="2400" b="1">
                  <a:solidFill>
                    <a:srgbClr val="5E548E"/>
                  </a:solidFill>
                </a:rPr>
                <a:t>“</a:t>
              </a:r>
              <a:r>
                <a:rPr lang="en-US" sz="1133" i="1">
                  <a:solidFill>
                    <a:srgbClr val="334155"/>
                  </a:solidFill>
                </a:rPr>
                <a:t> Treat all employees equally — recognize contributions based on performance, not favoritism. ”</a:t>
              </a:r>
              <a:endParaRPr lang="en-US" sz="2400"/>
            </a:p>
          </p:txBody>
        </p:sp>
      </p:grpSp>
      <p:sp>
        <p:nvSpPr>
          <p:cNvPr id="108" name="Text 47">
            <a:extLst>
              <a:ext uri="{FF2B5EF4-FFF2-40B4-BE49-F238E27FC236}">
                <a16:creationId xmlns:a16="http://schemas.microsoft.com/office/drawing/2014/main" id="{9AA5DD3C-9028-8CD1-69D1-262794DD65B3}"/>
              </a:ext>
            </a:extLst>
          </p:cNvPr>
          <p:cNvSpPr/>
          <p:nvPr/>
        </p:nvSpPr>
        <p:spPr>
          <a:xfrm>
            <a:off x="797668" y="5995424"/>
            <a:ext cx="10839466" cy="175666"/>
          </a:xfrm>
          <a:prstGeom prst="rect">
            <a:avLst/>
          </a:prstGeom>
          <a:noFill/>
          <a:ln/>
        </p:spPr>
        <p:txBody>
          <a:bodyPr wrap="square" lIns="0" tIns="0" rIns="0" bIns="0" rtlCol="0" anchor="ctr"/>
          <a:lstStyle/>
          <a:p>
            <a:pPr algn="ctr"/>
            <a:r>
              <a:rPr lang="en-US" sz="1050" b="1" i="1" dirty="0">
                <a:solidFill>
                  <a:srgbClr val="94A3B8"/>
                </a:solidFill>
              </a:rPr>
              <a:t>Source: UTRGV 2026 </a:t>
            </a:r>
            <a:r>
              <a:rPr lang="en-US" sz="1050" b="1" i="1" dirty="0" err="1">
                <a:solidFill>
                  <a:srgbClr val="94A3B8"/>
                </a:solidFill>
              </a:rPr>
              <a:t>ModernThink</a:t>
            </a:r>
            <a:r>
              <a:rPr lang="en-US" sz="1050" b="1" i="1" dirty="0">
                <a:solidFill>
                  <a:srgbClr val="94A3B8"/>
                </a:solidFill>
              </a:rPr>
              <a:t> Campus Climate Survey — Employee Comments Report (Full Data Set)</a:t>
            </a:r>
            <a:endParaRPr lang="en-US" sz="1050" b="1" dirty="0"/>
          </a:p>
        </p:txBody>
      </p:sp>
      <p:sp>
        <p:nvSpPr>
          <p:cNvPr id="125" name="Shape 0">
            <a:extLst>
              <a:ext uri="{FF2B5EF4-FFF2-40B4-BE49-F238E27FC236}">
                <a16:creationId xmlns:a16="http://schemas.microsoft.com/office/drawing/2014/main" id="{EC6C1E58-6D8B-E570-8EE7-324290C65AB4}"/>
              </a:ext>
            </a:extLst>
          </p:cNvPr>
          <p:cNvSpPr/>
          <p:nvPr/>
        </p:nvSpPr>
        <p:spPr>
          <a:xfrm>
            <a:off x="0" y="0"/>
            <a:ext cx="12192000" cy="755904"/>
          </a:xfrm>
          <a:prstGeom prst="rect">
            <a:avLst/>
          </a:prstGeom>
          <a:solidFill>
            <a:schemeClr val="tx1"/>
          </a:solidFill>
          <a:ln w="12700">
            <a:solidFill>
              <a:srgbClr val="1B2D4F"/>
            </a:solidFill>
            <a:prstDash val="solid"/>
          </a:ln>
        </p:spPr>
        <p:txBody>
          <a:bodyPr/>
          <a:lstStyle/>
          <a:p>
            <a:endParaRPr lang="en-US" sz="2400" dirty="0"/>
          </a:p>
        </p:txBody>
      </p:sp>
      <p:sp>
        <p:nvSpPr>
          <p:cNvPr id="127" name="Shape 1">
            <a:extLst>
              <a:ext uri="{FF2B5EF4-FFF2-40B4-BE49-F238E27FC236}">
                <a16:creationId xmlns:a16="http://schemas.microsoft.com/office/drawing/2014/main" id="{6F9D6B17-0316-77C1-6025-9F7356D305C7}"/>
              </a:ext>
            </a:extLst>
          </p:cNvPr>
          <p:cNvSpPr/>
          <p:nvPr/>
        </p:nvSpPr>
        <p:spPr>
          <a:xfrm>
            <a:off x="219455" y="109728"/>
            <a:ext cx="517373" cy="512064"/>
          </a:xfrm>
          <a:prstGeom prst="rect">
            <a:avLst/>
          </a:prstGeom>
          <a:solidFill>
            <a:srgbClr val="1B7A78"/>
          </a:solidFill>
          <a:ln w="12700">
            <a:solidFill>
              <a:srgbClr val="1B7A78"/>
            </a:solidFill>
            <a:prstDash val="solid"/>
          </a:ln>
        </p:spPr>
        <p:txBody>
          <a:bodyPr anchor="ctr"/>
          <a:lstStyle/>
          <a:p>
            <a:r>
              <a:rPr lang="en-US" sz="2000" b="1" dirty="0">
                <a:solidFill>
                  <a:srgbClr val="FFFFFF"/>
                </a:solidFill>
                <a:ea typeface="Calibri" pitchFamily="34" charset="-122"/>
                <a:cs typeface="Calibri" pitchFamily="34" charset="-120"/>
              </a:rPr>
              <a:t>Q2</a:t>
            </a:r>
            <a:endParaRPr lang="en-US" sz="2000" dirty="0"/>
          </a:p>
        </p:txBody>
      </p:sp>
      <p:sp>
        <p:nvSpPr>
          <p:cNvPr id="129" name="Text 3">
            <a:extLst>
              <a:ext uri="{FF2B5EF4-FFF2-40B4-BE49-F238E27FC236}">
                <a16:creationId xmlns:a16="http://schemas.microsoft.com/office/drawing/2014/main" id="{53BA5312-8BCD-2805-EF60-089791F23D4D}"/>
              </a:ext>
            </a:extLst>
          </p:cNvPr>
          <p:cNvSpPr/>
          <p:nvPr/>
        </p:nvSpPr>
        <p:spPr>
          <a:xfrm>
            <a:off x="877824" y="121920"/>
            <a:ext cx="11271342" cy="512064"/>
          </a:xfrm>
          <a:prstGeom prst="rect">
            <a:avLst/>
          </a:prstGeom>
          <a:noFill/>
          <a:ln/>
        </p:spPr>
        <p:txBody>
          <a:bodyPr wrap="square" rtlCol="0" anchor="ctr"/>
          <a:lstStyle/>
          <a:p>
            <a:r>
              <a:rPr lang="en-US" sz="2800" b="1" dirty="0">
                <a:solidFill>
                  <a:srgbClr val="FFFFFF"/>
                </a:solidFill>
                <a:ea typeface="Calibri" pitchFamily="34" charset="-122"/>
                <a:cs typeface="Calibri" pitchFamily="34" charset="-120"/>
              </a:rPr>
              <a:t>What would make this institution a better place to work?</a:t>
            </a:r>
            <a:endParaRPr lang="en-US" sz="2800" b="1" dirty="0"/>
          </a:p>
        </p:txBody>
      </p:sp>
      <p:sp>
        <p:nvSpPr>
          <p:cNvPr id="3" name="TextBox 2">
            <a:extLst>
              <a:ext uri="{FF2B5EF4-FFF2-40B4-BE49-F238E27FC236}">
                <a16:creationId xmlns:a16="http://schemas.microsoft.com/office/drawing/2014/main" id="{1E4BF7E0-8143-C210-7E01-8C101BA18FF2}"/>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35</a:t>
            </a:fld>
            <a:endParaRPr lang="en-US" sz="1000" dirty="0"/>
          </a:p>
        </p:txBody>
      </p:sp>
    </p:spTree>
    <p:extLst>
      <p:ext uri="{BB962C8B-B14F-4D97-AF65-F5344CB8AC3E}">
        <p14:creationId xmlns:p14="http://schemas.microsoft.com/office/powerpoint/2010/main" val="617773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53E2E-B285-4D8D-5FBD-6B532744E3D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DA9F36E-F8D1-E2AA-43F2-DDCC05051B42}"/>
              </a:ext>
            </a:extLst>
          </p:cNvPr>
          <p:cNvGrpSpPr/>
          <p:nvPr/>
        </p:nvGrpSpPr>
        <p:grpSpPr>
          <a:xfrm>
            <a:off x="478141" y="1018346"/>
            <a:ext cx="11277600" cy="4719297"/>
            <a:chOff x="0" y="1035748"/>
            <a:chExt cx="12192000" cy="5590604"/>
          </a:xfrm>
        </p:grpSpPr>
        <p:sp>
          <p:nvSpPr>
            <p:cNvPr id="4" name="Text 4">
              <a:extLst>
                <a:ext uri="{FF2B5EF4-FFF2-40B4-BE49-F238E27FC236}">
                  <a16:creationId xmlns:a16="http://schemas.microsoft.com/office/drawing/2014/main" id="{D07180CC-4E91-FE19-6B2C-AD80DE1C55C5}"/>
                </a:ext>
              </a:extLst>
            </p:cNvPr>
            <p:cNvSpPr/>
            <p:nvPr/>
          </p:nvSpPr>
          <p:spPr>
            <a:xfrm>
              <a:off x="0" y="1035748"/>
              <a:ext cx="12192000" cy="390144"/>
            </a:xfrm>
            <a:prstGeom prst="rect">
              <a:avLst/>
            </a:prstGeom>
            <a:noFill/>
            <a:ln/>
          </p:spPr>
          <p:txBody>
            <a:bodyPr wrap="square" lIns="0" tIns="0" rIns="0" bIns="0" rtlCol="0" anchor="ctr"/>
            <a:lstStyle/>
            <a:p>
              <a:pPr algn="ctr"/>
              <a:r>
                <a:rPr lang="en-US" sz="1267" i="1" dirty="0">
                  <a:solidFill>
                    <a:srgbClr val="4A5568"/>
                  </a:solidFill>
                </a:rPr>
                <a:t>Employees celebrated six transformative developments — with football and healthcare expansion generating the most enthusiasm</a:t>
              </a:r>
              <a:endParaRPr lang="en-US" sz="1267" dirty="0"/>
            </a:p>
          </p:txBody>
        </p:sp>
        <p:sp>
          <p:nvSpPr>
            <p:cNvPr id="5" name="Shape 5">
              <a:extLst>
                <a:ext uri="{FF2B5EF4-FFF2-40B4-BE49-F238E27FC236}">
                  <a16:creationId xmlns:a16="http://schemas.microsoft.com/office/drawing/2014/main" id="{6CBCD780-A16D-F521-A497-3F30F1D4D623}"/>
                </a:ext>
              </a:extLst>
            </p:cNvPr>
            <p:cNvSpPr/>
            <p:nvPr/>
          </p:nvSpPr>
          <p:spPr>
            <a:xfrm>
              <a:off x="146304" y="162763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6" name="Shape 6">
              <a:extLst>
                <a:ext uri="{FF2B5EF4-FFF2-40B4-BE49-F238E27FC236}">
                  <a16:creationId xmlns:a16="http://schemas.microsoft.com/office/drawing/2014/main" id="{1D9BE1D5-07E4-1EFE-8E0E-A0DABAD6CFB7}"/>
                </a:ext>
              </a:extLst>
            </p:cNvPr>
            <p:cNvSpPr/>
            <p:nvPr/>
          </p:nvSpPr>
          <p:spPr>
            <a:xfrm>
              <a:off x="146304" y="1627632"/>
              <a:ext cx="73152" cy="2438400"/>
            </a:xfrm>
            <a:prstGeom prst="rect">
              <a:avLst/>
            </a:prstGeom>
            <a:solidFill>
              <a:srgbClr val="1A3A5C"/>
            </a:solidFill>
            <a:ln/>
          </p:spPr>
          <p:txBody>
            <a:bodyPr/>
            <a:lstStyle/>
            <a:p>
              <a:endParaRPr lang="en-US" sz="2400"/>
            </a:p>
          </p:txBody>
        </p:sp>
        <p:sp>
          <p:nvSpPr>
            <p:cNvPr id="7" name="Shape 7">
              <a:extLst>
                <a:ext uri="{FF2B5EF4-FFF2-40B4-BE49-F238E27FC236}">
                  <a16:creationId xmlns:a16="http://schemas.microsoft.com/office/drawing/2014/main" id="{04AF356F-F7EF-C8D9-5CBE-6B4F2BDDA576}"/>
                </a:ext>
              </a:extLst>
            </p:cNvPr>
            <p:cNvSpPr/>
            <p:nvPr/>
          </p:nvSpPr>
          <p:spPr>
            <a:xfrm>
              <a:off x="365760" y="1822704"/>
              <a:ext cx="633984" cy="633984"/>
            </a:xfrm>
            <a:prstGeom prst="line">
              <a:avLst/>
            </a:prstGeom>
            <a:solidFill>
              <a:srgbClr val="1A3A5C"/>
            </a:solidFill>
            <a:ln/>
          </p:spPr>
          <p:txBody>
            <a:bodyPr/>
            <a:lstStyle/>
            <a:p>
              <a:endParaRPr lang="en-US" sz="2400"/>
            </a:p>
          </p:txBody>
        </p:sp>
        <p:pic>
          <p:nvPicPr>
            <p:cNvPr id="8" name="Image 0" descr="preencoded.png">
              <a:extLst>
                <a:ext uri="{FF2B5EF4-FFF2-40B4-BE49-F238E27FC236}">
                  <a16:creationId xmlns:a16="http://schemas.microsoft.com/office/drawing/2014/main" id="{5D542EC0-3500-816D-7C86-22148D5E89A2}"/>
                </a:ext>
              </a:extLst>
            </p:cNvPr>
            <p:cNvPicPr>
              <a:picLocks noChangeAspect="1"/>
            </p:cNvPicPr>
            <p:nvPr/>
          </p:nvPicPr>
          <p:blipFill>
            <a:blip r:embed="rId2"/>
            <a:stretch>
              <a:fillRect/>
            </a:stretch>
          </p:blipFill>
          <p:spPr>
            <a:xfrm>
              <a:off x="390146" y="1725169"/>
              <a:ext cx="536448" cy="536449"/>
            </a:xfrm>
            <a:prstGeom prst="rect">
              <a:avLst/>
            </a:prstGeom>
          </p:spPr>
        </p:pic>
        <p:sp>
          <p:nvSpPr>
            <p:cNvPr id="9" name="Text 8">
              <a:extLst>
                <a:ext uri="{FF2B5EF4-FFF2-40B4-BE49-F238E27FC236}">
                  <a16:creationId xmlns:a16="http://schemas.microsoft.com/office/drawing/2014/main" id="{50B29AB4-48B2-83F4-4372-3EF08DF0C477}"/>
                </a:ext>
              </a:extLst>
            </p:cNvPr>
            <p:cNvSpPr/>
            <p:nvPr/>
          </p:nvSpPr>
          <p:spPr>
            <a:xfrm>
              <a:off x="1146048" y="1761745"/>
              <a:ext cx="2511552" cy="426720"/>
            </a:xfrm>
            <a:prstGeom prst="rect">
              <a:avLst/>
            </a:prstGeom>
            <a:noFill/>
            <a:ln/>
          </p:spPr>
          <p:txBody>
            <a:bodyPr wrap="square" lIns="0" tIns="0" rIns="0" bIns="0" rtlCol="0" anchor="ctr"/>
            <a:lstStyle/>
            <a:p>
              <a:r>
                <a:rPr lang="en-US" sz="1600" b="1" dirty="0">
                  <a:solidFill>
                    <a:srgbClr val="1A3A5C"/>
                  </a:solidFill>
                  <a:ea typeface="Calibri" pitchFamily="34" charset="-122"/>
                  <a:cs typeface="Calibri" pitchFamily="34" charset="-120"/>
                </a:rPr>
                <a:t>Football Program Launch</a:t>
              </a:r>
              <a:endParaRPr lang="en-US" sz="1600" dirty="0"/>
            </a:p>
          </p:txBody>
        </p:sp>
        <p:sp>
          <p:nvSpPr>
            <p:cNvPr id="10" name="Text 9">
              <a:extLst>
                <a:ext uri="{FF2B5EF4-FFF2-40B4-BE49-F238E27FC236}">
                  <a16:creationId xmlns:a16="http://schemas.microsoft.com/office/drawing/2014/main" id="{47DA3B00-7459-4823-F6AF-CC3F4B21DD6A}"/>
                </a:ext>
              </a:extLst>
            </p:cNvPr>
            <p:cNvSpPr/>
            <p:nvPr/>
          </p:nvSpPr>
          <p:spPr>
            <a:xfrm>
              <a:off x="316992" y="2310384"/>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The inaugural Vaqueros football season generated widespread excitement and a surge in institutional pride, school spirit, and community engagement.</a:t>
              </a:r>
              <a:endParaRPr lang="en-US" sz="1200" dirty="0"/>
            </a:p>
          </p:txBody>
        </p:sp>
        <p:sp>
          <p:nvSpPr>
            <p:cNvPr id="11" name="Shape 10">
              <a:extLst>
                <a:ext uri="{FF2B5EF4-FFF2-40B4-BE49-F238E27FC236}">
                  <a16:creationId xmlns:a16="http://schemas.microsoft.com/office/drawing/2014/main" id="{732E6296-7EE2-FB9B-30FE-73593E1C3754}"/>
                </a:ext>
              </a:extLst>
            </p:cNvPr>
            <p:cNvSpPr/>
            <p:nvPr/>
          </p:nvSpPr>
          <p:spPr>
            <a:xfrm>
              <a:off x="316992" y="3151632"/>
              <a:ext cx="3389376" cy="12192"/>
            </a:xfrm>
            <a:prstGeom prst="rect">
              <a:avLst/>
            </a:prstGeom>
            <a:solidFill>
              <a:srgbClr val="E2E8F0"/>
            </a:solidFill>
            <a:ln/>
          </p:spPr>
          <p:txBody>
            <a:bodyPr/>
            <a:lstStyle/>
            <a:p>
              <a:endParaRPr lang="en-US" sz="2400"/>
            </a:p>
          </p:txBody>
        </p:sp>
        <p:sp>
          <p:nvSpPr>
            <p:cNvPr id="12" name="Text 11">
              <a:extLst>
                <a:ext uri="{FF2B5EF4-FFF2-40B4-BE49-F238E27FC236}">
                  <a16:creationId xmlns:a16="http://schemas.microsoft.com/office/drawing/2014/main" id="{1FBA02BF-CF13-9230-F22A-BCB850F43091}"/>
                </a:ext>
              </a:extLst>
            </p:cNvPr>
            <p:cNvSpPr/>
            <p:nvPr/>
          </p:nvSpPr>
          <p:spPr>
            <a:xfrm>
              <a:off x="316992" y="3212592"/>
              <a:ext cx="3389376" cy="755904"/>
            </a:xfrm>
            <a:prstGeom prst="rect">
              <a:avLst/>
            </a:prstGeom>
            <a:noFill/>
            <a:ln/>
          </p:spPr>
          <p:txBody>
            <a:bodyPr wrap="square" lIns="0" tIns="0" rIns="0" bIns="0" rtlCol="0" anchor="t"/>
            <a:lstStyle/>
            <a:p>
              <a:r>
                <a:rPr lang="en-US" sz="2400" b="1" dirty="0">
                  <a:solidFill>
                    <a:srgbClr val="1A3A5C"/>
                  </a:solidFill>
                </a:rPr>
                <a:t>“</a:t>
              </a:r>
              <a:r>
                <a:rPr lang="en-US" sz="1133" i="1" dirty="0">
                  <a:solidFill>
                    <a:srgbClr val="334155"/>
                  </a:solidFill>
                </a:rPr>
                <a:t> The addition of football has created a strong sense of school spirit and community engagement across UTRGV and the Rio Grande Valley. ”</a:t>
              </a:r>
              <a:endParaRPr lang="en-US" sz="2400" dirty="0"/>
            </a:p>
          </p:txBody>
        </p:sp>
        <p:sp>
          <p:nvSpPr>
            <p:cNvPr id="13" name="Shape 12">
              <a:extLst>
                <a:ext uri="{FF2B5EF4-FFF2-40B4-BE49-F238E27FC236}">
                  <a16:creationId xmlns:a16="http://schemas.microsoft.com/office/drawing/2014/main" id="{F97B9944-3C6B-5D37-DA1B-12F742A4C98A}"/>
                </a:ext>
              </a:extLst>
            </p:cNvPr>
            <p:cNvSpPr/>
            <p:nvPr/>
          </p:nvSpPr>
          <p:spPr>
            <a:xfrm>
              <a:off x="4108704" y="162763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14" name="Shape 13">
              <a:extLst>
                <a:ext uri="{FF2B5EF4-FFF2-40B4-BE49-F238E27FC236}">
                  <a16:creationId xmlns:a16="http://schemas.microsoft.com/office/drawing/2014/main" id="{5F2F5247-399D-357A-45E4-41B7AF23A6D5}"/>
                </a:ext>
              </a:extLst>
            </p:cNvPr>
            <p:cNvSpPr/>
            <p:nvPr/>
          </p:nvSpPr>
          <p:spPr>
            <a:xfrm>
              <a:off x="4108704" y="1627632"/>
              <a:ext cx="73152" cy="2438400"/>
            </a:xfrm>
            <a:prstGeom prst="rect">
              <a:avLst/>
            </a:prstGeom>
            <a:solidFill>
              <a:srgbClr val="B91C1C"/>
            </a:solidFill>
            <a:ln/>
          </p:spPr>
          <p:txBody>
            <a:bodyPr/>
            <a:lstStyle/>
            <a:p>
              <a:endParaRPr lang="en-US" sz="2400"/>
            </a:p>
          </p:txBody>
        </p:sp>
        <p:sp>
          <p:nvSpPr>
            <p:cNvPr id="15" name="Shape 14">
              <a:extLst>
                <a:ext uri="{FF2B5EF4-FFF2-40B4-BE49-F238E27FC236}">
                  <a16:creationId xmlns:a16="http://schemas.microsoft.com/office/drawing/2014/main" id="{2708AB1E-F43A-1EF9-6BD3-AF34892DB2C2}"/>
                </a:ext>
              </a:extLst>
            </p:cNvPr>
            <p:cNvSpPr/>
            <p:nvPr/>
          </p:nvSpPr>
          <p:spPr>
            <a:xfrm>
              <a:off x="4328160" y="1822704"/>
              <a:ext cx="633984" cy="633984"/>
            </a:xfrm>
            <a:prstGeom prst="line">
              <a:avLst/>
            </a:prstGeom>
            <a:solidFill>
              <a:srgbClr val="B91C1C"/>
            </a:solidFill>
            <a:ln/>
          </p:spPr>
          <p:txBody>
            <a:bodyPr/>
            <a:lstStyle/>
            <a:p>
              <a:endParaRPr lang="en-US" sz="2400"/>
            </a:p>
          </p:txBody>
        </p:sp>
        <p:pic>
          <p:nvPicPr>
            <p:cNvPr id="16" name="Image 1" descr="preencoded.png">
              <a:extLst>
                <a:ext uri="{FF2B5EF4-FFF2-40B4-BE49-F238E27FC236}">
                  <a16:creationId xmlns:a16="http://schemas.microsoft.com/office/drawing/2014/main" id="{54873267-3190-9EA4-BB23-491C23735381}"/>
                </a:ext>
              </a:extLst>
            </p:cNvPr>
            <p:cNvPicPr>
              <a:picLocks noChangeAspect="1"/>
            </p:cNvPicPr>
            <p:nvPr/>
          </p:nvPicPr>
          <p:blipFill>
            <a:blip r:embed="rId3"/>
            <a:stretch>
              <a:fillRect/>
            </a:stretch>
          </p:blipFill>
          <p:spPr>
            <a:xfrm>
              <a:off x="4352546" y="1725169"/>
              <a:ext cx="536448" cy="536449"/>
            </a:xfrm>
            <a:prstGeom prst="rect">
              <a:avLst/>
            </a:prstGeom>
          </p:spPr>
        </p:pic>
        <p:sp>
          <p:nvSpPr>
            <p:cNvPr id="17" name="Text 15">
              <a:extLst>
                <a:ext uri="{FF2B5EF4-FFF2-40B4-BE49-F238E27FC236}">
                  <a16:creationId xmlns:a16="http://schemas.microsoft.com/office/drawing/2014/main" id="{E8EC8D6C-7A84-2B4C-48AF-4CE0A02DE409}"/>
                </a:ext>
              </a:extLst>
            </p:cNvPr>
            <p:cNvSpPr/>
            <p:nvPr/>
          </p:nvSpPr>
          <p:spPr>
            <a:xfrm>
              <a:off x="5108448" y="1761745"/>
              <a:ext cx="2511552" cy="426720"/>
            </a:xfrm>
            <a:prstGeom prst="rect">
              <a:avLst/>
            </a:prstGeom>
            <a:noFill/>
            <a:ln/>
          </p:spPr>
          <p:txBody>
            <a:bodyPr wrap="square" lIns="0" tIns="0" rIns="0" bIns="0" rtlCol="0" anchor="ctr"/>
            <a:lstStyle/>
            <a:p>
              <a:r>
                <a:rPr lang="en-US" sz="1600" b="1" dirty="0">
                  <a:solidFill>
                    <a:srgbClr val="B91C1C"/>
                  </a:solidFill>
                  <a:ea typeface="Calibri" pitchFamily="34" charset="-122"/>
                  <a:cs typeface="Calibri" pitchFamily="34" charset="-120"/>
                </a:rPr>
                <a:t>UT Health RGV Cancer &amp; Surgery Center</a:t>
              </a:r>
              <a:endParaRPr lang="en-US" sz="1600" dirty="0"/>
            </a:p>
          </p:txBody>
        </p:sp>
        <p:sp>
          <p:nvSpPr>
            <p:cNvPr id="18" name="Text 16">
              <a:extLst>
                <a:ext uri="{FF2B5EF4-FFF2-40B4-BE49-F238E27FC236}">
                  <a16:creationId xmlns:a16="http://schemas.microsoft.com/office/drawing/2014/main" id="{708B5E35-2DDE-ADC6-A197-7EE346C3D881}"/>
                </a:ext>
              </a:extLst>
            </p:cNvPr>
            <p:cNvSpPr/>
            <p:nvPr/>
          </p:nvSpPr>
          <p:spPr>
            <a:xfrm>
              <a:off x="4279392" y="2310384"/>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The opening of advanced clinical facilities significantly expanded healthcare access for the RGV community and strengthened UTRGV's health sciences mission.</a:t>
              </a:r>
              <a:endParaRPr lang="en-US" sz="1200" dirty="0"/>
            </a:p>
          </p:txBody>
        </p:sp>
        <p:sp>
          <p:nvSpPr>
            <p:cNvPr id="19" name="Shape 17">
              <a:extLst>
                <a:ext uri="{FF2B5EF4-FFF2-40B4-BE49-F238E27FC236}">
                  <a16:creationId xmlns:a16="http://schemas.microsoft.com/office/drawing/2014/main" id="{AD4B5E25-DC17-72A1-89CA-662417837EC7}"/>
                </a:ext>
              </a:extLst>
            </p:cNvPr>
            <p:cNvSpPr/>
            <p:nvPr/>
          </p:nvSpPr>
          <p:spPr>
            <a:xfrm>
              <a:off x="4279392" y="3151632"/>
              <a:ext cx="3389376" cy="12192"/>
            </a:xfrm>
            <a:prstGeom prst="rect">
              <a:avLst/>
            </a:prstGeom>
            <a:solidFill>
              <a:srgbClr val="E2E8F0"/>
            </a:solidFill>
            <a:ln/>
          </p:spPr>
          <p:txBody>
            <a:bodyPr/>
            <a:lstStyle/>
            <a:p>
              <a:endParaRPr lang="en-US" sz="2400"/>
            </a:p>
          </p:txBody>
        </p:sp>
        <p:sp>
          <p:nvSpPr>
            <p:cNvPr id="20" name="Text 18">
              <a:extLst>
                <a:ext uri="{FF2B5EF4-FFF2-40B4-BE49-F238E27FC236}">
                  <a16:creationId xmlns:a16="http://schemas.microsoft.com/office/drawing/2014/main" id="{C909B7E4-E9DA-EBC6-A2C8-E5953F3C2204}"/>
                </a:ext>
              </a:extLst>
            </p:cNvPr>
            <p:cNvSpPr/>
            <p:nvPr/>
          </p:nvSpPr>
          <p:spPr>
            <a:xfrm>
              <a:off x="4279392" y="3212592"/>
              <a:ext cx="3389376" cy="755904"/>
            </a:xfrm>
            <a:prstGeom prst="rect">
              <a:avLst/>
            </a:prstGeom>
            <a:noFill/>
            <a:ln/>
          </p:spPr>
          <p:txBody>
            <a:bodyPr wrap="square" lIns="0" tIns="0" rIns="0" bIns="0" rtlCol="0" anchor="t"/>
            <a:lstStyle/>
            <a:p>
              <a:r>
                <a:rPr lang="en-US" sz="2400" b="1">
                  <a:solidFill>
                    <a:srgbClr val="B91C1C"/>
                  </a:solidFill>
                </a:rPr>
                <a:t>“</a:t>
              </a:r>
              <a:r>
                <a:rPr lang="en-US" sz="1133" i="1">
                  <a:solidFill>
                    <a:srgbClr val="334155"/>
                  </a:solidFill>
                </a:rPr>
                <a:t> The expansion of health initiatives including the new Cancer and Surgery Center strengthens our community impact enormously. ”</a:t>
              </a:r>
              <a:endParaRPr lang="en-US" sz="2400"/>
            </a:p>
          </p:txBody>
        </p:sp>
        <p:sp>
          <p:nvSpPr>
            <p:cNvPr id="21" name="Shape 19">
              <a:extLst>
                <a:ext uri="{FF2B5EF4-FFF2-40B4-BE49-F238E27FC236}">
                  <a16:creationId xmlns:a16="http://schemas.microsoft.com/office/drawing/2014/main" id="{E86335FE-947F-ABCB-10EA-51EED283CB3B}"/>
                </a:ext>
              </a:extLst>
            </p:cNvPr>
            <p:cNvSpPr/>
            <p:nvPr/>
          </p:nvSpPr>
          <p:spPr>
            <a:xfrm>
              <a:off x="8071104" y="162763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22" name="Shape 20">
              <a:extLst>
                <a:ext uri="{FF2B5EF4-FFF2-40B4-BE49-F238E27FC236}">
                  <a16:creationId xmlns:a16="http://schemas.microsoft.com/office/drawing/2014/main" id="{F560C3FD-C3E7-C4C9-4943-7933ECD2A46B}"/>
                </a:ext>
              </a:extLst>
            </p:cNvPr>
            <p:cNvSpPr/>
            <p:nvPr/>
          </p:nvSpPr>
          <p:spPr>
            <a:xfrm>
              <a:off x="8071104" y="1627632"/>
              <a:ext cx="73152" cy="2438400"/>
            </a:xfrm>
            <a:prstGeom prst="rect">
              <a:avLst/>
            </a:prstGeom>
            <a:solidFill>
              <a:srgbClr val="028090"/>
            </a:solidFill>
            <a:ln/>
          </p:spPr>
          <p:txBody>
            <a:bodyPr/>
            <a:lstStyle/>
            <a:p>
              <a:endParaRPr lang="en-US" sz="2400"/>
            </a:p>
          </p:txBody>
        </p:sp>
        <p:sp>
          <p:nvSpPr>
            <p:cNvPr id="23" name="Shape 21">
              <a:extLst>
                <a:ext uri="{FF2B5EF4-FFF2-40B4-BE49-F238E27FC236}">
                  <a16:creationId xmlns:a16="http://schemas.microsoft.com/office/drawing/2014/main" id="{8FC90372-6377-280A-0CA9-41DFEB3CD3B0}"/>
                </a:ext>
              </a:extLst>
            </p:cNvPr>
            <p:cNvSpPr/>
            <p:nvPr/>
          </p:nvSpPr>
          <p:spPr>
            <a:xfrm>
              <a:off x="8290560" y="1822704"/>
              <a:ext cx="633984" cy="633984"/>
            </a:xfrm>
            <a:prstGeom prst="line">
              <a:avLst/>
            </a:prstGeom>
            <a:solidFill>
              <a:srgbClr val="028090"/>
            </a:solidFill>
            <a:ln/>
          </p:spPr>
          <p:txBody>
            <a:bodyPr/>
            <a:lstStyle/>
            <a:p>
              <a:endParaRPr lang="en-US" sz="2400"/>
            </a:p>
          </p:txBody>
        </p:sp>
        <p:pic>
          <p:nvPicPr>
            <p:cNvPr id="24" name="Image 2" descr="preencoded.png">
              <a:extLst>
                <a:ext uri="{FF2B5EF4-FFF2-40B4-BE49-F238E27FC236}">
                  <a16:creationId xmlns:a16="http://schemas.microsoft.com/office/drawing/2014/main" id="{4CA1356C-224E-7D2E-373F-80FCB103B958}"/>
                </a:ext>
              </a:extLst>
            </p:cNvPr>
            <p:cNvPicPr>
              <a:picLocks noChangeAspect="1"/>
            </p:cNvPicPr>
            <p:nvPr/>
          </p:nvPicPr>
          <p:blipFill>
            <a:blip r:embed="rId4"/>
            <a:stretch>
              <a:fillRect/>
            </a:stretch>
          </p:blipFill>
          <p:spPr>
            <a:xfrm>
              <a:off x="8314946" y="1725169"/>
              <a:ext cx="536448" cy="536449"/>
            </a:xfrm>
            <a:prstGeom prst="rect">
              <a:avLst/>
            </a:prstGeom>
          </p:spPr>
        </p:pic>
        <p:sp>
          <p:nvSpPr>
            <p:cNvPr id="25" name="Text 22">
              <a:extLst>
                <a:ext uri="{FF2B5EF4-FFF2-40B4-BE49-F238E27FC236}">
                  <a16:creationId xmlns:a16="http://schemas.microsoft.com/office/drawing/2014/main" id="{A48BE5D3-6FEB-8DD8-987A-A60D35DA34FA}"/>
                </a:ext>
              </a:extLst>
            </p:cNvPr>
            <p:cNvSpPr/>
            <p:nvPr/>
          </p:nvSpPr>
          <p:spPr>
            <a:xfrm>
              <a:off x="9070848" y="1761745"/>
              <a:ext cx="2511552" cy="426720"/>
            </a:xfrm>
            <a:prstGeom prst="rect">
              <a:avLst/>
            </a:prstGeom>
            <a:noFill/>
            <a:ln/>
          </p:spPr>
          <p:txBody>
            <a:bodyPr wrap="square" lIns="0" tIns="0" rIns="0" bIns="0" rtlCol="0" anchor="ctr"/>
            <a:lstStyle/>
            <a:p>
              <a:r>
                <a:rPr lang="en-US" sz="1600" b="1" dirty="0">
                  <a:solidFill>
                    <a:srgbClr val="028090"/>
                  </a:solidFill>
                  <a:ea typeface="Calibri" pitchFamily="34" charset="-122"/>
                  <a:cs typeface="Calibri" pitchFamily="34" charset="-120"/>
                </a:rPr>
                <a:t>New &amp; Strengthened Leadership</a:t>
              </a:r>
              <a:endParaRPr lang="en-US" sz="1600" dirty="0"/>
            </a:p>
          </p:txBody>
        </p:sp>
        <p:sp>
          <p:nvSpPr>
            <p:cNvPr id="26" name="Text 23">
              <a:extLst>
                <a:ext uri="{FF2B5EF4-FFF2-40B4-BE49-F238E27FC236}">
                  <a16:creationId xmlns:a16="http://schemas.microsoft.com/office/drawing/2014/main" id="{6E169103-84F2-B4DC-A523-C9391031BEFA}"/>
                </a:ext>
              </a:extLst>
            </p:cNvPr>
            <p:cNvSpPr/>
            <p:nvPr/>
          </p:nvSpPr>
          <p:spPr>
            <a:xfrm>
              <a:off x="8241792" y="2310384"/>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Multiple leadership appointments — including new Deans and the Provost — are credited with bringing stability, direction, and renewed energy.</a:t>
              </a:r>
              <a:endParaRPr lang="en-US" sz="1200"/>
            </a:p>
          </p:txBody>
        </p:sp>
        <p:sp>
          <p:nvSpPr>
            <p:cNvPr id="27" name="Shape 24">
              <a:extLst>
                <a:ext uri="{FF2B5EF4-FFF2-40B4-BE49-F238E27FC236}">
                  <a16:creationId xmlns:a16="http://schemas.microsoft.com/office/drawing/2014/main" id="{2303BE11-B170-F9FC-BFF7-5400AEFA23C5}"/>
                </a:ext>
              </a:extLst>
            </p:cNvPr>
            <p:cNvSpPr/>
            <p:nvPr/>
          </p:nvSpPr>
          <p:spPr>
            <a:xfrm>
              <a:off x="8241792" y="3151632"/>
              <a:ext cx="3389376" cy="12192"/>
            </a:xfrm>
            <a:prstGeom prst="rect">
              <a:avLst/>
            </a:prstGeom>
            <a:solidFill>
              <a:srgbClr val="E2E8F0"/>
            </a:solidFill>
            <a:ln/>
          </p:spPr>
          <p:txBody>
            <a:bodyPr/>
            <a:lstStyle/>
            <a:p>
              <a:endParaRPr lang="en-US" sz="2400"/>
            </a:p>
          </p:txBody>
        </p:sp>
        <p:sp>
          <p:nvSpPr>
            <p:cNvPr id="28" name="Text 25">
              <a:extLst>
                <a:ext uri="{FF2B5EF4-FFF2-40B4-BE49-F238E27FC236}">
                  <a16:creationId xmlns:a16="http://schemas.microsoft.com/office/drawing/2014/main" id="{4EE5A313-4839-59FA-6EB8-C8A4B9192A0C}"/>
                </a:ext>
              </a:extLst>
            </p:cNvPr>
            <p:cNvSpPr/>
            <p:nvPr/>
          </p:nvSpPr>
          <p:spPr>
            <a:xfrm>
              <a:off x="8241792" y="3212592"/>
              <a:ext cx="3389376" cy="755904"/>
            </a:xfrm>
            <a:prstGeom prst="rect">
              <a:avLst/>
            </a:prstGeom>
            <a:noFill/>
            <a:ln/>
          </p:spPr>
          <p:txBody>
            <a:bodyPr wrap="square" lIns="0" tIns="0" rIns="0" bIns="0" rtlCol="0" anchor="t"/>
            <a:lstStyle/>
            <a:p>
              <a:r>
                <a:rPr lang="en-US" sz="2400" b="1">
                  <a:solidFill>
                    <a:srgbClr val="028090"/>
                  </a:solidFill>
                </a:rPr>
                <a:t>“</a:t>
              </a:r>
              <a:r>
                <a:rPr lang="en-US" sz="1133" i="1">
                  <a:solidFill>
                    <a:srgbClr val="334155"/>
                  </a:solidFill>
                </a:rPr>
                <a:t> Adding our new leadership for UTRGV has been amazing! I appreciate that senior leadership wants to move forward. ”</a:t>
              </a:r>
              <a:endParaRPr lang="en-US" sz="2400"/>
            </a:p>
          </p:txBody>
        </p:sp>
        <p:sp>
          <p:nvSpPr>
            <p:cNvPr id="29" name="Shape 26">
              <a:extLst>
                <a:ext uri="{FF2B5EF4-FFF2-40B4-BE49-F238E27FC236}">
                  <a16:creationId xmlns:a16="http://schemas.microsoft.com/office/drawing/2014/main" id="{187F32D8-931E-6021-7DAC-ADDC8E030E39}"/>
                </a:ext>
              </a:extLst>
            </p:cNvPr>
            <p:cNvSpPr/>
            <p:nvPr/>
          </p:nvSpPr>
          <p:spPr>
            <a:xfrm>
              <a:off x="146304" y="418795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30" name="Shape 27">
              <a:extLst>
                <a:ext uri="{FF2B5EF4-FFF2-40B4-BE49-F238E27FC236}">
                  <a16:creationId xmlns:a16="http://schemas.microsoft.com/office/drawing/2014/main" id="{051DFF55-E45F-4CE3-89F8-6112CCB430B2}"/>
                </a:ext>
              </a:extLst>
            </p:cNvPr>
            <p:cNvSpPr/>
            <p:nvPr/>
          </p:nvSpPr>
          <p:spPr>
            <a:xfrm>
              <a:off x="146304" y="4187952"/>
              <a:ext cx="73152" cy="2438400"/>
            </a:xfrm>
            <a:prstGeom prst="rect">
              <a:avLst/>
            </a:prstGeom>
            <a:solidFill>
              <a:srgbClr val="1D9E75"/>
            </a:solidFill>
            <a:ln/>
          </p:spPr>
          <p:txBody>
            <a:bodyPr/>
            <a:lstStyle/>
            <a:p>
              <a:endParaRPr lang="en-US" sz="2400"/>
            </a:p>
          </p:txBody>
        </p:sp>
        <p:sp>
          <p:nvSpPr>
            <p:cNvPr id="31" name="Shape 28">
              <a:extLst>
                <a:ext uri="{FF2B5EF4-FFF2-40B4-BE49-F238E27FC236}">
                  <a16:creationId xmlns:a16="http://schemas.microsoft.com/office/drawing/2014/main" id="{E18BE7E3-899B-DB5D-09E7-811D31787773}"/>
                </a:ext>
              </a:extLst>
            </p:cNvPr>
            <p:cNvSpPr/>
            <p:nvPr/>
          </p:nvSpPr>
          <p:spPr>
            <a:xfrm>
              <a:off x="365760" y="4383024"/>
              <a:ext cx="633984" cy="633984"/>
            </a:xfrm>
            <a:prstGeom prst="line">
              <a:avLst/>
            </a:prstGeom>
            <a:solidFill>
              <a:srgbClr val="1D9E75"/>
            </a:solidFill>
            <a:ln/>
          </p:spPr>
          <p:txBody>
            <a:bodyPr/>
            <a:lstStyle/>
            <a:p>
              <a:endParaRPr lang="en-US" sz="2400"/>
            </a:p>
          </p:txBody>
        </p:sp>
        <p:pic>
          <p:nvPicPr>
            <p:cNvPr id="32" name="Image 3" descr="preencoded.png">
              <a:extLst>
                <a:ext uri="{FF2B5EF4-FFF2-40B4-BE49-F238E27FC236}">
                  <a16:creationId xmlns:a16="http://schemas.microsoft.com/office/drawing/2014/main" id="{8D02054A-E3AB-4107-9489-21106178E509}"/>
                </a:ext>
              </a:extLst>
            </p:cNvPr>
            <p:cNvPicPr>
              <a:picLocks noChangeAspect="1"/>
            </p:cNvPicPr>
            <p:nvPr/>
          </p:nvPicPr>
          <p:blipFill>
            <a:blip r:embed="rId5"/>
            <a:stretch>
              <a:fillRect/>
            </a:stretch>
          </p:blipFill>
          <p:spPr>
            <a:xfrm>
              <a:off x="390146" y="4285488"/>
              <a:ext cx="536448" cy="536449"/>
            </a:xfrm>
            <a:prstGeom prst="rect">
              <a:avLst/>
            </a:prstGeom>
          </p:spPr>
        </p:pic>
        <p:sp>
          <p:nvSpPr>
            <p:cNvPr id="33" name="Text 29">
              <a:extLst>
                <a:ext uri="{FF2B5EF4-FFF2-40B4-BE49-F238E27FC236}">
                  <a16:creationId xmlns:a16="http://schemas.microsoft.com/office/drawing/2014/main" id="{808CF5E2-001A-1B1E-ACA3-337F921D074F}"/>
                </a:ext>
              </a:extLst>
            </p:cNvPr>
            <p:cNvSpPr/>
            <p:nvPr/>
          </p:nvSpPr>
          <p:spPr>
            <a:xfrm>
              <a:off x="1146048" y="4322065"/>
              <a:ext cx="2511552" cy="426720"/>
            </a:xfrm>
            <a:prstGeom prst="rect">
              <a:avLst/>
            </a:prstGeom>
            <a:noFill/>
            <a:ln/>
          </p:spPr>
          <p:txBody>
            <a:bodyPr wrap="square" lIns="0" tIns="0" rIns="0" bIns="0" rtlCol="0" anchor="ctr"/>
            <a:lstStyle/>
            <a:p>
              <a:r>
                <a:rPr lang="en-US" sz="1600" b="1">
                  <a:solidFill>
                    <a:srgbClr val="1D9E75"/>
                  </a:solidFill>
                  <a:ea typeface="Calibri" pitchFamily="34" charset="-122"/>
                  <a:cs typeface="Calibri" pitchFamily="34" charset="-120"/>
                </a:rPr>
                <a:t>Enrollment Growth &amp; Academic Expansion</a:t>
              </a:r>
              <a:endParaRPr lang="en-US" sz="1600"/>
            </a:p>
          </p:txBody>
        </p:sp>
        <p:sp>
          <p:nvSpPr>
            <p:cNvPr id="34" name="Text 30">
              <a:extLst>
                <a:ext uri="{FF2B5EF4-FFF2-40B4-BE49-F238E27FC236}">
                  <a16:creationId xmlns:a16="http://schemas.microsoft.com/office/drawing/2014/main" id="{E793E544-B2EF-356E-7C8F-3BD879C17DD8}"/>
                </a:ext>
              </a:extLst>
            </p:cNvPr>
            <p:cNvSpPr/>
            <p:nvPr/>
          </p:nvSpPr>
          <p:spPr>
            <a:xfrm>
              <a:off x="316992" y="4870704"/>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Record enrollment numbers, new PhD programs, and expansion of academic offerings reflect UTRGV's growing reputation and commitment to student access.</a:t>
              </a:r>
              <a:endParaRPr lang="en-US" sz="1200"/>
            </a:p>
          </p:txBody>
        </p:sp>
        <p:sp>
          <p:nvSpPr>
            <p:cNvPr id="35" name="Shape 31">
              <a:extLst>
                <a:ext uri="{FF2B5EF4-FFF2-40B4-BE49-F238E27FC236}">
                  <a16:creationId xmlns:a16="http://schemas.microsoft.com/office/drawing/2014/main" id="{3415B654-FD05-9A50-4065-C86BC7044F97}"/>
                </a:ext>
              </a:extLst>
            </p:cNvPr>
            <p:cNvSpPr/>
            <p:nvPr/>
          </p:nvSpPr>
          <p:spPr>
            <a:xfrm>
              <a:off x="316992" y="5711952"/>
              <a:ext cx="3389376" cy="12192"/>
            </a:xfrm>
            <a:prstGeom prst="rect">
              <a:avLst/>
            </a:prstGeom>
            <a:solidFill>
              <a:srgbClr val="E2E8F0"/>
            </a:solidFill>
            <a:ln/>
          </p:spPr>
          <p:txBody>
            <a:bodyPr/>
            <a:lstStyle/>
            <a:p>
              <a:endParaRPr lang="en-US" sz="2400"/>
            </a:p>
          </p:txBody>
        </p:sp>
        <p:sp>
          <p:nvSpPr>
            <p:cNvPr id="36" name="Text 32">
              <a:extLst>
                <a:ext uri="{FF2B5EF4-FFF2-40B4-BE49-F238E27FC236}">
                  <a16:creationId xmlns:a16="http://schemas.microsoft.com/office/drawing/2014/main" id="{2310C4F3-E4BB-3E15-C7C0-ED562A2A9CFC}"/>
                </a:ext>
              </a:extLst>
            </p:cNvPr>
            <p:cNvSpPr/>
            <p:nvPr/>
          </p:nvSpPr>
          <p:spPr>
            <a:xfrm>
              <a:off x="316992" y="5772912"/>
              <a:ext cx="3389376" cy="755904"/>
            </a:xfrm>
            <a:prstGeom prst="rect">
              <a:avLst/>
            </a:prstGeom>
            <a:noFill/>
            <a:ln/>
          </p:spPr>
          <p:txBody>
            <a:bodyPr wrap="square" lIns="0" tIns="0" rIns="0" bIns="0" rtlCol="0" anchor="t"/>
            <a:lstStyle/>
            <a:p>
              <a:r>
                <a:rPr lang="en-US" sz="2400" b="1" dirty="0">
                  <a:solidFill>
                    <a:srgbClr val="1D9E75"/>
                  </a:solidFill>
                </a:rPr>
                <a:t>“</a:t>
              </a:r>
              <a:r>
                <a:rPr lang="en-US" sz="1133" i="1" dirty="0">
                  <a:solidFill>
                    <a:srgbClr val="334155"/>
                  </a:solidFill>
                </a:rPr>
                <a:t> Increasing number of PhD programs and record enrollment is helping the university build its research profile significantly. ”</a:t>
              </a:r>
              <a:endParaRPr lang="en-US" sz="2400" dirty="0"/>
            </a:p>
          </p:txBody>
        </p:sp>
        <p:sp>
          <p:nvSpPr>
            <p:cNvPr id="37" name="Shape 33">
              <a:extLst>
                <a:ext uri="{FF2B5EF4-FFF2-40B4-BE49-F238E27FC236}">
                  <a16:creationId xmlns:a16="http://schemas.microsoft.com/office/drawing/2014/main" id="{7069A5AD-C3C9-7DDB-FC66-0EF423BAFC47}"/>
                </a:ext>
              </a:extLst>
            </p:cNvPr>
            <p:cNvSpPr/>
            <p:nvPr/>
          </p:nvSpPr>
          <p:spPr>
            <a:xfrm>
              <a:off x="4108704" y="418795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38" name="Shape 34">
              <a:extLst>
                <a:ext uri="{FF2B5EF4-FFF2-40B4-BE49-F238E27FC236}">
                  <a16:creationId xmlns:a16="http://schemas.microsoft.com/office/drawing/2014/main" id="{C7BE710E-4B15-ECDA-AFAC-14A64B7CBC04}"/>
                </a:ext>
              </a:extLst>
            </p:cNvPr>
            <p:cNvSpPr/>
            <p:nvPr/>
          </p:nvSpPr>
          <p:spPr>
            <a:xfrm>
              <a:off x="4108704" y="4187952"/>
              <a:ext cx="73152" cy="2438400"/>
            </a:xfrm>
            <a:prstGeom prst="rect">
              <a:avLst/>
            </a:prstGeom>
            <a:solidFill>
              <a:srgbClr val="BA7517"/>
            </a:solidFill>
            <a:ln/>
          </p:spPr>
          <p:txBody>
            <a:bodyPr/>
            <a:lstStyle/>
            <a:p>
              <a:endParaRPr lang="en-US" sz="2400"/>
            </a:p>
          </p:txBody>
        </p:sp>
        <p:sp>
          <p:nvSpPr>
            <p:cNvPr id="39" name="Shape 35">
              <a:extLst>
                <a:ext uri="{FF2B5EF4-FFF2-40B4-BE49-F238E27FC236}">
                  <a16:creationId xmlns:a16="http://schemas.microsoft.com/office/drawing/2014/main" id="{03F1C291-AA13-EC85-2097-901757064C5C}"/>
                </a:ext>
              </a:extLst>
            </p:cNvPr>
            <p:cNvSpPr/>
            <p:nvPr/>
          </p:nvSpPr>
          <p:spPr>
            <a:xfrm>
              <a:off x="4328160" y="4383024"/>
              <a:ext cx="633984" cy="633984"/>
            </a:xfrm>
            <a:prstGeom prst="line">
              <a:avLst/>
            </a:prstGeom>
            <a:solidFill>
              <a:srgbClr val="BA7517"/>
            </a:solidFill>
            <a:ln/>
          </p:spPr>
          <p:txBody>
            <a:bodyPr/>
            <a:lstStyle/>
            <a:p>
              <a:endParaRPr lang="en-US" sz="2400"/>
            </a:p>
          </p:txBody>
        </p:sp>
        <p:pic>
          <p:nvPicPr>
            <p:cNvPr id="40" name="Image 4" descr="preencoded.png">
              <a:extLst>
                <a:ext uri="{FF2B5EF4-FFF2-40B4-BE49-F238E27FC236}">
                  <a16:creationId xmlns:a16="http://schemas.microsoft.com/office/drawing/2014/main" id="{6B4E4704-E6FA-776E-A385-FDB1FFFCF17F}"/>
                </a:ext>
              </a:extLst>
            </p:cNvPr>
            <p:cNvPicPr>
              <a:picLocks noChangeAspect="1"/>
            </p:cNvPicPr>
            <p:nvPr/>
          </p:nvPicPr>
          <p:blipFill>
            <a:blip r:embed="rId6"/>
            <a:stretch>
              <a:fillRect/>
            </a:stretch>
          </p:blipFill>
          <p:spPr>
            <a:xfrm>
              <a:off x="4352546" y="4285488"/>
              <a:ext cx="536448" cy="536449"/>
            </a:xfrm>
            <a:prstGeom prst="rect">
              <a:avLst/>
            </a:prstGeom>
          </p:spPr>
        </p:pic>
        <p:sp>
          <p:nvSpPr>
            <p:cNvPr id="41" name="Text 36">
              <a:extLst>
                <a:ext uri="{FF2B5EF4-FFF2-40B4-BE49-F238E27FC236}">
                  <a16:creationId xmlns:a16="http://schemas.microsoft.com/office/drawing/2014/main" id="{6FEA72D0-C777-6302-F09E-BE0CFA86CBD9}"/>
                </a:ext>
              </a:extLst>
            </p:cNvPr>
            <p:cNvSpPr/>
            <p:nvPr/>
          </p:nvSpPr>
          <p:spPr>
            <a:xfrm>
              <a:off x="5108448" y="4322065"/>
              <a:ext cx="2511552" cy="426720"/>
            </a:xfrm>
            <a:prstGeom prst="rect">
              <a:avLst/>
            </a:prstGeom>
            <a:noFill/>
            <a:ln/>
          </p:spPr>
          <p:txBody>
            <a:bodyPr wrap="square" lIns="0" tIns="0" rIns="0" bIns="0" rtlCol="0" anchor="ctr"/>
            <a:lstStyle/>
            <a:p>
              <a:r>
                <a:rPr lang="en-US" sz="1600" b="1">
                  <a:solidFill>
                    <a:srgbClr val="BA7517"/>
                  </a:solidFill>
                  <a:ea typeface="Calibri" pitchFamily="34" charset="-122"/>
                  <a:cs typeface="Calibri" pitchFamily="34" charset="-120"/>
                </a:rPr>
                <a:t>Employee Well-being Initiatives</a:t>
              </a:r>
              <a:endParaRPr lang="en-US" sz="1600"/>
            </a:p>
          </p:txBody>
        </p:sp>
        <p:sp>
          <p:nvSpPr>
            <p:cNvPr id="42" name="Text 37">
              <a:extLst>
                <a:ext uri="{FF2B5EF4-FFF2-40B4-BE49-F238E27FC236}">
                  <a16:creationId xmlns:a16="http://schemas.microsoft.com/office/drawing/2014/main" id="{B0BF4248-CF05-7BAD-39B0-0472457D32EB}"/>
                </a:ext>
              </a:extLst>
            </p:cNvPr>
            <p:cNvSpPr/>
            <p:nvPr/>
          </p:nvSpPr>
          <p:spPr>
            <a:xfrm>
              <a:off x="4279392" y="4870704"/>
              <a:ext cx="3389376" cy="792480"/>
            </a:xfrm>
            <a:prstGeom prst="rect">
              <a:avLst/>
            </a:prstGeom>
            <a:noFill/>
            <a:ln/>
          </p:spPr>
          <p:txBody>
            <a:bodyPr wrap="square" lIns="0" tIns="0" rIns="0" bIns="0" rtlCol="0" anchor="ctr"/>
            <a:lstStyle/>
            <a:p>
              <a:r>
                <a:rPr lang="en-US" sz="1200" dirty="0">
                  <a:solidFill>
                    <a:srgbClr val="4A5568"/>
                  </a:solidFill>
                  <a:ea typeface="Calibri" pitchFamily="34" charset="-122"/>
                  <a:cs typeface="Calibri" pitchFamily="34" charset="-120"/>
                </a:rPr>
                <a:t>Expanded wellness programs, mental health resources, Stop the Bleed training, and improved employee recognition programs are noted as positive advances.</a:t>
              </a:r>
              <a:endParaRPr lang="en-US" sz="1200" dirty="0"/>
            </a:p>
          </p:txBody>
        </p:sp>
        <p:sp>
          <p:nvSpPr>
            <p:cNvPr id="43" name="Shape 38">
              <a:extLst>
                <a:ext uri="{FF2B5EF4-FFF2-40B4-BE49-F238E27FC236}">
                  <a16:creationId xmlns:a16="http://schemas.microsoft.com/office/drawing/2014/main" id="{70747B49-52DA-6792-C5D6-4925D30A87C9}"/>
                </a:ext>
              </a:extLst>
            </p:cNvPr>
            <p:cNvSpPr/>
            <p:nvPr/>
          </p:nvSpPr>
          <p:spPr>
            <a:xfrm>
              <a:off x="4279392" y="5711952"/>
              <a:ext cx="3389376" cy="12192"/>
            </a:xfrm>
            <a:prstGeom prst="rect">
              <a:avLst/>
            </a:prstGeom>
            <a:solidFill>
              <a:srgbClr val="E2E8F0"/>
            </a:solidFill>
            <a:ln/>
          </p:spPr>
          <p:txBody>
            <a:bodyPr/>
            <a:lstStyle/>
            <a:p>
              <a:endParaRPr lang="en-US" sz="2400"/>
            </a:p>
          </p:txBody>
        </p:sp>
        <p:sp>
          <p:nvSpPr>
            <p:cNvPr id="44" name="Text 39">
              <a:extLst>
                <a:ext uri="{FF2B5EF4-FFF2-40B4-BE49-F238E27FC236}">
                  <a16:creationId xmlns:a16="http://schemas.microsoft.com/office/drawing/2014/main" id="{8D0D7BFD-9542-0E4E-6CA7-1FD7A8E507D2}"/>
                </a:ext>
              </a:extLst>
            </p:cNvPr>
            <p:cNvSpPr/>
            <p:nvPr/>
          </p:nvSpPr>
          <p:spPr>
            <a:xfrm>
              <a:off x="4279392" y="5772912"/>
              <a:ext cx="3389376" cy="755904"/>
            </a:xfrm>
            <a:prstGeom prst="rect">
              <a:avLst/>
            </a:prstGeom>
            <a:noFill/>
            <a:ln/>
          </p:spPr>
          <p:txBody>
            <a:bodyPr wrap="square" lIns="0" tIns="0" rIns="0" bIns="0" rtlCol="0" anchor="t"/>
            <a:lstStyle/>
            <a:p>
              <a:r>
                <a:rPr lang="en-US" sz="2400" b="1" dirty="0">
                  <a:solidFill>
                    <a:srgbClr val="BA7517"/>
                  </a:solidFill>
                </a:rPr>
                <a:t>“</a:t>
              </a:r>
              <a:r>
                <a:rPr lang="en-US" sz="1133" i="1" dirty="0">
                  <a:solidFill>
                    <a:srgbClr val="334155"/>
                  </a:solidFill>
                </a:rPr>
                <a:t> The increased focus on employee well-being and work-life balance — expanded wellness initiatives have had a noticeable impact. ”</a:t>
              </a:r>
              <a:endParaRPr lang="en-US" sz="2400" dirty="0"/>
            </a:p>
          </p:txBody>
        </p:sp>
        <p:sp>
          <p:nvSpPr>
            <p:cNvPr id="45" name="Shape 40">
              <a:extLst>
                <a:ext uri="{FF2B5EF4-FFF2-40B4-BE49-F238E27FC236}">
                  <a16:creationId xmlns:a16="http://schemas.microsoft.com/office/drawing/2014/main" id="{28F96F88-162B-A68B-500D-E2C0081F2D2A}"/>
                </a:ext>
              </a:extLst>
            </p:cNvPr>
            <p:cNvSpPr/>
            <p:nvPr/>
          </p:nvSpPr>
          <p:spPr>
            <a:xfrm>
              <a:off x="8071104" y="4187952"/>
              <a:ext cx="3730752" cy="2438400"/>
            </a:xfrm>
            <a:prstGeom prst="rect">
              <a:avLst/>
            </a:prstGeom>
            <a:solidFill>
              <a:srgbClr val="FFFFFF"/>
            </a:solidFill>
            <a:ln/>
            <a:effectLst>
              <a:outerShdw blurRad="101600" dist="38100" dir="8100000" algn="bl" rotWithShape="0">
                <a:srgbClr val="000000">
                  <a:alpha val="12000"/>
                </a:srgbClr>
              </a:outerShdw>
            </a:effectLst>
          </p:spPr>
          <p:txBody>
            <a:bodyPr/>
            <a:lstStyle/>
            <a:p>
              <a:endParaRPr lang="en-US" sz="2400"/>
            </a:p>
          </p:txBody>
        </p:sp>
        <p:sp>
          <p:nvSpPr>
            <p:cNvPr id="46" name="Shape 41">
              <a:extLst>
                <a:ext uri="{FF2B5EF4-FFF2-40B4-BE49-F238E27FC236}">
                  <a16:creationId xmlns:a16="http://schemas.microsoft.com/office/drawing/2014/main" id="{D7CC5D94-2C0E-0D14-D82A-F1CFEB514DA3}"/>
                </a:ext>
              </a:extLst>
            </p:cNvPr>
            <p:cNvSpPr/>
            <p:nvPr/>
          </p:nvSpPr>
          <p:spPr>
            <a:xfrm>
              <a:off x="8071104" y="4187952"/>
              <a:ext cx="73152" cy="2438400"/>
            </a:xfrm>
            <a:prstGeom prst="rect">
              <a:avLst/>
            </a:prstGeom>
            <a:solidFill>
              <a:srgbClr val="5E548E"/>
            </a:solidFill>
            <a:ln/>
          </p:spPr>
          <p:txBody>
            <a:bodyPr/>
            <a:lstStyle/>
            <a:p>
              <a:endParaRPr lang="en-US" sz="2400"/>
            </a:p>
          </p:txBody>
        </p:sp>
        <p:sp>
          <p:nvSpPr>
            <p:cNvPr id="47" name="Shape 42">
              <a:extLst>
                <a:ext uri="{FF2B5EF4-FFF2-40B4-BE49-F238E27FC236}">
                  <a16:creationId xmlns:a16="http://schemas.microsoft.com/office/drawing/2014/main" id="{3BC67EAD-1F89-C1BE-128B-72A2F687AD0C}"/>
                </a:ext>
              </a:extLst>
            </p:cNvPr>
            <p:cNvSpPr/>
            <p:nvPr/>
          </p:nvSpPr>
          <p:spPr>
            <a:xfrm>
              <a:off x="8290560" y="4383024"/>
              <a:ext cx="633984" cy="633984"/>
            </a:xfrm>
            <a:prstGeom prst="line">
              <a:avLst/>
            </a:prstGeom>
            <a:solidFill>
              <a:srgbClr val="5E548E"/>
            </a:solidFill>
            <a:ln/>
          </p:spPr>
          <p:txBody>
            <a:bodyPr/>
            <a:lstStyle/>
            <a:p>
              <a:endParaRPr lang="en-US" sz="2400"/>
            </a:p>
          </p:txBody>
        </p:sp>
        <p:pic>
          <p:nvPicPr>
            <p:cNvPr id="48" name="Image 5" descr="preencoded.png">
              <a:extLst>
                <a:ext uri="{FF2B5EF4-FFF2-40B4-BE49-F238E27FC236}">
                  <a16:creationId xmlns:a16="http://schemas.microsoft.com/office/drawing/2014/main" id="{1F01B883-25ED-0BE9-AADC-C3234611FAEA}"/>
                </a:ext>
              </a:extLst>
            </p:cNvPr>
            <p:cNvPicPr>
              <a:picLocks noChangeAspect="1"/>
            </p:cNvPicPr>
            <p:nvPr/>
          </p:nvPicPr>
          <p:blipFill>
            <a:blip r:embed="rId7"/>
            <a:stretch>
              <a:fillRect/>
            </a:stretch>
          </p:blipFill>
          <p:spPr>
            <a:xfrm>
              <a:off x="8314946" y="4285488"/>
              <a:ext cx="536448" cy="536449"/>
            </a:xfrm>
            <a:prstGeom prst="rect">
              <a:avLst/>
            </a:prstGeom>
          </p:spPr>
        </p:pic>
        <p:sp>
          <p:nvSpPr>
            <p:cNvPr id="49" name="Text 43">
              <a:extLst>
                <a:ext uri="{FF2B5EF4-FFF2-40B4-BE49-F238E27FC236}">
                  <a16:creationId xmlns:a16="http://schemas.microsoft.com/office/drawing/2014/main" id="{BC22F3DF-33A9-CF05-9E49-8919C53C9CA0}"/>
                </a:ext>
              </a:extLst>
            </p:cNvPr>
            <p:cNvSpPr/>
            <p:nvPr/>
          </p:nvSpPr>
          <p:spPr>
            <a:xfrm>
              <a:off x="9070848" y="4322065"/>
              <a:ext cx="2511552" cy="426720"/>
            </a:xfrm>
            <a:prstGeom prst="rect">
              <a:avLst/>
            </a:prstGeom>
            <a:noFill/>
            <a:ln/>
          </p:spPr>
          <p:txBody>
            <a:bodyPr wrap="square" lIns="0" tIns="0" rIns="0" bIns="0" rtlCol="0" anchor="ctr"/>
            <a:lstStyle/>
            <a:p>
              <a:r>
                <a:rPr lang="en-US" sz="1600" b="1">
                  <a:solidFill>
                    <a:srgbClr val="5E548E"/>
                  </a:solidFill>
                  <a:ea typeface="Calibri" pitchFamily="34" charset="-122"/>
                  <a:cs typeface="Calibri" pitchFamily="34" charset="-120"/>
                </a:rPr>
                <a:t>Multicultural Inclusion &amp; Community</a:t>
              </a:r>
              <a:endParaRPr lang="en-US" sz="1600"/>
            </a:p>
          </p:txBody>
        </p:sp>
        <p:sp>
          <p:nvSpPr>
            <p:cNvPr id="50" name="Text 44">
              <a:extLst>
                <a:ext uri="{FF2B5EF4-FFF2-40B4-BE49-F238E27FC236}">
                  <a16:creationId xmlns:a16="http://schemas.microsoft.com/office/drawing/2014/main" id="{83CF9993-64A7-E5E9-51BF-CDFCB006E53E}"/>
                </a:ext>
              </a:extLst>
            </p:cNvPr>
            <p:cNvSpPr/>
            <p:nvPr/>
          </p:nvSpPr>
          <p:spPr>
            <a:xfrm>
              <a:off x="8241792" y="4870704"/>
              <a:ext cx="3389376" cy="792480"/>
            </a:xfrm>
            <a:prstGeom prst="rect">
              <a:avLst/>
            </a:prstGeom>
            <a:noFill/>
            <a:ln/>
          </p:spPr>
          <p:txBody>
            <a:bodyPr wrap="square" lIns="0" tIns="0" rIns="0" bIns="0" rtlCol="0" anchor="ctr"/>
            <a:lstStyle/>
            <a:p>
              <a:r>
                <a:rPr lang="en-US" sz="1200">
                  <a:solidFill>
                    <a:srgbClr val="4A5568"/>
                  </a:solidFill>
                  <a:ea typeface="Calibri" pitchFamily="34" charset="-122"/>
                  <a:cs typeface="Calibri" pitchFamily="34" charset="-120"/>
                </a:rPr>
                <a:t>Improvements in diversity initiatives, bilingual goals, and a more welcoming campus culture are celebrated across all job categories.</a:t>
              </a:r>
              <a:endParaRPr lang="en-US" sz="1200"/>
            </a:p>
          </p:txBody>
        </p:sp>
        <p:sp>
          <p:nvSpPr>
            <p:cNvPr id="51" name="Shape 45">
              <a:extLst>
                <a:ext uri="{FF2B5EF4-FFF2-40B4-BE49-F238E27FC236}">
                  <a16:creationId xmlns:a16="http://schemas.microsoft.com/office/drawing/2014/main" id="{9380D168-F5C1-A346-74D9-C42D31061A7B}"/>
                </a:ext>
              </a:extLst>
            </p:cNvPr>
            <p:cNvSpPr/>
            <p:nvPr/>
          </p:nvSpPr>
          <p:spPr>
            <a:xfrm>
              <a:off x="8241792" y="5711952"/>
              <a:ext cx="3389376" cy="12192"/>
            </a:xfrm>
            <a:prstGeom prst="rect">
              <a:avLst/>
            </a:prstGeom>
            <a:solidFill>
              <a:srgbClr val="E2E8F0"/>
            </a:solidFill>
            <a:ln/>
          </p:spPr>
          <p:txBody>
            <a:bodyPr/>
            <a:lstStyle/>
            <a:p>
              <a:endParaRPr lang="en-US" sz="2400"/>
            </a:p>
          </p:txBody>
        </p:sp>
        <p:sp>
          <p:nvSpPr>
            <p:cNvPr id="52" name="Text 46">
              <a:extLst>
                <a:ext uri="{FF2B5EF4-FFF2-40B4-BE49-F238E27FC236}">
                  <a16:creationId xmlns:a16="http://schemas.microsoft.com/office/drawing/2014/main" id="{7036F1CF-9EF0-BB11-B53D-0D7C87990AB0}"/>
                </a:ext>
              </a:extLst>
            </p:cNvPr>
            <p:cNvSpPr/>
            <p:nvPr/>
          </p:nvSpPr>
          <p:spPr>
            <a:xfrm>
              <a:off x="8241792" y="5772912"/>
              <a:ext cx="3389376" cy="755904"/>
            </a:xfrm>
            <a:prstGeom prst="rect">
              <a:avLst/>
            </a:prstGeom>
            <a:noFill/>
            <a:ln/>
          </p:spPr>
          <p:txBody>
            <a:bodyPr wrap="square" lIns="0" tIns="0" rIns="0" bIns="0" rtlCol="0" anchor="t"/>
            <a:lstStyle/>
            <a:p>
              <a:r>
                <a:rPr lang="en-US" sz="2400" b="1">
                  <a:solidFill>
                    <a:srgbClr val="5E548E"/>
                  </a:solidFill>
                </a:rPr>
                <a:t>“</a:t>
              </a:r>
              <a:r>
                <a:rPr lang="en-US" sz="1133" i="1">
                  <a:solidFill>
                    <a:srgbClr val="334155"/>
                  </a:solidFill>
                </a:rPr>
                <a:t> Improvement in multicultural environment and better research achievements — UTRGV feels like a different institution now. ”</a:t>
              </a:r>
              <a:endParaRPr lang="en-US" sz="2400"/>
            </a:p>
          </p:txBody>
        </p:sp>
      </p:grpSp>
      <p:sp>
        <p:nvSpPr>
          <p:cNvPr id="111" name="Shape 0">
            <a:extLst>
              <a:ext uri="{FF2B5EF4-FFF2-40B4-BE49-F238E27FC236}">
                <a16:creationId xmlns:a16="http://schemas.microsoft.com/office/drawing/2014/main" id="{E1BF235F-6777-E285-6110-17EEF500917A}"/>
              </a:ext>
            </a:extLst>
          </p:cNvPr>
          <p:cNvSpPr/>
          <p:nvPr/>
        </p:nvSpPr>
        <p:spPr>
          <a:xfrm>
            <a:off x="0" y="0"/>
            <a:ext cx="12192000" cy="755904"/>
          </a:xfrm>
          <a:prstGeom prst="rect">
            <a:avLst/>
          </a:prstGeom>
          <a:solidFill>
            <a:schemeClr val="tx1"/>
          </a:solidFill>
          <a:ln w="12700">
            <a:solidFill>
              <a:srgbClr val="1B2D4F"/>
            </a:solidFill>
            <a:prstDash val="solid"/>
          </a:ln>
        </p:spPr>
        <p:txBody>
          <a:bodyPr/>
          <a:lstStyle/>
          <a:p>
            <a:endParaRPr lang="en-US" sz="2400" dirty="0"/>
          </a:p>
        </p:txBody>
      </p:sp>
      <p:sp>
        <p:nvSpPr>
          <p:cNvPr id="113" name="Shape 1">
            <a:extLst>
              <a:ext uri="{FF2B5EF4-FFF2-40B4-BE49-F238E27FC236}">
                <a16:creationId xmlns:a16="http://schemas.microsoft.com/office/drawing/2014/main" id="{237FC5FF-432A-9745-E135-38C293813482}"/>
              </a:ext>
            </a:extLst>
          </p:cNvPr>
          <p:cNvSpPr/>
          <p:nvPr/>
        </p:nvSpPr>
        <p:spPr>
          <a:xfrm>
            <a:off x="219455" y="109728"/>
            <a:ext cx="517373" cy="512064"/>
          </a:xfrm>
          <a:prstGeom prst="rect">
            <a:avLst/>
          </a:prstGeom>
          <a:solidFill>
            <a:srgbClr val="1B7A78"/>
          </a:solidFill>
          <a:ln w="12700">
            <a:solidFill>
              <a:srgbClr val="1B7A78"/>
            </a:solidFill>
            <a:prstDash val="solid"/>
          </a:ln>
        </p:spPr>
        <p:txBody>
          <a:bodyPr anchor="ctr"/>
          <a:lstStyle/>
          <a:p>
            <a:r>
              <a:rPr lang="en-US" sz="2000" b="1" dirty="0">
                <a:solidFill>
                  <a:srgbClr val="FFFFFF"/>
                </a:solidFill>
                <a:ea typeface="Calibri" pitchFamily="34" charset="-122"/>
                <a:cs typeface="Calibri" pitchFamily="34" charset="-120"/>
              </a:rPr>
              <a:t>Q3</a:t>
            </a:r>
            <a:endParaRPr lang="en-US" sz="2000" dirty="0"/>
          </a:p>
        </p:txBody>
      </p:sp>
      <p:sp>
        <p:nvSpPr>
          <p:cNvPr id="115" name="Text 3">
            <a:extLst>
              <a:ext uri="{FF2B5EF4-FFF2-40B4-BE49-F238E27FC236}">
                <a16:creationId xmlns:a16="http://schemas.microsoft.com/office/drawing/2014/main" id="{E2BBCA93-FAD5-2E2D-32ED-9CD73DA1CCF0}"/>
              </a:ext>
            </a:extLst>
          </p:cNvPr>
          <p:cNvSpPr/>
          <p:nvPr/>
        </p:nvSpPr>
        <p:spPr>
          <a:xfrm>
            <a:off x="877824" y="121920"/>
            <a:ext cx="11271342" cy="512064"/>
          </a:xfrm>
          <a:prstGeom prst="rect">
            <a:avLst/>
          </a:prstGeom>
          <a:noFill/>
          <a:ln/>
        </p:spPr>
        <p:txBody>
          <a:bodyPr wrap="square" rtlCol="0" anchor="ctr"/>
          <a:lstStyle/>
          <a:p>
            <a:r>
              <a:rPr lang="en-US" sz="2800" b="1" dirty="0">
                <a:solidFill>
                  <a:srgbClr val="FFFFFF"/>
                </a:solidFill>
                <a:ea typeface="Calibri" pitchFamily="34" charset="-122"/>
                <a:cs typeface="Calibri" pitchFamily="34" charset="-120"/>
              </a:rPr>
              <a:t>What has been the most positive recent change at UTRGV?</a:t>
            </a:r>
            <a:endParaRPr lang="en-US" sz="2800" b="1" dirty="0"/>
          </a:p>
        </p:txBody>
      </p:sp>
      <p:sp>
        <p:nvSpPr>
          <p:cNvPr id="117" name="Text 47">
            <a:extLst>
              <a:ext uri="{FF2B5EF4-FFF2-40B4-BE49-F238E27FC236}">
                <a16:creationId xmlns:a16="http://schemas.microsoft.com/office/drawing/2014/main" id="{D7113C55-6DE5-A38F-1CA4-2E1C7321554D}"/>
              </a:ext>
            </a:extLst>
          </p:cNvPr>
          <p:cNvSpPr/>
          <p:nvPr/>
        </p:nvSpPr>
        <p:spPr>
          <a:xfrm>
            <a:off x="797668" y="5995424"/>
            <a:ext cx="10839466" cy="175666"/>
          </a:xfrm>
          <a:prstGeom prst="rect">
            <a:avLst/>
          </a:prstGeom>
          <a:noFill/>
          <a:ln/>
        </p:spPr>
        <p:txBody>
          <a:bodyPr wrap="square" lIns="0" tIns="0" rIns="0" bIns="0" rtlCol="0" anchor="ctr"/>
          <a:lstStyle/>
          <a:p>
            <a:pPr algn="ctr"/>
            <a:r>
              <a:rPr lang="en-US" sz="1050" b="1" i="1" dirty="0">
                <a:solidFill>
                  <a:srgbClr val="94A3B8"/>
                </a:solidFill>
              </a:rPr>
              <a:t>Source: UTRGV 2026 </a:t>
            </a:r>
            <a:r>
              <a:rPr lang="en-US" sz="1050" b="1" i="1" dirty="0" err="1">
                <a:solidFill>
                  <a:srgbClr val="94A3B8"/>
                </a:solidFill>
              </a:rPr>
              <a:t>ModernThink</a:t>
            </a:r>
            <a:r>
              <a:rPr lang="en-US" sz="1050" b="1" i="1" dirty="0">
                <a:solidFill>
                  <a:srgbClr val="94A3B8"/>
                </a:solidFill>
              </a:rPr>
              <a:t> Campus Climate Survey — Employee Comments Report (Full Data Set)</a:t>
            </a:r>
            <a:endParaRPr lang="en-US" sz="1050" b="1" dirty="0"/>
          </a:p>
        </p:txBody>
      </p:sp>
      <p:sp>
        <p:nvSpPr>
          <p:cNvPr id="53" name="TextBox 52">
            <a:extLst>
              <a:ext uri="{FF2B5EF4-FFF2-40B4-BE49-F238E27FC236}">
                <a16:creationId xmlns:a16="http://schemas.microsoft.com/office/drawing/2014/main" id="{A04560E6-568D-8C2C-8219-CB24BD281576}"/>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36</a:t>
            </a:fld>
            <a:endParaRPr lang="en-US" sz="1000" dirty="0"/>
          </a:p>
        </p:txBody>
      </p:sp>
    </p:spTree>
    <p:extLst>
      <p:ext uri="{BB962C8B-B14F-4D97-AF65-F5344CB8AC3E}">
        <p14:creationId xmlns:p14="http://schemas.microsoft.com/office/powerpoint/2010/main" val="625812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422B8-B9EA-8279-98C7-62B7F1E60D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F1CF27-613E-853B-EB96-2F4D744641AE}"/>
              </a:ext>
            </a:extLst>
          </p:cNvPr>
          <p:cNvSpPr txBox="1"/>
          <p:nvPr/>
        </p:nvSpPr>
        <p:spPr>
          <a:xfrm>
            <a:off x="636608" y="188514"/>
            <a:ext cx="7940233" cy="830997"/>
          </a:xfrm>
          <a:prstGeom prst="rect">
            <a:avLst/>
          </a:prstGeom>
          <a:noFill/>
        </p:spPr>
        <p:txBody>
          <a:bodyPr wrap="square" rtlCol="0">
            <a:spAutoFit/>
          </a:bodyPr>
          <a:lstStyle/>
          <a:p>
            <a:r>
              <a:rPr lang="en-US" sz="4800" b="1" dirty="0">
                <a:latin typeface="Aptos" panose="020B0004020202020204" pitchFamily="34" charset="0"/>
              </a:rPr>
              <a:t>Core Values </a:t>
            </a:r>
          </a:p>
        </p:txBody>
      </p:sp>
      <p:sp>
        <p:nvSpPr>
          <p:cNvPr id="3" name="TextBox 2">
            <a:extLst>
              <a:ext uri="{FF2B5EF4-FFF2-40B4-BE49-F238E27FC236}">
                <a16:creationId xmlns:a16="http://schemas.microsoft.com/office/drawing/2014/main" id="{571C380A-E521-C145-61ED-7894CCC9C9AA}"/>
              </a:ext>
            </a:extLst>
          </p:cNvPr>
          <p:cNvSpPr txBox="1"/>
          <p:nvPr/>
        </p:nvSpPr>
        <p:spPr>
          <a:xfrm>
            <a:off x="5939161" y="6356412"/>
            <a:ext cx="313678" cy="246221"/>
          </a:xfrm>
          <a:prstGeom prst="rect">
            <a:avLst/>
          </a:prstGeom>
          <a:noFill/>
        </p:spPr>
        <p:txBody>
          <a:bodyPr wrap="square" rtlCol="0">
            <a:spAutoFit/>
          </a:bodyPr>
          <a:lstStyle/>
          <a:p>
            <a:fld id="{226FCFF6-2F87-4457-AE32-550A459BD6F3}" type="slidenum">
              <a:rPr lang="en-US" sz="1000" dirty="0" smtClean="0"/>
              <a:t>37</a:t>
            </a:fld>
            <a:endParaRPr lang="en-US" sz="1000" dirty="0"/>
          </a:p>
        </p:txBody>
      </p:sp>
      <p:sp>
        <p:nvSpPr>
          <p:cNvPr id="10" name="TextBox 9">
            <a:extLst>
              <a:ext uri="{FF2B5EF4-FFF2-40B4-BE49-F238E27FC236}">
                <a16:creationId xmlns:a16="http://schemas.microsoft.com/office/drawing/2014/main" id="{5CD53D90-F84F-BE4B-D292-426CDFF1105E}"/>
              </a:ext>
            </a:extLst>
          </p:cNvPr>
          <p:cNvSpPr txBox="1"/>
          <p:nvPr/>
        </p:nvSpPr>
        <p:spPr>
          <a:xfrm>
            <a:off x="1207870" y="1136064"/>
            <a:ext cx="9462581" cy="4862870"/>
          </a:xfrm>
          <a:prstGeom prst="rect">
            <a:avLst/>
          </a:prstGeom>
          <a:noFill/>
        </p:spPr>
        <p:txBody>
          <a:bodyPr wrap="square">
            <a:spAutoFit/>
          </a:bodyPr>
          <a:lstStyle/>
          <a:p>
            <a:pPr algn="l">
              <a:buNone/>
            </a:pPr>
            <a:r>
              <a:rPr lang="en-US" b="1" i="0" dirty="0">
                <a:effectLst/>
              </a:rPr>
              <a:t>CORE VALUES</a:t>
            </a:r>
          </a:p>
          <a:p>
            <a:pPr algn="l">
              <a:spcAft>
                <a:spcPts val="750"/>
              </a:spcAft>
              <a:buFont typeface="Arial" panose="020B0604020202020204" pitchFamily="34" charset="0"/>
              <a:buChar char="•"/>
            </a:pPr>
            <a:r>
              <a:rPr lang="en-US" b="1" i="0" dirty="0">
                <a:effectLst/>
              </a:rPr>
              <a:t>Excellence:</a:t>
            </a:r>
            <a:r>
              <a:rPr lang="en-US" b="0" i="0" dirty="0">
                <a:effectLst/>
              </a:rPr>
              <a:t> We commit to cultivating the best academic, cultural, and service-oriented experience for all members of the UTRGV community.</a:t>
            </a:r>
          </a:p>
          <a:p>
            <a:pPr algn="l">
              <a:spcAft>
                <a:spcPts val="750"/>
              </a:spcAft>
              <a:buFont typeface="Arial" panose="020B0604020202020204" pitchFamily="34" charset="0"/>
              <a:buChar char="•"/>
            </a:pPr>
            <a:r>
              <a:rPr lang="en-US" b="1" i="0" dirty="0">
                <a:effectLst/>
              </a:rPr>
              <a:t>Advance Cultural and Community Awareness:</a:t>
            </a:r>
            <a:r>
              <a:rPr lang="en-US" b="0" i="0" dirty="0">
                <a:effectLst/>
              </a:rPr>
              <a:t> We cultivate a welcoming environment that grants all members of our community ample opportunities to thrive.</a:t>
            </a:r>
          </a:p>
          <a:p>
            <a:pPr algn="l">
              <a:spcAft>
                <a:spcPts val="750"/>
              </a:spcAft>
              <a:buFont typeface="Arial" panose="020B0604020202020204" pitchFamily="34" charset="0"/>
              <a:buChar char="•"/>
            </a:pPr>
            <a:r>
              <a:rPr lang="en-US" b="1" i="0" dirty="0">
                <a:effectLst/>
              </a:rPr>
              <a:t>Inquiry, Discovery, and Creativity:</a:t>
            </a:r>
            <a:r>
              <a:rPr lang="en-US" b="0" i="0" dirty="0">
                <a:effectLst/>
              </a:rPr>
              <a:t> We push boundaries in research and scholarship, welcome diverse perspectives, and value creative problem-solving.</a:t>
            </a:r>
          </a:p>
          <a:p>
            <a:pPr algn="l">
              <a:spcAft>
                <a:spcPts val="750"/>
              </a:spcAft>
              <a:buFont typeface="Arial" panose="020B0604020202020204" pitchFamily="34" charset="0"/>
              <a:buChar char="•"/>
            </a:pPr>
            <a:r>
              <a:rPr lang="en-US" b="1" i="0" dirty="0">
                <a:effectLst/>
              </a:rPr>
              <a:t>Shared Leadership and Accountability:</a:t>
            </a:r>
            <a:r>
              <a:rPr lang="en-US" b="0" i="0" dirty="0">
                <a:effectLst/>
              </a:rPr>
              <a:t> We commit to our responsibility as leaders on our campuses and in our community and we take ownership for our actions and our results.</a:t>
            </a:r>
          </a:p>
          <a:p>
            <a:pPr algn="l">
              <a:spcAft>
                <a:spcPts val="750"/>
              </a:spcAft>
              <a:buFont typeface="Arial" panose="020B0604020202020204" pitchFamily="34" charset="0"/>
              <a:buChar char="•"/>
            </a:pPr>
            <a:r>
              <a:rPr lang="en-US" b="1" i="0" dirty="0">
                <a:effectLst/>
              </a:rPr>
              <a:t>Student-centricity:</a:t>
            </a:r>
            <a:r>
              <a:rPr lang="en-US" b="0" i="0" dirty="0">
                <a:effectLst/>
              </a:rPr>
              <a:t> We recognize that students are central to our mission, and we provide valuable and diverse opportunities for them to learn, lead, and serve.</a:t>
            </a:r>
          </a:p>
          <a:p>
            <a:pPr algn="l">
              <a:spcAft>
                <a:spcPts val="750"/>
              </a:spcAft>
              <a:buFont typeface="Arial" panose="020B0604020202020204" pitchFamily="34" charset="0"/>
              <a:buChar char="•"/>
            </a:pPr>
            <a:r>
              <a:rPr lang="en-US" b="1" i="0" dirty="0">
                <a:effectLst/>
              </a:rPr>
              <a:t>Collaboration:</a:t>
            </a:r>
            <a:r>
              <a:rPr lang="en-US" b="0" i="0" dirty="0">
                <a:effectLst/>
              </a:rPr>
              <a:t> We encourage a spirit of collegiality and mutual respect among all members of our community in pursuit of our shared goals.</a:t>
            </a:r>
          </a:p>
          <a:p>
            <a:pPr algn="l">
              <a:spcAft>
                <a:spcPts val="750"/>
              </a:spcAft>
              <a:buFont typeface="Arial" panose="020B0604020202020204" pitchFamily="34" charset="0"/>
              <a:buChar char="•"/>
            </a:pPr>
            <a:r>
              <a:rPr lang="en-US" b="1" i="0" dirty="0">
                <a:effectLst/>
              </a:rPr>
              <a:t>Adaptability:</a:t>
            </a:r>
            <a:r>
              <a:rPr lang="en-US" b="0" i="0" dirty="0">
                <a:effectLst/>
              </a:rPr>
              <a:t> We commit to being flexible and agile and maintaining a positive mindset to change.</a:t>
            </a:r>
          </a:p>
        </p:txBody>
      </p:sp>
    </p:spTree>
    <p:extLst>
      <p:ext uri="{BB962C8B-B14F-4D97-AF65-F5344CB8AC3E}">
        <p14:creationId xmlns:p14="http://schemas.microsoft.com/office/powerpoint/2010/main" val="3395103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878C80E-8623-EABC-D26F-271E8B23AAEE}"/>
              </a:ext>
            </a:extLst>
          </p:cNvPr>
          <p:cNvSpPr>
            <a:spLocks noGrp="1"/>
          </p:cNvSpPr>
          <p:nvPr>
            <p:ph type="title" idx="4294967295"/>
          </p:nvPr>
        </p:nvSpPr>
        <p:spPr>
          <a:xfrm>
            <a:off x="2245112" y="2556596"/>
            <a:ext cx="8679121" cy="695579"/>
          </a:xfrm>
          <a:prstGeom prst="rect">
            <a:avLst/>
          </a:prstGeom>
        </p:spPr>
        <p:txBody>
          <a:bodyPr>
            <a:noAutofit/>
          </a:bodyPr>
          <a:lstStyle/>
          <a:p>
            <a:pPr algn="ctr"/>
            <a:r>
              <a:rPr lang="en-US" sz="4800" dirty="0"/>
              <a:t>Next Steps…</a:t>
            </a:r>
          </a:p>
        </p:txBody>
      </p:sp>
      <p:sp>
        <p:nvSpPr>
          <p:cNvPr id="2" name="TextBox 1">
            <a:extLst>
              <a:ext uri="{FF2B5EF4-FFF2-40B4-BE49-F238E27FC236}">
                <a16:creationId xmlns:a16="http://schemas.microsoft.com/office/drawing/2014/main" id="{93430F10-3DBC-EA0B-6CA9-3A13F8F9B91C}"/>
              </a:ext>
            </a:extLst>
          </p:cNvPr>
          <p:cNvSpPr txBox="1"/>
          <p:nvPr/>
        </p:nvSpPr>
        <p:spPr>
          <a:xfrm>
            <a:off x="5909569" y="6356412"/>
            <a:ext cx="372862" cy="246221"/>
          </a:xfrm>
          <a:prstGeom prst="rect">
            <a:avLst/>
          </a:prstGeom>
          <a:noFill/>
        </p:spPr>
        <p:txBody>
          <a:bodyPr wrap="square" rtlCol="0">
            <a:spAutoFit/>
          </a:bodyPr>
          <a:lstStyle/>
          <a:p>
            <a:fld id="{226FCFF6-2F87-4457-AE32-550A459BD6F3}" type="slidenum">
              <a:rPr lang="en-US" sz="1000" dirty="0" smtClean="0"/>
              <a:t>38</a:t>
            </a:fld>
            <a:endParaRPr lang="en-US" sz="1000" dirty="0"/>
          </a:p>
        </p:txBody>
      </p:sp>
    </p:spTree>
    <p:extLst>
      <p:ext uri="{BB962C8B-B14F-4D97-AF65-F5344CB8AC3E}">
        <p14:creationId xmlns:p14="http://schemas.microsoft.com/office/powerpoint/2010/main" val="3908788419"/>
      </p:ext>
    </p:extLst>
  </p:cSld>
  <p:clrMapOvr>
    <a:masterClrMapping/>
  </p:clrMapOvr>
</p:sld>
</file>

<file path=ppt/theme/theme1.xml><?xml version="1.0" encoding="utf-8"?>
<a:theme xmlns:a="http://schemas.openxmlformats.org/drawingml/2006/main" name="Office Theme">
  <a:themeElements>
    <a:clrScheme name="MT">
      <a:dk1>
        <a:srgbClr val="003A70"/>
      </a:dk1>
      <a:lt1>
        <a:sysClr val="window" lastClr="FFFFFF"/>
      </a:lt1>
      <a:dk2>
        <a:srgbClr val="4C759B"/>
      </a:dk2>
      <a:lt2>
        <a:srgbClr val="B3C4D3"/>
      </a:lt2>
      <a:accent1>
        <a:srgbClr val="DA291C"/>
      </a:accent1>
      <a:accent2>
        <a:srgbClr val="F17D21"/>
      </a:accent2>
      <a:accent3>
        <a:srgbClr val="E66960"/>
      </a:accent3>
      <a:accent4>
        <a:srgbClr val="809DB8"/>
      </a:accent4>
      <a:accent5>
        <a:srgbClr val="F8C576"/>
      </a:accent5>
      <a:accent6>
        <a:srgbClr val="8DB044"/>
      </a:accent6>
      <a:hlink>
        <a:srgbClr val="E66960"/>
      </a:hlink>
      <a:folHlink>
        <a:srgbClr val="F17D2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T">
    <a:dk1>
      <a:srgbClr val="003A70"/>
    </a:dk1>
    <a:lt1>
      <a:sysClr val="window" lastClr="FFFFFF"/>
    </a:lt1>
    <a:dk2>
      <a:srgbClr val="4C759B"/>
    </a:dk2>
    <a:lt2>
      <a:srgbClr val="B3C4D3"/>
    </a:lt2>
    <a:accent1>
      <a:srgbClr val="DA291C"/>
    </a:accent1>
    <a:accent2>
      <a:srgbClr val="F17D21"/>
    </a:accent2>
    <a:accent3>
      <a:srgbClr val="E66960"/>
    </a:accent3>
    <a:accent4>
      <a:srgbClr val="809DB8"/>
    </a:accent4>
    <a:accent5>
      <a:srgbClr val="F8C576"/>
    </a:accent5>
    <a:accent6>
      <a:srgbClr val="8DB044"/>
    </a:accent6>
    <a:hlink>
      <a:srgbClr val="E66960"/>
    </a:hlink>
    <a:folHlink>
      <a:srgbClr val="F17D2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07609D709BC4FB8E13BD4BF425A0B" ma:contentTypeVersion="13" ma:contentTypeDescription="Create a new document." ma:contentTypeScope="" ma:versionID="5f6a750eac8270ce414d9881448c5336">
  <xsd:schema xmlns:xsd="http://www.w3.org/2001/XMLSchema" xmlns:xs="http://www.w3.org/2001/XMLSchema" xmlns:p="http://schemas.microsoft.com/office/2006/metadata/properties" xmlns:ns2="56f64dd9-3308-45a9-8c6d-4a82c4324789" xmlns:ns3="a3fdf16f-aed9-490d-9c8c-f9f81c371f11" targetNamespace="http://schemas.microsoft.com/office/2006/metadata/properties" ma:root="true" ma:fieldsID="62b7102e70b5ca38eb495caff157ca97" ns2:_="" ns3:_="">
    <xsd:import namespace="56f64dd9-3308-45a9-8c6d-4a82c4324789"/>
    <xsd:import namespace="a3fdf16f-aed9-490d-9c8c-f9f81c371f1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f64dd9-3308-45a9-8c6d-4a82c43247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76f8c10-cd42-40ce-a8d4-01c67046636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df16f-aed9-490d-9c8c-f9f81c371f1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9c95db8-0b1a-4c34-8b1b-cf5af227bcf4}" ma:internalName="TaxCatchAll" ma:showField="CatchAllData" ma:web="a3fdf16f-aed9-490d-9c8c-f9f81c371f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6f64dd9-3308-45a9-8c6d-4a82c4324789">
      <Terms xmlns="http://schemas.microsoft.com/office/infopath/2007/PartnerControls"/>
    </lcf76f155ced4ddcb4097134ff3c332f>
    <TaxCatchAll xmlns="a3fdf16f-aed9-490d-9c8c-f9f81c371f1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0E7731-6DC4-4FA2-A4D7-67851EBF9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f64dd9-3308-45a9-8c6d-4a82c4324789"/>
    <ds:schemaRef ds:uri="a3fdf16f-aed9-490d-9c8c-f9f81c371f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3C9E0E-C9F7-4852-AFBC-5346A1B43E54}">
  <ds:schemaRefs>
    <ds:schemaRef ds:uri="http://schemas.openxmlformats.org/package/2006/metadata/core-properties"/>
    <ds:schemaRef ds:uri="http://schemas.microsoft.com/office/2006/documentManagement/types"/>
    <ds:schemaRef ds:uri="http://www.w3.org/XML/1998/namespace"/>
    <ds:schemaRef ds:uri="a3fdf16f-aed9-490d-9c8c-f9f81c371f11"/>
    <ds:schemaRef ds:uri="56f64dd9-3308-45a9-8c6d-4a82c4324789"/>
    <ds:schemaRef ds:uri="http://purl.org/dc/elements/1.1/"/>
    <ds:schemaRef ds:uri="http://schemas.microsoft.com/office/infopath/2007/PartnerControls"/>
    <ds:schemaRef ds:uri="http://purl.org/dc/term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FF41935E-3306-4D35-AD85-DA3425A5BE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4972</TotalTime>
  <Words>3819</Words>
  <Application>Microsoft Macintosh PowerPoint</Application>
  <PresentationFormat>Widescreen</PresentationFormat>
  <Paragraphs>1086</Paragraphs>
  <Slides>38</Slides>
  <Notes>28</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Aptos</vt:lpstr>
      <vt:lpstr>Arial</vt:lpstr>
      <vt:lpstr>Calibri</vt:lpstr>
      <vt:lpstr>Cambria</vt:lpstr>
      <vt:lpstr>Montserrat</vt:lpstr>
      <vt:lpstr>Open Sans</vt:lpstr>
      <vt:lpstr>Times New Roman</vt:lpstr>
      <vt:lpstr>Wingdings</vt:lpstr>
      <vt:lpstr>Office Theme</vt:lpstr>
      <vt:lpstr>September 18th,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 Devlin Gauthier</dc:creator>
  <cp:lastModifiedBy>Rich Boyer</cp:lastModifiedBy>
  <cp:revision>3</cp:revision>
  <dcterms:created xsi:type="dcterms:W3CDTF">2024-06-11T13:21:38Z</dcterms:created>
  <dcterms:modified xsi:type="dcterms:W3CDTF">2026-09-18T02:59:24Z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0x0101007A907609D709BC4FB8E13BD4BF425A0B</vt:lpwstr>
  </property>
  <property fmtid="{D5CDD505-2E9C-101B-9397-08002B2CF9AE}" pid="3" name="MediaServiceImageTags">
    <vt:lpwstr/>
  </property>
</Properties>
</file>