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4"/>
  </p:handoutMasterIdLst>
  <p:sldIdLst>
    <p:sldId id="256" r:id="rId2"/>
    <p:sldId id="258" r:id="rId3"/>
    <p:sldId id="261" r:id="rId4"/>
    <p:sldId id="277" r:id="rId5"/>
    <p:sldId id="264" r:id="rId6"/>
    <p:sldId id="257" r:id="rId7"/>
    <p:sldId id="259" r:id="rId8"/>
    <p:sldId id="260" r:id="rId9"/>
    <p:sldId id="262"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94717" autoAdjust="0"/>
  </p:normalViewPr>
  <p:slideViewPr>
    <p:cSldViewPr>
      <p:cViewPr varScale="1">
        <p:scale>
          <a:sx n="78" d="100"/>
          <a:sy n="78" d="100"/>
        </p:scale>
        <p:origin x="-366" y="-102"/>
      </p:cViewPr>
      <p:guideLst>
        <p:guide orient="horz" pos="2160"/>
        <p:guide pos="2880"/>
      </p:guideLst>
    </p:cSldViewPr>
  </p:slideViewPr>
  <p:outlineViewPr>
    <p:cViewPr>
      <p:scale>
        <a:sx n="33" d="100"/>
        <a:sy n="33" d="100"/>
      </p:scale>
      <p:origin x="48" y="7548"/>
    </p:cViewPr>
  </p:outlineViewPr>
  <p:notesTextViewPr>
    <p:cViewPr>
      <p:scale>
        <a:sx n="100" d="100"/>
        <a:sy n="100" d="100"/>
      </p:scale>
      <p:origin x="0" y="0"/>
    </p:cViewPr>
  </p:notesTextViewPr>
  <p:notesViewPr>
    <p:cSldViewPr>
      <p:cViewPr varScale="1">
        <p:scale>
          <a:sx n="82" d="100"/>
          <a:sy n="82" d="100"/>
        </p:scale>
        <p:origin x="-2064" y="-90"/>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0A8BEBCE-FC68-4D6B-A2B6-483479F87BEF}" type="datetimeFigureOut">
              <a:rPr lang="en-US" smtClean="0"/>
              <a:pPr/>
              <a:t>9/10/2010</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30EA65C7-A44A-460A-ABC1-25088CD91B4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25AF13-E904-43E7-B2FF-6BEF932F5D1A}" type="datetimeFigureOut">
              <a:rPr lang="en-US" smtClean="0"/>
              <a:pPr/>
              <a:t>9/10/2010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093127-8DB7-4BB6-B5A5-D9912114DF9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25AF13-E904-43E7-B2FF-6BEF932F5D1A}" type="datetimeFigureOut">
              <a:rPr lang="en-US" smtClean="0"/>
              <a:pPr/>
              <a:t>9/10/2010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093127-8DB7-4BB6-B5A5-D9912114DF9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25AF13-E904-43E7-B2FF-6BEF932F5D1A}" type="datetimeFigureOut">
              <a:rPr lang="en-US" smtClean="0"/>
              <a:pPr/>
              <a:t>9/10/2010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093127-8DB7-4BB6-B5A5-D9912114DF9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25AF13-E904-43E7-B2FF-6BEF932F5D1A}" type="datetimeFigureOut">
              <a:rPr lang="en-US" smtClean="0"/>
              <a:pPr/>
              <a:t>9/10/2010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093127-8DB7-4BB6-B5A5-D9912114DF9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25AF13-E904-43E7-B2FF-6BEF932F5D1A}" type="datetimeFigureOut">
              <a:rPr lang="en-US" smtClean="0"/>
              <a:pPr/>
              <a:t>9/10/2010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093127-8DB7-4BB6-B5A5-D9912114DF9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25AF13-E904-43E7-B2FF-6BEF932F5D1A}" type="datetimeFigureOut">
              <a:rPr lang="en-US" smtClean="0"/>
              <a:pPr/>
              <a:t>9/10/2010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093127-8DB7-4BB6-B5A5-D9912114DF9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25AF13-E904-43E7-B2FF-6BEF932F5D1A}" type="datetimeFigureOut">
              <a:rPr lang="en-US" smtClean="0"/>
              <a:pPr/>
              <a:t>9/10/2010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093127-8DB7-4BB6-B5A5-D9912114DF9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25AF13-E904-43E7-B2FF-6BEF932F5D1A}" type="datetimeFigureOut">
              <a:rPr lang="en-US" smtClean="0"/>
              <a:pPr/>
              <a:t>9/10/2010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6093127-8DB7-4BB6-B5A5-D9912114DF9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5AF13-E904-43E7-B2FF-6BEF932F5D1A}" type="datetimeFigureOut">
              <a:rPr lang="en-US" smtClean="0"/>
              <a:pPr/>
              <a:t>9/10/2010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6093127-8DB7-4BB6-B5A5-D9912114DF9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25AF13-E904-43E7-B2FF-6BEF932F5D1A}" type="datetimeFigureOut">
              <a:rPr lang="en-US" smtClean="0"/>
              <a:pPr/>
              <a:t>9/10/2010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093127-8DB7-4BB6-B5A5-D9912114DF9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25AF13-E904-43E7-B2FF-6BEF932F5D1A}" type="datetimeFigureOut">
              <a:rPr lang="en-US" smtClean="0"/>
              <a:pPr/>
              <a:t>9/10/2010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093127-8DB7-4BB6-B5A5-D9912114DF9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5AF13-E904-43E7-B2FF-6BEF932F5D1A}" type="datetimeFigureOut">
              <a:rPr lang="en-US" smtClean="0"/>
              <a:pPr/>
              <a:t>9/10/2010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093127-8DB7-4BB6-B5A5-D9912114DF9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oftware.informer.com/getfree-putty-xming-downloa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pdc.kth.se/training/Talks/Parallel/IntroToPP/more.html" TargetMode="External"/><Relationship Id="rId7" Type="http://schemas.openxmlformats.org/officeDocument/2006/relationships/hyperlink" Target="http://www.mcs.anl.gov/research/projects/.mpich2" TargetMode="External"/><Relationship Id="rId2" Type="http://schemas.openxmlformats.org/officeDocument/2006/relationships/hyperlink" Target="http://www.top500.org/" TargetMode="External"/><Relationship Id="rId1" Type="http://schemas.openxmlformats.org/officeDocument/2006/relationships/slideLayout" Target="../slideLayouts/slideLayout2.xml"/><Relationship Id="rId6" Type="http://schemas.openxmlformats.org/officeDocument/2006/relationships/hyperlink" Target="http://www.openmpi.org/" TargetMode="External"/><Relationship Id="rId5" Type="http://schemas.openxmlformats.org/officeDocument/2006/relationships/hyperlink" Target="http://www.lam-mpi.org/" TargetMode="External"/><Relationship Id="rId4" Type="http://schemas.openxmlformats.org/officeDocument/2006/relationships/hyperlink" Target="https://computing.llnl.gov/tutorials/openMP/"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ourceforge.net/projects/xm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latin typeface="Arial" pitchFamily="34" charset="0"/>
                <a:cs typeface="Arial" pitchFamily="34" charset="0"/>
              </a:rPr>
              <a:t>Introduction to Parallel Computing</a:t>
            </a:r>
            <a:endParaRPr lang="en-US" sz="3200" b="1" dirty="0">
              <a:latin typeface="Arial" pitchFamily="34" charset="0"/>
              <a:cs typeface="Arial" pitchFamily="34" charset="0"/>
            </a:endParaRPr>
          </a:p>
        </p:txBody>
      </p:sp>
      <p:sp>
        <p:nvSpPr>
          <p:cNvPr id="3" name="Subtitle 2"/>
          <p:cNvSpPr>
            <a:spLocks noGrp="1"/>
          </p:cNvSpPr>
          <p:nvPr>
            <p:ph type="subTitle" idx="1"/>
          </p:nvPr>
        </p:nvSpPr>
        <p:spPr>
          <a:xfrm>
            <a:off x="762000" y="3886200"/>
            <a:ext cx="7620000" cy="1752600"/>
          </a:xfrm>
        </p:spPr>
        <p:txBody>
          <a:bodyPr>
            <a:normAutofit lnSpcReduction="10000"/>
          </a:bodyPr>
          <a:lstStyle/>
          <a:p>
            <a:r>
              <a:rPr lang="en-US" sz="2400" dirty="0" smtClean="0">
                <a:latin typeface="Arial Black" pitchFamily="34" charset="0"/>
              </a:rPr>
              <a:t>Presented by</a:t>
            </a:r>
          </a:p>
          <a:p>
            <a:r>
              <a:rPr lang="en-US" sz="2400" dirty="0" smtClean="0">
                <a:latin typeface="Arial Black" pitchFamily="34" charset="0"/>
              </a:rPr>
              <a:t>The Division of Information Technology</a:t>
            </a:r>
          </a:p>
          <a:p>
            <a:r>
              <a:rPr lang="en-US" sz="2400" dirty="0" smtClean="0">
                <a:latin typeface="Arial Black" pitchFamily="34" charset="0"/>
              </a:rPr>
              <a:t>Computer Support Services Department</a:t>
            </a:r>
          </a:p>
          <a:p>
            <a:r>
              <a:rPr lang="en-US" sz="2400" dirty="0" smtClean="0">
                <a:latin typeface="Arial Black" pitchFamily="34" charset="0"/>
              </a:rPr>
              <a:t>Research Support Group </a:t>
            </a:r>
            <a:endParaRPr lang="en-US" sz="2400"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smtClean="0">
                <a:latin typeface="Arial Black" pitchFamily="34" charset="0"/>
              </a:rPr>
              <a:t>Introduction to Parallel Computing</a:t>
            </a:r>
            <a:endParaRPr lang="en-US" sz="3200" dirty="0">
              <a:latin typeface="Arial Black" pitchFamily="34" charset="0"/>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algn="ctr">
              <a:buNone/>
            </a:pPr>
            <a:r>
              <a:rPr lang="en-US" sz="2000" b="1" dirty="0" smtClean="0">
                <a:latin typeface="Arial" pitchFamily="34" charset="0"/>
                <a:cs typeface="Arial" pitchFamily="34" charset="0"/>
              </a:rPr>
              <a:t>How to use UTPA High Performance Computing Cluster (HPCC)</a:t>
            </a:r>
          </a:p>
          <a:p>
            <a:pPr algn="ctr">
              <a:buNone/>
            </a:pPr>
            <a:r>
              <a:rPr lang="en-US" sz="2000" b="1" dirty="0" smtClean="0">
                <a:latin typeface="Arial" pitchFamily="34" charset="0"/>
                <a:cs typeface="Arial" pitchFamily="34" charset="0"/>
              </a:rPr>
              <a:t>Using Xming for graphics on the cluster</a:t>
            </a:r>
          </a:p>
          <a:p>
            <a:pPr>
              <a:buFont typeface="Arial" charset="0"/>
              <a:buChar char="•"/>
            </a:pPr>
            <a:r>
              <a:rPr lang="en-US" sz="2000" dirty="0" smtClean="0">
                <a:latin typeface="Arial" pitchFamily="34" charset="0"/>
                <a:cs typeface="Arial" pitchFamily="34" charset="0"/>
              </a:rPr>
              <a:t>Acquire Xming from </a:t>
            </a:r>
            <a:r>
              <a:rPr lang="en-US" sz="2000" dirty="0" smtClean="0">
                <a:latin typeface="Arial" pitchFamily="34" charset="0"/>
                <a:cs typeface="Arial" pitchFamily="34" charset="0"/>
                <a:hlinkClick r:id="rId2"/>
              </a:rPr>
              <a:t>http://software.informer.com/getfree-putty-xming-download/</a:t>
            </a:r>
            <a:r>
              <a:rPr lang="en-US" sz="2000" dirty="0" smtClean="0">
                <a:latin typeface="Arial" pitchFamily="34" charset="0"/>
                <a:cs typeface="Arial" pitchFamily="34" charset="0"/>
              </a:rPr>
              <a:t> </a:t>
            </a:r>
            <a:r>
              <a:rPr lang="en-US" sz="1200" dirty="0" smtClean="0">
                <a:latin typeface="Arial" pitchFamily="34" charset="0"/>
                <a:cs typeface="Arial" pitchFamily="34" charset="0"/>
              </a:rPr>
              <a:t> </a:t>
            </a:r>
            <a:r>
              <a:rPr lang="en-US" sz="1600" dirty="0" smtClean="0">
                <a:latin typeface="Arial" pitchFamily="34" charset="0"/>
                <a:cs typeface="Arial" pitchFamily="34" charset="0"/>
              </a:rPr>
              <a:t>the license is free to use this software</a:t>
            </a:r>
            <a:r>
              <a:rPr lang="en-US" sz="1200" dirty="0" smtClean="0">
                <a:latin typeface="Arial" pitchFamily="34" charset="0"/>
                <a:cs typeface="Arial" pitchFamily="34" charset="0"/>
              </a:rPr>
              <a:t>.</a:t>
            </a: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pPr>
              <a:buFont typeface="Arial" charset="0"/>
              <a:buChar char="•"/>
            </a:pPr>
            <a:r>
              <a:rPr lang="en-US" sz="2000" dirty="0" smtClean="0">
                <a:latin typeface="Arial" pitchFamily="34" charset="0"/>
                <a:cs typeface="Arial" pitchFamily="34" charset="0"/>
              </a:rPr>
              <a:t>run Xming as follows</a:t>
            </a:r>
          </a:p>
          <a:p>
            <a:pPr marL="800100" lvl="1" indent="-342900">
              <a:buAutoNum type="arabicParenR"/>
            </a:pPr>
            <a:r>
              <a:rPr lang="en-US" sz="1600" dirty="0" smtClean="0">
                <a:latin typeface="Arial" pitchFamily="34" charset="0"/>
                <a:cs typeface="Arial" pitchFamily="34" charset="0"/>
              </a:rPr>
              <a:t>Click the Xming Icon on the desktop or in the start menu</a:t>
            </a:r>
          </a:p>
          <a:p>
            <a:pPr marL="800100" lvl="1" indent="-342900">
              <a:buAutoNum type="arabicParenR"/>
            </a:pPr>
            <a:r>
              <a:rPr lang="en-US" sz="1600" dirty="0" smtClean="0">
                <a:latin typeface="Arial" pitchFamily="34" charset="0"/>
                <a:cs typeface="Arial" pitchFamily="34" charset="0"/>
              </a:rPr>
              <a:t>Open a putty session and enter a hostname, IP OR load a saved session.</a:t>
            </a:r>
          </a:p>
          <a:p>
            <a:pPr marL="800100" lvl="1" indent="-342900">
              <a:buAutoNum type="arabicParenR"/>
            </a:pPr>
            <a:r>
              <a:rPr lang="en-US" sz="1600" dirty="0" smtClean="0">
                <a:latin typeface="Arial" pitchFamily="34" charset="0"/>
                <a:cs typeface="Arial" pitchFamily="34" charset="0"/>
              </a:rPr>
              <a:t>Click the ‘SSH’ ‘+’ located in the left pane of the putty menu.</a:t>
            </a:r>
          </a:p>
          <a:p>
            <a:pPr marL="800100" lvl="1" indent="-342900">
              <a:buAutoNum type="arabicParenR"/>
            </a:pPr>
            <a:r>
              <a:rPr lang="en-US" sz="1600" dirty="0" smtClean="0">
                <a:latin typeface="Arial" pitchFamily="34" charset="0"/>
                <a:cs typeface="Arial" pitchFamily="34" charset="0"/>
              </a:rPr>
              <a:t>Click X11</a:t>
            </a:r>
          </a:p>
          <a:p>
            <a:pPr marL="800100" lvl="1" indent="-342900">
              <a:buAutoNum type="arabicParenR"/>
            </a:pPr>
            <a:r>
              <a:rPr lang="en-US" sz="1600" dirty="0" smtClean="0">
                <a:latin typeface="Arial" pitchFamily="34" charset="0"/>
                <a:cs typeface="Arial" pitchFamily="34" charset="0"/>
              </a:rPr>
              <a:t>Click the ‘Enable X11 forwarding’ check box.</a:t>
            </a:r>
          </a:p>
          <a:p>
            <a:pPr marL="800100" lvl="1" indent="-342900">
              <a:buAutoNum type="arabicParenR"/>
            </a:pPr>
            <a:r>
              <a:rPr lang="en-US" sz="1600" dirty="0" smtClean="0">
                <a:latin typeface="Arial" pitchFamily="34" charset="0"/>
                <a:cs typeface="Arial" pitchFamily="34" charset="0"/>
              </a:rPr>
              <a:t>Click open.</a:t>
            </a:r>
          </a:p>
          <a:p>
            <a:pPr marL="800100" lvl="1" indent="-342900">
              <a:buAutoNum type="arabicParenR"/>
            </a:pPr>
            <a:r>
              <a:rPr lang="en-US" sz="1600" dirty="0" smtClean="0">
                <a:latin typeface="Arial" pitchFamily="34" charset="0"/>
                <a:cs typeface="Arial" pitchFamily="34" charset="0"/>
              </a:rPr>
              <a:t>Log into the putty terminal with username and password.</a:t>
            </a:r>
          </a:p>
          <a:p>
            <a:pPr marL="800100" lvl="1" indent="-342900">
              <a:buAutoNum type="arabicParenR"/>
            </a:pPr>
            <a:r>
              <a:rPr lang="en-US" sz="1600" dirty="0" smtClean="0">
                <a:latin typeface="Arial" pitchFamily="34" charset="0"/>
                <a:cs typeface="Arial" pitchFamily="34" charset="0"/>
              </a:rPr>
              <a:t>At the terminal prompt ([user@MGT-2-1 ~]%) type /usr/X11R6/bin/xclock, a clock should appear on the desktop or in the start bar.</a:t>
            </a:r>
          </a:p>
          <a:p>
            <a:pPr marL="800100" lvl="1" indent="-342900">
              <a:buNone/>
            </a:pPr>
            <a:r>
              <a:rPr lang="en-US" sz="1600" dirty="0" smtClean="0">
                <a:latin typeface="Arial" pitchFamily="34" charset="0"/>
                <a:cs typeface="Arial" pitchFamily="34" charset="0"/>
              </a:rPr>
              <a:t>If this works your account is ready for graphics, if not talk to the Systems Administrator. </a:t>
            </a:r>
            <a:endParaRPr lang="en-US" sz="16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a:xfrm>
            <a:off x="457200" y="1295400"/>
            <a:ext cx="8229600" cy="4830763"/>
          </a:xfrm>
        </p:spPr>
        <p:txBody>
          <a:bodyPr>
            <a:normAutofit fontScale="92500"/>
          </a:bodyPr>
          <a:lstStyle/>
          <a:p>
            <a:pPr algn="ctr">
              <a:buNone/>
            </a:pPr>
            <a:r>
              <a:rPr lang="en-US" sz="2200" b="1" dirty="0" smtClean="0">
                <a:latin typeface="Arial" pitchFamily="34" charset="0"/>
                <a:cs typeface="Arial" pitchFamily="34" charset="0"/>
              </a:rPr>
              <a:t>How to use UTPA High Performance Computing Cluster (HPCC</a:t>
            </a:r>
            <a:r>
              <a:rPr lang="en-US" sz="2800" b="1" dirty="0" smtClean="0">
                <a:latin typeface="Arial" pitchFamily="34" charset="0"/>
                <a:cs typeface="Arial" pitchFamily="34" charset="0"/>
              </a:rPr>
              <a:t>)</a:t>
            </a:r>
          </a:p>
          <a:p>
            <a:pPr algn="ctr">
              <a:buNone/>
            </a:pPr>
            <a:r>
              <a:rPr lang="en-US" sz="2800" b="1" dirty="0" smtClean="0"/>
              <a:t>Samba log in</a:t>
            </a:r>
          </a:p>
          <a:p>
            <a:pPr marL="457200" indent="-457200">
              <a:buAutoNum type="arabicParenR"/>
            </a:pPr>
            <a:r>
              <a:rPr lang="en-US" sz="2800" dirty="0" smtClean="0"/>
              <a:t>On Windows desktop right click ‘My computer’. </a:t>
            </a:r>
          </a:p>
          <a:p>
            <a:pPr marL="457200" indent="-457200">
              <a:buAutoNum type="arabicParenR"/>
            </a:pPr>
            <a:r>
              <a:rPr lang="en-US" sz="2800" dirty="0" smtClean="0"/>
              <a:t>Select ‘map network drive’.</a:t>
            </a:r>
          </a:p>
          <a:p>
            <a:pPr marL="457200" indent="-457200">
              <a:buAutoNum type="arabicParenR"/>
            </a:pPr>
            <a:r>
              <a:rPr lang="en-US" sz="2800" dirty="0" smtClean="0"/>
              <a:t>In popup menu select drive (x, y, z).</a:t>
            </a:r>
          </a:p>
          <a:p>
            <a:pPr marL="457200" indent="-457200">
              <a:buAutoNum type="arabicParenR"/>
            </a:pPr>
            <a:r>
              <a:rPr lang="en-US" sz="2800" dirty="0" smtClean="0"/>
              <a:t>Select folder as follows \\129.113.77.10\username</a:t>
            </a:r>
          </a:p>
          <a:p>
            <a:pPr marL="457200" indent="-457200">
              <a:buAutoNum type="arabicParenR"/>
            </a:pPr>
            <a:r>
              <a:rPr lang="en-US" sz="2800" dirty="0" smtClean="0"/>
              <a:t>Enter username and password in popup menu</a:t>
            </a:r>
          </a:p>
          <a:p>
            <a:pPr marL="457200" indent="-457200">
              <a:buAutoNum type="arabicParenR"/>
            </a:pPr>
            <a:r>
              <a:rPr lang="en-US" sz="2800" dirty="0" smtClean="0"/>
              <a:t>Click finish or ok</a:t>
            </a:r>
          </a:p>
          <a:p>
            <a:pPr marL="457200" indent="-457200">
              <a:buAutoNum type="arabicParenR"/>
            </a:pPr>
            <a:r>
              <a:rPr lang="en-US" sz="2800" dirty="0" smtClean="0"/>
              <a:t>User account folder should popup on desktop.</a:t>
            </a:r>
          </a:p>
          <a:p>
            <a:pPr marL="457200" indent="-457200">
              <a:buNone/>
            </a:pPr>
            <a:r>
              <a:rPr lang="en-US" sz="2800" dirty="0" smtClean="0"/>
              <a:t>The folder can be used just like any Windows folder.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p:txBody>
          <a:bodyPr>
            <a:normAutofit fontScale="85000" lnSpcReduction="20000"/>
          </a:bodyPr>
          <a:lstStyle/>
          <a:p>
            <a:pPr algn="ctr">
              <a:buNone/>
            </a:pPr>
            <a:r>
              <a:rPr lang="en-US" b="1" dirty="0" smtClean="0">
                <a:latin typeface="Arial" pitchFamily="34" charset="0"/>
                <a:cs typeface="Arial" pitchFamily="34" charset="0"/>
              </a:rPr>
              <a:t>Customizations of the User Environment</a:t>
            </a:r>
          </a:p>
          <a:p>
            <a:pPr>
              <a:buNone/>
            </a:pPr>
            <a:r>
              <a:rPr lang="en-US" sz="2000" b="1" dirty="0" smtClean="0"/>
              <a:t>1) The user environment is controlled by:</a:t>
            </a:r>
          </a:p>
          <a:p>
            <a:pPr>
              <a:buFont typeface="Arial" charset="0"/>
              <a:buChar char="•"/>
            </a:pPr>
            <a:r>
              <a:rPr lang="en-US" sz="2000" dirty="0" smtClean="0"/>
              <a:t>environmental variables – $HOME, $PATH, $USER, etc.</a:t>
            </a:r>
          </a:p>
          <a:p>
            <a:pPr>
              <a:buFont typeface="Arial" charset="0"/>
              <a:buChar char="•"/>
            </a:pPr>
            <a:r>
              <a:rPr lang="en-US" sz="2000" dirty="0" smtClean="0"/>
              <a:t>User files – .bashrc, .profile, .bash_profile (bash); .cshrc, .tcshrc, .login (csh, tcsh).</a:t>
            </a:r>
          </a:p>
          <a:p>
            <a:pPr>
              <a:buFont typeface="Arial" charset="0"/>
              <a:buChar char="•"/>
            </a:pPr>
            <a:r>
              <a:rPr lang="en-US" sz="2000" dirty="0" smtClean="0"/>
              <a:t>System files – /etc/bashrc, /etc/profile, /etc/csh.cshrc.</a:t>
            </a:r>
          </a:p>
          <a:p>
            <a:pPr>
              <a:buNone/>
            </a:pPr>
            <a:endParaRPr lang="en-US" sz="2000" dirty="0" smtClean="0"/>
          </a:p>
          <a:p>
            <a:pPr>
              <a:buNone/>
            </a:pPr>
            <a:r>
              <a:rPr lang="en-US" sz="2000" b="1" dirty="0" smtClean="0"/>
              <a:t>2) Setting Environmental Variables and Shell Variables</a:t>
            </a:r>
          </a:p>
          <a:p>
            <a:pPr>
              <a:buFont typeface="Arial" charset="0"/>
              <a:buChar char="•"/>
            </a:pPr>
            <a:r>
              <a:rPr lang="en-US" sz="2000" dirty="0" smtClean="0"/>
              <a:t>set VARNAME=value  (csh, tcsh) ; add to .cshrc or .tcshrc for permanency.</a:t>
            </a:r>
          </a:p>
          <a:p>
            <a:pPr>
              <a:buFont typeface="Arial" charset="0"/>
              <a:buChar char="•"/>
            </a:pPr>
            <a:r>
              <a:rPr lang="en-US" sz="2000" dirty="0" smtClean="0"/>
              <a:t>setenv VARNAME value (csh, tcsh) ; add to .cshrc or .tcshrc for permanency.</a:t>
            </a:r>
          </a:p>
          <a:p>
            <a:pPr>
              <a:buFont typeface="Arial" charset="0"/>
              <a:buChar char="•"/>
            </a:pPr>
            <a:r>
              <a:rPr lang="en-US" sz="2000" dirty="0" smtClean="0"/>
              <a:t>export VARNAME=value   (bash, sh, ksh) ; add to .bash_profile, .profile or .bashrc for permanency.</a:t>
            </a:r>
          </a:p>
          <a:p>
            <a:pPr>
              <a:buNone/>
            </a:pPr>
            <a:endParaRPr lang="en-US" sz="2000" dirty="0" smtClean="0"/>
          </a:p>
          <a:p>
            <a:pPr>
              <a:buNone/>
            </a:pPr>
            <a:r>
              <a:rPr lang="en-US" sz="2000" b="1" dirty="0" smtClean="0"/>
              <a:t>3) Displaying Variables value</a:t>
            </a:r>
          </a:p>
          <a:p>
            <a:pPr>
              <a:buFont typeface="Arial" charset="0"/>
              <a:buChar char="•"/>
            </a:pPr>
            <a:r>
              <a:rPr lang="en-US" sz="2000" dirty="0" smtClean="0"/>
              <a:t>$ echo $VARIABLE (sh, bash)</a:t>
            </a:r>
          </a:p>
          <a:p>
            <a:pPr>
              <a:buFont typeface="Arial" charset="0"/>
              <a:buChar char="•"/>
            </a:pPr>
            <a:r>
              <a:rPr lang="en-US" sz="2000" dirty="0" smtClean="0"/>
              <a:t>% printenv (csh)</a:t>
            </a:r>
          </a:p>
          <a:p>
            <a:pPr>
              <a:buFont typeface="Arial" charset="0"/>
              <a:buChar char="•"/>
            </a:pPr>
            <a:r>
              <a:rPr lang="en-US" sz="2000" dirty="0" smtClean="0"/>
              <a:t>&gt; env (tcsh)</a:t>
            </a:r>
          </a:p>
          <a:p>
            <a:pPr>
              <a:buFont typeface="Arial" charset="0"/>
              <a:buChar char="•"/>
            </a:pPr>
            <a:endParaRPr lang="en-US" sz="2000" dirty="0" smtClean="0"/>
          </a:p>
          <a:p>
            <a:pPr>
              <a:buNone/>
            </a:pPr>
            <a:endParaRPr lang="en-US"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p:txBody>
          <a:bodyPr>
            <a:normAutofit/>
          </a:bodyPr>
          <a:lstStyle/>
          <a:p>
            <a:pPr algn="ctr">
              <a:buNone/>
            </a:pPr>
            <a:r>
              <a:rPr lang="en-US" sz="2800" b="1" dirty="0" smtClean="0">
                <a:latin typeface="Arial" pitchFamily="34" charset="0"/>
                <a:cs typeface="Arial" pitchFamily="34" charset="0"/>
              </a:rPr>
              <a:t>Customizations of the User Environment Continued</a:t>
            </a:r>
          </a:p>
          <a:p>
            <a:pPr>
              <a:buNone/>
            </a:pPr>
            <a:r>
              <a:rPr lang="en-US" sz="1600" b="1" dirty="0" smtClean="0">
                <a:latin typeface="Arial" pitchFamily="34" charset="0"/>
                <a:cs typeface="Arial" pitchFamily="34" charset="0"/>
              </a:rPr>
              <a:t>4) Configuring paths in a users account:</a:t>
            </a:r>
          </a:p>
          <a:p>
            <a:pPr>
              <a:buFont typeface="Arial" charset="0"/>
              <a:buChar char="•"/>
            </a:pPr>
            <a:r>
              <a:rPr lang="en-US" sz="1600" dirty="0" smtClean="0">
                <a:latin typeface="Arial" pitchFamily="34" charset="0"/>
                <a:cs typeface="Arial" pitchFamily="34" charset="0"/>
              </a:rPr>
              <a:t>set path=(/newpath $path) add to .cshrc for permanency.</a:t>
            </a:r>
          </a:p>
          <a:p>
            <a:pPr>
              <a:buFont typeface="Arial" charset="0"/>
              <a:buChar char="•"/>
            </a:pPr>
            <a:r>
              <a:rPr lang="en-US" sz="1600" dirty="0" smtClean="0">
                <a:latin typeface="Arial" pitchFamily="34" charset="0"/>
                <a:cs typeface="Arial" pitchFamily="34" charset="0"/>
              </a:rPr>
              <a:t>setenv PATH="/newpath:$PATH"  add to .bashrc or .profile for permanency.</a:t>
            </a:r>
          </a:p>
          <a:p>
            <a:pPr>
              <a:buNone/>
            </a:pPr>
            <a:endParaRPr lang="en-US" sz="1600" dirty="0" smtClean="0">
              <a:latin typeface="Arial" pitchFamily="34" charset="0"/>
              <a:cs typeface="Arial" pitchFamily="34" charset="0"/>
            </a:endParaRPr>
          </a:p>
          <a:p>
            <a:pPr>
              <a:buNone/>
            </a:pPr>
            <a:r>
              <a:rPr lang="en-US" sz="1600" b="1" dirty="0" smtClean="0">
                <a:latin typeface="Arial" pitchFamily="34" charset="0"/>
                <a:cs typeface="Arial" pitchFamily="34" charset="0"/>
              </a:rPr>
              <a:t>5) Adding aliases</a:t>
            </a:r>
          </a:p>
          <a:p>
            <a:pPr>
              <a:buFont typeface="Arial" charset="0"/>
              <a:buChar char="•"/>
            </a:pPr>
            <a:r>
              <a:rPr lang="en-US" sz="1600" dirty="0" smtClean="0">
                <a:latin typeface="Arial" pitchFamily="34" charset="0"/>
                <a:cs typeface="Arial" pitchFamily="34" charset="0"/>
              </a:rPr>
              <a:t>alias aliasname='newalias' (bash) # add to .bashrc or .bash_profile for permanency.</a:t>
            </a:r>
          </a:p>
          <a:p>
            <a:pPr>
              <a:buFont typeface="Arial" charset="0"/>
              <a:buChar char="•"/>
            </a:pPr>
            <a:r>
              <a:rPr lang="pt-BR" sz="1600" dirty="0" smtClean="0">
                <a:latin typeface="Arial" pitchFamily="34" charset="0"/>
                <a:cs typeface="Arial" pitchFamily="34" charset="0"/>
              </a:rPr>
              <a:t>alias aliasname 'newalias' (csh, tcsh) # add to .cshrc or .tcshrc for permanancy.</a:t>
            </a:r>
          </a:p>
          <a:p>
            <a:pPr>
              <a:buNone/>
            </a:pPr>
            <a:endParaRPr lang="pt-BR" sz="1600" dirty="0" smtClean="0">
              <a:latin typeface="Arial" pitchFamily="34" charset="0"/>
              <a:cs typeface="Arial" pitchFamily="34" charset="0"/>
            </a:endParaRPr>
          </a:p>
          <a:p>
            <a:pPr>
              <a:buNone/>
            </a:pPr>
            <a:r>
              <a:rPr lang="pt-BR" sz="1600" b="1" dirty="0" smtClean="0">
                <a:latin typeface="Arial" pitchFamily="34" charset="0"/>
                <a:cs typeface="Arial" pitchFamily="34" charset="0"/>
              </a:rPr>
              <a:t>6)</a:t>
            </a:r>
            <a:r>
              <a:rPr lang="pt-BR" sz="1600" dirty="0" smtClean="0">
                <a:latin typeface="Arial" pitchFamily="34" charset="0"/>
                <a:cs typeface="Arial" pitchFamily="34" charset="0"/>
              </a:rPr>
              <a:t> </a:t>
            </a:r>
            <a:r>
              <a:rPr lang="en-US" sz="1600" b="1" dirty="0" smtClean="0">
                <a:latin typeface="Arial" pitchFamily="34" charset="0"/>
                <a:cs typeface="Arial" pitchFamily="34" charset="0"/>
              </a:rPr>
              <a:t>Getting online help, using man pages from the command line</a:t>
            </a:r>
          </a:p>
          <a:p>
            <a:pPr>
              <a:buFont typeface="Arial" charset="0"/>
              <a:buChar char="•"/>
            </a:pPr>
            <a:r>
              <a:rPr lang="en-US" sz="1600" dirty="0" smtClean="0">
                <a:latin typeface="Arial" pitchFamily="34" charset="0"/>
                <a:cs typeface="Arial" pitchFamily="34" charset="0"/>
              </a:rPr>
              <a:t>$ man command</a:t>
            </a:r>
          </a:p>
          <a:p>
            <a:pPr>
              <a:buFont typeface="Arial" charset="0"/>
              <a:buChar char="•"/>
            </a:pPr>
            <a:r>
              <a:rPr lang="en-US" sz="1600" dirty="0" smtClean="0">
                <a:latin typeface="Arial" pitchFamily="34" charset="0"/>
                <a:cs typeface="Arial" pitchFamily="34" charset="0"/>
              </a:rPr>
              <a:t>example: % man tutorial</a:t>
            </a:r>
          </a:p>
          <a:p>
            <a:pPr>
              <a:buNone/>
            </a:pPr>
            <a:endParaRPr lang="pt-BR" sz="1600" dirty="0" smtClean="0">
              <a:latin typeface="Arial" pitchFamily="34" charset="0"/>
              <a:cs typeface="Arial" pitchFamily="34" charset="0"/>
            </a:endParaRPr>
          </a:p>
          <a:p>
            <a:pPr>
              <a:buNone/>
            </a:pPr>
            <a:endParaRPr lang="pt-BR" sz="1600" dirty="0" smtClean="0">
              <a:latin typeface="Arial" pitchFamily="34" charset="0"/>
              <a:cs typeface="Arial" pitchFamily="34" charset="0"/>
            </a:endParaRPr>
          </a:p>
          <a:p>
            <a:pPr>
              <a:buNone/>
            </a:pPr>
            <a:endParaRPr lang="en-US" sz="1600" dirty="0" smtClean="0">
              <a:latin typeface="Arial" pitchFamily="34" charset="0"/>
              <a:cs typeface="Arial" pitchFamily="34" charset="0"/>
            </a:endParaRPr>
          </a:p>
          <a:p>
            <a:pPr>
              <a:buNone/>
            </a:pPr>
            <a:endParaRPr lang="en-US" sz="1600" dirty="0" smtClean="0">
              <a:latin typeface="Arial" pitchFamily="34" charset="0"/>
              <a:cs typeface="Arial" pitchFamily="34" charset="0"/>
            </a:endParaRPr>
          </a:p>
          <a:p>
            <a:pPr>
              <a:buNone/>
            </a:pPr>
            <a:endParaRPr lang="en-US" sz="1600" dirty="0" smtClean="0">
              <a:latin typeface="Arial" pitchFamily="34" charset="0"/>
              <a:cs typeface="Arial" pitchFamily="34" charset="0"/>
            </a:endParaRPr>
          </a:p>
          <a:p>
            <a:pPr>
              <a:buNone/>
            </a:pPr>
            <a:endParaRPr lang="en-US" sz="1600" dirty="0" smtClean="0">
              <a:latin typeface="Arial" pitchFamily="34" charset="0"/>
              <a:cs typeface="Arial" pitchFamily="34" charset="0"/>
            </a:endParaRPr>
          </a:p>
          <a:p>
            <a:pPr algn="ct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p:txBody>
          <a:bodyPr>
            <a:normAutofit/>
          </a:bodyPr>
          <a:lstStyle/>
          <a:p>
            <a:pPr algn="ctr">
              <a:buNone/>
            </a:pPr>
            <a:r>
              <a:rPr lang="en-US" sz="2800" dirty="0" smtClean="0"/>
              <a:t> </a:t>
            </a:r>
            <a:r>
              <a:rPr lang="en-US" sz="2800" b="1" dirty="0" smtClean="0"/>
              <a:t>Finding and Using Applications</a:t>
            </a:r>
          </a:p>
          <a:p>
            <a:pPr marL="457200" indent="-457200">
              <a:buAutoNum type="arabicParenR"/>
            </a:pPr>
            <a:r>
              <a:rPr lang="en-US" sz="2000" b="1" dirty="0" smtClean="0"/>
              <a:t>Finding executables and commands with UNIX/Linux tools.</a:t>
            </a:r>
          </a:p>
          <a:p>
            <a:pPr marL="457200" indent="-457200">
              <a:buFont typeface="Arial" charset="0"/>
              <a:buChar char="•"/>
            </a:pPr>
            <a:r>
              <a:rPr lang="en-US" sz="1600" dirty="0" smtClean="0"/>
              <a:t>% which command     (must be located in $path or $PATH)</a:t>
            </a:r>
          </a:p>
          <a:p>
            <a:pPr marL="457200" indent="-457200">
              <a:buFont typeface="Arial" charset="0"/>
              <a:buChar char="•"/>
            </a:pPr>
            <a:r>
              <a:rPr lang="en-US" sz="1600" dirty="0" smtClean="0"/>
              <a:t>$ find ./ -name "commandname" –ls</a:t>
            </a:r>
          </a:p>
          <a:p>
            <a:pPr marL="457200" indent="-457200">
              <a:buFont typeface="Arial" charset="0"/>
              <a:buChar char="•"/>
            </a:pPr>
            <a:r>
              <a:rPr lang="en-US" sz="1600" dirty="0" smtClean="0"/>
              <a:t>&gt; locate command</a:t>
            </a:r>
          </a:p>
          <a:p>
            <a:pPr marL="457200" indent="-457200">
              <a:buNone/>
            </a:pPr>
            <a:endParaRPr lang="en-US" sz="1600" dirty="0" smtClean="0"/>
          </a:p>
          <a:p>
            <a:pPr marL="457200" indent="-457200">
              <a:buNone/>
            </a:pPr>
            <a:r>
              <a:rPr lang="en-US" sz="2000" dirty="0" smtClean="0"/>
              <a:t>2) </a:t>
            </a:r>
            <a:r>
              <a:rPr lang="en-US" sz="2000" b="1" dirty="0" smtClean="0"/>
              <a:t>Modulefiles and module command.</a:t>
            </a:r>
          </a:p>
          <a:p>
            <a:pPr marL="457200" indent="-457200">
              <a:buFont typeface="Arial" charset="0"/>
              <a:buChar char="•"/>
            </a:pPr>
            <a:r>
              <a:rPr lang="en-US" sz="1600" dirty="0" smtClean="0"/>
              <a:t>% module avail ; list available modules</a:t>
            </a:r>
          </a:p>
          <a:p>
            <a:pPr marL="457200" indent="-457200">
              <a:buFont typeface="Arial" charset="0"/>
              <a:buChar char="•"/>
            </a:pPr>
            <a:r>
              <a:rPr lang="en-US" sz="1600" dirty="0" smtClean="0"/>
              <a:t>$ module list ; list loaded modules</a:t>
            </a:r>
          </a:p>
          <a:p>
            <a:pPr marL="457200" indent="-457200">
              <a:buFont typeface="Arial" charset="0"/>
              <a:buChar char="•"/>
            </a:pPr>
            <a:r>
              <a:rPr lang="en-US" sz="1600" dirty="0" smtClean="0"/>
              <a:t>% module load hpc/openmpi ; load openmpi module</a:t>
            </a:r>
          </a:p>
          <a:p>
            <a:pPr marL="457200" indent="-457200">
              <a:buFont typeface="Arial" charset="0"/>
              <a:buChar char="•"/>
            </a:pPr>
            <a:r>
              <a:rPr lang="en-US" sz="1600" dirty="0" smtClean="0"/>
              <a:t>&gt; module unload intel ; unload intel module</a:t>
            </a:r>
          </a:p>
          <a:p>
            <a:pPr marL="457200" indent="-457200">
              <a:buNone/>
            </a:pPr>
            <a:endParaRPr lang="en-US" sz="1600" b="1" dirty="0" smtClean="0"/>
          </a:p>
          <a:p>
            <a:pPr marL="457200" indent="-457200">
              <a:buNone/>
            </a:pPr>
            <a:endParaRPr lang="en-US" sz="16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algn="ctr">
              <a:buNone/>
            </a:pPr>
            <a:r>
              <a:rPr lang="en-US" sz="2400" dirty="0" smtClean="0"/>
              <a:t> </a:t>
            </a:r>
            <a:r>
              <a:rPr lang="en-US" sz="4000" b="1" dirty="0" smtClean="0"/>
              <a:t>Building Applications</a:t>
            </a:r>
          </a:p>
          <a:p>
            <a:pPr>
              <a:buNone/>
            </a:pPr>
            <a:r>
              <a:rPr lang="en-US" sz="2400" dirty="0" smtClean="0"/>
              <a:t>Two types of applications available on the HPC Cluster are interpreted programs</a:t>
            </a:r>
          </a:p>
          <a:p>
            <a:pPr>
              <a:buNone/>
            </a:pPr>
            <a:r>
              <a:rPr lang="en-US" sz="2400" dirty="0" smtClean="0"/>
              <a:t>like python scripts, and, compiled programs like 'C' source code compiled with the gcc or</a:t>
            </a:r>
          </a:p>
          <a:p>
            <a:pPr>
              <a:buNone/>
            </a:pPr>
            <a:r>
              <a:rPr lang="en-US" sz="2400" dirty="0" smtClean="0"/>
              <a:t>Intel compiler to build it and make it ready for execution. The third type of program</a:t>
            </a:r>
          </a:p>
          <a:p>
            <a:pPr>
              <a:buNone/>
            </a:pPr>
            <a:r>
              <a:rPr lang="en-US" sz="2400" dirty="0" smtClean="0"/>
              <a:t>available is the Vendor prepared and provided Application which can be installed and run</a:t>
            </a:r>
          </a:p>
          <a:p>
            <a:pPr>
              <a:buNone/>
            </a:pPr>
            <a:r>
              <a:rPr lang="en-US" sz="2400" dirty="0" smtClean="0"/>
              <a:t>on the High Performance Computer Cluster.</a:t>
            </a:r>
          </a:p>
          <a:p>
            <a:pPr>
              <a:buNone/>
            </a:pPr>
            <a:endParaRPr lang="en-US" sz="2400" dirty="0" smtClean="0"/>
          </a:p>
          <a:p>
            <a:pPr marL="457200" indent="-457200">
              <a:buAutoNum type="arabicParenR"/>
            </a:pPr>
            <a:r>
              <a:rPr lang="en-US" sz="2400" b="1" dirty="0" smtClean="0"/>
              <a:t>Build Examples</a:t>
            </a:r>
          </a:p>
          <a:p>
            <a:pPr marL="457200" indent="-457200">
              <a:buFont typeface="Arial" charset="0"/>
              <a:buChar char="•"/>
            </a:pPr>
            <a:r>
              <a:rPr lang="en-US" sz="2400" dirty="0" smtClean="0"/>
              <a:t>% gcc -o someprog1 someprog1.c ; compile 'C' source code into executable.</a:t>
            </a:r>
          </a:p>
          <a:p>
            <a:pPr marL="457200" indent="-457200">
              <a:buFont typeface="Arial" charset="0"/>
              <a:buChar char="•"/>
            </a:pPr>
            <a:r>
              <a:rPr lang="en-US" sz="2400" dirty="0" smtClean="0"/>
              <a:t>$ mpicc –o mpiprog1 mpiprog1.c; compile MPI based source coded into executable.</a:t>
            </a:r>
          </a:p>
          <a:p>
            <a:pPr>
              <a:buNone/>
            </a:pPr>
            <a:endParaRPr lang="en-US" sz="2400" dirty="0" smtClean="0"/>
          </a:p>
          <a:p>
            <a:pPr marL="457200" indent="-457200">
              <a:buAutoNum type="arabicParenR" startAt="2"/>
            </a:pPr>
            <a:r>
              <a:rPr lang="en-US" sz="2400" b="1" dirty="0" smtClean="0"/>
              <a:t>Interpreted programs</a:t>
            </a:r>
          </a:p>
          <a:p>
            <a:pPr>
              <a:buFont typeface="Arial" charset="0"/>
              <a:buChar char="•"/>
            </a:pPr>
            <a:r>
              <a:rPr lang="en-US" sz="2400" dirty="0" smtClean="0"/>
              <a:t>$ someprog.py ; a PYTHON script, set permissions to make executable.</a:t>
            </a:r>
          </a:p>
          <a:p>
            <a:pPr>
              <a:buFont typeface="Arial" charset="0"/>
              <a:buChar char="•"/>
            </a:pPr>
            <a:r>
              <a:rPr lang="en-US" sz="2400" dirty="0" smtClean="0"/>
              <a:t>% someprog.pl ; a PERL script, set permissions to make executable.</a:t>
            </a:r>
          </a:p>
          <a:p>
            <a:pPr>
              <a:buFont typeface="Arial" charset="0"/>
              <a:buChar char="•"/>
            </a:pPr>
            <a:r>
              <a:rPr lang="en-US" sz="2400" dirty="0" smtClean="0"/>
              <a:t>$ someprog.jva ; a JAVA script, set permissions to make executable.</a:t>
            </a:r>
          </a:p>
          <a:p>
            <a:pPr>
              <a:buNone/>
            </a:pPr>
            <a:endParaRPr lang="en-US" sz="2400" dirty="0" smtClean="0"/>
          </a:p>
          <a:p>
            <a:pPr marL="457200" indent="-457200">
              <a:buAutoNum type="arabicParenR" startAt="3"/>
            </a:pPr>
            <a:r>
              <a:rPr lang="en-US" sz="2400" b="1" dirty="0" smtClean="0"/>
              <a:t>Vendor Applications</a:t>
            </a:r>
          </a:p>
          <a:p>
            <a:pPr>
              <a:buFont typeface="Arial" charset="0"/>
              <a:buChar char="•"/>
            </a:pPr>
            <a:r>
              <a:rPr lang="en-US" sz="2400" dirty="0" smtClean="0"/>
              <a:t>Scilab</a:t>
            </a:r>
          </a:p>
          <a:p>
            <a:pPr>
              <a:buFont typeface="Arial" charset="0"/>
              <a:buChar char="•"/>
            </a:pPr>
            <a:r>
              <a:rPr lang="en-US" sz="2400" dirty="0" smtClean="0"/>
              <a:t>Matlab</a:t>
            </a:r>
          </a:p>
          <a:p>
            <a:pPr>
              <a:buFont typeface="Arial" charset="0"/>
              <a:buChar char="•"/>
            </a:pPr>
            <a:r>
              <a:rPr lang="en-US" sz="2400" dirty="0" smtClean="0"/>
              <a:t>NWChem</a:t>
            </a:r>
          </a:p>
          <a:p>
            <a:pPr>
              <a:buNone/>
            </a:pPr>
            <a:endParaRPr lang="en-US" sz="2400" dirty="0" smtClean="0"/>
          </a:p>
          <a:p>
            <a:pPr>
              <a:buNone/>
            </a:pP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p:txBody>
          <a:bodyPr>
            <a:normAutofit fontScale="85000" lnSpcReduction="10000"/>
          </a:bodyPr>
          <a:lstStyle/>
          <a:p>
            <a:pPr algn="ctr">
              <a:buNone/>
            </a:pPr>
            <a:r>
              <a:rPr lang="en-US" b="1" dirty="0" smtClean="0"/>
              <a:t>Running Applications and Getting Results</a:t>
            </a:r>
          </a:p>
          <a:p>
            <a:pPr>
              <a:buNone/>
            </a:pPr>
            <a:r>
              <a:rPr lang="en-US" dirty="0" smtClean="0"/>
              <a:t>	Important to running applications on the Cluster is getting results of those runs. In previous sections applications have been run on the Cluster 'raw', i.e. applications have been run standalone without concern for the resource requirements of other Cluster users. In a high activity cluster, running applications without scheduler oversight is a 'recipe for disaster' and will not be permitted. This section will explain and demonstrate the running jobs via the PBSPro scheduler.</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a:xfrm>
            <a:off x="457200" y="1219200"/>
            <a:ext cx="8229600" cy="4906963"/>
          </a:xfrm>
        </p:spPr>
        <p:txBody>
          <a:bodyPr>
            <a:normAutofit/>
          </a:bodyPr>
          <a:lstStyle/>
          <a:p>
            <a:pPr algn="ctr">
              <a:buNone/>
            </a:pPr>
            <a:r>
              <a:rPr lang="en-US" sz="2400" b="1" dirty="0" smtClean="0"/>
              <a:t>Running Applications and Getting Results</a:t>
            </a:r>
          </a:p>
          <a:p>
            <a:pPr algn="ctr">
              <a:buNone/>
            </a:pPr>
            <a:r>
              <a:rPr lang="en-US" sz="2400" b="1" dirty="0" smtClean="0"/>
              <a:t>The Scheduler</a:t>
            </a:r>
          </a:p>
          <a:p>
            <a:pPr>
              <a:buNone/>
            </a:pPr>
            <a:r>
              <a:rPr lang="en-US" sz="2400" dirty="0" smtClean="0"/>
              <a:t>The PBSPro Scheduler is the scheduler used on the UTPA High</a:t>
            </a:r>
          </a:p>
          <a:p>
            <a:pPr>
              <a:buNone/>
            </a:pPr>
            <a:r>
              <a:rPr lang="en-US" sz="2400" dirty="0" smtClean="0"/>
              <a:t>Performance Computing (HPC) Cluster. Scheduler command</a:t>
            </a:r>
          </a:p>
          <a:p>
            <a:pPr>
              <a:buNone/>
            </a:pPr>
            <a:r>
              <a:rPr lang="en-US" sz="2400" dirty="0" smtClean="0"/>
              <a:t>syntax may seem foreign, but with practice will become second</a:t>
            </a:r>
          </a:p>
          <a:p>
            <a:pPr>
              <a:buNone/>
            </a:pPr>
            <a:r>
              <a:rPr lang="en-US" sz="2400" dirty="0" smtClean="0"/>
              <a:t>nature.</a:t>
            </a:r>
          </a:p>
          <a:p>
            <a:pPr>
              <a:buNone/>
            </a:pPr>
            <a:r>
              <a:rPr lang="en-US" sz="2400" dirty="0" smtClean="0"/>
              <a:t>Scheduler scripts and info can be found in</a:t>
            </a:r>
          </a:p>
          <a:p>
            <a:pPr>
              <a:buNone/>
            </a:pPr>
            <a:r>
              <a:rPr lang="en-US" sz="2400" dirty="0" smtClean="0"/>
              <a:t>/usr/local/examples/sched_scripts</a:t>
            </a:r>
            <a:r>
              <a:rPr lang="en-US" sz="2400" b="1" dirty="0" smtClean="0"/>
              <a:t>. </a:t>
            </a:r>
            <a:r>
              <a:rPr lang="en-US" sz="2400" dirty="0" smtClean="0"/>
              <a:t>If you have a scheduler script </a:t>
            </a:r>
          </a:p>
          <a:p>
            <a:pPr>
              <a:buNone/>
            </a:pPr>
            <a:r>
              <a:rPr lang="en-US" sz="2400" dirty="0" smtClean="0"/>
              <a:t>to share put it in this directory. If you have generalized code to</a:t>
            </a:r>
          </a:p>
          <a:p>
            <a:pPr>
              <a:buNone/>
            </a:pPr>
            <a:r>
              <a:rPr lang="en-US" sz="2400" dirty="0" smtClean="0"/>
              <a:t>share put it in the /usr/local/examples directory.</a:t>
            </a:r>
            <a:endParaRPr lang="en-US" sz="2400"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a:xfrm>
            <a:off x="457200" y="1219200"/>
            <a:ext cx="8229600" cy="4906963"/>
          </a:xfrm>
        </p:spPr>
        <p:txBody>
          <a:bodyPr>
            <a:normAutofit/>
          </a:bodyPr>
          <a:lstStyle/>
          <a:p>
            <a:pPr marL="457200" indent="-457200" algn="ctr">
              <a:buNone/>
            </a:pPr>
            <a:r>
              <a:rPr lang="en-US" sz="2400" b="1" dirty="0" smtClean="0"/>
              <a:t>Running Applications and Getting Results</a:t>
            </a:r>
          </a:p>
          <a:p>
            <a:pPr marL="457200" indent="-457200">
              <a:buAutoNum type="arabicParenR"/>
            </a:pPr>
            <a:r>
              <a:rPr lang="en-US" sz="2400" b="1" dirty="0" smtClean="0"/>
              <a:t>Running jobs on the cluster</a:t>
            </a:r>
          </a:p>
          <a:p>
            <a:pPr>
              <a:buFont typeface="Arial" charset="0"/>
              <a:buChar char="•"/>
            </a:pPr>
            <a:r>
              <a:rPr lang="en-US" sz="2400" dirty="0" smtClean="0"/>
              <a:t>Application jobs must be submitted to the scheduler for</a:t>
            </a:r>
          </a:p>
          <a:p>
            <a:pPr>
              <a:buNone/>
            </a:pPr>
            <a:r>
              <a:rPr lang="en-US" sz="2400" dirty="0" smtClean="0"/>
              <a:t>execution giving all users fair access to Cluster resources</a:t>
            </a:r>
          </a:p>
          <a:p>
            <a:pPr>
              <a:buNone/>
            </a:pPr>
            <a:endParaRPr lang="en-US" sz="2400" dirty="0" smtClean="0"/>
          </a:p>
          <a:p>
            <a:pPr>
              <a:buNone/>
            </a:pPr>
            <a:r>
              <a:rPr lang="en-US" sz="2400" dirty="0" smtClean="0"/>
              <a:t>2) </a:t>
            </a:r>
            <a:r>
              <a:rPr lang="en-US" sz="2400" b="1" dirty="0" smtClean="0"/>
              <a:t>Submitting jobs to the scheduler</a:t>
            </a:r>
          </a:p>
          <a:p>
            <a:pPr>
              <a:buFont typeface="Arial" charset="0"/>
              <a:buChar char="•"/>
            </a:pPr>
            <a:r>
              <a:rPr lang="en-US" sz="2400" dirty="0" smtClean="0"/>
              <a:t>% qsub testscript ; submit testscript to the PBSPro scheduler.</a:t>
            </a:r>
          </a:p>
          <a:p>
            <a:pPr>
              <a:buFont typeface="Arial" charset="0"/>
              <a:buChar char="•"/>
            </a:pPr>
            <a:r>
              <a:rPr lang="en-US" sz="2400" dirty="0" smtClean="0"/>
              <a:t>$ qsub –V –S /bin/csh somescript ; submit somescript to the scheduler with environment and interpreter of the submit node.</a:t>
            </a:r>
          </a:p>
          <a:p>
            <a:pPr>
              <a:buNone/>
            </a:pPr>
            <a:r>
              <a:rPr lang="en-US" sz="2400" dirty="0" smtClean="0"/>
              <a:t> </a:t>
            </a:r>
          </a:p>
          <a:p>
            <a:pPr>
              <a:buFont typeface="Arial" charset="0"/>
              <a:buChar char="•"/>
            </a:pPr>
            <a:endParaRPr lang="en-US" sz="2400" dirty="0" smtClean="0"/>
          </a:p>
          <a:p>
            <a:pPr>
              <a:buNone/>
            </a:pP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a:xfrm>
            <a:off x="457200" y="990600"/>
            <a:ext cx="8229600" cy="5334000"/>
          </a:xfrm>
        </p:spPr>
        <p:txBody>
          <a:bodyPr>
            <a:normAutofit fontScale="55000" lnSpcReduction="20000"/>
          </a:bodyPr>
          <a:lstStyle/>
          <a:p>
            <a:pPr algn="ctr">
              <a:buNone/>
            </a:pPr>
            <a:r>
              <a:rPr lang="en-US" sz="3600" b="1" dirty="0" smtClean="0"/>
              <a:t>Running Applications and Getting Results</a:t>
            </a:r>
          </a:p>
          <a:p>
            <a:pPr algn="ctr">
              <a:buNone/>
            </a:pPr>
            <a:r>
              <a:rPr lang="en-US" sz="3300" b="1" dirty="0" smtClean="0"/>
              <a:t>Scheduler Scripts</a:t>
            </a:r>
          </a:p>
          <a:p>
            <a:pPr>
              <a:buNone/>
            </a:pPr>
            <a:r>
              <a:rPr lang="en-US" sz="3300" b="1" dirty="0" smtClean="0"/>
              <a:t>script #1 testscript that will be used with scheduler su</a:t>
            </a:r>
            <a:r>
              <a:rPr lang="en-US" sz="2900" b="1" dirty="0" smtClean="0"/>
              <a:t>bmission</a:t>
            </a:r>
          </a:p>
          <a:p>
            <a:pPr>
              <a:buNone/>
            </a:pPr>
            <a:r>
              <a:rPr lang="en-US" sz="2900" dirty="0" smtClean="0"/>
              <a:t>##Example: MPI script</a:t>
            </a:r>
          </a:p>
          <a:p>
            <a:pPr>
              <a:buNone/>
            </a:pPr>
            <a:r>
              <a:rPr lang="en-US" sz="2900" dirty="0" smtClean="0"/>
              <a:t>#!/bin/bash ## interpreter</a:t>
            </a:r>
          </a:p>
          <a:p>
            <a:pPr>
              <a:buNone/>
            </a:pPr>
            <a:r>
              <a:rPr lang="en-US" sz="2900" dirty="0" smtClean="0"/>
              <a:t>#PBS -N name_of_parallel_job</a:t>
            </a:r>
          </a:p>
          <a:p>
            <a:pPr>
              <a:buNone/>
            </a:pPr>
            <a:r>
              <a:rPr lang="en-US" sz="2900" dirty="0" smtClean="0"/>
              <a:t>#PBS -l select=4:ncpus=4 ## use 4 compute nodes, and 4 cpus on each.</a:t>
            </a:r>
          </a:p>
          <a:p>
            <a:pPr>
              <a:buNone/>
            </a:pPr>
            <a:r>
              <a:rPr lang="en-US" sz="2900" dirty="0" smtClean="0"/>
              <a:t>#PBS -S /bin/sh ## use /bin/bash interpreter</a:t>
            </a:r>
          </a:p>
          <a:p>
            <a:pPr>
              <a:buNone/>
            </a:pPr>
            <a:r>
              <a:rPr lang="en-US" sz="2900" dirty="0" smtClean="0"/>
              <a:t>#PBS -V ## pass environment to compute nodes.</a:t>
            </a:r>
          </a:p>
          <a:p>
            <a:pPr>
              <a:buNone/>
            </a:pPr>
            <a:r>
              <a:rPr lang="en-US" sz="2900" dirty="0" smtClean="0"/>
              <a:t>#PBS -M your-email-address ## status email address.</a:t>
            </a:r>
          </a:p>
          <a:p>
            <a:pPr>
              <a:buNone/>
            </a:pPr>
            <a:r>
              <a:rPr lang="en-US" sz="2900" dirty="0" smtClean="0"/>
              <a:t>#PBS -q workq ## use queue named workq</a:t>
            </a:r>
          </a:p>
          <a:p>
            <a:pPr>
              <a:buNone/>
            </a:pPr>
            <a:r>
              <a:rPr lang="en-US" sz="2900" dirty="0" smtClean="0"/>
              <a:t>#PBS -o /export/home/user-name/output ## output file location.</a:t>
            </a:r>
          </a:p>
          <a:p>
            <a:pPr>
              <a:buNone/>
            </a:pPr>
            <a:r>
              <a:rPr lang="en-US" sz="2900" dirty="0" smtClean="0"/>
              <a:t>#PBS -e /export/home/user-name/errors ## error file location.</a:t>
            </a:r>
          </a:p>
          <a:p>
            <a:pPr>
              <a:buNone/>
            </a:pPr>
            <a:r>
              <a:rPr lang="en-US" sz="2900" dirty="0" smtClean="0"/>
              <a:t>## Comment</a:t>
            </a:r>
          </a:p>
          <a:p>
            <a:pPr>
              <a:buNone/>
            </a:pPr>
            <a:r>
              <a:rPr lang="en-US" sz="2900" dirty="0" smtClean="0"/>
              <a:t>echo "I ran on: “</a:t>
            </a:r>
          </a:p>
          <a:p>
            <a:pPr>
              <a:buNone/>
            </a:pPr>
            <a:r>
              <a:rPr lang="en-US" sz="2900" dirty="0" smtClean="0"/>
              <a:t>cat $PBS_NODEFILE ## send nodes file to stdout.</a:t>
            </a:r>
          </a:p>
          <a:p>
            <a:pPr>
              <a:buNone/>
            </a:pPr>
            <a:r>
              <a:rPr lang="en-US" sz="2900" dirty="0" smtClean="0"/>
              <a:t>## Another Comment</a:t>
            </a:r>
          </a:p>
          <a:p>
            <a:pPr>
              <a:buNone/>
            </a:pPr>
            <a:r>
              <a:rPr lang="en-US" sz="2900" dirty="0" smtClean="0"/>
              <a:t>##cd to your execution directory first</a:t>
            </a:r>
          </a:p>
          <a:p>
            <a:pPr>
              <a:buNone/>
            </a:pPr>
            <a:r>
              <a:rPr lang="en-US" sz="2900" dirty="0" smtClean="0"/>
              <a:t>cd ~</a:t>
            </a:r>
          </a:p>
          <a:p>
            <a:pPr>
              <a:buNone/>
            </a:pPr>
            <a:r>
              <a:rPr lang="en-US" sz="2900" dirty="0" smtClean="0"/>
              <a:t>##use mpirun to run MPI binary with 7 nodes</a:t>
            </a:r>
          </a:p>
          <a:p>
            <a:pPr>
              <a:buNone/>
            </a:pPr>
            <a:r>
              <a:rPr lang="en-US" sz="2900" dirty="0" smtClean="0"/>
              <a:t>mpirun ./your_mpi_program</a:t>
            </a:r>
          </a:p>
          <a:p>
            <a:pPr>
              <a:buNone/>
            </a:pPr>
            <a:endParaRPr lang="en-US" sz="1900" dirty="0" smtClean="0"/>
          </a:p>
          <a:p>
            <a:pPr>
              <a:buNone/>
            </a:pPr>
            <a:endParaRPr lang="en-US" sz="2400" dirty="0" smtClean="0"/>
          </a:p>
          <a:p>
            <a:pPr algn="ctr">
              <a:buNone/>
            </a:pP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p:txBody>
          <a:bodyPr>
            <a:normAutofit lnSpcReduction="10000"/>
          </a:bodyPr>
          <a:lstStyle/>
          <a:p>
            <a:pPr algn="ctr">
              <a:buNone/>
            </a:pPr>
            <a:r>
              <a:rPr lang="en-US" b="1" dirty="0" smtClean="0"/>
              <a:t>Outline</a:t>
            </a:r>
          </a:p>
          <a:p>
            <a:pPr>
              <a:buFont typeface="Arial" charset="0"/>
              <a:buChar char="•"/>
            </a:pPr>
            <a:r>
              <a:rPr lang="en-US" sz="2800" b="1" dirty="0" smtClean="0"/>
              <a:t>Introduction</a:t>
            </a:r>
          </a:p>
          <a:p>
            <a:pPr>
              <a:buFont typeface="Arial" charset="0"/>
              <a:buChar char="•"/>
            </a:pPr>
            <a:r>
              <a:rPr lang="en-US" sz="2800" b="1" dirty="0" smtClean="0"/>
              <a:t>How to Use the UTPA High Performance Computer</a:t>
            </a:r>
          </a:p>
          <a:p>
            <a:pPr>
              <a:buFont typeface="Arial" charset="0"/>
              <a:buChar char="•"/>
            </a:pPr>
            <a:r>
              <a:rPr lang="en-US" sz="2800" b="1" dirty="0" smtClean="0"/>
              <a:t>Customizations of the User Environment</a:t>
            </a:r>
          </a:p>
          <a:p>
            <a:pPr>
              <a:buFont typeface="Arial" charset="0"/>
              <a:buChar char="•"/>
            </a:pPr>
            <a:r>
              <a:rPr lang="en-US" sz="2800" b="1" dirty="0" smtClean="0"/>
              <a:t>Finding and Using Applications</a:t>
            </a:r>
          </a:p>
          <a:p>
            <a:pPr>
              <a:buFont typeface="Arial" charset="0"/>
              <a:buChar char="•"/>
            </a:pPr>
            <a:r>
              <a:rPr lang="en-US" sz="2800" b="1" dirty="0" smtClean="0"/>
              <a:t>Building Applications</a:t>
            </a:r>
          </a:p>
          <a:p>
            <a:pPr>
              <a:buFont typeface="Arial" charset="0"/>
              <a:buChar char="•"/>
            </a:pPr>
            <a:r>
              <a:rPr lang="en-US" sz="2800" b="1" dirty="0" smtClean="0"/>
              <a:t>Running Applications and Getting Results</a:t>
            </a:r>
          </a:p>
          <a:p>
            <a:pPr>
              <a:buFont typeface="Arial" charset="0"/>
              <a:buChar char="•"/>
            </a:pPr>
            <a:r>
              <a:rPr lang="en-US" sz="2800" b="1" dirty="0" smtClean="0"/>
              <a:t>Reference</a:t>
            </a:r>
          </a:p>
          <a:p>
            <a:pPr>
              <a:buFont typeface="Arial" charset="0"/>
              <a:buChar char="•"/>
            </a:pPr>
            <a:r>
              <a:rPr lang="en-US" sz="2800" b="1" dirty="0" smtClean="0"/>
              <a:t>Files</a:t>
            </a:r>
          </a:p>
          <a:p>
            <a:pPr>
              <a:buFont typeface="Arial" charset="0"/>
              <a:buChar char="•"/>
            </a:pPr>
            <a:endParaRPr lang="en-US" sz="28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pPr marL="457200" indent="-457200" algn="ctr">
              <a:buNone/>
            </a:pPr>
            <a:r>
              <a:rPr lang="en-US" sz="2400" b="1" dirty="0" smtClean="0"/>
              <a:t>Running Applications and Getting Results</a:t>
            </a:r>
          </a:p>
          <a:p>
            <a:pPr marL="457200" indent="-457200">
              <a:buAutoNum type="arabicParenR"/>
            </a:pPr>
            <a:r>
              <a:rPr lang="en-US" sz="2400" b="1" dirty="0" smtClean="0"/>
              <a:t>Getting Job Status</a:t>
            </a:r>
          </a:p>
          <a:p>
            <a:r>
              <a:rPr lang="en-US" sz="2400" dirty="0" smtClean="0"/>
              <a:t>$ qstat -s ## view job run status.</a:t>
            </a:r>
          </a:p>
          <a:p>
            <a:r>
              <a:rPr lang="en-US" sz="2400" dirty="0" smtClean="0"/>
              <a:t>% tracejob JOBID ## get detailed status of a job.</a:t>
            </a:r>
          </a:p>
          <a:p>
            <a:pPr>
              <a:buNone/>
            </a:pPr>
            <a:r>
              <a:rPr lang="en-US" sz="2400" dirty="0" smtClean="0"/>
              <a:t>2) </a:t>
            </a:r>
            <a:r>
              <a:rPr lang="en-US" sz="2400" b="1" dirty="0" smtClean="0"/>
              <a:t>Displaying Output or Results</a:t>
            </a:r>
          </a:p>
          <a:p>
            <a:pPr>
              <a:buFont typeface="Arial" charset="0"/>
              <a:buChar char="•"/>
            </a:pPr>
            <a:r>
              <a:rPr lang="en-US" sz="2400" dirty="0" smtClean="0"/>
              <a:t>Output should echo to the user terminal or be stored in a e-file for errors or an o-file for output results.</a:t>
            </a:r>
          </a:p>
          <a:p>
            <a:pPr>
              <a:buFont typeface="Arial" charset="0"/>
              <a:buChar char="•"/>
            </a:pPr>
            <a:r>
              <a:rPr lang="en-US" sz="2400" dirty="0" smtClean="0"/>
              <a:t>example o-file – testjob</a:t>
            </a:r>
          </a:p>
          <a:p>
            <a:pPr>
              <a:buNone/>
            </a:pPr>
            <a:r>
              <a:rPr lang="en-US" sz="2400" dirty="0" smtClean="0"/>
              <a:t>	hello World</a:t>
            </a:r>
          </a:p>
          <a:p>
            <a:pPr>
              <a:buNone/>
            </a:pPr>
            <a:r>
              <a:rPr lang="en-US" sz="2400" dirty="0" smtClean="0"/>
              <a:t>	Hello, World! I am 0 of 4</a:t>
            </a:r>
          </a:p>
          <a:p>
            <a:pPr>
              <a:buNone/>
            </a:pPr>
            <a:r>
              <a:rPr lang="en-US" sz="2400" dirty="0" smtClean="0"/>
              <a:t>	Hello, World! I am 1 of 4</a:t>
            </a:r>
          </a:p>
          <a:p>
            <a:pPr>
              <a:buNone/>
            </a:pPr>
            <a:r>
              <a:rPr lang="en-US" sz="2400" dirty="0" smtClean="0"/>
              <a:t>	Hello, World! I am 3 of 4</a:t>
            </a:r>
          </a:p>
          <a:p>
            <a:pPr>
              <a:buNone/>
            </a:pPr>
            <a:r>
              <a:rPr lang="en-US" sz="2400" dirty="0" smtClean="0"/>
              <a:t>	Hello, World! I am 2 of 4</a:t>
            </a:r>
          </a:p>
          <a:p>
            <a:endParaRPr lang="en-US" sz="2400" dirty="0" smtClean="0"/>
          </a:p>
          <a:p>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algn="ctr">
              <a:buNone/>
            </a:pPr>
            <a:r>
              <a:rPr lang="en-US" sz="4000" b="1" dirty="0" smtClean="0"/>
              <a:t>References</a:t>
            </a:r>
          </a:p>
          <a:p>
            <a:pPr>
              <a:buFont typeface="Arial" charset="0"/>
              <a:buChar char="•"/>
            </a:pPr>
            <a:r>
              <a:rPr lang="en-US" sz="2000" b="1" dirty="0" smtClean="0"/>
              <a:t>There are many HPC resources, WebPages and USENET groups available. Listed here are a few that may be used to assist you.</a:t>
            </a:r>
          </a:p>
          <a:p>
            <a:pPr>
              <a:buFont typeface="Arial" charset="0"/>
              <a:buChar char="•"/>
            </a:pPr>
            <a:endParaRPr lang="en-US" sz="2000" dirty="0" smtClean="0"/>
          </a:p>
          <a:p>
            <a:pPr>
              <a:buFont typeface="Arial" charset="0"/>
              <a:buChar char="•"/>
            </a:pPr>
            <a:r>
              <a:rPr lang="en-US" sz="2000" b="1" dirty="0" smtClean="0"/>
              <a:t>List of the Worlds fastest and powerful Computers</a:t>
            </a:r>
          </a:p>
          <a:p>
            <a:pPr>
              <a:buNone/>
            </a:pPr>
            <a:r>
              <a:rPr lang="en-US" sz="2000" dirty="0" smtClean="0"/>
              <a:t>	- </a:t>
            </a:r>
            <a:r>
              <a:rPr lang="en-US" sz="2000" dirty="0" smtClean="0">
                <a:hlinkClick r:id="rId2"/>
              </a:rPr>
              <a:t>http://www.top500.org</a:t>
            </a:r>
            <a:endParaRPr lang="en-US" sz="2000" dirty="0" smtClean="0"/>
          </a:p>
          <a:p>
            <a:pPr>
              <a:buNone/>
            </a:pPr>
            <a:endParaRPr lang="en-US" sz="2000" dirty="0" smtClean="0"/>
          </a:p>
          <a:p>
            <a:pPr>
              <a:buFont typeface="Arial" charset="0"/>
              <a:buChar char="•"/>
            </a:pPr>
            <a:r>
              <a:rPr lang="en-US" sz="2000" b="1" dirty="0" smtClean="0"/>
              <a:t>Distributed Computing Theory</a:t>
            </a:r>
          </a:p>
          <a:p>
            <a:pPr>
              <a:buNone/>
            </a:pPr>
            <a:r>
              <a:rPr lang="en-US" sz="2000" dirty="0" smtClean="0"/>
              <a:t>	</a:t>
            </a:r>
            <a:r>
              <a:rPr lang="en-US" sz="2000" dirty="0" smtClean="0">
                <a:hlinkClick r:id="rId3"/>
              </a:rPr>
              <a:t>http://www.pdc.kth.se/training/Talks/Parallel/IntroToPP/more.html</a:t>
            </a:r>
            <a:endParaRPr lang="en-US" sz="2000" dirty="0" smtClean="0"/>
          </a:p>
          <a:p>
            <a:pPr>
              <a:buNone/>
            </a:pPr>
            <a:r>
              <a:rPr lang="en-US" sz="2000" dirty="0" smtClean="0"/>
              <a:t>	</a:t>
            </a:r>
            <a:r>
              <a:rPr lang="en-US" sz="2000" dirty="0" smtClean="0">
                <a:hlinkClick r:id="rId4"/>
              </a:rPr>
              <a:t>https://computing.llnl.gov/tutorials/openMP/</a:t>
            </a:r>
            <a:endParaRPr lang="en-US" sz="2000" dirty="0" smtClean="0"/>
          </a:p>
          <a:p>
            <a:pPr>
              <a:buNone/>
            </a:pPr>
            <a:endParaRPr lang="en-US" sz="2000" dirty="0" smtClean="0"/>
          </a:p>
          <a:p>
            <a:pPr>
              <a:buFont typeface="Arial" charset="0"/>
              <a:buChar char="•"/>
            </a:pPr>
            <a:r>
              <a:rPr lang="en-US" sz="2000" b="1" dirty="0" smtClean="0"/>
              <a:t>MPI</a:t>
            </a:r>
          </a:p>
          <a:p>
            <a:pPr>
              <a:buNone/>
            </a:pPr>
            <a:r>
              <a:rPr lang="en-US" sz="1600" dirty="0" smtClean="0"/>
              <a:t>	</a:t>
            </a:r>
            <a:r>
              <a:rPr lang="en-US" sz="1600" dirty="0" smtClean="0">
                <a:hlinkClick r:id="rId5"/>
              </a:rPr>
              <a:t>http://www.lam-mpi.org</a:t>
            </a:r>
            <a:endParaRPr lang="en-US" sz="1600" dirty="0" smtClean="0"/>
          </a:p>
          <a:p>
            <a:pPr>
              <a:buNone/>
            </a:pPr>
            <a:r>
              <a:rPr lang="en-US" sz="1600" dirty="0" smtClean="0"/>
              <a:t>	</a:t>
            </a:r>
            <a:r>
              <a:rPr lang="en-US" sz="1600" dirty="0" smtClean="0">
                <a:hlinkClick r:id="rId6"/>
              </a:rPr>
              <a:t>http://www.openmpi.org</a:t>
            </a:r>
            <a:endParaRPr lang="en-US" sz="1600" dirty="0" smtClean="0"/>
          </a:p>
          <a:p>
            <a:pPr>
              <a:buNone/>
            </a:pPr>
            <a:r>
              <a:rPr lang="en-US" sz="1600" dirty="0" smtClean="0"/>
              <a:t>	</a:t>
            </a:r>
            <a:r>
              <a:rPr lang="en-US" sz="1600" dirty="0" smtClean="0">
                <a:hlinkClick r:id="rId7"/>
              </a:rPr>
              <a:t>http://www.mcs.anl.gov/research/projects/.mpich2</a:t>
            </a:r>
            <a:endParaRPr lang="en-US" sz="1600" dirty="0" smtClean="0"/>
          </a:p>
          <a:p>
            <a:pPr>
              <a:buNone/>
            </a:pPr>
            <a:endParaRPr lang="en-US" sz="2000" dirty="0" smtClean="0"/>
          </a:p>
          <a:p>
            <a:pPr>
              <a:buFont typeface="Arial" charset="0"/>
              <a:buChar char="•"/>
            </a:pPr>
            <a:r>
              <a:rPr lang="en-US" sz="2000" b="1" dirty="0" smtClean="0"/>
              <a:t>USENET – Parallel Computing Newsgroups</a:t>
            </a:r>
          </a:p>
          <a:p>
            <a:pPr>
              <a:buNone/>
            </a:pPr>
            <a:r>
              <a:rPr lang="en-US" sz="2000" dirty="0" smtClean="0"/>
              <a:t>	</a:t>
            </a:r>
            <a:r>
              <a:rPr lang="en-US" sz="2000" dirty="0" err="1" smtClean="0"/>
              <a:t>comp.arallel</a:t>
            </a:r>
            <a:endParaRPr lang="en-US" sz="2000" dirty="0" smtClean="0"/>
          </a:p>
          <a:p>
            <a:pPr>
              <a:buNone/>
            </a:pPr>
            <a:r>
              <a:rPr lang="en-US" sz="2000" dirty="0" smtClean="0"/>
              <a:t>	comp.parallel.mpi</a:t>
            </a:r>
          </a:p>
          <a:p>
            <a:pPr>
              <a:buNone/>
            </a:pPr>
            <a:r>
              <a:rPr lang="en-US" sz="2000" dirty="0" smtClean="0"/>
              <a:t>	comp.parallel.pvm</a:t>
            </a:r>
          </a:p>
          <a:p>
            <a:pPr>
              <a:buNone/>
            </a:pPr>
            <a:r>
              <a:rPr lang="en-US" sz="2000" dirty="0" smtClean="0"/>
              <a:t>	comp.programming.threads</a:t>
            </a:r>
          </a:p>
          <a:p>
            <a:pPr>
              <a:buNone/>
            </a:pPr>
            <a:endParaRPr lang="en-US" sz="2000" dirty="0" smtClean="0"/>
          </a:p>
          <a:p>
            <a:pPr>
              <a:buFont typeface="Arial" charset="0"/>
              <a:buChar char="•"/>
            </a:pPr>
            <a:r>
              <a:rPr lang="en-US" sz="2000" b="1" dirty="0" smtClean="0"/>
              <a:t>UTPA HPCC website</a:t>
            </a:r>
          </a:p>
          <a:p>
            <a:pPr>
              <a:buNone/>
            </a:pPr>
            <a:r>
              <a:rPr lang="en-US" sz="2000" dirty="0" smtClean="0"/>
              <a:t>	www.utpa.edu/it/hpcc</a:t>
            </a:r>
          </a:p>
          <a:p>
            <a:pPr>
              <a:buNone/>
            </a:pPr>
            <a:endParaRPr lang="en-US" sz="2000" dirty="0" smtClean="0"/>
          </a:p>
          <a:p>
            <a:pPr>
              <a:buNone/>
            </a:pPr>
            <a:endParaRPr lang="en-US" sz="24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a:xfrm>
            <a:off x="457200" y="1219200"/>
            <a:ext cx="8229600" cy="4906963"/>
          </a:xfrm>
        </p:spPr>
        <p:txBody>
          <a:bodyPr/>
          <a:lstStyle/>
          <a:p>
            <a:pPr algn="ctr">
              <a:buNone/>
            </a:pPr>
            <a:r>
              <a:rPr lang="en-US" b="1" dirty="0" smtClean="0"/>
              <a:t>Files</a:t>
            </a:r>
          </a:p>
          <a:p>
            <a:pPr>
              <a:buNone/>
            </a:pPr>
            <a:r>
              <a:rPr lang="en-US" sz="2000" dirty="0" smtClean="0"/>
              <a:t>/usr/local/examples</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Arial" pitchFamily="34" charset="0"/>
                <a:cs typeface="Arial" pitchFamily="34" charset="0"/>
              </a:rPr>
              <a:t>Introduction to Parallel Computing</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pPr algn="ctr">
              <a:buNone/>
            </a:pPr>
            <a:r>
              <a:rPr lang="en-US" b="1" dirty="0" smtClean="0">
                <a:latin typeface="Arial" pitchFamily="34" charset="0"/>
                <a:cs typeface="Arial" pitchFamily="34" charset="0"/>
              </a:rPr>
              <a:t>Introduction</a:t>
            </a:r>
          </a:p>
          <a:p>
            <a:pPr>
              <a:buNone/>
            </a:pPr>
            <a:r>
              <a:rPr lang="en-US" sz="2400" dirty="0" smtClean="0">
                <a:latin typeface="Arial" pitchFamily="34" charset="0"/>
                <a:cs typeface="Arial" pitchFamily="34" charset="0"/>
              </a:rPr>
              <a:t>	Parallel Computing allows for multiple computations to be carried out simultaneously, thus adding a speedup to the computations. Large problems can be divided into smaller ones which are then solved concurrently by several processors or computers, with the output of these multiple computations available to a single collection point. Parallel Computing is available in many forms most common are multiprocessor systems and multiple computer clusters. The UTPA cluster, bambi.utpa.edu incorporates both forms using known parallel computing algorithms and mechanisms.</a:t>
            </a:r>
          </a:p>
          <a:p>
            <a:pPr>
              <a:buNone/>
            </a:pPr>
            <a:endParaRPr lang="en-US" b="1"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Arial" pitchFamily="34" charset="0"/>
                <a:cs typeface="Arial" pitchFamily="34" charset="0"/>
              </a:rPr>
              <a:t>Introduction to Parallel Computing</a:t>
            </a:r>
            <a:endParaRPr lang="en-US" sz="3200" dirty="0"/>
          </a:p>
        </p:txBody>
      </p:sp>
      <p:sp>
        <p:nvSpPr>
          <p:cNvPr id="3" name="Content Placeholder 2"/>
          <p:cNvSpPr>
            <a:spLocks noGrp="1"/>
          </p:cNvSpPr>
          <p:nvPr>
            <p:ph idx="1"/>
          </p:nvPr>
        </p:nvSpPr>
        <p:spPr/>
        <p:txBody>
          <a:bodyPr>
            <a:normAutofit fontScale="92500" lnSpcReduction="10000"/>
          </a:bodyPr>
          <a:lstStyle/>
          <a:p>
            <a:pPr algn="ctr">
              <a:buNone/>
            </a:pPr>
            <a:r>
              <a:rPr lang="en-US" b="1" dirty="0" smtClean="0"/>
              <a:t>Introduction Continued</a:t>
            </a:r>
          </a:p>
          <a:p>
            <a:pPr>
              <a:buFont typeface="Arial" charset="0"/>
              <a:buChar char="•"/>
            </a:pPr>
            <a:r>
              <a:rPr lang="en-US" sz="2400" b="1" dirty="0" smtClean="0"/>
              <a:t>Two major Parallel Computing Mechanisms </a:t>
            </a:r>
          </a:p>
          <a:p>
            <a:pPr>
              <a:buFontTx/>
              <a:buChar char="-"/>
            </a:pPr>
            <a:r>
              <a:rPr lang="en-US" sz="2400" b="1" dirty="0" smtClean="0"/>
              <a:t>SMP – Symmetric Multi Processing</a:t>
            </a:r>
            <a:r>
              <a:rPr lang="en-US" sz="2400" dirty="0" smtClean="0"/>
              <a:t>, works with multiprocessor computers enabling any CPU to work on any task in memory. These tasks can be moved between processors to balance the workload. SMP directives are put in program code and are allocated    during program compilation by compiler flags.</a:t>
            </a:r>
          </a:p>
          <a:p>
            <a:pPr>
              <a:buFontTx/>
              <a:buChar char="-"/>
            </a:pPr>
            <a:r>
              <a:rPr lang="en-US" sz="2400" b="1" dirty="0" smtClean="0"/>
              <a:t>MPI – Message Passing Interface</a:t>
            </a:r>
            <a:r>
              <a:rPr lang="en-US" sz="2400" dirty="0" smtClean="0"/>
              <a:t>, a communications protocol which allows computers to communicate and is used to program parallel applications. MPI provides the functionality between processes mapped to various computers and servers to allow parallel execution of those processes. OpenMPI directives can be placed in source code then compiled into MPI based executables.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Arial" pitchFamily="34" charset="0"/>
                <a:cs typeface="Arial" pitchFamily="34" charset="0"/>
              </a:rPr>
              <a:t>Introduction to Parallel Computing</a:t>
            </a:r>
            <a:br>
              <a:rPr lang="en-US" sz="3200" b="1" dirty="0" smtClean="0">
                <a:latin typeface="Arial" pitchFamily="34" charset="0"/>
                <a:cs typeface="Arial" pitchFamily="34" charset="0"/>
              </a:rPr>
            </a:br>
            <a:r>
              <a:rPr lang="en-US" sz="2800" b="1" dirty="0" smtClean="0">
                <a:latin typeface="Arial" pitchFamily="34" charset="0"/>
                <a:cs typeface="Arial" pitchFamily="34" charset="0"/>
              </a:rPr>
              <a:t>bambi.utpa.edu Specs</a:t>
            </a:r>
            <a:endParaRPr lang="en-US" sz="3200" dirty="0">
              <a:latin typeface="Arial Black" pitchFamily="34" charset="0"/>
            </a:endParaRPr>
          </a:p>
        </p:txBody>
      </p:sp>
      <p:pic>
        <p:nvPicPr>
          <p:cNvPr id="1028" name="Picture 4" descr="C:\Users\rjack\Desktop\hpcc.jpg"/>
          <p:cNvPicPr>
            <a:picLocks noChangeAspect="1" noChangeArrowheads="1"/>
          </p:cNvPicPr>
          <p:nvPr/>
        </p:nvPicPr>
        <p:blipFill>
          <a:blip r:embed="rId2" cstate="print"/>
          <a:srcRect/>
          <a:stretch>
            <a:fillRect/>
          </a:stretch>
        </p:blipFill>
        <p:spPr bwMode="auto">
          <a:xfrm>
            <a:off x="762000" y="1524000"/>
            <a:ext cx="2581275" cy="3790950"/>
          </a:xfrm>
          <a:prstGeom prst="rect">
            <a:avLst/>
          </a:prstGeom>
          <a:noFill/>
        </p:spPr>
      </p:pic>
      <p:graphicFrame>
        <p:nvGraphicFramePr>
          <p:cNvPr id="12" name="Table 11"/>
          <p:cNvGraphicFramePr>
            <a:graphicFrameLocks noGrp="1"/>
          </p:cNvGraphicFramePr>
          <p:nvPr/>
        </p:nvGraphicFramePr>
        <p:xfrm>
          <a:off x="3657600" y="1524000"/>
          <a:ext cx="4572000" cy="3954780"/>
        </p:xfrm>
        <a:graphic>
          <a:graphicData uri="http://schemas.openxmlformats.org/drawingml/2006/table">
            <a:tbl>
              <a:tblPr firstRow="1" bandRow="1">
                <a:tableStyleId>{5C22544A-7EE6-4342-B048-85BDC9FD1C3A}</a:tableStyleId>
              </a:tblPr>
              <a:tblGrid>
                <a:gridCol w="1295400"/>
                <a:gridCol w="3276600"/>
              </a:tblGrid>
              <a:tr h="371475">
                <a:tc>
                  <a:txBody>
                    <a:bodyPr/>
                    <a:lstStyle/>
                    <a:p>
                      <a:r>
                        <a:rPr lang="en-US" b="1" dirty="0" smtClean="0"/>
                        <a:t>Nodes</a:t>
                      </a:r>
                      <a:endParaRPr lang="en-US" b="1" dirty="0"/>
                    </a:p>
                  </a:txBody>
                  <a:tcPr/>
                </a:tc>
                <a:tc>
                  <a:txBody>
                    <a:bodyPr/>
                    <a:lstStyle/>
                    <a:p>
                      <a:r>
                        <a:rPr lang="en-US" dirty="0" smtClean="0"/>
                        <a:t>2 mgmt, 1 storage,</a:t>
                      </a:r>
                      <a:r>
                        <a:rPr lang="en-US" baseline="0" dirty="0" smtClean="0"/>
                        <a:t>  55 compute</a:t>
                      </a:r>
                      <a:endParaRPr lang="en-US" dirty="0"/>
                    </a:p>
                  </a:txBody>
                  <a:tcPr/>
                </a:tc>
              </a:tr>
              <a:tr h="371475">
                <a:tc>
                  <a:txBody>
                    <a:bodyPr/>
                    <a:lstStyle/>
                    <a:p>
                      <a:r>
                        <a:rPr lang="en-US" b="1" dirty="0" smtClean="0"/>
                        <a:t>NW</a:t>
                      </a:r>
                      <a:r>
                        <a:rPr lang="en-US" b="1" baseline="0" dirty="0" smtClean="0"/>
                        <a:t> Media</a:t>
                      </a:r>
                      <a:endParaRPr lang="en-US" b="1" dirty="0"/>
                    </a:p>
                  </a:txBody>
                  <a:tcPr/>
                </a:tc>
                <a:tc>
                  <a:txBody>
                    <a:bodyPr/>
                    <a:lstStyle/>
                    <a:p>
                      <a:r>
                        <a:rPr lang="en-US" dirty="0" smtClean="0"/>
                        <a:t>Gigabit Ethernet between all nodes.</a:t>
                      </a:r>
                      <a:endParaRPr lang="en-US" dirty="0"/>
                    </a:p>
                  </a:txBody>
                  <a:tcPr/>
                </a:tc>
              </a:tr>
              <a:tr h="371475">
                <a:tc>
                  <a:txBody>
                    <a:bodyPr/>
                    <a:lstStyle/>
                    <a:p>
                      <a:r>
                        <a:rPr lang="en-US" b="1" dirty="0" smtClean="0"/>
                        <a:t>Node Specs</a:t>
                      </a:r>
                      <a:endParaRPr lang="en-US" b="1" dirty="0"/>
                    </a:p>
                  </a:txBody>
                  <a:tcPr/>
                </a:tc>
                <a:tc>
                  <a:txBody>
                    <a:bodyPr/>
                    <a:lstStyle/>
                    <a:p>
                      <a:r>
                        <a:rPr lang="en-US" dirty="0" smtClean="0"/>
                        <a:t>Compute  - Dell 1950, w/ 2–dual core 2.33 GHz Xeon cpu’s,</a:t>
                      </a:r>
                      <a:r>
                        <a:rPr lang="en-US" baseline="0" dirty="0" smtClean="0"/>
                        <a:t>  4GB memory. </a:t>
                      </a:r>
                      <a:endParaRPr lang="en-US" dirty="0"/>
                    </a:p>
                  </a:txBody>
                  <a:tcPr/>
                </a:tc>
              </a:tr>
              <a:tr h="371475">
                <a:tc>
                  <a:txBody>
                    <a:bodyPr/>
                    <a:lstStyle/>
                    <a:p>
                      <a:r>
                        <a:rPr lang="en-US" b="1" dirty="0" smtClean="0"/>
                        <a:t>Node Specs</a:t>
                      </a:r>
                      <a:endParaRPr lang="en-US" b="1" dirty="0"/>
                    </a:p>
                  </a:txBody>
                  <a:tcPr/>
                </a:tc>
                <a:tc>
                  <a:txBody>
                    <a:bodyPr/>
                    <a:lstStyle/>
                    <a:p>
                      <a:r>
                        <a:rPr lang="en-US" dirty="0" smtClean="0"/>
                        <a:t>Management – Dell 2950, w/ 2 – dual core 2.33 GHz</a:t>
                      </a:r>
                      <a:r>
                        <a:rPr lang="en-US" baseline="0" dirty="0" smtClean="0"/>
                        <a:t> Xeon cpu’s, 4GB memory.</a:t>
                      </a:r>
                      <a:endParaRPr lang="en-US" dirty="0"/>
                    </a:p>
                  </a:txBody>
                  <a:tcPr/>
                </a:tc>
              </a:tr>
              <a:tr h="371475">
                <a:tc>
                  <a:txBody>
                    <a:bodyPr/>
                    <a:lstStyle/>
                    <a:p>
                      <a:r>
                        <a:rPr lang="en-US" b="1" dirty="0" smtClean="0"/>
                        <a:t>Disk</a:t>
                      </a:r>
                      <a:r>
                        <a:rPr lang="en-US" b="1" baseline="0" dirty="0" smtClean="0"/>
                        <a:t> Array</a:t>
                      </a:r>
                      <a:endParaRPr lang="en-US" b="1" dirty="0"/>
                    </a:p>
                  </a:txBody>
                  <a:tcPr/>
                </a:tc>
                <a:tc>
                  <a:txBody>
                    <a:bodyPr/>
                    <a:lstStyle/>
                    <a:p>
                      <a:r>
                        <a:rPr lang="en-US" dirty="0" smtClean="0"/>
                        <a:t>Dell</a:t>
                      </a:r>
                      <a:r>
                        <a:rPr lang="en-US" baseline="0" dirty="0" smtClean="0"/>
                        <a:t> MD1000 - ~2 TB storage</a:t>
                      </a:r>
                      <a:endParaRPr lang="en-US" dirty="0"/>
                    </a:p>
                  </a:txBody>
                  <a:tcPr/>
                </a:tc>
              </a:tr>
              <a:tr h="371475">
                <a:tc>
                  <a:txBody>
                    <a:bodyPr/>
                    <a:lstStyle/>
                    <a:p>
                      <a:r>
                        <a:rPr lang="en-US" b="1" dirty="0" smtClean="0"/>
                        <a:t>OS</a:t>
                      </a:r>
                      <a:endParaRPr lang="en-US" b="1" dirty="0"/>
                    </a:p>
                  </a:txBody>
                  <a:tcPr/>
                </a:tc>
                <a:tc>
                  <a:txBody>
                    <a:bodyPr/>
                    <a:lstStyle/>
                    <a:p>
                      <a:r>
                        <a:rPr lang="en-US" dirty="0" smtClean="0">
                          <a:latin typeface="+mn-lt"/>
                          <a:cs typeface="Arial" pitchFamily="34" charset="0"/>
                        </a:rPr>
                        <a:t>Red Hat Enterprise Linux.</a:t>
                      </a:r>
                      <a:endParaRPr lang="en-US" dirty="0">
                        <a:latin typeface="+mn-lt"/>
                        <a:cs typeface="Arial" pitchFamily="34" charset="0"/>
                      </a:endParaRPr>
                    </a:p>
                  </a:txBody>
                  <a:tcPr/>
                </a:tc>
              </a:tr>
              <a:tr h="371475">
                <a:tc>
                  <a:txBody>
                    <a:bodyPr/>
                    <a:lstStyle/>
                    <a:p>
                      <a:r>
                        <a:rPr lang="en-US" b="1" dirty="0" smtClean="0"/>
                        <a:t>Scheduler</a:t>
                      </a:r>
                      <a:endParaRPr lang="en-US" b="1" dirty="0"/>
                    </a:p>
                  </a:txBody>
                  <a:tcPr/>
                </a:tc>
                <a:tc>
                  <a:txBody>
                    <a:bodyPr/>
                    <a:lstStyle/>
                    <a:p>
                      <a:r>
                        <a:rPr lang="en-US" dirty="0" smtClean="0"/>
                        <a:t>PBS Pro Scheduler.</a:t>
                      </a:r>
                      <a:endParaRPr lang="en-US"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Introduction to Parallel Computing</a:t>
            </a:r>
            <a:endParaRPr lang="en-US" sz="3200" dirty="0">
              <a:latin typeface="Arial Black" pitchFamily="34" charset="0"/>
            </a:endParaRPr>
          </a:p>
        </p:txBody>
      </p:sp>
      <p:sp>
        <p:nvSpPr>
          <p:cNvPr id="3" name="Content Placeholder 2"/>
          <p:cNvSpPr>
            <a:spLocks noGrp="1"/>
          </p:cNvSpPr>
          <p:nvPr>
            <p:ph idx="1"/>
          </p:nvPr>
        </p:nvSpPr>
        <p:spPr/>
        <p:txBody>
          <a:bodyPr/>
          <a:lstStyle/>
          <a:p>
            <a:pPr>
              <a:buNone/>
            </a:pPr>
            <a:r>
              <a:rPr lang="en-US" sz="2000" b="1" dirty="0" smtClean="0">
                <a:latin typeface="Arial" pitchFamily="34" charset="0"/>
                <a:cs typeface="Arial" pitchFamily="34" charset="0"/>
              </a:rPr>
              <a:t>How to use UTPA High Performance Computing Cluster (HPCC)</a:t>
            </a:r>
          </a:p>
          <a:p>
            <a:pPr>
              <a:buNone/>
            </a:pPr>
            <a:endParaRPr lang="en-US" sz="2000" b="1" dirty="0" smtClean="0">
              <a:latin typeface="Arial" pitchFamily="34" charset="0"/>
              <a:cs typeface="Arial" pitchFamily="34" charset="0"/>
            </a:endParaRPr>
          </a:p>
          <a:p>
            <a:pPr>
              <a:buFont typeface="Arial" charset="0"/>
              <a:buChar char="•"/>
            </a:pPr>
            <a:r>
              <a:rPr lang="en-US" sz="2000" dirty="0" smtClean="0">
                <a:latin typeface="Arial" pitchFamily="34" charset="0"/>
                <a:cs typeface="Arial" pitchFamily="34" charset="0"/>
              </a:rPr>
              <a:t>The following pages give a step by step explanation of how to use the UTPA Cluster with some examples to get users started. Feel free to use these examples as a template for your own personal work.</a:t>
            </a:r>
          </a:p>
          <a:p>
            <a:pPr>
              <a:buFont typeface="Arial" charset="0"/>
              <a:buChar char="•"/>
            </a:pPr>
            <a:r>
              <a:rPr lang="en-US" sz="2000" dirty="0" smtClean="0">
                <a:latin typeface="Arial" pitchFamily="34" charset="0"/>
                <a:cs typeface="Arial" pitchFamily="34" charset="0"/>
              </a:rPr>
              <a:t>All users should submit jobs thru the scheduler, the scheduler handles jobs in an orderly manner and will give all users equal access to HPC resources.</a:t>
            </a:r>
          </a:p>
          <a:p>
            <a:pPr>
              <a:buFont typeface="Arial" charset="0"/>
              <a:buChar char="•"/>
            </a:pPr>
            <a:r>
              <a:rPr lang="en-US" sz="2000" dirty="0" smtClean="0">
                <a:latin typeface="Arial" pitchFamily="34" charset="0"/>
                <a:cs typeface="Arial" pitchFamily="34" charset="0"/>
              </a:rPr>
              <a:t>If you haven't received a username and password to use the UTPA cluster consult the http://www.utpa.edu/it/hpcc website for information on obtaining an account.</a:t>
            </a:r>
          </a:p>
          <a:p>
            <a:pPr>
              <a:buNone/>
            </a:pPr>
            <a:endParaRPr lang="en-US" sz="2000" dirty="0">
              <a:latin typeface="Arial" pitchFamily="34" charset="0"/>
              <a:cs typeface="Arial" pitchFamily="34" charset="0"/>
            </a:endParaRPr>
          </a:p>
          <a:p>
            <a:pPr>
              <a:buNone/>
            </a:pPr>
            <a:endParaRPr lang="en-US" sz="20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Introduction to Parallel Computing</a:t>
            </a:r>
            <a:endParaRPr lang="en-US" sz="3200" dirty="0"/>
          </a:p>
        </p:txBody>
      </p:sp>
      <p:sp>
        <p:nvSpPr>
          <p:cNvPr id="3" name="Content Placeholder 2"/>
          <p:cNvSpPr>
            <a:spLocks noGrp="1"/>
          </p:cNvSpPr>
          <p:nvPr>
            <p:ph idx="1"/>
          </p:nvPr>
        </p:nvSpPr>
        <p:spPr/>
        <p:txBody>
          <a:bodyPr>
            <a:normAutofit/>
          </a:bodyPr>
          <a:lstStyle/>
          <a:p>
            <a:pPr>
              <a:buNone/>
            </a:pPr>
            <a:r>
              <a:rPr lang="en-US" sz="2000" b="1" dirty="0" smtClean="0">
                <a:latin typeface="Arial" pitchFamily="34" charset="0"/>
                <a:cs typeface="Arial" pitchFamily="34" charset="0"/>
              </a:rPr>
              <a:t>	How to use UTPA High Performance Computing Cluster (HPCC)</a:t>
            </a:r>
          </a:p>
          <a:p>
            <a:pPr algn="ctr">
              <a:buNone/>
            </a:pPr>
            <a:r>
              <a:rPr lang="en-US" sz="2000" dirty="0" smtClean="0"/>
              <a:t> </a:t>
            </a:r>
            <a:r>
              <a:rPr lang="en-US" sz="2000" b="1" dirty="0" smtClean="0"/>
              <a:t>L</a:t>
            </a:r>
            <a:r>
              <a:rPr lang="en-US" sz="2000" b="1" dirty="0" smtClean="0">
                <a:latin typeface="Arial" pitchFamily="34" charset="0"/>
                <a:cs typeface="Arial" pitchFamily="34" charset="0"/>
              </a:rPr>
              <a:t>ogging into Cluster</a:t>
            </a:r>
          </a:p>
          <a:p>
            <a:pPr>
              <a:buFont typeface="Arial" charset="0"/>
              <a:buChar char="•"/>
            </a:pPr>
            <a:r>
              <a:rPr lang="en-US" sz="2000" dirty="0">
                <a:latin typeface="Arial" pitchFamily="34" charset="0"/>
                <a:cs typeface="Arial" pitchFamily="34" charset="0"/>
              </a:rPr>
              <a:t>A</a:t>
            </a:r>
            <a:r>
              <a:rPr lang="en-US" sz="2000" dirty="0" smtClean="0">
                <a:latin typeface="Arial" pitchFamily="34" charset="0"/>
                <a:cs typeface="Arial" pitchFamily="34" charset="0"/>
              </a:rPr>
              <a:t>ccess is gained to the UTPA Cluster by using a secure shell (ssh) client for login. ssh client and server programs are part of most UNIX/Linux Operating Systems (OS), </a:t>
            </a:r>
            <a:r>
              <a:rPr lang="en-US" sz="2000" b="1" dirty="0" smtClean="0">
                <a:latin typeface="Arial" pitchFamily="34" charset="0"/>
                <a:cs typeface="Arial" pitchFamily="34" charset="0"/>
              </a:rPr>
              <a:t>putty</a:t>
            </a:r>
            <a:r>
              <a:rPr lang="en-US" sz="2000" dirty="0" smtClean="0">
                <a:latin typeface="Arial" pitchFamily="34" charset="0"/>
                <a:cs typeface="Arial" pitchFamily="34" charset="0"/>
              </a:rPr>
              <a:t> (http://www.chiark.greenend.org.uk/~sgtatham/putty/download.html) can be used as an ssh client on Windows machines. </a:t>
            </a:r>
            <a:r>
              <a:rPr lang="en-US" sz="2000" dirty="0">
                <a:latin typeface="Arial" pitchFamily="34" charset="0"/>
                <a:cs typeface="Arial" pitchFamily="34" charset="0"/>
              </a:rPr>
              <a:t>s</a:t>
            </a:r>
            <a:r>
              <a:rPr lang="en-US" sz="2000" dirty="0" smtClean="0">
                <a:latin typeface="Arial" pitchFamily="34" charset="0"/>
                <a:cs typeface="Arial" pitchFamily="34" charset="0"/>
              </a:rPr>
              <a:t>sh expects a valid username a password to allow access. </a:t>
            </a:r>
          </a:p>
          <a:p>
            <a:pPr>
              <a:buFont typeface="Arial" charset="0"/>
              <a:buChar char="•"/>
            </a:pPr>
            <a:r>
              <a:rPr lang="en-US" sz="2000" dirty="0" smtClean="0">
                <a:latin typeface="Arial" pitchFamily="34" charset="0"/>
                <a:cs typeface="Arial" pitchFamily="34" charset="0"/>
              </a:rPr>
              <a:t>An X server is necessary for displaying graphics produced on a remote host locally. Linux/Unix systems usually come with an X server program. Xming is a freeware X server that can be used with Microsoft Windows and can be found at </a:t>
            </a:r>
            <a:r>
              <a:rPr lang="en-US" sz="2000" smtClean="0">
                <a:latin typeface="Arial" pitchFamily="34" charset="0"/>
                <a:cs typeface="Arial" pitchFamily="34" charset="0"/>
                <a:hlinkClick r:id="rId2"/>
              </a:rPr>
              <a:t>http://sourceforge.net/projects/xming</a:t>
            </a:r>
            <a:r>
              <a:rPr lang="en-US" sz="2000" smtClean="0">
                <a:latin typeface="Arial" pitchFamily="34" charset="0"/>
                <a:cs typeface="Arial" pitchFamily="34" charset="0"/>
              </a:rPr>
              <a:t>.</a:t>
            </a: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pPr>
              <a:buNone/>
            </a:pPr>
            <a:endParaRPr lang="en-US" sz="20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Introduction to Parallel Computing</a:t>
            </a:r>
            <a:endParaRPr lang="en-US" sz="3200" dirty="0">
              <a:latin typeface="Arial Black" pitchFamily="34" charset="0"/>
            </a:endParaRPr>
          </a:p>
        </p:txBody>
      </p:sp>
      <p:sp>
        <p:nvSpPr>
          <p:cNvPr id="3" name="Content Placeholder 2"/>
          <p:cNvSpPr>
            <a:spLocks noGrp="1"/>
          </p:cNvSpPr>
          <p:nvPr>
            <p:ph idx="1"/>
          </p:nvPr>
        </p:nvSpPr>
        <p:spPr/>
        <p:txBody>
          <a:bodyPr>
            <a:normAutofit/>
          </a:bodyPr>
          <a:lstStyle/>
          <a:p>
            <a:pPr>
              <a:buNone/>
            </a:pPr>
            <a:r>
              <a:rPr lang="en-US" sz="2000" b="1" dirty="0" smtClean="0">
                <a:latin typeface="Arial" pitchFamily="34" charset="0"/>
                <a:cs typeface="Arial" pitchFamily="34" charset="0"/>
              </a:rPr>
              <a:t>How to use UTPA High Performance Computing Cluster (HPCC)</a:t>
            </a:r>
          </a:p>
          <a:p>
            <a:pPr algn="ctr">
              <a:buNone/>
            </a:pPr>
            <a:r>
              <a:rPr lang="en-US" sz="2000" dirty="0" smtClean="0"/>
              <a:t> </a:t>
            </a:r>
            <a:r>
              <a:rPr lang="en-US" sz="2000" b="1" dirty="0">
                <a:latin typeface="Arial" pitchFamily="34" charset="0"/>
                <a:cs typeface="Arial" pitchFamily="34" charset="0"/>
              </a:rPr>
              <a:t>L</a:t>
            </a:r>
            <a:r>
              <a:rPr lang="en-US" sz="2000" b="1" dirty="0" smtClean="0">
                <a:latin typeface="Arial" pitchFamily="34" charset="0"/>
                <a:cs typeface="Arial" pitchFamily="34" charset="0"/>
              </a:rPr>
              <a:t>ogging into Cluster</a:t>
            </a:r>
          </a:p>
          <a:p>
            <a:pPr>
              <a:buFont typeface="Arial" charset="0"/>
              <a:buChar char="•"/>
            </a:pPr>
            <a:r>
              <a:rPr lang="en-US" sz="2000" b="1" dirty="0" smtClean="0">
                <a:latin typeface="Arial" pitchFamily="34" charset="0"/>
                <a:cs typeface="Arial" pitchFamily="34" charset="0"/>
              </a:rPr>
              <a:t>Linux/Unix terminal login</a:t>
            </a:r>
          </a:p>
          <a:p>
            <a:pPr>
              <a:buNone/>
            </a:pPr>
            <a:r>
              <a:rPr lang="en-US" sz="2000" dirty="0" smtClean="0">
                <a:latin typeface="Arial" pitchFamily="34" charset="0"/>
                <a:cs typeface="Arial" pitchFamily="34" charset="0"/>
              </a:rPr>
              <a:t>	% ssh user@129.113.77.10</a:t>
            </a:r>
          </a:p>
          <a:p>
            <a:pPr>
              <a:buNone/>
            </a:pPr>
            <a:endParaRPr lang="en-US" sz="2000" dirty="0" smtClean="0">
              <a:latin typeface="Arial" pitchFamily="34" charset="0"/>
              <a:cs typeface="Arial" pitchFamily="34" charset="0"/>
            </a:endParaRPr>
          </a:p>
          <a:p>
            <a:pPr>
              <a:buFont typeface="Arial" charset="0"/>
              <a:buChar char="•"/>
            </a:pPr>
            <a:r>
              <a:rPr lang="en-US" sz="2000" b="1" dirty="0" smtClean="0">
                <a:latin typeface="Arial" pitchFamily="34" charset="0"/>
                <a:cs typeface="Arial" pitchFamily="34" charset="0"/>
              </a:rPr>
              <a:t>Linux/Unix terminal login with X forwarding</a:t>
            </a:r>
          </a:p>
          <a:p>
            <a:pPr>
              <a:buNone/>
            </a:pPr>
            <a:r>
              <a:rPr lang="en-US" sz="2000" dirty="0" smtClean="0">
                <a:latin typeface="Arial" pitchFamily="34" charset="0"/>
                <a:cs typeface="Arial" pitchFamily="34" charset="0"/>
              </a:rPr>
              <a:t>	$ ssh -l user -X bambi.utpa.edu</a:t>
            </a:r>
          </a:p>
          <a:p>
            <a:pPr>
              <a:buNone/>
            </a:pPr>
            <a:endParaRPr lang="en-US" sz="2000" dirty="0">
              <a:latin typeface="Arial" pitchFamily="34" charset="0"/>
              <a:cs typeface="Arial" pitchFamily="34" charset="0"/>
            </a:endParaRPr>
          </a:p>
          <a:p>
            <a:pPr>
              <a:buFont typeface="Arial" charset="0"/>
              <a:buChar char="•"/>
            </a:pPr>
            <a:r>
              <a:rPr lang="en-US" sz="2000" b="1" dirty="0" smtClean="0">
                <a:latin typeface="Arial" pitchFamily="34" charset="0"/>
                <a:cs typeface="Arial" pitchFamily="34" charset="0"/>
              </a:rPr>
              <a:t>Linux/Unix terminal login with verbosity</a:t>
            </a:r>
          </a:p>
          <a:p>
            <a:pPr>
              <a:buNone/>
            </a:pPr>
            <a:r>
              <a:rPr lang="en-US" sz="2000" b="1" dirty="0" smtClean="0">
                <a:latin typeface="Arial" pitchFamily="34" charset="0"/>
                <a:cs typeface="Arial" pitchFamily="34" charset="0"/>
              </a:rPr>
              <a:t>	</a:t>
            </a:r>
            <a:r>
              <a:rPr lang="en-US" sz="2000" dirty="0" smtClean="0">
                <a:latin typeface="Arial" pitchFamily="34" charset="0"/>
                <a:cs typeface="Arial" pitchFamily="34" charset="0"/>
              </a:rPr>
              <a:t>&gt; ssh –v user@somehost</a:t>
            </a:r>
            <a:endParaRPr lang="en-US" sz="2000" b="1" dirty="0" smtClean="0">
              <a:latin typeface="Arial" pitchFamily="34" charset="0"/>
              <a:cs typeface="Arial" pitchFamily="34" charset="0"/>
            </a:endParaRPr>
          </a:p>
          <a:p>
            <a:pPr>
              <a:buNone/>
            </a:pPr>
            <a:endParaRPr lang="en-US" sz="2000" b="1" dirty="0" smtClean="0">
              <a:latin typeface="Arial" pitchFamily="34" charset="0"/>
              <a:cs typeface="Arial" pitchFamily="34" charset="0"/>
            </a:endParaRPr>
          </a:p>
          <a:p>
            <a:pPr>
              <a:buNone/>
            </a:pPr>
            <a:r>
              <a:rPr lang="en-US" sz="2000" dirty="0" smtClean="0">
                <a:latin typeface="Arial" pitchFamily="34" charset="0"/>
                <a:cs typeface="Arial" pitchFamily="34" charset="0"/>
              </a:rPr>
              <a:t> </a:t>
            </a:r>
            <a:endParaRPr lang="en-US" sz="20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dirty="0" smtClean="0">
                <a:latin typeface="Arial Black" pitchFamily="34" charset="0"/>
              </a:rPr>
              <a:t>Introduction to Parallel Computing</a:t>
            </a:r>
            <a:endParaRPr lang="en-US" sz="3200" dirty="0">
              <a:latin typeface="Arial Black" pitchFamily="34" charset="0"/>
            </a:endParaRPr>
          </a:p>
        </p:txBody>
      </p:sp>
      <p:sp>
        <p:nvSpPr>
          <p:cNvPr id="3" name="Content Placeholder 2"/>
          <p:cNvSpPr>
            <a:spLocks noGrp="1"/>
          </p:cNvSpPr>
          <p:nvPr>
            <p:ph idx="1"/>
          </p:nvPr>
        </p:nvSpPr>
        <p:spPr>
          <a:xfrm>
            <a:off x="457200" y="1371600"/>
            <a:ext cx="8229600" cy="4754563"/>
          </a:xfrm>
        </p:spPr>
        <p:txBody>
          <a:bodyPr>
            <a:normAutofit/>
          </a:bodyPr>
          <a:lstStyle/>
          <a:p>
            <a:pPr algn="ctr">
              <a:buNone/>
            </a:pPr>
            <a:r>
              <a:rPr lang="en-US" sz="2000" b="1" dirty="0" smtClean="0">
                <a:latin typeface="Arial" pitchFamily="34" charset="0"/>
                <a:cs typeface="Arial" pitchFamily="34" charset="0"/>
              </a:rPr>
              <a:t>How to use UTPA High Performance Computing Cluster (HPCC)</a:t>
            </a:r>
          </a:p>
          <a:p>
            <a:pPr algn="ctr">
              <a:buNone/>
            </a:pPr>
            <a:r>
              <a:rPr lang="en-US" sz="2000" dirty="0" smtClean="0"/>
              <a:t> </a:t>
            </a:r>
            <a:r>
              <a:rPr lang="en-US" sz="2000" b="1" dirty="0" smtClean="0">
                <a:latin typeface="Arial" pitchFamily="34" charset="0"/>
                <a:cs typeface="Arial" pitchFamily="34" charset="0"/>
              </a:rPr>
              <a:t>Logging into Cluster</a:t>
            </a:r>
          </a:p>
          <a:p>
            <a:pPr>
              <a:buFont typeface="Arial" charset="0"/>
              <a:buChar char="•"/>
            </a:pPr>
            <a:r>
              <a:rPr lang="en-US" sz="2000" b="1" dirty="0" smtClean="0">
                <a:latin typeface="Arial" pitchFamily="34" charset="0"/>
                <a:cs typeface="Arial" pitchFamily="34" charset="0"/>
              </a:rPr>
              <a:t>Windows login using an ssh client (putty)</a:t>
            </a:r>
          </a:p>
          <a:p>
            <a:pPr marL="457200" indent="-457200">
              <a:buAutoNum type="arabicParenR"/>
            </a:pPr>
            <a:r>
              <a:rPr lang="en-US" sz="2000" dirty="0" smtClean="0">
                <a:latin typeface="Arial" pitchFamily="34" charset="0"/>
                <a:cs typeface="Arial" pitchFamily="34" charset="0"/>
              </a:rPr>
              <a:t>Click on putty, select run, in the putty window type 129.113.77.10</a:t>
            </a:r>
          </a:p>
          <a:p>
            <a:pPr marL="457200" indent="-457200">
              <a:buNone/>
            </a:pPr>
            <a:endParaRPr lang="en-US" sz="2000" dirty="0" smtClean="0">
              <a:latin typeface="Arial" pitchFamily="34" charset="0"/>
              <a:cs typeface="Arial" pitchFamily="34" charset="0"/>
            </a:endParaRPr>
          </a:p>
          <a:p>
            <a:pPr marL="457200" indent="-457200">
              <a:buAutoNum type="arabicParenR" startAt="2"/>
            </a:pPr>
            <a:r>
              <a:rPr lang="en-US" sz="2000" dirty="0" smtClean="0">
                <a:latin typeface="Arial" pitchFamily="34" charset="0"/>
                <a:cs typeface="Arial" pitchFamily="34" charset="0"/>
              </a:rPr>
              <a:t>In the ssh terminal at the login as: prompt type your username.</a:t>
            </a:r>
          </a:p>
          <a:p>
            <a:pPr marL="457200" indent="-457200">
              <a:buNone/>
            </a:pPr>
            <a:endParaRPr lang="en-US" sz="2000" dirty="0" smtClean="0">
              <a:latin typeface="Arial" pitchFamily="34" charset="0"/>
              <a:cs typeface="Arial" pitchFamily="34" charset="0"/>
            </a:endParaRPr>
          </a:p>
          <a:p>
            <a:pPr marL="457200" indent="-457200">
              <a:buAutoNum type="arabicParenR" startAt="3"/>
            </a:pPr>
            <a:r>
              <a:rPr lang="en-US" sz="2000" dirty="0" smtClean="0">
                <a:latin typeface="Arial" pitchFamily="34" charset="0"/>
                <a:cs typeface="Arial" pitchFamily="34" charset="0"/>
              </a:rPr>
              <a:t>At the password: prompt type in your password.</a:t>
            </a:r>
          </a:p>
          <a:p>
            <a:pPr marL="457200" indent="-457200">
              <a:buNone/>
            </a:pPr>
            <a:endParaRPr lang="en-US" sz="2000" dirty="0" smtClean="0">
              <a:latin typeface="Arial" pitchFamily="34" charset="0"/>
              <a:cs typeface="Arial" pitchFamily="34" charset="0"/>
            </a:endParaRPr>
          </a:p>
          <a:p>
            <a:pPr marL="457200" indent="-457200">
              <a:buAutoNum type="arabicParenR" startAt="4"/>
            </a:pPr>
            <a:r>
              <a:rPr lang="en-US" sz="2000" dirty="0" smtClean="0">
                <a:latin typeface="Arial" pitchFamily="34" charset="0"/>
                <a:cs typeface="Arial" pitchFamily="34" charset="0"/>
              </a:rPr>
              <a:t>The system will log you into your account. You should see a "user@MGT-2-1 ~]$ " prompt.</a:t>
            </a:r>
          </a:p>
          <a:p>
            <a:pPr marL="457200" indent="-457200">
              <a:buNone/>
            </a:pPr>
            <a:endParaRPr lang="en-US" sz="2000" dirty="0" smtClean="0">
              <a:latin typeface="Arial" pitchFamily="34" charset="0"/>
              <a:cs typeface="Arial" pitchFamily="34" charset="0"/>
            </a:endParaRPr>
          </a:p>
          <a:p>
            <a:pPr marL="457200" indent="-457200">
              <a:buNone/>
            </a:pPr>
            <a:endParaRPr lang="en-US" sz="2000" dirty="0" smtClean="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16740</TotalTime>
  <Words>1656</Words>
  <Application>Microsoft Office PowerPoint</Application>
  <PresentationFormat>On-screen Show (4:3)</PresentationFormat>
  <Paragraphs>253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Introduction to Parallel Computing</vt:lpstr>
      <vt:lpstr>Introduction to Parallel Computing</vt:lpstr>
      <vt:lpstr>Introduction to Parallel Computing</vt:lpstr>
      <vt:lpstr>Introduction to Parallel Computing</vt:lpstr>
      <vt:lpstr>Introduction to Parallel Computing bambi.utpa.edu Specs</vt:lpstr>
      <vt:lpstr>Introduction to Parallel Computing</vt:lpstr>
      <vt:lpstr>Introduction to Parallel Computing</vt:lpstr>
      <vt:lpstr>Introduction to Parallel Computing</vt:lpstr>
      <vt:lpstr>Introduction to Parallel Computing</vt:lpstr>
      <vt:lpstr>Introduction to Parallel Computing</vt:lpstr>
      <vt:lpstr>Introduction to Parallel Computing</vt:lpstr>
      <vt:lpstr>Introduction to Parallel Computing</vt:lpstr>
      <vt:lpstr>Introduction to Parallel Computing</vt:lpstr>
      <vt:lpstr>Introduction to Parallel Computing</vt:lpstr>
      <vt:lpstr>Introduction to Parallel Computing</vt:lpstr>
      <vt:lpstr>Introduction to Parallel Computing</vt:lpstr>
      <vt:lpstr>Introduction to Parallel Computing</vt:lpstr>
      <vt:lpstr>Introduction to Parallel Computing</vt:lpstr>
      <vt:lpstr>Introduction to Parallel Computing</vt:lpstr>
      <vt:lpstr>Introduction to Parallel Computing</vt:lpstr>
      <vt:lpstr>Introduction to Parallel Computing</vt:lpstr>
      <vt:lpstr>Introduction to Parallel Computing</vt:lpstr>
    </vt:vector>
  </TitlesOfParts>
  <Company>UTPA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Parallel Computing</dc:title>
  <dc:creator>rjack</dc:creator>
  <cp:lastModifiedBy>rjack</cp:lastModifiedBy>
  <cp:revision>147</cp:revision>
  <dcterms:created xsi:type="dcterms:W3CDTF">2010-08-03T20:11:13Z</dcterms:created>
  <dcterms:modified xsi:type="dcterms:W3CDTF">2010-09-13T13:35:50Z</dcterms:modified>
</cp:coreProperties>
</file>