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21"/>
  </p:handoutMasterIdLst>
  <p:sldIdLst>
    <p:sldId id="256" r:id="rId2"/>
    <p:sldId id="257" r:id="rId3"/>
    <p:sldId id="258" r:id="rId4"/>
    <p:sldId id="259" r:id="rId5"/>
    <p:sldId id="260" r:id="rId6"/>
    <p:sldId id="262" r:id="rId7"/>
    <p:sldId id="268" r:id="rId8"/>
    <p:sldId id="263" r:id="rId9"/>
    <p:sldId id="269" r:id="rId10"/>
    <p:sldId id="264" r:id="rId11"/>
    <p:sldId id="272" r:id="rId12"/>
    <p:sldId id="261" r:id="rId13"/>
    <p:sldId id="271" r:id="rId14"/>
    <p:sldId id="273" r:id="rId15"/>
    <p:sldId id="270" r:id="rId16"/>
    <p:sldId id="274" r:id="rId17"/>
    <p:sldId id="265" r:id="rId18"/>
    <p:sldId id="266" r:id="rId19"/>
    <p:sldId id="267" r:id="rId20"/>
  </p:sldIdLst>
  <p:sldSz cx="12192000" cy="6858000"/>
  <p:notesSz cx="6858000" cy="90773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102" autoAdjust="0"/>
    <p:restoredTop sz="94660"/>
  </p:normalViewPr>
  <p:slideViewPr>
    <p:cSldViewPr snapToGrid="0">
      <p:cViewPr varScale="1">
        <p:scale>
          <a:sx n="91" d="100"/>
          <a:sy n="91" d="100"/>
        </p:scale>
        <p:origin x="96"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5613"/>
          </a:xfrm>
          <a:prstGeom prst="rect">
            <a:avLst/>
          </a:prstGeom>
        </p:spPr>
        <p:txBody>
          <a:bodyPr vert="horz" lIns="91440" tIns="45720" rIns="91440" bIns="45720" rtlCol="0"/>
          <a:lstStyle>
            <a:lvl1pPr algn="r">
              <a:defRPr sz="1200"/>
            </a:lvl1pPr>
          </a:lstStyle>
          <a:p>
            <a:fld id="{3889AC7D-43F8-4585-B28B-34C338B6E9F0}" type="datetimeFigureOut">
              <a:rPr lang="en-US" smtClean="0"/>
              <a:t>2/28/2019</a:t>
            </a:fld>
            <a:endParaRPr lang="en-US"/>
          </a:p>
        </p:txBody>
      </p:sp>
      <p:sp>
        <p:nvSpPr>
          <p:cNvPr id="4" name="Footer Placeholder 3"/>
          <p:cNvSpPr>
            <a:spLocks noGrp="1"/>
          </p:cNvSpPr>
          <p:nvPr>
            <p:ph type="ftr" sz="quarter" idx="2"/>
          </p:nvPr>
        </p:nvSpPr>
        <p:spPr>
          <a:xfrm>
            <a:off x="0" y="8621713"/>
            <a:ext cx="2971800" cy="4556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21713"/>
            <a:ext cx="2971800" cy="455612"/>
          </a:xfrm>
          <a:prstGeom prst="rect">
            <a:avLst/>
          </a:prstGeom>
        </p:spPr>
        <p:txBody>
          <a:bodyPr vert="horz" lIns="91440" tIns="45720" rIns="91440" bIns="45720" rtlCol="0" anchor="b"/>
          <a:lstStyle>
            <a:lvl1pPr algn="r">
              <a:defRPr sz="1200"/>
            </a:lvl1pPr>
          </a:lstStyle>
          <a:p>
            <a:fld id="{E11C9722-38A1-4638-AAEA-AE33CD4F8ED6}" type="slidenum">
              <a:rPr lang="en-US" smtClean="0"/>
              <a:t>‹#›</a:t>
            </a:fld>
            <a:endParaRPr lang="en-US"/>
          </a:p>
        </p:txBody>
      </p:sp>
    </p:spTree>
    <p:extLst>
      <p:ext uri="{BB962C8B-B14F-4D97-AF65-F5344CB8AC3E}">
        <p14:creationId xmlns:p14="http://schemas.microsoft.com/office/powerpoint/2010/main" val="1188123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B771DA-D0A2-4BDE-BCE4-41308FAB7F6F}"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93DDD-3B1D-4903-8F49-D31083451BE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132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B771DA-D0A2-4BDE-BCE4-41308FAB7F6F}"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93DDD-3B1D-4903-8F49-D31083451BE5}" type="slidenum">
              <a:rPr lang="en-US" smtClean="0"/>
              <a:t>‹#›</a:t>
            </a:fld>
            <a:endParaRPr lang="en-US"/>
          </a:p>
        </p:txBody>
      </p:sp>
    </p:spTree>
    <p:extLst>
      <p:ext uri="{BB962C8B-B14F-4D97-AF65-F5344CB8AC3E}">
        <p14:creationId xmlns:p14="http://schemas.microsoft.com/office/powerpoint/2010/main" val="1347237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B771DA-D0A2-4BDE-BCE4-41308FAB7F6F}"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93DDD-3B1D-4903-8F49-D31083451BE5}" type="slidenum">
              <a:rPr lang="en-US" smtClean="0"/>
              <a:t>‹#›</a:t>
            </a:fld>
            <a:endParaRPr lang="en-US"/>
          </a:p>
        </p:txBody>
      </p:sp>
    </p:spTree>
    <p:extLst>
      <p:ext uri="{BB962C8B-B14F-4D97-AF65-F5344CB8AC3E}">
        <p14:creationId xmlns:p14="http://schemas.microsoft.com/office/powerpoint/2010/main" val="278466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B771DA-D0A2-4BDE-BCE4-41308FAB7F6F}"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93DDD-3B1D-4903-8F49-D31083451BE5}" type="slidenum">
              <a:rPr lang="en-US" smtClean="0"/>
              <a:t>‹#›</a:t>
            </a:fld>
            <a:endParaRPr lang="en-US"/>
          </a:p>
        </p:txBody>
      </p:sp>
    </p:spTree>
    <p:extLst>
      <p:ext uri="{BB962C8B-B14F-4D97-AF65-F5344CB8AC3E}">
        <p14:creationId xmlns:p14="http://schemas.microsoft.com/office/powerpoint/2010/main" val="2613663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EB771DA-D0A2-4BDE-BCE4-41308FAB7F6F}"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93DDD-3B1D-4903-8F49-D31083451BE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145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B771DA-D0A2-4BDE-BCE4-41308FAB7F6F}"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93DDD-3B1D-4903-8F49-D31083451BE5}" type="slidenum">
              <a:rPr lang="en-US" smtClean="0"/>
              <a:t>‹#›</a:t>
            </a:fld>
            <a:endParaRPr lang="en-US"/>
          </a:p>
        </p:txBody>
      </p:sp>
    </p:spTree>
    <p:extLst>
      <p:ext uri="{BB962C8B-B14F-4D97-AF65-F5344CB8AC3E}">
        <p14:creationId xmlns:p14="http://schemas.microsoft.com/office/powerpoint/2010/main" val="319822334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EB771DA-D0A2-4BDE-BCE4-41308FAB7F6F}" type="datetimeFigureOut">
              <a:rPr lang="en-US" smtClean="0"/>
              <a:t>2/28/2019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793DDD-3B1D-4903-8F49-D31083451BE5}" type="slidenum">
              <a:rPr lang="en-US" smtClean="0"/>
              <a:t>‹#›</a:t>
            </a:fld>
            <a:endParaRPr lang="en-US"/>
          </a:p>
        </p:txBody>
      </p:sp>
    </p:spTree>
    <p:extLst>
      <p:ext uri="{BB962C8B-B14F-4D97-AF65-F5344CB8AC3E}">
        <p14:creationId xmlns:p14="http://schemas.microsoft.com/office/powerpoint/2010/main" val="297352720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EB771DA-D0A2-4BDE-BCE4-41308FAB7F6F}" type="datetimeFigureOut">
              <a:rPr lang="en-US" smtClean="0"/>
              <a:t>2/28/2019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793DDD-3B1D-4903-8F49-D31083451BE5}" type="slidenum">
              <a:rPr lang="en-US" smtClean="0"/>
              <a:t>‹#›</a:t>
            </a:fld>
            <a:endParaRPr lang="en-US"/>
          </a:p>
        </p:txBody>
      </p:sp>
    </p:spTree>
    <p:extLst>
      <p:ext uri="{BB962C8B-B14F-4D97-AF65-F5344CB8AC3E}">
        <p14:creationId xmlns:p14="http://schemas.microsoft.com/office/powerpoint/2010/main" val="4059152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EB771DA-D0A2-4BDE-BCE4-41308FAB7F6F}" type="datetimeFigureOut">
              <a:rPr lang="en-US" smtClean="0"/>
              <a:t>2/28/2019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6793DDD-3B1D-4903-8F49-D31083451BE5}" type="slidenum">
              <a:rPr lang="en-US" smtClean="0"/>
              <a:t>‹#›</a:t>
            </a:fld>
            <a:endParaRPr lang="en-US"/>
          </a:p>
        </p:txBody>
      </p:sp>
    </p:spTree>
    <p:extLst>
      <p:ext uri="{BB962C8B-B14F-4D97-AF65-F5344CB8AC3E}">
        <p14:creationId xmlns:p14="http://schemas.microsoft.com/office/powerpoint/2010/main" val="4181929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EB771DA-D0A2-4BDE-BCE4-41308FAB7F6F}" type="datetimeFigureOut">
              <a:rPr lang="en-US" smtClean="0"/>
              <a:t>2/28/2019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6793DDD-3B1D-4903-8F49-D31083451BE5}" type="slidenum">
              <a:rPr lang="en-US" smtClean="0"/>
              <a:t>‹#›</a:t>
            </a:fld>
            <a:endParaRPr lang="en-US"/>
          </a:p>
        </p:txBody>
      </p:sp>
    </p:spTree>
    <p:extLst>
      <p:ext uri="{BB962C8B-B14F-4D97-AF65-F5344CB8AC3E}">
        <p14:creationId xmlns:p14="http://schemas.microsoft.com/office/powerpoint/2010/main" val="352773025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EB771DA-D0A2-4BDE-BCE4-41308FAB7F6F}"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93DDD-3B1D-4903-8F49-D31083451BE5}" type="slidenum">
              <a:rPr lang="en-US" smtClean="0"/>
              <a:t>‹#›</a:t>
            </a:fld>
            <a:endParaRPr lang="en-US"/>
          </a:p>
        </p:txBody>
      </p:sp>
    </p:spTree>
    <p:extLst>
      <p:ext uri="{BB962C8B-B14F-4D97-AF65-F5344CB8AC3E}">
        <p14:creationId xmlns:p14="http://schemas.microsoft.com/office/powerpoint/2010/main" val="3265468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EB771DA-D0A2-4BDE-BCE4-41308FAB7F6F}" type="datetimeFigureOut">
              <a:rPr lang="en-US" smtClean="0"/>
              <a:t>2/28/2019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6793DDD-3B1D-4903-8F49-D31083451BE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886143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utrgv.edu/graduate/_files/documents/utrgv-thesis-manual-101716.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irt.gcu.edu/research/developmentresources/tutorials/ques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Writing Process and Strategies for Academic Writing</a:t>
            </a:r>
            <a:endParaRPr lang="en-US" sz="3600" dirty="0"/>
          </a:p>
        </p:txBody>
      </p:sp>
      <p:sp>
        <p:nvSpPr>
          <p:cNvPr id="3" name="Subtitle 2"/>
          <p:cNvSpPr>
            <a:spLocks noGrp="1"/>
          </p:cNvSpPr>
          <p:nvPr>
            <p:ph type="subTitle" idx="1"/>
          </p:nvPr>
        </p:nvSpPr>
        <p:spPr/>
        <p:txBody>
          <a:bodyPr>
            <a:normAutofit fontScale="85000" lnSpcReduction="20000"/>
          </a:bodyPr>
          <a:lstStyle/>
          <a:p>
            <a:pPr algn="ctr"/>
            <a:r>
              <a:rPr lang="en-US" dirty="0" smtClean="0"/>
              <a:t>Graduate College Presentation</a:t>
            </a:r>
          </a:p>
          <a:p>
            <a:pPr algn="ctr"/>
            <a:r>
              <a:rPr lang="en-US" dirty="0" smtClean="0"/>
              <a:t>Natalie Garza, Learning Specialist, </a:t>
            </a:r>
            <a:r>
              <a:rPr lang="en-US" dirty="0" err="1" smtClean="0"/>
              <a:t>utrgv</a:t>
            </a:r>
            <a:r>
              <a:rPr lang="en-US" dirty="0" smtClean="0"/>
              <a:t> Writing Center</a:t>
            </a:r>
          </a:p>
          <a:p>
            <a:pPr algn="ctr"/>
            <a:r>
              <a:rPr lang="en-US" dirty="0" smtClean="0"/>
              <a:t>September 20, 2018</a:t>
            </a:r>
            <a:endParaRPr lang="en-US" dirty="0"/>
          </a:p>
        </p:txBody>
      </p:sp>
    </p:spTree>
    <p:extLst>
      <p:ext uri="{BB962C8B-B14F-4D97-AF65-F5344CB8AC3E}">
        <p14:creationId xmlns:p14="http://schemas.microsoft.com/office/powerpoint/2010/main" val="2496920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Pause to Discuss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Let’s practice narrowing a topic, developing a </a:t>
            </a:r>
            <a:r>
              <a:rPr lang="en-US" b="1" dirty="0" smtClean="0"/>
              <a:t>research question </a:t>
            </a:r>
            <a:r>
              <a:rPr lang="en-US" dirty="0" smtClean="0"/>
              <a:t>and a </a:t>
            </a:r>
            <a:r>
              <a:rPr lang="en-US" b="1" dirty="0" smtClean="0"/>
              <a:t>tentative thesis </a:t>
            </a:r>
            <a:r>
              <a:rPr lang="en-US" dirty="0" smtClean="0"/>
              <a:t>statement by using some “hot topics” from current events as examples:</a:t>
            </a:r>
          </a:p>
          <a:p>
            <a:pPr>
              <a:buFont typeface="Wingdings" panose="05000000000000000000" pitchFamily="2" charset="2"/>
              <a:buChar char="§"/>
            </a:pPr>
            <a:r>
              <a:rPr lang="en-US" dirty="0" smtClean="0"/>
              <a:t>Choose one of the following topics:  </a:t>
            </a:r>
            <a:r>
              <a:rPr lang="en-US" b="1" dirty="0" smtClean="0"/>
              <a:t>America’s gun laws, standardized testing in high schools, </a:t>
            </a:r>
            <a:r>
              <a:rPr lang="en-US" b="1" smtClean="0"/>
              <a:t>or gender representation </a:t>
            </a:r>
            <a:r>
              <a:rPr lang="en-US" b="1" dirty="0" smtClean="0"/>
              <a:t>within popular culture</a:t>
            </a:r>
            <a:r>
              <a:rPr lang="en-US" dirty="0" smtClean="0"/>
              <a:t>.   </a:t>
            </a:r>
          </a:p>
          <a:p>
            <a:pPr lvl="1">
              <a:buFont typeface="Wingdings" panose="05000000000000000000" pitchFamily="2" charset="2"/>
              <a:buChar char="§"/>
            </a:pPr>
            <a:r>
              <a:rPr lang="en-US" dirty="0" smtClean="0"/>
              <a:t>Working in small groups, brainstorm to find at least three subtopics about each of these broad topics and choose one as your narrowed topic.  </a:t>
            </a:r>
          </a:p>
          <a:p>
            <a:pPr lvl="1">
              <a:buFont typeface="Wingdings" panose="05000000000000000000" pitchFamily="2" charset="2"/>
              <a:buChar char="§"/>
            </a:pPr>
            <a:r>
              <a:rPr lang="en-US" dirty="0" smtClean="0"/>
              <a:t>Then, come up with at least two research questions pertaining to your narrowed topic.  </a:t>
            </a:r>
          </a:p>
          <a:p>
            <a:pPr lvl="1">
              <a:buFont typeface="Wingdings" panose="05000000000000000000" pitchFamily="2" charset="2"/>
              <a:buChar char="§"/>
            </a:pPr>
            <a:r>
              <a:rPr lang="en-US" dirty="0" smtClean="0"/>
              <a:t>Last, rework each of your research questions into a tentative thesis statement.</a:t>
            </a:r>
          </a:p>
          <a:p>
            <a:pPr marL="201168" lvl="1" indent="0">
              <a:buNone/>
            </a:pPr>
            <a:endParaRPr lang="en-US" dirty="0" smtClean="0"/>
          </a:p>
          <a:p>
            <a:pPr lvl="1">
              <a:buFont typeface="Wingdings" panose="05000000000000000000" pitchFamily="2" charset="2"/>
              <a:buChar char="§"/>
            </a:pPr>
            <a:r>
              <a:rPr lang="en-US" dirty="0" smtClean="0"/>
              <a:t>What did you discover about the processes of brainstorming, formulation of research questions, and crafting tentative thesis statements that will help you with seminar papers or your thesis work?</a:t>
            </a:r>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616137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501" y="2235720"/>
            <a:ext cx="10058400" cy="1450757"/>
          </a:xfrm>
        </p:spPr>
        <p:txBody>
          <a:bodyPr/>
          <a:lstStyle/>
          <a:p>
            <a:pPr algn="ctr"/>
            <a:r>
              <a:rPr lang="en-US" dirty="0" smtClean="0"/>
              <a:t>Take what you need. </a:t>
            </a:r>
            <a:endParaRPr lang="en-US" dirty="0"/>
          </a:p>
        </p:txBody>
      </p:sp>
    </p:spTree>
    <p:extLst>
      <p:ext uri="{BB962C8B-B14F-4D97-AF65-F5344CB8AC3E}">
        <p14:creationId xmlns:p14="http://schemas.microsoft.com/office/powerpoint/2010/main" val="1880848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Brainstorming &amp; Concept Mapping</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Especially with graduate level and professional writing, it is crucial to have a sense of how your paper will be organized before you start drafting.</a:t>
            </a:r>
          </a:p>
          <a:p>
            <a:pPr lvl="1">
              <a:buFont typeface="Wingdings" panose="05000000000000000000" pitchFamily="2" charset="2"/>
              <a:buChar char="§"/>
            </a:pPr>
            <a:r>
              <a:rPr lang="en-US" dirty="0"/>
              <a:t> </a:t>
            </a:r>
            <a:r>
              <a:rPr lang="en-US" dirty="0" smtClean="0"/>
              <a:t>Work to understand the audience, purpose, and genre of your writing</a:t>
            </a:r>
          </a:p>
          <a:p>
            <a:pPr lvl="1">
              <a:buFont typeface="Wingdings" panose="05000000000000000000" pitchFamily="2" charset="2"/>
              <a:buChar char="§"/>
            </a:pPr>
            <a:r>
              <a:rPr lang="en-US" dirty="0"/>
              <a:t> </a:t>
            </a:r>
            <a:r>
              <a:rPr lang="en-US" dirty="0" smtClean="0"/>
              <a:t>Work to understand what your unique topic may require. </a:t>
            </a:r>
          </a:p>
          <a:p>
            <a:pPr lvl="2">
              <a:buFont typeface="Wingdings" panose="05000000000000000000" pitchFamily="2" charset="2"/>
              <a:buChar char="§"/>
            </a:pPr>
            <a:r>
              <a:rPr lang="en-US" dirty="0"/>
              <a:t> </a:t>
            </a:r>
            <a:r>
              <a:rPr lang="en-US" dirty="0" smtClean="0"/>
              <a:t>Quantitative or qualitative data, background information, explanations of newly designed concepts, a call for further research</a:t>
            </a:r>
          </a:p>
          <a:p>
            <a:pPr>
              <a:buFont typeface="Wingdings" panose="05000000000000000000" pitchFamily="2" charset="2"/>
              <a:buChar char="§"/>
            </a:pPr>
            <a:r>
              <a:rPr lang="en-US" dirty="0" smtClean="0"/>
              <a:t>The Writing Center has lots of interactive concept maps that we are happy to help you use!  They are very useful for seminar papers as well as thesis chapters.</a:t>
            </a:r>
          </a:p>
          <a:p>
            <a:pPr>
              <a:buFont typeface="Wingdings" panose="05000000000000000000" pitchFamily="2" charset="2"/>
              <a:buChar char="§"/>
            </a:pPr>
            <a:r>
              <a:rPr lang="en-US" dirty="0" smtClean="0"/>
              <a:t>There is no one right way to brainstorm. Everyone’s ideas develop in unique ways. </a:t>
            </a:r>
            <a:endParaRPr lang="en-US" dirty="0"/>
          </a:p>
          <a:p>
            <a:pPr>
              <a:buFont typeface="Wingdings" panose="05000000000000000000" pitchFamily="2" charset="2"/>
              <a:buChar char="§"/>
            </a:pPr>
            <a:r>
              <a:rPr lang="en-US" dirty="0" smtClean="0"/>
              <a:t>Work closely with your thesis chairs to figure out a process that works best for you. </a:t>
            </a:r>
          </a:p>
          <a:p>
            <a:pPr>
              <a:buFont typeface="Wingdings" panose="05000000000000000000" pitchFamily="2" charset="2"/>
              <a:buChar char="§"/>
            </a:pPr>
            <a:r>
              <a:rPr lang="en-US" dirty="0" smtClean="0"/>
              <a:t>Consider starting with a simple list of ideas (bullets) which you edit and then arrange into clusters of related ideas.</a:t>
            </a:r>
            <a:endParaRPr lang="en-US" dirty="0"/>
          </a:p>
        </p:txBody>
      </p:sp>
    </p:spTree>
    <p:extLst>
      <p:ext uri="{BB962C8B-B14F-4D97-AF65-F5344CB8AC3E}">
        <p14:creationId xmlns:p14="http://schemas.microsoft.com/office/powerpoint/2010/main" val="3435495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944" y="147145"/>
            <a:ext cx="11508827" cy="6526924"/>
          </a:xfrm>
        </p:spPr>
        <p:txBody>
          <a:bodyPr>
            <a:normAutofit fontScale="92500" lnSpcReduction="10000"/>
          </a:bodyPr>
          <a:lstStyle/>
          <a:p>
            <a:r>
              <a:rPr lang="en-US" b="1" dirty="0" smtClean="0"/>
              <a:t>1. Discovered topics of interest:</a:t>
            </a:r>
            <a:r>
              <a:rPr lang="en-US" b="1" dirty="0" smtClean="0">
                <a:sym typeface="Wingdings" panose="05000000000000000000" pitchFamily="2" charset="2"/>
              </a:rPr>
              <a:t> </a:t>
            </a:r>
            <a:r>
              <a:rPr lang="en-US" dirty="0" smtClean="0">
                <a:sym typeface="Wingdings" panose="05000000000000000000" pitchFamily="2" charset="2"/>
              </a:rPr>
              <a:t>Interest in video games, noticed a lack of gender and sexuality diversity within video games and their represented communities, fascinated by mechanics unique to video games (HUD, </a:t>
            </a:r>
            <a:r>
              <a:rPr lang="en-US" dirty="0" err="1" smtClean="0">
                <a:sym typeface="Wingdings" panose="05000000000000000000" pitchFamily="2" charset="2"/>
              </a:rPr>
              <a:t>npcs</a:t>
            </a:r>
            <a:r>
              <a:rPr lang="en-US" dirty="0" smtClean="0">
                <a:sym typeface="Wingdings" panose="05000000000000000000" pitchFamily="2" charset="2"/>
              </a:rPr>
              <a:t> v. pcs, items, open-world v. linear, etc.) // experience in video game, gender, and sexuality studies</a:t>
            </a:r>
          </a:p>
          <a:p>
            <a:r>
              <a:rPr lang="en-US" b="1" dirty="0" smtClean="0">
                <a:sym typeface="Wingdings" panose="05000000000000000000" pitchFamily="2" charset="2"/>
              </a:rPr>
              <a:t>2. Brainstormed research questions: </a:t>
            </a:r>
            <a:r>
              <a:rPr lang="en-US" dirty="0" smtClean="0">
                <a:sym typeface="Wingdings" panose="05000000000000000000" pitchFamily="2" charset="2"/>
              </a:rPr>
              <a:t>What do mainstream video game protagonists look like in terms of gender and sexuality? What do mainstream visuals of gaming communities look like? How can we understand the misogynistic attitudes seen in online and competitive gaming? How can video game developers build more inclusive video games?</a:t>
            </a:r>
          </a:p>
          <a:p>
            <a:r>
              <a:rPr lang="en-US" b="1" dirty="0" smtClean="0">
                <a:sym typeface="Wingdings" panose="05000000000000000000" pitchFamily="2" charset="2"/>
              </a:rPr>
              <a:t>3. Researched theories: </a:t>
            </a:r>
            <a:r>
              <a:rPr lang="en-US" dirty="0" smtClean="0">
                <a:sym typeface="Wingdings" panose="05000000000000000000" pitchFamily="2" charset="2"/>
              </a:rPr>
              <a:t>Read theory books, read journals which explored similar topics (video games, movies, literature, music, visual art, plays, etc.), watched conference presentations from video game developers, discovered different styles of video game scripts</a:t>
            </a:r>
          </a:p>
          <a:p>
            <a:r>
              <a:rPr lang="en-US" b="1" dirty="0"/>
              <a:t>4</a:t>
            </a:r>
            <a:r>
              <a:rPr lang="en-US" b="1" dirty="0" smtClean="0"/>
              <a:t>. Joined concepts I felt fit together well: </a:t>
            </a:r>
            <a:r>
              <a:rPr lang="en-US" dirty="0" err="1" smtClean="0"/>
              <a:t>Pentadic</a:t>
            </a:r>
            <a:r>
              <a:rPr lang="en-US" dirty="0" smtClean="0"/>
              <a:t> criticism + simulation rhetoric = </a:t>
            </a:r>
            <a:r>
              <a:rPr lang="en-US" dirty="0" err="1" smtClean="0"/>
              <a:t>pentadic</a:t>
            </a:r>
            <a:r>
              <a:rPr lang="en-US" dirty="0" smtClean="0"/>
              <a:t> simulation criticism (my proposed creation) </a:t>
            </a:r>
            <a:r>
              <a:rPr lang="en-US" dirty="0" smtClean="0">
                <a:sym typeface="Wingdings" panose="05000000000000000000" pitchFamily="2" charset="2"/>
              </a:rPr>
              <a:t> intended to use this new criticism to break down video game narratives/ scenes  intended to analyze the data acquired from queer, feminist perspectives</a:t>
            </a:r>
          </a:p>
          <a:p>
            <a:r>
              <a:rPr lang="en-US" b="1" dirty="0" smtClean="0">
                <a:sym typeface="Wingdings" panose="05000000000000000000" pitchFamily="2" charset="2"/>
              </a:rPr>
              <a:t>5. Developed thesis statement: </a:t>
            </a:r>
            <a:r>
              <a:rPr lang="en-US" dirty="0" smtClean="0">
                <a:sym typeface="Wingdings" panose="05000000000000000000" pitchFamily="2" charset="2"/>
              </a:rPr>
              <a:t>“</a:t>
            </a:r>
            <a:r>
              <a:rPr lang="en-US" dirty="0" err="1" smtClean="0"/>
              <a:t>Pentadic</a:t>
            </a:r>
            <a:r>
              <a:rPr lang="en-US" dirty="0" smtClean="0"/>
              <a:t> </a:t>
            </a:r>
            <a:r>
              <a:rPr lang="en-US" dirty="0"/>
              <a:t>simulation criticism will allow both writers and analysts to understand the messages being conveyed through video games. This research in particular aims to utilize this method alongside queer feminist criticism to understand the ways in which gender representation can be enhanced within the virtual space</a:t>
            </a:r>
            <a:r>
              <a:rPr lang="en-US" dirty="0" smtClean="0"/>
              <a:t>.”</a:t>
            </a:r>
          </a:p>
          <a:p>
            <a:r>
              <a:rPr lang="en-US" b="1" dirty="0" smtClean="0"/>
              <a:t>6. Developed thesis outline:</a:t>
            </a:r>
            <a:r>
              <a:rPr lang="en-US" dirty="0" smtClean="0"/>
              <a:t> Introduction, Literature Review, Theories, Methodology, Results and Analysis, Conclusion</a:t>
            </a:r>
          </a:p>
          <a:p>
            <a:r>
              <a:rPr lang="en-US" b="1" dirty="0" smtClean="0"/>
              <a:t>7. Began reading literature on topics I wasn’t as familiar with: </a:t>
            </a:r>
            <a:r>
              <a:rPr lang="en-US" dirty="0" smtClean="0"/>
              <a:t>thesis organization, queer criticism, feminist criticism</a:t>
            </a:r>
          </a:p>
          <a:p>
            <a:r>
              <a:rPr lang="en-US" b="1" dirty="0"/>
              <a:t>8</a:t>
            </a:r>
            <a:r>
              <a:rPr lang="en-US" b="1" dirty="0" smtClean="0"/>
              <a:t>. Annotated bibliography: </a:t>
            </a:r>
            <a:r>
              <a:rPr lang="en-US" dirty="0" smtClean="0"/>
              <a:t>Recorded everything I read, watched, or played</a:t>
            </a:r>
          </a:p>
        </p:txBody>
      </p:sp>
    </p:spTree>
    <p:extLst>
      <p:ext uri="{BB962C8B-B14F-4D97-AF65-F5344CB8AC3E}">
        <p14:creationId xmlns:p14="http://schemas.microsoft.com/office/powerpoint/2010/main" val="889499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5748" y="721127"/>
            <a:ext cx="10474609" cy="5511507"/>
          </a:xfrm>
        </p:spPr>
        <p:txBody>
          <a:bodyPr>
            <a:normAutofit fontScale="92500" lnSpcReduction="10000"/>
          </a:bodyPr>
          <a:lstStyle/>
          <a:p>
            <a:r>
              <a:rPr lang="en-US" b="1" dirty="0"/>
              <a:t>9. Felt stuck with the literature review, began drafting the methodology and introduction</a:t>
            </a:r>
          </a:p>
          <a:p>
            <a:r>
              <a:rPr lang="en-US" b="1" dirty="0"/>
              <a:t>10. Felt like the scope of my research was too wide / cut </a:t>
            </a:r>
            <a:r>
              <a:rPr lang="en-US" dirty="0"/>
              <a:t>the queer and feminist criticism out of my thesis</a:t>
            </a:r>
          </a:p>
          <a:p>
            <a:r>
              <a:rPr lang="en-US" b="1" dirty="0"/>
              <a:t>11. Designed a modified thesis statement: </a:t>
            </a:r>
            <a:r>
              <a:rPr lang="en-US" dirty="0" err="1"/>
              <a:t>Pentadic</a:t>
            </a:r>
            <a:r>
              <a:rPr lang="en-US" dirty="0"/>
              <a:t> simulation criticism will allow both video game writers and analysts to understand the messages being conveyed through video games’ multifaceted medium. </a:t>
            </a:r>
          </a:p>
          <a:p>
            <a:r>
              <a:rPr lang="en-US" b="1" dirty="0"/>
              <a:t>12. Finished methodology and introduction sections</a:t>
            </a:r>
          </a:p>
          <a:p>
            <a:r>
              <a:rPr lang="en-US" b="1" dirty="0"/>
              <a:t>13. Got back to reading, watching, and playing / filling out annotated bibliography</a:t>
            </a:r>
          </a:p>
          <a:p>
            <a:r>
              <a:rPr lang="en-US" b="1" dirty="0"/>
              <a:t>14. Outlined then wrote literature review</a:t>
            </a:r>
          </a:p>
          <a:p>
            <a:r>
              <a:rPr lang="en-US" b="1" dirty="0"/>
              <a:t>15. Re-outlined entire thesis</a:t>
            </a:r>
          </a:p>
          <a:p>
            <a:r>
              <a:rPr lang="en-US" b="1" dirty="0"/>
              <a:t>16. Conducted investigation with methodology / recorded results</a:t>
            </a:r>
          </a:p>
          <a:p>
            <a:r>
              <a:rPr lang="en-US" b="1" dirty="0"/>
              <a:t>17. Wrote the results, analysis, and conclusion sections</a:t>
            </a:r>
          </a:p>
          <a:p>
            <a:r>
              <a:rPr lang="en-US" b="1" dirty="0"/>
              <a:t>18. Reviewed each chapter / worked to ensure it read as a cohesive whole</a:t>
            </a:r>
          </a:p>
          <a:p>
            <a:r>
              <a:rPr lang="en-US" b="1" dirty="0"/>
              <a:t>19. Editing / Proofreading / Formatting </a:t>
            </a:r>
          </a:p>
          <a:p>
            <a:endParaRPr lang="en-US" dirty="0"/>
          </a:p>
        </p:txBody>
      </p:sp>
    </p:spTree>
    <p:extLst>
      <p:ext uri="{BB962C8B-B14F-4D97-AF65-F5344CB8AC3E}">
        <p14:creationId xmlns:p14="http://schemas.microsoft.com/office/powerpoint/2010/main" val="1196398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Your Claims / Checking for Cohesion</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
            </a:pPr>
            <a:r>
              <a:rPr lang="en-US" b="1" dirty="0" smtClean="0"/>
              <a:t>Topic Sentence: </a:t>
            </a:r>
            <a:r>
              <a:rPr lang="en-US" dirty="0" smtClean="0"/>
              <a:t>The main idea/ focus of your paragraph. It usually supports the claim within your thesis statement. </a:t>
            </a:r>
          </a:p>
          <a:p>
            <a:pPr>
              <a:buFont typeface="Wingdings" panose="05000000000000000000" pitchFamily="2" charset="2"/>
              <a:buChar char="§"/>
            </a:pPr>
            <a:r>
              <a:rPr lang="en-US" b="1" dirty="0" smtClean="0"/>
              <a:t>Concrete Detail/ Evidence: </a:t>
            </a:r>
            <a:r>
              <a:rPr lang="en-US" dirty="0" smtClean="0"/>
              <a:t>A quote, paraphrase, or summary which provides proof of the claim within your topic sentence. </a:t>
            </a:r>
          </a:p>
          <a:p>
            <a:pPr>
              <a:buFont typeface="Wingdings" panose="05000000000000000000" pitchFamily="2" charset="2"/>
              <a:buChar char="§"/>
            </a:pPr>
            <a:r>
              <a:rPr lang="en-US" b="1" dirty="0" smtClean="0"/>
              <a:t>Commentary: </a:t>
            </a:r>
            <a:r>
              <a:rPr lang="en-US" dirty="0" smtClean="0"/>
              <a:t>Explains how the evidence is supporting the topic sentence’s claim. (Consider your audience! Think about the amount of detail necessary for them to understand these connections.)</a:t>
            </a:r>
          </a:p>
          <a:p>
            <a:pPr>
              <a:buFont typeface="Wingdings" panose="05000000000000000000" pitchFamily="2" charset="2"/>
              <a:buChar char="§"/>
            </a:pPr>
            <a:r>
              <a:rPr lang="en-US" b="1" dirty="0" smtClean="0"/>
              <a:t>Concrete Detail/ Evidence: </a:t>
            </a:r>
            <a:r>
              <a:rPr lang="en-US" dirty="0" smtClean="0"/>
              <a:t>Provide similar evidence to further validate your claim. </a:t>
            </a:r>
          </a:p>
          <a:p>
            <a:pPr>
              <a:buFont typeface="Wingdings" panose="05000000000000000000" pitchFamily="2" charset="2"/>
              <a:buChar char="§"/>
            </a:pPr>
            <a:r>
              <a:rPr lang="en-US" b="1" dirty="0" smtClean="0"/>
              <a:t>Commentary: </a:t>
            </a:r>
            <a:r>
              <a:rPr lang="en-US" dirty="0" smtClean="0"/>
              <a:t>Always explain your evidence. If you simply provide evidence without explanation, your audience is likely to interpret the evidence in a way which strays from your interpretation. </a:t>
            </a:r>
          </a:p>
          <a:p>
            <a:pPr>
              <a:buFont typeface="Wingdings" panose="05000000000000000000" pitchFamily="2" charset="2"/>
              <a:buChar char="§"/>
            </a:pPr>
            <a:r>
              <a:rPr lang="en-US" b="1" dirty="0" smtClean="0"/>
              <a:t>Concluding Sentence: </a:t>
            </a:r>
            <a:r>
              <a:rPr lang="en-US" dirty="0" smtClean="0"/>
              <a:t>Wrap it up. Connect the information you provided within this paragraph back to your thesis statement. Transition. Demonstrate how the information within this paragraph is capable of connecting to the information within your next paragraph. </a:t>
            </a:r>
            <a:endParaRPr lang="en-US" dirty="0"/>
          </a:p>
        </p:txBody>
      </p:sp>
    </p:spTree>
    <p:extLst>
      <p:ext uri="{BB962C8B-B14F-4D97-AF65-F5344CB8AC3E}">
        <p14:creationId xmlns:p14="http://schemas.microsoft.com/office/powerpoint/2010/main" val="1598365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Your Claims / Checking for Cohesion</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b="1" dirty="0" smtClean="0"/>
              <a:t>Known to New: </a:t>
            </a:r>
            <a:r>
              <a:rPr lang="en-US" dirty="0" smtClean="0"/>
              <a:t>Each time you introduce a concept, provide a follow-up statement in the following sentences</a:t>
            </a:r>
          </a:p>
          <a:p>
            <a:pPr lvl="1">
              <a:buFont typeface="Wingdings" panose="05000000000000000000" pitchFamily="2" charset="2"/>
              <a:buChar char="§"/>
            </a:pPr>
            <a:r>
              <a:rPr lang="en-US" dirty="0" smtClean="0"/>
              <a:t>The video game </a:t>
            </a:r>
            <a:r>
              <a:rPr lang="en-US" i="1" dirty="0" err="1" smtClean="0"/>
              <a:t>NieR</a:t>
            </a:r>
            <a:r>
              <a:rPr lang="en-US" i="1" dirty="0" smtClean="0"/>
              <a:t> </a:t>
            </a:r>
            <a:r>
              <a:rPr lang="en-US" dirty="0" smtClean="0"/>
              <a:t>is an excellent example of a game which ties its </a:t>
            </a:r>
            <a:r>
              <a:rPr lang="en-US" u="sng" dirty="0" smtClean="0"/>
              <a:t>game mechanics to its overarching themes</a:t>
            </a:r>
            <a:r>
              <a:rPr lang="en-US" dirty="0" smtClean="0"/>
              <a:t>. Most notable is its use of </a:t>
            </a:r>
            <a:r>
              <a:rPr lang="en-US" u="sng" dirty="0" smtClean="0"/>
              <a:t>choice-based actions </a:t>
            </a:r>
            <a:r>
              <a:rPr lang="en-US" dirty="0" smtClean="0"/>
              <a:t> which significantly influence </a:t>
            </a:r>
            <a:r>
              <a:rPr lang="en-US" u="sng" dirty="0" smtClean="0"/>
              <a:t>the game’s plea for humanity’s necessity for empathy</a:t>
            </a:r>
            <a:r>
              <a:rPr lang="en-US" dirty="0" smtClean="0"/>
              <a:t>. In one instance, the game presents players with the </a:t>
            </a:r>
            <a:r>
              <a:rPr lang="en-US" u="sng" dirty="0" smtClean="0"/>
              <a:t>choice</a:t>
            </a:r>
            <a:r>
              <a:rPr lang="en-US" dirty="0" smtClean="0"/>
              <a:t> to save the life of a main character. </a:t>
            </a:r>
            <a:r>
              <a:rPr lang="en-US" smtClean="0"/>
              <a:t>This…</a:t>
            </a:r>
            <a:endParaRPr lang="en-US" dirty="0"/>
          </a:p>
        </p:txBody>
      </p:sp>
    </p:spTree>
    <p:extLst>
      <p:ext uri="{BB962C8B-B14F-4D97-AF65-F5344CB8AC3E}">
        <p14:creationId xmlns:p14="http://schemas.microsoft.com/office/powerpoint/2010/main" val="3786234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Can I Get Help?</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
            </a:pPr>
            <a:r>
              <a:rPr lang="en-US" dirty="0" smtClean="0"/>
              <a:t>Maintain frequent communication with your professor or committee members to be sure you haven’t gotten off-track and that you are progressing in the right direction! Break your total project into stages or steps and stick to a schedule for completing them.</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Talk to the Graduate College or to grad students in your department to see if it would be possible to set up Writing Groups where you interact with other graduate writers and give each other feedback.  This can be a great way to keep your momentum up and to learn organization and writing tips from other grad students.  It might also work to form virtual Writing Groups who “meet” and discuss writing online.</a:t>
            </a:r>
          </a:p>
          <a:p>
            <a:pPr>
              <a:buFont typeface="Wingdings" panose="05000000000000000000" pitchFamily="2" charset="2"/>
              <a:buChar char="§"/>
            </a:pPr>
            <a:endParaRPr lang="en-US" dirty="0"/>
          </a:p>
          <a:p>
            <a:pPr>
              <a:buFont typeface="Wingdings" panose="05000000000000000000" pitchFamily="2" charset="2"/>
              <a:buChar char="§"/>
            </a:pPr>
            <a:r>
              <a:rPr lang="en-US" dirty="0" smtClean="0"/>
              <a:t>Get a copy of How to </a:t>
            </a:r>
            <a:r>
              <a:rPr lang="en-US" i="1" dirty="0" smtClean="0"/>
              <a:t>Write a Lot:  A Practical Guide to Productive Academic Writing</a:t>
            </a:r>
            <a:r>
              <a:rPr lang="en-US" dirty="0" smtClean="0"/>
              <a:t>, by Paul J. Silvia. You might use it as a common reader for your Writing Group.</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Make an appointment with a reference librarian to learn more about academic research in your field.  They can really help you find the best sources in the most efficient way so that you don’t waste a ton of time trying to figure out academic research processes and sources on your own.</a:t>
            </a:r>
          </a:p>
        </p:txBody>
      </p:sp>
    </p:spTree>
    <p:extLst>
      <p:ext uri="{BB962C8B-B14F-4D97-AF65-F5344CB8AC3E}">
        <p14:creationId xmlns:p14="http://schemas.microsoft.com/office/powerpoint/2010/main" val="1222576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Can I Get Help? (2)</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Come to the Writing Center often!  Although sessions are only 30 minutes, you can come for two sessions in a single day (with some independent work sandwiched in between), and you can come to the Writing </a:t>
            </a:r>
            <a:r>
              <a:rPr lang="en-US" dirty="0" smtClean="0"/>
              <a:t>Center as many days in the week as you wish.  </a:t>
            </a:r>
            <a:r>
              <a:rPr lang="en-US" dirty="0"/>
              <a:t>We work with all stages of the writing process, from brainstorming to final revisions.  Our Writing Consultants all have internationally recognized  training &amp; certification from the College Reading &amp; Learning Association.  Many of them are graduate students themselves.  </a:t>
            </a:r>
          </a:p>
          <a:p>
            <a:pPr>
              <a:buFont typeface="Wingdings" panose="05000000000000000000" pitchFamily="2" charset="2"/>
              <a:buChar char="§"/>
            </a:pPr>
            <a:r>
              <a:rPr lang="en-US" dirty="0"/>
              <a:t>We have </a:t>
            </a:r>
            <a:r>
              <a:rPr lang="en-US" dirty="0" smtClean="0"/>
              <a:t>one specially </a:t>
            </a:r>
            <a:r>
              <a:rPr lang="en-US" dirty="0"/>
              <a:t>designated </a:t>
            </a:r>
            <a:r>
              <a:rPr lang="en-US" dirty="0" smtClean="0"/>
              <a:t>tutor </a:t>
            </a:r>
            <a:r>
              <a:rPr lang="en-US" dirty="0"/>
              <a:t>and one staff member who work with graduate students through our Skype and Online tutoring </a:t>
            </a:r>
            <a:r>
              <a:rPr lang="en-US" dirty="0" smtClean="0"/>
              <a:t>services </a:t>
            </a:r>
            <a:r>
              <a:rPr lang="en-US" dirty="0"/>
              <a:t>if you are unable to come to the Writing Center in person.</a:t>
            </a:r>
          </a:p>
          <a:p>
            <a:endParaRPr lang="en-US" dirty="0"/>
          </a:p>
        </p:txBody>
      </p:sp>
    </p:spTree>
    <p:extLst>
      <p:ext uri="{BB962C8B-B14F-4D97-AF65-F5344CB8AC3E}">
        <p14:creationId xmlns:p14="http://schemas.microsoft.com/office/powerpoint/2010/main" val="4087888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More Suggestions</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dirty="0" smtClean="0"/>
              <a:t>If sentence-level writing errors are a persistent problem for you, you may need to find and pay a copy editor.  The Writing Center focuses primarily on audience, purpose, genre, content development, organization, and documentation.  We can help you find pattern of error and show you how to correct an error you make repeatedly, but we do not “fix” your paper for you.</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The Writing Center has modules on academic voice, documentation styles, major punctuation rules, avoiding plagiarism, and how to quote and paraphrase correctly. If you would like to review one or all of these topics, just ask for the module you want when you check in.</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If you are about to start working on your thesis or thesis proposal, be sure to read the Thesis Manual carefully before you start.  </a:t>
            </a:r>
            <a:r>
              <a:rPr lang="en-US" dirty="0" smtClean="0">
                <a:hlinkClick r:id="rId2"/>
              </a:rPr>
              <a:t>http://www.utrgv.edu/graduate/_files/documents/utrgv-thesis-manual-101716.pdf</a:t>
            </a:r>
            <a:r>
              <a:rPr lang="en-US" dirty="0" smtClean="0"/>
              <a:t> </a:t>
            </a:r>
            <a:endParaRPr lang="en-US" dirty="0"/>
          </a:p>
        </p:txBody>
      </p:sp>
    </p:spTree>
    <p:extLst>
      <p:ext uri="{BB962C8B-B14F-4D97-AF65-F5344CB8AC3E}">
        <p14:creationId xmlns:p14="http://schemas.microsoft.com/office/powerpoint/2010/main" val="646137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Expectations in Academic Writing</a:t>
            </a:r>
            <a:endParaRPr lang="en-US" dirty="0"/>
          </a:p>
        </p:txBody>
      </p:sp>
      <p:sp>
        <p:nvSpPr>
          <p:cNvPr id="3" name="Content Placeholder 2"/>
          <p:cNvSpPr>
            <a:spLocks noGrp="1"/>
          </p:cNvSpPr>
          <p:nvPr>
            <p:ph idx="1"/>
          </p:nvPr>
        </p:nvSpPr>
        <p:spPr/>
        <p:txBody>
          <a:bodyPr/>
          <a:lstStyle/>
          <a:p>
            <a:endParaRPr lang="en-US" dirty="0" smtClean="0"/>
          </a:p>
          <a:p>
            <a:pPr>
              <a:buFont typeface="Wingdings" panose="05000000000000000000" pitchFamily="2" charset="2"/>
              <a:buChar char="§"/>
            </a:pPr>
            <a:r>
              <a:rPr lang="en-US" dirty="0" smtClean="0"/>
              <a:t>Writing for an audience with some background in your general area of inquiry, so you will tailor your level of detail and your vocabulary to meet more formal academic standards</a:t>
            </a:r>
          </a:p>
          <a:p>
            <a:pPr>
              <a:buFont typeface="Wingdings" panose="05000000000000000000" pitchFamily="2" charset="2"/>
              <a:buChar char="§"/>
            </a:pPr>
            <a:r>
              <a:rPr lang="en-US" dirty="0" smtClean="0"/>
              <a:t>Writing to explore or explain new insights, interpretations, or modes of inquiry into a topic, not just to summarize others’ work</a:t>
            </a:r>
          </a:p>
          <a:p>
            <a:pPr>
              <a:buFont typeface="Wingdings" panose="05000000000000000000" pitchFamily="2" charset="2"/>
              <a:buChar char="§"/>
            </a:pPr>
            <a:r>
              <a:rPr lang="en-US" dirty="0" smtClean="0"/>
              <a:t>Writing which draws on other academic sources (secondary research), such as academic journals, books, experts, as well as your original research (primary research)</a:t>
            </a:r>
          </a:p>
          <a:p>
            <a:pPr>
              <a:buFont typeface="Wingdings" panose="05000000000000000000" pitchFamily="2" charset="2"/>
              <a:buChar char="§"/>
            </a:pPr>
            <a:r>
              <a:rPr lang="en-US" dirty="0" smtClean="0"/>
              <a:t>Writing which develops your own voice and contribution to the topic under discussion.  You participate actively in the academic discussion by explicitly engaging with your sources</a:t>
            </a:r>
          </a:p>
          <a:p>
            <a:pPr>
              <a:buFont typeface="Wingdings" panose="05000000000000000000" pitchFamily="2" charset="2"/>
              <a:buChar char="§"/>
            </a:pPr>
            <a:r>
              <a:rPr lang="en-US" dirty="0" smtClean="0"/>
              <a:t>Writing which ranges from brief seminar papers to dissertations, journal articles, and scholarly monographs</a:t>
            </a:r>
            <a:endParaRPr lang="en-US" dirty="0"/>
          </a:p>
        </p:txBody>
      </p:sp>
    </p:spTree>
    <p:extLst>
      <p:ext uri="{BB962C8B-B14F-4D97-AF65-F5344CB8AC3E}">
        <p14:creationId xmlns:p14="http://schemas.microsoft.com/office/powerpoint/2010/main" val="837822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How to </a:t>
            </a:r>
            <a:r>
              <a:rPr lang="en-US" sz="4400" dirty="0"/>
              <a:t>E</a:t>
            </a:r>
            <a:r>
              <a:rPr lang="en-US" sz="4400" dirty="0" smtClean="0"/>
              <a:t>nter into </a:t>
            </a:r>
            <a:r>
              <a:rPr lang="en-US" sz="4400" dirty="0"/>
              <a:t>A</a:t>
            </a:r>
            <a:r>
              <a:rPr lang="en-US" sz="4400" dirty="0" smtClean="0"/>
              <a:t>cademic </a:t>
            </a:r>
            <a:r>
              <a:rPr lang="en-US" sz="4400" dirty="0"/>
              <a:t>C</a:t>
            </a:r>
            <a:r>
              <a:rPr lang="en-US" sz="4400" dirty="0" smtClean="0"/>
              <a:t>onversations</a:t>
            </a:r>
            <a:endParaRPr lang="en-US" sz="44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Find out what the key journals are which have published articles on the topic or related topics.  </a:t>
            </a:r>
          </a:p>
          <a:p>
            <a:pPr>
              <a:buFont typeface="Wingdings" panose="05000000000000000000" pitchFamily="2" charset="2"/>
              <a:buChar char="§"/>
            </a:pPr>
            <a:r>
              <a:rPr lang="en-US" dirty="0" smtClean="0"/>
              <a:t>Use more than one academic journal data base to research the field.  </a:t>
            </a:r>
          </a:p>
          <a:p>
            <a:pPr>
              <a:buFont typeface="Wingdings" panose="05000000000000000000" pitchFamily="2" charset="2"/>
              <a:buChar char="§"/>
            </a:pPr>
            <a:r>
              <a:rPr lang="en-US" dirty="0" smtClean="0"/>
              <a:t>Work with a reference librarian or an accomplished faculty member to find out what some of the most important journals in your field are, and then make it a habit to read widely in those journals. We can also help with data base usage in the Writing Center.</a:t>
            </a:r>
          </a:p>
          <a:p>
            <a:pPr>
              <a:buFont typeface="Wingdings" panose="05000000000000000000" pitchFamily="2" charset="2"/>
              <a:buChar char="§"/>
            </a:pPr>
            <a:r>
              <a:rPr lang="en-US" dirty="0" smtClean="0"/>
              <a:t>Look for a variety of viewpoints on your topic or issue.  You don’t want all of your sources to be in agreement.  Fairly represent opposing viewpoints, without simplifying.</a:t>
            </a:r>
          </a:p>
          <a:p>
            <a:pPr>
              <a:buFont typeface="Wingdings" panose="05000000000000000000" pitchFamily="2" charset="2"/>
              <a:buChar char="§"/>
            </a:pPr>
            <a:r>
              <a:rPr lang="en-US" dirty="0" smtClean="0"/>
              <a:t>Narrow your topic appropriately.  Graduate level writing should generally be in-depth discussion of a narrower topic, not a surface overview of a broad topic.</a:t>
            </a:r>
          </a:p>
          <a:p>
            <a:pPr>
              <a:buFont typeface="Wingdings" panose="05000000000000000000" pitchFamily="2" charset="2"/>
              <a:buChar char="§"/>
            </a:pPr>
            <a:r>
              <a:rPr lang="en-US" dirty="0" smtClean="0"/>
              <a:t>Look for a way to contribute new information, new interpretations, or new processes to the academic discussion. You are writing as an emerging expert.</a:t>
            </a:r>
          </a:p>
          <a:p>
            <a:pPr>
              <a:buFont typeface="Wingdings" panose="05000000000000000000" pitchFamily="2" charset="2"/>
              <a:buChar char="§"/>
            </a:pPr>
            <a:endParaRPr lang="en-US" dirty="0" smtClean="0"/>
          </a:p>
          <a:p>
            <a:pPr>
              <a:buFont typeface="Wingdings" panose="05000000000000000000" pitchFamily="2" charset="2"/>
              <a:buChar char="§"/>
            </a:pPr>
            <a:endParaRPr lang="en-US" dirty="0" smtClean="0"/>
          </a:p>
        </p:txBody>
      </p:sp>
    </p:spTree>
    <p:extLst>
      <p:ext uri="{BB962C8B-B14F-4D97-AF65-F5344CB8AC3E}">
        <p14:creationId xmlns:p14="http://schemas.microsoft.com/office/powerpoint/2010/main" val="3919906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Pause to Discuss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Can you already name several important journals in your field or which have published articles on your topic of inquiry?  List as many journals as you can.  Exchange information with any other attendees from your department.</a:t>
            </a:r>
          </a:p>
          <a:p>
            <a:pPr marL="0" indent="0">
              <a:buNone/>
            </a:pPr>
            <a:endParaRPr lang="en-US" dirty="0" smtClean="0"/>
          </a:p>
          <a:p>
            <a:pPr>
              <a:buFont typeface="Wingdings" panose="05000000000000000000" pitchFamily="2" charset="2"/>
              <a:buChar char="§"/>
            </a:pPr>
            <a:r>
              <a:rPr lang="en-US" dirty="0" smtClean="0"/>
              <a:t>Can you name at least two academic data bases that are frequently used by researchers in your field?  If not, how can you find out?</a:t>
            </a:r>
          </a:p>
          <a:p>
            <a:pPr marL="0" indent="0">
              <a:buNone/>
            </a:pPr>
            <a:endParaRPr lang="en-US" dirty="0" smtClean="0"/>
          </a:p>
          <a:p>
            <a:pPr>
              <a:buFont typeface="Wingdings" panose="05000000000000000000" pitchFamily="2" charset="2"/>
              <a:buChar char="§"/>
            </a:pPr>
            <a:r>
              <a:rPr lang="en-US" dirty="0" smtClean="0"/>
              <a:t>For most academic topics, there are a variety of professional opinions that have been published.  Why is it important to include opposing viewpoints or conflicting data in your own research?</a:t>
            </a:r>
          </a:p>
          <a:p>
            <a:pPr>
              <a:buFont typeface="Wingdings" panose="05000000000000000000" pitchFamily="2" charset="2"/>
              <a:buChar char="§"/>
            </a:pPr>
            <a:endParaRPr lang="en-US"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1312895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Research Question</a:t>
            </a:r>
            <a:endParaRPr lang="en-US" dirty="0"/>
          </a:p>
        </p:txBody>
      </p:sp>
      <p:sp>
        <p:nvSpPr>
          <p:cNvPr id="3" name="Content Placeholder 2"/>
          <p:cNvSpPr>
            <a:spLocks noGrp="1"/>
          </p:cNvSpPr>
          <p:nvPr>
            <p:ph idx="1"/>
          </p:nvPr>
        </p:nvSpPr>
        <p:spPr/>
        <p:txBody>
          <a:bodyPr/>
          <a:lstStyle/>
          <a:p>
            <a:endParaRPr lang="en-US" dirty="0"/>
          </a:p>
          <a:p>
            <a:endParaRPr lang="en-US" dirty="0" smtClean="0"/>
          </a:p>
          <a:p>
            <a:endParaRPr lang="en-US" dirty="0"/>
          </a:p>
        </p:txBody>
      </p:sp>
      <p:sp>
        <p:nvSpPr>
          <p:cNvPr id="4" name="Rectangle 3"/>
          <p:cNvSpPr/>
          <p:nvPr/>
        </p:nvSpPr>
        <p:spPr>
          <a:xfrm>
            <a:off x="3048000" y="3105835"/>
            <a:ext cx="6096000" cy="646331"/>
          </a:xfrm>
          <a:prstGeom prst="rect">
            <a:avLst/>
          </a:prstGeom>
        </p:spPr>
        <p:txBody>
          <a:bodyPr>
            <a:spAutoFit/>
          </a:bodyPr>
          <a:lstStyle/>
          <a:p>
            <a:r>
              <a:rPr lang="en-US" dirty="0">
                <a:hlinkClick r:id="rId2"/>
              </a:rPr>
              <a:t>https://cirt.gcu.edu/research/developmentresources/tutorials/question</a:t>
            </a:r>
            <a:endParaRPr lang="en-US" dirty="0"/>
          </a:p>
        </p:txBody>
      </p:sp>
    </p:spTree>
    <p:extLst>
      <p:ext uri="{BB962C8B-B14F-4D97-AF65-F5344CB8AC3E}">
        <p14:creationId xmlns:p14="http://schemas.microsoft.com/office/powerpoint/2010/main" val="1897069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From Research Question to Tentative Thesis</a:t>
            </a:r>
            <a:endParaRPr lang="en-US" sz="4400"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dirty="0" smtClean="0"/>
              <a:t>Once you have moved from a topic to a research question in order to clarify your paper’s scope for yourself, you want to formulate a tentative thesis for your paper.  The thesis not only will announce your topic but your solution, attitude, or interpretation of it.  </a:t>
            </a:r>
          </a:p>
          <a:p>
            <a:endParaRPr lang="en-US" dirty="0" smtClean="0"/>
          </a:p>
          <a:p>
            <a:pPr>
              <a:buFont typeface="Wingdings" panose="05000000000000000000" pitchFamily="2" charset="2"/>
              <a:buChar char="§"/>
            </a:pPr>
            <a:r>
              <a:rPr lang="en-US" dirty="0" smtClean="0"/>
              <a:t>Be willing to modify your thesis as you continue researching and developing your ideas about your topic.  Don’t lock yourself into a final thesis too early in the process and then force your paper to conform to it if your research process leads you to new insights!</a:t>
            </a:r>
          </a:p>
          <a:p>
            <a:endParaRPr lang="en-US" dirty="0" smtClean="0"/>
          </a:p>
          <a:p>
            <a:pPr>
              <a:buFont typeface="Wingdings" panose="05000000000000000000" pitchFamily="2" charset="2"/>
              <a:buChar char="§"/>
            </a:pPr>
            <a:r>
              <a:rPr lang="en-US" dirty="0" smtClean="0"/>
              <a:t>Your entire paper will synthesize various academic sources with your own interpretation, analysis, and original research.  The thesis statement is a brief statement (usually 1-3 sentences) which succinctly states both your topic and your approach or findings.  Moving from research </a:t>
            </a:r>
            <a:r>
              <a:rPr lang="en-US" dirty="0"/>
              <a:t>q</a:t>
            </a:r>
            <a:r>
              <a:rPr lang="en-US" dirty="0" smtClean="0"/>
              <a:t>uestion to (tentative) thesis shifts the focus from you to your audience (readers, listeners, or both).</a:t>
            </a:r>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978258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From Research Question to Tentative Thesis</a:t>
            </a:r>
            <a:endParaRPr lang="en-US" sz="4400" dirty="0"/>
          </a:p>
        </p:txBody>
      </p:sp>
      <p:sp>
        <p:nvSpPr>
          <p:cNvPr id="3" name="Content Placeholder 2"/>
          <p:cNvSpPr>
            <a:spLocks noGrp="1"/>
          </p:cNvSpPr>
          <p:nvPr>
            <p:ph idx="1"/>
          </p:nvPr>
        </p:nvSpPr>
        <p:spPr/>
        <p:txBody>
          <a:bodyPr>
            <a:normAutofit fontScale="77500" lnSpcReduction="20000"/>
          </a:bodyPr>
          <a:lstStyle/>
          <a:p>
            <a:r>
              <a:rPr lang="en-US" b="1" dirty="0"/>
              <a:t>Subject of interest/ realm of exploration:</a:t>
            </a:r>
            <a:r>
              <a:rPr lang="en-US" dirty="0"/>
              <a:t> Many video games rely on </a:t>
            </a:r>
            <a:r>
              <a:rPr lang="en-US" dirty="0" smtClean="0"/>
              <a:t>glorified violence </a:t>
            </a:r>
            <a:r>
              <a:rPr lang="en-US" dirty="0"/>
              <a:t>to tell their stories. Their characters lack diverse representation. Individuals who fall beyond a masculine, heterosexual identity are often left out of narratives or are portrayed in </a:t>
            </a:r>
            <a:r>
              <a:rPr lang="en-US" dirty="0" smtClean="0"/>
              <a:t>negative ways</a:t>
            </a:r>
            <a:r>
              <a:rPr lang="en-US" dirty="0"/>
              <a:t>. Within the game industry itself, this same representation is witnessed, with a majority of industry professionals being heterosexual males. </a:t>
            </a:r>
          </a:p>
          <a:p>
            <a:r>
              <a:rPr lang="en-US" b="1" dirty="0"/>
              <a:t>Research question:</a:t>
            </a:r>
            <a:r>
              <a:rPr lang="en-US" dirty="0"/>
              <a:t> How can we work to understand the messages that are being sent through video games so that we may build more inclusive games?</a:t>
            </a:r>
          </a:p>
          <a:p>
            <a:r>
              <a:rPr lang="en-US" b="1" dirty="0"/>
              <a:t>Original thesis statement:</a:t>
            </a:r>
            <a:r>
              <a:rPr lang="en-US" dirty="0"/>
              <a:t> </a:t>
            </a:r>
            <a:r>
              <a:rPr lang="en-US" dirty="0" err="1"/>
              <a:t>Pentadic</a:t>
            </a:r>
            <a:r>
              <a:rPr lang="en-US" dirty="0"/>
              <a:t> simulation criticism will allow both writers and analysts to understand the messages being conveyed through video games. This research in particular aims to </a:t>
            </a:r>
            <a:r>
              <a:rPr lang="en-US" dirty="0" smtClean="0"/>
              <a:t>utilize this method alongside queer feminist criticism to understand the ways in which gender representation can be enhanced within the virtual space. </a:t>
            </a:r>
            <a:endParaRPr lang="en-US" dirty="0"/>
          </a:p>
          <a:p>
            <a:r>
              <a:rPr lang="en-US" b="1" dirty="0"/>
              <a:t>Finalized thesis statement:</a:t>
            </a:r>
            <a:r>
              <a:rPr lang="en-US" dirty="0"/>
              <a:t> </a:t>
            </a:r>
            <a:r>
              <a:rPr lang="en-US" dirty="0" err="1"/>
              <a:t>Pentadic</a:t>
            </a:r>
            <a:r>
              <a:rPr lang="en-US" dirty="0"/>
              <a:t> simulation criticism will allow both video game writers and analysts to understand the messages being conveyed through video games’ multifaceted medium. </a:t>
            </a:r>
          </a:p>
          <a:p>
            <a:r>
              <a:rPr lang="en-US" dirty="0"/>
              <a:t> </a:t>
            </a:r>
          </a:p>
          <a:p>
            <a:r>
              <a:rPr lang="en-US" dirty="0"/>
              <a:t>“</a:t>
            </a:r>
            <a:r>
              <a:rPr lang="en-US" dirty="0" err="1"/>
              <a:t>Pentadic</a:t>
            </a:r>
            <a:r>
              <a:rPr lang="en-US" dirty="0"/>
              <a:t> </a:t>
            </a:r>
            <a:r>
              <a:rPr lang="en-US" dirty="0" smtClean="0"/>
              <a:t>simulation</a:t>
            </a:r>
            <a:r>
              <a:rPr lang="en-US" dirty="0"/>
              <a:t>” is a unique idea created from existing concepts: </a:t>
            </a:r>
            <a:r>
              <a:rPr lang="en-US" dirty="0" err="1"/>
              <a:t>pentadic</a:t>
            </a:r>
            <a:r>
              <a:rPr lang="en-US" dirty="0"/>
              <a:t> criticism and simulation rhetoric. </a:t>
            </a:r>
          </a:p>
          <a:p>
            <a:r>
              <a:rPr lang="en-US" dirty="0"/>
              <a:t>My paper will be working to explain these devices separately before showing how my new concept is working to join them together. </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665001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Research Question to Thesis, p2</a:t>
            </a:r>
            <a:endParaRPr lang="en-US" dirty="0"/>
          </a:p>
        </p:txBody>
      </p:sp>
      <p:sp>
        <p:nvSpPr>
          <p:cNvPr id="3" name="Content Placeholder 2"/>
          <p:cNvSpPr>
            <a:spLocks noGrp="1"/>
          </p:cNvSpPr>
          <p:nvPr>
            <p:ph idx="1"/>
          </p:nvPr>
        </p:nvSpPr>
        <p:spPr/>
        <p:txBody>
          <a:bodyPr/>
          <a:lstStyle/>
          <a:p>
            <a:endParaRPr lang="en-US" dirty="0" smtClean="0"/>
          </a:p>
          <a:p>
            <a:pPr>
              <a:buFont typeface="Wingdings" panose="05000000000000000000" pitchFamily="2" charset="2"/>
              <a:buChar char="§"/>
            </a:pPr>
            <a:r>
              <a:rPr lang="en-US" dirty="0" smtClean="0"/>
              <a:t> Remember </a:t>
            </a:r>
            <a:r>
              <a:rPr lang="en-US" dirty="0"/>
              <a:t>that there are different kinds of thesis statements because there are different patterns of organization for your entire paper (analytical, expository, argumentative).  The type of organization you use and the type of thesis you formulate will depend on your topic, your audience, and your overall purpose</a:t>
            </a:r>
            <a:r>
              <a:rPr lang="en-US" dirty="0" smtClean="0"/>
              <a:t>.</a:t>
            </a:r>
          </a:p>
          <a:p>
            <a:endParaRPr lang="en-US" dirty="0"/>
          </a:p>
          <a:p>
            <a:endParaRPr lang="en-US" dirty="0"/>
          </a:p>
          <a:p>
            <a:pPr>
              <a:buFont typeface="Wingdings" panose="05000000000000000000" pitchFamily="2" charset="2"/>
              <a:buChar char="§"/>
            </a:pPr>
            <a:r>
              <a:rPr lang="en-US" dirty="0" smtClean="0"/>
              <a:t> If </a:t>
            </a:r>
            <a:r>
              <a:rPr lang="en-US" dirty="0"/>
              <a:t>you are working on a longer project such as a </a:t>
            </a:r>
            <a:r>
              <a:rPr lang="en-US" dirty="0" smtClean="0"/>
              <a:t>thesis or dissertation, </a:t>
            </a:r>
            <a:r>
              <a:rPr lang="en-US" dirty="0"/>
              <a:t>your overall project will have a </a:t>
            </a:r>
            <a:r>
              <a:rPr lang="en-US" dirty="0" smtClean="0"/>
              <a:t>thesis statement, </a:t>
            </a:r>
            <a:r>
              <a:rPr lang="en-US" dirty="0"/>
              <a:t>but you will have related </a:t>
            </a:r>
            <a:r>
              <a:rPr lang="en-US" dirty="0" smtClean="0"/>
              <a:t>thesis statements </a:t>
            </a:r>
            <a:r>
              <a:rPr lang="en-US" dirty="0"/>
              <a:t>on </a:t>
            </a:r>
            <a:r>
              <a:rPr lang="en-US" dirty="0" smtClean="0"/>
              <a:t>subtopics discussed in your individual chapters.</a:t>
            </a:r>
            <a:endParaRPr lang="en-US" dirty="0"/>
          </a:p>
          <a:p>
            <a:endParaRPr lang="en-US" dirty="0"/>
          </a:p>
        </p:txBody>
      </p:sp>
    </p:spTree>
    <p:extLst>
      <p:ext uri="{BB962C8B-B14F-4D97-AF65-F5344CB8AC3E}">
        <p14:creationId xmlns:p14="http://schemas.microsoft.com/office/powerpoint/2010/main" val="154348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Research Question to Thesis, p2</a:t>
            </a:r>
            <a:endParaRPr lang="en-US" dirty="0"/>
          </a:p>
        </p:txBody>
      </p:sp>
      <p:sp>
        <p:nvSpPr>
          <p:cNvPr id="3" name="Content Placeholder 2"/>
          <p:cNvSpPr>
            <a:spLocks noGrp="1"/>
          </p:cNvSpPr>
          <p:nvPr>
            <p:ph idx="1"/>
          </p:nvPr>
        </p:nvSpPr>
        <p:spPr/>
        <p:txBody>
          <a:bodyPr/>
          <a:lstStyle/>
          <a:p>
            <a:endParaRPr lang="en-US" dirty="0" smtClean="0"/>
          </a:p>
          <a:p>
            <a:r>
              <a:rPr lang="en-US" b="1" dirty="0" smtClean="0"/>
              <a:t>Thesis statement: </a:t>
            </a:r>
            <a:r>
              <a:rPr lang="en-US" dirty="0" err="1" smtClean="0"/>
              <a:t>Pentadic</a:t>
            </a:r>
            <a:r>
              <a:rPr lang="en-US" dirty="0" smtClean="0"/>
              <a:t> </a:t>
            </a:r>
            <a:r>
              <a:rPr lang="en-US" dirty="0"/>
              <a:t>simulation criticism will allow both </a:t>
            </a:r>
            <a:r>
              <a:rPr lang="en-US" dirty="0" smtClean="0"/>
              <a:t>video game writers </a:t>
            </a:r>
            <a:r>
              <a:rPr lang="en-US" dirty="0"/>
              <a:t>and analysts to understand the messages being conveyed through video </a:t>
            </a:r>
            <a:r>
              <a:rPr lang="en-US" dirty="0" smtClean="0"/>
              <a:t>games’ multifaceted medium. </a:t>
            </a:r>
            <a:endParaRPr lang="en-US" dirty="0"/>
          </a:p>
          <a:p>
            <a:endParaRPr lang="en-US" dirty="0" smtClean="0"/>
          </a:p>
          <a:p>
            <a:r>
              <a:rPr lang="en-US" b="1" dirty="0" smtClean="0"/>
              <a:t>Chapter Topic: </a:t>
            </a:r>
            <a:r>
              <a:rPr lang="en-US" dirty="0" smtClean="0"/>
              <a:t>Theories </a:t>
            </a:r>
            <a:r>
              <a:rPr lang="en-US" dirty="0" smtClean="0">
                <a:sym typeface="Wingdings" panose="05000000000000000000" pitchFamily="2" charset="2"/>
              </a:rPr>
              <a:t> Breaking down simulation rhetoric and </a:t>
            </a:r>
            <a:r>
              <a:rPr lang="en-US" dirty="0" err="1" smtClean="0">
                <a:sym typeface="Wingdings" panose="05000000000000000000" pitchFamily="2" charset="2"/>
              </a:rPr>
              <a:t>pentadic</a:t>
            </a:r>
            <a:r>
              <a:rPr lang="en-US" dirty="0" smtClean="0">
                <a:sym typeface="Wingdings" panose="05000000000000000000" pitchFamily="2" charset="2"/>
              </a:rPr>
              <a:t> criticism before explaining the characteristics of their fusion and how it has the potential to build and analyze video game narratives. </a:t>
            </a:r>
          </a:p>
          <a:p>
            <a:pPr marL="0" indent="0">
              <a:buNone/>
            </a:pPr>
            <a:endParaRPr lang="en-US" dirty="0">
              <a:sym typeface="Wingdings" panose="05000000000000000000" pitchFamily="2" charset="2"/>
            </a:endParaRPr>
          </a:p>
        </p:txBody>
      </p:sp>
    </p:spTree>
    <p:extLst>
      <p:ext uri="{BB962C8B-B14F-4D97-AF65-F5344CB8AC3E}">
        <p14:creationId xmlns:p14="http://schemas.microsoft.com/office/powerpoint/2010/main" val="1055514857"/>
      </p:ext>
    </p:extLst>
  </p:cSld>
  <p:clrMapOvr>
    <a:masterClrMapping/>
  </p:clrMapOvr>
</p:sld>
</file>

<file path=ppt/theme/theme1.xml><?xml version="1.0" encoding="utf-8"?>
<a:theme xmlns:a="http://schemas.openxmlformats.org/drawingml/2006/main" name="Retrospect">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3541</TotalTime>
  <Words>2529</Words>
  <Application>Microsoft Office PowerPoint</Application>
  <PresentationFormat>Widescreen</PresentationFormat>
  <Paragraphs>121</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Calibri Light</vt:lpstr>
      <vt:lpstr>Wingdings</vt:lpstr>
      <vt:lpstr>Retrospect</vt:lpstr>
      <vt:lpstr>Writing Process and Strategies for Academic Writing</vt:lpstr>
      <vt:lpstr>Some Expectations in Academic Writing</vt:lpstr>
      <vt:lpstr>How to Enter into Academic Conversations</vt:lpstr>
      <vt:lpstr>Pause to Discuss</vt:lpstr>
      <vt:lpstr>Developing a Research Question</vt:lpstr>
      <vt:lpstr>From Research Question to Tentative Thesis</vt:lpstr>
      <vt:lpstr>From Research Question to Tentative Thesis</vt:lpstr>
      <vt:lpstr>From Research Question to Thesis, p2</vt:lpstr>
      <vt:lpstr>From Research Question to Thesis, p2</vt:lpstr>
      <vt:lpstr>Pause to Discuss</vt:lpstr>
      <vt:lpstr>Take what you need. </vt:lpstr>
      <vt:lpstr>Brainstorming &amp; Concept Mapping</vt:lpstr>
      <vt:lpstr>PowerPoint Presentation</vt:lpstr>
      <vt:lpstr>PowerPoint Presentation</vt:lpstr>
      <vt:lpstr>Developing Your Claims / Checking for Cohesion</vt:lpstr>
      <vt:lpstr>Developing Your Claims / Checking for Cohesion</vt:lpstr>
      <vt:lpstr>Where Can I Get Help?</vt:lpstr>
      <vt:lpstr>Where Can I Get Help? (2)</vt:lpstr>
      <vt:lpstr>A Few More Suggestions</vt:lpstr>
    </vt:vector>
  </TitlesOfParts>
  <Company>UTRGV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Process and Strategies for Academic Writing</dc:title>
  <dc:creator>Rebekah Hamilton</dc:creator>
  <cp:lastModifiedBy>Writing Center</cp:lastModifiedBy>
  <cp:revision>40</cp:revision>
  <cp:lastPrinted>2018-03-29T19:32:09Z</cp:lastPrinted>
  <dcterms:created xsi:type="dcterms:W3CDTF">2018-03-27T17:51:59Z</dcterms:created>
  <dcterms:modified xsi:type="dcterms:W3CDTF">2019-02-28T20:18:25Z</dcterms:modified>
</cp:coreProperties>
</file>