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57" r:id="rId4"/>
    <p:sldId id="258" r:id="rId5"/>
    <p:sldId id="259" r:id="rId6"/>
    <p:sldId id="260" r:id="rId7"/>
    <p:sldId id="261" r:id="rId8"/>
    <p:sldId id="262" r:id="rId9"/>
    <p:sldId id="263" r:id="rId10"/>
    <p:sldId id="264" r:id="rId11"/>
    <p:sldId id="265" r:id="rId12"/>
    <p:sldId id="266" r:id="rId13"/>
    <p:sldId id="267" r:id="rId14"/>
    <p:sldId id="345" r:id="rId15"/>
    <p:sldId id="269" r:id="rId16"/>
    <p:sldId id="270"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E024DD-FF89-42E1-AD48-9B774A4A7E1F}" v="76" dt="2025-10-17T16:58:52.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4660"/>
  </p:normalViewPr>
  <p:slideViewPr>
    <p:cSldViewPr snapToGrid="0">
      <p:cViewPr varScale="1">
        <p:scale>
          <a:sx n="57" d="100"/>
          <a:sy n="57" d="100"/>
        </p:scale>
        <p:origin x="84" y="10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7D61D-2ADE-4F7A-04A4-1625C8823D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C2FA13-B8F8-30EF-1622-7AB19F4E25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F29649-5099-FCDA-AF3C-E4FAD803DBC7}"/>
              </a:ext>
            </a:extLst>
          </p:cNvPr>
          <p:cNvSpPr>
            <a:spLocks noGrp="1"/>
          </p:cNvSpPr>
          <p:nvPr>
            <p:ph type="dt" sz="half" idx="10"/>
          </p:nvPr>
        </p:nvSpPr>
        <p:spPr/>
        <p:txBody>
          <a:bodyPr/>
          <a:lstStyle/>
          <a:p>
            <a:fld id="{0BEAD45A-67AB-44B3-9F56-9DE142C5BA23}" type="datetimeFigureOut">
              <a:rPr lang="en-US" smtClean="0"/>
              <a:t>10/13/2025</a:t>
            </a:fld>
            <a:endParaRPr lang="en-US"/>
          </a:p>
        </p:txBody>
      </p:sp>
      <p:sp>
        <p:nvSpPr>
          <p:cNvPr id="5" name="Footer Placeholder 4">
            <a:extLst>
              <a:ext uri="{FF2B5EF4-FFF2-40B4-BE49-F238E27FC236}">
                <a16:creationId xmlns:a16="http://schemas.microsoft.com/office/drawing/2014/main" id="{A310468B-EE8A-A3BF-0457-0A878519D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FF6BB-6385-D1B3-A7E8-1C6A7E2CA183}"/>
              </a:ext>
            </a:extLst>
          </p:cNvPr>
          <p:cNvSpPr>
            <a:spLocks noGrp="1"/>
          </p:cNvSpPr>
          <p:nvPr>
            <p:ph type="sldNum" sz="quarter" idx="12"/>
          </p:nvPr>
        </p:nvSpPr>
        <p:spPr/>
        <p:txBody>
          <a:bodyPr/>
          <a:lstStyle/>
          <a:p>
            <a:fld id="{FAD6B9F1-CF3B-487B-9517-DA838062B1B5}" type="slidenum">
              <a:rPr lang="en-US" smtClean="0"/>
              <a:t>‹#›</a:t>
            </a:fld>
            <a:endParaRPr lang="en-US"/>
          </a:p>
        </p:txBody>
      </p:sp>
    </p:spTree>
    <p:extLst>
      <p:ext uri="{BB962C8B-B14F-4D97-AF65-F5344CB8AC3E}">
        <p14:creationId xmlns:p14="http://schemas.microsoft.com/office/powerpoint/2010/main" val="3898793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58A3E-F73E-07A1-A2FC-188B4F3826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E40CF7-7EDC-0FBA-13F0-E56C029D94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78FEA-8567-0469-C2FD-C2C96714DF6F}"/>
              </a:ext>
            </a:extLst>
          </p:cNvPr>
          <p:cNvSpPr>
            <a:spLocks noGrp="1"/>
          </p:cNvSpPr>
          <p:nvPr>
            <p:ph type="dt" sz="half" idx="10"/>
          </p:nvPr>
        </p:nvSpPr>
        <p:spPr/>
        <p:txBody>
          <a:bodyPr/>
          <a:lstStyle/>
          <a:p>
            <a:fld id="{0BEAD45A-67AB-44B3-9F56-9DE142C5BA23}" type="datetimeFigureOut">
              <a:rPr lang="en-US" smtClean="0"/>
              <a:t>10/13/2025</a:t>
            </a:fld>
            <a:endParaRPr lang="en-US"/>
          </a:p>
        </p:txBody>
      </p:sp>
      <p:sp>
        <p:nvSpPr>
          <p:cNvPr id="5" name="Footer Placeholder 4">
            <a:extLst>
              <a:ext uri="{FF2B5EF4-FFF2-40B4-BE49-F238E27FC236}">
                <a16:creationId xmlns:a16="http://schemas.microsoft.com/office/drawing/2014/main" id="{FEF79983-DBB4-7F3E-E7AA-4639708E4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F9891-D246-973C-6525-6913C4BF74CE}"/>
              </a:ext>
            </a:extLst>
          </p:cNvPr>
          <p:cNvSpPr>
            <a:spLocks noGrp="1"/>
          </p:cNvSpPr>
          <p:nvPr>
            <p:ph type="sldNum" sz="quarter" idx="12"/>
          </p:nvPr>
        </p:nvSpPr>
        <p:spPr/>
        <p:txBody>
          <a:bodyPr/>
          <a:lstStyle/>
          <a:p>
            <a:fld id="{FAD6B9F1-CF3B-487B-9517-DA838062B1B5}" type="slidenum">
              <a:rPr lang="en-US" smtClean="0"/>
              <a:t>‹#›</a:t>
            </a:fld>
            <a:endParaRPr lang="en-US"/>
          </a:p>
        </p:txBody>
      </p:sp>
    </p:spTree>
    <p:extLst>
      <p:ext uri="{BB962C8B-B14F-4D97-AF65-F5344CB8AC3E}">
        <p14:creationId xmlns:p14="http://schemas.microsoft.com/office/powerpoint/2010/main" val="2945822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134174-B4B9-DE3F-47A5-A1DA634577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252C3C-C02D-EF48-00B0-DA32AA7E3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E02785-66B2-084C-6088-D76367D4F8D2}"/>
              </a:ext>
            </a:extLst>
          </p:cNvPr>
          <p:cNvSpPr>
            <a:spLocks noGrp="1"/>
          </p:cNvSpPr>
          <p:nvPr>
            <p:ph type="dt" sz="half" idx="10"/>
          </p:nvPr>
        </p:nvSpPr>
        <p:spPr/>
        <p:txBody>
          <a:bodyPr/>
          <a:lstStyle/>
          <a:p>
            <a:fld id="{0BEAD45A-67AB-44B3-9F56-9DE142C5BA23}" type="datetimeFigureOut">
              <a:rPr lang="en-US" smtClean="0"/>
              <a:t>10/13/2025</a:t>
            </a:fld>
            <a:endParaRPr lang="en-US"/>
          </a:p>
        </p:txBody>
      </p:sp>
      <p:sp>
        <p:nvSpPr>
          <p:cNvPr id="5" name="Footer Placeholder 4">
            <a:extLst>
              <a:ext uri="{FF2B5EF4-FFF2-40B4-BE49-F238E27FC236}">
                <a16:creationId xmlns:a16="http://schemas.microsoft.com/office/drawing/2014/main" id="{060A6E21-3787-EED4-9B9A-C08D63BB6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7DAA9A-66B6-6782-6C6D-6B7B84C62333}"/>
              </a:ext>
            </a:extLst>
          </p:cNvPr>
          <p:cNvSpPr>
            <a:spLocks noGrp="1"/>
          </p:cNvSpPr>
          <p:nvPr>
            <p:ph type="sldNum" sz="quarter" idx="12"/>
          </p:nvPr>
        </p:nvSpPr>
        <p:spPr/>
        <p:txBody>
          <a:bodyPr/>
          <a:lstStyle/>
          <a:p>
            <a:fld id="{FAD6B9F1-CF3B-487B-9517-DA838062B1B5}" type="slidenum">
              <a:rPr lang="en-US" smtClean="0"/>
              <a:t>‹#›</a:t>
            </a:fld>
            <a:endParaRPr lang="en-US"/>
          </a:p>
        </p:txBody>
      </p:sp>
    </p:spTree>
    <p:extLst>
      <p:ext uri="{BB962C8B-B14F-4D97-AF65-F5344CB8AC3E}">
        <p14:creationId xmlns:p14="http://schemas.microsoft.com/office/powerpoint/2010/main" val="768184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1264-9782-F071-432F-ABD3509C10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BE135E-C1D5-8B36-F9E5-D17BDBC933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11264-3F93-5AC6-A526-0C338E0D42CB}"/>
              </a:ext>
            </a:extLst>
          </p:cNvPr>
          <p:cNvSpPr>
            <a:spLocks noGrp="1"/>
          </p:cNvSpPr>
          <p:nvPr>
            <p:ph type="dt" sz="half" idx="10"/>
          </p:nvPr>
        </p:nvSpPr>
        <p:spPr/>
        <p:txBody>
          <a:bodyPr/>
          <a:lstStyle/>
          <a:p>
            <a:fld id="{0BEAD45A-67AB-44B3-9F56-9DE142C5BA23}" type="datetimeFigureOut">
              <a:rPr lang="en-US" smtClean="0"/>
              <a:t>10/13/2025</a:t>
            </a:fld>
            <a:endParaRPr lang="en-US"/>
          </a:p>
        </p:txBody>
      </p:sp>
      <p:sp>
        <p:nvSpPr>
          <p:cNvPr id="5" name="Footer Placeholder 4">
            <a:extLst>
              <a:ext uri="{FF2B5EF4-FFF2-40B4-BE49-F238E27FC236}">
                <a16:creationId xmlns:a16="http://schemas.microsoft.com/office/drawing/2014/main" id="{0D243668-E60B-BB96-7286-A264BFF93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6EBBB-4493-8D09-6F03-D9B79706A7B1}"/>
              </a:ext>
            </a:extLst>
          </p:cNvPr>
          <p:cNvSpPr>
            <a:spLocks noGrp="1"/>
          </p:cNvSpPr>
          <p:nvPr>
            <p:ph type="sldNum" sz="quarter" idx="12"/>
          </p:nvPr>
        </p:nvSpPr>
        <p:spPr/>
        <p:txBody>
          <a:bodyPr/>
          <a:lstStyle/>
          <a:p>
            <a:fld id="{FAD6B9F1-CF3B-487B-9517-DA838062B1B5}" type="slidenum">
              <a:rPr lang="en-US" smtClean="0"/>
              <a:t>‹#›</a:t>
            </a:fld>
            <a:endParaRPr lang="en-US"/>
          </a:p>
        </p:txBody>
      </p:sp>
    </p:spTree>
    <p:extLst>
      <p:ext uri="{BB962C8B-B14F-4D97-AF65-F5344CB8AC3E}">
        <p14:creationId xmlns:p14="http://schemas.microsoft.com/office/powerpoint/2010/main" val="236216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36457-CBAE-7088-10BC-F3891A4F6F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90A76A-4E39-E7A7-AEA2-1E404B6A4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C3820F-DBC2-1606-7A38-EC5999C21CB1}"/>
              </a:ext>
            </a:extLst>
          </p:cNvPr>
          <p:cNvSpPr>
            <a:spLocks noGrp="1"/>
          </p:cNvSpPr>
          <p:nvPr>
            <p:ph type="dt" sz="half" idx="10"/>
          </p:nvPr>
        </p:nvSpPr>
        <p:spPr/>
        <p:txBody>
          <a:bodyPr/>
          <a:lstStyle/>
          <a:p>
            <a:fld id="{0BEAD45A-67AB-44B3-9F56-9DE142C5BA23}" type="datetimeFigureOut">
              <a:rPr lang="en-US" smtClean="0"/>
              <a:t>10/13/2025</a:t>
            </a:fld>
            <a:endParaRPr lang="en-US"/>
          </a:p>
        </p:txBody>
      </p:sp>
      <p:sp>
        <p:nvSpPr>
          <p:cNvPr id="5" name="Footer Placeholder 4">
            <a:extLst>
              <a:ext uri="{FF2B5EF4-FFF2-40B4-BE49-F238E27FC236}">
                <a16:creationId xmlns:a16="http://schemas.microsoft.com/office/drawing/2014/main" id="{9907644D-23E9-2C23-7297-B29CA03FE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B78423-8426-5002-6DD0-32CC5192B092}"/>
              </a:ext>
            </a:extLst>
          </p:cNvPr>
          <p:cNvSpPr>
            <a:spLocks noGrp="1"/>
          </p:cNvSpPr>
          <p:nvPr>
            <p:ph type="sldNum" sz="quarter" idx="12"/>
          </p:nvPr>
        </p:nvSpPr>
        <p:spPr/>
        <p:txBody>
          <a:bodyPr/>
          <a:lstStyle/>
          <a:p>
            <a:fld id="{FAD6B9F1-CF3B-487B-9517-DA838062B1B5}" type="slidenum">
              <a:rPr lang="en-US" smtClean="0"/>
              <a:t>‹#›</a:t>
            </a:fld>
            <a:endParaRPr lang="en-US"/>
          </a:p>
        </p:txBody>
      </p:sp>
    </p:spTree>
    <p:extLst>
      <p:ext uri="{BB962C8B-B14F-4D97-AF65-F5344CB8AC3E}">
        <p14:creationId xmlns:p14="http://schemas.microsoft.com/office/powerpoint/2010/main" val="405365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B3E52-33A6-80BF-253C-423B07478F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FA3669-02B7-8E2A-DC9D-D7D613EAAA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57068B-3CDF-5F93-ADE3-542AA73AD3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FFF4F4-8321-7285-D70A-6AB479D92F92}"/>
              </a:ext>
            </a:extLst>
          </p:cNvPr>
          <p:cNvSpPr>
            <a:spLocks noGrp="1"/>
          </p:cNvSpPr>
          <p:nvPr>
            <p:ph type="dt" sz="half" idx="10"/>
          </p:nvPr>
        </p:nvSpPr>
        <p:spPr/>
        <p:txBody>
          <a:bodyPr/>
          <a:lstStyle/>
          <a:p>
            <a:fld id="{0BEAD45A-67AB-44B3-9F56-9DE142C5BA23}" type="datetimeFigureOut">
              <a:rPr lang="en-US" smtClean="0"/>
              <a:t>10/13/2025</a:t>
            </a:fld>
            <a:endParaRPr lang="en-US"/>
          </a:p>
        </p:txBody>
      </p:sp>
      <p:sp>
        <p:nvSpPr>
          <p:cNvPr id="6" name="Footer Placeholder 5">
            <a:extLst>
              <a:ext uri="{FF2B5EF4-FFF2-40B4-BE49-F238E27FC236}">
                <a16:creationId xmlns:a16="http://schemas.microsoft.com/office/drawing/2014/main" id="{C013E571-0D33-592B-C81A-4C6E7F97B8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8264F7-FF91-824F-113E-0A26BCE6AC95}"/>
              </a:ext>
            </a:extLst>
          </p:cNvPr>
          <p:cNvSpPr>
            <a:spLocks noGrp="1"/>
          </p:cNvSpPr>
          <p:nvPr>
            <p:ph type="sldNum" sz="quarter" idx="12"/>
          </p:nvPr>
        </p:nvSpPr>
        <p:spPr/>
        <p:txBody>
          <a:bodyPr/>
          <a:lstStyle/>
          <a:p>
            <a:fld id="{FAD6B9F1-CF3B-487B-9517-DA838062B1B5}" type="slidenum">
              <a:rPr lang="en-US" smtClean="0"/>
              <a:t>‹#›</a:t>
            </a:fld>
            <a:endParaRPr lang="en-US"/>
          </a:p>
        </p:txBody>
      </p:sp>
    </p:spTree>
    <p:extLst>
      <p:ext uri="{BB962C8B-B14F-4D97-AF65-F5344CB8AC3E}">
        <p14:creationId xmlns:p14="http://schemas.microsoft.com/office/powerpoint/2010/main" val="323716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F213-16B4-8E72-DAA9-6C679984C4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8FC1DE-8358-4043-A957-B6037ACD2E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D4CE29-2179-A470-8424-8F5C3D6858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76AE08-E8DE-5DA4-C4AF-4DDE4F2A1F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A4C9E5-583E-390E-E89F-32668C9749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9F1730-B217-ED5C-9348-F998A602C079}"/>
              </a:ext>
            </a:extLst>
          </p:cNvPr>
          <p:cNvSpPr>
            <a:spLocks noGrp="1"/>
          </p:cNvSpPr>
          <p:nvPr>
            <p:ph type="dt" sz="half" idx="10"/>
          </p:nvPr>
        </p:nvSpPr>
        <p:spPr/>
        <p:txBody>
          <a:bodyPr/>
          <a:lstStyle/>
          <a:p>
            <a:fld id="{0BEAD45A-67AB-44B3-9F56-9DE142C5BA23}" type="datetimeFigureOut">
              <a:rPr lang="en-US" smtClean="0"/>
              <a:t>10/13/2025</a:t>
            </a:fld>
            <a:endParaRPr lang="en-US"/>
          </a:p>
        </p:txBody>
      </p:sp>
      <p:sp>
        <p:nvSpPr>
          <p:cNvPr id="8" name="Footer Placeholder 7">
            <a:extLst>
              <a:ext uri="{FF2B5EF4-FFF2-40B4-BE49-F238E27FC236}">
                <a16:creationId xmlns:a16="http://schemas.microsoft.com/office/drawing/2014/main" id="{87D053BA-D698-9481-428A-05B53978A2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C20CC1-40D4-A411-A305-8D63C183233B}"/>
              </a:ext>
            </a:extLst>
          </p:cNvPr>
          <p:cNvSpPr>
            <a:spLocks noGrp="1"/>
          </p:cNvSpPr>
          <p:nvPr>
            <p:ph type="sldNum" sz="quarter" idx="12"/>
          </p:nvPr>
        </p:nvSpPr>
        <p:spPr/>
        <p:txBody>
          <a:bodyPr/>
          <a:lstStyle/>
          <a:p>
            <a:fld id="{FAD6B9F1-CF3B-487B-9517-DA838062B1B5}" type="slidenum">
              <a:rPr lang="en-US" smtClean="0"/>
              <a:t>‹#›</a:t>
            </a:fld>
            <a:endParaRPr lang="en-US"/>
          </a:p>
        </p:txBody>
      </p:sp>
    </p:spTree>
    <p:extLst>
      <p:ext uri="{BB962C8B-B14F-4D97-AF65-F5344CB8AC3E}">
        <p14:creationId xmlns:p14="http://schemas.microsoft.com/office/powerpoint/2010/main" val="412693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D70A2-E4D6-FF0A-F5A2-43C2B01BE4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424D0B-DF82-E56F-43A3-70CD4C206243}"/>
              </a:ext>
            </a:extLst>
          </p:cNvPr>
          <p:cNvSpPr>
            <a:spLocks noGrp="1"/>
          </p:cNvSpPr>
          <p:nvPr>
            <p:ph type="dt" sz="half" idx="10"/>
          </p:nvPr>
        </p:nvSpPr>
        <p:spPr/>
        <p:txBody>
          <a:bodyPr/>
          <a:lstStyle/>
          <a:p>
            <a:fld id="{0BEAD45A-67AB-44B3-9F56-9DE142C5BA23}" type="datetimeFigureOut">
              <a:rPr lang="en-US" smtClean="0"/>
              <a:t>10/13/2025</a:t>
            </a:fld>
            <a:endParaRPr lang="en-US"/>
          </a:p>
        </p:txBody>
      </p:sp>
      <p:sp>
        <p:nvSpPr>
          <p:cNvPr id="4" name="Footer Placeholder 3">
            <a:extLst>
              <a:ext uri="{FF2B5EF4-FFF2-40B4-BE49-F238E27FC236}">
                <a16:creationId xmlns:a16="http://schemas.microsoft.com/office/drawing/2014/main" id="{F034DED8-76CA-B694-D6EA-F364FD86AC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A0A229-0E5E-6F39-86B5-4A2DAACF04AB}"/>
              </a:ext>
            </a:extLst>
          </p:cNvPr>
          <p:cNvSpPr>
            <a:spLocks noGrp="1"/>
          </p:cNvSpPr>
          <p:nvPr>
            <p:ph type="sldNum" sz="quarter" idx="12"/>
          </p:nvPr>
        </p:nvSpPr>
        <p:spPr/>
        <p:txBody>
          <a:bodyPr/>
          <a:lstStyle/>
          <a:p>
            <a:fld id="{FAD6B9F1-CF3B-487B-9517-DA838062B1B5}" type="slidenum">
              <a:rPr lang="en-US" smtClean="0"/>
              <a:t>‹#›</a:t>
            </a:fld>
            <a:endParaRPr lang="en-US"/>
          </a:p>
        </p:txBody>
      </p:sp>
    </p:spTree>
    <p:extLst>
      <p:ext uri="{BB962C8B-B14F-4D97-AF65-F5344CB8AC3E}">
        <p14:creationId xmlns:p14="http://schemas.microsoft.com/office/powerpoint/2010/main" val="2087909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8C5898-B274-0F31-C875-860185396FCA}"/>
              </a:ext>
            </a:extLst>
          </p:cNvPr>
          <p:cNvSpPr>
            <a:spLocks noGrp="1"/>
          </p:cNvSpPr>
          <p:nvPr>
            <p:ph type="dt" sz="half" idx="10"/>
          </p:nvPr>
        </p:nvSpPr>
        <p:spPr/>
        <p:txBody>
          <a:bodyPr/>
          <a:lstStyle/>
          <a:p>
            <a:fld id="{0BEAD45A-67AB-44B3-9F56-9DE142C5BA23}" type="datetimeFigureOut">
              <a:rPr lang="en-US" smtClean="0"/>
              <a:t>10/13/2025</a:t>
            </a:fld>
            <a:endParaRPr lang="en-US"/>
          </a:p>
        </p:txBody>
      </p:sp>
      <p:sp>
        <p:nvSpPr>
          <p:cNvPr id="3" name="Footer Placeholder 2">
            <a:extLst>
              <a:ext uri="{FF2B5EF4-FFF2-40B4-BE49-F238E27FC236}">
                <a16:creationId xmlns:a16="http://schemas.microsoft.com/office/drawing/2014/main" id="{941ECEA3-EBE7-A71F-989E-409E3A3288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B45646-1E24-827F-F1C8-F85B66BA17E5}"/>
              </a:ext>
            </a:extLst>
          </p:cNvPr>
          <p:cNvSpPr>
            <a:spLocks noGrp="1"/>
          </p:cNvSpPr>
          <p:nvPr>
            <p:ph type="sldNum" sz="quarter" idx="12"/>
          </p:nvPr>
        </p:nvSpPr>
        <p:spPr/>
        <p:txBody>
          <a:bodyPr/>
          <a:lstStyle/>
          <a:p>
            <a:fld id="{FAD6B9F1-CF3B-487B-9517-DA838062B1B5}" type="slidenum">
              <a:rPr lang="en-US" smtClean="0"/>
              <a:t>‹#›</a:t>
            </a:fld>
            <a:endParaRPr lang="en-US"/>
          </a:p>
        </p:txBody>
      </p:sp>
    </p:spTree>
    <p:extLst>
      <p:ext uri="{BB962C8B-B14F-4D97-AF65-F5344CB8AC3E}">
        <p14:creationId xmlns:p14="http://schemas.microsoft.com/office/powerpoint/2010/main" val="2944319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C18FA-772F-CBBF-5B29-56EAC8C014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D2DF13-1FC1-2B23-8461-D998DD9283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58105C-B81C-E131-B401-9DFE986FC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CA2D0F-AB7D-CCA3-980B-C618087AB91F}"/>
              </a:ext>
            </a:extLst>
          </p:cNvPr>
          <p:cNvSpPr>
            <a:spLocks noGrp="1"/>
          </p:cNvSpPr>
          <p:nvPr>
            <p:ph type="dt" sz="half" idx="10"/>
          </p:nvPr>
        </p:nvSpPr>
        <p:spPr/>
        <p:txBody>
          <a:bodyPr/>
          <a:lstStyle/>
          <a:p>
            <a:fld id="{0BEAD45A-67AB-44B3-9F56-9DE142C5BA23}" type="datetimeFigureOut">
              <a:rPr lang="en-US" smtClean="0"/>
              <a:t>10/13/2025</a:t>
            </a:fld>
            <a:endParaRPr lang="en-US"/>
          </a:p>
        </p:txBody>
      </p:sp>
      <p:sp>
        <p:nvSpPr>
          <p:cNvPr id="6" name="Footer Placeholder 5">
            <a:extLst>
              <a:ext uri="{FF2B5EF4-FFF2-40B4-BE49-F238E27FC236}">
                <a16:creationId xmlns:a16="http://schemas.microsoft.com/office/drawing/2014/main" id="{A4F4EB2A-16EF-C039-3183-F0E5F622B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9B08C-B0ED-7670-3A74-9EB02A20C03B}"/>
              </a:ext>
            </a:extLst>
          </p:cNvPr>
          <p:cNvSpPr>
            <a:spLocks noGrp="1"/>
          </p:cNvSpPr>
          <p:nvPr>
            <p:ph type="sldNum" sz="quarter" idx="12"/>
          </p:nvPr>
        </p:nvSpPr>
        <p:spPr/>
        <p:txBody>
          <a:bodyPr/>
          <a:lstStyle/>
          <a:p>
            <a:fld id="{FAD6B9F1-CF3B-487B-9517-DA838062B1B5}" type="slidenum">
              <a:rPr lang="en-US" smtClean="0"/>
              <a:t>‹#›</a:t>
            </a:fld>
            <a:endParaRPr lang="en-US"/>
          </a:p>
        </p:txBody>
      </p:sp>
    </p:spTree>
    <p:extLst>
      <p:ext uri="{BB962C8B-B14F-4D97-AF65-F5344CB8AC3E}">
        <p14:creationId xmlns:p14="http://schemas.microsoft.com/office/powerpoint/2010/main" val="411963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87548-072E-55AC-2655-52916D1E38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93661A-4B7E-5AE1-9D21-2AB6317C3A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C4F562-8275-7200-AA62-5DE28108A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C72A3D-F0BA-93D0-F319-A6B205E5E012}"/>
              </a:ext>
            </a:extLst>
          </p:cNvPr>
          <p:cNvSpPr>
            <a:spLocks noGrp="1"/>
          </p:cNvSpPr>
          <p:nvPr>
            <p:ph type="dt" sz="half" idx="10"/>
          </p:nvPr>
        </p:nvSpPr>
        <p:spPr/>
        <p:txBody>
          <a:bodyPr/>
          <a:lstStyle/>
          <a:p>
            <a:fld id="{0BEAD45A-67AB-44B3-9F56-9DE142C5BA23}" type="datetimeFigureOut">
              <a:rPr lang="en-US" smtClean="0"/>
              <a:t>10/13/2025</a:t>
            </a:fld>
            <a:endParaRPr lang="en-US"/>
          </a:p>
        </p:txBody>
      </p:sp>
      <p:sp>
        <p:nvSpPr>
          <p:cNvPr id="6" name="Footer Placeholder 5">
            <a:extLst>
              <a:ext uri="{FF2B5EF4-FFF2-40B4-BE49-F238E27FC236}">
                <a16:creationId xmlns:a16="http://schemas.microsoft.com/office/drawing/2014/main" id="{699BB055-2F07-0427-1E4F-FCF6F233A2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9F7C9F-72E7-D015-73B8-B91ED19D26EB}"/>
              </a:ext>
            </a:extLst>
          </p:cNvPr>
          <p:cNvSpPr>
            <a:spLocks noGrp="1"/>
          </p:cNvSpPr>
          <p:nvPr>
            <p:ph type="sldNum" sz="quarter" idx="12"/>
          </p:nvPr>
        </p:nvSpPr>
        <p:spPr/>
        <p:txBody>
          <a:bodyPr/>
          <a:lstStyle/>
          <a:p>
            <a:fld id="{FAD6B9F1-CF3B-487B-9517-DA838062B1B5}" type="slidenum">
              <a:rPr lang="en-US" smtClean="0"/>
              <a:t>‹#›</a:t>
            </a:fld>
            <a:endParaRPr lang="en-US"/>
          </a:p>
        </p:txBody>
      </p:sp>
    </p:spTree>
    <p:extLst>
      <p:ext uri="{BB962C8B-B14F-4D97-AF65-F5344CB8AC3E}">
        <p14:creationId xmlns:p14="http://schemas.microsoft.com/office/powerpoint/2010/main" val="747857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4280CA-26E2-856D-D954-819F4DDEE7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B46886-E47D-B041-3049-84443983CE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BC668-0DC4-1539-C6F8-2A33C7753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AD45A-67AB-44B3-9F56-9DE142C5BA23}" type="datetimeFigureOut">
              <a:rPr lang="en-US" smtClean="0"/>
              <a:t>10/13/2025</a:t>
            </a:fld>
            <a:endParaRPr lang="en-US"/>
          </a:p>
        </p:txBody>
      </p:sp>
      <p:sp>
        <p:nvSpPr>
          <p:cNvPr id="5" name="Footer Placeholder 4">
            <a:extLst>
              <a:ext uri="{FF2B5EF4-FFF2-40B4-BE49-F238E27FC236}">
                <a16:creationId xmlns:a16="http://schemas.microsoft.com/office/drawing/2014/main" id="{8557B40A-2187-1A47-8917-793B604994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D53AAB-EC42-D311-79F5-E08572324B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6B9F1-CF3B-487B-9517-DA838062B1B5}" type="slidenum">
              <a:rPr lang="en-US" smtClean="0"/>
              <a:t>‹#›</a:t>
            </a:fld>
            <a:endParaRPr lang="en-US"/>
          </a:p>
        </p:txBody>
      </p:sp>
    </p:spTree>
    <p:extLst>
      <p:ext uri="{BB962C8B-B14F-4D97-AF65-F5344CB8AC3E}">
        <p14:creationId xmlns:p14="http://schemas.microsoft.com/office/powerpoint/2010/main" val="1472134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jpeg"/><Relationship Id="rId7" Type="http://schemas.openxmlformats.org/officeDocument/2006/relationships/image" Target="../media/image18.jp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nam10.safelinks.protection.outlook.com/?url=https%3A%2F%2Fwww.utrgv.edu%2Fgcr%2F_files%2Fdocuments%2Fgov%2Fpolitical-activity-memorandum-2024.pdf&amp;data=05%7C02%7Crichard.sanchez%40utrgv.edu%7C290e7f877a21422c2ceb08dd567a4424%7C990436a687df491c91249afa91f88827%7C0%7C0%7C638761805301310308%7CUnknown%7CTWFpbGZsb3d8eyJFbXB0eU1hcGkiOnRydWUsIlYiOiIwLjAuMDAwMCIsIlAiOiJXaW4zMiIsIkFOIjoiTWFpbCIsIldUIjoyfQ%3D%3D%7C0%7C%7C%7C&amp;sdata=cOVfLBEe3rH%2BteFRgrjEBj3jySFO52rXCPLuVeDOyfQ%3D&amp;reserved=0" TargetMode="External"/><Relationship Id="rId7" Type="http://schemas.openxmlformats.org/officeDocument/2006/relationships/hyperlink" Target="https://statutes.capitol.texas.gov/Docs/PE/pdf/PE.39.pdf" TargetMode="External"/><Relationship Id="rId2" Type="http://schemas.openxmlformats.org/officeDocument/2006/relationships/hyperlink" Target="https://www.utrgv.edu/gcr/_files/documents/gov/political-activity-on-campus-memorandum.pdf" TargetMode="External"/><Relationship Id="rId1" Type="http://schemas.openxmlformats.org/officeDocument/2006/relationships/slideLayout" Target="../slideLayouts/slideLayout2.xml"/><Relationship Id="rId6" Type="http://schemas.openxmlformats.org/officeDocument/2006/relationships/hyperlink" Target="https://statutes.capitol.texas.gov/Docs/GV/pdf/GV.2203.pdf" TargetMode="External"/><Relationship Id="rId5" Type="http://schemas.openxmlformats.org/officeDocument/2006/relationships/hyperlink" Target="https://statutes.capitol.texas.gov/Docs/GV/pdf/GV.556.pdf" TargetMode="External"/><Relationship Id="rId4" Type="http://schemas.openxmlformats.org/officeDocument/2006/relationships/hyperlink" Target="https://www.utrgv.edu/gcr/_files/documents/gov/utrgv.gr.campuspoliticalactivityguidance.3oct2022.docx"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utsystem.edu/board-of-regents/rules/80106-special-use-facilities" TargetMode="External"/><Relationship Id="rId3" Type="http://schemas.openxmlformats.org/officeDocument/2006/relationships/hyperlink" Target="https://www.utsystem.edu/board-of-regents/rules/40501-speech-and-assembly" TargetMode="External"/><Relationship Id="rId7" Type="http://schemas.openxmlformats.org/officeDocument/2006/relationships/hyperlink" Target="https://www.utsystem.edu/board-of-regents/rules/80105-joint-sponsorship-useproperty-or-buildings" TargetMode="External"/><Relationship Id="rId2" Type="http://schemas.openxmlformats.org/officeDocument/2006/relationships/hyperlink" Target="https://www.utsystem.edu/board-of-regents/rules/30103-standards-of-conduct" TargetMode="External"/><Relationship Id="rId1" Type="http://schemas.openxmlformats.org/officeDocument/2006/relationships/slideLayout" Target="../slideLayouts/slideLayout2.xml"/><Relationship Id="rId6" Type="http://schemas.openxmlformats.org/officeDocument/2006/relationships/hyperlink" Target="https://www.utsystem.edu/board-of-regents/rules/80104-use-of-facilities" TargetMode="External"/><Relationship Id="rId5" Type="http://schemas.openxmlformats.org/officeDocument/2006/relationships/hyperlink" Target="https://www.utsystem.edu/board-of-regents/rules/80103-solicitation" TargetMode="External"/><Relationship Id="rId4" Type="http://schemas.openxmlformats.org/officeDocument/2006/relationships/hyperlink" Target="https://www.utsystem.edu/board-of-regents/rules/80101-category-facilities-andauthorized-users" TargetMode="Externa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https://www.utrgv.edu/gcr/departments/governmental-relations/index.ht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B286708-95D7-A628-FC0E-CFBBAF6F0838}"/>
              </a:ext>
            </a:extLst>
          </p:cNvPr>
          <p:cNvPicPr>
            <a:picLocks noChangeAspect="1"/>
          </p:cNvPicPr>
          <p:nvPr/>
        </p:nvPicPr>
        <p:blipFill rotWithShape="1">
          <a:blip r:embed="rId2"/>
          <a:srcRect t="30202" b="3505"/>
          <a:stretch/>
        </p:blipFill>
        <p:spPr>
          <a:xfrm>
            <a:off x="2620347" y="1814051"/>
            <a:ext cx="6951305" cy="3390281"/>
          </a:xfrm>
          <a:prstGeom prst="rect">
            <a:avLst/>
          </a:prstGeom>
          <a:effectLst>
            <a:softEdge rad="38100"/>
          </a:effectLst>
        </p:spPr>
      </p:pic>
    </p:spTree>
    <p:extLst>
      <p:ext uri="{BB962C8B-B14F-4D97-AF65-F5344CB8AC3E}">
        <p14:creationId xmlns:p14="http://schemas.microsoft.com/office/powerpoint/2010/main" val="772921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
        <p15:prstTrans prst="curtains"/>
      </p:transition>
    </mc:Choice>
    <mc:Fallback xmlns="">
      <p:transition spd="slow" advClick="0" advTm="1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3743F-D3DD-68D0-00EC-634C34956C7D}"/>
              </a:ext>
            </a:extLst>
          </p:cNvPr>
          <p:cNvSpPr>
            <a:spLocks noGrp="1"/>
          </p:cNvSpPr>
          <p:nvPr>
            <p:ph idx="1"/>
          </p:nvPr>
        </p:nvSpPr>
        <p:spPr>
          <a:xfrm>
            <a:off x="838200" y="1825624"/>
            <a:ext cx="10515600" cy="5032375"/>
          </a:xfrm>
        </p:spPr>
        <p:txBody>
          <a:bodyPr>
            <a:normAutofit fontScale="55000" lnSpcReduction="20000"/>
          </a:bodyPr>
          <a:lstStyle/>
          <a:p>
            <a:pPr>
              <a:lnSpc>
                <a:spcPct val="120000"/>
              </a:lnSpc>
            </a:pPr>
            <a:r>
              <a:rPr lang="en-US" sz="4000" dirty="0">
                <a:latin typeface="+mj-lt"/>
              </a:rPr>
              <a:t>Registered student organizations, faculty organizations, staff organizations or student government organizations </a:t>
            </a:r>
            <a:r>
              <a:rPr lang="en-US" sz="4000" b="1" dirty="0">
                <a:solidFill>
                  <a:srgbClr val="00B050"/>
                </a:solidFill>
                <a:latin typeface="+mj-lt"/>
              </a:rPr>
              <a:t>MAY</a:t>
            </a:r>
            <a:r>
              <a:rPr lang="en-US" sz="4000" dirty="0">
                <a:latin typeface="+mj-lt"/>
              </a:rPr>
              <a:t> invite a candidate for political office to the university BUT must first make an application for use of a university facility to the university president and receive approval.</a:t>
            </a:r>
          </a:p>
          <a:p>
            <a:pPr lvl="1">
              <a:lnSpc>
                <a:spcPct val="120000"/>
              </a:lnSpc>
              <a:buFont typeface="Wingdings" panose="05000000000000000000" pitchFamily="2" charset="2"/>
              <a:buChar char="ü"/>
            </a:pPr>
            <a:r>
              <a:rPr lang="en-US" sz="3600" b="0" i="0" u="none" strike="noStrike" baseline="0" dirty="0">
                <a:solidFill>
                  <a:srgbClr val="000000"/>
                </a:solidFill>
                <a:latin typeface="+mj-lt"/>
              </a:rPr>
              <a:t>Approval must be received at least 48 hours prior to the time the event is scheduled to take place;  </a:t>
            </a:r>
          </a:p>
          <a:p>
            <a:pPr lvl="1">
              <a:lnSpc>
                <a:spcPct val="120000"/>
              </a:lnSpc>
              <a:buFont typeface="Wingdings" panose="05000000000000000000" pitchFamily="2" charset="2"/>
              <a:buChar char="ü"/>
            </a:pPr>
            <a:r>
              <a:rPr lang="en-US" sz="3600" b="0" i="0" u="none" strike="noStrike" baseline="0" dirty="0">
                <a:solidFill>
                  <a:srgbClr val="000000"/>
                </a:solidFill>
                <a:latin typeface="+mj-lt"/>
              </a:rPr>
              <a:t>Approval of the application may include reasonable and nondiscriminatory time, place and manner restrictions for the event set by the university;</a:t>
            </a:r>
          </a:p>
          <a:p>
            <a:pPr lvl="1">
              <a:lnSpc>
                <a:spcPct val="120000"/>
              </a:lnSpc>
              <a:buFont typeface="Wingdings" panose="05000000000000000000" pitchFamily="2" charset="2"/>
              <a:buChar char="ü"/>
            </a:pPr>
            <a:r>
              <a:rPr lang="en-US" sz="3600" b="0" i="0" u="none" strike="noStrike" baseline="0" dirty="0">
                <a:solidFill>
                  <a:srgbClr val="000000"/>
                </a:solidFill>
                <a:latin typeface="+mj-lt"/>
              </a:rPr>
              <a:t>The organization must retain control over the event and may not be a “front” for an off-campus person or organization; </a:t>
            </a:r>
          </a:p>
          <a:p>
            <a:pPr lvl="1">
              <a:lnSpc>
                <a:spcPct val="120000"/>
              </a:lnSpc>
              <a:buFont typeface="Wingdings" panose="05000000000000000000" pitchFamily="2" charset="2"/>
              <a:buChar char="ü"/>
            </a:pPr>
            <a:r>
              <a:rPr lang="en-US" sz="3600" b="0" i="0" u="none" strike="noStrike" baseline="0" dirty="0">
                <a:solidFill>
                  <a:srgbClr val="000000"/>
                </a:solidFill>
                <a:latin typeface="+mj-lt"/>
              </a:rPr>
              <a:t>The organization may not jointly sponsor an event with an off-campus person or organization in violation of Regents’ Rule 80105; and</a:t>
            </a:r>
          </a:p>
          <a:p>
            <a:pPr lvl="1">
              <a:lnSpc>
                <a:spcPct val="120000"/>
              </a:lnSpc>
              <a:buFont typeface="Wingdings" panose="05000000000000000000" pitchFamily="2" charset="2"/>
              <a:buChar char="ü"/>
            </a:pPr>
            <a:r>
              <a:rPr lang="en-US" sz="3600" b="0" i="0" u="none" strike="noStrike" baseline="0" dirty="0">
                <a:solidFill>
                  <a:srgbClr val="000000"/>
                </a:solidFill>
                <a:latin typeface="+mj-lt"/>
              </a:rPr>
              <a:t>The organization must make it clear that the organization, and not the university, invited the speaker and that the views expressed do not represent the views of the institution.</a:t>
            </a:r>
          </a:p>
          <a:p>
            <a:endParaRPr lang="en-US" dirty="0"/>
          </a:p>
        </p:txBody>
      </p:sp>
      <p:sp>
        <p:nvSpPr>
          <p:cNvPr id="4" name="Title 1">
            <a:extLst>
              <a:ext uri="{FF2B5EF4-FFF2-40B4-BE49-F238E27FC236}">
                <a16:creationId xmlns:a16="http://schemas.microsoft.com/office/drawing/2014/main" id="{7CC72D6F-8FB8-0F71-3205-C34278542E54}"/>
              </a:ext>
            </a:extLst>
          </p:cNvPr>
          <p:cNvSpPr>
            <a:spLocks noGrp="1"/>
          </p:cNvSpPr>
          <p:nvPr>
            <p:ph type="title"/>
          </p:nvPr>
        </p:nvSpPr>
        <p:spPr>
          <a:xfrm>
            <a:off x="838200" y="365125"/>
            <a:ext cx="10515600" cy="1325563"/>
          </a:xfrm>
          <a:blipFill>
            <a:blip r:embed="rId2">
              <a:alphaModFix amt="75000"/>
            </a:blip>
            <a:tile tx="0" ty="0" sx="100000" sy="100000" flip="none" algn="tl"/>
          </a:blipFill>
          <a:ln w="38100">
            <a:solidFill>
              <a:srgbClr val="002060"/>
            </a:solidFill>
          </a:ln>
        </p:spPr>
        <p:txBody>
          <a:bodyPr>
            <a:normAutofit/>
          </a:bodyPr>
          <a:lstStyle/>
          <a:p>
            <a:pPr algn="ctr"/>
            <a:r>
              <a:rPr lang="en-US" sz="3200" b="1" dirty="0">
                <a:solidFill>
                  <a:schemeClr val="accent2"/>
                </a:solidFill>
                <a:latin typeface="Calibri" panose="020F0502020204030204" pitchFamily="34" charset="0"/>
              </a:rPr>
              <a:t>INVITATIONS TO CA</a:t>
            </a:r>
            <a:r>
              <a:rPr lang="en-US" sz="3200" b="1" i="0" u="none" strike="noStrike" baseline="0" dirty="0">
                <a:solidFill>
                  <a:schemeClr val="accent2"/>
                </a:solidFill>
                <a:latin typeface="Calibri" panose="020F0502020204030204" pitchFamily="34" charset="0"/>
              </a:rPr>
              <a:t>NDIDATES…</a:t>
            </a:r>
            <a:endParaRPr lang="en-US" sz="3200" dirty="0">
              <a:solidFill>
                <a:schemeClr val="accent2"/>
              </a:solidFill>
            </a:endParaRPr>
          </a:p>
        </p:txBody>
      </p:sp>
    </p:spTree>
    <p:extLst>
      <p:ext uri="{BB962C8B-B14F-4D97-AF65-F5344CB8AC3E}">
        <p14:creationId xmlns:p14="http://schemas.microsoft.com/office/powerpoint/2010/main" val="266483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7A9F9-959B-AAAB-0C1C-96CEADDFB9EC}"/>
              </a:ext>
            </a:extLst>
          </p:cNvPr>
          <p:cNvSpPr>
            <a:spLocks noGrp="1"/>
          </p:cNvSpPr>
          <p:nvPr>
            <p:ph idx="1"/>
          </p:nvPr>
        </p:nvSpPr>
        <p:spPr>
          <a:xfrm>
            <a:off x="1315452" y="1957137"/>
            <a:ext cx="9529011" cy="4219826"/>
          </a:xfrm>
        </p:spPr>
        <p:txBody>
          <a:bodyPr>
            <a:normAutofit/>
          </a:bodyPr>
          <a:lstStyle/>
          <a:p>
            <a:pPr>
              <a:lnSpc>
                <a:spcPct val="100000"/>
              </a:lnSpc>
              <a:buFont typeface="Courier New" panose="02070309020205020404" pitchFamily="49" charset="0"/>
              <a:buChar char="o"/>
            </a:pPr>
            <a:r>
              <a:rPr lang="en-US" sz="2000" b="1" i="0" u="none" strike="noStrike" baseline="0" dirty="0">
                <a:solidFill>
                  <a:srgbClr val="000000"/>
                </a:solidFill>
                <a:latin typeface="Calibri" panose="020F0502020204030204" pitchFamily="34" charset="0"/>
              </a:rPr>
              <a:t>Do </a:t>
            </a:r>
            <a:r>
              <a:rPr lang="en-US" sz="2000" b="1" i="0" u="none" strike="noStrike" baseline="0" dirty="0">
                <a:solidFill>
                  <a:srgbClr val="FF0000"/>
                </a:solidFill>
                <a:latin typeface="Calibri" panose="020F0502020204030204" pitchFamily="34" charset="0"/>
              </a:rPr>
              <a:t>NOT</a:t>
            </a:r>
            <a:r>
              <a:rPr lang="en-US" sz="2000" b="1" i="0" u="none" strike="noStrike" baseline="0" dirty="0">
                <a:solidFill>
                  <a:srgbClr val="000000"/>
                </a:solidFill>
                <a:latin typeface="Calibri" panose="020F0502020204030204" pitchFamily="34" charset="0"/>
              </a:rPr>
              <a:t> schedule meetings </a:t>
            </a:r>
            <a:r>
              <a:rPr lang="en-US" sz="2000" b="0" i="0" u="none" strike="noStrike" baseline="0" dirty="0">
                <a:solidFill>
                  <a:srgbClr val="000000"/>
                </a:solidFill>
                <a:latin typeface="Calibri" panose="020F0502020204030204" pitchFamily="34" charset="0"/>
              </a:rPr>
              <a:t>with or send invitations to local, state or federal elected and appointed officials and/or their staff </a:t>
            </a:r>
            <a:r>
              <a:rPr lang="en-US" sz="2000" b="1" i="0" u="none" strike="noStrike" baseline="0" dirty="0">
                <a:solidFill>
                  <a:srgbClr val="000000"/>
                </a:solidFill>
                <a:latin typeface="Calibri" panose="020F0502020204030204" pitchFamily="34" charset="0"/>
              </a:rPr>
              <a:t>without first notifying OGR</a:t>
            </a:r>
            <a:r>
              <a:rPr lang="en-US" sz="2000" b="0" i="0" u="none" strike="noStrike" baseline="0" dirty="0">
                <a:solidFill>
                  <a:srgbClr val="000000"/>
                </a:solidFill>
                <a:latin typeface="Calibri" panose="020F0502020204030204" pitchFamily="34" charset="0"/>
              </a:rPr>
              <a:t>.</a:t>
            </a:r>
          </a:p>
          <a:p>
            <a:pPr>
              <a:lnSpc>
                <a:spcPct val="100000"/>
              </a:lnSpc>
              <a:buFont typeface="Courier New" panose="02070309020205020404" pitchFamily="49" charset="0"/>
              <a:buChar char="o"/>
            </a:pPr>
            <a:r>
              <a:rPr lang="en-US" sz="2000" b="1" i="0" u="none" strike="noStrike" baseline="0" dirty="0">
                <a:solidFill>
                  <a:srgbClr val="000000"/>
                </a:solidFill>
                <a:latin typeface="Calibri" panose="020F0502020204030204" pitchFamily="34" charset="0"/>
              </a:rPr>
              <a:t>Do </a:t>
            </a:r>
            <a:r>
              <a:rPr lang="en-US" sz="2000" b="1" i="0" u="none" strike="noStrike" baseline="0" dirty="0">
                <a:solidFill>
                  <a:srgbClr val="FF0000"/>
                </a:solidFill>
                <a:latin typeface="Calibri" panose="020F0502020204030204" pitchFamily="34" charset="0"/>
              </a:rPr>
              <a:t>NOT</a:t>
            </a:r>
            <a:r>
              <a:rPr lang="en-US" sz="2000" b="1" i="0" u="none" strike="noStrike" baseline="0" dirty="0">
                <a:solidFill>
                  <a:srgbClr val="000000"/>
                </a:solidFill>
                <a:latin typeface="Calibri" panose="020F0502020204030204" pitchFamily="34" charset="0"/>
              </a:rPr>
              <a:t> request funding </a:t>
            </a:r>
            <a:r>
              <a:rPr lang="en-US" sz="2000" b="0" i="0" u="none" strike="noStrike" baseline="0" dirty="0">
                <a:solidFill>
                  <a:srgbClr val="000000"/>
                </a:solidFill>
                <a:latin typeface="Calibri" panose="020F0502020204030204" pitchFamily="34" charset="0"/>
              </a:rPr>
              <a:t>for a project or program from local, state or federal elected or appointed officials.  Requests for funding should be made to your direct report and will be communicated to university leadership.  </a:t>
            </a:r>
          </a:p>
          <a:p>
            <a:pPr>
              <a:lnSpc>
                <a:spcPct val="100000"/>
              </a:lnSpc>
              <a:buFont typeface="Courier New" panose="02070309020205020404" pitchFamily="49" charset="0"/>
              <a:buChar char="o"/>
            </a:pPr>
            <a:r>
              <a:rPr lang="en-US" sz="2000" b="1" i="0" u="none" strike="noStrike" baseline="0" dirty="0">
                <a:solidFill>
                  <a:srgbClr val="000000"/>
                </a:solidFill>
                <a:latin typeface="Calibri" panose="020F0502020204030204" pitchFamily="34" charset="0"/>
              </a:rPr>
              <a:t>Do </a:t>
            </a:r>
            <a:r>
              <a:rPr lang="en-US" sz="2000" b="1" i="0" u="none" strike="noStrike" baseline="0" dirty="0">
                <a:solidFill>
                  <a:srgbClr val="FF0000"/>
                </a:solidFill>
                <a:latin typeface="Calibri" panose="020F0502020204030204" pitchFamily="34" charset="0"/>
              </a:rPr>
              <a:t>NOT</a:t>
            </a:r>
            <a:r>
              <a:rPr lang="en-US" sz="2000" b="1" i="0" u="none" strike="noStrike" baseline="0" dirty="0">
                <a:solidFill>
                  <a:srgbClr val="000000"/>
                </a:solidFill>
                <a:latin typeface="Calibri" panose="020F0502020204030204" pitchFamily="34" charset="0"/>
              </a:rPr>
              <a:t> request proclamations or resolutions </a:t>
            </a:r>
            <a:r>
              <a:rPr lang="en-US" sz="2000" b="0" i="0" u="none" strike="noStrike" baseline="0" dirty="0">
                <a:solidFill>
                  <a:srgbClr val="000000"/>
                </a:solidFill>
                <a:latin typeface="Calibri" panose="020F0502020204030204" pitchFamily="34" charset="0"/>
              </a:rPr>
              <a:t>from elected or appointed officials and/or their staff directly.  Go through OGR to do so.  </a:t>
            </a:r>
          </a:p>
          <a:p>
            <a:pPr>
              <a:lnSpc>
                <a:spcPct val="100000"/>
              </a:lnSpc>
              <a:buFont typeface="Courier New" panose="02070309020205020404" pitchFamily="49" charset="0"/>
              <a:buChar char="o"/>
            </a:pPr>
            <a:r>
              <a:rPr lang="en-US" sz="2000" b="1" i="0" u="none" strike="noStrike" baseline="0" dirty="0">
                <a:solidFill>
                  <a:srgbClr val="000000"/>
                </a:solidFill>
                <a:latin typeface="Calibri" panose="020F0502020204030204" pitchFamily="34" charset="0"/>
              </a:rPr>
              <a:t>Do </a:t>
            </a:r>
            <a:r>
              <a:rPr lang="en-US" sz="2000" b="1" i="0" u="none" strike="noStrike" baseline="0" dirty="0">
                <a:solidFill>
                  <a:srgbClr val="FF0000"/>
                </a:solidFill>
                <a:latin typeface="Calibri" panose="020F0502020204030204" pitchFamily="34" charset="0"/>
              </a:rPr>
              <a:t>NOT</a:t>
            </a:r>
            <a:r>
              <a:rPr lang="en-US" sz="2000" b="1" i="0" u="none" strike="noStrike" baseline="0" dirty="0">
                <a:solidFill>
                  <a:srgbClr val="000000"/>
                </a:solidFill>
                <a:latin typeface="Calibri" panose="020F0502020204030204" pitchFamily="34" charset="0"/>
              </a:rPr>
              <a:t> make any gifts or schedule plaque presentations </a:t>
            </a:r>
            <a:r>
              <a:rPr lang="en-US" sz="2000" b="0" i="0" u="none" strike="noStrike" baseline="0" dirty="0">
                <a:solidFill>
                  <a:srgbClr val="000000"/>
                </a:solidFill>
                <a:latin typeface="Calibri" panose="020F0502020204030204" pitchFamily="34" charset="0"/>
              </a:rPr>
              <a:t>or the like to elected or appointed officials without first obtaining consent from OGR.  Note: Special rules apply to federal officeholders and certain expenditures must be reported. </a:t>
            </a:r>
            <a:endParaRPr lang="en-US" sz="2000" dirty="0"/>
          </a:p>
        </p:txBody>
      </p:sp>
      <p:sp>
        <p:nvSpPr>
          <p:cNvPr id="4" name="Title 1">
            <a:extLst>
              <a:ext uri="{FF2B5EF4-FFF2-40B4-BE49-F238E27FC236}">
                <a16:creationId xmlns:a16="http://schemas.microsoft.com/office/drawing/2014/main" id="{F174992B-7FE1-7C48-DF20-18F0D69FD6D4}"/>
              </a:ext>
            </a:extLst>
          </p:cNvPr>
          <p:cNvSpPr>
            <a:spLocks noGrp="1"/>
          </p:cNvSpPr>
          <p:nvPr>
            <p:ph type="title"/>
          </p:nvPr>
        </p:nvSpPr>
        <p:spPr>
          <a:xfrm>
            <a:off x="838200" y="365125"/>
            <a:ext cx="10515600" cy="1325563"/>
          </a:xfrm>
          <a:blipFill>
            <a:blip r:embed="rId2">
              <a:alphaModFix amt="75000"/>
            </a:blip>
            <a:tile tx="0" ty="0" sx="100000" sy="100000" flip="none" algn="tl"/>
          </a:blipFill>
          <a:ln w="38100">
            <a:solidFill>
              <a:srgbClr val="002060"/>
            </a:solidFill>
          </a:ln>
        </p:spPr>
        <p:txBody>
          <a:bodyPr>
            <a:normAutofit/>
          </a:bodyPr>
          <a:lstStyle/>
          <a:p>
            <a:pPr algn="ctr"/>
            <a:r>
              <a:rPr lang="en-US" sz="3200" b="1" dirty="0">
                <a:solidFill>
                  <a:schemeClr val="accent2"/>
                </a:solidFill>
                <a:latin typeface="Calibri" panose="020F0502020204030204" pitchFamily="34" charset="0"/>
              </a:rPr>
              <a:t>INVITATIONS / COMMUNICATIONS / REQUESTS TO</a:t>
            </a:r>
            <a:br>
              <a:rPr lang="en-US" sz="3200" b="1" dirty="0">
                <a:solidFill>
                  <a:schemeClr val="accent2"/>
                </a:solidFill>
                <a:latin typeface="Calibri" panose="020F0502020204030204" pitchFamily="34" charset="0"/>
              </a:rPr>
            </a:br>
            <a:r>
              <a:rPr lang="en-US" sz="3200" b="1" dirty="0">
                <a:solidFill>
                  <a:schemeClr val="accent2"/>
                </a:solidFill>
                <a:latin typeface="Calibri" panose="020F0502020204030204" pitchFamily="34" charset="0"/>
              </a:rPr>
              <a:t>ELECTED OR APPOINTED OFFICIALS</a:t>
            </a:r>
            <a:r>
              <a:rPr lang="en-US" sz="3200" b="1" i="0" u="none" strike="noStrike" baseline="0" dirty="0">
                <a:solidFill>
                  <a:schemeClr val="accent2"/>
                </a:solidFill>
                <a:latin typeface="Calibri" panose="020F0502020204030204" pitchFamily="34" charset="0"/>
              </a:rPr>
              <a:t>…</a:t>
            </a:r>
            <a:endParaRPr lang="en-US" sz="3200" dirty="0">
              <a:solidFill>
                <a:schemeClr val="accent2"/>
              </a:solidFill>
            </a:endParaRPr>
          </a:p>
        </p:txBody>
      </p:sp>
    </p:spTree>
    <p:extLst>
      <p:ext uri="{BB962C8B-B14F-4D97-AF65-F5344CB8AC3E}">
        <p14:creationId xmlns:p14="http://schemas.microsoft.com/office/powerpoint/2010/main" val="672735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7EE71-BBA6-D72C-3CEE-1429FD581E1E}"/>
              </a:ext>
            </a:extLst>
          </p:cNvPr>
          <p:cNvSpPr>
            <a:spLocks noGrp="1"/>
          </p:cNvSpPr>
          <p:nvPr>
            <p:ph idx="1"/>
          </p:nvPr>
        </p:nvSpPr>
        <p:spPr>
          <a:xfrm>
            <a:off x="838200" y="2021305"/>
            <a:ext cx="10515600" cy="4155657"/>
          </a:xfrm>
        </p:spPr>
        <p:txBody>
          <a:bodyPr>
            <a:normAutofit fontScale="92500" lnSpcReduction="20000"/>
          </a:bodyPr>
          <a:lstStyle/>
          <a:p>
            <a:pPr marL="0" indent="0">
              <a:lnSpc>
                <a:spcPct val="100000"/>
              </a:lnSpc>
              <a:buNone/>
            </a:pPr>
            <a:r>
              <a:rPr lang="en-US" sz="2000" dirty="0"/>
              <a:t>You </a:t>
            </a:r>
            <a:r>
              <a:rPr lang="en-US" sz="2000" b="1" dirty="0">
                <a:solidFill>
                  <a:srgbClr val="00B050"/>
                </a:solidFill>
              </a:rPr>
              <a:t>MAY</a:t>
            </a:r>
            <a:r>
              <a:rPr lang="en-US" sz="2000" dirty="0"/>
              <a:t> invite elected or appointed officials to campus to be guest speakers… in their official capacities. However, you should first notify OGR of any meetings you wish to schedule or invitations you wish to send to local, state or federal elected officials and/or their staff.</a:t>
            </a:r>
          </a:p>
          <a:p>
            <a:pPr lvl="1">
              <a:lnSpc>
                <a:spcPct val="100000"/>
              </a:lnSpc>
              <a:buFont typeface="Wingdings" panose="05000000000000000000" pitchFamily="2" charset="2"/>
              <a:buChar char="Ø"/>
            </a:pPr>
            <a:r>
              <a:rPr lang="en-US" sz="1600" dirty="0"/>
              <a:t>Sometimes an elected official is also a candidate, so it is important to make that distinction.  In this scenario the elected official is being invited to campus in his/her official officeholder capacity, so all parties must refrain from any campaign-related statements or activity (i.e. mention of the elected official’s re-election)</a:t>
            </a:r>
          </a:p>
          <a:p>
            <a:pPr marL="0" indent="0">
              <a:lnSpc>
                <a:spcPct val="100000"/>
              </a:lnSpc>
              <a:buNone/>
            </a:pPr>
            <a:endParaRPr lang="en-US" sz="800" dirty="0"/>
          </a:p>
          <a:p>
            <a:pPr marL="0" indent="0">
              <a:lnSpc>
                <a:spcPct val="100000"/>
              </a:lnSpc>
              <a:buNone/>
            </a:pPr>
            <a:r>
              <a:rPr lang="en-US" sz="2000" dirty="0"/>
              <a:t>You </a:t>
            </a:r>
            <a:r>
              <a:rPr lang="en-US" sz="2000" b="1" dirty="0">
                <a:solidFill>
                  <a:srgbClr val="00B050"/>
                </a:solidFill>
              </a:rPr>
              <a:t>MAY</a:t>
            </a:r>
            <a:r>
              <a:rPr lang="en-US" sz="2000" dirty="0"/>
              <a:t> request letters of support (LoS) from elected and/or appointed officials for grant applications. However, please:</a:t>
            </a:r>
          </a:p>
          <a:p>
            <a:pPr lvl="1">
              <a:lnSpc>
                <a:spcPct val="100000"/>
              </a:lnSpc>
              <a:buFont typeface="Courier New" panose="02070309020205020404" pitchFamily="49" charset="0"/>
              <a:buChar char="o"/>
            </a:pPr>
            <a:r>
              <a:rPr lang="en-US" sz="2000" dirty="0"/>
              <a:t>Go through OGR to do so; </a:t>
            </a:r>
          </a:p>
          <a:p>
            <a:pPr lvl="1">
              <a:lnSpc>
                <a:spcPct val="100000"/>
              </a:lnSpc>
              <a:buFont typeface="Courier New" panose="02070309020205020404" pitchFamily="49" charset="0"/>
              <a:buChar char="o"/>
            </a:pPr>
            <a:r>
              <a:rPr lang="en-US" sz="2000" dirty="0"/>
              <a:t>Provide a template of the letter; </a:t>
            </a:r>
          </a:p>
          <a:p>
            <a:pPr lvl="1">
              <a:lnSpc>
                <a:spcPct val="100000"/>
              </a:lnSpc>
              <a:buFont typeface="Courier New" panose="02070309020205020404" pitchFamily="49" charset="0"/>
              <a:buChar char="o"/>
            </a:pPr>
            <a:r>
              <a:rPr lang="en-US" sz="2000" dirty="0"/>
              <a:t>Provide the amount requested and the application deadline;</a:t>
            </a:r>
          </a:p>
          <a:p>
            <a:pPr lvl="1">
              <a:lnSpc>
                <a:spcPct val="100000"/>
              </a:lnSpc>
              <a:buFont typeface="Courier New" panose="02070309020205020404" pitchFamily="49" charset="0"/>
              <a:buChar char="o"/>
            </a:pPr>
            <a:r>
              <a:rPr lang="en-US" sz="2000" dirty="0"/>
              <a:t>Grant opportunity number; and</a:t>
            </a:r>
          </a:p>
          <a:p>
            <a:pPr lvl="1">
              <a:lnSpc>
                <a:spcPct val="100000"/>
              </a:lnSpc>
              <a:buFont typeface="Courier New" panose="02070309020205020404" pitchFamily="49" charset="0"/>
              <a:buChar char="o"/>
            </a:pPr>
            <a:r>
              <a:rPr lang="en-US" sz="2000" dirty="0"/>
              <a:t>Give adequate time for such a letter to be provided – Congressional support letters require 2 weeks lead time.</a:t>
            </a:r>
          </a:p>
        </p:txBody>
      </p:sp>
      <p:sp>
        <p:nvSpPr>
          <p:cNvPr id="4" name="Title 1">
            <a:extLst>
              <a:ext uri="{FF2B5EF4-FFF2-40B4-BE49-F238E27FC236}">
                <a16:creationId xmlns:a16="http://schemas.microsoft.com/office/drawing/2014/main" id="{CB27A39E-B8DB-EA28-F587-662899A78553}"/>
              </a:ext>
            </a:extLst>
          </p:cNvPr>
          <p:cNvSpPr>
            <a:spLocks noGrp="1"/>
          </p:cNvSpPr>
          <p:nvPr>
            <p:ph type="title"/>
          </p:nvPr>
        </p:nvSpPr>
        <p:spPr>
          <a:xfrm>
            <a:off x="838200" y="365125"/>
            <a:ext cx="10515600" cy="1325563"/>
          </a:xfrm>
          <a:blipFill>
            <a:blip r:embed="rId2">
              <a:alphaModFix amt="75000"/>
            </a:blip>
            <a:tile tx="0" ty="0" sx="100000" sy="100000" flip="none" algn="tl"/>
          </a:blipFill>
          <a:ln w="38100">
            <a:solidFill>
              <a:srgbClr val="002060"/>
            </a:solidFill>
          </a:ln>
        </p:spPr>
        <p:txBody>
          <a:bodyPr>
            <a:normAutofit/>
          </a:bodyPr>
          <a:lstStyle/>
          <a:p>
            <a:pPr algn="ctr"/>
            <a:r>
              <a:rPr lang="en-US" sz="3200" b="1" dirty="0">
                <a:solidFill>
                  <a:schemeClr val="accent2"/>
                </a:solidFill>
                <a:latin typeface="Calibri" panose="020F0502020204030204" pitchFamily="34" charset="0"/>
              </a:rPr>
              <a:t>INVITATIONS / COMMUNICATIONS / REQUESTS TO</a:t>
            </a:r>
            <a:br>
              <a:rPr lang="en-US" sz="3200" b="1" dirty="0">
                <a:solidFill>
                  <a:schemeClr val="accent2"/>
                </a:solidFill>
                <a:latin typeface="Calibri" panose="020F0502020204030204" pitchFamily="34" charset="0"/>
              </a:rPr>
            </a:br>
            <a:r>
              <a:rPr lang="en-US" sz="3200" b="1" dirty="0">
                <a:solidFill>
                  <a:schemeClr val="accent2"/>
                </a:solidFill>
                <a:latin typeface="Calibri" panose="020F0502020204030204" pitchFamily="34" charset="0"/>
              </a:rPr>
              <a:t>ELECTED OR APPOINTED OFFICIALS </a:t>
            </a:r>
            <a:r>
              <a:rPr lang="en-US" sz="1800" b="1" dirty="0">
                <a:solidFill>
                  <a:schemeClr val="accent2"/>
                </a:solidFill>
                <a:latin typeface="Calibri" panose="020F0502020204030204" pitchFamily="34" charset="0"/>
              </a:rPr>
              <a:t>(CONT.)</a:t>
            </a:r>
            <a:r>
              <a:rPr lang="en-US" sz="3200" b="1" i="0" u="none" strike="noStrike" baseline="0" dirty="0">
                <a:solidFill>
                  <a:schemeClr val="accent2"/>
                </a:solidFill>
                <a:latin typeface="Calibri" panose="020F0502020204030204" pitchFamily="34" charset="0"/>
              </a:rPr>
              <a:t>…</a:t>
            </a:r>
            <a:endParaRPr lang="en-US" sz="3200" dirty="0">
              <a:solidFill>
                <a:schemeClr val="accent2"/>
              </a:solidFill>
            </a:endParaRPr>
          </a:p>
        </p:txBody>
      </p:sp>
    </p:spTree>
    <p:extLst>
      <p:ext uri="{BB962C8B-B14F-4D97-AF65-F5344CB8AC3E}">
        <p14:creationId xmlns:p14="http://schemas.microsoft.com/office/powerpoint/2010/main" val="1594478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Push and Pull of Research: Lessons from a Multi-site Study of Research  Use in Education Policy | William T. Grant Foundation">
            <a:extLst>
              <a:ext uri="{FF2B5EF4-FFF2-40B4-BE49-F238E27FC236}">
                <a16:creationId xmlns:a16="http://schemas.microsoft.com/office/drawing/2014/main" id="{C5650CEE-6A75-D64F-98AB-0482CFA26CD0}"/>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5044439" y="2887504"/>
            <a:ext cx="6153753" cy="3318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323E460-6CB3-44C7-389F-572A7CD43733}"/>
              </a:ext>
            </a:extLst>
          </p:cNvPr>
          <p:cNvSpPr>
            <a:spLocks noGrp="1"/>
          </p:cNvSpPr>
          <p:nvPr>
            <p:ph idx="1"/>
          </p:nvPr>
        </p:nvSpPr>
        <p:spPr>
          <a:xfrm>
            <a:off x="902368" y="1873751"/>
            <a:ext cx="6236369" cy="4351338"/>
          </a:xfrm>
        </p:spPr>
        <p:txBody>
          <a:bodyPr>
            <a:normAutofit/>
          </a:bodyPr>
          <a:lstStyle/>
          <a:p>
            <a:pPr marL="0" indent="0">
              <a:buNone/>
            </a:pPr>
            <a:r>
              <a:rPr lang="en-US" sz="2400" dirty="0"/>
              <a:t>You </a:t>
            </a:r>
            <a:r>
              <a:rPr lang="en-US" sz="2400" b="1" dirty="0">
                <a:solidFill>
                  <a:srgbClr val="00B050"/>
                </a:solidFill>
              </a:rPr>
              <a:t>MAY</a:t>
            </a:r>
            <a:r>
              <a:rPr lang="en-US" sz="2400" dirty="0"/>
              <a:t> respond to requests from elected or appointed officials or their staff to provide information.</a:t>
            </a:r>
          </a:p>
          <a:p>
            <a:pPr lvl="1">
              <a:buFont typeface="Wingdings" panose="05000000000000000000" pitchFamily="2" charset="2"/>
              <a:buChar char="Ø"/>
            </a:pPr>
            <a:endParaRPr lang="en-US" sz="800" dirty="0"/>
          </a:p>
          <a:p>
            <a:pPr lvl="1">
              <a:buFont typeface="Wingdings" panose="05000000000000000000" pitchFamily="2" charset="2"/>
              <a:buChar char="Ø"/>
            </a:pPr>
            <a:r>
              <a:rPr lang="en-US" dirty="0"/>
              <a:t> In fact, we should respond very quickly!</a:t>
            </a:r>
          </a:p>
          <a:p>
            <a:pPr lvl="1">
              <a:buFont typeface="Wingdings" panose="05000000000000000000" pitchFamily="2" charset="2"/>
              <a:buChar char="Ø"/>
            </a:pPr>
            <a:endParaRPr lang="en-US" sz="1000" dirty="0"/>
          </a:p>
          <a:p>
            <a:pPr lvl="1">
              <a:buFont typeface="Wingdings" panose="05000000000000000000" pitchFamily="2" charset="2"/>
              <a:buChar char="Ø"/>
            </a:pPr>
            <a:r>
              <a:rPr lang="en-US" dirty="0"/>
              <a:t> However, please advise OGR of any requests or inquiries you receive from elected or appointed officials and/or their staff prior to providing any information.</a:t>
            </a:r>
          </a:p>
        </p:txBody>
      </p:sp>
      <p:sp>
        <p:nvSpPr>
          <p:cNvPr id="4" name="Title 1">
            <a:extLst>
              <a:ext uri="{FF2B5EF4-FFF2-40B4-BE49-F238E27FC236}">
                <a16:creationId xmlns:a16="http://schemas.microsoft.com/office/drawing/2014/main" id="{DCF9A44E-D8F0-1C0D-CD28-36A3D34E38CD}"/>
              </a:ext>
            </a:extLst>
          </p:cNvPr>
          <p:cNvSpPr>
            <a:spLocks noGrp="1"/>
          </p:cNvSpPr>
          <p:nvPr>
            <p:ph type="title"/>
          </p:nvPr>
        </p:nvSpPr>
        <p:spPr>
          <a:xfrm>
            <a:off x="838200" y="365125"/>
            <a:ext cx="10515600" cy="1325563"/>
          </a:xfrm>
          <a:blipFill>
            <a:blip r:embed="rId3">
              <a:alphaModFix amt="75000"/>
            </a:blip>
            <a:tile tx="0" ty="0" sx="100000" sy="100000" flip="none" algn="tl"/>
          </a:blipFill>
          <a:ln w="38100">
            <a:solidFill>
              <a:srgbClr val="002060"/>
            </a:solidFill>
          </a:ln>
        </p:spPr>
        <p:txBody>
          <a:bodyPr>
            <a:normAutofit/>
          </a:bodyPr>
          <a:lstStyle/>
          <a:p>
            <a:pPr algn="ctr"/>
            <a:r>
              <a:rPr lang="en-US" sz="3200" b="1" dirty="0">
                <a:solidFill>
                  <a:schemeClr val="accent2"/>
                </a:solidFill>
                <a:latin typeface="Calibri" panose="020F0502020204030204" pitchFamily="34" charset="0"/>
              </a:rPr>
              <a:t>RESPONDING TO REQUESTS FROM ELECTED OR APPOINTED OFFICIALS AND/OR THEIR STAFF</a:t>
            </a:r>
            <a:r>
              <a:rPr lang="en-US" sz="3200" b="1" i="0" u="none" strike="noStrike" baseline="0" dirty="0">
                <a:solidFill>
                  <a:schemeClr val="accent2"/>
                </a:solidFill>
                <a:latin typeface="Calibri" panose="020F0502020204030204" pitchFamily="34" charset="0"/>
              </a:rPr>
              <a:t>…</a:t>
            </a:r>
            <a:endParaRPr lang="en-US" sz="3200" dirty="0">
              <a:solidFill>
                <a:schemeClr val="accent2"/>
              </a:solidFill>
            </a:endParaRPr>
          </a:p>
        </p:txBody>
      </p:sp>
    </p:spTree>
    <p:extLst>
      <p:ext uri="{BB962C8B-B14F-4D97-AF65-F5344CB8AC3E}">
        <p14:creationId xmlns:p14="http://schemas.microsoft.com/office/powerpoint/2010/main" val="3202883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E5A7AF5E-FC44-79B8-1082-7F45384C0B13}"/>
              </a:ext>
            </a:extLst>
          </p:cNvPr>
          <p:cNvPicPr>
            <a:picLocks noGrp="1" noChangeAspect="1"/>
          </p:cNvPicPr>
          <p:nvPr>
            <p:ph idx="1"/>
          </p:nvPr>
        </p:nvPicPr>
        <p:blipFill>
          <a:blip r:embed="rId2"/>
          <a:stretch>
            <a:fillRect/>
          </a:stretch>
        </p:blipFill>
        <p:spPr>
          <a:xfrm>
            <a:off x="3045763" y="825750"/>
            <a:ext cx="1024264" cy="1439441"/>
          </a:xfrm>
          <a:effectLst>
            <a:softEdge rad="63500"/>
          </a:effectLst>
        </p:spPr>
      </p:pic>
      <p:sp>
        <p:nvSpPr>
          <p:cNvPr id="4" name="Title 1">
            <a:extLst>
              <a:ext uri="{FF2B5EF4-FFF2-40B4-BE49-F238E27FC236}">
                <a16:creationId xmlns:a16="http://schemas.microsoft.com/office/drawing/2014/main" id="{6DE00409-3BFC-8CEC-97BA-373A183F300B}"/>
              </a:ext>
            </a:extLst>
          </p:cNvPr>
          <p:cNvSpPr>
            <a:spLocks noGrp="1"/>
          </p:cNvSpPr>
          <p:nvPr>
            <p:ph type="title"/>
          </p:nvPr>
        </p:nvSpPr>
        <p:spPr>
          <a:xfrm>
            <a:off x="0" y="19423"/>
            <a:ext cx="12192000" cy="709696"/>
          </a:xfrm>
          <a:blipFill>
            <a:blip r:embed="rId3">
              <a:alphaModFix amt="75000"/>
            </a:blip>
            <a:tile tx="0" ty="0" sx="100000" sy="100000" flip="none" algn="tl"/>
          </a:blipFill>
          <a:ln w="38100">
            <a:solidFill>
              <a:srgbClr val="002060"/>
            </a:solidFill>
          </a:ln>
        </p:spPr>
        <p:txBody>
          <a:bodyPr>
            <a:normAutofit/>
          </a:bodyPr>
          <a:lstStyle/>
          <a:p>
            <a:pPr algn="ctr"/>
            <a:r>
              <a:rPr lang="en-US" sz="3200" b="1" dirty="0">
                <a:solidFill>
                  <a:schemeClr val="accent2"/>
                </a:solidFill>
                <a:latin typeface="Calibri" panose="020F0502020204030204" pitchFamily="34" charset="0"/>
              </a:rPr>
              <a:t>OFFICE OF GOVERNMENTAL RELATIONS - CONTACT INFORMATION</a:t>
            </a:r>
            <a:endParaRPr lang="en-US" sz="3200" dirty="0">
              <a:solidFill>
                <a:schemeClr val="accent2"/>
              </a:solidFill>
            </a:endParaRPr>
          </a:p>
        </p:txBody>
      </p:sp>
      <p:sp>
        <p:nvSpPr>
          <p:cNvPr id="7" name="TextBox 6">
            <a:extLst>
              <a:ext uri="{FF2B5EF4-FFF2-40B4-BE49-F238E27FC236}">
                <a16:creationId xmlns:a16="http://schemas.microsoft.com/office/drawing/2014/main" id="{53542093-61FE-CEBC-380B-F8156E30F87C}"/>
              </a:ext>
            </a:extLst>
          </p:cNvPr>
          <p:cNvSpPr txBox="1"/>
          <p:nvPr/>
        </p:nvSpPr>
        <p:spPr>
          <a:xfrm>
            <a:off x="4206533" y="1006861"/>
            <a:ext cx="5594685" cy="1077218"/>
          </a:xfrm>
          <a:prstGeom prst="rect">
            <a:avLst/>
          </a:prstGeom>
          <a:noFill/>
        </p:spPr>
        <p:txBody>
          <a:bodyPr wrap="square">
            <a:spAutoFit/>
          </a:bodyPr>
          <a:lstStyle/>
          <a:p>
            <a:r>
              <a:rPr lang="en-US" sz="1600" b="1" i="0" u="none" strike="noStrike" baseline="0" dirty="0">
                <a:solidFill>
                  <a:schemeClr val="accent2">
                    <a:lumMod val="75000"/>
                  </a:schemeClr>
                </a:solidFill>
                <a:latin typeface="Calibri" panose="020F0502020204030204" pitchFamily="34" charset="0"/>
              </a:rPr>
              <a:t>Veronica Gonzales</a:t>
            </a:r>
          </a:p>
          <a:p>
            <a:r>
              <a:rPr lang="en-US" sz="1600" b="0" i="1" u="none" strike="noStrike" baseline="0" dirty="0">
                <a:solidFill>
                  <a:srgbClr val="000000"/>
                </a:solidFill>
                <a:latin typeface="Calibri" panose="020F0502020204030204" pitchFamily="34" charset="0"/>
              </a:rPr>
              <a:t>Sr. Vice President of Governmental &amp; Community Relations</a:t>
            </a:r>
            <a:endParaRPr lang="en-US" sz="1600" b="0" i="0" u="none" strike="noStrike" baseline="0" dirty="0">
              <a:solidFill>
                <a:srgbClr val="000000"/>
              </a:solidFill>
              <a:latin typeface="Calibri" panose="020F0502020204030204" pitchFamily="34" charset="0"/>
            </a:endParaRPr>
          </a:p>
          <a:p>
            <a:r>
              <a:rPr lang="en-US" sz="1600" b="0" i="1" u="none" strike="noStrike" baseline="0" dirty="0">
                <a:solidFill>
                  <a:srgbClr val="000000"/>
                </a:solidFill>
                <a:latin typeface="Calibri" panose="020F0502020204030204" pitchFamily="34" charset="0"/>
              </a:rPr>
              <a:t>Veronica.Gonzales@utrgv.edu</a:t>
            </a:r>
            <a:endParaRPr lang="en-US" sz="1600" b="0" i="0" u="none" strike="noStrike" baseline="0" dirty="0">
              <a:solidFill>
                <a:srgbClr val="000000"/>
              </a:solidFill>
              <a:latin typeface="Calibri" panose="020F0502020204030204" pitchFamily="34" charset="0"/>
            </a:endParaRPr>
          </a:p>
          <a:p>
            <a:r>
              <a:rPr lang="en-US" sz="1600" b="0" i="1" u="none" strike="noStrike" baseline="0" dirty="0">
                <a:solidFill>
                  <a:srgbClr val="000000"/>
                </a:solidFill>
                <a:latin typeface="Calibri" panose="020F0502020204030204" pitchFamily="34" charset="0"/>
              </a:rPr>
              <a:t>956-665-2128</a:t>
            </a:r>
            <a:endParaRPr lang="en-US" sz="1600" dirty="0"/>
          </a:p>
        </p:txBody>
      </p:sp>
      <p:sp>
        <p:nvSpPr>
          <p:cNvPr id="8" name="TextBox 7">
            <a:extLst>
              <a:ext uri="{FF2B5EF4-FFF2-40B4-BE49-F238E27FC236}">
                <a16:creationId xmlns:a16="http://schemas.microsoft.com/office/drawing/2014/main" id="{4908CCB5-8082-024E-C070-0976B8270597}"/>
              </a:ext>
            </a:extLst>
          </p:cNvPr>
          <p:cNvSpPr txBox="1"/>
          <p:nvPr/>
        </p:nvSpPr>
        <p:spPr>
          <a:xfrm>
            <a:off x="7927538" y="2327693"/>
            <a:ext cx="3464022" cy="1077218"/>
          </a:xfrm>
          <a:prstGeom prst="rect">
            <a:avLst/>
          </a:prstGeom>
          <a:noFill/>
        </p:spPr>
        <p:txBody>
          <a:bodyPr wrap="square">
            <a:spAutoFit/>
          </a:bodyPr>
          <a:lstStyle/>
          <a:p>
            <a:r>
              <a:rPr lang="en-US" sz="1600" b="1" i="0" u="none" strike="noStrike" baseline="0" dirty="0">
                <a:solidFill>
                  <a:schemeClr val="accent2">
                    <a:lumMod val="75000"/>
                  </a:schemeClr>
                </a:solidFill>
                <a:latin typeface="Calibri" panose="020F0502020204030204" pitchFamily="34" charset="0"/>
              </a:rPr>
              <a:t>Veronica De La Garza</a:t>
            </a:r>
          </a:p>
          <a:p>
            <a:r>
              <a:rPr lang="en-US" sz="1600" b="0" i="1" u="none" strike="noStrike" baseline="0" dirty="0">
                <a:solidFill>
                  <a:srgbClr val="000000"/>
                </a:solidFill>
                <a:latin typeface="Calibri" panose="020F0502020204030204" pitchFamily="34" charset="0"/>
              </a:rPr>
              <a:t>Director of Governmental Relations</a:t>
            </a:r>
            <a:endParaRPr lang="en-US" sz="1600" b="0" i="0" u="none" strike="noStrike" baseline="0" dirty="0">
              <a:solidFill>
                <a:srgbClr val="000000"/>
              </a:solidFill>
              <a:latin typeface="Calibri" panose="020F0502020204030204" pitchFamily="34" charset="0"/>
            </a:endParaRPr>
          </a:p>
          <a:p>
            <a:r>
              <a:rPr lang="en-US" sz="1600" i="1" dirty="0">
                <a:solidFill>
                  <a:srgbClr val="000000"/>
                </a:solidFill>
                <a:latin typeface="Calibri" panose="020F0502020204030204" pitchFamily="34" charset="0"/>
              </a:rPr>
              <a:t>Veronica</a:t>
            </a:r>
            <a:r>
              <a:rPr lang="en-US" sz="1600" b="0" i="1" u="none" strike="noStrike" baseline="0" dirty="0">
                <a:solidFill>
                  <a:srgbClr val="000000"/>
                </a:solidFill>
                <a:latin typeface="Calibri" panose="020F0502020204030204" pitchFamily="34" charset="0"/>
              </a:rPr>
              <a:t>.DeLaGarza@utrgv.edu</a:t>
            </a:r>
            <a:endParaRPr lang="en-US" sz="1600" b="0" i="0" u="none" strike="noStrike" baseline="0" dirty="0">
              <a:solidFill>
                <a:srgbClr val="000000"/>
              </a:solidFill>
              <a:latin typeface="Calibri" panose="020F0502020204030204" pitchFamily="34" charset="0"/>
            </a:endParaRPr>
          </a:p>
          <a:p>
            <a:r>
              <a:rPr lang="en-US" sz="1600" b="0" i="1" u="none" strike="noStrike" baseline="0" dirty="0">
                <a:solidFill>
                  <a:srgbClr val="000000"/>
                </a:solidFill>
                <a:latin typeface="Calibri" panose="020F0502020204030204" pitchFamily="34" charset="0"/>
              </a:rPr>
              <a:t>956-665-7373</a:t>
            </a:r>
            <a:endParaRPr lang="en-US" sz="1600" dirty="0"/>
          </a:p>
        </p:txBody>
      </p:sp>
      <p:pic>
        <p:nvPicPr>
          <p:cNvPr id="14" name="Picture 13">
            <a:extLst>
              <a:ext uri="{FF2B5EF4-FFF2-40B4-BE49-F238E27FC236}">
                <a16:creationId xmlns:a16="http://schemas.microsoft.com/office/drawing/2014/main" id="{6BC6B722-0C1C-3919-641B-4328687220D2}"/>
              </a:ext>
            </a:extLst>
          </p:cNvPr>
          <p:cNvPicPr>
            <a:picLocks noChangeAspect="1"/>
          </p:cNvPicPr>
          <p:nvPr/>
        </p:nvPicPr>
        <p:blipFill>
          <a:blip r:embed="rId4"/>
          <a:srcRect t="883"/>
          <a:stretch>
            <a:fillRect/>
          </a:stretch>
        </p:blipFill>
        <p:spPr>
          <a:xfrm>
            <a:off x="6811628" y="2126126"/>
            <a:ext cx="1116589" cy="1523504"/>
          </a:xfrm>
          <a:prstGeom prst="rect">
            <a:avLst/>
          </a:prstGeom>
          <a:effectLst>
            <a:softEdge rad="63500"/>
          </a:effectLst>
        </p:spPr>
      </p:pic>
      <p:sp>
        <p:nvSpPr>
          <p:cNvPr id="6" name="TextBox 5">
            <a:extLst>
              <a:ext uri="{FF2B5EF4-FFF2-40B4-BE49-F238E27FC236}">
                <a16:creationId xmlns:a16="http://schemas.microsoft.com/office/drawing/2014/main" id="{7A07864A-B9B4-8438-F359-747DB0986D9A}"/>
              </a:ext>
            </a:extLst>
          </p:cNvPr>
          <p:cNvSpPr txBox="1"/>
          <p:nvPr/>
        </p:nvSpPr>
        <p:spPr>
          <a:xfrm>
            <a:off x="2354835" y="2379209"/>
            <a:ext cx="3955813" cy="1077218"/>
          </a:xfrm>
          <a:prstGeom prst="rect">
            <a:avLst/>
          </a:prstGeom>
          <a:noFill/>
        </p:spPr>
        <p:txBody>
          <a:bodyPr wrap="square">
            <a:spAutoFit/>
          </a:bodyPr>
          <a:lstStyle/>
          <a:p>
            <a:r>
              <a:rPr lang="en-US" sz="1600" b="1" i="0" u="none" strike="noStrike" baseline="0" dirty="0">
                <a:solidFill>
                  <a:schemeClr val="accent2">
                    <a:lumMod val="75000"/>
                  </a:schemeClr>
                </a:solidFill>
                <a:latin typeface="Calibri" panose="020F0502020204030204" pitchFamily="34" charset="0"/>
              </a:rPr>
              <a:t>Richard P. Sanchez</a:t>
            </a:r>
          </a:p>
          <a:p>
            <a:r>
              <a:rPr lang="en-US" sz="1600" b="0" i="1" u="none" strike="noStrike" baseline="0" dirty="0">
                <a:solidFill>
                  <a:srgbClr val="000000"/>
                </a:solidFill>
                <a:latin typeface="Calibri" panose="020F0502020204030204" pitchFamily="34" charset="0"/>
              </a:rPr>
              <a:t>Sr. Associate VP for Governmental Relations</a:t>
            </a:r>
            <a:endParaRPr lang="en-US" sz="1600" b="0" i="0" u="none" strike="noStrike" baseline="0" dirty="0">
              <a:solidFill>
                <a:srgbClr val="000000"/>
              </a:solidFill>
              <a:latin typeface="Calibri" panose="020F0502020204030204" pitchFamily="34" charset="0"/>
            </a:endParaRPr>
          </a:p>
          <a:p>
            <a:r>
              <a:rPr lang="en-US" sz="1600" b="0" i="1" u="none" strike="noStrike" baseline="0" dirty="0">
                <a:solidFill>
                  <a:srgbClr val="000000"/>
                </a:solidFill>
                <a:latin typeface="Calibri" panose="020F0502020204030204" pitchFamily="34" charset="0"/>
              </a:rPr>
              <a:t>Richard.Sanchez@utrgv.edu</a:t>
            </a:r>
            <a:endParaRPr lang="en-US" sz="1600" b="0" i="0" u="none" strike="noStrike" baseline="0" dirty="0">
              <a:solidFill>
                <a:srgbClr val="000000"/>
              </a:solidFill>
              <a:latin typeface="Calibri" panose="020F0502020204030204" pitchFamily="34" charset="0"/>
            </a:endParaRPr>
          </a:p>
          <a:p>
            <a:r>
              <a:rPr lang="en-US" sz="1600" b="0" i="1" u="none" strike="noStrike" baseline="0" dirty="0">
                <a:solidFill>
                  <a:srgbClr val="000000"/>
                </a:solidFill>
                <a:latin typeface="Calibri" panose="020F0502020204030204" pitchFamily="34" charset="0"/>
              </a:rPr>
              <a:t>956-369-1010</a:t>
            </a:r>
            <a:endParaRPr lang="en-US" sz="1600" dirty="0"/>
          </a:p>
        </p:txBody>
      </p:sp>
      <p:sp>
        <p:nvSpPr>
          <p:cNvPr id="2" name="TextBox 1">
            <a:extLst>
              <a:ext uri="{FF2B5EF4-FFF2-40B4-BE49-F238E27FC236}">
                <a16:creationId xmlns:a16="http://schemas.microsoft.com/office/drawing/2014/main" id="{FD8B808A-18A1-9A11-A61C-EBB9C975FACE}"/>
              </a:ext>
            </a:extLst>
          </p:cNvPr>
          <p:cNvSpPr txBox="1"/>
          <p:nvPr/>
        </p:nvSpPr>
        <p:spPr>
          <a:xfrm>
            <a:off x="1757631" y="3887302"/>
            <a:ext cx="4166117" cy="1077218"/>
          </a:xfrm>
          <a:prstGeom prst="rect">
            <a:avLst/>
          </a:prstGeom>
          <a:noFill/>
        </p:spPr>
        <p:txBody>
          <a:bodyPr wrap="square">
            <a:spAutoFit/>
          </a:bodyPr>
          <a:lstStyle/>
          <a:p>
            <a:r>
              <a:rPr lang="en-US" sz="1600" b="1" i="0" u="none" strike="noStrike" baseline="0" dirty="0">
                <a:solidFill>
                  <a:schemeClr val="accent2">
                    <a:lumMod val="75000"/>
                  </a:schemeClr>
                </a:solidFill>
                <a:latin typeface="Calibri" panose="020F0502020204030204" pitchFamily="34" charset="0"/>
              </a:rPr>
              <a:t>Ruben O’Bell</a:t>
            </a:r>
          </a:p>
          <a:p>
            <a:r>
              <a:rPr lang="en-US" sz="1600" b="0" i="1" u="none" strike="noStrike" baseline="0" dirty="0">
                <a:solidFill>
                  <a:srgbClr val="000000"/>
                </a:solidFill>
                <a:latin typeface="Calibri" panose="020F0502020204030204" pitchFamily="34" charset="0"/>
              </a:rPr>
              <a:t>Director of Governmental Relations</a:t>
            </a:r>
          </a:p>
          <a:p>
            <a:r>
              <a:rPr lang="en-US" sz="1600" i="1" dirty="0">
                <a:solidFill>
                  <a:srgbClr val="000000"/>
                </a:solidFill>
                <a:latin typeface="Calibri" panose="020F0502020204030204" pitchFamily="34" charset="0"/>
              </a:rPr>
              <a:t>Ruben.Obell@utrgv.edu</a:t>
            </a:r>
            <a:r>
              <a:rPr lang="en-US" sz="1600" b="0" i="1" u="none" strike="noStrike" baseline="0" dirty="0">
                <a:solidFill>
                  <a:srgbClr val="000000"/>
                </a:solidFill>
                <a:latin typeface="Calibri" panose="020F0502020204030204" pitchFamily="34" charset="0"/>
              </a:rPr>
              <a:t> </a:t>
            </a:r>
          </a:p>
          <a:p>
            <a:r>
              <a:rPr lang="en-US" sz="1600" b="0" i="1" u="none" strike="noStrike" baseline="0" dirty="0">
                <a:solidFill>
                  <a:srgbClr val="000000"/>
                </a:solidFill>
                <a:latin typeface="Calibri" panose="020F0502020204030204" pitchFamily="34" charset="0"/>
              </a:rPr>
              <a:t>956-665-3668</a:t>
            </a:r>
            <a:endParaRPr lang="en-US" sz="1600" dirty="0"/>
          </a:p>
        </p:txBody>
      </p:sp>
      <p:sp>
        <p:nvSpPr>
          <p:cNvPr id="3" name="TextBox 2">
            <a:extLst>
              <a:ext uri="{FF2B5EF4-FFF2-40B4-BE49-F238E27FC236}">
                <a16:creationId xmlns:a16="http://schemas.microsoft.com/office/drawing/2014/main" id="{D7DAEB56-4C71-88BD-29EC-693080F167B7}"/>
              </a:ext>
            </a:extLst>
          </p:cNvPr>
          <p:cNvSpPr txBox="1"/>
          <p:nvPr/>
        </p:nvSpPr>
        <p:spPr>
          <a:xfrm>
            <a:off x="6967065" y="3963703"/>
            <a:ext cx="4148586" cy="1077218"/>
          </a:xfrm>
          <a:prstGeom prst="rect">
            <a:avLst/>
          </a:prstGeom>
          <a:noFill/>
        </p:spPr>
        <p:txBody>
          <a:bodyPr wrap="square">
            <a:spAutoFit/>
          </a:bodyPr>
          <a:lstStyle/>
          <a:p>
            <a:r>
              <a:rPr lang="en-US" sz="1600" b="1" i="0" u="none" strike="noStrike" baseline="0" dirty="0">
                <a:solidFill>
                  <a:schemeClr val="accent2">
                    <a:lumMod val="75000"/>
                  </a:schemeClr>
                </a:solidFill>
                <a:latin typeface="Calibri" panose="020F0502020204030204" pitchFamily="34" charset="0"/>
              </a:rPr>
              <a:t>Grecia Galvan</a:t>
            </a:r>
          </a:p>
          <a:p>
            <a:r>
              <a:rPr lang="en-US" sz="1600" b="0" i="1" u="none" strike="noStrike" baseline="0" dirty="0">
                <a:solidFill>
                  <a:srgbClr val="000000"/>
                </a:solidFill>
                <a:latin typeface="Calibri" panose="020F0502020204030204" pitchFamily="34" charset="0"/>
              </a:rPr>
              <a:t>Assistant Director of Governmental Relations</a:t>
            </a:r>
          </a:p>
          <a:p>
            <a:r>
              <a:rPr lang="en-US" sz="1600" i="1" dirty="0">
                <a:solidFill>
                  <a:srgbClr val="000000"/>
                </a:solidFill>
                <a:latin typeface="Calibri" panose="020F0502020204030204" pitchFamily="34" charset="0"/>
              </a:rPr>
              <a:t>Grecia.Galvan01@utrgv.edu</a:t>
            </a:r>
            <a:endParaRPr lang="en-US" sz="1600" b="0" i="0" u="none" strike="noStrike" baseline="0" dirty="0">
              <a:solidFill>
                <a:srgbClr val="000000"/>
              </a:solidFill>
              <a:latin typeface="Calibri" panose="020F0502020204030204" pitchFamily="34" charset="0"/>
            </a:endParaRPr>
          </a:p>
          <a:p>
            <a:r>
              <a:rPr lang="en-US" sz="1600" b="0" i="1" u="none" strike="noStrike" baseline="0" dirty="0">
                <a:solidFill>
                  <a:srgbClr val="000000"/>
                </a:solidFill>
                <a:latin typeface="Calibri" panose="020F0502020204030204" pitchFamily="34" charset="0"/>
              </a:rPr>
              <a:t>956-665-3668</a:t>
            </a:r>
            <a:endParaRPr lang="en-US" sz="1600" dirty="0"/>
          </a:p>
        </p:txBody>
      </p:sp>
      <p:pic>
        <p:nvPicPr>
          <p:cNvPr id="1026" name="Picture 2" descr="Rubén O'Bell Lpz. on LinkedIn: Hanging out with Brownsville ...">
            <a:extLst>
              <a:ext uri="{FF2B5EF4-FFF2-40B4-BE49-F238E27FC236}">
                <a16:creationId xmlns:a16="http://schemas.microsoft.com/office/drawing/2014/main" id="{07990FC0-19A0-0E19-E09A-6D6EF7456D8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5324" r="18880" b="59787"/>
          <a:stretch/>
        </p:blipFill>
        <p:spPr bwMode="auto">
          <a:xfrm>
            <a:off x="769705" y="3757639"/>
            <a:ext cx="987926" cy="137331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687D442-805F-F1BF-65FF-E133A22B1C54}"/>
              </a:ext>
            </a:extLst>
          </p:cNvPr>
          <p:cNvPicPr>
            <a:picLocks noChangeAspect="1"/>
          </p:cNvPicPr>
          <p:nvPr/>
        </p:nvPicPr>
        <p:blipFill>
          <a:blip r:embed="rId6"/>
          <a:srcRect l="22173" r="5822"/>
          <a:stretch/>
        </p:blipFill>
        <p:spPr>
          <a:xfrm>
            <a:off x="5811844" y="3847997"/>
            <a:ext cx="1116589" cy="1322173"/>
          </a:xfrm>
          <a:prstGeom prst="rect">
            <a:avLst/>
          </a:prstGeom>
          <a:effectLst>
            <a:softEdge rad="63500"/>
          </a:effectLst>
        </p:spPr>
      </p:pic>
      <p:pic>
        <p:nvPicPr>
          <p:cNvPr id="11" name="Picture 10" descr="A person in a suit and tie&#10;&#10;Description automatically generated">
            <a:extLst>
              <a:ext uri="{FF2B5EF4-FFF2-40B4-BE49-F238E27FC236}">
                <a16:creationId xmlns:a16="http://schemas.microsoft.com/office/drawing/2014/main" id="{2F9734B6-61A6-3065-7986-1654651AEF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6203" y="2207560"/>
            <a:ext cx="978249" cy="1304333"/>
          </a:xfrm>
          <a:prstGeom prst="rect">
            <a:avLst/>
          </a:prstGeom>
          <a:effectLst>
            <a:softEdge rad="38100"/>
          </a:effectLst>
        </p:spPr>
      </p:pic>
      <p:sp>
        <p:nvSpPr>
          <p:cNvPr id="9" name="TextBox 8">
            <a:extLst>
              <a:ext uri="{FF2B5EF4-FFF2-40B4-BE49-F238E27FC236}">
                <a16:creationId xmlns:a16="http://schemas.microsoft.com/office/drawing/2014/main" id="{280C4064-93FF-38CA-F636-D41D7888687B}"/>
              </a:ext>
            </a:extLst>
          </p:cNvPr>
          <p:cNvSpPr txBox="1"/>
          <p:nvPr/>
        </p:nvSpPr>
        <p:spPr>
          <a:xfrm>
            <a:off x="4420680" y="5178351"/>
            <a:ext cx="3505185" cy="1077218"/>
          </a:xfrm>
          <a:prstGeom prst="rect">
            <a:avLst/>
          </a:prstGeom>
          <a:noFill/>
        </p:spPr>
        <p:txBody>
          <a:bodyPr wrap="square">
            <a:spAutoFit/>
          </a:bodyPr>
          <a:lstStyle/>
          <a:p>
            <a:r>
              <a:rPr lang="en-US" sz="1600" b="1" i="0" u="none" strike="noStrike" baseline="0" dirty="0">
                <a:solidFill>
                  <a:schemeClr val="accent2">
                    <a:lumMod val="75000"/>
                  </a:schemeClr>
                </a:solidFill>
                <a:latin typeface="Calibri" panose="020F0502020204030204" pitchFamily="34" charset="0"/>
              </a:rPr>
              <a:t>Lizette Galaviz</a:t>
            </a:r>
          </a:p>
          <a:p>
            <a:r>
              <a:rPr lang="en-US" sz="1600" b="0" i="1" u="none" strike="noStrike" baseline="0" dirty="0">
                <a:solidFill>
                  <a:srgbClr val="000000"/>
                </a:solidFill>
                <a:latin typeface="Calibri" panose="020F0502020204030204" pitchFamily="34" charset="0"/>
              </a:rPr>
              <a:t>Governmental Relations Assistant</a:t>
            </a:r>
          </a:p>
          <a:p>
            <a:r>
              <a:rPr lang="en-US" sz="1600" i="1" dirty="0">
                <a:solidFill>
                  <a:srgbClr val="000000"/>
                </a:solidFill>
                <a:latin typeface="Calibri" panose="020F0502020204030204" pitchFamily="34" charset="0"/>
              </a:rPr>
              <a:t>Lizette.Galaviz01@utrgv.edu</a:t>
            </a:r>
            <a:r>
              <a:rPr lang="en-US" sz="1600" b="0" i="1" u="none" strike="noStrike" baseline="0" dirty="0">
                <a:solidFill>
                  <a:srgbClr val="000000"/>
                </a:solidFill>
                <a:latin typeface="Calibri" panose="020F0502020204030204" pitchFamily="34" charset="0"/>
              </a:rPr>
              <a:t> </a:t>
            </a:r>
          </a:p>
          <a:p>
            <a:r>
              <a:rPr lang="en-US" sz="1600" b="0" i="1" u="none" strike="noStrike" baseline="0" dirty="0">
                <a:solidFill>
                  <a:srgbClr val="000000"/>
                </a:solidFill>
                <a:latin typeface="Calibri" panose="020F0502020204030204" pitchFamily="34" charset="0"/>
              </a:rPr>
              <a:t>956-665-3668</a:t>
            </a:r>
            <a:endParaRPr lang="en-US" sz="1600" dirty="0"/>
          </a:p>
        </p:txBody>
      </p:sp>
      <p:pic>
        <p:nvPicPr>
          <p:cNvPr id="12" name="Picture 2">
            <a:extLst>
              <a:ext uri="{FF2B5EF4-FFF2-40B4-BE49-F238E27FC236}">
                <a16:creationId xmlns:a16="http://schemas.microsoft.com/office/drawing/2014/main" id="{FAD12228-AB66-27F0-E196-AEFB8D61F57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5545" r="11216" b="17499"/>
          <a:stretch>
            <a:fillRect/>
          </a:stretch>
        </p:blipFill>
        <p:spPr bwMode="auto">
          <a:xfrm>
            <a:off x="3297663" y="5059206"/>
            <a:ext cx="1161654" cy="134253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499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B08300-263B-D852-9E8F-F7C857DCA345}"/>
              </a:ext>
            </a:extLst>
          </p:cNvPr>
          <p:cNvSpPr>
            <a:spLocks noGrp="1"/>
          </p:cNvSpPr>
          <p:nvPr>
            <p:ph idx="1"/>
          </p:nvPr>
        </p:nvSpPr>
        <p:spPr>
          <a:xfrm>
            <a:off x="838200" y="1825624"/>
            <a:ext cx="10515600" cy="5032376"/>
          </a:xfrm>
        </p:spPr>
        <p:txBody>
          <a:bodyPr>
            <a:normAutofit/>
          </a:bodyPr>
          <a:lstStyle/>
          <a:p>
            <a:pPr marL="0" indent="0">
              <a:buNone/>
            </a:pPr>
            <a:endParaRPr lang="en-US" sz="2000" dirty="0">
              <a:hlinkClick r:id="rId2"/>
            </a:endParaRPr>
          </a:p>
          <a:p>
            <a:pPr marL="0" indent="0">
              <a:buNone/>
            </a:pPr>
            <a:r>
              <a:rPr lang="en-US" sz="2000" u="sng" dirty="0">
                <a:hlinkClick r:id="rId3"/>
              </a:rPr>
              <a:t>"Chancellor’s Memo" - Political Activity on Campus issued August 2024</a:t>
            </a:r>
            <a:endParaRPr lang="en-US" sz="2000" b="0" i="0" dirty="0">
              <a:solidFill>
                <a:srgbClr val="DB350F"/>
              </a:solidFill>
              <a:effectLst/>
              <a:hlinkClick r:id="rId4"/>
            </a:endParaRPr>
          </a:p>
          <a:p>
            <a:pPr marL="0" indent="0">
              <a:buNone/>
            </a:pPr>
            <a:r>
              <a:rPr lang="en-US" sz="2000" b="0" i="0" dirty="0">
                <a:solidFill>
                  <a:srgbClr val="DB350F"/>
                </a:solidFill>
                <a:effectLst/>
                <a:latin typeface="proxima-nova"/>
                <a:hlinkClick r:id="rId4"/>
              </a:rPr>
              <a:t>UTRGV Campus Political Activity Guidance</a:t>
            </a:r>
            <a:endParaRPr lang="en-US" sz="2000" b="0" i="0" dirty="0">
              <a:solidFill>
                <a:srgbClr val="DB350F"/>
              </a:solidFill>
              <a:effectLst/>
              <a:latin typeface="proxima-nova"/>
            </a:endParaRPr>
          </a:p>
          <a:p>
            <a:pPr marL="0" indent="0">
              <a:buNone/>
            </a:pPr>
            <a:endParaRPr lang="en-US" sz="2000" dirty="0">
              <a:solidFill>
                <a:srgbClr val="DB350F"/>
              </a:solidFill>
              <a:latin typeface="proxima-nova"/>
            </a:endParaRPr>
          </a:p>
          <a:p>
            <a:pPr marL="0" indent="0">
              <a:buNone/>
            </a:pPr>
            <a:r>
              <a:rPr lang="en-US" sz="2000" b="1" dirty="0">
                <a:solidFill>
                  <a:srgbClr val="DB350F"/>
                </a:solidFill>
                <a:latin typeface="proxima-nova"/>
              </a:rPr>
              <a:t>STATE LAW:</a:t>
            </a:r>
          </a:p>
          <a:p>
            <a:pPr>
              <a:buFont typeface="Wingdings" panose="05000000000000000000" pitchFamily="2" charset="2"/>
              <a:buChar char="v"/>
            </a:pPr>
            <a:r>
              <a:rPr lang="en-US" sz="2000" dirty="0"/>
              <a:t> Chapter 556, Government Code (Political Activities by Certain Public Entities and Individuals): </a:t>
            </a:r>
            <a:r>
              <a:rPr lang="en-US" sz="2000" dirty="0">
                <a:hlinkClick r:id="rId5"/>
              </a:rPr>
              <a:t>https://statutes.capitol.texas.gov/Docs/GV/pdf/GV.556.pdf</a:t>
            </a:r>
            <a:r>
              <a:rPr lang="en-US" sz="2000" dirty="0"/>
              <a:t> </a:t>
            </a:r>
          </a:p>
          <a:p>
            <a:pPr marL="0" indent="0">
              <a:buNone/>
            </a:pPr>
            <a:r>
              <a:rPr lang="en-US" sz="2000" dirty="0"/>
              <a:t> </a:t>
            </a:r>
          </a:p>
          <a:p>
            <a:pPr>
              <a:buFont typeface="Wingdings" panose="05000000000000000000" pitchFamily="2" charset="2"/>
              <a:buChar char="v"/>
            </a:pPr>
            <a:r>
              <a:rPr lang="en-US" sz="2000" dirty="0"/>
              <a:t>Section 2203.004, Government Code (Requirement to Use State Property for State Purposes): </a:t>
            </a:r>
            <a:r>
              <a:rPr lang="en-US" sz="2000" dirty="0">
                <a:hlinkClick r:id="rId6"/>
              </a:rPr>
              <a:t>https://statutes.capitol.texas.gov/Docs/GV/pdf/GV.2203.pdf</a:t>
            </a:r>
            <a:r>
              <a:rPr lang="en-US" sz="2000" dirty="0"/>
              <a:t> </a:t>
            </a:r>
          </a:p>
          <a:p>
            <a:pPr marL="0" indent="0">
              <a:buNone/>
            </a:pPr>
            <a:r>
              <a:rPr lang="en-US" sz="2000" dirty="0"/>
              <a:t> </a:t>
            </a:r>
          </a:p>
          <a:p>
            <a:pPr>
              <a:buFont typeface="Wingdings" panose="05000000000000000000" pitchFamily="2" charset="2"/>
              <a:buChar char="v"/>
            </a:pPr>
            <a:r>
              <a:rPr lang="en-US" sz="2000" dirty="0"/>
              <a:t>Section 39.02, Penal Code (Abuse of Official Capacity): </a:t>
            </a:r>
            <a:r>
              <a:rPr lang="en-US" sz="2000" dirty="0">
                <a:hlinkClick r:id="rId7"/>
              </a:rPr>
              <a:t>https://statutes.capitol.texas.gov/Docs/PE/pdf/PE.39.pdf</a:t>
            </a:r>
            <a:r>
              <a:rPr lang="en-US" sz="2000" dirty="0"/>
              <a:t> </a:t>
            </a:r>
          </a:p>
        </p:txBody>
      </p:sp>
      <p:sp>
        <p:nvSpPr>
          <p:cNvPr id="4" name="Title 1">
            <a:extLst>
              <a:ext uri="{FF2B5EF4-FFF2-40B4-BE49-F238E27FC236}">
                <a16:creationId xmlns:a16="http://schemas.microsoft.com/office/drawing/2014/main" id="{A3F69DD8-C126-A176-53FA-380093610AAD}"/>
              </a:ext>
            </a:extLst>
          </p:cNvPr>
          <p:cNvSpPr>
            <a:spLocks noGrp="1"/>
          </p:cNvSpPr>
          <p:nvPr>
            <p:ph type="title"/>
          </p:nvPr>
        </p:nvSpPr>
        <p:spPr>
          <a:xfrm>
            <a:off x="838200" y="365125"/>
            <a:ext cx="10515600" cy="1325563"/>
          </a:xfrm>
          <a:blipFill>
            <a:blip r:embed="rId8">
              <a:alphaModFix amt="75000"/>
            </a:blip>
            <a:tile tx="0" ty="0" sx="100000" sy="100000" flip="none" algn="tl"/>
          </a:blipFill>
          <a:ln w="38100">
            <a:solidFill>
              <a:srgbClr val="002060"/>
            </a:solidFill>
          </a:ln>
        </p:spPr>
        <p:txBody>
          <a:bodyPr>
            <a:normAutofit/>
          </a:bodyPr>
          <a:lstStyle/>
          <a:p>
            <a:pPr algn="ctr"/>
            <a:r>
              <a:rPr lang="en-US" sz="3200" b="1" dirty="0">
                <a:solidFill>
                  <a:schemeClr val="accent2"/>
                </a:solidFill>
                <a:latin typeface="Calibri" panose="020F0502020204030204" pitchFamily="34" charset="0"/>
              </a:rPr>
              <a:t>LINKS TO DOCUMENTS WITH MORE DETAIL</a:t>
            </a:r>
            <a:r>
              <a:rPr lang="en-US" sz="3200" b="1" i="0" u="none" strike="noStrike" baseline="0" dirty="0">
                <a:solidFill>
                  <a:schemeClr val="accent2"/>
                </a:solidFill>
                <a:latin typeface="Calibri" panose="020F0502020204030204" pitchFamily="34" charset="0"/>
              </a:rPr>
              <a:t>…</a:t>
            </a:r>
            <a:endParaRPr lang="en-US" sz="3200" dirty="0">
              <a:solidFill>
                <a:schemeClr val="accent2"/>
              </a:solidFill>
            </a:endParaRPr>
          </a:p>
        </p:txBody>
      </p:sp>
    </p:spTree>
    <p:extLst>
      <p:ext uri="{BB962C8B-B14F-4D97-AF65-F5344CB8AC3E}">
        <p14:creationId xmlns:p14="http://schemas.microsoft.com/office/powerpoint/2010/main" val="3380761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142A62-BC69-28AA-3AFF-3709CE294E88}"/>
              </a:ext>
            </a:extLst>
          </p:cNvPr>
          <p:cNvSpPr>
            <a:spLocks noGrp="1"/>
          </p:cNvSpPr>
          <p:nvPr>
            <p:ph idx="1"/>
          </p:nvPr>
        </p:nvSpPr>
        <p:spPr>
          <a:xfrm>
            <a:off x="838200" y="914402"/>
            <a:ext cx="10515600" cy="5638799"/>
          </a:xfrm>
        </p:spPr>
        <p:txBody>
          <a:bodyPr>
            <a:noAutofit/>
          </a:bodyPr>
          <a:lstStyle/>
          <a:p>
            <a:pPr>
              <a:lnSpc>
                <a:spcPct val="120000"/>
              </a:lnSpc>
              <a:buFont typeface="Wingdings" panose="05000000000000000000" pitchFamily="2" charset="2"/>
              <a:buChar char="Ø"/>
            </a:pPr>
            <a:r>
              <a:rPr lang="en-US" sz="2000" dirty="0"/>
              <a:t> Rule 30103, Section 5 (Political Activities): </a:t>
            </a:r>
          </a:p>
          <a:p>
            <a:pPr marL="457200" lvl="1" indent="0">
              <a:lnSpc>
                <a:spcPct val="120000"/>
              </a:lnSpc>
              <a:buNone/>
            </a:pPr>
            <a:r>
              <a:rPr lang="en-US" sz="1600" dirty="0">
                <a:hlinkClick r:id="rId2"/>
              </a:rPr>
              <a:t>https://www.utsystem.edu/board-of-regents/rules/30103-standards-of-conduct</a:t>
            </a:r>
            <a:r>
              <a:rPr lang="en-US" sz="1600" dirty="0"/>
              <a:t> </a:t>
            </a:r>
          </a:p>
          <a:p>
            <a:pPr>
              <a:lnSpc>
                <a:spcPct val="120000"/>
              </a:lnSpc>
              <a:buFont typeface="Wingdings" panose="05000000000000000000" pitchFamily="2" charset="2"/>
              <a:buChar char="Ø"/>
            </a:pPr>
            <a:r>
              <a:rPr lang="en-US" sz="2000" dirty="0"/>
              <a:t> Rule 40501 (Speech and Assembly): </a:t>
            </a:r>
          </a:p>
          <a:p>
            <a:pPr marL="457200" lvl="1" indent="0">
              <a:lnSpc>
                <a:spcPct val="120000"/>
              </a:lnSpc>
              <a:buNone/>
            </a:pPr>
            <a:r>
              <a:rPr lang="en-US" sz="1600" dirty="0">
                <a:hlinkClick r:id="rId3"/>
              </a:rPr>
              <a:t>https://www.utsystem.edu/board-of-regents/rules/40501-speech-and-assembly</a:t>
            </a:r>
            <a:r>
              <a:rPr lang="en-US" sz="1600" dirty="0"/>
              <a:t> </a:t>
            </a:r>
          </a:p>
          <a:p>
            <a:pPr>
              <a:lnSpc>
                <a:spcPct val="120000"/>
              </a:lnSpc>
              <a:buFont typeface="Wingdings" panose="05000000000000000000" pitchFamily="2" charset="2"/>
              <a:buChar char="Ø"/>
            </a:pPr>
            <a:r>
              <a:rPr lang="en-US" sz="2000" dirty="0"/>
              <a:t>Rule 80101 (Category of Facilities and Authorized Users): </a:t>
            </a:r>
          </a:p>
          <a:p>
            <a:pPr marL="457200" lvl="1" indent="0">
              <a:lnSpc>
                <a:spcPct val="120000"/>
              </a:lnSpc>
              <a:buNone/>
            </a:pPr>
            <a:r>
              <a:rPr lang="en-US" sz="1600" dirty="0">
                <a:hlinkClick r:id="rId4"/>
              </a:rPr>
              <a:t>https://www.utsystem.edu/board-of-regents/rules/80101-category-facilities-andauthorized-users</a:t>
            </a:r>
            <a:r>
              <a:rPr lang="en-US" sz="1600" dirty="0"/>
              <a:t> </a:t>
            </a:r>
          </a:p>
          <a:p>
            <a:pPr>
              <a:lnSpc>
                <a:spcPct val="120000"/>
              </a:lnSpc>
              <a:buFont typeface="Wingdings" panose="05000000000000000000" pitchFamily="2" charset="2"/>
              <a:buChar char="Ø"/>
            </a:pPr>
            <a:r>
              <a:rPr lang="en-US" sz="2000" dirty="0"/>
              <a:t>Rule 80103, Section 2.23 (Support of a Candidate or Proposition):</a:t>
            </a:r>
          </a:p>
          <a:p>
            <a:pPr marL="457200" lvl="1" indent="0">
              <a:lnSpc>
                <a:spcPct val="120000"/>
              </a:lnSpc>
              <a:buNone/>
            </a:pPr>
            <a:r>
              <a:rPr lang="en-US" sz="1600" dirty="0">
                <a:hlinkClick r:id="rId5"/>
              </a:rPr>
              <a:t>https://www.utsystem.edu/board-of-regents/rules/80103-solicitation</a:t>
            </a:r>
            <a:r>
              <a:rPr lang="en-US" sz="1600" dirty="0"/>
              <a:t> </a:t>
            </a:r>
          </a:p>
          <a:p>
            <a:pPr>
              <a:lnSpc>
                <a:spcPct val="120000"/>
              </a:lnSpc>
              <a:buFont typeface="Wingdings" panose="05000000000000000000" pitchFamily="2" charset="2"/>
              <a:buChar char="Ø"/>
            </a:pPr>
            <a:r>
              <a:rPr lang="en-US" sz="2000" dirty="0"/>
              <a:t>Rule 80104 (Use of Facilities): </a:t>
            </a:r>
          </a:p>
          <a:p>
            <a:pPr marL="457200" lvl="1" indent="0">
              <a:lnSpc>
                <a:spcPct val="120000"/>
              </a:lnSpc>
              <a:buNone/>
            </a:pPr>
            <a:r>
              <a:rPr lang="en-US" sz="1600" dirty="0">
                <a:hlinkClick r:id="rId6"/>
              </a:rPr>
              <a:t>https://www.utsystem.edu/board-of-regents/rules/80104-use-of-facilities</a:t>
            </a:r>
            <a:r>
              <a:rPr lang="en-US" sz="1600" dirty="0"/>
              <a:t> </a:t>
            </a:r>
          </a:p>
          <a:p>
            <a:pPr>
              <a:lnSpc>
                <a:spcPct val="120000"/>
              </a:lnSpc>
              <a:buFont typeface="Wingdings" panose="05000000000000000000" pitchFamily="2" charset="2"/>
              <a:buChar char="Ø"/>
            </a:pPr>
            <a:r>
              <a:rPr lang="en-US" sz="2000" dirty="0"/>
              <a:t>Rule 80105 (Joint Sponsorship of the Use of Property or Buildings):</a:t>
            </a:r>
          </a:p>
          <a:p>
            <a:pPr marL="457200" lvl="1" indent="0">
              <a:lnSpc>
                <a:spcPct val="120000"/>
              </a:lnSpc>
              <a:buNone/>
            </a:pPr>
            <a:r>
              <a:rPr lang="en-US" sz="1600" dirty="0">
                <a:hlinkClick r:id="rId7"/>
              </a:rPr>
              <a:t>https://www.utsystem.edu/board-of-regents/rules/80105-joint-sponsorship-useproperty-or-buildings</a:t>
            </a:r>
            <a:r>
              <a:rPr lang="en-US" sz="1600" dirty="0"/>
              <a:t> </a:t>
            </a:r>
          </a:p>
          <a:p>
            <a:pPr>
              <a:lnSpc>
                <a:spcPct val="120000"/>
              </a:lnSpc>
              <a:buFont typeface="Wingdings" panose="05000000000000000000" pitchFamily="2" charset="2"/>
              <a:buChar char="Ø"/>
            </a:pPr>
            <a:r>
              <a:rPr lang="en-US" sz="2000" dirty="0"/>
              <a:t>Rule 80106 (Special Use Facilities): </a:t>
            </a:r>
          </a:p>
          <a:p>
            <a:pPr marL="457200" lvl="1" indent="0">
              <a:lnSpc>
                <a:spcPct val="120000"/>
              </a:lnSpc>
              <a:buNone/>
            </a:pPr>
            <a:r>
              <a:rPr lang="en-US" sz="1600" dirty="0">
                <a:hlinkClick r:id="rId8"/>
              </a:rPr>
              <a:t>https://www.utsystem.edu/board-of-regents/rules/80106-special-use-facilities</a:t>
            </a:r>
            <a:r>
              <a:rPr lang="en-US" sz="1600" dirty="0"/>
              <a:t> </a:t>
            </a:r>
          </a:p>
        </p:txBody>
      </p:sp>
      <p:sp>
        <p:nvSpPr>
          <p:cNvPr id="4" name="Title 1">
            <a:extLst>
              <a:ext uri="{FF2B5EF4-FFF2-40B4-BE49-F238E27FC236}">
                <a16:creationId xmlns:a16="http://schemas.microsoft.com/office/drawing/2014/main" id="{DBFE05A5-12F1-7FC2-585F-5D2CC8BDD5F6}"/>
              </a:ext>
            </a:extLst>
          </p:cNvPr>
          <p:cNvSpPr>
            <a:spLocks noGrp="1"/>
          </p:cNvSpPr>
          <p:nvPr>
            <p:ph type="title"/>
          </p:nvPr>
        </p:nvSpPr>
        <p:spPr>
          <a:xfrm>
            <a:off x="838200" y="140537"/>
            <a:ext cx="10515600" cy="725738"/>
          </a:xfrm>
          <a:blipFill>
            <a:blip r:embed="rId9">
              <a:alphaModFix amt="75000"/>
            </a:blip>
            <a:tile tx="0" ty="0" sx="100000" sy="100000" flip="none" algn="tl"/>
          </a:blipFill>
          <a:ln w="38100">
            <a:solidFill>
              <a:srgbClr val="002060"/>
            </a:solidFill>
          </a:ln>
        </p:spPr>
        <p:txBody>
          <a:bodyPr>
            <a:normAutofit/>
          </a:bodyPr>
          <a:lstStyle/>
          <a:p>
            <a:pPr algn="ctr"/>
            <a:r>
              <a:rPr lang="en-US" sz="3200" b="1" dirty="0">
                <a:solidFill>
                  <a:schemeClr val="accent2"/>
                </a:solidFill>
                <a:latin typeface="Calibri" panose="020F0502020204030204" pitchFamily="34" charset="0"/>
              </a:rPr>
              <a:t>REGENTS’ RULES &amp; REGULATIONS</a:t>
            </a:r>
            <a:r>
              <a:rPr lang="en-US" sz="3200" b="1" i="0" u="none" strike="noStrike" baseline="0" dirty="0">
                <a:solidFill>
                  <a:schemeClr val="accent2"/>
                </a:solidFill>
                <a:latin typeface="Calibri" panose="020F0502020204030204" pitchFamily="34" charset="0"/>
              </a:rPr>
              <a:t>…</a:t>
            </a:r>
            <a:endParaRPr lang="en-US" sz="3200" dirty="0">
              <a:solidFill>
                <a:schemeClr val="accent2"/>
              </a:solidFill>
            </a:endParaRPr>
          </a:p>
        </p:txBody>
      </p:sp>
    </p:spTree>
    <p:extLst>
      <p:ext uri="{BB962C8B-B14F-4D97-AF65-F5344CB8AC3E}">
        <p14:creationId xmlns:p14="http://schemas.microsoft.com/office/powerpoint/2010/main" val="26211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diagBrick">
          <a:fgClr>
            <a:schemeClr val="bg1">
              <a:lumMod val="50000"/>
            </a:schemeClr>
          </a:fgClr>
          <a:bgClr>
            <a:schemeClr val="accent2"/>
          </a:bgClr>
        </a:pattFill>
        <a:effectLst/>
      </p:bgPr>
    </p:bg>
    <p:spTree>
      <p:nvGrpSpPr>
        <p:cNvPr id="1" name=""/>
        <p:cNvGrpSpPr/>
        <p:nvPr/>
      </p:nvGrpSpPr>
      <p:grpSpPr>
        <a:xfrm>
          <a:off x="0" y="0"/>
          <a:ext cx="0" cy="0"/>
          <a:chOff x="0" y="0"/>
          <a:chExt cx="0" cy="0"/>
        </a:xfrm>
      </p:grpSpPr>
      <p:pic>
        <p:nvPicPr>
          <p:cNvPr id="2" name="Picture 1" descr="A picture containing text, window, clipart&#10;&#10;Description automatically generated">
            <a:extLst>
              <a:ext uri="{FF2B5EF4-FFF2-40B4-BE49-F238E27FC236}">
                <a16:creationId xmlns:a16="http://schemas.microsoft.com/office/drawing/2014/main" id="{734A223F-4F34-1270-89CA-DEE081C51341}"/>
              </a:ext>
            </a:extLst>
          </p:cNvPr>
          <p:cNvPicPr>
            <a:picLocks noChangeAspect="1"/>
          </p:cNvPicPr>
          <p:nvPr/>
        </p:nvPicPr>
        <p:blipFill>
          <a:blip r:embed="rId2"/>
          <a:stretch>
            <a:fillRect/>
          </a:stretch>
        </p:blipFill>
        <p:spPr>
          <a:xfrm>
            <a:off x="176981" y="158478"/>
            <a:ext cx="6431790" cy="945661"/>
          </a:xfrm>
          <a:prstGeom prst="rect">
            <a:avLst/>
          </a:prstGeom>
        </p:spPr>
      </p:pic>
      <p:sp>
        <p:nvSpPr>
          <p:cNvPr id="6" name="TextBox 5">
            <a:extLst>
              <a:ext uri="{FF2B5EF4-FFF2-40B4-BE49-F238E27FC236}">
                <a16:creationId xmlns:a16="http://schemas.microsoft.com/office/drawing/2014/main" id="{0DA8FADA-7E3D-131C-179D-535A393BED69}"/>
              </a:ext>
            </a:extLst>
          </p:cNvPr>
          <p:cNvSpPr txBox="1"/>
          <p:nvPr/>
        </p:nvSpPr>
        <p:spPr>
          <a:xfrm>
            <a:off x="176981" y="1104139"/>
            <a:ext cx="7743826" cy="671915"/>
          </a:xfrm>
          <a:prstGeom prst="rect">
            <a:avLst/>
          </a:prstGeom>
          <a:noFill/>
        </p:spPr>
        <p:txBody>
          <a:bodyPr wrap="square">
            <a:spAutoFit/>
          </a:bodyPr>
          <a:lstStyle/>
          <a:p>
            <a:pPr marL="285750" marR="171450" indent="-228600">
              <a:lnSpc>
                <a:spcPct val="107000"/>
              </a:lnSpc>
              <a:spcBef>
                <a:spcPts val="0"/>
              </a:spcBef>
              <a:spcAft>
                <a:spcPts val="0"/>
              </a:spcAft>
            </a:pPr>
            <a:r>
              <a:rPr lang="en-US" b="1" kern="0"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rPr>
              <a:t>THE UNIVERSITY OF TEXAS RIO GRANDE VALLEY</a:t>
            </a:r>
            <a:endParaRPr lang="en-US" b="1" kern="0" dirty="0">
              <a:solidFill>
                <a:schemeClr val="bg1">
                  <a:lumMod val="9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285750" marR="171450" indent="-228600">
              <a:lnSpc>
                <a:spcPct val="107000"/>
              </a:lnSpc>
              <a:spcBef>
                <a:spcPts val="0"/>
              </a:spcBef>
              <a:spcAft>
                <a:spcPts val="0"/>
              </a:spcAft>
            </a:pPr>
            <a:r>
              <a:rPr lang="en-US" b="1" kern="0" cap="small"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rPr>
              <a:t>        … Office of Governmental Relations</a:t>
            </a:r>
            <a:endParaRPr lang="en-US"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72F74FB-E47B-86F9-2C12-4967E6F5D076}"/>
              </a:ext>
            </a:extLst>
          </p:cNvPr>
          <p:cNvSpPr txBox="1"/>
          <p:nvPr/>
        </p:nvSpPr>
        <p:spPr>
          <a:xfrm>
            <a:off x="2697480" y="2100772"/>
            <a:ext cx="6737986" cy="2554545"/>
          </a:xfrm>
          <a:prstGeom prst="rect">
            <a:avLst/>
          </a:prstGeom>
          <a:noFill/>
        </p:spPr>
        <p:txBody>
          <a:bodyPr wrap="square" rtlCol="0">
            <a:spAutoFit/>
          </a:bodyPr>
          <a:lstStyle/>
          <a:p>
            <a:pPr algn="ctr"/>
            <a:r>
              <a:rPr lang="en-US" sz="4000" b="1" i="1" dirty="0">
                <a:solidFill>
                  <a:schemeClr val="accent4">
                    <a:lumMod val="60000"/>
                    <a:lumOff val="40000"/>
                  </a:schemeClr>
                </a:solidFill>
              </a:rPr>
              <a:t>What you should know about political activity on campus and  beyond…</a:t>
            </a:r>
          </a:p>
          <a:p>
            <a:pPr algn="ctr"/>
            <a:r>
              <a:rPr lang="en-US" sz="4000" b="1" i="1" dirty="0">
                <a:solidFill>
                  <a:schemeClr val="accent4">
                    <a:lumMod val="60000"/>
                    <a:lumOff val="40000"/>
                  </a:schemeClr>
                </a:solidFill>
              </a:rPr>
              <a:t> “the Do’s &amp; Don’ts”</a:t>
            </a:r>
          </a:p>
        </p:txBody>
      </p:sp>
      <p:sp>
        <p:nvSpPr>
          <p:cNvPr id="3" name="TextBox 2">
            <a:extLst>
              <a:ext uri="{FF2B5EF4-FFF2-40B4-BE49-F238E27FC236}">
                <a16:creationId xmlns:a16="http://schemas.microsoft.com/office/drawing/2014/main" id="{BA18C0CF-135E-5759-6601-EF23C9EB4D85}"/>
              </a:ext>
            </a:extLst>
          </p:cNvPr>
          <p:cNvSpPr txBox="1"/>
          <p:nvPr/>
        </p:nvSpPr>
        <p:spPr>
          <a:xfrm>
            <a:off x="2805714" y="5124895"/>
            <a:ext cx="6737986" cy="1446550"/>
          </a:xfrm>
          <a:prstGeom prst="rect">
            <a:avLst/>
          </a:prstGeom>
          <a:noFill/>
        </p:spPr>
        <p:txBody>
          <a:bodyPr wrap="square" rtlCol="0">
            <a:spAutoFit/>
          </a:bodyPr>
          <a:lstStyle/>
          <a:p>
            <a:pPr algn="ctr"/>
            <a:r>
              <a:rPr lang="en-US" sz="2000" b="1" i="1" dirty="0">
                <a:solidFill>
                  <a:schemeClr val="accent1">
                    <a:lumMod val="75000"/>
                  </a:schemeClr>
                </a:solidFill>
              </a:rPr>
              <a:t>Document found at… </a:t>
            </a:r>
            <a:r>
              <a:rPr lang="en-US" sz="2000" b="1" i="1" dirty="0">
                <a:solidFill>
                  <a:schemeClr val="accent1">
                    <a:lumMod val="75000"/>
                  </a:schemeClr>
                </a:solidFill>
                <a:hlinkClick r:id="rId3"/>
              </a:rPr>
              <a:t>www.utrgv.edu/gcr/departments/governmental-relations/index.htm</a:t>
            </a:r>
            <a:r>
              <a:rPr lang="en-US" sz="2000" b="1" i="1" dirty="0">
                <a:solidFill>
                  <a:schemeClr val="accent1">
                    <a:lumMod val="75000"/>
                  </a:schemeClr>
                </a:solidFill>
              </a:rPr>
              <a:t> </a:t>
            </a:r>
          </a:p>
          <a:p>
            <a:pPr algn="ctr"/>
            <a:endParaRPr lang="en-US" sz="1400" b="1" i="1" dirty="0">
              <a:solidFill>
                <a:schemeClr val="accent1">
                  <a:lumMod val="75000"/>
                </a:schemeClr>
              </a:solidFill>
            </a:endParaRPr>
          </a:p>
          <a:p>
            <a:pPr algn="ctr"/>
            <a:r>
              <a:rPr lang="en-US" sz="1400" b="1" i="1" dirty="0">
                <a:solidFill>
                  <a:schemeClr val="accent1">
                    <a:lumMod val="75000"/>
                  </a:schemeClr>
                </a:solidFill>
              </a:rPr>
              <a:t>UPDATED: October 2025</a:t>
            </a:r>
          </a:p>
        </p:txBody>
      </p:sp>
    </p:spTree>
    <p:extLst>
      <p:ext uri="{BB962C8B-B14F-4D97-AF65-F5344CB8AC3E}">
        <p14:creationId xmlns:p14="http://schemas.microsoft.com/office/powerpoint/2010/main" val="2554604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72A330-8F5C-09C1-6954-53F43D5E1285}"/>
              </a:ext>
            </a:extLst>
          </p:cNvPr>
          <p:cNvSpPr>
            <a:spLocks noGrp="1"/>
          </p:cNvSpPr>
          <p:nvPr>
            <p:ph idx="1"/>
          </p:nvPr>
        </p:nvSpPr>
        <p:spPr>
          <a:xfrm>
            <a:off x="1219200" y="1825625"/>
            <a:ext cx="9787467" cy="4351338"/>
          </a:xfrm>
        </p:spPr>
        <p:txBody>
          <a:bodyPr>
            <a:normAutofit lnSpcReduction="10000"/>
          </a:bodyPr>
          <a:lstStyle/>
          <a:p>
            <a:pPr algn="l"/>
            <a:endParaRPr lang="en-US" sz="1800" b="0" i="0" u="none" strike="noStrike" baseline="0" dirty="0">
              <a:solidFill>
                <a:srgbClr val="000000"/>
              </a:solidFill>
              <a:latin typeface="Calibri" panose="020F0502020204030204" pitchFamily="34" charset="0"/>
            </a:endParaRPr>
          </a:p>
          <a:p>
            <a:pPr>
              <a:buFont typeface="Courier New" panose="02070309020205020404" pitchFamily="49" charset="0"/>
              <a:buChar char="o"/>
            </a:pPr>
            <a:r>
              <a:rPr lang="en-US" sz="1800" b="0" i="0" u="none" strike="noStrike" baseline="0" dirty="0">
                <a:solidFill>
                  <a:srgbClr val="000000"/>
                </a:solidFill>
                <a:latin typeface="Calibri" panose="020F0502020204030204" pitchFamily="34" charset="0"/>
              </a:rPr>
              <a:t>We are a distributed campus with a presence in many cities throughout the region; collectively we are in contact with various local, state, and federal elected and appointed officials on a frequent basis.</a:t>
            </a:r>
          </a:p>
          <a:p>
            <a:pPr lvl="1">
              <a:buFont typeface="Courier New" panose="02070309020205020404" pitchFamily="49" charset="0"/>
              <a:buChar char="o"/>
            </a:pPr>
            <a:r>
              <a:rPr lang="en-US" sz="1400" dirty="0">
                <a:solidFill>
                  <a:srgbClr val="000000"/>
                </a:solidFill>
                <a:latin typeface="Calibri" panose="020F0502020204030204" pitchFamily="34" charset="0"/>
              </a:rPr>
              <a:t>Indeed, UTRGV’s service region spans some 120 miles… the Rio </a:t>
            </a:r>
            <a:r>
              <a:rPr lang="en-US" sz="1400">
                <a:solidFill>
                  <a:srgbClr val="000000"/>
                </a:solidFill>
                <a:latin typeface="Calibri" panose="020F0502020204030204" pitchFamily="34" charset="0"/>
              </a:rPr>
              <a:t>Grande Valley is a </a:t>
            </a:r>
            <a:r>
              <a:rPr lang="en-US" sz="1400" dirty="0">
                <a:solidFill>
                  <a:srgbClr val="000000"/>
                </a:solidFill>
                <a:latin typeface="Calibri" panose="020F0502020204030204" pitchFamily="34" charset="0"/>
              </a:rPr>
              <a:t>4-county area encompassing more than 40 local governments, 3 Members of Congress, 3 State Senators, and 8 State Representatives.</a:t>
            </a:r>
            <a:endParaRPr lang="en-US" sz="1400" b="0" i="0" u="none" strike="noStrike" baseline="0" dirty="0">
              <a:solidFill>
                <a:srgbClr val="000000"/>
              </a:solidFill>
              <a:latin typeface="Calibri" panose="020F0502020204030204" pitchFamily="34" charset="0"/>
            </a:endParaRPr>
          </a:p>
          <a:p>
            <a:pPr>
              <a:buFont typeface="Courier New" panose="02070309020205020404" pitchFamily="49" charset="0"/>
              <a:buChar char="o"/>
            </a:pPr>
            <a:r>
              <a:rPr lang="en-US" sz="1800" b="0" i="0" u="none" strike="noStrike" baseline="0" dirty="0">
                <a:solidFill>
                  <a:srgbClr val="000000"/>
                </a:solidFill>
                <a:latin typeface="Calibri" panose="020F0502020204030204" pitchFamily="34" charset="0"/>
              </a:rPr>
              <a:t>We must work as a team to assure that our priorities are effectively communicated and that our elected and appointed officials are given appropriate and timely information; we must also assure that requests made to or from them are given thoughtful and timely consideration.</a:t>
            </a:r>
          </a:p>
          <a:p>
            <a:pPr>
              <a:buFont typeface="Courier New" panose="02070309020205020404" pitchFamily="49" charset="0"/>
              <a:buChar char="o"/>
            </a:pPr>
            <a:endParaRPr lang="en-US" sz="1800" b="0" i="0" u="none" strike="noStrike" baseline="0" dirty="0">
              <a:solidFill>
                <a:srgbClr val="000000"/>
              </a:solidFill>
              <a:latin typeface="Calibri" panose="020F0502020204030204" pitchFamily="34" charset="0"/>
            </a:endParaRPr>
          </a:p>
          <a:p>
            <a:pPr>
              <a:buFont typeface="Courier New" panose="02070309020205020404" pitchFamily="49" charset="0"/>
              <a:buChar char="o"/>
            </a:pPr>
            <a:r>
              <a:rPr lang="en-US" sz="1800" b="0" i="0" u="none" strike="noStrike" baseline="0" dirty="0">
                <a:solidFill>
                  <a:srgbClr val="000000"/>
                </a:solidFill>
                <a:latin typeface="Calibri" panose="020F0502020204030204" pitchFamily="34" charset="0"/>
              </a:rPr>
              <a:t>As a state agency, we are subject to rules and guidelines of the UT System, state law, and federal law.</a:t>
            </a:r>
          </a:p>
          <a:p>
            <a:pPr>
              <a:buFont typeface="Courier New" panose="02070309020205020404" pitchFamily="49" charset="0"/>
              <a:buChar char="o"/>
            </a:pPr>
            <a:endParaRPr lang="en-US" sz="1800" b="0" i="0" u="none" strike="noStrike" baseline="0" dirty="0">
              <a:solidFill>
                <a:srgbClr val="000000"/>
              </a:solidFill>
              <a:latin typeface="Calibri" panose="020F0502020204030204" pitchFamily="34" charset="0"/>
            </a:endParaRPr>
          </a:p>
          <a:p>
            <a:pPr>
              <a:buFont typeface="Courier New" panose="02070309020205020404" pitchFamily="49" charset="0"/>
              <a:buChar char="o"/>
            </a:pPr>
            <a:r>
              <a:rPr lang="en-US" sz="1800" b="0" i="0" u="none" strike="noStrike" baseline="0" dirty="0">
                <a:solidFill>
                  <a:srgbClr val="000000"/>
                </a:solidFill>
                <a:latin typeface="Calibri" panose="020F0502020204030204" pitchFamily="34" charset="0"/>
              </a:rPr>
              <a:t>To avoid the pitfalls of navigating the political landscape, we must avoid mistakes and continue to build the trust of government officials… but when we make a mistake, we will act quickly to repair the damage and restore the trust.</a:t>
            </a:r>
          </a:p>
          <a:p>
            <a:endParaRPr lang="en-US" dirty="0"/>
          </a:p>
        </p:txBody>
      </p:sp>
      <p:sp>
        <p:nvSpPr>
          <p:cNvPr id="4" name="Title 1">
            <a:extLst>
              <a:ext uri="{FF2B5EF4-FFF2-40B4-BE49-F238E27FC236}">
                <a16:creationId xmlns:a16="http://schemas.microsoft.com/office/drawing/2014/main" id="{AD6FB283-F60A-9856-3EB7-3F6116896E82}"/>
              </a:ext>
            </a:extLst>
          </p:cNvPr>
          <p:cNvSpPr txBox="1">
            <a:spLocks/>
          </p:cNvSpPr>
          <p:nvPr/>
        </p:nvSpPr>
        <p:spPr>
          <a:xfrm>
            <a:off x="838203" y="365128"/>
            <a:ext cx="10515600" cy="1325563"/>
          </a:xfrm>
          <a:prstGeom prst="rect">
            <a:avLst/>
          </a:prstGeom>
          <a:blipFill>
            <a:blip r:embed="rId2">
              <a:alphaModFix amt="75000"/>
            </a:blip>
            <a:tile tx="0" ty="0" sx="100000" sy="100000" flip="none" algn="tl"/>
          </a:blipFill>
          <a:ln w="28575">
            <a:solidFill>
              <a:srgbClr val="00206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2"/>
                </a:solidFill>
                <a:latin typeface="Calibri" panose="020F0502020204030204" pitchFamily="34" charset="0"/>
              </a:rPr>
              <a:t>WHY IS IT IMPORTANT TO KNOW AND ABIDE BY </a:t>
            </a:r>
            <a:br>
              <a:rPr lang="en-US" sz="3200" b="1" dirty="0">
                <a:solidFill>
                  <a:schemeClr val="accent2"/>
                </a:solidFill>
                <a:latin typeface="Calibri" panose="020F0502020204030204" pitchFamily="34" charset="0"/>
              </a:rPr>
            </a:br>
            <a:r>
              <a:rPr lang="en-US" sz="3200" b="1" dirty="0">
                <a:solidFill>
                  <a:schemeClr val="accent2"/>
                </a:solidFill>
                <a:latin typeface="Calibri" panose="020F0502020204030204" pitchFamily="34" charset="0"/>
              </a:rPr>
              <a:t>THE </a:t>
            </a:r>
            <a:r>
              <a:rPr lang="en-US" sz="3200" b="1" dirty="0">
                <a:solidFill>
                  <a:srgbClr val="00B050"/>
                </a:solidFill>
                <a:latin typeface="Calibri" panose="020F0502020204030204" pitchFamily="34" charset="0"/>
              </a:rPr>
              <a:t>DO’S </a:t>
            </a:r>
            <a:r>
              <a:rPr lang="en-US" sz="3200" b="1" dirty="0">
                <a:solidFill>
                  <a:schemeClr val="accent2"/>
                </a:solidFill>
                <a:latin typeface="Calibri" panose="020F0502020204030204" pitchFamily="34" charset="0"/>
              </a:rPr>
              <a:t>&amp;</a:t>
            </a:r>
            <a:r>
              <a:rPr lang="en-US" sz="3200" b="1" dirty="0">
                <a:solidFill>
                  <a:srgbClr val="000000"/>
                </a:solidFill>
                <a:latin typeface="Calibri" panose="020F0502020204030204" pitchFamily="34" charset="0"/>
              </a:rPr>
              <a:t> </a:t>
            </a:r>
            <a:r>
              <a:rPr lang="en-US" sz="3200" b="1" dirty="0">
                <a:solidFill>
                  <a:srgbClr val="FF0000"/>
                </a:solidFill>
                <a:latin typeface="Calibri" panose="020F0502020204030204" pitchFamily="34" charset="0"/>
              </a:rPr>
              <a:t>DON’TS</a:t>
            </a:r>
            <a:r>
              <a:rPr lang="en-US" sz="3200" b="1" dirty="0">
                <a:solidFill>
                  <a:schemeClr val="accent2"/>
                </a:solidFill>
                <a:latin typeface="Calibri" panose="020F0502020204030204" pitchFamily="34" charset="0"/>
              </a:rPr>
              <a:t>…</a:t>
            </a:r>
            <a:endParaRPr lang="en-US" sz="3200" dirty="0">
              <a:solidFill>
                <a:schemeClr val="accent2"/>
              </a:solidFill>
            </a:endParaRPr>
          </a:p>
        </p:txBody>
      </p:sp>
      <p:sp>
        <p:nvSpPr>
          <p:cNvPr id="6" name="Title 5">
            <a:extLst>
              <a:ext uri="{FF2B5EF4-FFF2-40B4-BE49-F238E27FC236}">
                <a16:creationId xmlns:a16="http://schemas.microsoft.com/office/drawing/2014/main" id="{865259BD-47F6-42C7-67D8-DC57812043F4}"/>
              </a:ext>
            </a:extLst>
          </p:cNvPr>
          <p:cNvSpPr>
            <a:spLocks noGrp="1"/>
          </p:cNvSpPr>
          <p:nvPr>
            <p:ph type="title"/>
          </p:nvPr>
        </p:nvSpPr>
        <p:spPr/>
        <p:txBody>
          <a:bodyPr/>
          <a:lstStyle/>
          <a:p>
            <a:r>
              <a:rPr lang="en-US" dirty="0"/>
              <a:t> </a:t>
            </a:r>
          </a:p>
        </p:txBody>
      </p:sp>
      <p:graphicFrame>
        <p:nvGraphicFramePr>
          <p:cNvPr id="2" name="Object 1">
            <a:extLst>
              <a:ext uri="{FF2B5EF4-FFF2-40B4-BE49-F238E27FC236}">
                <a16:creationId xmlns:a16="http://schemas.microsoft.com/office/drawing/2014/main" id="{EAB2161F-67E9-E348-02C3-733821F2F34C}"/>
              </a:ext>
            </a:extLst>
          </p:cNvPr>
          <p:cNvGraphicFramePr>
            <a:graphicFrameLocks noChangeAspect="1"/>
          </p:cNvGraphicFramePr>
          <p:nvPr>
            <p:extLst>
              <p:ext uri="{D42A27DB-BD31-4B8C-83A1-F6EECF244321}">
                <p14:modId xmlns:p14="http://schemas.microsoft.com/office/powerpoint/2010/main" val="779167976"/>
              </p:ext>
            </p:extLst>
          </p:nvPr>
        </p:nvGraphicFramePr>
        <p:xfrm>
          <a:off x="11879263" y="3795713"/>
          <a:ext cx="3689350" cy="5418137"/>
        </p:xfrm>
        <a:graphic>
          <a:graphicData uri="http://schemas.openxmlformats.org/presentationml/2006/ole">
            <mc:AlternateContent xmlns:mc="http://schemas.openxmlformats.org/markup-compatibility/2006">
              <mc:Choice xmlns:v="urn:schemas-microsoft-com:vml" Requires="v">
                <p:oleObj name="Document" r:id="rId3" imgW="5956042" imgH="8746089" progId="Word.Document.12">
                  <p:embed/>
                </p:oleObj>
              </mc:Choice>
              <mc:Fallback>
                <p:oleObj name="Document" r:id="rId3" imgW="5956042" imgH="8746089" progId="Word.Document.12">
                  <p:embed/>
                  <p:pic>
                    <p:nvPicPr>
                      <p:cNvPr id="2" name="Object 1">
                        <a:extLst>
                          <a:ext uri="{FF2B5EF4-FFF2-40B4-BE49-F238E27FC236}">
                            <a16:creationId xmlns:a16="http://schemas.microsoft.com/office/drawing/2014/main" id="{EAB2161F-67E9-E348-02C3-733821F2F34C}"/>
                          </a:ext>
                        </a:extLst>
                      </p:cNvPr>
                      <p:cNvPicPr/>
                      <p:nvPr/>
                    </p:nvPicPr>
                    <p:blipFill>
                      <a:blip r:embed="rId4"/>
                      <a:stretch>
                        <a:fillRect/>
                      </a:stretch>
                    </p:blipFill>
                    <p:spPr>
                      <a:xfrm>
                        <a:off x="11879263" y="3795713"/>
                        <a:ext cx="3689350" cy="5418137"/>
                      </a:xfrm>
                      <a:prstGeom prst="rect">
                        <a:avLst/>
                      </a:prstGeom>
                    </p:spPr>
                  </p:pic>
                </p:oleObj>
              </mc:Fallback>
            </mc:AlternateContent>
          </a:graphicData>
        </a:graphic>
      </p:graphicFrame>
    </p:spTree>
    <p:extLst>
      <p:ext uri="{BB962C8B-B14F-4D97-AF65-F5344CB8AC3E}">
        <p14:creationId xmlns:p14="http://schemas.microsoft.com/office/powerpoint/2010/main" val="1132413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089C3-98CD-5D42-DA0E-7B641939FF85}"/>
              </a:ext>
            </a:extLst>
          </p:cNvPr>
          <p:cNvSpPr>
            <a:spLocks noGrp="1"/>
          </p:cNvSpPr>
          <p:nvPr>
            <p:ph idx="1"/>
          </p:nvPr>
        </p:nvSpPr>
        <p:spPr>
          <a:xfrm>
            <a:off x="986588" y="1130968"/>
            <a:ext cx="10948738" cy="5317958"/>
          </a:xfrm>
        </p:spPr>
        <p:txBody>
          <a:bodyPr>
            <a:normAutofit/>
          </a:bodyPr>
          <a:lstStyle/>
          <a:p>
            <a:pPr marL="0" indent="0">
              <a:buNone/>
            </a:pPr>
            <a:r>
              <a:rPr lang="en-US" sz="3600" b="0" i="0" u="none" strike="noStrike" baseline="0" dirty="0">
                <a:solidFill>
                  <a:schemeClr val="bg2">
                    <a:lumMod val="25000"/>
                  </a:schemeClr>
                </a:solidFill>
                <a:latin typeface="Algerian" panose="04020705040A02060702" pitchFamily="82" charset="0"/>
              </a:rPr>
              <a:t>  TRUST…</a:t>
            </a:r>
            <a:endParaRPr lang="en-US" sz="3600" dirty="0">
              <a:solidFill>
                <a:schemeClr val="bg2">
                  <a:lumMod val="25000"/>
                </a:schemeClr>
              </a:solidFill>
            </a:endParaRPr>
          </a:p>
        </p:txBody>
      </p:sp>
      <p:sp>
        <p:nvSpPr>
          <p:cNvPr id="5" name="TextBox 4">
            <a:extLst>
              <a:ext uri="{FF2B5EF4-FFF2-40B4-BE49-F238E27FC236}">
                <a16:creationId xmlns:a16="http://schemas.microsoft.com/office/drawing/2014/main" id="{E392A81D-E597-BAE2-4E1F-F2BEBDF31EFB}"/>
              </a:ext>
            </a:extLst>
          </p:cNvPr>
          <p:cNvSpPr txBox="1"/>
          <p:nvPr/>
        </p:nvSpPr>
        <p:spPr>
          <a:xfrm>
            <a:off x="3272589" y="2297230"/>
            <a:ext cx="6454942" cy="2985433"/>
          </a:xfrm>
          <a:prstGeom prst="rect">
            <a:avLst/>
          </a:prstGeom>
          <a:noFill/>
        </p:spPr>
        <p:txBody>
          <a:bodyPr wrap="square">
            <a:spAutoFit/>
          </a:bodyPr>
          <a:lstStyle/>
          <a:p>
            <a:r>
              <a:rPr lang="en-US" sz="1800" b="0" i="0" u="none" strike="noStrike" baseline="0" dirty="0">
                <a:solidFill>
                  <a:schemeClr val="bg2">
                    <a:lumMod val="25000"/>
                  </a:schemeClr>
                </a:solidFill>
                <a:latin typeface="Algerian" panose="04020705040A02060702" pitchFamily="82" charset="0"/>
              </a:rPr>
              <a:t>TAKES YEARS</a:t>
            </a:r>
          </a:p>
          <a:p>
            <a:r>
              <a:rPr lang="en-US" sz="3600" b="0" i="0" u="none" strike="noStrike" baseline="0" dirty="0">
                <a:solidFill>
                  <a:schemeClr val="bg2">
                    <a:lumMod val="25000"/>
                  </a:schemeClr>
                </a:solidFill>
                <a:latin typeface="Algerian" panose="04020705040A02060702" pitchFamily="82" charset="0"/>
              </a:rPr>
              <a:t>TO BUILD</a:t>
            </a:r>
          </a:p>
          <a:p>
            <a:r>
              <a:rPr lang="en-US" sz="1800" b="0" i="0" u="none" strike="noStrike" baseline="0" dirty="0">
                <a:solidFill>
                  <a:schemeClr val="bg2">
                    <a:lumMod val="25000"/>
                  </a:schemeClr>
                </a:solidFill>
                <a:latin typeface="Algerian" panose="04020705040A02060702" pitchFamily="82" charset="0"/>
              </a:rPr>
              <a:t>SECONDS</a:t>
            </a:r>
          </a:p>
          <a:p>
            <a:r>
              <a:rPr lang="en-US" sz="4400" b="0" i="0" u="none" strike="noStrike" baseline="0" dirty="0">
                <a:solidFill>
                  <a:schemeClr val="bg2">
                    <a:lumMod val="25000"/>
                  </a:schemeClr>
                </a:solidFill>
                <a:latin typeface="Algerian" panose="04020705040A02060702" pitchFamily="82" charset="0"/>
              </a:rPr>
              <a:t>TO BREAK</a:t>
            </a:r>
          </a:p>
          <a:p>
            <a:r>
              <a:rPr lang="en-US" sz="1800" b="0" i="0" u="none" strike="noStrike" baseline="0" dirty="0">
                <a:solidFill>
                  <a:schemeClr val="bg2">
                    <a:lumMod val="25000"/>
                  </a:schemeClr>
                </a:solidFill>
                <a:latin typeface="Algerian" panose="04020705040A02060702" pitchFamily="82" charset="0"/>
              </a:rPr>
              <a:t>AND FOREVER</a:t>
            </a:r>
          </a:p>
          <a:p>
            <a:r>
              <a:rPr lang="en-US" sz="5400" b="0" i="0" u="none" strike="noStrike" baseline="0" dirty="0">
                <a:solidFill>
                  <a:schemeClr val="bg2">
                    <a:lumMod val="25000"/>
                  </a:schemeClr>
                </a:solidFill>
                <a:latin typeface="Algerian" panose="04020705040A02060702" pitchFamily="82" charset="0"/>
              </a:rPr>
              <a:t>TO REPAIR</a:t>
            </a:r>
            <a:endParaRPr lang="en-US" dirty="0">
              <a:solidFill>
                <a:schemeClr val="bg2">
                  <a:lumMod val="25000"/>
                </a:schemeClr>
              </a:solidFill>
            </a:endParaRPr>
          </a:p>
        </p:txBody>
      </p:sp>
      <p:pic>
        <p:nvPicPr>
          <p:cNvPr id="7" name="Picture 6">
            <a:extLst>
              <a:ext uri="{FF2B5EF4-FFF2-40B4-BE49-F238E27FC236}">
                <a16:creationId xmlns:a16="http://schemas.microsoft.com/office/drawing/2014/main" id="{1AD7791F-862E-8361-36FD-BEA733DE7F08}"/>
              </a:ext>
            </a:extLst>
          </p:cNvPr>
          <p:cNvPicPr>
            <a:picLocks noChangeAspect="1"/>
          </p:cNvPicPr>
          <p:nvPr/>
        </p:nvPicPr>
        <p:blipFill>
          <a:blip r:embed="rId2"/>
          <a:stretch>
            <a:fillRect/>
          </a:stretch>
        </p:blipFill>
        <p:spPr>
          <a:xfrm>
            <a:off x="6757438" y="1456114"/>
            <a:ext cx="4110869" cy="2069137"/>
          </a:xfrm>
          <a:prstGeom prst="rect">
            <a:avLst/>
          </a:prstGeom>
          <a:effectLst>
            <a:softEdge rad="88900"/>
          </a:effectLst>
        </p:spPr>
      </p:pic>
    </p:spTree>
    <p:extLst>
      <p:ext uri="{BB962C8B-B14F-4D97-AF65-F5344CB8AC3E}">
        <p14:creationId xmlns:p14="http://schemas.microsoft.com/office/powerpoint/2010/main" val="540960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05BC9C-4D87-DCC4-D647-556018D226A5}"/>
              </a:ext>
            </a:extLst>
          </p:cNvPr>
          <p:cNvSpPr>
            <a:spLocks noGrp="1"/>
          </p:cNvSpPr>
          <p:nvPr>
            <p:ph idx="1"/>
          </p:nvPr>
        </p:nvSpPr>
        <p:spPr>
          <a:xfrm>
            <a:off x="1185332" y="1952180"/>
            <a:ext cx="9889067" cy="742893"/>
          </a:xfrm>
        </p:spPr>
        <p:txBody>
          <a:bodyPr>
            <a:normAutofit fontScale="92500"/>
          </a:bodyPr>
          <a:lstStyle/>
          <a:p>
            <a:pPr marL="0" indent="0">
              <a:buNone/>
            </a:pPr>
            <a:r>
              <a:rPr lang="en-US" sz="1800" b="1" i="0" u="none" strike="noStrike" baseline="0" dirty="0">
                <a:solidFill>
                  <a:srgbClr val="000000"/>
                </a:solidFill>
                <a:latin typeface="Arial" panose="020B0604020202020204" pitchFamily="34" charset="0"/>
              </a:rPr>
              <a:t>You May </a:t>
            </a:r>
            <a:r>
              <a:rPr lang="en-US" sz="1800" b="1" i="0" u="none" strike="noStrike" baseline="0" dirty="0">
                <a:solidFill>
                  <a:srgbClr val="FF0000"/>
                </a:solidFill>
                <a:latin typeface="Arial" panose="020B0604020202020204" pitchFamily="34" charset="0"/>
              </a:rPr>
              <a:t>NOT</a:t>
            </a:r>
            <a:r>
              <a:rPr lang="en-US" sz="1800" b="1" i="0" u="none" strike="noStrike" baseline="0" dirty="0">
                <a:solidFill>
                  <a:srgbClr val="000000"/>
                </a:solidFill>
                <a:latin typeface="Arial" panose="020B0604020202020204" pitchFamily="34" charset="0"/>
              </a:rPr>
              <a:t> express </a:t>
            </a:r>
            <a:r>
              <a:rPr lang="en-US" sz="1800" b="0" i="0" u="none" strike="noStrike" baseline="0" dirty="0">
                <a:solidFill>
                  <a:srgbClr val="000000"/>
                </a:solidFill>
                <a:latin typeface="Arial" panose="020B0604020202020204" pitchFamily="34" charset="0"/>
              </a:rPr>
              <a:t>– in your university capacity –  </a:t>
            </a:r>
            <a:r>
              <a:rPr lang="en-US" sz="1800" b="1" i="0" u="none" strike="noStrike" baseline="0" dirty="0">
                <a:solidFill>
                  <a:srgbClr val="000000"/>
                </a:solidFill>
                <a:latin typeface="Arial" panose="020B0604020202020204" pitchFamily="34" charset="0"/>
              </a:rPr>
              <a:t>a position for or against </a:t>
            </a:r>
            <a:r>
              <a:rPr lang="en-US" sz="1800" b="0" i="0" u="none" strike="noStrike" baseline="0" dirty="0">
                <a:solidFill>
                  <a:srgbClr val="000000"/>
                </a:solidFill>
                <a:latin typeface="Arial" panose="020B0604020202020204" pitchFamily="34" charset="0"/>
              </a:rPr>
              <a:t>any proposition or measure before a public body or electorate, or for or against any candidate for office.</a:t>
            </a:r>
          </a:p>
          <a:p>
            <a:pPr algn="l"/>
            <a:endParaRPr lang="en-US" sz="1800" b="0" i="0" u="none" strike="noStrike" baseline="0" dirty="0">
              <a:solidFill>
                <a:srgbClr val="000000"/>
              </a:solidFill>
              <a:latin typeface="Calibri" panose="020F0502020204030204" pitchFamily="34" charset="0"/>
            </a:endParaRPr>
          </a:p>
          <a:p>
            <a:pPr lvl="1">
              <a:buFont typeface="Courier New" panose="02070309020205020404" pitchFamily="49" charset="0"/>
              <a:buChar char="o"/>
            </a:pPr>
            <a:endParaRPr lang="en-US" sz="1800" dirty="0">
              <a:solidFill>
                <a:srgbClr val="000000"/>
              </a:solidFill>
              <a:latin typeface="Calibri" panose="020F0502020204030204" pitchFamily="34" charset="0"/>
            </a:endParaRPr>
          </a:p>
          <a:p>
            <a:pPr marL="0" indent="0">
              <a:buNone/>
            </a:pPr>
            <a:endParaRPr lang="en-US" dirty="0"/>
          </a:p>
        </p:txBody>
      </p:sp>
      <p:sp>
        <p:nvSpPr>
          <p:cNvPr id="5" name="Title 1">
            <a:extLst>
              <a:ext uri="{FF2B5EF4-FFF2-40B4-BE49-F238E27FC236}">
                <a16:creationId xmlns:a16="http://schemas.microsoft.com/office/drawing/2014/main" id="{BF95E6AD-1752-6612-EC44-54224CC8C62D}"/>
              </a:ext>
            </a:extLst>
          </p:cNvPr>
          <p:cNvSpPr>
            <a:spLocks noGrp="1"/>
          </p:cNvSpPr>
          <p:nvPr>
            <p:ph type="title"/>
          </p:nvPr>
        </p:nvSpPr>
        <p:spPr>
          <a:xfrm>
            <a:off x="838200" y="365125"/>
            <a:ext cx="10515600" cy="1325563"/>
          </a:xfrm>
          <a:blipFill>
            <a:blip r:embed="rId2">
              <a:alphaModFix amt="75000"/>
            </a:blip>
            <a:tile tx="0" ty="0" sx="100000" sy="100000" flip="none" algn="tl"/>
          </a:blipFill>
          <a:ln w="28575">
            <a:solidFill>
              <a:srgbClr val="002060"/>
            </a:solidFill>
          </a:ln>
        </p:spPr>
        <p:txBody>
          <a:bodyPr>
            <a:normAutofit/>
          </a:bodyPr>
          <a:lstStyle/>
          <a:p>
            <a:pPr algn="ctr"/>
            <a:r>
              <a:rPr lang="en-US" sz="3200" b="1" dirty="0">
                <a:solidFill>
                  <a:schemeClr val="accent2"/>
                </a:solidFill>
                <a:latin typeface="Calibri" panose="020F0502020204030204" pitchFamily="34" charset="0"/>
              </a:rPr>
              <a:t>TAKING A POSITION </a:t>
            </a:r>
            <a:r>
              <a:rPr lang="en-US" sz="3200" b="1" i="0" u="none" strike="noStrike" baseline="0" dirty="0">
                <a:solidFill>
                  <a:schemeClr val="accent2"/>
                </a:solidFill>
                <a:latin typeface="Calibri" panose="020F0502020204030204" pitchFamily="34" charset="0"/>
              </a:rPr>
              <a:t>ON ISSUES &amp; CANDIDTES…</a:t>
            </a:r>
            <a:endParaRPr lang="en-US" sz="3200" dirty="0">
              <a:solidFill>
                <a:schemeClr val="accent2"/>
              </a:solidFill>
            </a:endParaRPr>
          </a:p>
        </p:txBody>
      </p:sp>
      <p:sp>
        <p:nvSpPr>
          <p:cNvPr id="7" name="Content Placeholder 2">
            <a:extLst>
              <a:ext uri="{FF2B5EF4-FFF2-40B4-BE49-F238E27FC236}">
                <a16:creationId xmlns:a16="http://schemas.microsoft.com/office/drawing/2014/main" id="{7A9C100B-22ED-2F11-8BC3-D48582B3297B}"/>
              </a:ext>
            </a:extLst>
          </p:cNvPr>
          <p:cNvSpPr txBox="1">
            <a:spLocks/>
          </p:cNvSpPr>
          <p:nvPr/>
        </p:nvSpPr>
        <p:spPr>
          <a:xfrm>
            <a:off x="1080618" y="2689227"/>
            <a:ext cx="5740400" cy="36851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solidFill>
                <a:srgbClr val="000000"/>
              </a:solidFill>
              <a:latin typeface="Calibri" panose="020F0502020204030204" pitchFamily="34" charset="0"/>
            </a:endParaRPr>
          </a:p>
          <a:p>
            <a:pPr lvl="1">
              <a:buFont typeface="Courier New" panose="02070309020205020404" pitchFamily="49" charset="0"/>
              <a:buChar char="o"/>
            </a:pPr>
            <a:r>
              <a:rPr lang="en-US" sz="1800" dirty="0">
                <a:solidFill>
                  <a:srgbClr val="000000"/>
                </a:solidFill>
                <a:latin typeface="Calibri" panose="020F0502020204030204" pitchFamily="34" charset="0"/>
              </a:rPr>
              <a:t>Example: Professor wearing a candidate’s t-shirt while teaching class.</a:t>
            </a:r>
          </a:p>
          <a:p>
            <a:pPr lvl="1">
              <a:buFont typeface="Courier New" panose="02070309020205020404" pitchFamily="49" charset="0"/>
              <a:buChar char="o"/>
            </a:pPr>
            <a:endParaRPr lang="en-US" sz="1800" dirty="0">
              <a:solidFill>
                <a:srgbClr val="000000"/>
              </a:solidFill>
              <a:latin typeface="Calibri" panose="020F0502020204030204" pitchFamily="34" charset="0"/>
            </a:endParaRPr>
          </a:p>
          <a:p>
            <a:pPr lvl="1">
              <a:buFont typeface="Courier New" panose="02070309020205020404" pitchFamily="49" charset="0"/>
              <a:buChar char="o"/>
            </a:pPr>
            <a:r>
              <a:rPr lang="en-US" sz="1800" dirty="0">
                <a:solidFill>
                  <a:srgbClr val="000000"/>
                </a:solidFill>
                <a:latin typeface="Calibri" panose="020F0502020204030204" pitchFamily="34" charset="0"/>
              </a:rPr>
              <a:t>Example: Producing marketing materials that advocate for or against an issue or express a position. </a:t>
            </a:r>
          </a:p>
          <a:p>
            <a:pPr lvl="1">
              <a:buFont typeface="Courier New" panose="02070309020205020404" pitchFamily="49" charset="0"/>
              <a:buChar char="o"/>
            </a:pPr>
            <a:endParaRPr lang="en-US" sz="1800" b="0" i="0" u="none" strike="noStrike" baseline="0" dirty="0">
              <a:solidFill>
                <a:srgbClr val="000000"/>
              </a:solidFill>
              <a:latin typeface="Calibri" panose="020F0502020204030204" pitchFamily="34" charset="0"/>
            </a:endParaRPr>
          </a:p>
          <a:p>
            <a:pPr lvl="1">
              <a:buFont typeface="Courier New" panose="02070309020205020404" pitchFamily="49" charset="0"/>
              <a:buChar char="o"/>
            </a:pPr>
            <a:r>
              <a:rPr lang="en-US" sz="1800" b="0" i="0" u="none" strike="noStrike" baseline="0" dirty="0">
                <a:solidFill>
                  <a:srgbClr val="000000"/>
                </a:solidFill>
                <a:latin typeface="Calibri" panose="020F0502020204030204" pitchFamily="34" charset="0"/>
              </a:rPr>
              <a:t>Example:  Signing off on any communications, as a university employee, that ask legislators to vote for or against an issue.  </a:t>
            </a:r>
          </a:p>
          <a:p>
            <a:pPr lvl="1">
              <a:buFont typeface="Courier New" panose="02070309020205020404" pitchFamily="49" charset="0"/>
              <a:buChar char="o"/>
            </a:pPr>
            <a:endParaRPr lang="en-US" sz="1800" dirty="0">
              <a:solidFill>
                <a:srgbClr val="000000"/>
              </a:solidFill>
              <a:latin typeface="Calibri" panose="020F0502020204030204" pitchFamily="34" charset="0"/>
            </a:endParaRPr>
          </a:p>
          <a:p>
            <a:pPr lvl="1"/>
            <a:endParaRPr lang="en-US" sz="1400" b="0" i="0" u="none" strike="noStrike" baseline="0" dirty="0">
              <a:solidFill>
                <a:srgbClr val="000000"/>
              </a:solidFill>
              <a:latin typeface="Calibri" panose="020F0502020204030204" pitchFamily="34" charset="0"/>
            </a:endParaRPr>
          </a:p>
          <a:p>
            <a:pPr lvl="1">
              <a:buFont typeface="Courier New" panose="02070309020205020404" pitchFamily="49" charset="0"/>
              <a:buChar char="o"/>
            </a:pPr>
            <a:endParaRPr lang="en-US" sz="1800" dirty="0">
              <a:solidFill>
                <a:srgbClr val="000000"/>
              </a:solidFill>
              <a:latin typeface="Calibri" panose="020F0502020204030204" pitchFamily="34" charset="0"/>
            </a:endParaRPr>
          </a:p>
          <a:p>
            <a:pPr lvl="1">
              <a:buFont typeface="Courier New" panose="02070309020205020404" pitchFamily="49" charset="0"/>
              <a:buChar char="o"/>
            </a:pPr>
            <a:endParaRPr lang="en-US" sz="1400" dirty="0">
              <a:solidFill>
                <a:srgbClr val="000000"/>
              </a:solidFill>
              <a:latin typeface="Calibri" panose="020F0502020204030204" pitchFamily="34" charset="0"/>
            </a:endParaRPr>
          </a:p>
          <a:p>
            <a:pPr marL="0" indent="0">
              <a:buFont typeface="Arial" panose="020B0604020202020204" pitchFamily="34" charset="0"/>
              <a:buNone/>
            </a:pPr>
            <a:endParaRPr lang="en-US" sz="1800" dirty="0">
              <a:solidFill>
                <a:srgbClr val="000000"/>
              </a:solidFill>
              <a:latin typeface="Arial" panose="020B0604020202020204" pitchFamily="34" charset="0"/>
            </a:endParaRPr>
          </a:p>
          <a:p>
            <a:pPr marL="0" indent="0">
              <a:buFont typeface="Arial" panose="020B0604020202020204" pitchFamily="34" charset="0"/>
              <a:buNone/>
            </a:pPr>
            <a:endParaRPr lang="en-US" dirty="0"/>
          </a:p>
        </p:txBody>
      </p:sp>
      <p:pic>
        <p:nvPicPr>
          <p:cNvPr id="9" name="Picture 8">
            <a:extLst>
              <a:ext uri="{FF2B5EF4-FFF2-40B4-BE49-F238E27FC236}">
                <a16:creationId xmlns:a16="http://schemas.microsoft.com/office/drawing/2014/main" id="{0F873C97-E830-71C0-3E01-4653E78439F7}"/>
              </a:ext>
            </a:extLst>
          </p:cNvPr>
          <p:cNvPicPr>
            <a:picLocks noChangeAspect="1"/>
          </p:cNvPicPr>
          <p:nvPr/>
        </p:nvPicPr>
        <p:blipFill>
          <a:blip r:embed="rId3"/>
          <a:stretch>
            <a:fillRect/>
          </a:stretch>
        </p:blipFill>
        <p:spPr>
          <a:xfrm>
            <a:off x="7069667" y="2831835"/>
            <a:ext cx="4439837" cy="2752991"/>
          </a:xfrm>
          <a:prstGeom prst="rect">
            <a:avLst/>
          </a:prstGeom>
        </p:spPr>
      </p:pic>
    </p:spTree>
    <p:extLst>
      <p:ext uri="{BB962C8B-B14F-4D97-AF65-F5344CB8AC3E}">
        <p14:creationId xmlns:p14="http://schemas.microsoft.com/office/powerpoint/2010/main" val="215534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6B273B-0F38-3E43-18BA-D410899E138A}"/>
              </a:ext>
            </a:extLst>
          </p:cNvPr>
          <p:cNvSpPr>
            <a:spLocks noGrp="1"/>
          </p:cNvSpPr>
          <p:nvPr>
            <p:ph idx="1"/>
          </p:nvPr>
        </p:nvSpPr>
        <p:spPr>
          <a:xfrm>
            <a:off x="838200" y="1825625"/>
            <a:ext cx="10515600" cy="3067217"/>
          </a:xfrm>
        </p:spPr>
        <p:txBody>
          <a:bodyPr>
            <a:normAutofit/>
          </a:bodyPr>
          <a:lstStyle/>
          <a:p>
            <a:pPr marL="0" indent="0">
              <a:buNone/>
            </a:pPr>
            <a:r>
              <a:rPr lang="en-US" dirty="0"/>
              <a:t>You </a:t>
            </a:r>
            <a:r>
              <a:rPr lang="en-US" b="1" dirty="0">
                <a:solidFill>
                  <a:srgbClr val="00B050"/>
                </a:solidFill>
              </a:rPr>
              <a:t>May </a:t>
            </a:r>
            <a:r>
              <a:rPr lang="en-US" dirty="0"/>
              <a:t>express how proposed rules, regulations or laws would impact the university or your college or program but </a:t>
            </a:r>
            <a:r>
              <a:rPr lang="en-US" b="1" dirty="0">
                <a:solidFill>
                  <a:srgbClr val="FF0000"/>
                </a:solidFill>
              </a:rPr>
              <a:t>CANNOT</a:t>
            </a:r>
            <a:r>
              <a:rPr lang="en-US" dirty="0"/>
              <a:t> say you “oppose” or “support” particular action.</a:t>
            </a:r>
          </a:p>
          <a:p>
            <a:pPr marL="0" indent="0">
              <a:buNone/>
            </a:pPr>
            <a:endParaRPr lang="en-US" sz="1100" dirty="0"/>
          </a:p>
          <a:p>
            <a:pPr lvl="1">
              <a:buFont typeface="Courier New" panose="02070309020205020404" pitchFamily="49" charset="0"/>
              <a:buChar char="o"/>
            </a:pPr>
            <a:r>
              <a:rPr lang="en-US" dirty="0"/>
              <a:t>Example: You are asked by news media to comment on an institutional program that may be of particular interest to a candidate or campaign because the program was established or supported by the candidate in the past. Is this permissible?</a:t>
            </a:r>
          </a:p>
          <a:p>
            <a:pPr lvl="1">
              <a:buFont typeface="Courier New" panose="02070309020205020404" pitchFamily="49" charset="0"/>
              <a:buChar char="o"/>
            </a:pPr>
            <a:endParaRPr lang="en-US" sz="1100" dirty="0"/>
          </a:p>
        </p:txBody>
      </p:sp>
      <p:sp>
        <p:nvSpPr>
          <p:cNvPr id="4" name="Title 1">
            <a:extLst>
              <a:ext uri="{FF2B5EF4-FFF2-40B4-BE49-F238E27FC236}">
                <a16:creationId xmlns:a16="http://schemas.microsoft.com/office/drawing/2014/main" id="{FF16AAB8-7D14-9209-D51D-CF5E45B943AC}"/>
              </a:ext>
            </a:extLst>
          </p:cNvPr>
          <p:cNvSpPr>
            <a:spLocks noGrp="1"/>
          </p:cNvSpPr>
          <p:nvPr>
            <p:ph type="title"/>
          </p:nvPr>
        </p:nvSpPr>
        <p:spPr>
          <a:xfrm>
            <a:off x="838200" y="365125"/>
            <a:ext cx="10515600" cy="1325563"/>
          </a:xfrm>
          <a:blipFill>
            <a:blip r:embed="rId2">
              <a:alphaModFix amt="75000"/>
            </a:blip>
            <a:tile tx="0" ty="0" sx="100000" sy="100000" flip="none" algn="tl"/>
          </a:blipFill>
          <a:ln w="38100">
            <a:solidFill>
              <a:srgbClr val="002060"/>
            </a:solidFill>
          </a:ln>
        </p:spPr>
        <p:txBody>
          <a:bodyPr>
            <a:normAutofit/>
          </a:bodyPr>
          <a:lstStyle/>
          <a:p>
            <a:pPr algn="ctr"/>
            <a:r>
              <a:rPr lang="en-US" sz="3200" b="1" dirty="0">
                <a:solidFill>
                  <a:schemeClr val="accent2"/>
                </a:solidFill>
                <a:latin typeface="Calibri" panose="020F0502020204030204" pitchFamily="34" charset="0"/>
              </a:rPr>
              <a:t>TAKING A POSITION </a:t>
            </a:r>
            <a:r>
              <a:rPr lang="en-US" sz="3200" b="1" i="0" u="none" strike="noStrike" baseline="0" dirty="0">
                <a:solidFill>
                  <a:schemeClr val="accent2"/>
                </a:solidFill>
                <a:latin typeface="Calibri" panose="020F0502020204030204" pitchFamily="34" charset="0"/>
              </a:rPr>
              <a:t>ON ISSUES &amp; CANDIDTES </a:t>
            </a:r>
            <a:r>
              <a:rPr lang="en-US" sz="2000" b="1" i="0" u="none" strike="noStrike" baseline="0" dirty="0">
                <a:solidFill>
                  <a:schemeClr val="accent2"/>
                </a:solidFill>
                <a:latin typeface="Calibri" panose="020F0502020204030204" pitchFamily="34" charset="0"/>
              </a:rPr>
              <a:t>(cont.)</a:t>
            </a:r>
            <a:r>
              <a:rPr lang="en-US" sz="3200" b="1" i="0" u="none" strike="noStrike" baseline="0" dirty="0">
                <a:solidFill>
                  <a:schemeClr val="accent2"/>
                </a:solidFill>
                <a:latin typeface="Calibri" panose="020F0502020204030204" pitchFamily="34" charset="0"/>
              </a:rPr>
              <a:t>…</a:t>
            </a:r>
            <a:endParaRPr lang="en-US" sz="3200" dirty="0">
              <a:solidFill>
                <a:schemeClr val="accent2"/>
              </a:solidFill>
            </a:endParaRPr>
          </a:p>
        </p:txBody>
      </p:sp>
      <p:sp>
        <p:nvSpPr>
          <p:cNvPr id="6" name="TextBox 5">
            <a:extLst>
              <a:ext uri="{FF2B5EF4-FFF2-40B4-BE49-F238E27FC236}">
                <a16:creationId xmlns:a16="http://schemas.microsoft.com/office/drawing/2014/main" id="{E17FC730-9BFC-94A1-D65A-DD22C4342A55}"/>
              </a:ext>
            </a:extLst>
          </p:cNvPr>
          <p:cNvSpPr txBox="1"/>
          <p:nvPr/>
        </p:nvSpPr>
        <p:spPr>
          <a:xfrm>
            <a:off x="838200" y="4892116"/>
            <a:ext cx="8931442" cy="1569660"/>
          </a:xfrm>
          <a:prstGeom prst="rect">
            <a:avLst/>
          </a:prstGeom>
          <a:noFill/>
        </p:spPr>
        <p:txBody>
          <a:bodyPr wrap="square">
            <a:spAutoFit/>
          </a:bodyPr>
          <a:lstStyle/>
          <a:p>
            <a:pPr marL="1200150" lvl="2" indent="-285750">
              <a:buFont typeface="Wingdings" panose="05000000000000000000" pitchFamily="2" charset="2"/>
              <a:buChar char="ü"/>
            </a:pPr>
            <a:r>
              <a:rPr lang="en-US" sz="2400" dirty="0"/>
              <a:t>It is </a:t>
            </a:r>
            <a:r>
              <a:rPr lang="en-US" sz="2400" b="1" dirty="0">
                <a:solidFill>
                  <a:srgbClr val="00B050"/>
                </a:solidFill>
              </a:rPr>
              <a:t>PERMISSIBLE</a:t>
            </a:r>
            <a:r>
              <a:rPr lang="en-US" sz="2400" dirty="0"/>
              <a:t> to provide objective facts but be careful to avoid comments that could be perceived as institutional support for or opposition to the candidate’s campaign. Focus on facts about the program, not the candidate.</a:t>
            </a:r>
          </a:p>
        </p:txBody>
      </p:sp>
    </p:spTree>
    <p:extLst>
      <p:ext uri="{BB962C8B-B14F-4D97-AF65-F5344CB8AC3E}">
        <p14:creationId xmlns:p14="http://schemas.microsoft.com/office/powerpoint/2010/main" val="272691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12B4771-2514-AA53-D1B9-D277E1A3F0FE}"/>
              </a:ext>
            </a:extLst>
          </p:cNvPr>
          <p:cNvSpPr>
            <a:spLocks noGrp="1"/>
          </p:cNvSpPr>
          <p:nvPr>
            <p:ph type="title"/>
          </p:nvPr>
        </p:nvSpPr>
        <p:spPr>
          <a:xfrm>
            <a:off x="478289" y="1010653"/>
            <a:ext cx="2280952" cy="4748463"/>
          </a:xfrm>
          <a:blipFill>
            <a:blip r:embed="rId2">
              <a:alphaModFix amt="75000"/>
            </a:blip>
            <a:tile tx="0" ty="0" sx="100000" sy="100000" flip="none" algn="tl"/>
          </a:blipFill>
        </p:spPr>
        <p:txBody>
          <a:bodyPr>
            <a:normAutofit/>
          </a:bodyPr>
          <a:lstStyle/>
          <a:p>
            <a:pPr algn="ctr"/>
            <a:r>
              <a:rPr lang="en-US" sz="3200" b="1" dirty="0">
                <a:solidFill>
                  <a:schemeClr val="accent2">
                    <a:lumMod val="75000"/>
                  </a:schemeClr>
                </a:solidFill>
                <a:latin typeface="Calibri" panose="020F0502020204030204" pitchFamily="34" charset="0"/>
              </a:rPr>
              <a:t>TAKING A POSITION </a:t>
            </a:r>
            <a:r>
              <a:rPr lang="en-US" sz="3200" b="1" i="0" u="none" strike="noStrike" baseline="0" dirty="0">
                <a:solidFill>
                  <a:schemeClr val="accent2">
                    <a:lumMod val="75000"/>
                  </a:schemeClr>
                </a:solidFill>
                <a:latin typeface="Calibri" panose="020F0502020204030204" pitchFamily="34" charset="0"/>
              </a:rPr>
              <a:t>ON ISSUES &amp; CANDIDTES </a:t>
            </a:r>
            <a:r>
              <a:rPr lang="en-US" sz="2000" b="1" i="0" u="none" strike="noStrike" baseline="0" dirty="0">
                <a:solidFill>
                  <a:schemeClr val="accent2">
                    <a:lumMod val="75000"/>
                  </a:schemeClr>
                </a:solidFill>
                <a:latin typeface="Calibri" panose="020F0502020204030204" pitchFamily="34" charset="0"/>
              </a:rPr>
              <a:t>(cont.)…</a:t>
            </a:r>
            <a:endParaRPr lang="en-US" sz="2000" dirty="0">
              <a:solidFill>
                <a:schemeClr val="accent2">
                  <a:lumMod val="75000"/>
                </a:schemeClr>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3A8EC6A-DD86-8854-AA38-4A982309D25F}"/>
              </a:ext>
            </a:extLst>
          </p:cNvPr>
          <p:cNvSpPr>
            <a:spLocks noGrp="1"/>
          </p:cNvSpPr>
          <p:nvPr>
            <p:ph idx="1"/>
          </p:nvPr>
        </p:nvSpPr>
        <p:spPr>
          <a:xfrm>
            <a:off x="3497180" y="-50335"/>
            <a:ext cx="8499268" cy="2151856"/>
          </a:xfrm>
        </p:spPr>
        <p:txBody>
          <a:bodyPr anchor="ctr">
            <a:normAutofit/>
          </a:bodyPr>
          <a:lstStyle/>
          <a:p>
            <a:pPr marL="0" indent="0">
              <a:buNone/>
            </a:pPr>
            <a:r>
              <a:rPr lang="en-US" sz="2400" dirty="0"/>
              <a:t>You </a:t>
            </a:r>
            <a:r>
              <a:rPr lang="en-US" sz="2400" b="1" dirty="0">
                <a:solidFill>
                  <a:srgbClr val="00B050"/>
                </a:solidFill>
              </a:rPr>
              <a:t>May </a:t>
            </a:r>
            <a:r>
              <a:rPr lang="en-US" sz="2400" dirty="0"/>
              <a:t>testify before legislative or local government committees if approval is first sought and approved from the Office of Governmental Relations (OGR) and from your supervisor.</a:t>
            </a:r>
          </a:p>
          <a:p>
            <a:pPr lvl="1">
              <a:buFont typeface="Wingdings" panose="05000000000000000000" pitchFamily="2" charset="2"/>
              <a:buChar char="Ø"/>
            </a:pPr>
            <a:r>
              <a:rPr lang="en-US" dirty="0"/>
              <a:t> Remember though – just the facts!</a:t>
            </a:r>
          </a:p>
        </p:txBody>
      </p:sp>
      <p:sp>
        <p:nvSpPr>
          <p:cNvPr id="5" name="Content Placeholder 2">
            <a:extLst>
              <a:ext uri="{FF2B5EF4-FFF2-40B4-BE49-F238E27FC236}">
                <a16:creationId xmlns:a16="http://schemas.microsoft.com/office/drawing/2014/main" id="{13676327-FD97-AEF7-5D41-F4C58D2EA82D}"/>
              </a:ext>
            </a:extLst>
          </p:cNvPr>
          <p:cNvSpPr txBox="1">
            <a:spLocks/>
          </p:cNvSpPr>
          <p:nvPr/>
        </p:nvSpPr>
        <p:spPr>
          <a:xfrm>
            <a:off x="4167272" y="1883848"/>
            <a:ext cx="8024727" cy="272024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You </a:t>
            </a:r>
            <a:r>
              <a:rPr lang="en-US" sz="2400" b="1" dirty="0">
                <a:solidFill>
                  <a:srgbClr val="00B050"/>
                </a:solidFill>
              </a:rPr>
              <a:t>May </a:t>
            </a:r>
            <a:r>
              <a:rPr lang="en-US" sz="2400" dirty="0"/>
              <a:t>express opinions for or against a candidate, proposition, or legislative measure </a:t>
            </a:r>
            <a:r>
              <a:rPr lang="en-US" sz="2400" u="sng" dirty="0"/>
              <a:t>in your capacity as a private citizen</a:t>
            </a:r>
            <a:r>
              <a:rPr lang="en-US" sz="2400" dirty="0"/>
              <a:t>.</a:t>
            </a:r>
          </a:p>
          <a:p>
            <a:pPr lvl="1">
              <a:buFont typeface="Wingdings" panose="05000000000000000000" pitchFamily="2" charset="2"/>
              <a:buChar char="Ø"/>
            </a:pPr>
            <a:r>
              <a:rPr lang="en-US" dirty="0"/>
              <a:t> There are times when it’s difficult to separate yourself from your title at the university so if you have concerns or questions on whether you can/should do something, contact OGR.</a:t>
            </a:r>
          </a:p>
        </p:txBody>
      </p:sp>
      <p:pic>
        <p:nvPicPr>
          <p:cNvPr id="8" name="Picture 7">
            <a:extLst>
              <a:ext uri="{FF2B5EF4-FFF2-40B4-BE49-F238E27FC236}">
                <a16:creationId xmlns:a16="http://schemas.microsoft.com/office/drawing/2014/main" id="{FD5DBA82-F718-FC17-6CE9-A15510224114}"/>
              </a:ext>
            </a:extLst>
          </p:cNvPr>
          <p:cNvPicPr>
            <a:picLocks noChangeAspect="1"/>
          </p:cNvPicPr>
          <p:nvPr/>
        </p:nvPicPr>
        <p:blipFill>
          <a:blip r:embed="rId3"/>
          <a:stretch>
            <a:fillRect/>
          </a:stretch>
        </p:blipFill>
        <p:spPr>
          <a:xfrm>
            <a:off x="8243886" y="4240727"/>
            <a:ext cx="2809894" cy="2118752"/>
          </a:xfrm>
          <a:prstGeom prst="rect">
            <a:avLst/>
          </a:prstGeom>
          <a:effectLst>
            <a:softEdge rad="63500"/>
          </a:effectLst>
        </p:spPr>
      </p:pic>
      <p:sp>
        <p:nvSpPr>
          <p:cNvPr id="2" name="Content Placeholder 2">
            <a:extLst>
              <a:ext uri="{FF2B5EF4-FFF2-40B4-BE49-F238E27FC236}">
                <a16:creationId xmlns:a16="http://schemas.microsoft.com/office/drawing/2014/main" id="{EFADDB1D-A1EE-9E60-B4EC-110DC606E7DE}"/>
              </a:ext>
            </a:extLst>
          </p:cNvPr>
          <p:cNvSpPr txBox="1">
            <a:spLocks/>
          </p:cNvSpPr>
          <p:nvPr/>
        </p:nvSpPr>
        <p:spPr>
          <a:xfrm>
            <a:off x="3663381" y="4471053"/>
            <a:ext cx="4337619" cy="1974154"/>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en-US" dirty="0"/>
              <a:t> It’s always a good idea to qualify your statements as being your own, that you are appearing on your own time, and at your own expense.</a:t>
            </a:r>
          </a:p>
        </p:txBody>
      </p:sp>
    </p:spTree>
    <p:extLst>
      <p:ext uri="{BB962C8B-B14F-4D97-AF65-F5344CB8AC3E}">
        <p14:creationId xmlns:p14="http://schemas.microsoft.com/office/powerpoint/2010/main" val="129379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3066B7-8BC0-643B-3D56-2FAD09DF7D11}"/>
              </a:ext>
            </a:extLst>
          </p:cNvPr>
          <p:cNvSpPr>
            <a:spLocks noGrp="1"/>
          </p:cNvSpPr>
          <p:nvPr>
            <p:ph idx="1"/>
          </p:nvPr>
        </p:nvSpPr>
        <p:spPr>
          <a:xfrm>
            <a:off x="838200" y="1748591"/>
            <a:ext cx="10493942" cy="3746078"/>
          </a:xfrm>
        </p:spPr>
        <p:txBody>
          <a:bodyPr/>
          <a:lstStyle/>
          <a:p>
            <a:pPr marL="0" indent="0">
              <a:buNone/>
            </a:pPr>
            <a:r>
              <a:rPr lang="en-US" sz="2400" dirty="0"/>
              <a:t>You may </a:t>
            </a:r>
            <a:r>
              <a:rPr lang="en-US" sz="2400" b="1" dirty="0">
                <a:solidFill>
                  <a:srgbClr val="FF0000"/>
                </a:solidFill>
              </a:rPr>
              <a:t>NOT</a:t>
            </a:r>
            <a:r>
              <a:rPr lang="en-US" sz="2400" dirty="0"/>
              <a:t> use university resources, including but not limited to equipment, supplies or services to conduct political activity, support a person’s candidacy or to express personal opinions on legislative or local government measures.</a:t>
            </a:r>
          </a:p>
          <a:p>
            <a:pPr lvl="1">
              <a:buFont typeface="Courier New" panose="02070309020205020404" pitchFamily="49" charset="0"/>
              <a:buChar char="o"/>
            </a:pPr>
            <a:endParaRPr lang="en-US" dirty="0"/>
          </a:p>
          <a:p>
            <a:pPr lvl="1">
              <a:buFont typeface="Courier New" panose="02070309020205020404" pitchFamily="49" charset="0"/>
              <a:buChar char="o"/>
            </a:pPr>
            <a:r>
              <a:rPr lang="en-US" b="1" dirty="0"/>
              <a:t>Example: </a:t>
            </a:r>
            <a:r>
              <a:rPr lang="en-US" b="0" i="0" u="none" strike="noStrike" baseline="0" dirty="0">
                <a:solidFill>
                  <a:srgbClr val="000000"/>
                </a:solidFill>
                <a:latin typeface="Calibri" panose="020F0502020204030204" pitchFamily="34" charset="0"/>
              </a:rPr>
              <a:t>Sending an email on your university computer to a colleague or friend asking them to support or oppose a candidate or referendum and/or inviting them to a political event.  </a:t>
            </a:r>
          </a:p>
          <a:p>
            <a:endParaRPr lang="en-US" sz="1800" b="0" i="0" u="none" strike="noStrike" baseline="0" dirty="0">
              <a:solidFill>
                <a:srgbClr val="000000"/>
              </a:solidFill>
              <a:latin typeface="Calibri" panose="020F0502020204030204" pitchFamily="34" charset="0"/>
            </a:endParaRPr>
          </a:p>
          <a:p>
            <a:pPr>
              <a:buFont typeface="Courier New" panose="02070309020205020404" pitchFamily="49" charset="0"/>
              <a:buChar char="o"/>
            </a:pPr>
            <a:endParaRPr lang="en-US" dirty="0"/>
          </a:p>
        </p:txBody>
      </p:sp>
      <p:sp>
        <p:nvSpPr>
          <p:cNvPr id="4" name="Title 1">
            <a:extLst>
              <a:ext uri="{FF2B5EF4-FFF2-40B4-BE49-F238E27FC236}">
                <a16:creationId xmlns:a16="http://schemas.microsoft.com/office/drawing/2014/main" id="{1A0AB53C-680D-FB01-6C6B-503BA8BFD904}"/>
              </a:ext>
            </a:extLst>
          </p:cNvPr>
          <p:cNvSpPr>
            <a:spLocks noGrp="1"/>
          </p:cNvSpPr>
          <p:nvPr>
            <p:ph type="title"/>
          </p:nvPr>
        </p:nvSpPr>
        <p:spPr>
          <a:xfrm>
            <a:off x="838200" y="365125"/>
            <a:ext cx="10515600" cy="1325563"/>
          </a:xfrm>
          <a:blipFill>
            <a:blip r:embed="rId2">
              <a:alphaModFix amt="75000"/>
            </a:blip>
            <a:tile tx="0" ty="0" sx="100000" sy="100000" flip="none" algn="tl"/>
          </a:blipFill>
          <a:ln w="38100">
            <a:solidFill>
              <a:srgbClr val="002060"/>
            </a:solidFill>
          </a:ln>
        </p:spPr>
        <p:txBody>
          <a:bodyPr>
            <a:normAutofit/>
          </a:bodyPr>
          <a:lstStyle/>
          <a:p>
            <a:pPr algn="ctr"/>
            <a:r>
              <a:rPr lang="en-US" sz="3200" b="1" dirty="0">
                <a:solidFill>
                  <a:schemeClr val="accent2"/>
                </a:solidFill>
                <a:latin typeface="Calibri" panose="020F0502020204030204" pitchFamily="34" charset="0"/>
              </a:rPr>
              <a:t>TAKING A POSITION </a:t>
            </a:r>
            <a:r>
              <a:rPr lang="en-US" sz="3200" b="1" i="0" u="none" strike="noStrike" baseline="0" dirty="0">
                <a:solidFill>
                  <a:schemeClr val="accent2"/>
                </a:solidFill>
                <a:latin typeface="Calibri" panose="020F0502020204030204" pitchFamily="34" charset="0"/>
              </a:rPr>
              <a:t>ON ISSUES &amp; CANDIDTES </a:t>
            </a:r>
            <a:r>
              <a:rPr lang="en-US" sz="2000" b="1" i="0" u="none" strike="noStrike" baseline="0" dirty="0">
                <a:solidFill>
                  <a:schemeClr val="accent2"/>
                </a:solidFill>
                <a:latin typeface="Calibri" panose="020F0502020204030204" pitchFamily="34" charset="0"/>
              </a:rPr>
              <a:t>(cont.)</a:t>
            </a:r>
            <a:r>
              <a:rPr lang="en-US" sz="3200" b="1" i="0" u="none" strike="noStrike" baseline="0" dirty="0">
                <a:solidFill>
                  <a:schemeClr val="accent2"/>
                </a:solidFill>
                <a:latin typeface="Calibri" panose="020F0502020204030204" pitchFamily="34" charset="0"/>
              </a:rPr>
              <a:t>…</a:t>
            </a:r>
            <a:endParaRPr lang="en-US" sz="3200" dirty="0">
              <a:solidFill>
                <a:schemeClr val="accent2"/>
              </a:solidFill>
            </a:endParaRPr>
          </a:p>
        </p:txBody>
      </p:sp>
      <p:pic>
        <p:nvPicPr>
          <p:cNvPr id="1026" name="Picture 2" descr="No Computer Stock Vector (Royalty Free) 529732678 | Shutterstock">
            <a:extLst>
              <a:ext uri="{FF2B5EF4-FFF2-40B4-BE49-F238E27FC236}">
                <a16:creationId xmlns:a16="http://schemas.microsoft.com/office/drawing/2014/main" id="{CC947D59-F873-CFFB-39A5-DDB42D8B18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208"/>
          <a:stretch/>
        </p:blipFill>
        <p:spPr bwMode="auto">
          <a:xfrm>
            <a:off x="2421705" y="4447058"/>
            <a:ext cx="2057400" cy="20149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tocopier or No-to-copier | So Where Did It Go Wrong?">
            <a:extLst>
              <a:ext uri="{FF2B5EF4-FFF2-40B4-BE49-F238E27FC236}">
                <a16:creationId xmlns:a16="http://schemas.microsoft.com/office/drawing/2014/main" id="{88A735C3-395F-7F37-2275-A49C290A8A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723" y="4666966"/>
            <a:ext cx="1738554" cy="16554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 cell, phone, sign, icon, white, call, mobile, illustration, red, stop,  caution, symbol, vector, forbidden, communication Stock Vector Image &amp; Art  - Alamy">
            <a:extLst>
              <a:ext uri="{FF2B5EF4-FFF2-40B4-BE49-F238E27FC236}">
                <a16:creationId xmlns:a16="http://schemas.microsoft.com/office/drawing/2014/main" id="{95622A26-B960-3402-FEFB-E520989EF9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998"/>
          <a:stretch/>
        </p:blipFill>
        <p:spPr bwMode="auto">
          <a:xfrm>
            <a:off x="7831253" y="4447058"/>
            <a:ext cx="2057400" cy="204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7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DD552F-39EB-796F-5CAC-DF29C73B5CA1}"/>
              </a:ext>
            </a:extLst>
          </p:cNvPr>
          <p:cNvSpPr>
            <a:spLocks noGrp="1"/>
          </p:cNvSpPr>
          <p:nvPr>
            <p:ph idx="1"/>
          </p:nvPr>
        </p:nvSpPr>
        <p:spPr>
          <a:xfrm>
            <a:off x="533401" y="1216028"/>
            <a:ext cx="9621250" cy="2521785"/>
          </a:xfrm>
          <a:custGeom>
            <a:avLst/>
            <a:gdLst>
              <a:gd name="connsiteX0" fmla="*/ 0 w 9621250"/>
              <a:gd name="connsiteY0" fmla="*/ 0 h 2521785"/>
              <a:gd name="connsiteX1" fmla="*/ 687232 w 9621250"/>
              <a:gd name="connsiteY1" fmla="*/ 0 h 2521785"/>
              <a:gd name="connsiteX2" fmla="*/ 1374464 w 9621250"/>
              <a:gd name="connsiteY2" fmla="*/ 0 h 2521785"/>
              <a:gd name="connsiteX3" fmla="*/ 2061696 w 9621250"/>
              <a:gd name="connsiteY3" fmla="*/ 0 h 2521785"/>
              <a:gd name="connsiteX4" fmla="*/ 2845141 w 9621250"/>
              <a:gd name="connsiteY4" fmla="*/ 0 h 2521785"/>
              <a:gd name="connsiteX5" fmla="*/ 3243736 w 9621250"/>
              <a:gd name="connsiteY5" fmla="*/ 0 h 2521785"/>
              <a:gd name="connsiteX6" fmla="*/ 3738543 w 9621250"/>
              <a:gd name="connsiteY6" fmla="*/ 0 h 2521785"/>
              <a:gd name="connsiteX7" fmla="*/ 4329563 w 9621250"/>
              <a:gd name="connsiteY7" fmla="*/ 0 h 2521785"/>
              <a:gd name="connsiteX8" fmla="*/ 5016795 w 9621250"/>
              <a:gd name="connsiteY8" fmla="*/ 0 h 2521785"/>
              <a:gd name="connsiteX9" fmla="*/ 5800239 w 9621250"/>
              <a:gd name="connsiteY9" fmla="*/ 0 h 2521785"/>
              <a:gd name="connsiteX10" fmla="*/ 6295046 w 9621250"/>
              <a:gd name="connsiteY10" fmla="*/ 0 h 2521785"/>
              <a:gd name="connsiteX11" fmla="*/ 6789854 w 9621250"/>
              <a:gd name="connsiteY11" fmla="*/ 0 h 2521785"/>
              <a:gd name="connsiteX12" fmla="*/ 7284661 w 9621250"/>
              <a:gd name="connsiteY12" fmla="*/ 0 h 2521785"/>
              <a:gd name="connsiteX13" fmla="*/ 7875680 w 9621250"/>
              <a:gd name="connsiteY13" fmla="*/ 0 h 2521785"/>
              <a:gd name="connsiteX14" fmla="*/ 8562912 w 9621250"/>
              <a:gd name="connsiteY14" fmla="*/ 0 h 2521785"/>
              <a:gd name="connsiteX15" fmla="*/ 9621250 w 9621250"/>
              <a:gd name="connsiteY15" fmla="*/ 0 h 2521785"/>
              <a:gd name="connsiteX16" fmla="*/ 9621250 w 9621250"/>
              <a:gd name="connsiteY16" fmla="*/ 630446 h 2521785"/>
              <a:gd name="connsiteX17" fmla="*/ 9621250 w 9621250"/>
              <a:gd name="connsiteY17" fmla="*/ 1210457 h 2521785"/>
              <a:gd name="connsiteX18" fmla="*/ 9621250 w 9621250"/>
              <a:gd name="connsiteY18" fmla="*/ 1815685 h 2521785"/>
              <a:gd name="connsiteX19" fmla="*/ 9621250 w 9621250"/>
              <a:gd name="connsiteY19" fmla="*/ 2521785 h 2521785"/>
              <a:gd name="connsiteX20" fmla="*/ 9222655 w 9621250"/>
              <a:gd name="connsiteY20" fmla="*/ 2521785 h 2521785"/>
              <a:gd name="connsiteX21" fmla="*/ 8342998 w 9621250"/>
              <a:gd name="connsiteY21" fmla="*/ 2521785 h 2521785"/>
              <a:gd name="connsiteX22" fmla="*/ 7655766 w 9621250"/>
              <a:gd name="connsiteY22" fmla="*/ 2521785 h 2521785"/>
              <a:gd name="connsiteX23" fmla="*/ 7257171 w 9621250"/>
              <a:gd name="connsiteY23" fmla="*/ 2521785 h 2521785"/>
              <a:gd name="connsiteX24" fmla="*/ 6666152 w 9621250"/>
              <a:gd name="connsiteY24" fmla="*/ 2521785 h 2521785"/>
              <a:gd name="connsiteX25" fmla="*/ 5882707 w 9621250"/>
              <a:gd name="connsiteY25" fmla="*/ 2521785 h 2521785"/>
              <a:gd name="connsiteX26" fmla="*/ 5003050 w 9621250"/>
              <a:gd name="connsiteY26" fmla="*/ 2521785 h 2521785"/>
              <a:gd name="connsiteX27" fmla="*/ 4604455 w 9621250"/>
              <a:gd name="connsiteY27" fmla="*/ 2521785 h 2521785"/>
              <a:gd name="connsiteX28" fmla="*/ 3917223 w 9621250"/>
              <a:gd name="connsiteY28" fmla="*/ 2521785 h 2521785"/>
              <a:gd name="connsiteX29" fmla="*/ 3518629 w 9621250"/>
              <a:gd name="connsiteY29" fmla="*/ 2521785 h 2521785"/>
              <a:gd name="connsiteX30" fmla="*/ 2638971 w 9621250"/>
              <a:gd name="connsiteY30" fmla="*/ 2521785 h 2521785"/>
              <a:gd name="connsiteX31" fmla="*/ 2144164 w 9621250"/>
              <a:gd name="connsiteY31" fmla="*/ 2521785 h 2521785"/>
              <a:gd name="connsiteX32" fmla="*/ 1360720 w 9621250"/>
              <a:gd name="connsiteY32" fmla="*/ 2521785 h 2521785"/>
              <a:gd name="connsiteX33" fmla="*/ 865913 w 9621250"/>
              <a:gd name="connsiteY33" fmla="*/ 2521785 h 2521785"/>
              <a:gd name="connsiteX34" fmla="*/ 0 w 9621250"/>
              <a:gd name="connsiteY34" fmla="*/ 2521785 h 2521785"/>
              <a:gd name="connsiteX35" fmla="*/ 0 w 9621250"/>
              <a:gd name="connsiteY35" fmla="*/ 1866121 h 2521785"/>
              <a:gd name="connsiteX36" fmla="*/ 0 w 9621250"/>
              <a:gd name="connsiteY36" fmla="*/ 1260893 h 2521785"/>
              <a:gd name="connsiteX37" fmla="*/ 0 w 9621250"/>
              <a:gd name="connsiteY37" fmla="*/ 630446 h 2521785"/>
              <a:gd name="connsiteX38" fmla="*/ 0 w 9621250"/>
              <a:gd name="connsiteY38" fmla="*/ 0 h 252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621250" h="2521785" fill="none" extrusionOk="0">
                <a:moveTo>
                  <a:pt x="0" y="0"/>
                </a:moveTo>
                <a:cubicBezTo>
                  <a:pt x="322425" y="-18352"/>
                  <a:pt x="513733" y="-7325"/>
                  <a:pt x="687232" y="0"/>
                </a:cubicBezTo>
                <a:cubicBezTo>
                  <a:pt x="860731" y="7325"/>
                  <a:pt x="1152446" y="-31957"/>
                  <a:pt x="1374464" y="0"/>
                </a:cubicBezTo>
                <a:cubicBezTo>
                  <a:pt x="1596482" y="31957"/>
                  <a:pt x="1817758" y="28425"/>
                  <a:pt x="2061696" y="0"/>
                </a:cubicBezTo>
                <a:cubicBezTo>
                  <a:pt x="2305634" y="-28425"/>
                  <a:pt x="2469831" y="26037"/>
                  <a:pt x="2845141" y="0"/>
                </a:cubicBezTo>
                <a:cubicBezTo>
                  <a:pt x="3220452" y="-26037"/>
                  <a:pt x="3122126" y="8449"/>
                  <a:pt x="3243736" y="0"/>
                </a:cubicBezTo>
                <a:cubicBezTo>
                  <a:pt x="3365346" y="-8449"/>
                  <a:pt x="3557817" y="-15679"/>
                  <a:pt x="3738543" y="0"/>
                </a:cubicBezTo>
                <a:cubicBezTo>
                  <a:pt x="3919269" y="15679"/>
                  <a:pt x="4058448" y="-21905"/>
                  <a:pt x="4329563" y="0"/>
                </a:cubicBezTo>
                <a:cubicBezTo>
                  <a:pt x="4600678" y="21905"/>
                  <a:pt x="4687532" y="19632"/>
                  <a:pt x="5016795" y="0"/>
                </a:cubicBezTo>
                <a:cubicBezTo>
                  <a:pt x="5346058" y="-19632"/>
                  <a:pt x="5633573" y="5983"/>
                  <a:pt x="5800239" y="0"/>
                </a:cubicBezTo>
                <a:cubicBezTo>
                  <a:pt x="5966905" y="-5983"/>
                  <a:pt x="6141077" y="2799"/>
                  <a:pt x="6295046" y="0"/>
                </a:cubicBezTo>
                <a:cubicBezTo>
                  <a:pt x="6449015" y="-2799"/>
                  <a:pt x="6610701" y="2243"/>
                  <a:pt x="6789854" y="0"/>
                </a:cubicBezTo>
                <a:cubicBezTo>
                  <a:pt x="6969007" y="-2243"/>
                  <a:pt x="7060386" y="2088"/>
                  <a:pt x="7284661" y="0"/>
                </a:cubicBezTo>
                <a:cubicBezTo>
                  <a:pt x="7508936" y="-2088"/>
                  <a:pt x="7621077" y="25771"/>
                  <a:pt x="7875680" y="0"/>
                </a:cubicBezTo>
                <a:cubicBezTo>
                  <a:pt x="8130283" y="-25771"/>
                  <a:pt x="8228788" y="-1406"/>
                  <a:pt x="8562912" y="0"/>
                </a:cubicBezTo>
                <a:cubicBezTo>
                  <a:pt x="8897036" y="1406"/>
                  <a:pt x="9381988" y="-15438"/>
                  <a:pt x="9621250" y="0"/>
                </a:cubicBezTo>
                <a:cubicBezTo>
                  <a:pt x="9610191" y="244379"/>
                  <a:pt x="9635949" y="348356"/>
                  <a:pt x="9621250" y="630446"/>
                </a:cubicBezTo>
                <a:cubicBezTo>
                  <a:pt x="9606551" y="912536"/>
                  <a:pt x="9600784" y="1081364"/>
                  <a:pt x="9621250" y="1210457"/>
                </a:cubicBezTo>
                <a:cubicBezTo>
                  <a:pt x="9641716" y="1339550"/>
                  <a:pt x="9595128" y="1692850"/>
                  <a:pt x="9621250" y="1815685"/>
                </a:cubicBezTo>
                <a:cubicBezTo>
                  <a:pt x="9647372" y="1938520"/>
                  <a:pt x="9608093" y="2215051"/>
                  <a:pt x="9621250" y="2521785"/>
                </a:cubicBezTo>
                <a:cubicBezTo>
                  <a:pt x="9511561" y="2531771"/>
                  <a:pt x="9329787" y="2517347"/>
                  <a:pt x="9222655" y="2521785"/>
                </a:cubicBezTo>
                <a:cubicBezTo>
                  <a:pt x="9115524" y="2526223"/>
                  <a:pt x="8740533" y="2565369"/>
                  <a:pt x="8342998" y="2521785"/>
                </a:cubicBezTo>
                <a:cubicBezTo>
                  <a:pt x="7945463" y="2478201"/>
                  <a:pt x="7919953" y="2541176"/>
                  <a:pt x="7655766" y="2521785"/>
                </a:cubicBezTo>
                <a:cubicBezTo>
                  <a:pt x="7391579" y="2502394"/>
                  <a:pt x="7411639" y="2531165"/>
                  <a:pt x="7257171" y="2521785"/>
                </a:cubicBezTo>
                <a:cubicBezTo>
                  <a:pt x="7102703" y="2512405"/>
                  <a:pt x="6862235" y="2549717"/>
                  <a:pt x="6666152" y="2521785"/>
                </a:cubicBezTo>
                <a:cubicBezTo>
                  <a:pt x="6470069" y="2493853"/>
                  <a:pt x="6051169" y="2543704"/>
                  <a:pt x="5882707" y="2521785"/>
                </a:cubicBezTo>
                <a:cubicBezTo>
                  <a:pt x="5714245" y="2499866"/>
                  <a:pt x="5419516" y="2560314"/>
                  <a:pt x="5003050" y="2521785"/>
                </a:cubicBezTo>
                <a:cubicBezTo>
                  <a:pt x="4586584" y="2483256"/>
                  <a:pt x="4759571" y="2535336"/>
                  <a:pt x="4604455" y="2521785"/>
                </a:cubicBezTo>
                <a:cubicBezTo>
                  <a:pt x="4449339" y="2508234"/>
                  <a:pt x="4167313" y="2519846"/>
                  <a:pt x="3917223" y="2521785"/>
                </a:cubicBezTo>
                <a:cubicBezTo>
                  <a:pt x="3667133" y="2523724"/>
                  <a:pt x="3610963" y="2502013"/>
                  <a:pt x="3518629" y="2521785"/>
                </a:cubicBezTo>
                <a:cubicBezTo>
                  <a:pt x="3426295" y="2541557"/>
                  <a:pt x="2906998" y="2546244"/>
                  <a:pt x="2638971" y="2521785"/>
                </a:cubicBezTo>
                <a:cubicBezTo>
                  <a:pt x="2370944" y="2497326"/>
                  <a:pt x="2343215" y="2509178"/>
                  <a:pt x="2144164" y="2521785"/>
                </a:cubicBezTo>
                <a:cubicBezTo>
                  <a:pt x="1945113" y="2534392"/>
                  <a:pt x="1616042" y="2520046"/>
                  <a:pt x="1360720" y="2521785"/>
                </a:cubicBezTo>
                <a:cubicBezTo>
                  <a:pt x="1105398" y="2523524"/>
                  <a:pt x="1097785" y="2535967"/>
                  <a:pt x="865913" y="2521785"/>
                </a:cubicBezTo>
                <a:cubicBezTo>
                  <a:pt x="634041" y="2507603"/>
                  <a:pt x="203708" y="2485763"/>
                  <a:pt x="0" y="2521785"/>
                </a:cubicBezTo>
                <a:cubicBezTo>
                  <a:pt x="-30499" y="2261961"/>
                  <a:pt x="28047" y="2081607"/>
                  <a:pt x="0" y="1866121"/>
                </a:cubicBezTo>
                <a:cubicBezTo>
                  <a:pt x="-28047" y="1650635"/>
                  <a:pt x="-23073" y="1385594"/>
                  <a:pt x="0" y="1260893"/>
                </a:cubicBezTo>
                <a:cubicBezTo>
                  <a:pt x="23073" y="1136192"/>
                  <a:pt x="6837" y="926708"/>
                  <a:pt x="0" y="630446"/>
                </a:cubicBezTo>
                <a:cubicBezTo>
                  <a:pt x="-6837" y="334184"/>
                  <a:pt x="-23192" y="150335"/>
                  <a:pt x="0" y="0"/>
                </a:cubicBezTo>
                <a:close/>
              </a:path>
              <a:path w="9621250" h="2521785" stroke="0" extrusionOk="0">
                <a:moveTo>
                  <a:pt x="0" y="0"/>
                </a:moveTo>
                <a:cubicBezTo>
                  <a:pt x="280270" y="9379"/>
                  <a:pt x="438807" y="17427"/>
                  <a:pt x="591020" y="0"/>
                </a:cubicBezTo>
                <a:cubicBezTo>
                  <a:pt x="743233" y="-17427"/>
                  <a:pt x="1010618" y="-5597"/>
                  <a:pt x="1182039" y="0"/>
                </a:cubicBezTo>
                <a:cubicBezTo>
                  <a:pt x="1353460" y="5597"/>
                  <a:pt x="1447306" y="9354"/>
                  <a:pt x="1580634" y="0"/>
                </a:cubicBezTo>
                <a:cubicBezTo>
                  <a:pt x="1713963" y="-9354"/>
                  <a:pt x="1966335" y="-19618"/>
                  <a:pt x="2075441" y="0"/>
                </a:cubicBezTo>
                <a:cubicBezTo>
                  <a:pt x="2184547" y="19618"/>
                  <a:pt x="2434829" y="1128"/>
                  <a:pt x="2762673" y="0"/>
                </a:cubicBezTo>
                <a:cubicBezTo>
                  <a:pt x="3090517" y="-1128"/>
                  <a:pt x="3302567" y="1396"/>
                  <a:pt x="3449905" y="0"/>
                </a:cubicBezTo>
                <a:cubicBezTo>
                  <a:pt x="3597243" y="-1396"/>
                  <a:pt x="3924401" y="-31356"/>
                  <a:pt x="4233350" y="0"/>
                </a:cubicBezTo>
                <a:cubicBezTo>
                  <a:pt x="4542299" y="31356"/>
                  <a:pt x="4880862" y="41172"/>
                  <a:pt x="5113007" y="0"/>
                </a:cubicBezTo>
                <a:cubicBezTo>
                  <a:pt x="5345152" y="-41172"/>
                  <a:pt x="5484794" y="-21687"/>
                  <a:pt x="5607814" y="0"/>
                </a:cubicBezTo>
                <a:cubicBezTo>
                  <a:pt x="5730834" y="21687"/>
                  <a:pt x="6170245" y="-37929"/>
                  <a:pt x="6391259" y="0"/>
                </a:cubicBezTo>
                <a:cubicBezTo>
                  <a:pt x="6612273" y="37929"/>
                  <a:pt x="6709751" y="20807"/>
                  <a:pt x="6982279" y="0"/>
                </a:cubicBezTo>
                <a:cubicBezTo>
                  <a:pt x="7254807" y="-20807"/>
                  <a:pt x="7358078" y="-16363"/>
                  <a:pt x="7477086" y="0"/>
                </a:cubicBezTo>
                <a:cubicBezTo>
                  <a:pt x="7596094" y="16363"/>
                  <a:pt x="7923965" y="32152"/>
                  <a:pt x="8164318" y="0"/>
                </a:cubicBezTo>
                <a:cubicBezTo>
                  <a:pt x="8404671" y="-32152"/>
                  <a:pt x="8692729" y="17844"/>
                  <a:pt x="8947762" y="0"/>
                </a:cubicBezTo>
                <a:cubicBezTo>
                  <a:pt x="9202795" y="-17844"/>
                  <a:pt x="9443720" y="-124"/>
                  <a:pt x="9621250" y="0"/>
                </a:cubicBezTo>
                <a:cubicBezTo>
                  <a:pt x="9607422" y="144949"/>
                  <a:pt x="9638041" y="365965"/>
                  <a:pt x="9621250" y="680882"/>
                </a:cubicBezTo>
                <a:cubicBezTo>
                  <a:pt x="9604459" y="995799"/>
                  <a:pt x="9618890" y="1096122"/>
                  <a:pt x="9621250" y="1260893"/>
                </a:cubicBezTo>
                <a:cubicBezTo>
                  <a:pt x="9623610" y="1425664"/>
                  <a:pt x="9594451" y="1607215"/>
                  <a:pt x="9621250" y="1916557"/>
                </a:cubicBezTo>
                <a:cubicBezTo>
                  <a:pt x="9648049" y="2225899"/>
                  <a:pt x="9616909" y="2260906"/>
                  <a:pt x="9621250" y="2521785"/>
                </a:cubicBezTo>
                <a:cubicBezTo>
                  <a:pt x="9394461" y="2521334"/>
                  <a:pt x="9244909" y="2497453"/>
                  <a:pt x="9126443" y="2521785"/>
                </a:cubicBezTo>
                <a:cubicBezTo>
                  <a:pt x="9007977" y="2546117"/>
                  <a:pt x="8509907" y="2483398"/>
                  <a:pt x="8246786" y="2521785"/>
                </a:cubicBezTo>
                <a:cubicBezTo>
                  <a:pt x="7983665" y="2560172"/>
                  <a:pt x="7775921" y="2523776"/>
                  <a:pt x="7655766" y="2521785"/>
                </a:cubicBezTo>
                <a:cubicBezTo>
                  <a:pt x="7535611" y="2519794"/>
                  <a:pt x="7297623" y="2531055"/>
                  <a:pt x="7064746" y="2521785"/>
                </a:cubicBezTo>
                <a:cubicBezTo>
                  <a:pt x="6831869" y="2512515"/>
                  <a:pt x="6621775" y="2565167"/>
                  <a:pt x="6185089" y="2521785"/>
                </a:cubicBezTo>
                <a:cubicBezTo>
                  <a:pt x="5748403" y="2478403"/>
                  <a:pt x="5594443" y="2564469"/>
                  <a:pt x="5305432" y="2521785"/>
                </a:cubicBezTo>
                <a:cubicBezTo>
                  <a:pt x="5016421" y="2479101"/>
                  <a:pt x="4835529" y="2521432"/>
                  <a:pt x="4714413" y="2521785"/>
                </a:cubicBezTo>
                <a:cubicBezTo>
                  <a:pt x="4593297" y="2522138"/>
                  <a:pt x="4392404" y="2505050"/>
                  <a:pt x="4123393" y="2521785"/>
                </a:cubicBezTo>
                <a:cubicBezTo>
                  <a:pt x="3854382" y="2538520"/>
                  <a:pt x="3645733" y="2549436"/>
                  <a:pt x="3436161" y="2521785"/>
                </a:cubicBezTo>
                <a:cubicBezTo>
                  <a:pt x="3226589" y="2494134"/>
                  <a:pt x="3152011" y="2515276"/>
                  <a:pt x="3037566" y="2521785"/>
                </a:cubicBezTo>
                <a:cubicBezTo>
                  <a:pt x="2923121" y="2528294"/>
                  <a:pt x="2738372" y="2520358"/>
                  <a:pt x="2638971" y="2521785"/>
                </a:cubicBezTo>
                <a:cubicBezTo>
                  <a:pt x="2539571" y="2523212"/>
                  <a:pt x="2137266" y="2547226"/>
                  <a:pt x="1759314" y="2521785"/>
                </a:cubicBezTo>
                <a:cubicBezTo>
                  <a:pt x="1381362" y="2496344"/>
                  <a:pt x="1366505" y="2553184"/>
                  <a:pt x="1072082" y="2521785"/>
                </a:cubicBezTo>
                <a:cubicBezTo>
                  <a:pt x="777659" y="2490386"/>
                  <a:pt x="398084" y="2544328"/>
                  <a:pt x="0" y="2521785"/>
                </a:cubicBezTo>
                <a:cubicBezTo>
                  <a:pt x="11103" y="2238932"/>
                  <a:pt x="-20017" y="2182637"/>
                  <a:pt x="0" y="1941774"/>
                </a:cubicBezTo>
                <a:cubicBezTo>
                  <a:pt x="20017" y="1700911"/>
                  <a:pt x="16077" y="1564510"/>
                  <a:pt x="0" y="1311328"/>
                </a:cubicBezTo>
                <a:cubicBezTo>
                  <a:pt x="-16077" y="1058146"/>
                  <a:pt x="21259" y="968751"/>
                  <a:pt x="0" y="756536"/>
                </a:cubicBezTo>
                <a:cubicBezTo>
                  <a:pt x="-21259" y="544321"/>
                  <a:pt x="-31436" y="327471"/>
                  <a:pt x="0" y="0"/>
                </a:cubicBezTo>
                <a:close/>
              </a:path>
            </a:pathLst>
          </a:custGeom>
          <a:solidFill>
            <a:schemeClr val="accent4">
              <a:lumMod val="40000"/>
              <a:lumOff val="60000"/>
            </a:schemeClr>
          </a:solidFill>
          <a:ln>
            <a:solidFill>
              <a:schemeClr val="tx1"/>
            </a:solidFill>
            <a:extLst>
              <a:ext uri="{C807C97D-BFC1-408E-A445-0C87EB9F89A2}">
                <ask:lineSketchStyleProps xmlns:ask="http://schemas.microsoft.com/office/drawing/2018/sketchyshapes" sd="1294172588">
                  <ask:type>
                    <ask:lineSketchFreehand/>
                  </ask:type>
                </ask:lineSketchStyleProps>
              </a:ext>
            </a:extLst>
          </a:ln>
        </p:spPr>
        <p:txBody>
          <a:bodyPr>
            <a:normAutofit/>
          </a:bodyPr>
          <a:lstStyle/>
          <a:p>
            <a:pPr>
              <a:buFont typeface="Wingdings" panose="05000000000000000000" pitchFamily="2" charset="2"/>
              <a:buChar char="ü"/>
            </a:pPr>
            <a:r>
              <a:rPr lang="en-US" sz="2000" b="0" i="0" u="none" strike="noStrike" baseline="0" dirty="0">
                <a:solidFill>
                  <a:srgbClr val="000000"/>
                </a:solidFill>
                <a:latin typeface="Calibri" panose="020F0502020204030204" pitchFamily="34" charset="0"/>
              </a:rPr>
              <a:t>You </a:t>
            </a:r>
            <a:r>
              <a:rPr lang="en-US" sz="2000" b="1" i="0" u="none" strike="noStrike" baseline="0" dirty="0">
                <a:solidFill>
                  <a:srgbClr val="00B050"/>
                </a:solidFill>
                <a:latin typeface="Calibri" panose="020F0502020204030204" pitchFamily="34" charset="0"/>
              </a:rPr>
              <a:t>MAY</a:t>
            </a:r>
            <a:r>
              <a:rPr lang="en-US" sz="2000" b="0" i="0" u="none" strike="noStrike" baseline="0" dirty="0">
                <a:solidFill>
                  <a:srgbClr val="000000"/>
                </a:solidFill>
                <a:latin typeface="Calibri" panose="020F0502020204030204" pitchFamily="34" charset="0"/>
              </a:rPr>
              <a:t> attend campaign events or assist a campaign or candidate on your </a:t>
            </a:r>
            <a:r>
              <a:rPr lang="en-US" sz="2000" b="1" i="0" u="none" strike="noStrike" baseline="0" dirty="0">
                <a:solidFill>
                  <a:srgbClr val="000000"/>
                </a:solidFill>
                <a:latin typeface="Calibri" panose="020F0502020204030204" pitchFamily="34" charset="0"/>
              </a:rPr>
              <a:t>personal time and expense… but only in your individual capacity.  </a:t>
            </a:r>
            <a:endParaRPr lang="en-US" sz="2000" b="0" i="0" u="none" strike="noStrike" baseline="0" dirty="0">
              <a:solidFill>
                <a:srgbClr val="000000"/>
              </a:solidFill>
              <a:latin typeface="Calibri" panose="020F0502020204030204" pitchFamily="34" charset="0"/>
            </a:endParaRPr>
          </a:p>
          <a:p>
            <a:pPr algn="l"/>
            <a:endParaRPr lang="en-US" sz="800" b="0" i="0" u="none" strike="noStrike" baseline="0" dirty="0">
              <a:solidFill>
                <a:srgbClr val="000000"/>
              </a:solidFill>
              <a:latin typeface="Calibri" panose="020F0502020204030204" pitchFamily="34" charset="0"/>
            </a:endParaRPr>
          </a:p>
          <a:p>
            <a:pPr lvl="1">
              <a:buFont typeface="Courier New" panose="02070309020205020404" pitchFamily="49" charset="0"/>
              <a:buChar char="o"/>
            </a:pPr>
            <a:r>
              <a:rPr lang="en-US" sz="2000" b="0" i="0" u="none" strike="noStrike" baseline="0" dirty="0">
                <a:solidFill>
                  <a:srgbClr val="000000"/>
                </a:solidFill>
                <a:latin typeface="Calibri" panose="020F0502020204030204" pitchFamily="34" charset="0"/>
              </a:rPr>
              <a:t>To attend such an event during work hours, you must use accrued compensatory time, vacation time or a leave without pay granted for this purpose. </a:t>
            </a:r>
          </a:p>
          <a:p>
            <a:endParaRPr lang="en-US" sz="800" b="0" i="0" u="none" strike="noStrike" baseline="0" dirty="0">
              <a:solidFill>
                <a:srgbClr val="000000"/>
              </a:solidFill>
              <a:latin typeface="Calibri" panose="020F0502020204030204" pitchFamily="34" charset="0"/>
            </a:endParaRPr>
          </a:p>
          <a:p>
            <a:pPr>
              <a:buFont typeface="Wingdings" panose="05000000000000000000" pitchFamily="2" charset="2"/>
              <a:buChar char="ü"/>
            </a:pPr>
            <a:r>
              <a:rPr lang="en-US" sz="2000" b="1" i="0" u="none" strike="noStrike" baseline="0" dirty="0">
                <a:solidFill>
                  <a:srgbClr val="000000"/>
                </a:solidFill>
                <a:latin typeface="Calibri" panose="020F0502020204030204" pitchFamily="34" charset="0"/>
              </a:rPr>
              <a:t>You </a:t>
            </a:r>
            <a:r>
              <a:rPr lang="en-US" sz="2000" b="1" i="0" u="none" strike="noStrike" baseline="0" dirty="0">
                <a:solidFill>
                  <a:srgbClr val="00B050"/>
                </a:solidFill>
                <a:latin typeface="Calibri" panose="020F0502020204030204" pitchFamily="34" charset="0"/>
              </a:rPr>
              <a:t>MAY</a:t>
            </a:r>
            <a:r>
              <a:rPr lang="en-US" sz="2000" b="1" i="0" u="none" strike="noStrike" baseline="0" dirty="0">
                <a:solidFill>
                  <a:srgbClr val="000000"/>
                </a:solidFill>
                <a:latin typeface="Calibri" panose="020F0502020204030204" pitchFamily="34" charset="0"/>
              </a:rPr>
              <a:t> use personal funds (not public funds) </a:t>
            </a:r>
            <a:r>
              <a:rPr lang="en-US" sz="2000" b="0" i="0" u="none" strike="noStrike" baseline="0" dirty="0">
                <a:solidFill>
                  <a:srgbClr val="000000"/>
                </a:solidFill>
                <a:latin typeface="Calibri" panose="020F0502020204030204" pitchFamily="34" charset="0"/>
              </a:rPr>
              <a:t>to make a political contribution to a candidate or political committee.</a:t>
            </a:r>
          </a:p>
          <a:p>
            <a:pPr algn="l"/>
            <a:endParaRPr lang="en-US" sz="13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dirty="0"/>
          </a:p>
        </p:txBody>
      </p:sp>
      <p:sp>
        <p:nvSpPr>
          <p:cNvPr id="4" name="Title 1">
            <a:extLst>
              <a:ext uri="{FF2B5EF4-FFF2-40B4-BE49-F238E27FC236}">
                <a16:creationId xmlns:a16="http://schemas.microsoft.com/office/drawing/2014/main" id="{DE062BDB-509E-2E8E-DDEF-A33FC2B73915}"/>
              </a:ext>
            </a:extLst>
          </p:cNvPr>
          <p:cNvSpPr>
            <a:spLocks noGrp="1"/>
          </p:cNvSpPr>
          <p:nvPr>
            <p:ph type="title"/>
          </p:nvPr>
        </p:nvSpPr>
        <p:spPr>
          <a:xfrm>
            <a:off x="838200" y="188664"/>
            <a:ext cx="10515600" cy="838032"/>
          </a:xfrm>
          <a:blipFill>
            <a:blip r:embed="rId2">
              <a:alphaModFix amt="75000"/>
            </a:blip>
            <a:tile tx="0" ty="0" sx="100000" sy="100000" flip="none" algn="tl"/>
          </a:blipFill>
          <a:ln w="38100">
            <a:solidFill>
              <a:srgbClr val="002060"/>
            </a:solidFill>
          </a:ln>
        </p:spPr>
        <p:txBody>
          <a:bodyPr>
            <a:normAutofit/>
          </a:bodyPr>
          <a:lstStyle/>
          <a:p>
            <a:pPr algn="ctr"/>
            <a:r>
              <a:rPr lang="en-US" sz="3200" b="1" i="0" u="none" strike="noStrike" baseline="0" dirty="0">
                <a:solidFill>
                  <a:schemeClr val="accent2"/>
                </a:solidFill>
                <a:latin typeface="Calibri" panose="020F0502020204030204" pitchFamily="34" charset="0"/>
              </a:rPr>
              <a:t>CANDIDTES – WHAT IS / IS NOT ALLOWABLE…</a:t>
            </a:r>
            <a:endParaRPr lang="en-US" sz="3200" dirty="0">
              <a:solidFill>
                <a:schemeClr val="accent2"/>
              </a:solidFill>
            </a:endParaRPr>
          </a:p>
        </p:txBody>
      </p:sp>
      <p:sp>
        <p:nvSpPr>
          <p:cNvPr id="5" name="Content Placeholder 2">
            <a:extLst>
              <a:ext uri="{FF2B5EF4-FFF2-40B4-BE49-F238E27FC236}">
                <a16:creationId xmlns:a16="http://schemas.microsoft.com/office/drawing/2014/main" id="{9CD3E58B-776E-1453-7728-4F115C77E872}"/>
              </a:ext>
            </a:extLst>
          </p:cNvPr>
          <p:cNvSpPr txBox="1">
            <a:spLocks/>
          </p:cNvSpPr>
          <p:nvPr/>
        </p:nvSpPr>
        <p:spPr>
          <a:xfrm>
            <a:off x="2290005" y="3930316"/>
            <a:ext cx="9340518" cy="2771105"/>
          </a:xfrm>
          <a:custGeom>
            <a:avLst/>
            <a:gdLst>
              <a:gd name="connsiteX0" fmla="*/ 0 w 9340518"/>
              <a:gd name="connsiteY0" fmla="*/ 0 h 2771105"/>
              <a:gd name="connsiteX1" fmla="*/ 573775 w 9340518"/>
              <a:gd name="connsiteY1" fmla="*/ 0 h 2771105"/>
              <a:gd name="connsiteX2" fmla="*/ 1427765 w 9340518"/>
              <a:gd name="connsiteY2" fmla="*/ 0 h 2771105"/>
              <a:gd name="connsiteX3" fmla="*/ 2094945 w 9340518"/>
              <a:gd name="connsiteY3" fmla="*/ 0 h 2771105"/>
              <a:gd name="connsiteX4" fmla="*/ 2668719 w 9340518"/>
              <a:gd name="connsiteY4" fmla="*/ 0 h 2771105"/>
              <a:gd name="connsiteX5" fmla="*/ 3522710 w 9340518"/>
              <a:gd name="connsiteY5" fmla="*/ 0 h 2771105"/>
              <a:gd name="connsiteX6" fmla="*/ 4003079 w 9340518"/>
              <a:gd name="connsiteY6" fmla="*/ 0 h 2771105"/>
              <a:gd name="connsiteX7" fmla="*/ 4390043 w 9340518"/>
              <a:gd name="connsiteY7" fmla="*/ 0 h 2771105"/>
              <a:gd name="connsiteX8" fmla="*/ 5244034 w 9340518"/>
              <a:gd name="connsiteY8" fmla="*/ 0 h 2771105"/>
              <a:gd name="connsiteX9" fmla="*/ 6098024 w 9340518"/>
              <a:gd name="connsiteY9" fmla="*/ 0 h 2771105"/>
              <a:gd name="connsiteX10" fmla="*/ 6578393 w 9340518"/>
              <a:gd name="connsiteY10" fmla="*/ 0 h 2771105"/>
              <a:gd name="connsiteX11" fmla="*/ 6965358 w 9340518"/>
              <a:gd name="connsiteY11" fmla="*/ 0 h 2771105"/>
              <a:gd name="connsiteX12" fmla="*/ 7725943 w 9340518"/>
              <a:gd name="connsiteY12" fmla="*/ 0 h 2771105"/>
              <a:gd name="connsiteX13" fmla="*/ 8579933 w 9340518"/>
              <a:gd name="connsiteY13" fmla="*/ 0 h 2771105"/>
              <a:gd name="connsiteX14" fmla="*/ 9340518 w 9340518"/>
              <a:gd name="connsiteY14" fmla="*/ 0 h 2771105"/>
              <a:gd name="connsiteX15" fmla="*/ 9340518 w 9340518"/>
              <a:gd name="connsiteY15" fmla="*/ 609643 h 2771105"/>
              <a:gd name="connsiteX16" fmla="*/ 9340518 w 9340518"/>
              <a:gd name="connsiteY16" fmla="*/ 1302419 h 2771105"/>
              <a:gd name="connsiteX17" fmla="*/ 9340518 w 9340518"/>
              <a:gd name="connsiteY17" fmla="*/ 1995196 h 2771105"/>
              <a:gd name="connsiteX18" fmla="*/ 9340518 w 9340518"/>
              <a:gd name="connsiteY18" fmla="*/ 2771105 h 2771105"/>
              <a:gd name="connsiteX19" fmla="*/ 8579933 w 9340518"/>
              <a:gd name="connsiteY19" fmla="*/ 2771105 h 2771105"/>
              <a:gd name="connsiteX20" fmla="*/ 8006158 w 9340518"/>
              <a:gd name="connsiteY20" fmla="*/ 2771105 h 2771105"/>
              <a:gd name="connsiteX21" fmla="*/ 7152168 w 9340518"/>
              <a:gd name="connsiteY21" fmla="*/ 2771105 h 2771105"/>
              <a:gd name="connsiteX22" fmla="*/ 6578393 w 9340518"/>
              <a:gd name="connsiteY22" fmla="*/ 2771105 h 2771105"/>
              <a:gd name="connsiteX23" fmla="*/ 6004619 w 9340518"/>
              <a:gd name="connsiteY23" fmla="*/ 2771105 h 2771105"/>
              <a:gd name="connsiteX24" fmla="*/ 5524249 w 9340518"/>
              <a:gd name="connsiteY24" fmla="*/ 2771105 h 2771105"/>
              <a:gd name="connsiteX25" fmla="*/ 5043880 w 9340518"/>
              <a:gd name="connsiteY25" fmla="*/ 2771105 h 2771105"/>
              <a:gd name="connsiteX26" fmla="*/ 4189890 w 9340518"/>
              <a:gd name="connsiteY26" fmla="*/ 2771105 h 2771105"/>
              <a:gd name="connsiteX27" fmla="*/ 3709520 w 9340518"/>
              <a:gd name="connsiteY27" fmla="*/ 2771105 h 2771105"/>
              <a:gd name="connsiteX28" fmla="*/ 2948935 w 9340518"/>
              <a:gd name="connsiteY28" fmla="*/ 2771105 h 2771105"/>
              <a:gd name="connsiteX29" fmla="*/ 2281755 w 9340518"/>
              <a:gd name="connsiteY29" fmla="*/ 2771105 h 2771105"/>
              <a:gd name="connsiteX30" fmla="*/ 1801386 w 9340518"/>
              <a:gd name="connsiteY30" fmla="*/ 2771105 h 2771105"/>
              <a:gd name="connsiteX31" fmla="*/ 1134206 w 9340518"/>
              <a:gd name="connsiteY31" fmla="*/ 2771105 h 2771105"/>
              <a:gd name="connsiteX32" fmla="*/ 747241 w 9340518"/>
              <a:gd name="connsiteY32" fmla="*/ 2771105 h 2771105"/>
              <a:gd name="connsiteX33" fmla="*/ 0 w 9340518"/>
              <a:gd name="connsiteY33" fmla="*/ 2771105 h 2771105"/>
              <a:gd name="connsiteX34" fmla="*/ 0 w 9340518"/>
              <a:gd name="connsiteY34" fmla="*/ 2133751 h 2771105"/>
              <a:gd name="connsiteX35" fmla="*/ 0 w 9340518"/>
              <a:gd name="connsiteY35" fmla="*/ 1468686 h 2771105"/>
              <a:gd name="connsiteX36" fmla="*/ 0 w 9340518"/>
              <a:gd name="connsiteY36" fmla="*/ 831332 h 2771105"/>
              <a:gd name="connsiteX37" fmla="*/ 0 w 9340518"/>
              <a:gd name="connsiteY37" fmla="*/ 0 h 277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340518" h="2771105" fill="none" extrusionOk="0">
                <a:moveTo>
                  <a:pt x="0" y="0"/>
                </a:moveTo>
                <a:cubicBezTo>
                  <a:pt x="258169" y="14081"/>
                  <a:pt x="367301" y="-24076"/>
                  <a:pt x="573775" y="0"/>
                </a:cubicBezTo>
                <a:cubicBezTo>
                  <a:pt x="780249" y="24076"/>
                  <a:pt x="1224382" y="-8021"/>
                  <a:pt x="1427765" y="0"/>
                </a:cubicBezTo>
                <a:cubicBezTo>
                  <a:pt x="1631148" y="8021"/>
                  <a:pt x="1917186" y="31848"/>
                  <a:pt x="2094945" y="0"/>
                </a:cubicBezTo>
                <a:cubicBezTo>
                  <a:pt x="2272704" y="-31848"/>
                  <a:pt x="2514272" y="17300"/>
                  <a:pt x="2668719" y="0"/>
                </a:cubicBezTo>
                <a:cubicBezTo>
                  <a:pt x="2823166" y="-17300"/>
                  <a:pt x="3170635" y="27133"/>
                  <a:pt x="3522710" y="0"/>
                </a:cubicBezTo>
                <a:cubicBezTo>
                  <a:pt x="3874785" y="-27133"/>
                  <a:pt x="3847475" y="11233"/>
                  <a:pt x="4003079" y="0"/>
                </a:cubicBezTo>
                <a:cubicBezTo>
                  <a:pt x="4158683" y="-11233"/>
                  <a:pt x="4263997" y="11049"/>
                  <a:pt x="4390043" y="0"/>
                </a:cubicBezTo>
                <a:cubicBezTo>
                  <a:pt x="4516089" y="-11049"/>
                  <a:pt x="4968609" y="-34618"/>
                  <a:pt x="5244034" y="0"/>
                </a:cubicBezTo>
                <a:cubicBezTo>
                  <a:pt x="5519459" y="34618"/>
                  <a:pt x="5729155" y="-23874"/>
                  <a:pt x="6098024" y="0"/>
                </a:cubicBezTo>
                <a:cubicBezTo>
                  <a:pt x="6466893" y="23874"/>
                  <a:pt x="6423550" y="-5541"/>
                  <a:pt x="6578393" y="0"/>
                </a:cubicBezTo>
                <a:cubicBezTo>
                  <a:pt x="6733236" y="5541"/>
                  <a:pt x="6784702" y="-1612"/>
                  <a:pt x="6965358" y="0"/>
                </a:cubicBezTo>
                <a:cubicBezTo>
                  <a:pt x="7146014" y="1612"/>
                  <a:pt x="7485645" y="17080"/>
                  <a:pt x="7725943" y="0"/>
                </a:cubicBezTo>
                <a:cubicBezTo>
                  <a:pt x="7966241" y="-17080"/>
                  <a:pt x="8155351" y="7881"/>
                  <a:pt x="8579933" y="0"/>
                </a:cubicBezTo>
                <a:cubicBezTo>
                  <a:pt x="9004515" y="-7881"/>
                  <a:pt x="9152865" y="22117"/>
                  <a:pt x="9340518" y="0"/>
                </a:cubicBezTo>
                <a:cubicBezTo>
                  <a:pt x="9356080" y="221162"/>
                  <a:pt x="9350955" y="430623"/>
                  <a:pt x="9340518" y="609643"/>
                </a:cubicBezTo>
                <a:cubicBezTo>
                  <a:pt x="9330081" y="788663"/>
                  <a:pt x="9357643" y="1022251"/>
                  <a:pt x="9340518" y="1302419"/>
                </a:cubicBezTo>
                <a:cubicBezTo>
                  <a:pt x="9323393" y="1582587"/>
                  <a:pt x="9333575" y="1746186"/>
                  <a:pt x="9340518" y="1995196"/>
                </a:cubicBezTo>
                <a:cubicBezTo>
                  <a:pt x="9347461" y="2244206"/>
                  <a:pt x="9318880" y="2479489"/>
                  <a:pt x="9340518" y="2771105"/>
                </a:cubicBezTo>
                <a:cubicBezTo>
                  <a:pt x="9181424" y="2758729"/>
                  <a:pt x="8808479" y="2792978"/>
                  <a:pt x="8579933" y="2771105"/>
                </a:cubicBezTo>
                <a:cubicBezTo>
                  <a:pt x="8351387" y="2749232"/>
                  <a:pt x="8270227" y="2751430"/>
                  <a:pt x="8006158" y="2771105"/>
                </a:cubicBezTo>
                <a:cubicBezTo>
                  <a:pt x="7742090" y="2790780"/>
                  <a:pt x="7548848" y="2765157"/>
                  <a:pt x="7152168" y="2771105"/>
                </a:cubicBezTo>
                <a:cubicBezTo>
                  <a:pt x="6755488" y="2777054"/>
                  <a:pt x="6854266" y="2742697"/>
                  <a:pt x="6578393" y="2771105"/>
                </a:cubicBezTo>
                <a:cubicBezTo>
                  <a:pt x="6302521" y="2799513"/>
                  <a:pt x="6147655" y="2755349"/>
                  <a:pt x="6004619" y="2771105"/>
                </a:cubicBezTo>
                <a:cubicBezTo>
                  <a:pt x="5861583" y="2786861"/>
                  <a:pt x="5736486" y="2753166"/>
                  <a:pt x="5524249" y="2771105"/>
                </a:cubicBezTo>
                <a:cubicBezTo>
                  <a:pt x="5312012" y="2789045"/>
                  <a:pt x="5178191" y="2768181"/>
                  <a:pt x="5043880" y="2771105"/>
                </a:cubicBezTo>
                <a:cubicBezTo>
                  <a:pt x="4909569" y="2774029"/>
                  <a:pt x="4506874" y="2773732"/>
                  <a:pt x="4189890" y="2771105"/>
                </a:cubicBezTo>
                <a:cubicBezTo>
                  <a:pt x="3872906" y="2768479"/>
                  <a:pt x="3890175" y="2766071"/>
                  <a:pt x="3709520" y="2771105"/>
                </a:cubicBezTo>
                <a:cubicBezTo>
                  <a:pt x="3528865" y="2776140"/>
                  <a:pt x="3289324" y="2802884"/>
                  <a:pt x="2948935" y="2771105"/>
                </a:cubicBezTo>
                <a:cubicBezTo>
                  <a:pt x="2608546" y="2739326"/>
                  <a:pt x="2425771" y="2756420"/>
                  <a:pt x="2281755" y="2771105"/>
                </a:cubicBezTo>
                <a:cubicBezTo>
                  <a:pt x="2137739" y="2785790"/>
                  <a:pt x="1928491" y="2760735"/>
                  <a:pt x="1801386" y="2771105"/>
                </a:cubicBezTo>
                <a:cubicBezTo>
                  <a:pt x="1674281" y="2781475"/>
                  <a:pt x="1271522" y="2775189"/>
                  <a:pt x="1134206" y="2771105"/>
                </a:cubicBezTo>
                <a:cubicBezTo>
                  <a:pt x="996890" y="2767021"/>
                  <a:pt x="851514" y="2774268"/>
                  <a:pt x="747241" y="2771105"/>
                </a:cubicBezTo>
                <a:cubicBezTo>
                  <a:pt x="642969" y="2767942"/>
                  <a:pt x="191335" y="2772106"/>
                  <a:pt x="0" y="2771105"/>
                </a:cubicBezTo>
                <a:cubicBezTo>
                  <a:pt x="-16309" y="2527538"/>
                  <a:pt x="-5676" y="2324402"/>
                  <a:pt x="0" y="2133751"/>
                </a:cubicBezTo>
                <a:cubicBezTo>
                  <a:pt x="5676" y="1943100"/>
                  <a:pt x="19918" y="1658921"/>
                  <a:pt x="0" y="1468686"/>
                </a:cubicBezTo>
                <a:cubicBezTo>
                  <a:pt x="-19918" y="1278452"/>
                  <a:pt x="1358" y="1041525"/>
                  <a:pt x="0" y="831332"/>
                </a:cubicBezTo>
                <a:cubicBezTo>
                  <a:pt x="-1358" y="621139"/>
                  <a:pt x="-40440" y="323905"/>
                  <a:pt x="0" y="0"/>
                </a:cubicBezTo>
                <a:close/>
              </a:path>
              <a:path w="9340518" h="2771105" stroke="0" extrusionOk="0">
                <a:moveTo>
                  <a:pt x="0" y="0"/>
                </a:moveTo>
                <a:cubicBezTo>
                  <a:pt x="266470" y="-21388"/>
                  <a:pt x="444012" y="7090"/>
                  <a:pt x="573775" y="0"/>
                </a:cubicBezTo>
                <a:cubicBezTo>
                  <a:pt x="703539" y="-7090"/>
                  <a:pt x="939665" y="19817"/>
                  <a:pt x="1147549" y="0"/>
                </a:cubicBezTo>
                <a:cubicBezTo>
                  <a:pt x="1355433" y="-19817"/>
                  <a:pt x="1604694" y="-24147"/>
                  <a:pt x="1721324" y="0"/>
                </a:cubicBezTo>
                <a:cubicBezTo>
                  <a:pt x="1837954" y="24147"/>
                  <a:pt x="1930200" y="-14731"/>
                  <a:pt x="2108288" y="0"/>
                </a:cubicBezTo>
                <a:cubicBezTo>
                  <a:pt x="2286376" y="14731"/>
                  <a:pt x="2330265" y="14331"/>
                  <a:pt x="2495253" y="0"/>
                </a:cubicBezTo>
                <a:cubicBezTo>
                  <a:pt x="2660241" y="-14331"/>
                  <a:pt x="2867789" y="-19910"/>
                  <a:pt x="3069027" y="0"/>
                </a:cubicBezTo>
                <a:cubicBezTo>
                  <a:pt x="3270265" y="19910"/>
                  <a:pt x="3515540" y="-27422"/>
                  <a:pt x="3642802" y="0"/>
                </a:cubicBezTo>
                <a:cubicBezTo>
                  <a:pt x="3770065" y="27422"/>
                  <a:pt x="4197417" y="-38224"/>
                  <a:pt x="4496792" y="0"/>
                </a:cubicBezTo>
                <a:cubicBezTo>
                  <a:pt x="4796167" y="38224"/>
                  <a:pt x="4871949" y="11217"/>
                  <a:pt x="4977162" y="0"/>
                </a:cubicBezTo>
                <a:cubicBezTo>
                  <a:pt x="5082375" y="-11217"/>
                  <a:pt x="5570867" y="-23905"/>
                  <a:pt x="5831152" y="0"/>
                </a:cubicBezTo>
                <a:cubicBezTo>
                  <a:pt x="6091437" y="23905"/>
                  <a:pt x="6068403" y="3283"/>
                  <a:pt x="6218116" y="0"/>
                </a:cubicBezTo>
                <a:cubicBezTo>
                  <a:pt x="6367829" y="-3283"/>
                  <a:pt x="6674926" y="25616"/>
                  <a:pt x="6885296" y="0"/>
                </a:cubicBezTo>
                <a:cubicBezTo>
                  <a:pt x="7095666" y="-25616"/>
                  <a:pt x="7539365" y="32385"/>
                  <a:pt x="7739286" y="0"/>
                </a:cubicBezTo>
                <a:cubicBezTo>
                  <a:pt x="7939207" y="-32385"/>
                  <a:pt x="8072189" y="-345"/>
                  <a:pt x="8219656" y="0"/>
                </a:cubicBezTo>
                <a:cubicBezTo>
                  <a:pt x="8367123" y="345"/>
                  <a:pt x="8929038" y="-47392"/>
                  <a:pt x="9340518" y="0"/>
                </a:cubicBezTo>
                <a:cubicBezTo>
                  <a:pt x="9339892" y="248285"/>
                  <a:pt x="9331580" y="528329"/>
                  <a:pt x="9340518" y="665065"/>
                </a:cubicBezTo>
                <a:cubicBezTo>
                  <a:pt x="9349456" y="801802"/>
                  <a:pt x="9320450" y="1103611"/>
                  <a:pt x="9340518" y="1330130"/>
                </a:cubicBezTo>
                <a:cubicBezTo>
                  <a:pt x="9360586" y="1556649"/>
                  <a:pt x="9314398" y="1707158"/>
                  <a:pt x="9340518" y="2078329"/>
                </a:cubicBezTo>
                <a:cubicBezTo>
                  <a:pt x="9366638" y="2449500"/>
                  <a:pt x="9324822" y="2450330"/>
                  <a:pt x="9340518" y="2771105"/>
                </a:cubicBezTo>
                <a:cubicBezTo>
                  <a:pt x="8930709" y="2811030"/>
                  <a:pt x="8679143" y="2775234"/>
                  <a:pt x="8486528" y="2771105"/>
                </a:cubicBezTo>
                <a:cubicBezTo>
                  <a:pt x="8293913" y="2766977"/>
                  <a:pt x="7986328" y="2767173"/>
                  <a:pt x="7632538" y="2771105"/>
                </a:cubicBezTo>
                <a:cubicBezTo>
                  <a:pt x="7278748" y="2775038"/>
                  <a:pt x="7126156" y="2790008"/>
                  <a:pt x="6965358" y="2771105"/>
                </a:cubicBezTo>
                <a:cubicBezTo>
                  <a:pt x="6804560" y="2752202"/>
                  <a:pt x="6462452" y="2802208"/>
                  <a:pt x="6298178" y="2771105"/>
                </a:cubicBezTo>
                <a:cubicBezTo>
                  <a:pt x="6133904" y="2740002"/>
                  <a:pt x="5913277" y="2750228"/>
                  <a:pt x="5630998" y="2771105"/>
                </a:cubicBezTo>
                <a:cubicBezTo>
                  <a:pt x="5348719" y="2791982"/>
                  <a:pt x="5368322" y="2778492"/>
                  <a:pt x="5244034" y="2771105"/>
                </a:cubicBezTo>
                <a:cubicBezTo>
                  <a:pt x="5119746" y="2763718"/>
                  <a:pt x="4967960" y="2778415"/>
                  <a:pt x="4763664" y="2771105"/>
                </a:cubicBezTo>
                <a:cubicBezTo>
                  <a:pt x="4559368" y="2763796"/>
                  <a:pt x="4186640" y="2772046"/>
                  <a:pt x="3909674" y="2771105"/>
                </a:cubicBezTo>
                <a:cubicBezTo>
                  <a:pt x="3632708" y="2770165"/>
                  <a:pt x="3474991" y="2764293"/>
                  <a:pt x="3335899" y="2771105"/>
                </a:cubicBezTo>
                <a:cubicBezTo>
                  <a:pt x="3196807" y="2777917"/>
                  <a:pt x="3065198" y="2787972"/>
                  <a:pt x="2855530" y="2771105"/>
                </a:cubicBezTo>
                <a:cubicBezTo>
                  <a:pt x="2645862" y="2754238"/>
                  <a:pt x="2600755" y="2767216"/>
                  <a:pt x="2375160" y="2771105"/>
                </a:cubicBezTo>
                <a:cubicBezTo>
                  <a:pt x="2149565" y="2774995"/>
                  <a:pt x="1899788" y="2781194"/>
                  <a:pt x="1707980" y="2771105"/>
                </a:cubicBezTo>
                <a:cubicBezTo>
                  <a:pt x="1516172" y="2761016"/>
                  <a:pt x="1269007" y="2804021"/>
                  <a:pt x="1040801" y="2771105"/>
                </a:cubicBezTo>
                <a:cubicBezTo>
                  <a:pt x="812595" y="2738189"/>
                  <a:pt x="756577" y="2783800"/>
                  <a:pt x="653836" y="2771105"/>
                </a:cubicBezTo>
                <a:cubicBezTo>
                  <a:pt x="551096" y="2758410"/>
                  <a:pt x="193638" y="2778704"/>
                  <a:pt x="0" y="2771105"/>
                </a:cubicBezTo>
                <a:cubicBezTo>
                  <a:pt x="-28064" y="2597896"/>
                  <a:pt x="-35467" y="2193804"/>
                  <a:pt x="0" y="2022907"/>
                </a:cubicBezTo>
                <a:cubicBezTo>
                  <a:pt x="35467" y="1852010"/>
                  <a:pt x="9550" y="1629617"/>
                  <a:pt x="0" y="1357841"/>
                </a:cubicBezTo>
                <a:cubicBezTo>
                  <a:pt x="-9550" y="1086065"/>
                  <a:pt x="-30986" y="997133"/>
                  <a:pt x="0" y="665065"/>
                </a:cubicBezTo>
                <a:cubicBezTo>
                  <a:pt x="30986" y="332997"/>
                  <a:pt x="14869" y="293503"/>
                  <a:pt x="0" y="0"/>
                </a:cubicBezTo>
                <a:close/>
              </a:path>
            </a:pathLst>
          </a:custGeom>
          <a:solidFill>
            <a:schemeClr val="accent6">
              <a:lumMod val="40000"/>
              <a:lumOff val="60000"/>
            </a:schemeClr>
          </a:solidFill>
          <a:ln>
            <a:solidFill>
              <a:schemeClr val="tx1"/>
            </a:solidFill>
            <a:extLst>
              <a:ext uri="{C807C97D-BFC1-408E-A445-0C87EB9F89A2}">
                <ask:lineSketchStyleProps xmlns:ask="http://schemas.microsoft.com/office/drawing/2018/sketchyshapes" sd="1641682847">
                  <a:prstGeom prst="rect">
                    <a:avLst/>
                  </a:prstGeom>
                  <ask:type>
                    <ask:lineSketchFreehand/>
                  </ask:type>
                </ask:lineSketchStyleProps>
              </a:ext>
            </a:extLst>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2000" dirty="0">
                <a:solidFill>
                  <a:srgbClr val="000000"/>
                </a:solidFill>
                <a:latin typeface="Calibri" panose="020F0502020204030204" pitchFamily="34" charset="0"/>
              </a:rPr>
              <a:t>You may </a:t>
            </a:r>
            <a:r>
              <a:rPr lang="en-US" sz="2000" b="1" dirty="0">
                <a:solidFill>
                  <a:srgbClr val="FF0000"/>
                </a:solidFill>
                <a:latin typeface="Calibri" panose="020F0502020204030204" pitchFamily="34" charset="0"/>
              </a:rPr>
              <a:t>NOT</a:t>
            </a:r>
            <a:r>
              <a:rPr lang="en-US" sz="2000" b="1" dirty="0">
                <a:solidFill>
                  <a:srgbClr val="000000"/>
                </a:solidFill>
                <a:latin typeface="Calibri" panose="020F0502020204030204" pitchFamily="34" charset="0"/>
              </a:rPr>
              <a:t> </a:t>
            </a:r>
            <a:r>
              <a:rPr lang="en-US" sz="2000" dirty="0">
                <a:solidFill>
                  <a:srgbClr val="000000"/>
                </a:solidFill>
                <a:latin typeface="Calibri" panose="020F0502020204030204" pitchFamily="34" charset="0"/>
              </a:rPr>
              <a:t>coerce employees or other persons to make or not make political contributions.  </a:t>
            </a:r>
          </a:p>
          <a:p>
            <a:endParaRPr lang="en-US" sz="900" dirty="0">
              <a:solidFill>
                <a:srgbClr val="000000"/>
              </a:solidFill>
              <a:latin typeface="Calibri" panose="020F0502020204030204" pitchFamily="34" charset="0"/>
            </a:endParaRPr>
          </a:p>
          <a:p>
            <a:pPr>
              <a:buFont typeface="Wingdings" panose="05000000000000000000" pitchFamily="2" charset="2"/>
              <a:buChar char="v"/>
            </a:pPr>
            <a:r>
              <a:rPr lang="en-US" sz="2000" dirty="0">
                <a:solidFill>
                  <a:srgbClr val="000000"/>
                </a:solidFill>
                <a:latin typeface="Calibri" panose="020F0502020204030204" pitchFamily="34" charset="0"/>
              </a:rPr>
              <a:t>You may</a:t>
            </a:r>
            <a:r>
              <a:rPr lang="en-US" sz="2000" b="1" dirty="0">
                <a:solidFill>
                  <a:srgbClr val="000000"/>
                </a:solidFill>
                <a:latin typeface="Calibri" panose="020F0502020204030204" pitchFamily="34" charset="0"/>
              </a:rPr>
              <a:t> </a:t>
            </a:r>
            <a:r>
              <a:rPr lang="en-US" sz="2000" b="1" dirty="0">
                <a:solidFill>
                  <a:srgbClr val="FF0000"/>
                </a:solidFill>
                <a:latin typeface="Calibri" panose="020F0502020204030204" pitchFamily="34" charset="0"/>
              </a:rPr>
              <a:t>NOT</a:t>
            </a:r>
            <a:r>
              <a:rPr lang="en-US" sz="2000" b="1" dirty="0">
                <a:solidFill>
                  <a:srgbClr val="000000"/>
                </a:solidFill>
                <a:latin typeface="Calibri" panose="020F0502020204030204" pitchFamily="34" charset="0"/>
              </a:rPr>
              <a:t> </a:t>
            </a:r>
            <a:r>
              <a:rPr lang="en-US" sz="2000" dirty="0">
                <a:solidFill>
                  <a:srgbClr val="000000"/>
                </a:solidFill>
                <a:latin typeface="Calibri" panose="020F0502020204030204" pitchFamily="34" charset="0"/>
              </a:rPr>
              <a:t>allow photography or filming for a political advertisement to occur on campus.  If you are unsure about the intended use of the photograph or film, ask for clarification from the candidate or officeholder and notify OGR.</a:t>
            </a:r>
          </a:p>
          <a:p>
            <a:endParaRPr lang="en-US" sz="800" dirty="0">
              <a:solidFill>
                <a:srgbClr val="000000"/>
              </a:solidFill>
              <a:latin typeface="Calibri" panose="020F0502020204030204" pitchFamily="34" charset="0"/>
            </a:endParaRPr>
          </a:p>
          <a:p>
            <a:pPr>
              <a:buFont typeface="Wingdings" panose="05000000000000000000" pitchFamily="2" charset="2"/>
              <a:buChar char="v"/>
            </a:pPr>
            <a:r>
              <a:rPr lang="en-US" sz="2000" dirty="0">
                <a:solidFill>
                  <a:srgbClr val="000000"/>
                </a:solidFill>
                <a:latin typeface="Calibri" panose="020F0502020204030204" pitchFamily="34" charset="0"/>
              </a:rPr>
              <a:t>You may </a:t>
            </a:r>
            <a:r>
              <a:rPr lang="en-US" sz="2000" b="1" dirty="0">
                <a:solidFill>
                  <a:srgbClr val="FF0000"/>
                </a:solidFill>
                <a:latin typeface="Calibri" panose="020F0502020204030204" pitchFamily="34" charset="0"/>
              </a:rPr>
              <a:t>NOT</a:t>
            </a:r>
            <a:r>
              <a:rPr lang="en-US" sz="2000" b="1" dirty="0">
                <a:solidFill>
                  <a:srgbClr val="000000"/>
                </a:solidFill>
                <a:latin typeface="Calibri" panose="020F0502020204030204" pitchFamily="34" charset="0"/>
              </a:rPr>
              <a:t> </a:t>
            </a:r>
            <a:r>
              <a:rPr lang="en-US" sz="2000" dirty="0">
                <a:solidFill>
                  <a:srgbClr val="000000"/>
                </a:solidFill>
                <a:latin typeface="Calibri" panose="020F0502020204030204" pitchFamily="34" charset="0"/>
              </a:rPr>
              <a:t>allow institutional logos or trademarks to be used in political advertisements.</a:t>
            </a:r>
          </a:p>
          <a:p>
            <a:endParaRPr lang="en-US" sz="1800" dirty="0">
              <a:solidFill>
                <a:srgbClr val="000000"/>
              </a:solidFill>
              <a:latin typeface="Calibri" panose="020F0502020204030204" pitchFamily="34" charset="0"/>
            </a:endParaRPr>
          </a:p>
          <a:p>
            <a:endParaRPr lang="en-US" sz="1800" dirty="0">
              <a:solidFill>
                <a:srgbClr val="000000"/>
              </a:solidFill>
              <a:latin typeface="Calibri" panose="020F0502020204030204" pitchFamily="34" charset="0"/>
            </a:endParaRPr>
          </a:p>
          <a:p>
            <a:endParaRPr lang="en-US" dirty="0"/>
          </a:p>
        </p:txBody>
      </p:sp>
      <p:pic>
        <p:nvPicPr>
          <p:cNvPr id="2050" name="Picture 2" descr="Cookie Cutters, Haircuts for Kids - Greenwood, Indiana ...">
            <a:extLst>
              <a:ext uri="{FF2B5EF4-FFF2-40B4-BE49-F238E27FC236}">
                <a16:creationId xmlns:a16="http://schemas.microsoft.com/office/drawing/2014/main" id="{4A8AA5FE-2940-2D06-6249-6C6F73569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3936" y="1845093"/>
            <a:ext cx="1379617" cy="14114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t Allowed Emoticon Stock Illustration - Download Image Now - Emoticon,  Exclusion, Addiction">
            <a:extLst>
              <a:ext uri="{FF2B5EF4-FFF2-40B4-BE49-F238E27FC236}">
                <a16:creationId xmlns:a16="http://schemas.microsoft.com/office/drawing/2014/main" id="{6C5FED42-C389-6E73-8135-04DDC2583E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233" y="4655587"/>
            <a:ext cx="1421367" cy="1376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404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13159</TotalTime>
  <Words>1851</Words>
  <Application>Microsoft Office PowerPoint</Application>
  <PresentationFormat>Widescreen</PresentationFormat>
  <Paragraphs>145</Paragraphs>
  <Slides>16</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Algerian</vt:lpstr>
      <vt:lpstr>Arial</vt:lpstr>
      <vt:lpstr>Calibri</vt:lpstr>
      <vt:lpstr>Calibri Light</vt:lpstr>
      <vt:lpstr>Courier New</vt:lpstr>
      <vt:lpstr>proxima-nova</vt:lpstr>
      <vt:lpstr>Wingdings</vt:lpstr>
      <vt:lpstr>Office Theme</vt:lpstr>
      <vt:lpstr>Document</vt:lpstr>
      <vt:lpstr>PowerPoint Presentation</vt:lpstr>
      <vt:lpstr>PowerPoint Presentation</vt:lpstr>
      <vt:lpstr> </vt:lpstr>
      <vt:lpstr>PowerPoint Presentation</vt:lpstr>
      <vt:lpstr>TAKING A POSITION ON ISSUES &amp; CANDIDTES…</vt:lpstr>
      <vt:lpstr>TAKING A POSITION ON ISSUES &amp; CANDIDTES (cont.)…</vt:lpstr>
      <vt:lpstr>TAKING A POSITION ON ISSUES &amp; CANDIDTES (cont.)…</vt:lpstr>
      <vt:lpstr>TAKING A POSITION ON ISSUES &amp; CANDIDTES (cont.)…</vt:lpstr>
      <vt:lpstr>CANDIDTES – WHAT IS / IS NOT ALLOWABLE…</vt:lpstr>
      <vt:lpstr>INVITATIONS TO CANDIDATES…</vt:lpstr>
      <vt:lpstr>INVITATIONS / COMMUNICATIONS / REQUESTS TO ELECTED OR APPOINTED OFFICIALS…</vt:lpstr>
      <vt:lpstr>INVITATIONS / COMMUNICATIONS / REQUESTS TO ELECTED OR APPOINTED OFFICIALS (CONT.)…</vt:lpstr>
      <vt:lpstr>RESPONDING TO REQUESTS FROM ELECTED OR APPOINTED OFFICIALS AND/OR THEIR STAFF…</vt:lpstr>
      <vt:lpstr>OFFICE OF GOVERNMENTAL RELATIONS - CONTACT INFORMATION</vt:lpstr>
      <vt:lpstr>LINKS TO DOCUMENTS WITH MORE DETAIL…</vt:lpstr>
      <vt:lpstr>REGENTS’ RULES &amp; REGULATIONS…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Sanchez</dc:creator>
  <cp:lastModifiedBy>Richard Sanchez</cp:lastModifiedBy>
  <cp:revision>4</cp:revision>
  <cp:lastPrinted>2023-08-18T16:18:45Z</cp:lastPrinted>
  <dcterms:created xsi:type="dcterms:W3CDTF">2023-07-19T21:50:29Z</dcterms:created>
  <dcterms:modified xsi:type="dcterms:W3CDTF">2025-10-17T17:02:59Z</dcterms:modified>
</cp:coreProperties>
</file>