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6" r:id="rId2"/>
    <p:sldId id="457" r:id="rId3"/>
    <p:sldId id="282" r:id="rId4"/>
    <p:sldId id="284" r:id="rId5"/>
    <p:sldId id="285" r:id="rId6"/>
    <p:sldId id="266" r:id="rId7"/>
    <p:sldId id="462" r:id="rId8"/>
    <p:sldId id="455" r:id="rId9"/>
    <p:sldId id="267"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0688E-6759-4320-BDED-D5C4C2F56B4E}" v="12" dt="2024-11-15T06:35:12.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3" autoAdjust="0"/>
    <p:restoredTop sz="94660"/>
  </p:normalViewPr>
  <p:slideViewPr>
    <p:cSldViewPr snapToGrid="0">
      <p:cViewPr varScale="1">
        <p:scale>
          <a:sx n="83" d="100"/>
          <a:sy n="83" d="100"/>
        </p:scale>
        <p:origin x="93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Corrales" userId="9ada7c3c-1abb-423d-a822-dde6f1da307e" providerId="ADAL" clId="{C950688E-6759-4320-BDED-D5C4C2F56B4E}"/>
    <pc:docChg chg="undo redo custSel addSld modSld sldOrd">
      <pc:chgData name="Christian Corrales" userId="9ada7c3c-1abb-423d-a822-dde6f1da307e" providerId="ADAL" clId="{C950688E-6759-4320-BDED-D5C4C2F56B4E}" dt="2024-11-15T07:06:28.532" v="268" actId="113"/>
      <pc:docMkLst>
        <pc:docMk/>
      </pc:docMkLst>
      <pc:sldChg chg="modSp mod">
        <pc:chgData name="Christian Corrales" userId="9ada7c3c-1abb-423d-a822-dde6f1da307e" providerId="ADAL" clId="{C950688E-6759-4320-BDED-D5C4C2F56B4E}" dt="2024-11-15T06:36:21.145" v="172" actId="255"/>
        <pc:sldMkLst>
          <pc:docMk/>
          <pc:sldMk cId="0" sldId="267"/>
        </pc:sldMkLst>
        <pc:spChg chg="mod">
          <ac:chgData name="Christian Corrales" userId="9ada7c3c-1abb-423d-a822-dde6f1da307e" providerId="ADAL" clId="{C950688E-6759-4320-BDED-D5C4C2F56B4E}" dt="2024-11-15T06:36:21.145" v="172" actId="255"/>
          <ac:spMkLst>
            <pc:docMk/>
            <pc:sldMk cId="0" sldId="267"/>
            <ac:spMk id="2" creationId="{00000000-0000-0000-0000-000000000000}"/>
          </ac:spMkLst>
        </pc:spChg>
      </pc:sldChg>
      <pc:sldChg chg="modSp add mod modTransition">
        <pc:chgData name="Christian Corrales" userId="9ada7c3c-1abb-423d-a822-dde6f1da307e" providerId="ADAL" clId="{C950688E-6759-4320-BDED-D5C4C2F56B4E}" dt="2024-11-15T07:06:28.532" v="268" actId="113"/>
        <pc:sldMkLst>
          <pc:docMk/>
          <pc:sldMk cId="2785725030" sldId="455"/>
        </pc:sldMkLst>
        <pc:spChg chg="mod">
          <ac:chgData name="Christian Corrales" userId="9ada7c3c-1abb-423d-a822-dde6f1da307e" providerId="ADAL" clId="{C950688E-6759-4320-BDED-D5C4C2F56B4E}" dt="2024-11-15T07:06:28.532" v="268" actId="113"/>
          <ac:spMkLst>
            <pc:docMk/>
            <pc:sldMk cId="2785725030" sldId="455"/>
            <ac:spMk id="3" creationId="{9C3125F4-0FB0-4D8D-AEBB-FDF7AC695DC0}"/>
          </ac:spMkLst>
        </pc:spChg>
        <pc:spChg chg="mod">
          <ac:chgData name="Christian Corrales" userId="9ada7c3c-1abb-423d-a822-dde6f1da307e" providerId="ADAL" clId="{C950688E-6759-4320-BDED-D5C4C2F56B4E}" dt="2024-11-15T06:33:02.908" v="120" actId="255"/>
          <ac:spMkLst>
            <pc:docMk/>
            <pc:sldMk cId="2785725030" sldId="455"/>
            <ac:spMk id="4" creationId="{44C91D23-8A2B-4144-BD69-79EFA0AD35CF}"/>
          </ac:spMkLst>
        </pc:spChg>
        <pc:graphicFrameChg chg="mod">
          <ac:chgData name="Christian Corrales" userId="9ada7c3c-1abb-423d-a822-dde6f1da307e" providerId="ADAL" clId="{C950688E-6759-4320-BDED-D5C4C2F56B4E}" dt="2024-11-15T06:35:20.329" v="171" actId="1037"/>
          <ac:graphicFrameMkLst>
            <pc:docMk/>
            <pc:sldMk cId="2785725030" sldId="455"/>
            <ac:graphicFrameMk id="2" creationId="{BA78EBE5-34E6-42B4-82FC-F8FDC68EB0D3}"/>
          </ac:graphicFrameMkLst>
        </pc:graphicFrameChg>
      </pc:sldChg>
      <pc:sldChg chg="modSp add mod ord modTransition">
        <pc:chgData name="Christian Corrales" userId="9ada7c3c-1abb-423d-a822-dde6f1da307e" providerId="ADAL" clId="{C950688E-6759-4320-BDED-D5C4C2F56B4E}" dt="2024-11-15T06:34:36.576" v="155" actId="1036"/>
        <pc:sldMkLst>
          <pc:docMk/>
          <pc:sldMk cId="3919325205" sldId="462"/>
        </pc:sldMkLst>
        <pc:spChg chg="mod">
          <ac:chgData name="Christian Corrales" userId="9ada7c3c-1abb-423d-a822-dde6f1da307e" providerId="ADAL" clId="{C950688E-6759-4320-BDED-D5C4C2F56B4E}" dt="2024-11-15T06:34:21.971" v="138" actId="14100"/>
          <ac:spMkLst>
            <pc:docMk/>
            <pc:sldMk cId="3919325205" sldId="462"/>
            <ac:spMk id="4" creationId="{BA923844-CCDB-5814-1222-70B2290F39A0}"/>
          </ac:spMkLst>
        </pc:spChg>
        <pc:spChg chg="mod">
          <ac:chgData name="Christian Corrales" userId="9ada7c3c-1abb-423d-a822-dde6f1da307e" providerId="ADAL" clId="{C950688E-6759-4320-BDED-D5C4C2F56B4E}" dt="2024-11-15T06:28:45.268" v="40" actId="255"/>
          <ac:spMkLst>
            <pc:docMk/>
            <pc:sldMk cId="3919325205" sldId="462"/>
            <ac:spMk id="5" creationId="{63A5F76D-8E69-5351-FF89-7AF60B39DA5F}"/>
          </ac:spMkLst>
        </pc:spChg>
        <pc:spChg chg="mod">
          <ac:chgData name="Christian Corrales" userId="9ada7c3c-1abb-423d-a822-dde6f1da307e" providerId="ADAL" clId="{C950688E-6759-4320-BDED-D5C4C2F56B4E}" dt="2024-11-15T06:34:36.576" v="155" actId="1036"/>
          <ac:spMkLst>
            <pc:docMk/>
            <pc:sldMk cId="3919325205" sldId="462"/>
            <ac:spMk id="6" creationId="{542D181B-C36F-5EE1-A0DE-F9D38C1CD9F9}"/>
          </ac:spMkLst>
        </pc:spChg>
        <pc:spChg chg="mod">
          <ac:chgData name="Christian Corrales" userId="9ada7c3c-1abb-423d-a822-dde6f1da307e" providerId="ADAL" clId="{C950688E-6759-4320-BDED-D5C4C2F56B4E}" dt="2024-11-15T06:28:52.132" v="41" actId="255"/>
          <ac:spMkLst>
            <pc:docMk/>
            <pc:sldMk cId="3919325205" sldId="462"/>
            <ac:spMk id="7" creationId="{C4457837-2B1C-9CEA-47DD-89C5BEB53DF2}"/>
          </ac:spMkLst>
        </pc:spChg>
        <pc:spChg chg="mod">
          <ac:chgData name="Christian Corrales" userId="9ada7c3c-1abb-423d-a822-dde6f1da307e" providerId="ADAL" clId="{C950688E-6759-4320-BDED-D5C4C2F56B4E}" dt="2024-11-15T06:29:41.869" v="59" actId="27636"/>
          <ac:spMkLst>
            <pc:docMk/>
            <pc:sldMk cId="3919325205" sldId="462"/>
            <ac:spMk id="8" creationId="{21625BDB-CD79-64AF-78CA-ACB6C3A1CE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D47A5-D0A6-4A29-9B0F-9564BBE2CA1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B749082-8EB4-4762-97E1-1FA27F88535C}">
      <dgm:prSet phldrT="[Text]"/>
      <dgm:spPr/>
      <dgm:t>
        <a:bodyPr/>
        <a:lstStyle/>
        <a:p>
          <a:r>
            <a:rPr lang="en-US" dirty="0"/>
            <a:t>Community Engagement</a:t>
          </a:r>
        </a:p>
      </dgm:t>
    </dgm:pt>
    <dgm:pt modelId="{1DD8861E-C01A-41C9-BECB-B152040515D9}" type="parTrans" cxnId="{478DBA2C-B4B8-4A1F-9CFE-29DCB45EF0AC}">
      <dgm:prSet/>
      <dgm:spPr/>
      <dgm:t>
        <a:bodyPr/>
        <a:lstStyle/>
        <a:p>
          <a:endParaRPr lang="en-US"/>
        </a:p>
      </dgm:t>
    </dgm:pt>
    <dgm:pt modelId="{46F5960F-AA7A-4922-9F53-C6DCC9A233F2}" type="sibTrans" cxnId="{478DBA2C-B4B8-4A1F-9CFE-29DCB45EF0AC}">
      <dgm:prSet/>
      <dgm:spPr/>
      <dgm:t>
        <a:bodyPr/>
        <a:lstStyle/>
        <a:p>
          <a:endParaRPr lang="en-US"/>
        </a:p>
      </dgm:t>
    </dgm:pt>
    <dgm:pt modelId="{D0117D0C-E23F-422F-9BED-152F0F89CC84}">
      <dgm:prSet phldrT="[Text]"/>
      <dgm:spPr/>
      <dgm:t>
        <a:bodyPr/>
        <a:lstStyle/>
        <a:p>
          <a:r>
            <a:rPr lang="en-US" dirty="0"/>
            <a:t>Teaching</a:t>
          </a:r>
        </a:p>
      </dgm:t>
    </dgm:pt>
    <dgm:pt modelId="{D13CBBA3-4034-48F2-8870-A334C6700BAF}" type="parTrans" cxnId="{FF83DBC4-9DC5-40E0-AD90-8F8FE69A97E2}">
      <dgm:prSet/>
      <dgm:spPr/>
      <dgm:t>
        <a:bodyPr/>
        <a:lstStyle/>
        <a:p>
          <a:endParaRPr lang="en-US"/>
        </a:p>
      </dgm:t>
    </dgm:pt>
    <dgm:pt modelId="{4E1E30D4-5576-4E8B-88C1-0F9C3E212B42}" type="sibTrans" cxnId="{FF83DBC4-9DC5-40E0-AD90-8F8FE69A97E2}">
      <dgm:prSet/>
      <dgm:spPr/>
      <dgm:t>
        <a:bodyPr/>
        <a:lstStyle/>
        <a:p>
          <a:endParaRPr lang="en-US"/>
        </a:p>
      </dgm:t>
    </dgm:pt>
    <dgm:pt modelId="{98042E31-D3F5-4BDA-B22A-15ECE82EBFC7}">
      <dgm:prSet phldrT="[Text]"/>
      <dgm:spPr/>
      <dgm:t>
        <a:bodyPr/>
        <a:lstStyle/>
        <a:p>
          <a:r>
            <a:rPr lang="en-US" dirty="0"/>
            <a:t>Research</a:t>
          </a:r>
        </a:p>
      </dgm:t>
    </dgm:pt>
    <dgm:pt modelId="{4425B40E-3C7D-4AC6-AF9E-9B038113B413}" type="parTrans" cxnId="{D0F03508-BE0C-4481-AD59-175C5CE11C26}">
      <dgm:prSet/>
      <dgm:spPr/>
      <dgm:t>
        <a:bodyPr/>
        <a:lstStyle/>
        <a:p>
          <a:endParaRPr lang="en-US"/>
        </a:p>
      </dgm:t>
    </dgm:pt>
    <dgm:pt modelId="{626D0B3F-327A-4B1E-9354-A5D2C479D87F}" type="sibTrans" cxnId="{D0F03508-BE0C-4481-AD59-175C5CE11C26}">
      <dgm:prSet/>
      <dgm:spPr/>
      <dgm:t>
        <a:bodyPr/>
        <a:lstStyle/>
        <a:p>
          <a:endParaRPr lang="en-US"/>
        </a:p>
      </dgm:t>
    </dgm:pt>
    <dgm:pt modelId="{0ED84970-0CBB-4BE7-A65A-3A6FCC7BB618}">
      <dgm:prSet phldrT="[Text]"/>
      <dgm:spPr/>
      <dgm:t>
        <a:bodyPr/>
        <a:lstStyle/>
        <a:p>
          <a:r>
            <a:rPr lang="en-US" dirty="0"/>
            <a:t>Service</a:t>
          </a:r>
        </a:p>
      </dgm:t>
    </dgm:pt>
    <dgm:pt modelId="{286A7217-32DF-4BFB-9D93-D0DF72CC9BBA}" type="parTrans" cxnId="{DF3217B1-D04B-4B24-860F-5DB78DBF8A87}">
      <dgm:prSet/>
      <dgm:spPr/>
      <dgm:t>
        <a:bodyPr/>
        <a:lstStyle/>
        <a:p>
          <a:endParaRPr lang="en-US"/>
        </a:p>
      </dgm:t>
    </dgm:pt>
    <dgm:pt modelId="{50A1AAAF-DE25-46C4-9A85-33A6F75C14A0}" type="sibTrans" cxnId="{DF3217B1-D04B-4B24-860F-5DB78DBF8A87}">
      <dgm:prSet/>
      <dgm:spPr/>
      <dgm:t>
        <a:bodyPr/>
        <a:lstStyle/>
        <a:p>
          <a:endParaRPr lang="en-US"/>
        </a:p>
      </dgm:t>
    </dgm:pt>
    <dgm:pt modelId="{FD422877-B043-42DE-A9B7-40FA49A6625B}">
      <dgm:prSet phldrT="[Text]"/>
      <dgm:spPr/>
      <dgm:t>
        <a:bodyPr/>
        <a:lstStyle/>
        <a:p>
          <a:r>
            <a:rPr lang="en-US" dirty="0"/>
            <a:t>Capacity Building</a:t>
          </a:r>
        </a:p>
      </dgm:t>
    </dgm:pt>
    <dgm:pt modelId="{509F6DCC-F259-4B20-8337-5D1F79983FBC}" type="parTrans" cxnId="{D9B91B36-DA9F-4111-AC23-0F82C1BDA095}">
      <dgm:prSet/>
      <dgm:spPr/>
      <dgm:t>
        <a:bodyPr/>
        <a:lstStyle/>
        <a:p>
          <a:endParaRPr lang="en-US"/>
        </a:p>
      </dgm:t>
    </dgm:pt>
    <dgm:pt modelId="{B518979A-101A-4987-B4EC-BC2D2442C912}" type="sibTrans" cxnId="{D9B91B36-DA9F-4111-AC23-0F82C1BDA095}">
      <dgm:prSet/>
      <dgm:spPr/>
      <dgm:t>
        <a:bodyPr/>
        <a:lstStyle/>
        <a:p>
          <a:endParaRPr lang="en-US"/>
        </a:p>
      </dgm:t>
    </dgm:pt>
    <dgm:pt modelId="{0C1EC1EA-9C79-43A4-83AD-A1EBA3F43D98}" type="pres">
      <dgm:prSet presAssocID="{B46D47A5-D0A6-4A29-9B0F-9564BBE2CA10}" presName="cycle" presStyleCnt="0">
        <dgm:presLayoutVars>
          <dgm:chMax val="1"/>
          <dgm:dir/>
          <dgm:animLvl val="ctr"/>
          <dgm:resizeHandles val="exact"/>
        </dgm:presLayoutVars>
      </dgm:prSet>
      <dgm:spPr/>
    </dgm:pt>
    <dgm:pt modelId="{14E9B10E-73BE-44EA-9DB7-C8F7E3C07148}" type="pres">
      <dgm:prSet presAssocID="{0B749082-8EB4-4762-97E1-1FA27F88535C}" presName="centerShape" presStyleLbl="node0" presStyleIdx="0" presStyleCnt="1" custScaleX="126865" custScaleY="121333" custLinFactNeighborY="200"/>
      <dgm:spPr/>
    </dgm:pt>
    <dgm:pt modelId="{FB743788-1A3A-4690-AC4D-D77C537E3CD2}" type="pres">
      <dgm:prSet presAssocID="{D13CBBA3-4034-48F2-8870-A334C6700BAF}" presName="parTrans" presStyleLbl="bgSibTrans2D1" presStyleIdx="0" presStyleCnt="4" custLinFactNeighborX="-2166"/>
      <dgm:spPr/>
    </dgm:pt>
    <dgm:pt modelId="{702F6F63-80F0-4A1D-940B-92BF38B516AD}" type="pres">
      <dgm:prSet presAssocID="{D0117D0C-E23F-422F-9BED-152F0F89CC84}" presName="node" presStyleLbl="node1" presStyleIdx="0" presStyleCnt="4">
        <dgm:presLayoutVars>
          <dgm:bulletEnabled val="1"/>
        </dgm:presLayoutVars>
      </dgm:prSet>
      <dgm:spPr/>
    </dgm:pt>
    <dgm:pt modelId="{01327FB9-CF7D-432A-BC96-852562F1E40F}" type="pres">
      <dgm:prSet presAssocID="{4425B40E-3C7D-4AC6-AF9E-9B038113B413}" presName="parTrans" presStyleLbl="bgSibTrans2D1" presStyleIdx="1" presStyleCnt="4"/>
      <dgm:spPr/>
    </dgm:pt>
    <dgm:pt modelId="{CC502131-955C-4432-A920-3FFD97D8AFD5}" type="pres">
      <dgm:prSet presAssocID="{98042E31-D3F5-4BDA-B22A-15ECE82EBFC7}" presName="node" presStyleLbl="node1" presStyleIdx="1" presStyleCnt="4">
        <dgm:presLayoutVars>
          <dgm:bulletEnabled val="1"/>
        </dgm:presLayoutVars>
      </dgm:prSet>
      <dgm:spPr/>
    </dgm:pt>
    <dgm:pt modelId="{4821DA98-493A-4F8B-9871-556E604503D1}" type="pres">
      <dgm:prSet presAssocID="{286A7217-32DF-4BFB-9D93-D0DF72CC9BBA}" presName="parTrans" presStyleLbl="bgSibTrans2D1" presStyleIdx="2" presStyleCnt="4"/>
      <dgm:spPr/>
    </dgm:pt>
    <dgm:pt modelId="{64CEE4D3-B487-418E-A62E-2280AE69E58E}" type="pres">
      <dgm:prSet presAssocID="{0ED84970-0CBB-4BE7-A65A-3A6FCC7BB618}" presName="node" presStyleLbl="node1" presStyleIdx="2" presStyleCnt="4">
        <dgm:presLayoutVars>
          <dgm:bulletEnabled val="1"/>
        </dgm:presLayoutVars>
      </dgm:prSet>
      <dgm:spPr/>
    </dgm:pt>
    <dgm:pt modelId="{F95126A2-C1DB-4DF0-94F8-3BD5A84EF0F6}" type="pres">
      <dgm:prSet presAssocID="{509F6DCC-F259-4B20-8337-5D1F79983FBC}" presName="parTrans" presStyleLbl="bgSibTrans2D1" presStyleIdx="3" presStyleCnt="4"/>
      <dgm:spPr/>
    </dgm:pt>
    <dgm:pt modelId="{293024A4-8777-4AD1-80E0-E1FDEDDB7A7C}" type="pres">
      <dgm:prSet presAssocID="{FD422877-B043-42DE-A9B7-40FA49A6625B}" presName="node" presStyleLbl="node1" presStyleIdx="3" presStyleCnt="4">
        <dgm:presLayoutVars>
          <dgm:bulletEnabled val="1"/>
        </dgm:presLayoutVars>
      </dgm:prSet>
      <dgm:spPr/>
    </dgm:pt>
  </dgm:ptLst>
  <dgm:cxnLst>
    <dgm:cxn modelId="{D0F03508-BE0C-4481-AD59-175C5CE11C26}" srcId="{0B749082-8EB4-4762-97E1-1FA27F88535C}" destId="{98042E31-D3F5-4BDA-B22A-15ECE82EBFC7}" srcOrd="1" destOrd="0" parTransId="{4425B40E-3C7D-4AC6-AF9E-9B038113B413}" sibTransId="{626D0B3F-327A-4B1E-9354-A5D2C479D87F}"/>
    <dgm:cxn modelId="{EBFAF621-6652-45BC-BDA3-B46DF10FEE53}" type="presOf" srcId="{D13CBBA3-4034-48F2-8870-A334C6700BAF}" destId="{FB743788-1A3A-4690-AC4D-D77C537E3CD2}" srcOrd="0" destOrd="0" presId="urn:microsoft.com/office/officeart/2005/8/layout/radial4"/>
    <dgm:cxn modelId="{478DBA2C-B4B8-4A1F-9CFE-29DCB45EF0AC}" srcId="{B46D47A5-D0A6-4A29-9B0F-9564BBE2CA10}" destId="{0B749082-8EB4-4762-97E1-1FA27F88535C}" srcOrd="0" destOrd="0" parTransId="{1DD8861E-C01A-41C9-BECB-B152040515D9}" sibTransId="{46F5960F-AA7A-4922-9F53-C6DCC9A233F2}"/>
    <dgm:cxn modelId="{389F5832-E152-476D-AE65-1AE79B032E8F}" type="presOf" srcId="{509F6DCC-F259-4B20-8337-5D1F79983FBC}" destId="{F95126A2-C1DB-4DF0-94F8-3BD5A84EF0F6}" srcOrd="0" destOrd="0" presId="urn:microsoft.com/office/officeart/2005/8/layout/radial4"/>
    <dgm:cxn modelId="{04739135-9D44-4B2E-BDAF-3DF3A004DDDC}" type="presOf" srcId="{B46D47A5-D0A6-4A29-9B0F-9564BBE2CA10}" destId="{0C1EC1EA-9C79-43A4-83AD-A1EBA3F43D98}" srcOrd="0" destOrd="0" presId="urn:microsoft.com/office/officeart/2005/8/layout/radial4"/>
    <dgm:cxn modelId="{D9B91B36-DA9F-4111-AC23-0F82C1BDA095}" srcId="{0B749082-8EB4-4762-97E1-1FA27F88535C}" destId="{FD422877-B043-42DE-A9B7-40FA49A6625B}" srcOrd="3" destOrd="0" parTransId="{509F6DCC-F259-4B20-8337-5D1F79983FBC}" sibTransId="{B518979A-101A-4987-B4EC-BC2D2442C912}"/>
    <dgm:cxn modelId="{3E991C5F-FC17-436E-B017-3D78C8073A4C}" type="presOf" srcId="{98042E31-D3F5-4BDA-B22A-15ECE82EBFC7}" destId="{CC502131-955C-4432-A920-3FFD97D8AFD5}" srcOrd="0" destOrd="0" presId="urn:microsoft.com/office/officeart/2005/8/layout/radial4"/>
    <dgm:cxn modelId="{229C1160-7695-4444-93AE-AD241268D1C5}" type="presOf" srcId="{286A7217-32DF-4BFB-9D93-D0DF72CC9BBA}" destId="{4821DA98-493A-4F8B-9871-556E604503D1}" srcOrd="0" destOrd="0" presId="urn:microsoft.com/office/officeart/2005/8/layout/radial4"/>
    <dgm:cxn modelId="{E5E61441-2D14-4BD6-8278-42997CD7C3DD}" type="presOf" srcId="{D0117D0C-E23F-422F-9BED-152F0F89CC84}" destId="{702F6F63-80F0-4A1D-940B-92BF38B516AD}" srcOrd="0" destOrd="0" presId="urn:microsoft.com/office/officeart/2005/8/layout/radial4"/>
    <dgm:cxn modelId="{2E8F5A6A-4E93-4C13-B69F-7C45AD9C9107}" type="presOf" srcId="{0ED84970-0CBB-4BE7-A65A-3A6FCC7BB618}" destId="{64CEE4D3-B487-418E-A62E-2280AE69E58E}" srcOrd="0" destOrd="0" presId="urn:microsoft.com/office/officeart/2005/8/layout/radial4"/>
    <dgm:cxn modelId="{37FAE08A-EE83-466A-8165-4341A5EE5B1A}" type="presOf" srcId="{4425B40E-3C7D-4AC6-AF9E-9B038113B413}" destId="{01327FB9-CF7D-432A-BC96-852562F1E40F}" srcOrd="0" destOrd="0" presId="urn:microsoft.com/office/officeart/2005/8/layout/radial4"/>
    <dgm:cxn modelId="{DF3217B1-D04B-4B24-860F-5DB78DBF8A87}" srcId="{0B749082-8EB4-4762-97E1-1FA27F88535C}" destId="{0ED84970-0CBB-4BE7-A65A-3A6FCC7BB618}" srcOrd="2" destOrd="0" parTransId="{286A7217-32DF-4BFB-9D93-D0DF72CC9BBA}" sibTransId="{50A1AAAF-DE25-46C4-9A85-33A6F75C14A0}"/>
    <dgm:cxn modelId="{AD2B36B7-B948-4BE2-9AA2-948E9AF76303}" type="presOf" srcId="{FD422877-B043-42DE-A9B7-40FA49A6625B}" destId="{293024A4-8777-4AD1-80E0-E1FDEDDB7A7C}" srcOrd="0" destOrd="0" presId="urn:microsoft.com/office/officeart/2005/8/layout/radial4"/>
    <dgm:cxn modelId="{FF83DBC4-9DC5-40E0-AD90-8F8FE69A97E2}" srcId="{0B749082-8EB4-4762-97E1-1FA27F88535C}" destId="{D0117D0C-E23F-422F-9BED-152F0F89CC84}" srcOrd="0" destOrd="0" parTransId="{D13CBBA3-4034-48F2-8870-A334C6700BAF}" sibTransId="{4E1E30D4-5576-4E8B-88C1-0F9C3E212B42}"/>
    <dgm:cxn modelId="{F85A53CE-ECD9-4C37-BDC4-274930E51660}" type="presOf" srcId="{0B749082-8EB4-4762-97E1-1FA27F88535C}" destId="{14E9B10E-73BE-44EA-9DB7-C8F7E3C07148}" srcOrd="0" destOrd="0" presId="urn:microsoft.com/office/officeart/2005/8/layout/radial4"/>
    <dgm:cxn modelId="{9B11B51D-F3EA-4435-B473-F023CD1D96EA}" type="presParOf" srcId="{0C1EC1EA-9C79-43A4-83AD-A1EBA3F43D98}" destId="{14E9B10E-73BE-44EA-9DB7-C8F7E3C07148}" srcOrd="0" destOrd="0" presId="urn:microsoft.com/office/officeart/2005/8/layout/radial4"/>
    <dgm:cxn modelId="{1BA2D438-F9AE-4AED-A4A5-5D41FA258FA2}" type="presParOf" srcId="{0C1EC1EA-9C79-43A4-83AD-A1EBA3F43D98}" destId="{FB743788-1A3A-4690-AC4D-D77C537E3CD2}" srcOrd="1" destOrd="0" presId="urn:microsoft.com/office/officeart/2005/8/layout/radial4"/>
    <dgm:cxn modelId="{CE5CAB12-85F4-4325-B4D1-881AB9748FEB}" type="presParOf" srcId="{0C1EC1EA-9C79-43A4-83AD-A1EBA3F43D98}" destId="{702F6F63-80F0-4A1D-940B-92BF38B516AD}" srcOrd="2" destOrd="0" presId="urn:microsoft.com/office/officeart/2005/8/layout/radial4"/>
    <dgm:cxn modelId="{40D85380-91A7-4CA1-9CE4-248862A0ECEF}" type="presParOf" srcId="{0C1EC1EA-9C79-43A4-83AD-A1EBA3F43D98}" destId="{01327FB9-CF7D-432A-BC96-852562F1E40F}" srcOrd="3" destOrd="0" presId="urn:microsoft.com/office/officeart/2005/8/layout/radial4"/>
    <dgm:cxn modelId="{AAF98003-0F4A-4A0D-96E2-F8D47455F857}" type="presParOf" srcId="{0C1EC1EA-9C79-43A4-83AD-A1EBA3F43D98}" destId="{CC502131-955C-4432-A920-3FFD97D8AFD5}" srcOrd="4" destOrd="0" presId="urn:microsoft.com/office/officeart/2005/8/layout/radial4"/>
    <dgm:cxn modelId="{2E0C1334-E271-4FB4-9376-8E39C9ECF292}" type="presParOf" srcId="{0C1EC1EA-9C79-43A4-83AD-A1EBA3F43D98}" destId="{4821DA98-493A-4F8B-9871-556E604503D1}" srcOrd="5" destOrd="0" presId="urn:microsoft.com/office/officeart/2005/8/layout/radial4"/>
    <dgm:cxn modelId="{EE502933-FB04-4AD8-A6B3-C24DF348AC9F}" type="presParOf" srcId="{0C1EC1EA-9C79-43A4-83AD-A1EBA3F43D98}" destId="{64CEE4D3-B487-418E-A62E-2280AE69E58E}" srcOrd="6" destOrd="0" presId="urn:microsoft.com/office/officeart/2005/8/layout/radial4"/>
    <dgm:cxn modelId="{12867775-7D13-45DB-BA5A-2D8DAE518EB9}" type="presParOf" srcId="{0C1EC1EA-9C79-43A4-83AD-A1EBA3F43D98}" destId="{F95126A2-C1DB-4DF0-94F8-3BD5A84EF0F6}" srcOrd="7" destOrd="0" presId="urn:microsoft.com/office/officeart/2005/8/layout/radial4"/>
    <dgm:cxn modelId="{7AB4212F-21CD-4492-BC95-5EB2ED88252F}" type="presParOf" srcId="{0C1EC1EA-9C79-43A4-83AD-A1EBA3F43D98}" destId="{293024A4-8777-4AD1-80E0-E1FDEDDB7A7C}"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9B10E-73BE-44EA-9DB7-C8F7E3C07148}">
      <dsp:nvSpPr>
        <dsp:cNvPr id="0" name=""/>
        <dsp:cNvSpPr/>
      </dsp:nvSpPr>
      <dsp:spPr>
        <a:xfrm>
          <a:off x="1533326" y="1581907"/>
          <a:ext cx="1597710" cy="152804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Community Engagement</a:t>
          </a:r>
        </a:p>
      </dsp:txBody>
      <dsp:txXfrm>
        <a:off x="1767305" y="1805683"/>
        <a:ext cx="1129752" cy="1080489"/>
      </dsp:txXfrm>
    </dsp:sp>
    <dsp:sp modelId="{FB743788-1A3A-4690-AC4D-D77C537E3CD2}">
      <dsp:nvSpPr>
        <dsp:cNvPr id="0" name=""/>
        <dsp:cNvSpPr/>
      </dsp:nvSpPr>
      <dsp:spPr>
        <a:xfrm rot="11713269">
          <a:off x="561947" y="1818922"/>
          <a:ext cx="944910" cy="3589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2F6F63-80F0-4A1D-940B-92BF38B516AD}">
      <dsp:nvSpPr>
        <dsp:cNvPr id="0" name=""/>
        <dsp:cNvSpPr/>
      </dsp:nvSpPr>
      <dsp:spPr>
        <a:xfrm>
          <a:off x="783" y="1395779"/>
          <a:ext cx="1196409" cy="9571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Teaching</a:t>
          </a:r>
        </a:p>
      </dsp:txBody>
      <dsp:txXfrm>
        <a:off x="28816" y="1423812"/>
        <a:ext cx="1140343" cy="901061"/>
      </dsp:txXfrm>
    </dsp:sp>
    <dsp:sp modelId="{01327FB9-CF7D-432A-BC96-852562F1E40F}">
      <dsp:nvSpPr>
        <dsp:cNvPr id="0" name=""/>
        <dsp:cNvSpPr/>
      </dsp:nvSpPr>
      <dsp:spPr>
        <a:xfrm rot="14705790">
          <a:off x="1291856" y="974911"/>
          <a:ext cx="974272" cy="3589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502131-955C-4432-A920-3FFD97D8AFD5}">
      <dsp:nvSpPr>
        <dsp:cNvPr id="0" name=""/>
        <dsp:cNvSpPr/>
      </dsp:nvSpPr>
      <dsp:spPr>
        <a:xfrm>
          <a:off x="975658" y="233968"/>
          <a:ext cx="1196409" cy="9571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Research</a:t>
          </a:r>
        </a:p>
      </dsp:txBody>
      <dsp:txXfrm>
        <a:off x="1003691" y="262001"/>
        <a:ext cx="1140343" cy="901061"/>
      </dsp:txXfrm>
    </dsp:sp>
    <dsp:sp modelId="{4821DA98-493A-4F8B-9871-556E604503D1}">
      <dsp:nvSpPr>
        <dsp:cNvPr id="0" name=""/>
        <dsp:cNvSpPr/>
      </dsp:nvSpPr>
      <dsp:spPr>
        <a:xfrm rot="17694210">
          <a:off x="2398235" y="974911"/>
          <a:ext cx="974272" cy="3589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CEE4D3-B487-418E-A62E-2280AE69E58E}">
      <dsp:nvSpPr>
        <dsp:cNvPr id="0" name=""/>
        <dsp:cNvSpPr/>
      </dsp:nvSpPr>
      <dsp:spPr>
        <a:xfrm>
          <a:off x="2492295" y="233968"/>
          <a:ext cx="1196409" cy="9571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Service</a:t>
          </a:r>
        </a:p>
      </dsp:txBody>
      <dsp:txXfrm>
        <a:off x="2520328" y="262001"/>
        <a:ext cx="1140343" cy="901061"/>
      </dsp:txXfrm>
    </dsp:sp>
    <dsp:sp modelId="{F95126A2-C1DB-4DF0-94F8-3BD5A84EF0F6}">
      <dsp:nvSpPr>
        <dsp:cNvPr id="0" name=""/>
        <dsp:cNvSpPr/>
      </dsp:nvSpPr>
      <dsp:spPr>
        <a:xfrm rot="20686731">
          <a:off x="3137038" y="1818922"/>
          <a:ext cx="944910" cy="3589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3024A4-8777-4AD1-80E0-E1FDEDDB7A7C}">
      <dsp:nvSpPr>
        <dsp:cNvPr id="0" name=""/>
        <dsp:cNvSpPr/>
      </dsp:nvSpPr>
      <dsp:spPr>
        <a:xfrm>
          <a:off x="3467171" y="1395779"/>
          <a:ext cx="1196409" cy="95712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Capacity Building</a:t>
          </a:r>
        </a:p>
      </dsp:txBody>
      <dsp:txXfrm>
        <a:off x="3495204" y="1423812"/>
        <a:ext cx="1140343" cy="90106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11/15/2024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11/15/2024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11/15/2024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11/15/2024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11/15/2024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11/15/2024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11/15/2024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11/15/2024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11/15/2024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11/15/2024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11/15/2024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11/15/2024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svg"/><Relationship Id="rId3" Type="http://schemas.openxmlformats.org/officeDocument/2006/relationships/image" Target="../media/image20.svg"/><Relationship Id="rId7" Type="http://schemas.openxmlformats.org/officeDocument/2006/relationships/image" Target="../media/image15.png"/><Relationship Id="rId12"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1.svg"/><Relationship Id="rId10" Type="http://schemas.openxmlformats.org/officeDocument/2006/relationships/image" Target="../media/image26.svg"/><Relationship Id="rId4" Type="http://schemas.openxmlformats.org/officeDocument/2006/relationships/image" Target="../media/image21.jpe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sv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 y="1738771"/>
            <a:ext cx="11993125" cy="3634621"/>
            <a:chOff x="0" y="0"/>
            <a:chExt cx="5013160" cy="1435900"/>
          </a:xfrm>
        </p:grpSpPr>
        <p:sp>
          <p:nvSpPr>
            <p:cNvPr id="4" name="Freeform 4"/>
            <p:cNvSpPr/>
            <p:nvPr/>
          </p:nvSpPr>
          <p:spPr>
            <a:xfrm>
              <a:off x="0" y="0"/>
              <a:ext cx="5013160" cy="1435900"/>
            </a:xfrm>
            <a:custGeom>
              <a:avLst/>
              <a:gdLst/>
              <a:ahLst/>
              <a:cxnLst/>
              <a:rect l="l" t="t" r="r" b="b"/>
              <a:pathLst>
                <a:path w="5013160" h="1435900">
                  <a:moveTo>
                    <a:pt x="0" y="0"/>
                  </a:moveTo>
                  <a:lnTo>
                    <a:pt x="5013160" y="0"/>
                  </a:lnTo>
                  <a:lnTo>
                    <a:pt x="5013160" y="1435900"/>
                  </a:lnTo>
                  <a:lnTo>
                    <a:pt x="0" y="1435900"/>
                  </a:lnTo>
                  <a:close/>
                </a:path>
              </a:pathLst>
            </a:custGeom>
            <a:solidFill>
              <a:srgbClr val="F05023"/>
            </a:solidFill>
          </p:spPr>
          <p:txBody>
            <a:bodyPr/>
            <a:lstStyle/>
            <a:p>
              <a:endParaRPr lang="en-US" sz="1200" dirty="0"/>
            </a:p>
          </p:txBody>
        </p:sp>
        <p:sp>
          <p:nvSpPr>
            <p:cNvPr id="5" name="TextBox 5"/>
            <p:cNvSpPr txBox="1"/>
            <p:nvPr/>
          </p:nvSpPr>
          <p:spPr>
            <a:xfrm>
              <a:off x="0" y="-38100"/>
              <a:ext cx="5013160" cy="1474000"/>
            </a:xfrm>
            <a:prstGeom prst="rect">
              <a:avLst/>
            </a:prstGeom>
          </p:spPr>
          <p:txBody>
            <a:bodyPr lIns="33867" tIns="33867" rIns="33867" bIns="33867" rtlCol="0" anchor="ctr"/>
            <a:lstStyle/>
            <a:p>
              <a:pPr algn="ctr">
                <a:lnSpc>
                  <a:spcPts val="1773"/>
                </a:lnSpc>
              </a:pPr>
              <a:endParaRPr sz="1200" dirty="0"/>
            </a:p>
          </p:txBody>
        </p:sp>
      </p:grpSp>
      <p:grpSp>
        <p:nvGrpSpPr>
          <p:cNvPr id="6" name="Group 6"/>
          <p:cNvGrpSpPr/>
          <p:nvPr/>
        </p:nvGrpSpPr>
        <p:grpSpPr>
          <a:xfrm>
            <a:off x="5382259" y="-1243504"/>
            <a:ext cx="9345007" cy="934500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6469"/>
            </a:solidFill>
          </p:spPr>
          <p:txBody>
            <a:bodyPr/>
            <a:lstStyle/>
            <a:p>
              <a:endParaRPr lang="en-US" sz="1200" dirty="0"/>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dirty="0"/>
            </a:p>
          </p:txBody>
        </p:sp>
      </p:grpSp>
      <p:grpSp>
        <p:nvGrpSpPr>
          <p:cNvPr id="9" name="Group 9"/>
          <p:cNvGrpSpPr/>
          <p:nvPr/>
        </p:nvGrpSpPr>
        <p:grpSpPr>
          <a:xfrm>
            <a:off x="5682643" y="-943120"/>
            <a:ext cx="8744239" cy="87442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dirty="0"/>
            </a:p>
          </p:txBody>
        </p:sp>
        <p:sp>
          <p:nvSpPr>
            <p:cNvPr id="11" name="TextBox 11"/>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dirty="0"/>
            </a:p>
          </p:txBody>
        </p:sp>
      </p:grpSp>
      <p:grpSp>
        <p:nvGrpSpPr>
          <p:cNvPr id="12" name="Group 12"/>
          <p:cNvGrpSpPr/>
          <p:nvPr/>
        </p:nvGrpSpPr>
        <p:grpSpPr>
          <a:xfrm>
            <a:off x="5948573" y="-677173"/>
            <a:ext cx="8212378" cy="8212345"/>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32089" r="-32089"/>
              </a:stretch>
            </a:blipFill>
          </p:spPr>
          <p:txBody>
            <a:bodyPr/>
            <a:lstStyle/>
            <a:p>
              <a:endParaRPr lang="en-US" sz="1200" dirty="0"/>
            </a:p>
          </p:txBody>
        </p:sp>
      </p:grpSp>
      <p:sp>
        <p:nvSpPr>
          <p:cNvPr id="17" name="Freeform 17"/>
          <p:cNvSpPr/>
          <p:nvPr/>
        </p:nvSpPr>
        <p:spPr>
          <a:xfrm>
            <a:off x="8331467" y="4959611"/>
            <a:ext cx="3785118" cy="1288331"/>
          </a:xfrm>
          <a:custGeom>
            <a:avLst/>
            <a:gdLst/>
            <a:ahLst/>
            <a:cxnLst/>
            <a:rect l="l" t="t" r="r" b="b"/>
            <a:pathLst>
              <a:path w="3734986" h="933746">
                <a:moveTo>
                  <a:pt x="0" y="0"/>
                </a:moveTo>
                <a:lnTo>
                  <a:pt x="3734986" y="0"/>
                </a:lnTo>
                <a:lnTo>
                  <a:pt x="3734986" y="933746"/>
                </a:lnTo>
                <a:lnTo>
                  <a:pt x="0" y="933746"/>
                </a:lnTo>
                <a:lnTo>
                  <a:pt x="0" y="0"/>
                </a:lnTo>
                <a:close/>
              </a:path>
            </a:pathLst>
          </a:custGeom>
          <a:blipFill>
            <a:blip r:embed="rId3"/>
            <a:stretch>
              <a:fillRect/>
            </a:stretch>
          </a:blipFill>
        </p:spPr>
        <p:txBody>
          <a:bodyPr/>
          <a:lstStyle/>
          <a:p>
            <a:endParaRPr lang="en-US" sz="1200" dirty="0"/>
          </a:p>
        </p:txBody>
      </p:sp>
      <p:sp>
        <p:nvSpPr>
          <p:cNvPr id="18" name="TextBox 18"/>
          <p:cNvSpPr txBox="1"/>
          <p:nvPr/>
        </p:nvSpPr>
        <p:spPr>
          <a:xfrm>
            <a:off x="-1" y="1956536"/>
            <a:ext cx="5438582" cy="1969770"/>
          </a:xfrm>
          <a:prstGeom prst="rect">
            <a:avLst/>
          </a:prstGeom>
        </p:spPr>
        <p:txBody>
          <a:bodyPr wrap="square" lIns="0" tIns="0" rIns="0" bIns="0" rtlCol="0" anchor="t">
            <a:spAutoFit/>
          </a:bodyPr>
          <a:lstStyle/>
          <a:p>
            <a:r>
              <a:rPr lang="en-US" sz="3200" b="1" i="0" dirty="0">
                <a:solidFill>
                  <a:srgbClr val="242424"/>
                </a:solidFill>
                <a:effectLst/>
              </a:rPr>
              <a:t>Transforming the Rio Grande Valley: Community Engagement at UTRGV</a:t>
            </a:r>
            <a:endParaRPr lang="en-US" sz="3200" b="1" dirty="0">
              <a:solidFill>
                <a:srgbClr val="545454"/>
              </a:solidFill>
              <a:ea typeface="Poppins Bold"/>
              <a:cs typeface="Poppins Bold"/>
              <a:sym typeface="Poppins Bold"/>
            </a:endParaRPr>
          </a:p>
          <a:p>
            <a:endParaRPr lang="en-US" sz="3200" b="1" dirty="0">
              <a:solidFill>
                <a:srgbClr val="545454"/>
              </a:solidFill>
              <a:latin typeface="Poppins Bold"/>
              <a:ea typeface="Poppins Bold"/>
              <a:cs typeface="Poppins Bold"/>
              <a:sym typeface="Poppins Bold"/>
            </a:endParaRPr>
          </a:p>
        </p:txBody>
      </p:sp>
      <p:sp>
        <p:nvSpPr>
          <p:cNvPr id="19" name="TextBox 19"/>
          <p:cNvSpPr txBox="1"/>
          <p:nvPr/>
        </p:nvSpPr>
        <p:spPr>
          <a:xfrm>
            <a:off x="282844" y="6392717"/>
            <a:ext cx="9258731" cy="487313"/>
          </a:xfrm>
          <a:prstGeom prst="rect">
            <a:avLst/>
          </a:prstGeom>
        </p:spPr>
        <p:txBody>
          <a:bodyPr wrap="square" lIns="0" tIns="0" rIns="0" bIns="0" rtlCol="0" anchor="t">
            <a:spAutoFit/>
          </a:bodyPr>
          <a:lstStyle/>
          <a:p>
            <a:pPr>
              <a:lnSpc>
                <a:spcPts val="1867"/>
              </a:lnSpc>
              <a:spcBef>
                <a:spcPct val="0"/>
              </a:spcBef>
            </a:pPr>
            <a:r>
              <a:rPr lang="en-US" sz="2000" dirty="0">
                <a:solidFill>
                  <a:srgbClr val="FFFFFF"/>
                </a:solidFill>
                <a:ea typeface="Poppins Bold"/>
                <a:cs typeface="Poppins Bold"/>
                <a:sym typeface="Poppins Bold"/>
              </a:rPr>
              <a:t>Dr. Christian Corrales </a:t>
            </a:r>
          </a:p>
          <a:p>
            <a:pPr>
              <a:lnSpc>
                <a:spcPts val="1867"/>
              </a:lnSpc>
              <a:spcBef>
                <a:spcPct val="0"/>
              </a:spcBef>
            </a:pPr>
            <a:r>
              <a:rPr lang="en-US" sz="2000" dirty="0">
                <a:solidFill>
                  <a:srgbClr val="FFFFFF"/>
                </a:solidFill>
                <a:ea typeface="Poppins Bold"/>
                <a:cs typeface="Poppins Bold"/>
                <a:sym typeface="Poppins Bold"/>
              </a:rPr>
              <a:t>Assistant Vice President for Community Engagement</a:t>
            </a:r>
          </a:p>
        </p:txBody>
      </p:sp>
      <p:sp>
        <p:nvSpPr>
          <p:cNvPr id="20" name="TextBox 20"/>
          <p:cNvSpPr txBox="1"/>
          <p:nvPr/>
        </p:nvSpPr>
        <p:spPr>
          <a:xfrm>
            <a:off x="405399" y="3883861"/>
            <a:ext cx="4487459" cy="547714"/>
          </a:xfrm>
          <a:prstGeom prst="rect">
            <a:avLst/>
          </a:prstGeom>
        </p:spPr>
        <p:txBody>
          <a:bodyPr lIns="0" tIns="0" rIns="0" bIns="0" rtlCol="0" anchor="t">
            <a:spAutoFit/>
          </a:bodyPr>
          <a:lstStyle/>
          <a:p>
            <a:pPr algn="ctr">
              <a:lnSpc>
                <a:spcPts val="4480"/>
              </a:lnSpc>
              <a:spcBef>
                <a:spcPct val="0"/>
              </a:spcBef>
            </a:pPr>
            <a:r>
              <a:rPr lang="en-US" sz="3200" b="1" dirty="0">
                <a:solidFill>
                  <a:schemeClr val="bg2"/>
                </a:solidFill>
                <a:ea typeface="Poppins Bold"/>
                <a:cs typeface="Poppins Bold"/>
                <a:sym typeface="Poppins Bold"/>
              </a:rPr>
              <a:t>EMPOWER &amp; ENGAGE</a:t>
            </a:r>
          </a:p>
        </p:txBody>
      </p:sp>
      <p:graphicFrame>
        <p:nvGraphicFramePr>
          <p:cNvPr id="21" name="Object 20">
            <a:extLst>
              <a:ext uri="{FF2B5EF4-FFF2-40B4-BE49-F238E27FC236}">
                <a16:creationId xmlns:a16="http://schemas.microsoft.com/office/drawing/2014/main" id="{71D34AB8-5CDE-3F28-AD70-CC7D73CAC011}"/>
              </a:ext>
            </a:extLst>
          </p:cNvPr>
          <p:cNvGraphicFramePr>
            <a:graphicFrameLocks noChangeAspect="1"/>
          </p:cNvGraphicFramePr>
          <p:nvPr/>
        </p:nvGraphicFramePr>
        <p:xfrm>
          <a:off x="11909425" y="6481234"/>
          <a:ext cx="2997200" cy="345017"/>
        </p:xfrm>
        <a:graphic>
          <a:graphicData uri="http://schemas.openxmlformats.org/presentationml/2006/ole">
            <mc:AlternateContent xmlns:mc="http://schemas.openxmlformats.org/markup-compatibility/2006">
              <mc:Choice xmlns:v="urn:schemas-microsoft-com:vml" Requires="v">
                <p:oleObj name="Packager Shell Object" showAsIcon="1" r:id="rId4" imgW="4495643" imgH="518111" progId="Package">
                  <p:embed/>
                </p:oleObj>
              </mc:Choice>
              <mc:Fallback>
                <p:oleObj name="Packager Shell Object" showAsIcon="1" r:id="rId4" imgW="4495643" imgH="518111" progId="Package">
                  <p:embed/>
                  <p:pic>
                    <p:nvPicPr>
                      <p:cNvPr id="21" name="Object 20">
                        <a:extLst>
                          <a:ext uri="{FF2B5EF4-FFF2-40B4-BE49-F238E27FC236}">
                            <a16:creationId xmlns:a16="http://schemas.microsoft.com/office/drawing/2014/main" id="{71D34AB8-5CDE-3F28-AD70-CC7D73CAC011}"/>
                          </a:ext>
                        </a:extLst>
                      </p:cNvPr>
                      <p:cNvPicPr/>
                      <p:nvPr/>
                    </p:nvPicPr>
                    <p:blipFill>
                      <a:blip r:embed="rId5"/>
                      <a:stretch>
                        <a:fillRect/>
                      </a:stretch>
                    </p:blipFill>
                    <p:spPr>
                      <a:xfrm>
                        <a:off x="11909425" y="6481234"/>
                        <a:ext cx="2997200" cy="345017"/>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9259" y="1171658"/>
            <a:ext cx="4544787" cy="4544787"/>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46469"/>
            </a:solidFill>
          </p:spPr>
          <p:txBody>
            <a:bodyPr/>
            <a:lstStyle/>
            <a:p>
              <a:endParaRPr lang="en-US" sz="1200" dirty="0"/>
            </a:p>
          </p:txBody>
        </p:sp>
        <p:sp>
          <p:nvSpPr>
            <p:cNvPr id="4" name="TextBox 4"/>
            <p:cNvSpPr txBox="1"/>
            <p:nvPr/>
          </p:nvSpPr>
          <p:spPr>
            <a:xfrm>
              <a:off x="78530" y="21380"/>
              <a:ext cx="680593" cy="737743"/>
            </a:xfrm>
            <a:prstGeom prst="rect">
              <a:avLst/>
            </a:prstGeom>
          </p:spPr>
          <p:txBody>
            <a:bodyPr lIns="33867" tIns="33867" rIns="33867" bIns="33867" rtlCol="0" anchor="ctr"/>
            <a:lstStyle/>
            <a:p>
              <a:pPr algn="ctr">
                <a:lnSpc>
                  <a:spcPts val="1773"/>
                </a:lnSpc>
              </a:pPr>
              <a:endParaRPr sz="1200" dirty="0"/>
            </a:p>
          </p:txBody>
        </p:sp>
      </p:grpSp>
      <p:sp>
        <p:nvSpPr>
          <p:cNvPr id="5" name="Freeform 5"/>
          <p:cNvSpPr/>
          <p:nvPr/>
        </p:nvSpPr>
        <p:spPr>
          <a:xfrm>
            <a:off x="858186" y="1370585"/>
            <a:ext cx="4146932" cy="4146932"/>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6" name="Freeform 6"/>
          <p:cNvSpPr/>
          <p:nvPr/>
        </p:nvSpPr>
        <p:spPr>
          <a:xfrm>
            <a:off x="974725" y="1425585"/>
            <a:ext cx="4036931" cy="4036931"/>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grpSp>
        <p:nvGrpSpPr>
          <p:cNvPr id="7" name="Group 7"/>
          <p:cNvGrpSpPr/>
          <p:nvPr/>
        </p:nvGrpSpPr>
        <p:grpSpPr>
          <a:xfrm>
            <a:off x="1013215" y="1599776"/>
            <a:ext cx="3870584" cy="3688549"/>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05023"/>
            </a:solidFill>
          </p:spPr>
          <p:txBody>
            <a:bodyPr/>
            <a:lstStyle/>
            <a:p>
              <a:endParaRPr lang="en-US" sz="1200" dirty="0"/>
            </a:p>
          </p:txBody>
        </p:sp>
        <p:sp>
          <p:nvSpPr>
            <p:cNvPr id="9" name="TextBox 9"/>
            <p:cNvSpPr txBox="1"/>
            <p:nvPr/>
          </p:nvSpPr>
          <p:spPr>
            <a:xfrm>
              <a:off x="79961" y="19050"/>
              <a:ext cx="692992" cy="717550"/>
            </a:xfrm>
            <a:prstGeom prst="rect">
              <a:avLst/>
            </a:prstGeom>
          </p:spPr>
          <p:txBody>
            <a:bodyPr lIns="33867" tIns="33867" rIns="33867" bIns="33867" rtlCol="0" anchor="ctr"/>
            <a:lstStyle/>
            <a:p>
              <a:pPr algn="ctr">
                <a:lnSpc>
                  <a:spcPts val="1773"/>
                </a:lnSpc>
              </a:pPr>
              <a:endParaRPr sz="1200" dirty="0"/>
            </a:p>
          </p:txBody>
        </p:sp>
      </p:grpSp>
      <p:grpSp>
        <p:nvGrpSpPr>
          <p:cNvPr id="10" name="Group 10"/>
          <p:cNvGrpSpPr/>
          <p:nvPr/>
        </p:nvGrpSpPr>
        <p:grpSpPr>
          <a:xfrm>
            <a:off x="1215426" y="1727832"/>
            <a:ext cx="3432452" cy="3432438"/>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046" r="-25046"/>
              </a:stretch>
            </a:blipFill>
          </p:spPr>
          <p:txBody>
            <a:bodyPr/>
            <a:lstStyle/>
            <a:p>
              <a:endParaRPr lang="en-US" sz="1200" dirty="0"/>
            </a:p>
          </p:txBody>
        </p:sp>
      </p:grpSp>
      <p:sp>
        <p:nvSpPr>
          <p:cNvPr id="12" name="Freeform 12"/>
          <p:cNvSpPr/>
          <p:nvPr/>
        </p:nvSpPr>
        <p:spPr>
          <a:xfrm rot="-10800000">
            <a:off x="2931652" y="500576"/>
            <a:ext cx="2928425" cy="5856849"/>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dirty="0"/>
          </a:p>
        </p:txBody>
      </p:sp>
      <p:sp>
        <p:nvSpPr>
          <p:cNvPr id="13" name="Freeform 13"/>
          <p:cNvSpPr/>
          <p:nvPr/>
        </p:nvSpPr>
        <p:spPr>
          <a:xfrm rot="-5400000">
            <a:off x="-1201450" y="2929282"/>
            <a:ext cx="3402336" cy="999436"/>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dirty="0"/>
          </a:p>
        </p:txBody>
      </p:sp>
      <p:grpSp>
        <p:nvGrpSpPr>
          <p:cNvPr id="14" name="Group 14"/>
          <p:cNvGrpSpPr/>
          <p:nvPr/>
        </p:nvGrpSpPr>
        <p:grpSpPr>
          <a:xfrm>
            <a:off x="869201" y="1568766"/>
            <a:ext cx="288029" cy="28802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6469"/>
            </a:solidFill>
          </p:spPr>
          <p:txBody>
            <a:bodyPr/>
            <a:lstStyle/>
            <a:p>
              <a:endParaRPr lang="en-US" sz="1200" dirty="0"/>
            </a:p>
          </p:txBody>
        </p:sp>
        <p:sp>
          <p:nvSpPr>
            <p:cNvPr id="16" name="TextBox 16"/>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dirty="0"/>
            </a:p>
          </p:txBody>
        </p:sp>
      </p:grpSp>
      <p:grpSp>
        <p:nvGrpSpPr>
          <p:cNvPr id="17" name="Group 17"/>
          <p:cNvGrpSpPr/>
          <p:nvPr/>
        </p:nvGrpSpPr>
        <p:grpSpPr>
          <a:xfrm>
            <a:off x="830710" y="4971103"/>
            <a:ext cx="288029" cy="28802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6469"/>
            </a:solidFill>
          </p:spPr>
          <p:txBody>
            <a:bodyPr/>
            <a:lstStyle/>
            <a:p>
              <a:endParaRPr lang="en-US" sz="1200" dirty="0"/>
            </a:p>
          </p:txBody>
        </p:sp>
        <p:sp>
          <p:nvSpPr>
            <p:cNvPr id="19" name="TextBox 1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dirty="0"/>
            </a:p>
          </p:txBody>
        </p:sp>
      </p:grpSp>
      <p:grpSp>
        <p:nvGrpSpPr>
          <p:cNvPr id="20" name="Group 20"/>
          <p:cNvGrpSpPr/>
          <p:nvPr/>
        </p:nvGrpSpPr>
        <p:grpSpPr>
          <a:xfrm>
            <a:off x="69218" y="6059727"/>
            <a:ext cx="1887995" cy="188799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023"/>
            </a:solidFill>
          </p:spPr>
          <p:txBody>
            <a:bodyPr/>
            <a:lstStyle/>
            <a:p>
              <a:endParaRPr lang="en-US" sz="1200" dirty="0"/>
            </a:p>
          </p:txBody>
        </p:sp>
        <p:sp>
          <p:nvSpPr>
            <p:cNvPr id="22" name="TextBox 22"/>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dirty="0"/>
            </a:p>
          </p:txBody>
        </p:sp>
      </p:grpSp>
      <p:grpSp>
        <p:nvGrpSpPr>
          <p:cNvPr id="23" name="Group 23"/>
          <p:cNvGrpSpPr/>
          <p:nvPr/>
        </p:nvGrpSpPr>
        <p:grpSpPr>
          <a:xfrm>
            <a:off x="1215426" y="290069"/>
            <a:ext cx="791463" cy="79146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6469"/>
            </a:solidFill>
          </p:spPr>
          <p:txBody>
            <a:bodyPr/>
            <a:lstStyle/>
            <a:p>
              <a:endParaRPr lang="en-US" sz="1200" dirty="0"/>
            </a:p>
          </p:txBody>
        </p:sp>
        <p:sp>
          <p:nvSpPr>
            <p:cNvPr id="25" name="TextBox 2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dirty="0"/>
            </a:p>
          </p:txBody>
        </p:sp>
      </p:grpSp>
      <p:grpSp>
        <p:nvGrpSpPr>
          <p:cNvPr id="26" name="Group 26"/>
          <p:cNvGrpSpPr/>
          <p:nvPr/>
        </p:nvGrpSpPr>
        <p:grpSpPr>
          <a:xfrm>
            <a:off x="5011656" y="5807522"/>
            <a:ext cx="700385" cy="70038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6469"/>
            </a:solidFill>
          </p:spPr>
          <p:txBody>
            <a:bodyPr/>
            <a:lstStyle/>
            <a:p>
              <a:endParaRPr lang="en-US" sz="1200" dirty="0"/>
            </a:p>
          </p:txBody>
        </p:sp>
        <p:sp>
          <p:nvSpPr>
            <p:cNvPr id="28" name="TextBox 28"/>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dirty="0"/>
            </a:p>
          </p:txBody>
        </p:sp>
      </p:grpSp>
      <p:grpSp>
        <p:nvGrpSpPr>
          <p:cNvPr id="29" name="Group 29"/>
          <p:cNvGrpSpPr/>
          <p:nvPr/>
        </p:nvGrpSpPr>
        <p:grpSpPr>
          <a:xfrm>
            <a:off x="5361848" y="-598101"/>
            <a:ext cx="1196202" cy="1196202"/>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023"/>
            </a:solidFill>
          </p:spPr>
          <p:txBody>
            <a:bodyPr/>
            <a:lstStyle/>
            <a:p>
              <a:endParaRPr lang="en-US" sz="1200" dirty="0"/>
            </a:p>
          </p:txBody>
        </p:sp>
        <p:sp>
          <p:nvSpPr>
            <p:cNvPr id="31" name="TextBox 31"/>
            <p:cNvSpPr txBox="1"/>
            <p:nvPr/>
          </p:nvSpPr>
          <p:spPr>
            <a:xfrm>
              <a:off x="76200" y="19050"/>
              <a:ext cx="660400" cy="717550"/>
            </a:xfrm>
            <a:prstGeom prst="rect">
              <a:avLst/>
            </a:prstGeom>
          </p:spPr>
          <p:txBody>
            <a:bodyPr lIns="33867" tIns="33867" rIns="33867" bIns="33867" rtlCol="0" anchor="ctr"/>
            <a:lstStyle/>
            <a:p>
              <a:pPr algn="ctr">
                <a:lnSpc>
                  <a:spcPts val="1866"/>
                </a:lnSpc>
              </a:pPr>
              <a:endParaRPr sz="1200" dirty="0"/>
            </a:p>
          </p:txBody>
        </p:sp>
      </p:grpSp>
      <p:sp>
        <p:nvSpPr>
          <p:cNvPr id="32" name="Freeform 32"/>
          <p:cNvSpPr/>
          <p:nvPr/>
        </p:nvSpPr>
        <p:spPr>
          <a:xfrm>
            <a:off x="6757785" y="3364962"/>
            <a:ext cx="6598567" cy="743839"/>
          </a:xfrm>
          <a:custGeom>
            <a:avLst/>
            <a:gdLst/>
            <a:ahLst/>
            <a:cxnLst/>
            <a:rect l="l" t="t" r="r" b="b"/>
            <a:pathLst>
              <a:path w="9897851" h="1115758">
                <a:moveTo>
                  <a:pt x="0" y="0"/>
                </a:moveTo>
                <a:lnTo>
                  <a:pt x="9897851" y="0"/>
                </a:lnTo>
                <a:lnTo>
                  <a:pt x="9897851" y="1115758"/>
                </a:lnTo>
                <a:lnTo>
                  <a:pt x="0" y="11157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dirty="0"/>
          </a:p>
        </p:txBody>
      </p:sp>
      <p:sp>
        <p:nvSpPr>
          <p:cNvPr id="33" name="Freeform 33"/>
          <p:cNvSpPr/>
          <p:nvPr/>
        </p:nvSpPr>
        <p:spPr>
          <a:xfrm>
            <a:off x="6473994" y="729401"/>
            <a:ext cx="5569473" cy="1392368"/>
          </a:xfrm>
          <a:custGeom>
            <a:avLst/>
            <a:gdLst/>
            <a:ahLst/>
            <a:cxnLst/>
            <a:rect l="l" t="t" r="r" b="b"/>
            <a:pathLst>
              <a:path w="8354209" h="2088552">
                <a:moveTo>
                  <a:pt x="0" y="0"/>
                </a:moveTo>
                <a:lnTo>
                  <a:pt x="8354209" y="0"/>
                </a:lnTo>
                <a:lnTo>
                  <a:pt x="8354209" y="2088552"/>
                </a:lnTo>
                <a:lnTo>
                  <a:pt x="0" y="2088552"/>
                </a:lnTo>
                <a:lnTo>
                  <a:pt x="0" y="0"/>
                </a:lnTo>
                <a:close/>
              </a:path>
            </a:pathLst>
          </a:custGeom>
          <a:blipFill>
            <a:blip r:embed="rId11"/>
            <a:stretch>
              <a:fillRect/>
            </a:stretch>
          </a:blipFill>
        </p:spPr>
        <p:txBody>
          <a:bodyPr/>
          <a:lstStyle/>
          <a:p>
            <a:endParaRPr lang="en-US" sz="1200" dirty="0"/>
          </a:p>
        </p:txBody>
      </p:sp>
      <p:sp>
        <p:nvSpPr>
          <p:cNvPr id="34" name="TextBox 34"/>
          <p:cNvSpPr txBox="1"/>
          <p:nvPr/>
        </p:nvSpPr>
        <p:spPr>
          <a:xfrm>
            <a:off x="7480218" y="2338477"/>
            <a:ext cx="3980221" cy="831061"/>
          </a:xfrm>
          <a:prstGeom prst="rect">
            <a:avLst/>
          </a:prstGeom>
        </p:spPr>
        <p:txBody>
          <a:bodyPr lIns="0" tIns="0" rIns="0" bIns="0" rtlCol="0" anchor="t">
            <a:spAutoFit/>
          </a:bodyPr>
          <a:lstStyle/>
          <a:p>
            <a:pPr algn="r">
              <a:lnSpc>
                <a:spcPts val="6560"/>
              </a:lnSpc>
            </a:pPr>
            <a:r>
              <a:rPr lang="en-US" sz="5466" b="1" dirty="0">
                <a:solidFill>
                  <a:srgbClr val="000000"/>
                </a:solidFill>
                <a:latin typeface="Poppins Bold"/>
                <a:ea typeface="Poppins Bold"/>
                <a:cs typeface="Poppins Bold"/>
                <a:sym typeface="Poppins Bold"/>
              </a:rPr>
              <a:t>Thank You</a:t>
            </a:r>
          </a:p>
        </p:txBody>
      </p:sp>
      <p:sp>
        <p:nvSpPr>
          <p:cNvPr id="35" name="TextBox 35"/>
          <p:cNvSpPr txBox="1"/>
          <p:nvPr/>
        </p:nvSpPr>
        <p:spPr>
          <a:xfrm>
            <a:off x="9258731" y="6127750"/>
            <a:ext cx="3309601" cy="269048"/>
          </a:xfrm>
          <a:prstGeom prst="rect">
            <a:avLst/>
          </a:prstGeom>
        </p:spPr>
        <p:txBody>
          <a:bodyPr lIns="0" tIns="0" rIns="0" bIns="0" rtlCol="0" anchor="t">
            <a:spAutoFit/>
          </a:bodyPr>
          <a:lstStyle/>
          <a:p>
            <a:pPr algn="ctr">
              <a:lnSpc>
                <a:spcPts val="2239"/>
              </a:lnSpc>
              <a:spcBef>
                <a:spcPct val="0"/>
              </a:spcBef>
            </a:pPr>
            <a:r>
              <a:rPr lang="en-US" sz="1600" dirty="0">
                <a:solidFill>
                  <a:srgbClr val="000000"/>
                </a:solidFill>
                <a:latin typeface="Poppins"/>
                <a:ea typeface="Poppins"/>
                <a:cs typeface="Poppins"/>
                <a:sym typeface="Poppins"/>
              </a:rPr>
              <a:t>partnerships@utrgv.edu</a:t>
            </a:r>
          </a:p>
        </p:txBody>
      </p:sp>
      <p:sp>
        <p:nvSpPr>
          <p:cNvPr id="36" name="TextBox 36"/>
          <p:cNvSpPr txBox="1"/>
          <p:nvPr/>
        </p:nvSpPr>
        <p:spPr>
          <a:xfrm>
            <a:off x="9734828" y="5552615"/>
            <a:ext cx="3277573" cy="269048"/>
          </a:xfrm>
          <a:prstGeom prst="rect">
            <a:avLst/>
          </a:prstGeom>
        </p:spPr>
        <p:txBody>
          <a:bodyPr lIns="0" tIns="0" rIns="0" bIns="0" rtlCol="0" anchor="t">
            <a:spAutoFit/>
          </a:bodyPr>
          <a:lstStyle/>
          <a:p>
            <a:pPr algn="ctr">
              <a:lnSpc>
                <a:spcPts val="2239"/>
              </a:lnSpc>
              <a:spcBef>
                <a:spcPct val="0"/>
              </a:spcBef>
            </a:pPr>
            <a:r>
              <a:rPr lang="en-US" sz="1600" dirty="0">
                <a:solidFill>
                  <a:srgbClr val="000000"/>
                </a:solidFill>
                <a:latin typeface="Poppins"/>
                <a:ea typeface="Poppins"/>
                <a:cs typeface="Poppins"/>
                <a:sym typeface="Poppins"/>
              </a:rPr>
              <a:t> 956-665-7566</a:t>
            </a:r>
          </a:p>
        </p:txBody>
      </p:sp>
      <p:sp>
        <p:nvSpPr>
          <p:cNvPr id="37" name="Freeform 37"/>
          <p:cNvSpPr/>
          <p:nvPr/>
        </p:nvSpPr>
        <p:spPr>
          <a:xfrm>
            <a:off x="9824131" y="5483507"/>
            <a:ext cx="465875" cy="465875"/>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dirty="0"/>
          </a:p>
        </p:txBody>
      </p:sp>
      <p:sp>
        <p:nvSpPr>
          <p:cNvPr id="38" name="Freeform 38"/>
          <p:cNvSpPr/>
          <p:nvPr/>
        </p:nvSpPr>
        <p:spPr>
          <a:xfrm>
            <a:off x="9131566" y="6078467"/>
            <a:ext cx="466085" cy="466085"/>
          </a:xfrm>
          <a:custGeom>
            <a:avLst/>
            <a:gdLst/>
            <a:ahLst/>
            <a:cxnLst/>
            <a:rect l="l" t="t" r="r" b="b"/>
            <a:pathLst>
              <a:path w="699127" h="699127">
                <a:moveTo>
                  <a:pt x="0" y="0"/>
                </a:moveTo>
                <a:lnTo>
                  <a:pt x="699127" y="0"/>
                </a:lnTo>
                <a:lnTo>
                  <a:pt x="699127" y="699127"/>
                </a:lnTo>
                <a:lnTo>
                  <a:pt x="0" y="69912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E3ADE-1002-56F0-D139-ADA799391850}"/>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b="1" dirty="0"/>
              <a:t>UTRGV Mission Statement</a:t>
            </a:r>
          </a:p>
        </p:txBody>
      </p:sp>
      <p:pic>
        <p:nvPicPr>
          <p:cNvPr id="10" name="Content Placeholder 9" descr="A diagram of a building with columns&#10;&#10;Description automatically generated">
            <a:extLst>
              <a:ext uri="{FF2B5EF4-FFF2-40B4-BE49-F238E27FC236}">
                <a16:creationId xmlns:a16="http://schemas.microsoft.com/office/drawing/2014/main" id="{836860EB-E3BD-D497-CA2A-59E0EDCDAA2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97281" y="2120900"/>
            <a:ext cx="4998720" cy="3748193"/>
          </a:xfrm>
          <a:prstGeom prst="rect">
            <a:avLst/>
          </a:prstGeom>
          <a:noFill/>
        </p:spPr>
      </p:pic>
      <p:sp>
        <p:nvSpPr>
          <p:cNvPr id="7" name="Content Placeholder 6">
            <a:extLst>
              <a:ext uri="{FF2B5EF4-FFF2-40B4-BE49-F238E27FC236}">
                <a16:creationId xmlns:a16="http://schemas.microsoft.com/office/drawing/2014/main" id="{B99FF58C-5821-18E7-FD15-58AA330716EF}"/>
              </a:ext>
            </a:extLst>
          </p:cNvPr>
          <p:cNvSpPr>
            <a:spLocks noGrp="1"/>
          </p:cNvSpPr>
          <p:nvPr>
            <p:ph sz="half" idx="2"/>
          </p:nvPr>
        </p:nvSpPr>
        <p:spPr>
          <a:xfrm>
            <a:off x="6515944" y="2120900"/>
            <a:ext cx="4639736" cy="3748194"/>
          </a:xfrm>
        </p:spPr>
        <p:txBody>
          <a:bodyPr vert="horz" lIns="0" tIns="45720" rIns="0" bIns="45720" rtlCol="0">
            <a:normAutofit/>
          </a:bodyPr>
          <a:lstStyle/>
          <a:p>
            <a:r>
              <a:rPr lang="en-US" sz="2000" dirty="0"/>
              <a:t>UTRGV serves the Rio Grande Valley and beyond via an innovative and unique multicultural education dedicated to student access and success. By championing leading research, healthcare, and application of University discoveries, we support sustainable development, </a:t>
            </a:r>
            <a:r>
              <a:rPr lang="en-US" sz="2000" dirty="0">
                <a:highlight>
                  <a:srgbClr val="F05023"/>
                </a:highlight>
              </a:rPr>
              <a:t>community engagement</a:t>
            </a:r>
            <a:r>
              <a:rPr lang="en-US" sz="2000" dirty="0"/>
              <a:t>, and well-being.</a:t>
            </a:r>
          </a:p>
        </p:txBody>
      </p:sp>
    </p:spTree>
    <p:extLst>
      <p:ext uri="{BB962C8B-B14F-4D97-AF65-F5344CB8AC3E}">
        <p14:creationId xmlns:p14="http://schemas.microsoft.com/office/powerpoint/2010/main" val="2164865284"/>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90911" y="-3473910"/>
            <a:ext cx="9786911" cy="978691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05023"/>
            </a:solidFill>
          </p:spPr>
          <p:txBody>
            <a:bodyPr/>
            <a:lstStyle/>
            <a:p>
              <a:endParaRPr lang="en-US" sz="1200" dirty="0"/>
            </a:p>
          </p:txBody>
        </p:sp>
        <p:sp>
          <p:nvSpPr>
            <p:cNvPr id="4" name="TextBox 4"/>
            <p:cNvSpPr txBox="1"/>
            <p:nvPr/>
          </p:nvSpPr>
          <p:spPr>
            <a:xfrm>
              <a:off x="78530" y="21380"/>
              <a:ext cx="680593" cy="737743"/>
            </a:xfrm>
            <a:prstGeom prst="rect">
              <a:avLst/>
            </a:prstGeom>
          </p:spPr>
          <p:txBody>
            <a:bodyPr lIns="33867" tIns="33867" rIns="33867" bIns="33867" rtlCol="0" anchor="ctr"/>
            <a:lstStyle/>
            <a:p>
              <a:pPr algn="ctr">
                <a:lnSpc>
                  <a:spcPts val="1773"/>
                </a:lnSpc>
              </a:pPr>
              <a:endParaRPr sz="1200" dirty="0"/>
            </a:p>
          </p:txBody>
        </p:sp>
      </p:grpSp>
      <p:grpSp>
        <p:nvGrpSpPr>
          <p:cNvPr id="5" name="Group 5"/>
          <p:cNvGrpSpPr/>
          <p:nvPr/>
        </p:nvGrpSpPr>
        <p:grpSpPr>
          <a:xfrm>
            <a:off x="-2964985" y="-2304484"/>
            <a:ext cx="8335059" cy="7943058"/>
            <a:chOff x="0" y="0"/>
            <a:chExt cx="852913" cy="812800"/>
          </a:xfrm>
        </p:grpSpPr>
        <p:sp>
          <p:nvSpPr>
            <p:cNvPr id="6" name="Freeform 6"/>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646469"/>
            </a:solidFill>
          </p:spPr>
          <p:txBody>
            <a:bodyPr/>
            <a:lstStyle/>
            <a:p>
              <a:endParaRPr lang="en-US" sz="1200" dirty="0"/>
            </a:p>
          </p:txBody>
        </p:sp>
        <p:sp>
          <p:nvSpPr>
            <p:cNvPr id="7" name="TextBox 7"/>
            <p:cNvSpPr txBox="1"/>
            <p:nvPr/>
          </p:nvSpPr>
          <p:spPr>
            <a:xfrm>
              <a:off x="79961" y="19050"/>
              <a:ext cx="692992" cy="717550"/>
            </a:xfrm>
            <a:prstGeom prst="rect">
              <a:avLst/>
            </a:prstGeom>
          </p:spPr>
          <p:txBody>
            <a:bodyPr lIns="33867" tIns="33867" rIns="33867" bIns="33867" rtlCol="0" anchor="ctr"/>
            <a:lstStyle/>
            <a:p>
              <a:pPr algn="ctr">
                <a:lnSpc>
                  <a:spcPts val="1773"/>
                </a:lnSpc>
              </a:pPr>
              <a:endParaRPr sz="1200" dirty="0"/>
            </a:p>
          </p:txBody>
        </p:sp>
      </p:grpSp>
      <p:grpSp>
        <p:nvGrpSpPr>
          <p:cNvPr id="8" name="Group 8"/>
          <p:cNvGrpSpPr/>
          <p:nvPr/>
        </p:nvGrpSpPr>
        <p:grpSpPr>
          <a:xfrm>
            <a:off x="-2374812" y="-1219339"/>
            <a:ext cx="7391568" cy="7391539"/>
            <a:chOff x="0" y="0"/>
            <a:chExt cx="6350000" cy="6349975"/>
          </a:xfrm>
        </p:grpSpPr>
        <p:sp>
          <p:nvSpPr>
            <p:cNvPr id="9" name="Freeform 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36767" r="-36767"/>
              </a:stretch>
            </a:blipFill>
          </p:spPr>
          <p:txBody>
            <a:bodyPr/>
            <a:lstStyle/>
            <a:p>
              <a:endParaRPr lang="en-US" sz="1200" dirty="0"/>
            </a:p>
          </p:txBody>
        </p:sp>
      </p:grpSp>
      <p:sp>
        <p:nvSpPr>
          <p:cNvPr id="10" name="TextBox 10"/>
          <p:cNvSpPr txBox="1"/>
          <p:nvPr/>
        </p:nvSpPr>
        <p:spPr>
          <a:xfrm>
            <a:off x="6096000" y="413358"/>
            <a:ext cx="5647600" cy="1492332"/>
          </a:xfrm>
          <a:prstGeom prst="rect">
            <a:avLst/>
          </a:prstGeom>
        </p:spPr>
        <p:txBody>
          <a:bodyPr wrap="square" lIns="0" tIns="0" rIns="0" bIns="0" rtlCol="0" anchor="t">
            <a:spAutoFit/>
          </a:bodyPr>
          <a:lstStyle/>
          <a:p>
            <a:pPr algn="r">
              <a:lnSpc>
                <a:spcPts val="5990"/>
              </a:lnSpc>
            </a:pPr>
            <a:r>
              <a:rPr lang="en-US" sz="4992" b="1" dirty="0">
                <a:solidFill>
                  <a:srgbClr val="F05023"/>
                </a:solidFill>
                <a:latin typeface="Poppins Ultra-Bold"/>
                <a:ea typeface="Poppins Ultra-Bold"/>
                <a:cs typeface="Poppins Ultra-Bold"/>
                <a:sym typeface="Poppins Ultra-Bold"/>
              </a:rPr>
              <a:t>Community Engagement </a:t>
            </a:r>
          </a:p>
        </p:txBody>
      </p:sp>
      <p:sp>
        <p:nvSpPr>
          <p:cNvPr id="11" name="TextBox 11"/>
          <p:cNvSpPr txBox="1"/>
          <p:nvPr/>
        </p:nvSpPr>
        <p:spPr>
          <a:xfrm>
            <a:off x="6095999" y="2132720"/>
            <a:ext cx="5734901" cy="3090270"/>
          </a:xfrm>
          <a:prstGeom prst="rect">
            <a:avLst/>
          </a:prstGeom>
        </p:spPr>
        <p:txBody>
          <a:bodyPr wrap="square" lIns="0" tIns="0" rIns="0" bIns="0" rtlCol="0" anchor="t">
            <a:spAutoFit/>
          </a:bodyPr>
          <a:lstStyle/>
          <a:p>
            <a:pPr algn="r">
              <a:lnSpc>
                <a:spcPts val="2237"/>
              </a:lnSpc>
            </a:pPr>
            <a:r>
              <a:rPr lang="en-US" sz="2000" dirty="0">
                <a:solidFill>
                  <a:srgbClr val="646469"/>
                </a:solidFill>
                <a:ea typeface="Poppins Medium"/>
                <a:cs typeface="Poppins" panose="00000500000000000000" pitchFamily="2" charset="0"/>
                <a:sym typeface="Poppins Medium"/>
              </a:rPr>
              <a:t>As one of two </a:t>
            </a:r>
            <a:r>
              <a:rPr lang="en-US" sz="2000" i="0" dirty="0">
                <a:solidFill>
                  <a:srgbClr val="212529"/>
                </a:solidFill>
                <a:effectLst/>
                <a:cs typeface="Poppins" panose="00000500000000000000" pitchFamily="2" charset="0"/>
              </a:rPr>
              <a:t>cross-cutting strategic priorities, </a:t>
            </a:r>
            <a:r>
              <a:rPr lang="en-US" sz="2000" dirty="0">
                <a:solidFill>
                  <a:srgbClr val="646469"/>
                </a:solidFill>
                <a:ea typeface="Poppins Medium"/>
                <a:cs typeface="Poppins" panose="00000500000000000000" pitchFamily="2" charset="0"/>
                <a:sym typeface="Poppins Medium"/>
              </a:rPr>
              <a:t>Community Engagement at UTRGV focuses on fostering mutually beneficial university and community partnerships. </a:t>
            </a:r>
          </a:p>
          <a:p>
            <a:pPr algn="r">
              <a:lnSpc>
                <a:spcPts val="2237"/>
              </a:lnSpc>
            </a:pPr>
            <a:endParaRPr lang="en-US" sz="2000" dirty="0">
              <a:solidFill>
                <a:srgbClr val="646469"/>
              </a:solidFill>
              <a:ea typeface="Poppins Medium"/>
              <a:cs typeface="Poppins" panose="00000500000000000000" pitchFamily="2" charset="0"/>
              <a:sym typeface="Poppins Medium"/>
            </a:endParaRPr>
          </a:p>
          <a:p>
            <a:pPr algn="r">
              <a:lnSpc>
                <a:spcPts val="2237"/>
              </a:lnSpc>
            </a:pPr>
            <a:r>
              <a:rPr lang="en-US" sz="2000" dirty="0">
                <a:solidFill>
                  <a:srgbClr val="646469"/>
                </a:solidFill>
                <a:ea typeface="Poppins Medium"/>
                <a:cs typeface="Poppins" panose="00000500000000000000" pitchFamily="2" charset="0"/>
                <a:sym typeface="Poppins Medium"/>
              </a:rPr>
              <a:t>Our goal is to enhance scholarship, research, teaching, learning, and creative endeavors, all while addressing important societal challenges and contributing to the public good. </a:t>
            </a:r>
          </a:p>
          <a:p>
            <a:pPr algn="r">
              <a:lnSpc>
                <a:spcPts val="2237"/>
              </a:lnSpc>
            </a:pPr>
            <a:endParaRPr lang="en-US" sz="2000" dirty="0">
              <a:solidFill>
                <a:srgbClr val="646469"/>
              </a:solidFill>
              <a:ea typeface="Poppins Medium"/>
              <a:cs typeface="Poppins" panose="00000500000000000000" pitchFamily="2" charset="0"/>
              <a:sym typeface="Poppins Medium"/>
            </a:endParaRPr>
          </a:p>
          <a:p>
            <a:pPr algn="r">
              <a:lnSpc>
                <a:spcPts val="2237"/>
              </a:lnSpc>
              <a:spcBef>
                <a:spcPct val="0"/>
              </a:spcBef>
            </a:pPr>
            <a:endParaRPr lang="en-US" sz="1598" b="1" dirty="0">
              <a:solidFill>
                <a:srgbClr val="646469"/>
              </a:solidFill>
              <a:latin typeface="Poppins Medium"/>
              <a:ea typeface="Poppins Medium"/>
              <a:cs typeface="Poppins Medium"/>
              <a:sym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350229" cy="6858000"/>
            <a:chOff x="0" y="0"/>
            <a:chExt cx="6700457" cy="13716000"/>
          </a:xfrm>
        </p:grpSpPr>
        <p:pic>
          <p:nvPicPr>
            <p:cNvPr id="3" name="Picture 3"/>
            <p:cNvPicPr>
              <a:picLocks noChangeAspect="1"/>
            </p:cNvPicPr>
            <p:nvPr/>
          </p:nvPicPr>
          <p:blipFill>
            <a:blip r:embed="rId2"/>
            <a:srcRect l="13361" r="13361"/>
            <a:stretch>
              <a:fillRect/>
            </a:stretch>
          </p:blipFill>
          <p:spPr>
            <a:xfrm>
              <a:off x="0" y="0"/>
              <a:ext cx="6700457" cy="13716000"/>
            </a:xfrm>
            <a:prstGeom prst="rect">
              <a:avLst/>
            </a:prstGeom>
          </p:spPr>
        </p:pic>
      </p:grpSp>
      <p:grpSp>
        <p:nvGrpSpPr>
          <p:cNvPr id="4" name="Group 4"/>
          <p:cNvGrpSpPr/>
          <p:nvPr/>
        </p:nvGrpSpPr>
        <p:grpSpPr>
          <a:xfrm>
            <a:off x="10648293" y="610314"/>
            <a:ext cx="150973" cy="150973"/>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solidFill>
          </p:spPr>
          <p:txBody>
            <a:bodyPr/>
            <a:lstStyle/>
            <a:p>
              <a:endParaRPr lang="en-US" sz="1200" dirty="0"/>
            </a:p>
          </p:txBody>
        </p:sp>
      </p:grpSp>
      <p:grpSp>
        <p:nvGrpSpPr>
          <p:cNvPr id="6" name="Group 6"/>
          <p:cNvGrpSpPr/>
          <p:nvPr/>
        </p:nvGrpSpPr>
        <p:grpSpPr>
          <a:xfrm>
            <a:off x="11001760" y="610314"/>
            <a:ext cx="150973" cy="150973"/>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6469"/>
            </a:solidFill>
          </p:spPr>
          <p:txBody>
            <a:bodyPr/>
            <a:lstStyle/>
            <a:p>
              <a:endParaRPr lang="en-US" sz="1200" dirty="0"/>
            </a:p>
          </p:txBody>
        </p:sp>
      </p:grpSp>
      <p:grpSp>
        <p:nvGrpSpPr>
          <p:cNvPr id="8" name="Group 8"/>
          <p:cNvGrpSpPr/>
          <p:nvPr/>
        </p:nvGrpSpPr>
        <p:grpSpPr>
          <a:xfrm>
            <a:off x="11355228" y="610314"/>
            <a:ext cx="150973" cy="150973"/>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05023"/>
            </a:solidFill>
          </p:spPr>
          <p:txBody>
            <a:bodyPr/>
            <a:lstStyle/>
            <a:p>
              <a:endParaRPr lang="en-US" sz="1200" dirty="0"/>
            </a:p>
          </p:txBody>
        </p:sp>
      </p:grpSp>
      <p:sp>
        <p:nvSpPr>
          <p:cNvPr id="10" name="Freeform 10"/>
          <p:cNvSpPr/>
          <p:nvPr/>
        </p:nvSpPr>
        <p:spPr>
          <a:xfrm>
            <a:off x="3815282" y="1811612"/>
            <a:ext cx="8037553" cy="3234776"/>
          </a:xfrm>
          <a:custGeom>
            <a:avLst/>
            <a:gdLst/>
            <a:ahLst/>
            <a:cxnLst/>
            <a:rect l="l" t="t" r="r" b="b"/>
            <a:pathLst>
              <a:path w="12056330" h="4852164">
                <a:moveTo>
                  <a:pt x="0" y="0"/>
                </a:moveTo>
                <a:lnTo>
                  <a:pt x="12056331" y="0"/>
                </a:lnTo>
                <a:lnTo>
                  <a:pt x="12056331" y="4852164"/>
                </a:lnTo>
                <a:lnTo>
                  <a:pt x="0" y="4852164"/>
                </a:lnTo>
                <a:lnTo>
                  <a:pt x="0" y="0"/>
                </a:lnTo>
                <a:close/>
              </a:path>
            </a:pathLst>
          </a:custGeom>
          <a:blipFill>
            <a:blip r:embed="rId3"/>
            <a:stretch>
              <a:fillRect/>
            </a:stretch>
          </a:blipFill>
        </p:spPr>
        <p:txBody>
          <a:bodyPr/>
          <a:lstStyle/>
          <a:p>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16664"/>
            <a:ext cx="150973" cy="150973"/>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05023"/>
            </a:solidFill>
          </p:spPr>
          <p:txBody>
            <a:bodyPr/>
            <a:lstStyle/>
            <a:p>
              <a:endParaRPr lang="en-US" sz="1200" dirty="0"/>
            </a:p>
          </p:txBody>
        </p:sp>
      </p:grpSp>
      <p:grpSp>
        <p:nvGrpSpPr>
          <p:cNvPr id="4" name="Group 4"/>
          <p:cNvGrpSpPr/>
          <p:nvPr/>
        </p:nvGrpSpPr>
        <p:grpSpPr>
          <a:xfrm>
            <a:off x="1039268" y="616664"/>
            <a:ext cx="150973" cy="150973"/>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6469"/>
            </a:solidFill>
          </p:spPr>
          <p:txBody>
            <a:bodyPr/>
            <a:lstStyle/>
            <a:p>
              <a:endParaRPr lang="en-US" sz="1200" dirty="0"/>
            </a:p>
          </p:txBody>
        </p:sp>
      </p:grpSp>
      <p:grpSp>
        <p:nvGrpSpPr>
          <p:cNvPr id="6" name="Group 6"/>
          <p:cNvGrpSpPr/>
          <p:nvPr/>
        </p:nvGrpSpPr>
        <p:grpSpPr>
          <a:xfrm>
            <a:off x="1392735" y="616664"/>
            <a:ext cx="150973" cy="150973"/>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solidFill>
          </p:spPr>
          <p:txBody>
            <a:bodyPr/>
            <a:lstStyle/>
            <a:p>
              <a:endParaRPr lang="en-US" sz="1200" dirty="0"/>
            </a:p>
          </p:txBody>
        </p:sp>
      </p:grpSp>
      <p:grpSp>
        <p:nvGrpSpPr>
          <p:cNvPr id="8" name="Group 8"/>
          <p:cNvGrpSpPr/>
          <p:nvPr/>
        </p:nvGrpSpPr>
        <p:grpSpPr>
          <a:xfrm>
            <a:off x="1918028" y="2580516"/>
            <a:ext cx="6096000" cy="3711077"/>
            <a:chOff x="0" y="0"/>
            <a:chExt cx="12192000" cy="7422154"/>
          </a:xfrm>
        </p:grpSpPr>
        <p:pic>
          <p:nvPicPr>
            <p:cNvPr id="9" name="Picture 9"/>
            <p:cNvPicPr>
              <a:picLocks noChangeAspect="1"/>
            </p:cNvPicPr>
            <p:nvPr/>
          </p:nvPicPr>
          <p:blipFill>
            <a:blip r:embed="rId2"/>
            <a:srcRect t="20949" b="1500"/>
            <a:stretch>
              <a:fillRect/>
            </a:stretch>
          </p:blipFill>
          <p:spPr>
            <a:xfrm>
              <a:off x="0" y="0"/>
              <a:ext cx="12192000" cy="7422154"/>
            </a:xfrm>
            <a:prstGeom prst="rect">
              <a:avLst/>
            </a:prstGeom>
          </p:spPr>
        </p:pic>
      </p:grpSp>
      <p:sp>
        <p:nvSpPr>
          <p:cNvPr id="10" name="Freeform 10"/>
          <p:cNvSpPr/>
          <p:nvPr/>
        </p:nvSpPr>
        <p:spPr>
          <a:xfrm>
            <a:off x="9703797" y="3668288"/>
            <a:ext cx="1990869" cy="1990869"/>
          </a:xfrm>
          <a:custGeom>
            <a:avLst/>
            <a:gdLst/>
            <a:ahLst/>
            <a:cxnLst/>
            <a:rect l="l" t="t" r="r" b="b"/>
            <a:pathLst>
              <a:path w="2986303" h="2986303">
                <a:moveTo>
                  <a:pt x="0" y="0"/>
                </a:moveTo>
                <a:lnTo>
                  <a:pt x="2986303" y="0"/>
                </a:lnTo>
                <a:lnTo>
                  <a:pt x="2986303" y="2986303"/>
                </a:lnTo>
                <a:lnTo>
                  <a:pt x="0" y="2986303"/>
                </a:lnTo>
                <a:lnTo>
                  <a:pt x="0" y="0"/>
                </a:lnTo>
                <a:close/>
              </a:path>
            </a:pathLst>
          </a:custGeom>
          <a:blipFill>
            <a:blip r:embed="rId3"/>
            <a:stretch>
              <a:fillRect/>
            </a:stretch>
          </a:blipFill>
        </p:spPr>
        <p:txBody>
          <a:bodyPr/>
          <a:lstStyle/>
          <a:p>
            <a:endParaRPr lang="en-US" sz="1200" dirty="0"/>
          </a:p>
        </p:txBody>
      </p:sp>
      <p:sp>
        <p:nvSpPr>
          <p:cNvPr id="11" name="Freeform 11"/>
          <p:cNvSpPr/>
          <p:nvPr/>
        </p:nvSpPr>
        <p:spPr>
          <a:xfrm>
            <a:off x="3925716" y="5294688"/>
            <a:ext cx="106703" cy="83762"/>
          </a:xfrm>
          <a:custGeom>
            <a:avLst/>
            <a:gdLst/>
            <a:ahLst/>
            <a:cxnLst/>
            <a:rect l="l" t="t" r="r" b="b"/>
            <a:pathLst>
              <a:path w="160054" h="125643">
                <a:moveTo>
                  <a:pt x="0" y="0"/>
                </a:moveTo>
                <a:lnTo>
                  <a:pt x="160054" y="0"/>
                </a:lnTo>
                <a:lnTo>
                  <a:pt x="160054" y="125643"/>
                </a:lnTo>
                <a:lnTo>
                  <a:pt x="0" y="125643"/>
                </a:lnTo>
                <a:lnTo>
                  <a:pt x="0" y="0"/>
                </a:lnTo>
                <a:close/>
              </a:path>
            </a:pathLst>
          </a:custGeom>
          <a:blipFill>
            <a:blip r:embed="rId4"/>
            <a:stretch>
              <a:fillRect/>
            </a:stretch>
          </a:blipFill>
        </p:spPr>
        <p:txBody>
          <a:bodyPr/>
          <a:lstStyle/>
          <a:p>
            <a:endParaRPr lang="en-US" sz="1200" dirty="0"/>
          </a:p>
        </p:txBody>
      </p:sp>
      <p:sp>
        <p:nvSpPr>
          <p:cNvPr id="12" name="TextBox 12"/>
          <p:cNvSpPr txBox="1"/>
          <p:nvPr/>
        </p:nvSpPr>
        <p:spPr>
          <a:xfrm>
            <a:off x="1179985" y="1014946"/>
            <a:ext cx="9832031" cy="1288173"/>
          </a:xfrm>
          <a:prstGeom prst="rect">
            <a:avLst/>
          </a:prstGeom>
        </p:spPr>
        <p:txBody>
          <a:bodyPr lIns="0" tIns="0" rIns="0" bIns="0" rtlCol="0" anchor="t">
            <a:spAutoFit/>
          </a:bodyPr>
          <a:lstStyle/>
          <a:p>
            <a:pPr algn="ctr">
              <a:lnSpc>
                <a:spcPts val="5120"/>
              </a:lnSpc>
            </a:pPr>
            <a:r>
              <a:rPr lang="en-US" sz="4000" dirty="0">
                <a:solidFill>
                  <a:srgbClr val="F05023"/>
                </a:solidFill>
                <a:latin typeface="Poppins Bold"/>
                <a:ea typeface="Poppins Bold"/>
                <a:cs typeface="Poppins Bold"/>
                <a:sym typeface="Poppins Bold"/>
              </a:rPr>
              <a:t>ELECTIVE CLASSIFICATION FOR</a:t>
            </a:r>
          </a:p>
          <a:p>
            <a:pPr algn="ctr">
              <a:lnSpc>
                <a:spcPts val="5120"/>
              </a:lnSpc>
            </a:pPr>
            <a:r>
              <a:rPr lang="en-US" sz="4000" dirty="0">
                <a:solidFill>
                  <a:srgbClr val="F05023"/>
                </a:solidFill>
                <a:latin typeface="Poppins Bold"/>
                <a:ea typeface="Poppins Bold"/>
                <a:cs typeface="Poppins Bold"/>
                <a:sym typeface="Poppins Bold"/>
              </a:rPr>
              <a:t>COMMUNITY ENGAGEMENT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16664"/>
            <a:ext cx="150973" cy="150973"/>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05023"/>
            </a:solidFill>
          </p:spPr>
          <p:txBody>
            <a:bodyPr/>
            <a:lstStyle/>
            <a:p>
              <a:endParaRPr lang="en-US" sz="1200" dirty="0"/>
            </a:p>
          </p:txBody>
        </p:sp>
      </p:grpSp>
      <p:grpSp>
        <p:nvGrpSpPr>
          <p:cNvPr id="4" name="Group 4"/>
          <p:cNvGrpSpPr/>
          <p:nvPr/>
        </p:nvGrpSpPr>
        <p:grpSpPr>
          <a:xfrm>
            <a:off x="1039268" y="616664"/>
            <a:ext cx="150973" cy="150973"/>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6469"/>
            </a:solidFill>
          </p:spPr>
          <p:txBody>
            <a:bodyPr/>
            <a:lstStyle/>
            <a:p>
              <a:endParaRPr lang="en-US" sz="1200" dirty="0"/>
            </a:p>
          </p:txBody>
        </p:sp>
      </p:grpSp>
      <p:grpSp>
        <p:nvGrpSpPr>
          <p:cNvPr id="6" name="Group 6"/>
          <p:cNvGrpSpPr/>
          <p:nvPr/>
        </p:nvGrpSpPr>
        <p:grpSpPr>
          <a:xfrm>
            <a:off x="1392735" y="616664"/>
            <a:ext cx="150973" cy="150973"/>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solidFill>
          </p:spPr>
          <p:txBody>
            <a:bodyPr/>
            <a:lstStyle/>
            <a:p>
              <a:endParaRPr lang="en-US" sz="1200" dirty="0"/>
            </a:p>
          </p:txBody>
        </p:sp>
      </p:grpSp>
      <p:grpSp>
        <p:nvGrpSpPr>
          <p:cNvPr id="8" name="Group 8"/>
          <p:cNvGrpSpPr/>
          <p:nvPr/>
        </p:nvGrpSpPr>
        <p:grpSpPr>
          <a:xfrm>
            <a:off x="0" y="2461124"/>
            <a:ext cx="6096000" cy="3711077"/>
            <a:chOff x="0" y="0"/>
            <a:chExt cx="12192000" cy="7422154"/>
          </a:xfrm>
        </p:grpSpPr>
        <p:pic>
          <p:nvPicPr>
            <p:cNvPr id="9" name="Picture 9"/>
            <p:cNvPicPr>
              <a:picLocks noChangeAspect="1"/>
            </p:cNvPicPr>
            <p:nvPr/>
          </p:nvPicPr>
          <p:blipFill>
            <a:blip r:embed="rId2"/>
            <a:srcRect t="4342" b="4342"/>
            <a:stretch>
              <a:fillRect/>
            </a:stretch>
          </p:blipFill>
          <p:spPr>
            <a:xfrm>
              <a:off x="0" y="0"/>
              <a:ext cx="12192000" cy="7422154"/>
            </a:xfrm>
            <a:prstGeom prst="rect">
              <a:avLst/>
            </a:prstGeom>
          </p:spPr>
        </p:pic>
      </p:grpSp>
      <p:sp>
        <p:nvSpPr>
          <p:cNvPr id="10" name="TextBox 10"/>
          <p:cNvSpPr txBox="1"/>
          <p:nvPr/>
        </p:nvSpPr>
        <p:spPr>
          <a:xfrm>
            <a:off x="662582" y="1014606"/>
            <a:ext cx="9181214" cy="634148"/>
          </a:xfrm>
          <a:prstGeom prst="rect">
            <a:avLst/>
          </a:prstGeom>
        </p:spPr>
        <p:txBody>
          <a:bodyPr wrap="square" lIns="0" tIns="0" rIns="0" bIns="0" rtlCol="0" anchor="t">
            <a:spAutoFit/>
          </a:bodyPr>
          <a:lstStyle/>
          <a:p>
            <a:pPr>
              <a:lnSpc>
                <a:spcPts val="5120"/>
              </a:lnSpc>
            </a:pPr>
            <a:r>
              <a:rPr lang="en-US" sz="4000" dirty="0">
                <a:solidFill>
                  <a:srgbClr val="F05023"/>
                </a:solidFill>
                <a:latin typeface="Poppins Bold"/>
                <a:ea typeface="Poppins Bold"/>
                <a:cs typeface="Poppins Bold"/>
                <a:sym typeface="Poppins Bold"/>
              </a:rPr>
              <a:t>COMMUNITY ENGAGEMENT DEFINED</a:t>
            </a:r>
          </a:p>
        </p:txBody>
      </p:sp>
      <p:sp>
        <p:nvSpPr>
          <p:cNvPr id="11" name="TextBox 11"/>
          <p:cNvSpPr txBox="1"/>
          <p:nvPr/>
        </p:nvSpPr>
        <p:spPr>
          <a:xfrm>
            <a:off x="6711993" y="2440364"/>
            <a:ext cx="4794207" cy="3214278"/>
          </a:xfrm>
          <a:prstGeom prst="rect">
            <a:avLst/>
          </a:prstGeom>
        </p:spPr>
        <p:txBody>
          <a:bodyPr lIns="0" tIns="0" rIns="0" bIns="0" rtlCol="0" anchor="t">
            <a:spAutoFit/>
          </a:bodyPr>
          <a:lstStyle/>
          <a:p>
            <a:pPr>
              <a:lnSpc>
                <a:spcPts val="3334"/>
              </a:lnSpc>
            </a:pPr>
            <a:r>
              <a:rPr lang="en-US" sz="2400" dirty="0">
                <a:solidFill>
                  <a:srgbClr val="000000"/>
                </a:solidFill>
                <a:ea typeface="Open Sans"/>
                <a:cs typeface="Open Sans"/>
                <a:sym typeface="Open Sans"/>
              </a:rPr>
              <a:t>The </a:t>
            </a:r>
            <a:r>
              <a:rPr lang="en-US" sz="2400" b="1" dirty="0">
                <a:solidFill>
                  <a:srgbClr val="F05023"/>
                </a:solidFill>
                <a:ea typeface="Open Sans Bold"/>
                <a:cs typeface="Open Sans Bold"/>
                <a:sym typeface="Open Sans Bold"/>
              </a:rPr>
              <a:t>collaboration</a:t>
            </a:r>
            <a:r>
              <a:rPr lang="en-US" sz="2400" dirty="0">
                <a:solidFill>
                  <a:srgbClr val="000000"/>
                </a:solidFill>
                <a:ea typeface="Open Sans"/>
                <a:cs typeface="Open Sans"/>
                <a:sym typeface="Open Sans"/>
              </a:rPr>
              <a:t> between institutions of higher education and their larger communities for the </a:t>
            </a:r>
            <a:r>
              <a:rPr lang="en-US" sz="2400" b="1" dirty="0">
                <a:solidFill>
                  <a:srgbClr val="F05023"/>
                </a:solidFill>
                <a:ea typeface="Open Sans Bold"/>
                <a:cs typeface="Open Sans Bold"/>
                <a:sym typeface="Open Sans Bold"/>
              </a:rPr>
              <a:t>mutually beneficial</a:t>
            </a:r>
            <a:r>
              <a:rPr lang="en-US" sz="2400" dirty="0">
                <a:solidFill>
                  <a:srgbClr val="000000"/>
                </a:solidFill>
                <a:ea typeface="Open Sans"/>
                <a:cs typeface="Open Sans"/>
                <a:sym typeface="Open Sans"/>
              </a:rPr>
              <a:t> exchange of knowledge and resources in the context of </a:t>
            </a:r>
            <a:r>
              <a:rPr lang="en-US" sz="2400" b="1" dirty="0">
                <a:solidFill>
                  <a:srgbClr val="F05023"/>
                </a:solidFill>
                <a:ea typeface="Open Sans Bold"/>
                <a:cs typeface="Open Sans Bold"/>
                <a:sym typeface="Open Sans Bold"/>
              </a:rPr>
              <a:t>partnership and reciprocity</a:t>
            </a:r>
            <a:r>
              <a:rPr lang="en-US" sz="2400" dirty="0">
                <a:solidFill>
                  <a:srgbClr val="000000"/>
                </a:solidFill>
                <a:ea typeface="Open Sans"/>
                <a:cs typeface="Open Sans"/>
                <a:sym typeface="Open Sans"/>
              </a:rPr>
              <a:t>. </a:t>
            </a:r>
          </a:p>
          <a:p>
            <a:pPr>
              <a:lnSpc>
                <a:spcPts val="1833"/>
              </a:lnSpc>
              <a:spcBef>
                <a:spcPct val="0"/>
              </a:spcBef>
            </a:pPr>
            <a:endParaRPr lang="en-US" sz="2381"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923844-CCDB-5814-1222-70B2290F39A0}"/>
              </a:ext>
            </a:extLst>
          </p:cNvPr>
          <p:cNvSpPr>
            <a:spLocks noGrp="1"/>
          </p:cNvSpPr>
          <p:nvPr>
            <p:ph type="title"/>
          </p:nvPr>
        </p:nvSpPr>
        <p:spPr>
          <a:xfrm>
            <a:off x="1097280" y="286603"/>
            <a:ext cx="10058400" cy="1450757"/>
          </a:xfrm>
        </p:spPr>
        <p:txBody>
          <a:bodyPr>
            <a:normAutofit/>
          </a:bodyPr>
          <a:lstStyle/>
          <a:p>
            <a:r>
              <a:rPr lang="en-US" sz="4000" dirty="0">
                <a:solidFill>
                  <a:srgbClr val="F05023"/>
                </a:solidFill>
                <a:latin typeface="Poppins Bold"/>
                <a:ea typeface="Poppins Bold"/>
                <a:cs typeface="Poppins Bold"/>
                <a:sym typeface="Poppins Bold"/>
              </a:rPr>
              <a:t>Community-Based vs Community-Engaged</a:t>
            </a:r>
            <a:endParaRPr lang="en-US" sz="4000" b="1" dirty="0">
              <a:solidFill>
                <a:schemeClr val="accent1"/>
              </a:solidFill>
            </a:endParaRPr>
          </a:p>
        </p:txBody>
      </p:sp>
      <p:sp>
        <p:nvSpPr>
          <p:cNvPr id="5" name="Text Placeholder 4">
            <a:extLst>
              <a:ext uri="{FF2B5EF4-FFF2-40B4-BE49-F238E27FC236}">
                <a16:creationId xmlns:a16="http://schemas.microsoft.com/office/drawing/2014/main" id="{63A5F76D-8E69-5351-FF89-7AF60B39DA5F}"/>
              </a:ext>
            </a:extLst>
          </p:cNvPr>
          <p:cNvSpPr>
            <a:spLocks noGrp="1"/>
          </p:cNvSpPr>
          <p:nvPr>
            <p:ph type="body" idx="1"/>
          </p:nvPr>
        </p:nvSpPr>
        <p:spPr/>
        <p:txBody>
          <a:bodyPr>
            <a:normAutofit/>
          </a:bodyPr>
          <a:lstStyle/>
          <a:p>
            <a:r>
              <a:rPr lang="en-US" sz="2400" b="1" dirty="0"/>
              <a:t>Community-based</a:t>
            </a:r>
            <a:r>
              <a:rPr lang="en-US" sz="2400" dirty="0"/>
              <a:t>	</a:t>
            </a:r>
          </a:p>
        </p:txBody>
      </p:sp>
      <p:sp>
        <p:nvSpPr>
          <p:cNvPr id="6" name="Content Placeholder 5">
            <a:extLst>
              <a:ext uri="{FF2B5EF4-FFF2-40B4-BE49-F238E27FC236}">
                <a16:creationId xmlns:a16="http://schemas.microsoft.com/office/drawing/2014/main" id="{542D181B-C36F-5EE1-A0DE-F9D38C1CD9F9}"/>
              </a:ext>
            </a:extLst>
          </p:cNvPr>
          <p:cNvSpPr>
            <a:spLocks noGrp="1"/>
          </p:cNvSpPr>
          <p:nvPr>
            <p:ph sz="half" idx="2"/>
          </p:nvPr>
        </p:nvSpPr>
        <p:spPr>
          <a:xfrm>
            <a:off x="1097280" y="2856673"/>
            <a:ext cx="4639736" cy="2910821"/>
          </a:xfrm>
        </p:spPr>
        <p:txBody>
          <a:bodyPr>
            <a:normAutofit fontScale="92500" lnSpcReduction="10000"/>
          </a:bodyPr>
          <a:lstStyle/>
          <a:p>
            <a:pPr marL="374904" indent="-283464">
              <a:spcBef>
                <a:spcPts val="610"/>
              </a:spcBef>
              <a:spcAft>
                <a:spcPts val="0"/>
              </a:spcAft>
              <a:buFont typeface="Arial" panose="020B0604020202020204" pitchFamily="34" charset="0"/>
              <a:buChar char="•"/>
            </a:pPr>
            <a:r>
              <a:rPr lang="en-US" sz="2600" i="0" u="none" strike="noStrike" kern="1200" dirty="0">
                <a:solidFill>
                  <a:srgbClr val="333333"/>
                </a:solidFill>
                <a:effectLst/>
                <a:cs typeface="Tahoma" panose="020B0604030504040204" pitchFamily="34" charset="0"/>
              </a:rPr>
              <a:t>Campus</a:t>
            </a:r>
            <a:r>
              <a:rPr lang="en-US" sz="2600" spc="-200" dirty="0">
                <a:solidFill>
                  <a:srgbClr val="333333"/>
                </a:solidFill>
                <a:cs typeface="Tahoma" panose="020B0604030504040204" pitchFamily="34" charset="0"/>
              </a:rPr>
              <a:t> </a:t>
            </a:r>
            <a:r>
              <a:rPr lang="en-US" sz="2600" i="0" u="none" strike="noStrike" kern="1200" dirty="0">
                <a:solidFill>
                  <a:srgbClr val="333333"/>
                </a:solidFill>
                <a:effectLst/>
                <a:cs typeface="Tahoma" panose="020B0604030504040204" pitchFamily="34" charset="0"/>
              </a:rPr>
              <a:t>holds</a:t>
            </a:r>
            <a:r>
              <a:rPr lang="en-US" sz="2600" spc="-200" dirty="0">
                <a:solidFill>
                  <a:srgbClr val="333333"/>
                </a:solidFill>
                <a:cs typeface="Tahoma" panose="020B0604030504040204" pitchFamily="34" charset="0"/>
              </a:rPr>
              <a:t> </a:t>
            </a:r>
            <a:r>
              <a:rPr lang="en-US" sz="2600" i="0" u="none" strike="noStrike" kern="1200" dirty="0">
                <a:solidFill>
                  <a:srgbClr val="333333"/>
                </a:solidFill>
                <a:effectLst/>
                <a:cs typeface="Tahoma" panose="020B0604030504040204" pitchFamily="34" charset="0"/>
              </a:rPr>
              <a:t>decision-</a:t>
            </a:r>
            <a:r>
              <a:rPr lang="en-US" sz="2600" spc="-10" dirty="0">
                <a:solidFill>
                  <a:srgbClr val="333333"/>
                </a:solidFill>
                <a:cs typeface="Tahoma" panose="020B0604030504040204" pitchFamily="34" charset="0"/>
              </a:rPr>
              <a:t>making power</a:t>
            </a:r>
            <a:endParaRPr lang="en-US" sz="2600" spc="-10" dirty="0"/>
          </a:p>
          <a:p>
            <a:pPr marL="374904" indent="-283464">
              <a:spcBef>
                <a:spcPts val="610"/>
              </a:spcBef>
              <a:spcAft>
                <a:spcPts val="0"/>
              </a:spcAft>
              <a:buFont typeface="Arial" panose="020B0604020202020204" pitchFamily="34" charset="0"/>
              <a:buChar char="•"/>
            </a:pPr>
            <a:r>
              <a:rPr lang="en-US" sz="2600" i="0" u="none" strike="noStrike" kern="1200" dirty="0">
                <a:solidFill>
                  <a:srgbClr val="333333"/>
                </a:solidFill>
                <a:effectLst/>
                <a:cs typeface="Tahoma" panose="020B0604030504040204" pitchFamily="34" charset="0"/>
              </a:rPr>
              <a:t>Campus</a:t>
            </a:r>
            <a:r>
              <a:rPr lang="en-US" sz="2600" spc="-195" dirty="0">
                <a:solidFill>
                  <a:srgbClr val="333333"/>
                </a:solidFill>
                <a:cs typeface="Tahoma" panose="020B0604030504040204" pitchFamily="34" charset="0"/>
              </a:rPr>
              <a:t> </a:t>
            </a:r>
            <a:r>
              <a:rPr lang="en-US" sz="2600" i="0" u="none" strike="noStrike" kern="1200" dirty="0">
                <a:solidFill>
                  <a:srgbClr val="333333"/>
                </a:solidFill>
                <a:effectLst/>
                <a:cs typeface="Tahoma" panose="020B0604030504040204" pitchFamily="34" charset="0"/>
              </a:rPr>
              <a:t>deﬁnes</a:t>
            </a:r>
            <a:r>
              <a:rPr lang="en-US" sz="2600" spc="-190" dirty="0">
                <a:solidFill>
                  <a:srgbClr val="333333"/>
                </a:solidFill>
                <a:cs typeface="Tahoma" panose="020B0604030504040204" pitchFamily="34" charset="0"/>
              </a:rPr>
              <a:t> </a:t>
            </a:r>
            <a:r>
              <a:rPr lang="en-US" sz="2600" i="0" u="none" strike="noStrike" kern="1200" dirty="0">
                <a:solidFill>
                  <a:srgbClr val="333333"/>
                </a:solidFill>
                <a:effectLst/>
                <a:cs typeface="Tahoma" panose="020B0604030504040204" pitchFamily="34" charset="0"/>
              </a:rPr>
              <a:t>the</a:t>
            </a:r>
            <a:r>
              <a:rPr lang="en-US" sz="2600" spc="-190" dirty="0">
                <a:solidFill>
                  <a:srgbClr val="333333"/>
                </a:solidFill>
                <a:cs typeface="Tahoma" panose="020B0604030504040204" pitchFamily="34" charset="0"/>
              </a:rPr>
              <a:t> </a:t>
            </a:r>
            <a:r>
              <a:rPr lang="en-US" sz="2600" spc="-25" dirty="0">
                <a:solidFill>
                  <a:srgbClr val="333333"/>
                </a:solidFill>
                <a:cs typeface="Tahoma" panose="020B0604030504040204" pitchFamily="34" charset="0"/>
              </a:rPr>
              <a:t>problems,</a:t>
            </a:r>
            <a:r>
              <a:rPr lang="en-US" sz="2600" spc="-190" dirty="0">
                <a:solidFill>
                  <a:srgbClr val="333333"/>
                </a:solidFill>
                <a:cs typeface="Tahoma" panose="020B0604030504040204" pitchFamily="34" charset="0"/>
              </a:rPr>
              <a:t> </a:t>
            </a:r>
            <a:r>
              <a:rPr lang="en-US" sz="2600" spc="-10" dirty="0">
                <a:solidFill>
                  <a:srgbClr val="333333"/>
                </a:solidFill>
                <a:cs typeface="Tahoma" panose="020B0604030504040204" pitchFamily="34" charset="0"/>
              </a:rPr>
              <a:t>goals, </a:t>
            </a:r>
            <a:r>
              <a:rPr lang="en-US" sz="2600" spc="-25" dirty="0">
                <a:solidFill>
                  <a:srgbClr val="333333"/>
                </a:solidFill>
                <a:cs typeface="Tahoma" panose="020B0604030504040204" pitchFamily="34" charset="0"/>
              </a:rPr>
              <a:t>and</a:t>
            </a:r>
            <a:r>
              <a:rPr lang="en-US" sz="2600" spc="-204" dirty="0">
                <a:solidFill>
                  <a:srgbClr val="333333"/>
                </a:solidFill>
                <a:cs typeface="Tahoma" panose="020B0604030504040204" pitchFamily="34" charset="0"/>
              </a:rPr>
              <a:t> </a:t>
            </a:r>
            <a:r>
              <a:rPr lang="en-US" sz="2600" spc="-10" dirty="0">
                <a:solidFill>
                  <a:srgbClr val="333333"/>
                </a:solidFill>
                <a:cs typeface="Tahoma" panose="020B0604030504040204" pitchFamily="34" charset="0"/>
              </a:rPr>
              <a:t>outcomes</a:t>
            </a:r>
            <a:endParaRPr lang="en-US" sz="2600" spc="-10" dirty="0"/>
          </a:p>
          <a:p>
            <a:pPr marL="374904" indent="-283464">
              <a:spcBef>
                <a:spcPts val="610"/>
              </a:spcBef>
              <a:spcAft>
                <a:spcPts val="0"/>
              </a:spcAft>
              <a:buFont typeface="Arial" panose="020B0604020202020204" pitchFamily="34" charset="0"/>
              <a:buChar char="•"/>
            </a:pPr>
            <a:r>
              <a:rPr lang="en-US" sz="2600" i="0" u="none" strike="noStrike" kern="1200" dirty="0">
                <a:solidFill>
                  <a:srgbClr val="333333"/>
                </a:solidFill>
                <a:effectLst/>
                <a:cs typeface="Tahoma" panose="020B0604030504040204" pitchFamily="34" charset="0"/>
              </a:rPr>
              <a:t>Campus</a:t>
            </a:r>
            <a:r>
              <a:rPr lang="en-US" sz="2600" spc="-220" dirty="0">
                <a:solidFill>
                  <a:srgbClr val="333333"/>
                </a:solidFill>
                <a:cs typeface="Tahoma" panose="020B0604030504040204" pitchFamily="34" charset="0"/>
              </a:rPr>
              <a:t> </a:t>
            </a:r>
            <a:r>
              <a:rPr lang="en-US" sz="2600" i="0" u="none" strike="noStrike" kern="1200" dirty="0">
                <a:solidFill>
                  <a:srgbClr val="333333"/>
                </a:solidFill>
                <a:effectLst/>
                <a:cs typeface="Tahoma" panose="020B0604030504040204" pitchFamily="34" charset="0"/>
              </a:rPr>
              <a:t>knowledge</a:t>
            </a:r>
            <a:r>
              <a:rPr lang="en-US" sz="2600" spc="-220" dirty="0">
                <a:solidFill>
                  <a:srgbClr val="333333"/>
                </a:solidFill>
                <a:cs typeface="Tahoma" panose="020B0604030504040204" pitchFamily="34" charset="0"/>
              </a:rPr>
              <a:t> </a:t>
            </a:r>
            <a:r>
              <a:rPr lang="en-US" sz="2600" spc="-10" dirty="0">
                <a:solidFill>
                  <a:srgbClr val="333333"/>
                </a:solidFill>
                <a:cs typeface="Tahoma" panose="020B0604030504040204" pitchFamily="34" charset="0"/>
              </a:rPr>
              <a:t>prioritized</a:t>
            </a:r>
            <a:endParaRPr lang="en-US" sz="2600" i="0" u="none" strike="noStrike" dirty="0">
              <a:effectLst/>
            </a:endParaRPr>
          </a:p>
          <a:p>
            <a:endParaRPr lang="en-US" dirty="0"/>
          </a:p>
        </p:txBody>
      </p:sp>
      <p:sp>
        <p:nvSpPr>
          <p:cNvPr id="7" name="Text Placeholder 6">
            <a:extLst>
              <a:ext uri="{FF2B5EF4-FFF2-40B4-BE49-F238E27FC236}">
                <a16:creationId xmlns:a16="http://schemas.microsoft.com/office/drawing/2014/main" id="{C4457837-2B1C-9CEA-47DD-89C5BEB53DF2}"/>
              </a:ext>
            </a:extLst>
          </p:cNvPr>
          <p:cNvSpPr>
            <a:spLocks noGrp="1"/>
          </p:cNvSpPr>
          <p:nvPr>
            <p:ph type="body" sz="quarter" idx="3"/>
          </p:nvPr>
        </p:nvSpPr>
        <p:spPr/>
        <p:txBody>
          <a:bodyPr>
            <a:normAutofit/>
          </a:bodyPr>
          <a:lstStyle/>
          <a:p>
            <a:r>
              <a:rPr lang="en-US" sz="2400" b="1" dirty="0"/>
              <a:t>Community-Engaged</a:t>
            </a:r>
          </a:p>
        </p:txBody>
      </p:sp>
      <p:sp>
        <p:nvSpPr>
          <p:cNvPr id="8" name="Content Placeholder 7">
            <a:extLst>
              <a:ext uri="{FF2B5EF4-FFF2-40B4-BE49-F238E27FC236}">
                <a16:creationId xmlns:a16="http://schemas.microsoft.com/office/drawing/2014/main" id="{21625BDB-CD79-64AF-78CA-ACB6C3A1CE80}"/>
              </a:ext>
            </a:extLst>
          </p:cNvPr>
          <p:cNvSpPr>
            <a:spLocks noGrp="1"/>
          </p:cNvSpPr>
          <p:nvPr>
            <p:ph sz="quarter" idx="4"/>
          </p:nvPr>
        </p:nvSpPr>
        <p:spPr>
          <a:xfrm>
            <a:off x="6515944" y="2838201"/>
            <a:ext cx="4639736" cy="3387108"/>
          </a:xfrm>
        </p:spPr>
        <p:txBody>
          <a:bodyPr>
            <a:normAutofit fontScale="92500" lnSpcReduction="10000"/>
          </a:bodyPr>
          <a:lstStyle/>
          <a:p>
            <a:pPr lvl="1">
              <a:buFont typeface="Arial" panose="020B0604020202020204" pitchFamily="34" charset="0"/>
              <a:buChar char="•"/>
            </a:pPr>
            <a:r>
              <a:rPr lang="en-US" sz="2600" spc="-20" dirty="0">
                <a:solidFill>
                  <a:srgbClr val="333333"/>
                </a:solidFill>
                <a:cs typeface="Tahoma"/>
              </a:rPr>
              <a:t>Campus</a:t>
            </a:r>
            <a:r>
              <a:rPr lang="en-US" sz="2600" spc="-125" dirty="0">
                <a:solidFill>
                  <a:srgbClr val="333333"/>
                </a:solidFill>
                <a:cs typeface="Tahoma"/>
              </a:rPr>
              <a:t> </a:t>
            </a:r>
            <a:r>
              <a:rPr lang="en-US" sz="2600" spc="-70" dirty="0">
                <a:solidFill>
                  <a:srgbClr val="333333"/>
                </a:solidFill>
                <a:cs typeface="Tahoma"/>
              </a:rPr>
              <a:t>and </a:t>
            </a:r>
            <a:r>
              <a:rPr lang="en-US" sz="2600" dirty="0">
                <a:solidFill>
                  <a:srgbClr val="333333"/>
                </a:solidFill>
                <a:cs typeface="Tahoma"/>
              </a:rPr>
              <a:t>community</a:t>
            </a:r>
            <a:r>
              <a:rPr lang="en-US" sz="2600" spc="-110" dirty="0">
                <a:solidFill>
                  <a:srgbClr val="333333"/>
                </a:solidFill>
                <a:cs typeface="Tahoma"/>
              </a:rPr>
              <a:t> </a:t>
            </a:r>
            <a:r>
              <a:rPr lang="en-US" sz="2600" spc="-10" dirty="0">
                <a:solidFill>
                  <a:srgbClr val="333333"/>
                </a:solidFill>
                <a:cs typeface="Tahoma"/>
              </a:rPr>
              <a:t>share </a:t>
            </a:r>
            <a:r>
              <a:rPr lang="en-US" sz="2600" dirty="0">
                <a:solidFill>
                  <a:srgbClr val="333333"/>
                </a:solidFill>
                <a:cs typeface="Tahoma"/>
              </a:rPr>
              <a:t>decision-making</a:t>
            </a:r>
            <a:r>
              <a:rPr lang="en-US" sz="2600" spc="-220" dirty="0">
                <a:solidFill>
                  <a:srgbClr val="333333"/>
                </a:solidFill>
                <a:cs typeface="Tahoma"/>
              </a:rPr>
              <a:t> </a:t>
            </a:r>
            <a:r>
              <a:rPr lang="en-US" sz="2600" spc="-10" dirty="0">
                <a:solidFill>
                  <a:srgbClr val="333333"/>
                </a:solidFill>
                <a:cs typeface="Tahoma"/>
              </a:rPr>
              <a:t>power</a:t>
            </a:r>
          </a:p>
          <a:p>
            <a:pPr lvl="1">
              <a:buFont typeface="Arial" panose="020B0604020202020204" pitchFamily="34" charset="0"/>
              <a:buChar char="•"/>
            </a:pPr>
            <a:r>
              <a:rPr lang="en-US" sz="2600" spc="-20" dirty="0">
                <a:solidFill>
                  <a:srgbClr val="333333"/>
                </a:solidFill>
                <a:cs typeface="Tahoma"/>
              </a:rPr>
              <a:t>Campus</a:t>
            </a:r>
            <a:r>
              <a:rPr lang="en-US" sz="2600" spc="-125" dirty="0">
                <a:solidFill>
                  <a:srgbClr val="333333"/>
                </a:solidFill>
                <a:cs typeface="Tahoma"/>
              </a:rPr>
              <a:t> </a:t>
            </a:r>
            <a:r>
              <a:rPr lang="en-US" sz="2600" spc="-70" dirty="0">
                <a:solidFill>
                  <a:srgbClr val="333333"/>
                </a:solidFill>
                <a:cs typeface="Tahoma"/>
              </a:rPr>
              <a:t>and </a:t>
            </a:r>
            <a:r>
              <a:rPr lang="en-US" sz="2600" dirty="0">
                <a:solidFill>
                  <a:srgbClr val="333333"/>
                </a:solidFill>
                <a:cs typeface="Tahoma"/>
              </a:rPr>
              <a:t>community</a:t>
            </a:r>
            <a:r>
              <a:rPr lang="en-US" sz="2600" spc="-110" dirty="0">
                <a:solidFill>
                  <a:srgbClr val="333333"/>
                </a:solidFill>
                <a:cs typeface="Tahoma"/>
              </a:rPr>
              <a:t> </a:t>
            </a:r>
            <a:r>
              <a:rPr lang="en-US" sz="2600" dirty="0">
                <a:solidFill>
                  <a:srgbClr val="333333"/>
                </a:solidFill>
                <a:cs typeface="Tahoma"/>
              </a:rPr>
              <a:t>co-</a:t>
            </a:r>
            <a:r>
              <a:rPr lang="en-US" sz="2600" spc="-10" dirty="0">
                <a:solidFill>
                  <a:srgbClr val="333333"/>
                </a:solidFill>
                <a:cs typeface="Tahoma"/>
              </a:rPr>
              <a:t>deﬁne problems</a:t>
            </a:r>
            <a:r>
              <a:rPr lang="en-US" sz="2600" spc="-70" dirty="0">
                <a:solidFill>
                  <a:srgbClr val="333333"/>
                </a:solidFill>
                <a:cs typeface="Tahoma"/>
              </a:rPr>
              <a:t> and </a:t>
            </a:r>
            <a:r>
              <a:rPr lang="en-US" sz="2600" dirty="0">
                <a:solidFill>
                  <a:srgbClr val="333333"/>
                </a:solidFill>
                <a:cs typeface="Tahoma"/>
              </a:rPr>
              <a:t>co-</a:t>
            </a:r>
            <a:r>
              <a:rPr lang="en-US" sz="2600" spc="-10" dirty="0">
                <a:solidFill>
                  <a:srgbClr val="333333"/>
                </a:solidFill>
                <a:cs typeface="Tahoma"/>
              </a:rPr>
              <a:t>create</a:t>
            </a:r>
            <a:r>
              <a:rPr lang="en-US" sz="2600" spc="-70" dirty="0">
                <a:solidFill>
                  <a:srgbClr val="333333"/>
                </a:solidFill>
                <a:cs typeface="Tahoma"/>
              </a:rPr>
              <a:t> </a:t>
            </a:r>
            <a:r>
              <a:rPr lang="en-US" sz="2600" spc="-50" dirty="0">
                <a:solidFill>
                  <a:srgbClr val="333333"/>
                </a:solidFill>
                <a:cs typeface="Tahoma"/>
              </a:rPr>
              <a:t>goals</a:t>
            </a:r>
            <a:r>
              <a:rPr lang="en-US" sz="2600" spc="-65" dirty="0">
                <a:solidFill>
                  <a:srgbClr val="333333"/>
                </a:solidFill>
                <a:cs typeface="Tahoma"/>
              </a:rPr>
              <a:t> </a:t>
            </a:r>
            <a:r>
              <a:rPr lang="en-US" sz="2600" spc="-25" dirty="0">
                <a:solidFill>
                  <a:srgbClr val="333333"/>
                </a:solidFill>
                <a:cs typeface="Tahoma"/>
              </a:rPr>
              <a:t>and </a:t>
            </a:r>
            <a:r>
              <a:rPr lang="en-US" sz="2600" spc="-10" dirty="0">
                <a:solidFill>
                  <a:srgbClr val="333333"/>
                </a:solidFill>
                <a:cs typeface="Tahoma"/>
              </a:rPr>
              <a:t>outcomes</a:t>
            </a:r>
          </a:p>
          <a:p>
            <a:pPr lvl="1">
              <a:buFont typeface="Arial" panose="020B0604020202020204" pitchFamily="34" charset="0"/>
              <a:buChar char="•"/>
            </a:pPr>
            <a:r>
              <a:rPr lang="en-US" sz="2600" spc="-10" dirty="0">
                <a:cs typeface="Tahoma"/>
              </a:rPr>
              <a:t>Asset-based:</a:t>
            </a:r>
            <a:r>
              <a:rPr lang="en-US" sz="2600" spc="-195" dirty="0">
                <a:cs typeface="Tahoma"/>
              </a:rPr>
              <a:t> </a:t>
            </a:r>
            <a:r>
              <a:rPr lang="en-US" sz="2600" spc="-10" dirty="0">
                <a:solidFill>
                  <a:srgbClr val="333333"/>
                </a:solidFill>
                <a:cs typeface="Tahoma"/>
              </a:rPr>
              <a:t>strengths,</a:t>
            </a:r>
            <a:r>
              <a:rPr lang="en-US" sz="2600" spc="-200" dirty="0">
                <a:solidFill>
                  <a:srgbClr val="333333"/>
                </a:solidFill>
                <a:cs typeface="Tahoma"/>
              </a:rPr>
              <a:t> </a:t>
            </a:r>
            <a:r>
              <a:rPr lang="en-US" sz="2600" spc="-10" dirty="0">
                <a:solidFill>
                  <a:srgbClr val="333333"/>
                </a:solidFill>
                <a:cs typeface="Tahoma"/>
              </a:rPr>
              <a:t>skills,</a:t>
            </a:r>
            <a:r>
              <a:rPr lang="en-US" sz="2600" spc="-195" dirty="0">
                <a:solidFill>
                  <a:srgbClr val="333333"/>
                </a:solidFill>
                <a:cs typeface="Tahoma"/>
              </a:rPr>
              <a:t> </a:t>
            </a:r>
            <a:r>
              <a:rPr lang="en-US" sz="2600" spc="-25" dirty="0">
                <a:solidFill>
                  <a:srgbClr val="333333"/>
                </a:solidFill>
                <a:cs typeface="Tahoma"/>
              </a:rPr>
              <a:t>and </a:t>
            </a:r>
            <a:r>
              <a:rPr lang="en-US" sz="2600" dirty="0">
                <a:solidFill>
                  <a:srgbClr val="333333"/>
                </a:solidFill>
                <a:cs typeface="Tahoma"/>
              </a:rPr>
              <a:t>knowledges</a:t>
            </a:r>
            <a:r>
              <a:rPr lang="en-US" sz="2600" spc="-190" dirty="0">
                <a:solidFill>
                  <a:srgbClr val="333333"/>
                </a:solidFill>
                <a:cs typeface="Tahoma"/>
              </a:rPr>
              <a:t> </a:t>
            </a:r>
            <a:r>
              <a:rPr lang="en-US" sz="2600" dirty="0">
                <a:solidFill>
                  <a:srgbClr val="333333"/>
                </a:solidFill>
                <a:cs typeface="Tahoma"/>
              </a:rPr>
              <a:t>of</a:t>
            </a:r>
            <a:r>
              <a:rPr lang="en-US" sz="2600" spc="-185" dirty="0">
                <a:solidFill>
                  <a:srgbClr val="333333"/>
                </a:solidFill>
                <a:cs typeface="Tahoma"/>
              </a:rPr>
              <a:t> </a:t>
            </a:r>
            <a:r>
              <a:rPr lang="en-US" sz="2600" dirty="0">
                <a:solidFill>
                  <a:srgbClr val="333333"/>
                </a:solidFill>
                <a:cs typeface="Tahoma"/>
              </a:rPr>
              <a:t>those</a:t>
            </a:r>
            <a:r>
              <a:rPr lang="en-US" sz="2600" spc="-190" dirty="0">
                <a:solidFill>
                  <a:srgbClr val="333333"/>
                </a:solidFill>
                <a:cs typeface="Tahoma"/>
              </a:rPr>
              <a:t> </a:t>
            </a:r>
            <a:r>
              <a:rPr lang="en-US" sz="2600" dirty="0">
                <a:solidFill>
                  <a:srgbClr val="333333"/>
                </a:solidFill>
                <a:cs typeface="Tahoma"/>
              </a:rPr>
              <a:t>in</a:t>
            </a:r>
            <a:r>
              <a:rPr lang="en-US" sz="2600" spc="-185" dirty="0">
                <a:solidFill>
                  <a:srgbClr val="333333"/>
                </a:solidFill>
                <a:cs typeface="Tahoma"/>
              </a:rPr>
              <a:t> </a:t>
            </a:r>
            <a:r>
              <a:rPr lang="en-US" sz="2600" spc="-25" dirty="0">
                <a:solidFill>
                  <a:srgbClr val="333333"/>
                </a:solidFill>
                <a:cs typeface="Tahoma"/>
              </a:rPr>
              <a:t>the </a:t>
            </a:r>
            <a:r>
              <a:rPr lang="en-US" sz="2600" dirty="0">
                <a:solidFill>
                  <a:srgbClr val="333333"/>
                </a:solidFill>
                <a:cs typeface="Tahoma"/>
              </a:rPr>
              <a:t>community</a:t>
            </a:r>
            <a:r>
              <a:rPr lang="en-US" sz="2600" spc="-160" dirty="0">
                <a:solidFill>
                  <a:srgbClr val="333333"/>
                </a:solidFill>
                <a:cs typeface="Tahoma"/>
              </a:rPr>
              <a:t> </a:t>
            </a:r>
            <a:r>
              <a:rPr lang="en-US" sz="2600" dirty="0">
                <a:solidFill>
                  <a:srgbClr val="333333"/>
                </a:solidFill>
                <a:cs typeface="Tahoma"/>
              </a:rPr>
              <a:t>are</a:t>
            </a:r>
            <a:r>
              <a:rPr lang="en-US" sz="2600" spc="-160" dirty="0">
                <a:solidFill>
                  <a:srgbClr val="333333"/>
                </a:solidFill>
                <a:cs typeface="Tahoma"/>
              </a:rPr>
              <a:t> </a:t>
            </a:r>
            <a:r>
              <a:rPr lang="en-US" sz="2600" dirty="0">
                <a:solidFill>
                  <a:srgbClr val="333333"/>
                </a:solidFill>
                <a:cs typeface="Tahoma"/>
              </a:rPr>
              <a:t>validated</a:t>
            </a:r>
            <a:r>
              <a:rPr lang="en-US" sz="2600" spc="-160" dirty="0">
                <a:solidFill>
                  <a:srgbClr val="333333"/>
                </a:solidFill>
                <a:cs typeface="Tahoma"/>
              </a:rPr>
              <a:t> </a:t>
            </a:r>
            <a:r>
              <a:rPr lang="en-US" sz="2600" spc="-25" dirty="0">
                <a:solidFill>
                  <a:srgbClr val="333333"/>
                </a:solidFill>
                <a:cs typeface="Tahoma"/>
              </a:rPr>
              <a:t>and </a:t>
            </a:r>
            <a:r>
              <a:rPr lang="en-US" sz="2600" spc="-10" dirty="0">
                <a:solidFill>
                  <a:srgbClr val="333333"/>
                </a:solidFill>
                <a:cs typeface="Tahoma"/>
              </a:rPr>
              <a:t>legitimized</a:t>
            </a:r>
            <a:endParaRPr lang="en-US" sz="2600" dirty="0">
              <a:cs typeface="Tahoma"/>
            </a:endParaRPr>
          </a:p>
          <a:p>
            <a:pPr>
              <a:buFont typeface="Arial" panose="020B0604020202020204" pitchFamily="34" charset="0"/>
              <a:buChar char="•"/>
            </a:pPr>
            <a:endParaRPr lang="en-US" sz="2000" dirty="0">
              <a:latin typeface="Tahoma"/>
              <a:cs typeface="Tahoma"/>
            </a:endParaRPr>
          </a:p>
          <a:p>
            <a:pPr>
              <a:buFont typeface="Arial" panose="020B0604020202020204" pitchFamily="34" charset="0"/>
              <a:buChar char="•"/>
            </a:pPr>
            <a:endParaRPr lang="en-US" sz="2000" dirty="0">
              <a:latin typeface="Tahoma"/>
              <a:cs typeface="Tahoma"/>
            </a:endParaRPr>
          </a:p>
          <a:p>
            <a:endParaRPr lang="en-US" dirty="0"/>
          </a:p>
        </p:txBody>
      </p:sp>
    </p:spTree>
    <p:extLst>
      <p:ext uri="{BB962C8B-B14F-4D97-AF65-F5344CB8AC3E}">
        <p14:creationId xmlns:p14="http://schemas.microsoft.com/office/powerpoint/2010/main" val="391932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78EBE5-34E6-42B4-82FC-F8FDC68EB0D3}"/>
              </a:ext>
            </a:extLst>
          </p:cNvPr>
          <p:cNvGraphicFramePr/>
          <p:nvPr>
            <p:extLst>
              <p:ext uri="{D42A27DB-BD31-4B8C-83A1-F6EECF244321}">
                <p14:modId xmlns:p14="http://schemas.microsoft.com/office/powerpoint/2010/main" val="2794777721"/>
              </p:ext>
            </p:extLst>
          </p:nvPr>
        </p:nvGraphicFramePr>
        <p:xfrm>
          <a:off x="7287490" y="1752496"/>
          <a:ext cx="4664364" cy="333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C3125F4-0FB0-4D8D-AEBB-FDF7AC695DC0}"/>
              </a:ext>
            </a:extLst>
          </p:cNvPr>
          <p:cNvSpPr txBox="1"/>
          <p:nvPr/>
        </p:nvSpPr>
        <p:spPr>
          <a:xfrm>
            <a:off x="840509" y="374996"/>
            <a:ext cx="10815782" cy="707886"/>
          </a:xfrm>
          <a:prstGeom prst="rect">
            <a:avLst/>
          </a:prstGeom>
          <a:noFill/>
        </p:spPr>
        <p:txBody>
          <a:bodyPr wrap="square" rtlCol="0">
            <a:spAutoFit/>
          </a:bodyPr>
          <a:lstStyle/>
          <a:p>
            <a:r>
              <a:rPr lang="en-US" sz="4000" dirty="0">
                <a:solidFill>
                  <a:srgbClr val="F05023"/>
                </a:solidFill>
                <a:latin typeface="Poppins Bold"/>
                <a:sym typeface="Poppins Bold"/>
              </a:rPr>
              <a:t>Integration of Community Engagement</a:t>
            </a:r>
            <a:r>
              <a:rPr lang="en-US" sz="4000" dirty="0">
                <a:solidFill>
                  <a:schemeClr val="accent1"/>
                </a:solidFill>
              </a:rPr>
              <a:t> </a:t>
            </a:r>
          </a:p>
        </p:txBody>
      </p:sp>
      <p:sp>
        <p:nvSpPr>
          <p:cNvPr id="4" name="TextBox 3">
            <a:extLst>
              <a:ext uri="{FF2B5EF4-FFF2-40B4-BE49-F238E27FC236}">
                <a16:creationId xmlns:a16="http://schemas.microsoft.com/office/drawing/2014/main" id="{44C91D23-8A2B-4144-BD69-79EFA0AD35CF}"/>
              </a:ext>
            </a:extLst>
          </p:cNvPr>
          <p:cNvSpPr txBox="1"/>
          <p:nvPr/>
        </p:nvSpPr>
        <p:spPr>
          <a:xfrm>
            <a:off x="378691" y="1089891"/>
            <a:ext cx="7112000" cy="5609228"/>
          </a:xfrm>
          <a:prstGeom prst="rect">
            <a:avLst/>
          </a:prstGeom>
          <a:noFill/>
        </p:spPr>
        <p:txBody>
          <a:bodyPr wrap="square" rtlCol="0">
            <a:spAutoFit/>
          </a:bodyPr>
          <a:lstStyle/>
          <a:p>
            <a:r>
              <a:rPr lang="en-US" sz="1600" b="1" dirty="0"/>
              <a:t>Teaching</a:t>
            </a:r>
          </a:p>
          <a:p>
            <a:r>
              <a:rPr lang="en-US" sz="1600" dirty="0"/>
              <a:t>Community-engaged academic learning</a:t>
            </a:r>
          </a:p>
          <a:p>
            <a:pPr marL="557213" lvl="1" indent="-214313">
              <a:buFont typeface="Arial" panose="020B0604020202020204" pitchFamily="34" charset="0"/>
              <a:buChar char="•"/>
            </a:pPr>
            <a:r>
              <a:rPr lang="en-US" sz="1600" dirty="0"/>
              <a:t>Designated Service-Learning Courses</a:t>
            </a:r>
          </a:p>
          <a:p>
            <a:pPr marL="557213" lvl="1" indent="-214313">
              <a:buFont typeface="Arial" panose="020B0604020202020204" pitchFamily="34" charset="0"/>
              <a:buChar char="•"/>
            </a:pPr>
            <a:r>
              <a:rPr lang="en-US" sz="1600" dirty="0"/>
              <a:t>Experiential learning (Internships)</a:t>
            </a:r>
          </a:p>
          <a:p>
            <a:pPr marL="557213" lvl="1" indent="-214313">
              <a:buFont typeface="Arial" panose="020B0604020202020204" pitchFamily="34" charset="0"/>
              <a:buChar char="•"/>
            </a:pPr>
            <a:r>
              <a:rPr lang="en-US" sz="1600" dirty="0"/>
              <a:t>Clinicals/Practicums</a:t>
            </a:r>
          </a:p>
          <a:p>
            <a:pPr marL="557213" lvl="1" indent="-214313">
              <a:buFont typeface="Arial" panose="020B0604020202020204" pitchFamily="34" charset="0"/>
              <a:buChar char="•"/>
            </a:pPr>
            <a:r>
              <a:rPr lang="en-US" sz="1600" dirty="0"/>
              <a:t>Capstone Courses</a:t>
            </a:r>
          </a:p>
          <a:p>
            <a:pPr marL="342900" lvl="1"/>
            <a:endParaRPr lang="en-US" sz="1600" dirty="0"/>
          </a:p>
          <a:p>
            <a:r>
              <a:rPr lang="en-US" sz="1600" b="1" dirty="0"/>
              <a:t>Research </a:t>
            </a:r>
          </a:p>
          <a:p>
            <a:r>
              <a:rPr lang="en-US" sz="1600" dirty="0"/>
              <a:t>Community-based participatory research</a:t>
            </a:r>
          </a:p>
          <a:p>
            <a:pPr marL="557213" lvl="1" indent="-214313">
              <a:buFont typeface="Arial" panose="020B0604020202020204" pitchFamily="34" charset="0"/>
              <a:buChar char="•"/>
            </a:pPr>
            <a:r>
              <a:rPr lang="en-US" sz="1600" dirty="0"/>
              <a:t>Research in communities that emphasizes participation and action</a:t>
            </a:r>
          </a:p>
          <a:p>
            <a:pPr marL="342900" lvl="1"/>
            <a:endParaRPr lang="en-US" sz="1600" dirty="0"/>
          </a:p>
          <a:p>
            <a:r>
              <a:rPr lang="en-US" sz="1600" b="1" dirty="0"/>
              <a:t>Service </a:t>
            </a:r>
          </a:p>
          <a:p>
            <a:r>
              <a:rPr lang="en-US" sz="1600" dirty="0"/>
              <a:t>An activity/event in the form of:</a:t>
            </a:r>
          </a:p>
          <a:p>
            <a:pPr marL="557213" lvl="1" indent="-214313">
              <a:buFont typeface="Arial" panose="020B0604020202020204" pitchFamily="34" charset="0"/>
              <a:buChar char="•"/>
            </a:pPr>
            <a:r>
              <a:rPr lang="en-US" sz="1600" dirty="0"/>
              <a:t>Community service (volunteerism)</a:t>
            </a:r>
          </a:p>
          <a:p>
            <a:pPr marL="557213" lvl="1" indent="-214313">
              <a:buFont typeface="Arial" panose="020B0604020202020204" pitchFamily="34" charset="0"/>
              <a:buChar char="•"/>
            </a:pPr>
            <a:r>
              <a:rPr lang="en-US" sz="1600" dirty="0"/>
              <a:t>Community Outreach (presentations/camps)</a:t>
            </a:r>
          </a:p>
          <a:p>
            <a:pPr marL="557213" lvl="1" indent="-214313">
              <a:buFont typeface="Arial" panose="020B0604020202020204" pitchFamily="34" charset="0"/>
              <a:buChar char="•"/>
            </a:pPr>
            <a:r>
              <a:rPr lang="en-US" sz="1600" dirty="0"/>
              <a:t>Committees/Boards</a:t>
            </a:r>
          </a:p>
          <a:p>
            <a:pPr marL="557213" lvl="1" indent="-214313">
              <a:buFont typeface="Arial" panose="020B0604020202020204" pitchFamily="34" charset="0"/>
              <a:buChar char="•"/>
            </a:pPr>
            <a:endParaRPr lang="en-US" sz="1600" dirty="0"/>
          </a:p>
          <a:p>
            <a:r>
              <a:rPr lang="en-US" sz="1600" b="1" dirty="0"/>
              <a:t>Capacity Building</a:t>
            </a:r>
          </a:p>
          <a:p>
            <a:pPr marL="557213" lvl="1" indent="-214313">
              <a:buFont typeface="Arial" panose="020B0604020202020204" pitchFamily="34" charset="0"/>
              <a:buChar char="•"/>
            </a:pPr>
            <a:r>
              <a:rPr lang="en-US" sz="1600" dirty="0"/>
              <a:t>Community Engagement-Faculty Learning Communities (CE-FLC)</a:t>
            </a:r>
          </a:p>
          <a:p>
            <a:pPr marL="557213" lvl="1" indent="-214313">
              <a:buFont typeface="Arial" panose="020B0604020202020204" pitchFamily="34" charset="0"/>
              <a:buChar char="•"/>
            </a:pPr>
            <a:r>
              <a:rPr lang="en-US" sz="1600" dirty="0"/>
              <a:t>Nonprofit Resource Center</a:t>
            </a:r>
          </a:p>
          <a:p>
            <a:pPr marL="557213" lvl="1" indent="-214313">
              <a:buFont typeface="Arial" panose="020B0604020202020204" pitchFamily="34" charset="0"/>
              <a:buChar char="•"/>
            </a:pPr>
            <a:r>
              <a:rPr lang="en-US" sz="1600" dirty="0"/>
              <a:t>Engagement Zone</a:t>
            </a:r>
          </a:p>
          <a:p>
            <a:pPr marL="342900" lvl="1"/>
            <a:endParaRPr lang="en-US" sz="1200" dirty="0"/>
          </a:p>
          <a:p>
            <a:pPr lvl="1"/>
            <a:endParaRPr lang="en-US" sz="1050" dirty="0"/>
          </a:p>
        </p:txBody>
      </p:sp>
    </p:spTree>
    <p:extLst>
      <p:ext uri="{BB962C8B-B14F-4D97-AF65-F5344CB8AC3E}">
        <p14:creationId xmlns:p14="http://schemas.microsoft.com/office/powerpoint/2010/main" val="278572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2279" y="622804"/>
            <a:ext cx="8556654" cy="731995"/>
          </a:xfrm>
          <a:prstGeom prst="rect">
            <a:avLst/>
          </a:prstGeom>
        </p:spPr>
        <p:txBody>
          <a:bodyPr lIns="0" tIns="0" rIns="0" bIns="0" rtlCol="0" anchor="t">
            <a:spAutoFit/>
          </a:bodyPr>
          <a:lstStyle/>
          <a:p>
            <a:pPr>
              <a:lnSpc>
                <a:spcPts val="6040"/>
              </a:lnSpc>
            </a:pPr>
            <a:r>
              <a:rPr lang="en-US" sz="4000" dirty="0">
                <a:solidFill>
                  <a:srgbClr val="F05023"/>
                </a:solidFill>
                <a:latin typeface="Poppins Bold"/>
                <a:ea typeface="Poppins Bold"/>
                <a:cs typeface="Poppins Bold"/>
                <a:sym typeface="Poppins Bold"/>
              </a:rPr>
              <a:t>FORMS OF ENGAGEMENT</a:t>
            </a:r>
          </a:p>
        </p:txBody>
      </p:sp>
      <p:grpSp>
        <p:nvGrpSpPr>
          <p:cNvPr id="3" name="Group 3"/>
          <p:cNvGrpSpPr/>
          <p:nvPr/>
        </p:nvGrpSpPr>
        <p:grpSpPr>
          <a:xfrm>
            <a:off x="731910" y="2189164"/>
            <a:ext cx="1412994" cy="1412994"/>
            <a:chOff x="0" y="0"/>
            <a:chExt cx="837653" cy="837653"/>
          </a:xfrm>
        </p:grpSpPr>
        <p:sp>
          <p:nvSpPr>
            <p:cNvPr id="4" name="Freeform 4"/>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46469"/>
            </a:solidFill>
          </p:spPr>
          <p:txBody>
            <a:bodyPr/>
            <a:lstStyle/>
            <a:p>
              <a:endParaRPr lang="en-US" sz="1200" dirty="0"/>
            </a:p>
          </p:txBody>
        </p:sp>
        <p:sp>
          <p:nvSpPr>
            <p:cNvPr id="5" name="TextBox 5"/>
            <p:cNvSpPr txBox="1"/>
            <p:nvPr/>
          </p:nvSpPr>
          <p:spPr>
            <a:xfrm>
              <a:off x="78530" y="21380"/>
              <a:ext cx="680593" cy="737743"/>
            </a:xfrm>
            <a:prstGeom prst="rect">
              <a:avLst/>
            </a:prstGeom>
          </p:spPr>
          <p:txBody>
            <a:bodyPr lIns="33867" tIns="33867" rIns="33867" bIns="33867" rtlCol="0" anchor="ctr"/>
            <a:lstStyle/>
            <a:p>
              <a:pPr algn="ctr">
                <a:lnSpc>
                  <a:spcPts val="1773"/>
                </a:lnSpc>
              </a:pPr>
              <a:endParaRPr sz="1200" dirty="0"/>
            </a:p>
          </p:txBody>
        </p:sp>
      </p:grpSp>
      <p:sp>
        <p:nvSpPr>
          <p:cNvPr id="6" name="Freeform 6"/>
          <p:cNvSpPr/>
          <p:nvPr/>
        </p:nvSpPr>
        <p:spPr>
          <a:xfrm>
            <a:off x="793757" y="2251011"/>
            <a:ext cx="1289299" cy="1289299"/>
          </a:xfrm>
          <a:custGeom>
            <a:avLst/>
            <a:gdLst/>
            <a:ahLst/>
            <a:cxnLst/>
            <a:rect l="l" t="t" r="r" b="b"/>
            <a:pathLst>
              <a:path w="1933949" h="1933949">
                <a:moveTo>
                  <a:pt x="0" y="0"/>
                </a:moveTo>
                <a:lnTo>
                  <a:pt x="1933949" y="0"/>
                </a:lnTo>
                <a:lnTo>
                  <a:pt x="1933949" y="1933949"/>
                </a:lnTo>
                <a:lnTo>
                  <a:pt x="0" y="1933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7" name="Freeform 7"/>
          <p:cNvSpPr/>
          <p:nvPr/>
        </p:nvSpPr>
        <p:spPr>
          <a:xfrm>
            <a:off x="829990" y="2268111"/>
            <a:ext cx="1255099" cy="1255099"/>
          </a:xfrm>
          <a:custGeom>
            <a:avLst/>
            <a:gdLst/>
            <a:ahLst/>
            <a:cxnLst/>
            <a:rect l="l" t="t" r="r" b="b"/>
            <a:pathLst>
              <a:path w="1882649" h="1882649">
                <a:moveTo>
                  <a:pt x="0" y="0"/>
                </a:moveTo>
                <a:lnTo>
                  <a:pt x="1882649" y="0"/>
                </a:lnTo>
                <a:lnTo>
                  <a:pt x="1882649" y="1882650"/>
                </a:lnTo>
                <a:lnTo>
                  <a:pt x="0" y="1882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grpSp>
        <p:nvGrpSpPr>
          <p:cNvPr id="8" name="Group 8"/>
          <p:cNvGrpSpPr/>
          <p:nvPr/>
        </p:nvGrpSpPr>
        <p:grpSpPr>
          <a:xfrm>
            <a:off x="841956" y="2322268"/>
            <a:ext cx="1203381" cy="1146786"/>
            <a:chOff x="0" y="0"/>
            <a:chExt cx="852913" cy="812800"/>
          </a:xfrm>
        </p:grpSpPr>
        <p:sp>
          <p:nvSpPr>
            <p:cNvPr id="9" name="Freeform 9"/>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05023"/>
            </a:solidFill>
          </p:spPr>
          <p:txBody>
            <a:bodyPr/>
            <a:lstStyle/>
            <a:p>
              <a:endParaRPr lang="en-US" sz="1200" dirty="0"/>
            </a:p>
          </p:txBody>
        </p:sp>
        <p:sp>
          <p:nvSpPr>
            <p:cNvPr id="10" name="TextBox 10"/>
            <p:cNvSpPr txBox="1"/>
            <p:nvPr/>
          </p:nvSpPr>
          <p:spPr>
            <a:xfrm>
              <a:off x="79961" y="19050"/>
              <a:ext cx="692992" cy="717550"/>
            </a:xfrm>
            <a:prstGeom prst="rect">
              <a:avLst/>
            </a:prstGeom>
          </p:spPr>
          <p:txBody>
            <a:bodyPr lIns="33867" tIns="33867" rIns="33867" bIns="33867" rtlCol="0" anchor="ctr"/>
            <a:lstStyle/>
            <a:p>
              <a:pPr algn="ctr">
                <a:lnSpc>
                  <a:spcPts val="1773"/>
                </a:lnSpc>
              </a:pPr>
              <a:endParaRPr sz="1200" dirty="0"/>
            </a:p>
          </p:txBody>
        </p:sp>
      </p:grpSp>
      <p:grpSp>
        <p:nvGrpSpPr>
          <p:cNvPr id="11" name="Group 11"/>
          <p:cNvGrpSpPr/>
          <p:nvPr/>
        </p:nvGrpSpPr>
        <p:grpSpPr>
          <a:xfrm>
            <a:off x="768128" y="2362081"/>
            <a:ext cx="1203861" cy="1203856"/>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6747" r="-16747"/>
              </a:stretch>
            </a:blipFill>
          </p:spPr>
          <p:txBody>
            <a:bodyPr/>
            <a:lstStyle/>
            <a:p>
              <a:endParaRPr lang="en-US" sz="1200" dirty="0"/>
            </a:p>
          </p:txBody>
        </p:sp>
      </p:grpSp>
      <p:sp>
        <p:nvSpPr>
          <p:cNvPr id="13" name="Freeform 13"/>
          <p:cNvSpPr/>
          <p:nvPr/>
        </p:nvSpPr>
        <p:spPr>
          <a:xfrm rot="-5400000">
            <a:off x="153407" y="2735617"/>
            <a:ext cx="1057801" cy="310729"/>
          </a:xfrm>
          <a:custGeom>
            <a:avLst/>
            <a:gdLst/>
            <a:ahLst/>
            <a:cxnLst/>
            <a:rect l="l" t="t" r="r" b="b"/>
            <a:pathLst>
              <a:path w="1586702" h="466094">
                <a:moveTo>
                  <a:pt x="0" y="0"/>
                </a:moveTo>
                <a:lnTo>
                  <a:pt x="1586702" y="0"/>
                </a:lnTo>
                <a:lnTo>
                  <a:pt x="1586702" y="466094"/>
                </a:lnTo>
                <a:lnTo>
                  <a:pt x="0" y="4660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dirty="0"/>
          </a:p>
        </p:txBody>
      </p:sp>
      <p:grpSp>
        <p:nvGrpSpPr>
          <p:cNvPr id="14" name="Group 14"/>
          <p:cNvGrpSpPr/>
          <p:nvPr/>
        </p:nvGrpSpPr>
        <p:grpSpPr>
          <a:xfrm>
            <a:off x="731910" y="3940372"/>
            <a:ext cx="1412994" cy="1412994"/>
            <a:chOff x="0" y="0"/>
            <a:chExt cx="837653" cy="837653"/>
          </a:xfrm>
        </p:grpSpPr>
        <p:sp>
          <p:nvSpPr>
            <p:cNvPr id="15" name="Freeform 15"/>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46469"/>
            </a:solidFill>
          </p:spPr>
          <p:txBody>
            <a:bodyPr/>
            <a:lstStyle/>
            <a:p>
              <a:endParaRPr lang="en-US" sz="1200" dirty="0"/>
            </a:p>
          </p:txBody>
        </p:sp>
        <p:sp>
          <p:nvSpPr>
            <p:cNvPr id="16" name="TextBox 16"/>
            <p:cNvSpPr txBox="1"/>
            <p:nvPr/>
          </p:nvSpPr>
          <p:spPr>
            <a:xfrm>
              <a:off x="78530" y="21380"/>
              <a:ext cx="680593" cy="737743"/>
            </a:xfrm>
            <a:prstGeom prst="rect">
              <a:avLst/>
            </a:prstGeom>
          </p:spPr>
          <p:txBody>
            <a:bodyPr lIns="33867" tIns="33867" rIns="33867" bIns="33867" rtlCol="0" anchor="ctr"/>
            <a:lstStyle/>
            <a:p>
              <a:pPr algn="ctr">
                <a:lnSpc>
                  <a:spcPts val="1773"/>
                </a:lnSpc>
              </a:pPr>
              <a:endParaRPr sz="1200" dirty="0"/>
            </a:p>
          </p:txBody>
        </p:sp>
      </p:grpSp>
      <p:sp>
        <p:nvSpPr>
          <p:cNvPr id="17" name="Freeform 17"/>
          <p:cNvSpPr/>
          <p:nvPr/>
        </p:nvSpPr>
        <p:spPr>
          <a:xfrm>
            <a:off x="793757" y="4002220"/>
            <a:ext cx="1289299" cy="1289299"/>
          </a:xfrm>
          <a:custGeom>
            <a:avLst/>
            <a:gdLst/>
            <a:ahLst/>
            <a:cxnLst/>
            <a:rect l="l" t="t" r="r" b="b"/>
            <a:pathLst>
              <a:path w="1933949" h="1933949">
                <a:moveTo>
                  <a:pt x="0" y="0"/>
                </a:moveTo>
                <a:lnTo>
                  <a:pt x="1933949" y="0"/>
                </a:lnTo>
                <a:lnTo>
                  <a:pt x="1933949" y="1933949"/>
                </a:lnTo>
                <a:lnTo>
                  <a:pt x="0" y="1933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18" name="Freeform 18"/>
          <p:cNvSpPr/>
          <p:nvPr/>
        </p:nvSpPr>
        <p:spPr>
          <a:xfrm>
            <a:off x="829990" y="4019320"/>
            <a:ext cx="1255099" cy="1255099"/>
          </a:xfrm>
          <a:custGeom>
            <a:avLst/>
            <a:gdLst/>
            <a:ahLst/>
            <a:cxnLst/>
            <a:rect l="l" t="t" r="r" b="b"/>
            <a:pathLst>
              <a:path w="1882649" h="1882649">
                <a:moveTo>
                  <a:pt x="0" y="0"/>
                </a:moveTo>
                <a:lnTo>
                  <a:pt x="1882649" y="0"/>
                </a:lnTo>
                <a:lnTo>
                  <a:pt x="1882649" y="1882649"/>
                </a:lnTo>
                <a:lnTo>
                  <a:pt x="0" y="18826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grpSp>
        <p:nvGrpSpPr>
          <p:cNvPr id="19" name="Group 19"/>
          <p:cNvGrpSpPr/>
          <p:nvPr/>
        </p:nvGrpSpPr>
        <p:grpSpPr>
          <a:xfrm>
            <a:off x="841956" y="4073476"/>
            <a:ext cx="1203381" cy="1146786"/>
            <a:chOff x="0" y="0"/>
            <a:chExt cx="852913" cy="812800"/>
          </a:xfrm>
        </p:grpSpPr>
        <p:sp>
          <p:nvSpPr>
            <p:cNvPr id="20" name="Freeform 20"/>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05023"/>
            </a:solidFill>
          </p:spPr>
          <p:txBody>
            <a:bodyPr/>
            <a:lstStyle/>
            <a:p>
              <a:endParaRPr lang="en-US" sz="1200" dirty="0"/>
            </a:p>
          </p:txBody>
        </p:sp>
        <p:sp>
          <p:nvSpPr>
            <p:cNvPr id="21" name="TextBox 21"/>
            <p:cNvSpPr txBox="1"/>
            <p:nvPr/>
          </p:nvSpPr>
          <p:spPr>
            <a:xfrm>
              <a:off x="79961" y="19050"/>
              <a:ext cx="692992" cy="717550"/>
            </a:xfrm>
            <a:prstGeom prst="rect">
              <a:avLst/>
            </a:prstGeom>
          </p:spPr>
          <p:txBody>
            <a:bodyPr lIns="33867" tIns="33867" rIns="33867" bIns="33867" rtlCol="0" anchor="ctr"/>
            <a:lstStyle/>
            <a:p>
              <a:pPr algn="ctr">
                <a:lnSpc>
                  <a:spcPts val="1773"/>
                </a:lnSpc>
              </a:pPr>
              <a:endParaRPr sz="1200" dirty="0"/>
            </a:p>
          </p:txBody>
        </p:sp>
      </p:grpSp>
      <p:grpSp>
        <p:nvGrpSpPr>
          <p:cNvPr id="22" name="Group 22"/>
          <p:cNvGrpSpPr/>
          <p:nvPr/>
        </p:nvGrpSpPr>
        <p:grpSpPr>
          <a:xfrm>
            <a:off x="768128" y="4113289"/>
            <a:ext cx="1203861" cy="1203856"/>
            <a:chOff x="0" y="0"/>
            <a:chExt cx="6350000" cy="6349975"/>
          </a:xfrm>
        </p:grpSpPr>
        <p:sp>
          <p:nvSpPr>
            <p:cNvPr id="23" name="Freeform 2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25136" r="-25136"/>
              </a:stretch>
            </a:blipFill>
          </p:spPr>
          <p:txBody>
            <a:bodyPr/>
            <a:lstStyle/>
            <a:p>
              <a:endParaRPr lang="en-US" sz="1200" dirty="0"/>
            </a:p>
          </p:txBody>
        </p:sp>
      </p:grpSp>
      <p:sp>
        <p:nvSpPr>
          <p:cNvPr id="24" name="Freeform 24"/>
          <p:cNvSpPr/>
          <p:nvPr/>
        </p:nvSpPr>
        <p:spPr>
          <a:xfrm rot="-5400000">
            <a:off x="153407" y="4486826"/>
            <a:ext cx="1057801" cy="310729"/>
          </a:xfrm>
          <a:custGeom>
            <a:avLst/>
            <a:gdLst/>
            <a:ahLst/>
            <a:cxnLst/>
            <a:rect l="l" t="t" r="r" b="b"/>
            <a:pathLst>
              <a:path w="1586702" h="466094">
                <a:moveTo>
                  <a:pt x="0" y="0"/>
                </a:moveTo>
                <a:lnTo>
                  <a:pt x="1586702" y="0"/>
                </a:lnTo>
                <a:lnTo>
                  <a:pt x="1586702" y="466093"/>
                </a:lnTo>
                <a:lnTo>
                  <a:pt x="0" y="4660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dirty="0"/>
          </a:p>
        </p:txBody>
      </p:sp>
      <p:grpSp>
        <p:nvGrpSpPr>
          <p:cNvPr id="25" name="Group 25"/>
          <p:cNvGrpSpPr/>
          <p:nvPr/>
        </p:nvGrpSpPr>
        <p:grpSpPr>
          <a:xfrm>
            <a:off x="5832942" y="2268111"/>
            <a:ext cx="1412994" cy="1412994"/>
            <a:chOff x="0" y="0"/>
            <a:chExt cx="837653" cy="837653"/>
          </a:xfrm>
        </p:grpSpPr>
        <p:sp>
          <p:nvSpPr>
            <p:cNvPr id="26" name="Freeform 26"/>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46469"/>
            </a:solidFill>
          </p:spPr>
          <p:txBody>
            <a:bodyPr/>
            <a:lstStyle/>
            <a:p>
              <a:endParaRPr lang="en-US" sz="1200" dirty="0"/>
            </a:p>
          </p:txBody>
        </p:sp>
        <p:sp>
          <p:nvSpPr>
            <p:cNvPr id="27" name="TextBox 27"/>
            <p:cNvSpPr txBox="1"/>
            <p:nvPr/>
          </p:nvSpPr>
          <p:spPr>
            <a:xfrm>
              <a:off x="78530" y="21380"/>
              <a:ext cx="680593" cy="737743"/>
            </a:xfrm>
            <a:prstGeom prst="rect">
              <a:avLst/>
            </a:prstGeom>
          </p:spPr>
          <p:txBody>
            <a:bodyPr lIns="33867" tIns="33867" rIns="33867" bIns="33867" rtlCol="0" anchor="ctr"/>
            <a:lstStyle/>
            <a:p>
              <a:pPr algn="ctr">
                <a:lnSpc>
                  <a:spcPts val="1773"/>
                </a:lnSpc>
              </a:pPr>
              <a:endParaRPr sz="1200" dirty="0"/>
            </a:p>
          </p:txBody>
        </p:sp>
      </p:grpSp>
      <p:sp>
        <p:nvSpPr>
          <p:cNvPr id="28" name="Freeform 28"/>
          <p:cNvSpPr/>
          <p:nvPr/>
        </p:nvSpPr>
        <p:spPr>
          <a:xfrm>
            <a:off x="5894789" y="2329959"/>
            <a:ext cx="1289299" cy="1289299"/>
          </a:xfrm>
          <a:custGeom>
            <a:avLst/>
            <a:gdLst/>
            <a:ahLst/>
            <a:cxnLst/>
            <a:rect l="l" t="t" r="r" b="b"/>
            <a:pathLst>
              <a:path w="1933949" h="1933949">
                <a:moveTo>
                  <a:pt x="0" y="0"/>
                </a:moveTo>
                <a:lnTo>
                  <a:pt x="1933949" y="0"/>
                </a:lnTo>
                <a:lnTo>
                  <a:pt x="1933949" y="1933948"/>
                </a:lnTo>
                <a:lnTo>
                  <a:pt x="0" y="19339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29" name="Freeform 29"/>
          <p:cNvSpPr/>
          <p:nvPr/>
        </p:nvSpPr>
        <p:spPr>
          <a:xfrm>
            <a:off x="5931021" y="2347059"/>
            <a:ext cx="1255099" cy="1255099"/>
          </a:xfrm>
          <a:custGeom>
            <a:avLst/>
            <a:gdLst/>
            <a:ahLst/>
            <a:cxnLst/>
            <a:rect l="l" t="t" r="r" b="b"/>
            <a:pathLst>
              <a:path w="1882649" h="1882649">
                <a:moveTo>
                  <a:pt x="0" y="0"/>
                </a:moveTo>
                <a:lnTo>
                  <a:pt x="1882650" y="0"/>
                </a:lnTo>
                <a:lnTo>
                  <a:pt x="1882650" y="1882650"/>
                </a:lnTo>
                <a:lnTo>
                  <a:pt x="0" y="1882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grpSp>
        <p:nvGrpSpPr>
          <p:cNvPr id="30" name="Group 30"/>
          <p:cNvGrpSpPr/>
          <p:nvPr/>
        </p:nvGrpSpPr>
        <p:grpSpPr>
          <a:xfrm>
            <a:off x="5942988" y="2401215"/>
            <a:ext cx="1203381" cy="1146786"/>
            <a:chOff x="0" y="0"/>
            <a:chExt cx="852913" cy="812800"/>
          </a:xfrm>
        </p:grpSpPr>
        <p:sp>
          <p:nvSpPr>
            <p:cNvPr id="31" name="Freeform 31"/>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05023"/>
            </a:solidFill>
          </p:spPr>
          <p:txBody>
            <a:bodyPr/>
            <a:lstStyle/>
            <a:p>
              <a:endParaRPr lang="en-US" sz="1200" dirty="0"/>
            </a:p>
          </p:txBody>
        </p:sp>
        <p:sp>
          <p:nvSpPr>
            <p:cNvPr id="32" name="TextBox 32"/>
            <p:cNvSpPr txBox="1"/>
            <p:nvPr/>
          </p:nvSpPr>
          <p:spPr>
            <a:xfrm>
              <a:off x="79961" y="19050"/>
              <a:ext cx="692992" cy="717550"/>
            </a:xfrm>
            <a:prstGeom prst="rect">
              <a:avLst/>
            </a:prstGeom>
          </p:spPr>
          <p:txBody>
            <a:bodyPr lIns="33867" tIns="33867" rIns="33867" bIns="33867" rtlCol="0" anchor="ctr"/>
            <a:lstStyle/>
            <a:p>
              <a:pPr algn="ctr">
                <a:lnSpc>
                  <a:spcPts val="1773"/>
                </a:lnSpc>
              </a:pPr>
              <a:endParaRPr sz="1200" dirty="0"/>
            </a:p>
          </p:txBody>
        </p:sp>
      </p:grpSp>
      <p:grpSp>
        <p:nvGrpSpPr>
          <p:cNvPr id="33" name="Group 33"/>
          <p:cNvGrpSpPr/>
          <p:nvPr/>
        </p:nvGrpSpPr>
        <p:grpSpPr>
          <a:xfrm>
            <a:off x="5869160" y="2441028"/>
            <a:ext cx="1203861" cy="1203856"/>
            <a:chOff x="0" y="0"/>
            <a:chExt cx="6350000" cy="6349975"/>
          </a:xfrm>
        </p:grpSpPr>
        <p:sp>
          <p:nvSpPr>
            <p:cNvPr id="34" name="Freeform 3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8"/>
              <a:stretch>
                <a:fillRect l="-149274" r="-149274"/>
              </a:stretch>
            </a:blipFill>
          </p:spPr>
          <p:txBody>
            <a:bodyPr/>
            <a:lstStyle/>
            <a:p>
              <a:endParaRPr lang="en-US" sz="1200" dirty="0"/>
            </a:p>
          </p:txBody>
        </p:sp>
      </p:grpSp>
      <p:sp>
        <p:nvSpPr>
          <p:cNvPr id="35" name="Freeform 35"/>
          <p:cNvSpPr/>
          <p:nvPr/>
        </p:nvSpPr>
        <p:spPr>
          <a:xfrm rot="-5400000">
            <a:off x="5459406" y="2803965"/>
            <a:ext cx="1057801" cy="310729"/>
          </a:xfrm>
          <a:custGeom>
            <a:avLst/>
            <a:gdLst/>
            <a:ahLst/>
            <a:cxnLst/>
            <a:rect l="l" t="t" r="r" b="b"/>
            <a:pathLst>
              <a:path w="1586702" h="466094">
                <a:moveTo>
                  <a:pt x="0" y="0"/>
                </a:moveTo>
                <a:lnTo>
                  <a:pt x="1586701" y="0"/>
                </a:lnTo>
                <a:lnTo>
                  <a:pt x="1586701" y="466094"/>
                </a:lnTo>
                <a:lnTo>
                  <a:pt x="0" y="4660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dirty="0"/>
          </a:p>
        </p:txBody>
      </p:sp>
      <p:grpSp>
        <p:nvGrpSpPr>
          <p:cNvPr id="36" name="Group 36"/>
          <p:cNvGrpSpPr/>
          <p:nvPr/>
        </p:nvGrpSpPr>
        <p:grpSpPr>
          <a:xfrm>
            <a:off x="5832942" y="3950972"/>
            <a:ext cx="1412994" cy="1412994"/>
            <a:chOff x="0" y="0"/>
            <a:chExt cx="837653" cy="837653"/>
          </a:xfrm>
        </p:grpSpPr>
        <p:sp>
          <p:nvSpPr>
            <p:cNvPr id="37" name="Freeform 37"/>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46469"/>
            </a:solidFill>
          </p:spPr>
          <p:txBody>
            <a:bodyPr/>
            <a:lstStyle/>
            <a:p>
              <a:endParaRPr lang="en-US" sz="1200" dirty="0"/>
            </a:p>
          </p:txBody>
        </p:sp>
        <p:sp>
          <p:nvSpPr>
            <p:cNvPr id="38" name="TextBox 38"/>
            <p:cNvSpPr txBox="1"/>
            <p:nvPr/>
          </p:nvSpPr>
          <p:spPr>
            <a:xfrm>
              <a:off x="78530" y="21380"/>
              <a:ext cx="680593" cy="737743"/>
            </a:xfrm>
            <a:prstGeom prst="rect">
              <a:avLst/>
            </a:prstGeom>
          </p:spPr>
          <p:txBody>
            <a:bodyPr lIns="33867" tIns="33867" rIns="33867" bIns="33867" rtlCol="0" anchor="ctr"/>
            <a:lstStyle/>
            <a:p>
              <a:pPr algn="ctr">
                <a:lnSpc>
                  <a:spcPts val="1773"/>
                </a:lnSpc>
              </a:pPr>
              <a:endParaRPr sz="1200" dirty="0"/>
            </a:p>
          </p:txBody>
        </p:sp>
      </p:grpSp>
      <p:sp>
        <p:nvSpPr>
          <p:cNvPr id="39" name="Freeform 39"/>
          <p:cNvSpPr/>
          <p:nvPr/>
        </p:nvSpPr>
        <p:spPr>
          <a:xfrm>
            <a:off x="5894789" y="4012819"/>
            <a:ext cx="1289299" cy="1289299"/>
          </a:xfrm>
          <a:custGeom>
            <a:avLst/>
            <a:gdLst/>
            <a:ahLst/>
            <a:cxnLst/>
            <a:rect l="l" t="t" r="r" b="b"/>
            <a:pathLst>
              <a:path w="1933949" h="1933949">
                <a:moveTo>
                  <a:pt x="0" y="0"/>
                </a:moveTo>
                <a:lnTo>
                  <a:pt x="1933949" y="0"/>
                </a:lnTo>
                <a:lnTo>
                  <a:pt x="1933949" y="1933949"/>
                </a:lnTo>
                <a:lnTo>
                  <a:pt x="0" y="1933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40" name="Freeform 40"/>
          <p:cNvSpPr/>
          <p:nvPr/>
        </p:nvSpPr>
        <p:spPr>
          <a:xfrm>
            <a:off x="5931021" y="4029919"/>
            <a:ext cx="1255099" cy="1255099"/>
          </a:xfrm>
          <a:custGeom>
            <a:avLst/>
            <a:gdLst/>
            <a:ahLst/>
            <a:cxnLst/>
            <a:rect l="l" t="t" r="r" b="b"/>
            <a:pathLst>
              <a:path w="1882649" h="1882649">
                <a:moveTo>
                  <a:pt x="0" y="0"/>
                </a:moveTo>
                <a:lnTo>
                  <a:pt x="1882650" y="0"/>
                </a:lnTo>
                <a:lnTo>
                  <a:pt x="1882650" y="1882649"/>
                </a:lnTo>
                <a:lnTo>
                  <a:pt x="0" y="18826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grpSp>
        <p:nvGrpSpPr>
          <p:cNvPr id="41" name="Group 41"/>
          <p:cNvGrpSpPr/>
          <p:nvPr/>
        </p:nvGrpSpPr>
        <p:grpSpPr>
          <a:xfrm>
            <a:off x="5942988" y="4084076"/>
            <a:ext cx="1203381" cy="1146786"/>
            <a:chOff x="0" y="0"/>
            <a:chExt cx="852913" cy="812800"/>
          </a:xfrm>
        </p:grpSpPr>
        <p:sp>
          <p:nvSpPr>
            <p:cNvPr id="42" name="Freeform 42"/>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05023"/>
            </a:solidFill>
          </p:spPr>
          <p:txBody>
            <a:bodyPr/>
            <a:lstStyle/>
            <a:p>
              <a:endParaRPr lang="en-US" sz="1200" dirty="0"/>
            </a:p>
          </p:txBody>
        </p:sp>
        <p:sp>
          <p:nvSpPr>
            <p:cNvPr id="43" name="TextBox 43"/>
            <p:cNvSpPr txBox="1"/>
            <p:nvPr/>
          </p:nvSpPr>
          <p:spPr>
            <a:xfrm>
              <a:off x="79961" y="19050"/>
              <a:ext cx="692992" cy="717550"/>
            </a:xfrm>
            <a:prstGeom prst="rect">
              <a:avLst/>
            </a:prstGeom>
          </p:spPr>
          <p:txBody>
            <a:bodyPr lIns="33867" tIns="33867" rIns="33867" bIns="33867" rtlCol="0" anchor="ctr"/>
            <a:lstStyle/>
            <a:p>
              <a:pPr algn="ctr">
                <a:lnSpc>
                  <a:spcPts val="1773"/>
                </a:lnSpc>
              </a:pPr>
              <a:endParaRPr sz="1200" dirty="0"/>
            </a:p>
          </p:txBody>
        </p:sp>
      </p:grpSp>
      <p:grpSp>
        <p:nvGrpSpPr>
          <p:cNvPr id="44" name="Group 44"/>
          <p:cNvGrpSpPr/>
          <p:nvPr/>
        </p:nvGrpSpPr>
        <p:grpSpPr>
          <a:xfrm>
            <a:off x="5869160" y="4123889"/>
            <a:ext cx="1203861" cy="1203856"/>
            <a:chOff x="0" y="0"/>
            <a:chExt cx="6350000" cy="6349975"/>
          </a:xfrm>
        </p:grpSpPr>
        <p:sp>
          <p:nvSpPr>
            <p:cNvPr id="45" name="Freeform 4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9"/>
              <a:stretch>
                <a:fillRect l="-25136" r="-25136"/>
              </a:stretch>
            </a:blipFill>
          </p:spPr>
          <p:txBody>
            <a:bodyPr/>
            <a:lstStyle/>
            <a:p>
              <a:endParaRPr lang="en-US" sz="1200" dirty="0"/>
            </a:p>
          </p:txBody>
        </p:sp>
      </p:grpSp>
      <p:sp>
        <p:nvSpPr>
          <p:cNvPr id="46" name="Freeform 46"/>
          <p:cNvSpPr/>
          <p:nvPr/>
        </p:nvSpPr>
        <p:spPr>
          <a:xfrm rot="-5400000">
            <a:off x="5459406" y="4486826"/>
            <a:ext cx="1057801" cy="310729"/>
          </a:xfrm>
          <a:custGeom>
            <a:avLst/>
            <a:gdLst/>
            <a:ahLst/>
            <a:cxnLst/>
            <a:rect l="l" t="t" r="r" b="b"/>
            <a:pathLst>
              <a:path w="1586702" h="466094">
                <a:moveTo>
                  <a:pt x="0" y="0"/>
                </a:moveTo>
                <a:lnTo>
                  <a:pt x="1586701" y="0"/>
                </a:lnTo>
                <a:lnTo>
                  <a:pt x="1586701" y="466093"/>
                </a:lnTo>
                <a:lnTo>
                  <a:pt x="0" y="4660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dirty="0"/>
          </a:p>
        </p:txBody>
      </p:sp>
      <p:sp>
        <p:nvSpPr>
          <p:cNvPr id="47" name="TextBox 47"/>
          <p:cNvSpPr txBox="1"/>
          <p:nvPr/>
        </p:nvSpPr>
        <p:spPr>
          <a:xfrm>
            <a:off x="2286976" y="2562998"/>
            <a:ext cx="3101466" cy="826829"/>
          </a:xfrm>
          <a:prstGeom prst="rect">
            <a:avLst/>
          </a:prstGeom>
        </p:spPr>
        <p:txBody>
          <a:bodyPr lIns="0" tIns="0" rIns="0" bIns="0" rtlCol="0" anchor="t">
            <a:spAutoFit/>
          </a:bodyPr>
          <a:lstStyle/>
          <a:p>
            <a:pPr>
              <a:lnSpc>
                <a:spcPts val="2156"/>
              </a:lnSpc>
              <a:spcBef>
                <a:spcPct val="0"/>
              </a:spcBef>
            </a:pPr>
            <a:r>
              <a:rPr lang="en-US" sz="1540" dirty="0">
                <a:solidFill>
                  <a:srgbClr val="646469"/>
                </a:solidFill>
                <a:latin typeface="Open Sans"/>
                <a:ea typeface="Open Sans"/>
                <a:cs typeface="Open Sans"/>
                <a:sym typeface="Open Sans"/>
              </a:rPr>
              <a:t>Invite someone to an event on campus; introduce someone to resources on campus; etc. </a:t>
            </a:r>
          </a:p>
        </p:txBody>
      </p:sp>
      <p:sp>
        <p:nvSpPr>
          <p:cNvPr id="48" name="TextBox 48"/>
          <p:cNvSpPr txBox="1"/>
          <p:nvPr/>
        </p:nvSpPr>
        <p:spPr>
          <a:xfrm>
            <a:off x="2293808" y="4170060"/>
            <a:ext cx="3094633" cy="1391086"/>
          </a:xfrm>
          <a:prstGeom prst="rect">
            <a:avLst/>
          </a:prstGeom>
        </p:spPr>
        <p:txBody>
          <a:bodyPr lIns="0" tIns="0" rIns="0" bIns="0" rtlCol="0" anchor="t">
            <a:spAutoFit/>
          </a:bodyPr>
          <a:lstStyle/>
          <a:p>
            <a:pPr>
              <a:lnSpc>
                <a:spcPts val="2156"/>
              </a:lnSpc>
            </a:pPr>
            <a:r>
              <a:rPr lang="en-US" sz="1540" dirty="0">
                <a:solidFill>
                  <a:srgbClr val="646469"/>
                </a:solidFill>
                <a:latin typeface="Open Sans"/>
                <a:ea typeface="Open Sans"/>
                <a:cs typeface="Open Sans"/>
                <a:sym typeface="Open Sans"/>
              </a:rPr>
              <a:t>One day of Service; i.e.: MLK Day; </a:t>
            </a:r>
          </a:p>
          <a:p>
            <a:pPr>
              <a:lnSpc>
                <a:spcPts val="2156"/>
              </a:lnSpc>
            </a:pPr>
            <a:r>
              <a:rPr lang="en-US" sz="1540" dirty="0">
                <a:solidFill>
                  <a:srgbClr val="646469"/>
                </a:solidFill>
                <a:latin typeface="Open Sans"/>
                <a:ea typeface="Open Sans"/>
                <a:cs typeface="Open Sans"/>
                <a:sym typeface="Open Sans"/>
              </a:rPr>
              <a:t>Service Saturday; Make a Difference Day; Plant a tree; Bathe a dog</a:t>
            </a:r>
          </a:p>
          <a:p>
            <a:pPr>
              <a:lnSpc>
                <a:spcPts val="2156"/>
              </a:lnSpc>
              <a:spcBef>
                <a:spcPct val="0"/>
              </a:spcBef>
            </a:pPr>
            <a:endParaRPr lang="en-US" sz="1540" dirty="0">
              <a:solidFill>
                <a:srgbClr val="646469"/>
              </a:solidFill>
              <a:latin typeface="Open Sans"/>
              <a:ea typeface="Open Sans"/>
              <a:cs typeface="Open Sans"/>
              <a:sym typeface="Open Sans"/>
            </a:endParaRPr>
          </a:p>
        </p:txBody>
      </p:sp>
      <p:sp>
        <p:nvSpPr>
          <p:cNvPr id="49" name="TextBox 49"/>
          <p:cNvSpPr txBox="1"/>
          <p:nvPr/>
        </p:nvSpPr>
        <p:spPr>
          <a:xfrm>
            <a:off x="7588836" y="2508163"/>
            <a:ext cx="4162194" cy="1108958"/>
          </a:xfrm>
          <a:prstGeom prst="rect">
            <a:avLst/>
          </a:prstGeom>
        </p:spPr>
        <p:txBody>
          <a:bodyPr lIns="0" tIns="0" rIns="0" bIns="0" rtlCol="0" anchor="t">
            <a:spAutoFit/>
          </a:bodyPr>
          <a:lstStyle/>
          <a:p>
            <a:pPr>
              <a:lnSpc>
                <a:spcPts val="2156"/>
              </a:lnSpc>
            </a:pPr>
            <a:r>
              <a:rPr lang="en-US" sz="1540" dirty="0">
                <a:solidFill>
                  <a:srgbClr val="646469"/>
                </a:solidFill>
                <a:latin typeface="Open Sans"/>
                <a:ea typeface="Open Sans"/>
                <a:cs typeface="Open Sans"/>
                <a:sym typeface="Open Sans"/>
              </a:rPr>
              <a:t>Serve with a greater, more sustainable purpose; beyond one day of service; </a:t>
            </a:r>
          </a:p>
          <a:p>
            <a:pPr>
              <a:lnSpc>
                <a:spcPts val="2156"/>
              </a:lnSpc>
              <a:spcBef>
                <a:spcPct val="0"/>
              </a:spcBef>
            </a:pPr>
            <a:r>
              <a:rPr lang="en-US" sz="1540" dirty="0">
                <a:solidFill>
                  <a:srgbClr val="646469"/>
                </a:solidFill>
                <a:latin typeface="Open Sans"/>
                <a:ea typeface="Open Sans"/>
                <a:cs typeface="Open Sans"/>
                <a:sym typeface="Open Sans"/>
              </a:rPr>
              <a:t>Serve on a Board; Be a committee member for an organization</a:t>
            </a:r>
          </a:p>
        </p:txBody>
      </p:sp>
      <p:sp>
        <p:nvSpPr>
          <p:cNvPr id="50" name="TextBox 50"/>
          <p:cNvSpPr txBox="1"/>
          <p:nvPr/>
        </p:nvSpPr>
        <p:spPr>
          <a:xfrm>
            <a:off x="7588836" y="4312435"/>
            <a:ext cx="4162194" cy="1108958"/>
          </a:xfrm>
          <a:prstGeom prst="rect">
            <a:avLst/>
          </a:prstGeom>
        </p:spPr>
        <p:txBody>
          <a:bodyPr lIns="0" tIns="0" rIns="0" bIns="0" rtlCol="0" anchor="t">
            <a:spAutoFit/>
          </a:bodyPr>
          <a:lstStyle/>
          <a:p>
            <a:pPr>
              <a:lnSpc>
                <a:spcPts val="2156"/>
              </a:lnSpc>
            </a:pPr>
            <a:r>
              <a:rPr lang="en-US" sz="1540" dirty="0">
                <a:solidFill>
                  <a:srgbClr val="646469"/>
                </a:solidFill>
                <a:latin typeface="Open Sans"/>
                <a:ea typeface="Open Sans"/>
                <a:cs typeface="Open Sans"/>
                <a:sym typeface="Open Sans"/>
              </a:rPr>
              <a:t>Asset based; Deliberate, Intentional; Involves partner in the planning; Involves reciprocity; i.e. Designated Service-Learning Course (DSL) </a:t>
            </a:r>
          </a:p>
          <a:p>
            <a:pPr>
              <a:lnSpc>
                <a:spcPts val="2156"/>
              </a:lnSpc>
              <a:spcBef>
                <a:spcPct val="0"/>
              </a:spcBef>
            </a:pPr>
            <a:endParaRPr lang="en-US" sz="1540" dirty="0">
              <a:solidFill>
                <a:srgbClr val="646469"/>
              </a:solidFill>
              <a:latin typeface="Open Sans"/>
              <a:ea typeface="Open Sans"/>
              <a:cs typeface="Open Sans"/>
              <a:sym typeface="Open Sans"/>
            </a:endParaRPr>
          </a:p>
        </p:txBody>
      </p:sp>
      <p:sp>
        <p:nvSpPr>
          <p:cNvPr id="51" name="TextBox 51"/>
          <p:cNvSpPr txBox="1"/>
          <p:nvPr/>
        </p:nvSpPr>
        <p:spPr>
          <a:xfrm>
            <a:off x="2293808" y="2225611"/>
            <a:ext cx="2891646" cy="281039"/>
          </a:xfrm>
          <a:prstGeom prst="rect">
            <a:avLst/>
          </a:prstGeom>
        </p:spPr>
        <p:txBody>
          <a:bodyPr lIns="0" tIns="0" rIns="0" bIns="0" rtlCol="0" anchor="t">
            <a:spAutoFit/>
          </a:bodyPr>
          <a:lstStyle/>
          <a:p>
            <a:pPr>
              <a:lnSpc>
                <a:spcPts val="2333"/>
              </a:lnSpc>
            </a:pPr>
            <a:r>
              <a:rPr lang="en-US" sz="1666" dirty="0">
                <a:solidFill>
                  <a:srgbClr val="F05023"/>
                </a:solidFill>
                <a:latin typeface="Poppins Bold"/>
                <a:ea typeface="Poppins Bold"/>
                <a:cs typeface="Poppins Bold"/>
                <a:sym typeface="Poppins Bold"/>
              </a:rPr>
              <a:t>OUTREACH</a:t>
            </a:r>
          </a:p>
        </p:txBody>
      </p:sp>
      <p:sp>
        <p:nvSpPr>
          <p:cNvPr id="52" name="TextBox 52"/>
          <p:cNvSpPr txBox="1"/>
          <p:nvPr/>
        </p:nvSpPr>
        <p:spPr>
          <a:xfrm>
            <a:off x="2293808" y="3877103"/>
            <a:ext cx="2891646" cy="281039"/>
          </a:xfrm>
          <a:prstGeom prst="rect">
            <a:avLst/>
          </a:prstGeom>
        </p:spPr>
        <p:txBody>
          <a:bodyPr lIns="0" tIns="0" rIns="0" bIns="0" rtlCol="0" anchor="t">
            <a:spAutoFit/>
          </a:bodyPr>
          <a:lstStyle/>
          <a:p>
            <a:pPr>
              <a:lnSpc>
                <a:spcPts val="2333"/>
              </a:lnSpc>
            </a:pPr>
            <a:r>
              <a:rPr lang="en-US" sz="1666" dirty="0">
                <a:solidFill>
                  <a:srgbClr val="F05023"/>
                </a:solidFill>
                <a:latin typeface="Poppins Bold"/>
                <a:ea typeface="Poppins Bold"/>
                <a:cs typeface="Poppins Bold"/>
                <a:sym typeface="Poppins Bold"/>
              </a:rPr>
              <a:t>VOLUNTEER</a:t>
            </a:r>
          </a:p>
        </p:txBody>
      </p:sp>
      <p:sp>
        <p:nvSpPr>
          <p:cNvPr id="53" name="TextBox 53"/>
          <p:cNvSpPr txBox="1"/>
          <p:nvPr/>
        </p:nvSpPr>
        <p:spPr>
          <a:xfrm>
            <a:off x="7588836" y="2225611"/>
            <a:ext cx="2891646" cy="281039"/>
          </a:xfrm>
          <a:prstGeom prst="rect">
            <a:avLst/>
          </a:prstGeom>
        </p:spPr>
        <p:txBody>
          <a:bodyPr lIns="0" tIns="0" rIns="0" bIns="0" rtlCol="0" anchor="t">
            <a:spAutoFit/>
          </a:bodyPr>
          <a:lstStyle/>
          <a:p>
            <a:pPr>
              <a:lnSpc>
                <a:spcPts val="2333"/>
              </a:lnSpc>
            </a:pPr>
            <a:r>
              <a:rPr lang="en-US" sz="1666" dirty="0">
                <a:solidFill>
                  <a:srgbClr val="F05023"/>
                </a:solidFill>
                <a:latin typeface="Poppins Bold"/>
                <a:ea typeface="Poppins Bold"/>
                <a:cs typeface="Poppins Bold"/>
                <a:sym typeface="Poppins Bold"/>
              </a:rPr>
              <a:t>SUSTAINED SERVICE</a:t>
            </a:r>
          </a:p>
        </p:txBody>
      </p:sp>
      <p:sp>
        <p:nvSpPr>
          <p:cNvPr id="54" name="TextBox 54"/>
          <p:cNvSpPr txBox="1"/>
          <p:nvPr/>
        </p:nvSpPr>
        <p:spPr>
          <a:xfrm>
            <a:off x="7588836" y="4004519"/>
            <a:ext cx="2891646" cy="281039"/>
          </a:xfrm>
          <a:prstGeom prst="rect">
            <a:avLst/>
          </a:prstGeom>
        </p:spPr>
        <p:txBody>
          <a:bodyPr lIns="0" tIns="0" rIns="0" bIns="0" rtlCol="0" anchor="t">
            <a:spAutoFit/>
          </a:bodyPr>
          <a:lstStyle/>
          <a:p>
            <a:pPr>
              <a:lnSpc>
                <a:spcPts val="2333"/>
              </a:lnSpc>
            </a:pPr>
            <a:r>
              <a:rPr lang="en-US" sz="1666" dirty="0">
                <a:solidFill>
                  <a:srgbClr val="F05023"/>
                </a:solidFill>
                <a:latin typeface="Poppins Bold"/>
                <a:ea typeface="Poppins Bold"/>
                <a:cs typeface="Poppins Bold"/>
                <a:sym typeface="Poppins Bold"/>
              </a:rPr>
              <a:t>COMMUNITY-ENGAGED</a:t>
            </a:r>
          </a:p>
        </p:txBody>
      </p:sp>
      <p:grpSp>
        <p:nvGrpSpPr>
          <p:cNvPr id="55" name="Group 55"/>
          <p:cNvGrpSpPr/>
          <p:nvPr/>
        </p:nvGrpSpPr>
        <p:grpSpPr>
          <a:xfrm>
            <a:off x="10648293" y="554382"/>
            <a:ext cx="150973" cy="150973"/>
            <a:chOff x="0" y="0"/>
            <a:chExt cx="1913890" cy="1913890"/>
          </a:xfrm>
        </p:grpSpPr>
        <p:sp>
          <p:nvSpPr>
            <p:cNvPr id="56" name="Freeform 5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05023"/>
            </a:solidFill>
          </p:spPr>
          <p:txBody>
            <a:bodyPr/>
            <a:lstStyle/>
            <a:p>
              <a:endParaRPr lang="en-US" sz="1200" dirty="0"/>
            </a:p>
          </p:txBody>
        </p:sp>
      </p:grpSp>
      <p:grpSp>
        <p:nvGrpSpPr>
          <p:cNvPr id="57" name="Group 57"/>
          <p:cNvGrpSpPr/>
          <p:nvPr/>
        </p:nvGrpSpPr>
        <p:grpSpPr>
          <a:xfrm>
            <a:off x="11001760" y="554382"/>
            <a:ext cx="150973" cy="150973"/>
            <a:chOff x="0" y="0"/>
            <a:chExt cx="1913890" cy="1913890"/>
          </a:xfrm>
        </p:grpSpPr>
        <p:sp>
          <p:nvSpPr>
            <p:cNvPr id="58" name="Freeform 5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6469"/>
            </a:solidFill>
          </p:spPr>
          <p:txBody>
            <a:bodyPr/>
            <a:lstStyle/>
            <a:p>
              <a:endParaRPr lang="en-US" sz="1200" dirty="0"/>
            </a:p>
          </p:txBody>
        </p:sp>
      </p:grpSp>
      <p:grpSp>
        <p:nvGrpSpPr>
          <p:cNvPr id="59" name="Group 59"/>
          <p:cNvGrpSpPr/>
          <p:nvPr/>
        </p:nvGrpSpPr>
        <p:grpSpPr>
          <a:xfrm>
            <a:off x="11355228" y="554382"/>
            <a:ext cx="150973" cy="150973"/>
            <a:chOff x="0" y="0"/>
            <a:chExt cx="1913890" cy="1913890"/>
          </a:xfrm>
        </p:grpSpPr>
        <p:sp>
          <p:nvSpPr>
            <p:cNvPr id="60" name="Freeform 6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solidFill>
          </p:spPr>
          <p:txBody>
            <a:bodyPr/>
            <a:lstStyle/>
            <a:p>
              <a:endParaRPr lang="en-US" sz="1200" dirty="0"/>
            </a:p>
          </p:txBody>
        </p:sp>
      </p:grpSp>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otalTime>306</TotalTime>
  <Words>410</Words>
  <Application>Microsoft Office PowerPoint</Application>
  <PresentationFormat>Widescreen</PresentationFormat>
  <Paragraphs>65</Paragraphs>
  <Slides>10</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3" baseType="lpstr">
      <vt:lpstr>Arial</vt:lpstr>
      <vt:lpstr>Bookman Old Style</vt:lpstr>
      <vt:lpstr>Calibri</vt:lpstr>
      <vt:lpstr>Franklin Gothic Book</vt:lpstr>
      <vt:lpstr>Open Sans</vt:lpstr>
      <vt:lpstr>Open Sans Bold</vt:lpstr>
      <vt:lpstr>Poppins</vt:lpstr>
      <vt:lpstr>Poppins Bold</vt:lpstr>
      <vt:lpstr>Poppins Medium</vt:lpstr>
      <vt:lpstr>Poppins Ultra-Bold</vt:lpstr>
      <vt:lpstr>Tahoma</vt:lpstr>
      <vt:lpstr>1_RetrospectVTI</vt:lpstr>
      <vt:lpstr>Packager Shell Object</vt:lpstr>
      <vt:lpstr>PowerPoint Presentation</vt:lpstr>
      <vt:lpstr>UTRGV Mission Statement</vt:lpstr>
      <vt:lpstr>PowerPoint Presentation</vt:lpstr>
      <vt:lpstr>PowerPoint Presentation</vt:lpstr>
      <vt:lpstr>PowerPoint Presentation</vt:lpstr>
      <vt:lpstr>PowerPoint Presentation</vt:lpstr>
      <vt:lpstr>Community-Based vs Community-Engaged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Takes A Village: A Community Ambassador Framework for Community Residents</dc:title>
  <dc:creator>Christian Corrales</dc:creator>
  <cp:lastModifiedBy>Christian Corrales</cp:lastModifiedBy>
  <cp:revision>26</cp:revision>
  <dcterms:created xsi:type="dcterms:W3CDTF">2020-11-30T19:15:55Z</dcterms:created>
  <dcterms:modified xsi:type="dcterms:W3CDTF">2024-11-15T07:06:40Z</dcterms:modified>
</cp:coreProperties>
</file>