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40" r:id="rId4"/>
  </p:sldMasterIdLst>
  <p:handoutMasterIdLst>
    <p:handoutMasterId r:id="rId6"/>
  </p:handoutMasterIdLst>
  <p:sldIdLst>
    <p:sldId id="256" r:id="rId5"/>
  </p:sldIdLst>
  <p:sldSz cx="43891200" cy="32918400"/>
  <p:notesSz cx="6858000" cy="9144000"/>
  <p:defaultTextStyle>
    <a:defPPr>
      <a:defRPr lang="en-US"/>
    </a:defPPr>
    <a:lvl1pPr algn="l" rtl="0" fontAlgn="base">
      <a:spcBef>
        <a:spcPct val="0"/>
      </a:spcBef>
      <a:spcAft>
        <a:spcPct val="0"/>
      </a:spcAft>
      <a:defRPr sz="9119" kern="1200">
        <a:solidFill>
          <a:schemeClr val="tx1"/>
        </a:solidFill>
        <a:latin typeface="Arial" charset="0"/>
        <a:ea typeface="+mn-ea"/>
        <a:cs typeface="+mn-cs"/>
      </a:defRPr>
    </a:lvl1pPr>
    <a:lvl2pPr marL="548574" algn="l" rtl="0" fontAlgn="base">
      <a:spcBef>
        <a:spcPct val="0"/>
      </a:spcBef>
      <a:spcAft>
        <a:spcPct val="0"/>
      </a:spcAft>
      <a:defRPr sz="9119" kern="1200">
        <a:solidFill>
          <a:schemeClr val="tx1"/>
        </a:solidFill>
        <a:latin typeface="Arial" charset="0"/>
        <a:ea typeface="+mn-ea"/>
        <a:cs typeface="+mn-cs"/>
      </a:defRPr>
    </a:lvl2pPr>
    <a:lvl3pPr marL="1097148" algn="l" rtl="0" fontAlgn="base">
      <a:spcBef>
        <a:spcPct val="0"/>
      </a:spcBef>
      <a:spcAft>
        <a:spcPct val="0"/>
      </a:spcAft>
      <a:defRPr sz="9119" kern="1200">
        <a:solidFill>
          <a:schemeClr val="tx1"/>
        </a:solidFill>
        <a:latin typeface="Arial" charset="0"/>
        <a:ea typeface="+mn-ea"/>
        <a:cs typeface="+mn-cs"/>
      </a:defRPr>
    </a:lvl3pPr>
    <a:lvl4pPr marL="1645723" algn="l" rtl="0" fontAlgn="base">
      <a:spcBef>
        <a:spcPct val="0"/>
      </a:spcBef>
      <a:spcAft>
        <a:spcPct val="0"/>
      </a:spcAft>
      <a:defRPr sz="9119" kern="1200">
        <a:solidFill>
          <a:schemeClr val="tx1"/>
        </a:solidFill>
        <a:latin typeface="Arial" charset="0"/>
        <a:ea typeface="+mn-ea"/>
        <a:cs typeface="+mn-cs"/>
      </a:defRPr>
    </a:lvl4pPr>
    <a:lvl5pPr marL="2194297" algn="l" rtl="0" fontAlgn="base">
      <a:spcBef>
        <a:spcPct val="0"/>
      </a:spcBef>
      <a:spcAft>
        <a:spcPct val="0"/>
      </a:spcAft>
      <a:defRPr sz="9119" kern="1200">
        <a:solidFill>
          <a:schemeClr val="tx1"/>
        </a:solidFill>
        <a:latin typeface="Arial" charset="0"/>
        <a:ea typeface="+mn-ea"/>
        <a:cs typeface="+mn-cs"/>
      </a:defRPr>
    </a:lvl5pPr>
    <a:lvl6pPr marL="2742870" algn="l" defTabSz="1097148" rtl="0" eaLnBrk="1" latinLnBrk="0" hangingPunct="1">
      <a:defRPr sz="9119" kern="1200">
        <a:solidFill>
          <a:schemeClr val="tx1"/>
        </a:solidFill>
        <a:latin typeface="Arial" charset="0"/>
        <a:ea typeface="+mn-ea"/>
        <a:cs typeface="+mn-cs"/>
      </a:defRPr>
    </a:lvl6pPr>
    <a:lvl7pPr marL="3291444" algn="l" defTabSz="1097148" rtl="0" eaLnBrk="1" latinLnBrk="0" hangingPunct="1">
      <a:defRPr sz="9119" kern="1200">
        <a:solidFill>
          <a:schemeClr val="tx1"/>
        </a:solidFill>
        <a:latin typeface="Arial" charset="0"/>
        <a:ea typeface="+mn-ea"/>
        <a:cs typeface="+mn-cs"/>
      </a:defRPr>
    </a:lvl7pPr>
    <a:lvl8pPr marL="3840020" algn="l" defTabSz="1097148" rtl="0" eaLnBrk="1" latinLnBrk="0" hangingPunct="1">
      <a:defRPr sz="9119" kern="1200">
        <a:solidFill>
          <a:schemeClr val="tx1"/>
        </a:solidFill>
        <a:latin typeface="Arial" charset="0"/>
        <a:ea typeface="+mn-ea"/>
        <a:cs typeface="+mn-cs"/>
      </a:defRPr>
    </a:lvl8pPr>
    <a:lvl9pPr marL="4388593" algn="l" defTabSz="1097148" rtl="0" eaLnBrk="1" latinLnBrk="0" hangingPunct="1">
      <a:defRPr sz="9119"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9469" userDrawn="1">
          <p15:clr>
            <a:srgbClr val="A4A3A4"/>
          </p15:clr>
        </p15:guide>
        <p15:guide id="2" pos="1935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FFCCFF"/>
    <a:srgbClr val="FF99CC"/>
    <a:srgbClr val="CCCCFF"/>
    <a:srgbClr val="ABD9BA"/>
    <a:srgbClr val="659B68"/>
    <a:srgbClr val="295752"/>
    <a:srgbClr val="3A35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82" autoAdjust="0"/>
    <p:restoredTop sz="99409" autoAdjust="0"/>
  </p:normalViewPr>
  <p:slideViewPr>
    <p:cSldViewPr showGuides="1">
      <p:cViewPr varScale="1">
        <p:scale>
          <a:sx n="20" d="100"/>
          <a:sy n="20" d="100"/>
        </p:scale>
        <p:origin x="1252" y="120"/>
      </p:cViewPr>
      <p:guideLst>
        <p:guide orient="horz" pos="19469"/>
        <p:guide pos="19354"/>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handoutMaster" Target="handoutMasters/handout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1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1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1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DED6C95-7F5B-4CD5-84FC-DE3B60B2528C}" type="slidenum">
              <a:rPr lang="en-US"/>
              <a:pPr>
                <a:defRPr/>
              </a:pPr>
              <a:t>‹#›</a:t>
            </a:fld>
            <a:endParaRPr lang="en-US"/>
          </a:p>
        </p:txBody>
      </p:sp>
    </p:spTree>
    <p:extLst>
      <p:ext uri="{BB962C8B-B14F-4D97-AF65-F5344CB8AC3E}">
        <p14:creationId xmlns:p14="http://schemas.microsoft.com/office/powerpoint/2010/main" val="167420942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smtClean="0"/>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FA8B9C2-5310-4BB9-9813-A09C029CA706}" type="slidenum">
              <a:rPr lang="en-US" smtClean="0"/>
              <a:pPr>
                <a:defRPr/>
              </a:pPr>
              <a:t>‹#›</a:t>
            </a:fld>
            <a:endParaRPr lang="en-US"/>
          </a:p>
        </p:txBody>
      </p:sp>
    </p:spTree>
    <p:extLst>
      <p:ext uri="{BB962C8B-B14F-4D97-AF65-F5344CB8AC3E}">
        <p14:creationId xmlns:p14="http://schemas.microsoft.com/office/powerpoint/2010/main" val="1409977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8C5A76A-75F9-453D-90F1-B546D34A8437}" type="slidenum">
              <a:rPr lang="en-US" smtClean="0"/>
              <a:pPr>
                <a:defRPr/>
              </a:pPr>
              <a:t>‹#›</a:t>
            </a:fld>
            <a:endParaRPr lang="en-US"/>
          </a:p>
        </p:txBody>
      </p:sp>
    </p:spTree>
    <p:extLst>
      <p:ext uri="{BB962C8B-B14F-4D97-AF65-F5344CB8AC3E}">
        <p14:creationId xmlns:p14="http://schemas.microsoft.com/office/powerpoint/2010/main" val="372398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2D5A3D4-BB02-4F2C-ACA0-0FA39891D451}" type="slidenum">
              <a:rPr lang="en-US" smtClean="0"/>
              <a:pPr>
                <a:defRPr/>
              </a:pPr>
              <a:t>‹#›</a:t>
            </a:fld>
            <a:endParaRPr lang="en-US"/>
          </a:p>
        </p:txBody>
      </p:sp>
    </p:spTree>
    <p:extLst>
      <p:ext uri="{BB962C8B-B14F-4D97-AF65-F5344CB8AC3E}">
        <p14:creationId xmlns:p14="http://schemas.microsoft.com/office/powerpoint/2010/main" val="4077256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4958CE4-7104-42C1-8500-A0E67CBBB836}" type="slidenum">
              <a:rPr lang="en-US" smtClean="0"/>
              <a:pPr>
                <a:defRPr/>
              </a:pPr>
              <a:t>‹#›</a:t>
            </a:fld>
            <a:endParaRPr lang="en-US"/>
          </a:p>
        </p:txBody>
      </p:sp>
    </p:spTree>
    <p:extLst>
      <p:ext uri="{BB962C8B-B14F-4D97-AF65-F5344CB8AC3E}">
        <p14:creationId xmlns:p14="http://schemas.microsoft.com/office/powerpoint/2010/main" val="1158876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smtClean="0"/>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144A8B8-8AE5-4150-B7D6-E76913B6D968}" type="slidenum">
              <a:rPr lang="en-US" smtClean="0"/>
              <a:pPr>
                <a:defRPr/>
              </a:pPr>
              <a:t>‹#›</a:t>
            </a:fld>
            <a:endParaRPr lang="en-US"/>
          </a:p>
        </p:txBody>
      </p:sp>
    </p:spTree>
    <p:extLst>
      <p:ext uri="{BB962C8B-B14F-4D97-AF65-F5344CB8AC3E}">
        <p14:creationId xmlns:p14="http://schemas.microsoft.com/office/powerpoint/2010/main" val="1380192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DC6793D-F811-416F-990C-3701C6AAA67F}" type="slidenum">
              <a:rPr lang="en-US" smtClean="0"/>
              <a:pPr>
                <a:defRPr/>
              </a:pPr>
              <a:t>‹#›</a:t>
            </a:fld>
            <a:endParaRPr lang="en-US"/>
          </a:p>
        </p:txBody>
      </p:sp>
    </p:spTree>
    <p:extLst>
      <p:ext uri="{BB962C8B-B14F-4D97-AF65-F5344CB8AC3E}">
        <p14:creationId xmlns:p14="http://schemas.microsoft.com/office/powerpoint/2010/main" val="1334790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33F48BD0-D401-4F87-9CEF-CCEA5D7A4104}" type="slidenum">
              <a:rPr lang="en-US" smtClean="0"/>
              <a:pPr>
                <a:defRPr/>
              </a:pPr>
              <a:t>‹#›</a:t>
            </a:fld>
            <a:endParaRPr lang="en-US"/>
          </a:p>
        </p:txBody>
      </p:sp>
    </p:spTree>
    <p:extLst>
      <p:ext uri="{BB962C8B-B14F-4D97-AF65-F5344CB8AC3E}">
        <p14:creationId xmlns:p14="http://schemas.microsoft.com/office/powerpoint/2010/main" val="1733588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709600" y="1752607"/>
            <a:ext cx="2164080" cy="4038593"/>
          </a:xfrm>
        </p:spPr>
        <p:txBody>
          <a:bodyPr>
            <a:noAutofit/>
          </a:bodyPr>
          <a:lstStyle>
            <a:lvl1pPr>
              <a:defRPr sz="8110"/>
            </a:lvl1pPr>
          </a:lstStyle>
          <a:p>
            <a:r>
              <a:rPr lang="en-US" dirty="0" smtClean="0"/>
              <a:t>###</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B9AB722B-04AD-4E7F-AB38-1F07DE21618A}" type="slidenum">
              <a:rPr lang="en-US" smtClean="0"/>
              <a:pPr>
                <a:defRPr/>
              </a:pPr>
              <a:t>‹#›</a:t>
            </a:fld>
            <a:endParaRPr lang="en-US"/>
          </a:p>
        </p:txBody>
      </p:sp>
    </p:spTree>
    <p:extLst>
      <p:ext uri="{BB962C8B-B14F-4D97-AF65-F5344CB8AC3E}">
        <p14:creationId xmlns:p14="http://schemas.microsoft.com/office/powerpoint/2010/main" val="1179951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8B984B07-52F6-4B78-8E87-F9B79365896A}" type="slidenum">
              <a:rPr lang="en-US" smtClean="0"/>
              <a:pPr>
                <a:defRPr/>
              </a:pPr>
              <a:t>‹#›</a:t>
            </a:fld>
            <a:endParaRPr lang="en-US"/>
          </a:p>
        </p:txBody>
      </p:sp>
      <p:sp>
        <p:nvSpPr>
          <p:cNvPr id="5" name="TextBox 4"/>
          <p:cNvSpPr txBox="1"/>
          <p:nvPr userDrawn="1"/>
        </p:nvSpPr>
        <p:spPr>
          <a:xfrm rot="16200000">
            <a:off x="38330506" y="27192831"/>
            <a:ext cx="10058400" cy="295466"/>
          </a:xfrm>
          <a:prstGeom prst="rect">
            <a:avLst/>
          </a:prstGeom>
          <a:noFill/>
        </p:spPr>
        <p:txBody>
          <a:bodyPr lIns="97536" tIns="48768" rIns="97536" bIns="48768">
            <a:spAutoFit/>
          </a:bodyPr>
          <a:lstStyle/>
          <a:p>
            <a:pPr>
              <a:defRPr/>
            </a:pPr>
            <a:r>
              <a:rPr lang="en-US" sz="1280" dirty="0">
                <a:latin typeface="Century Gothic" pitchFamily="34" charset="0"/>
              </a:rPr>
              <a:t>SRCC poster template provided by Instructional Resources and Office of Undergraduate Research</a:t>
            </a:r>
          </a:p>
        </p:txBody>
      </p:sp>
    </p:spTree>
    <p:extLst>
      <p:ext uri="{BB962C8B-B14F-4D97-AF65-F5344CB8AC3E}">
        <p14:creationId xmlns:p14="http://schemas.microsoft.com/office/powerpoint/2010/main" val="3945492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7E3FAC9-7227-4A85-A351-D323704E7571}" type="slidenum">
              <a:rPr lang="en-US" smtClean="0"/>
              <a:pPr>
                <a:defRPr/>
              </a:pPr>
              <a:t>‹#›</a:t>
            </a:fld>
            <a:endParaRPr lang="en-US"/>
          </a:p>
        </p:txBody>
      </p:sp>
    </p:spTree>
    <p:extLst>
      <p:ext uri="{BB962C8B-B14F-4D97-AF65-F5344CB8AC3E}">
        <p14:creationId xmlns:p14="http://schemas.microsoft.com/office/powerpoint/2010/main" val="2855615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smtClean="0"/>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0B9DE8A-C2E4-431D-A778-A3DF3085369F}" type="slidenum">
              <a:rPr lang="en-US" smtClean="0"/>
              <a:pPr>
                <a:defRPr/>
              </a:pPr>
              <a:t>‹#›</a:t>
            </a:fld>
            <a:endParaRPr lang="en-US"/>
          </a:p>
        </p:txBody>
      </p:sp>
    </p:spTree>
    <p:extLst>
      <p:ext uri="{BB962C8B-B14F-4D97-AF65-F5344CB8AC3E}">
        <p14:creationId xmlns:p14="http://schemas.microsoft.com/office/powerpoint/2010/main" val="3408485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pPr>
              <a:defRPr/>
            </a:pPr>
            <a:fld id="{1C302FDD-3C9E-4182-9C8E-7F492B68D426}" type="slidenum">
              <a:rPr lang="en-US" smtClean="0"/>
              <a:pPr>
                <a:defRPr/>
              </a:pPr>
              <a:t>‹#›</a:t>
            </a:fld>
            <a:endParaRPr lang="en-US"/>
          </a:p>
        </p:txBody>
      </p:sp>
    </p:spTree>
    <p:extLst>
      <p:ext uri="{BB962C8B-B14F-4D97-AF65-F5344CB8AC3E}">
        <p14:creationId xmlns:p14="http://schemas.microsoft.com/office/powerpoint/2010/main" val="2321042297"/>
      </p:ext>
    </p:extLst>
  </p:cSld>
  <p:clrMap bg1="lt1" tx1="dk1" bg2="lt2" tx2="dk2" accent1="accent1" accent2="accent2" accent3="accent3" accent4="accent4" accent5="accent5" accent6="accent6" hlink="hlink" folHlink="folHlink"/>
  <p:sldLayoutIdLst>
    <p:sldLayoutId id="2147484741" r:id="rId1"/>
    <p:sldLayoutId id="2147484742" r:id="rId2"/>
    <p:sldLayoutId id="2147484743" r:id="rId3"/>
    <p:sldLayoutId id="2147484744" r:id="rId4"/>
    <p:sldLayoutId id="2147484745" r:id="rId5"/>
    <p:sldLayoutId id="2147484746" r:id="rId6"/>
    <p:sldLayoutId id="2147484747" r:id="rId7"/>
    <p:sldLayoutId id="2147484748" r:id="rId8"/>
    <p:sldLayoutId id="2147484749" r:id="rId9"/>
    <p:sldLayoutId id="2147484750" r:id="rId10"/>
    <p:sldLayoutId id="214748475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2" name="Text Box 354"/>
          <p:cNvSpPr txBox="1">
            <a:spLocks noChangeArrowheads="1"/>
          </p:cNvSpPr>
          <p:nvPr/>
        </p:nvSpPr>
        <p:spPr bwMode="auto">
          <a:xfrm>
            <a:off x="9644686" y="3245276"/>
            <a:ext cx="24600747" cy="3455433"/>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lIns="90027" tIns="438912" rIns="90027" bIns="341376">
            <a:spAutoFit/>
          </a:bodyPr>
          <a:lstStyle/>
          <a:p>
            <a:pPr algn="ctr" defTabSz="4011662">
              <a:spcBef>
                <a:spcPct val="50000"/>
              </a:spcBef>
              <a:defRPr/>
            </a:pPr>
            <a:r>
              <a:rPr lang="en-US" sz="8534" dirty="0">
                <a:ln w="0"/>
                <a:effectLst>
                  <a:outerShdw blurRad="38100" dist="19050" dir="2700000" algn="tl" rotWithShape="0">
                    <a:schemeClr val="dk1">
                      <a:alpha val="40000"/>
                    </a:schemeClr>
                  </a:outerShdw>
                </a:effectLst>
                <a:latin typeface="Arial Black" pitchFamily="34" charset="0"/>
                <a:cs typeface="Braggadocio"/>
              </a:rPr>
              <a:t>Title of your Poster Presentation</a:t>
            </a:r>
          </a:p>
          <a:p>
            <a:pPr algn="ctr" defTabSz="4011662">
              <a:spcBef>
                <a:spcPct val="50000"/>
              </a:spcBef>
              <a:defRPr/>
            </a:pPr>
            <a:r>
              <a:rPr lang="en-US" sz="3520" b="1" dirty="0">
                <a:solidFill>
                  <a:sysClr val="windowText" lastClr="000000"/>
                </a:solidFill>
                <a:latin typeface="Arial" pitchFamily="34" charset="0"/>
                <a:cs typeface="Arial" pitchFamily="34" charset="0"/>
              </a:rPr>
              <a:t>Student Presenter’s Name(s)</a:t>
            </a:r>
            <a:br>
              <a:rPr lang="en-US" sz="3520" b="1" dirty="0">
                <a:solidFill>
                  <a:sysClr val="windowText" lastClr="000000"/>
                </a:solidFill>
                <a:latin typeface="Arial" pitchFamily="34" charset="0"/>
                <a:cs typeface="Arial" pitchFamily="34" charset="0"/>
              </a:rPr>
            </a:br>
            <a:r>
              <a:rPr lang="en-US" sz="3520" b="1" dirty="0">
                <a:solidFill>
                  <a:sysClr val="windowText" lastClr="000000"/>
                </a:solidFill>
                <a:latin typeface="Arial" pitchFamily="34" charset="0"/>
                <a:cs typeface="Arial" pitchFamily="34" charset="0"/>
              </a:rPr>
              <a:t>Mentor’s Name, Title, Department (</a:t>
            </a:r>
            <a:r>
              <a:rPr lang="en-US" sz="3520" b="1" dirty="0" err="1">
                <a:solidFill>
                  <a:sysClr val="windowText" lastClr="000000"/>
                </a:solidFill>
                <a:latin typeface="Arial" pitchFamily="34" charset="0"/>
                <a:cs typeface="Arial" pitchFamily="34" charset="0"/>
              </a:rPr>
              <a:t>e.g</a:t>
            </a:r>
            <a:r>
              <a:rPr lang="en-US" sz="3520" b="1" dirty="0">
                <a:solidFill>
                  <a:sysClr val="windowText" lastClr="000000"/>
                </a:solidFill>
                <a:latin typeface="Arial" pitchFamily="34" charset="0"/>
                <a:cs typeface="Arial" pitchFamily="34" charset="0"/>
              </a:rPr>
              <a:t>, Dr. John Smith, Professor, History)</a:t>
            </a:r>
          </a:p>
        </p:txBody>
      </p:sp>
      <p:grpSp>
        <p:nvGrpSpPr>
          <p:cNvPr id="11" name="Group 10"/>
          <p:cNvGrpSpPr/>
          <p:nvPr/>
        </p:nvGrpSpPr>
        <p:grpSpPr>
          <a:xfrm>
            <a:off x="3673857" y="22382565"/>
            <a:ext cx="11012898" cy="2046267"/>
            <a:chOff x="837184" y="19812000"/>
            <a:chExt cx="10324591" cy="1112227"/>
          </a:xfrm>
        </p:grpSpPr>
        <p:sp>
          <p:nvSpPr>
            <p:cNvPr id="2052" name="Text Box 356"/>
            <p:cNvSpPr txBox="1">
              <a:spLocks noChangeArrowheads="1"/>
            </p:cNvSpPr>
            <p:nvPr/>
          </p:nvSpPr>
          <p:spPr bwMode="auto">
            <a:xfrm>
              <a:off x="837184" y="20393025"/>
              <a:ext cx="10323576" cy="531202"/>
            </a:xfrm>
            <a:prstGeom prst="rect">
              <a:avLst/>
            </a:prstGeom>
            <a:noFill/>
            <a:ln w="9525">
              <a:noFill/>
              <a:miter lim="800000"/>
              <a:headEnd/>
              <a:tailEnd/>
            </a:ln>
          </p:spPr>
          <p:txBody>
            <a:bodyPr wrap="square" lIns="90027" tIns="45013" rIns="90027" bIns="45013" numCol="1">
              <a:spAutoFit/>
            </a:bodyPr>
            <a:lstStyle/>
            <a:p>
              <a:pPr algn="just" defTabSz="4011662">
                <a:defRPr/>
              </a:pPr>
              <a:r>
                <a:rPr lang="en-US" sz="2880" dirty="0"/>
                <a:t>Describe the purpose of the research project and place the objective in a larger context.</a:t>
              </a:r>
            </a:p>
          </p:txBody>
        </p:sp>
        <p:sp>
          <p:nvSpPr>
            <p:cNvPr id="2407" name="Text Box 359"/>
            <p:cNvSpPr txBox="1">
              <a:spLocks noChangeArrowheads="1"/>
            </p:cNvSpPr>
            <p:nvPr/>
          </p:nvSpPr>
          <p:spPr bwMode="auto">
            <a:xfrm>
              <a:off x="838199" y="19812000"/>
              <a:ext cx="10323576" cy="441947"/>
            </a:xfrm>
            <a:prstGeom prst="rect">
              <a:avLst/>
            </a:prstGeom>
            <a:noFill/>
            <a:ln w="9525">
              <a:noFill/>
              <a:miter lim="800000"/>
              <a:headEnd/>
              <a:tailEnd/>
            </a:ln>
            <a:effectLst/>
          </p:spPr>
          <p:txBody>
            <a:bodyPr wrap="square" lIns="90027" tIns="45013" rIns="90027" bIns="45013">
              <a:spAutoFit/>
            </a:bodyPr>
            <a:lstStyle/>
            <a:p>
              <a:pPr defTabSz="4011662">
                <a:spcBef>
                  <a:spcPct val="50000"/>
                </a:spcBef>
                <a:defRPr/>
              </a:pPr>
              <a:r>
                <a:rPr lang="en-US" sz="4693" dirty="0">
                  <a:ln w="0"/>
                  <a:effectLst>
                    <a:outerShdw blurRad="38100" dist="19050" dir="2700000" algn="tl" rotWithShape="0">
                      <a:schemeClr val="dk1">
                        <a:alpha val="40000"/>
                      </a:schemeClr>
                    </a:outerShdw>
                  </a:effectLst>
                  <a:latin typeface="Arial Black" pitchFamily="34" charset="0"/>
                  <a:cs typeface="Braggadocio"/>
                </a:rPr>
                <a:t>Objective</a:t>
              </a:r>
            </a:p>
          </p:txBody>
        </p:sp>
      </p:grpSp>
      <p:grpSp>
        <p:nvGrpSpPr>
          <p:cNvPr id="10" name="Group 9"/>
          <p:cNvGrpSpPr/>
          <p:nvPr/>
        </p:nvGrpSpPr>
        <p:grpSpPr>
          <a:xfrm>
            <a:off x="3673856" y="12141238"/>
            <a:ext cx="11012899" cy="1669584"/>
            <a:chOff x="1130809" y="9525922"/>
            <a:chExt cx="10324592" cy="860269"/>
          </a:xfrm>
        </p:grpSpPr>
        <p:sp>
          <p:nvSpPr>
            <p:cNvPr id="2051" name="Text Box 355"/>
            <p:cNvSpPr txBox="1">
              <a:spLocks noChangeArrowheads="1"/>
            </p:cNvSpPr>
            <p:nvPr/>
          </p:nvSpPr>
          <p:spPr bwMode="auto">
            <a:xfrm>
              <a:off x="1130809" y="10110989"/>
              <a:ext cx="10323577" cy="275202"/>
            </a:xfrm>
            <a:prstGeom prst="rect">
              <a:avLst/>
            </a:prstGeom>
            <a:noFill/>
            <a:ln w="9525">
              <a:noFill/>
              <a:miter lim="800000"/>
              <a:headEnd/>
              <a:tailEnd/>
            </a:ln>
          </p:spPr>
          <p:txBody>
            <a:bodyPr wrap="square" lIns="90027" tIns="45013" rIns="90027" bIns="45013">
              <a:spAutoFit/>
            </a:bodyPr>
            <a:lstStyle/>
            <a:p>
              <a:pPr algn="just" defTabSz="4011662">
                <a:defRPr/>
              </a:pPr>
              <a:r>
                <a:rPr lang="en-US" sz="2880" dirty="0"/>
                <a:t>Provide a brief literature review of the research topic.  </a:t>
              </a:r>
            </a:p>
          </p:txBody>
        </p:sp>
        <p:sp>
          <p:nvSpPr>
            <p:cNvPr id="2408" name="Text Box 360"/>
            <p:cNvSpPr txBox="1">
              <a:spLocks noChangeArrowheads="1"/>
            </p:cNvSpPr>
            <p:nvPr/>
          </p:nvSpPr>
          <p:spPr bwMode="auto">
            <a:xfrm>
              <a:off x="1132840" y="9525922"/>
              <a:ext cx="10322561" cy="418953"/>
            </a:xfrm>
            <a:prstGeom prst="rect">
              <a:avLst/>
            </a:prstGeom>
            <a:noFill/>
            <a:ln w="9525">
              <a:noFill/>
              <a:miter lim="800000"/>
              <a:headEnd/>
              <a:tailEnd/>
            </a:ln>
            <a:effectLst/>
          </p:spPr>
          <p:txBody>
            <a:bodyPr wrap="square" lIns="90027" tIns="45013" rIns="90027" bIns="45013">
              <a:spAutoFit/>
            </a:bodyPr>
            <a:lstStyle/>
            <a:p>
              <a:pPr defTabSz="4011662">
                <a:spcBef>
                  <a:spcPct val="50000"/>
                </a:spcBef>
                <a:defRPr/>
              </a:pPr>
              <a:r>
                <a:rPr lang="en-US" sz="4693" dirty="0">
                  <a:ln w="0"/>
                  <a:effectLst>
                    <a:outerShdw blurRad="38100" dist="19050" dir="2700000" algn="tl" rotWithShape="0">
                      <a:schemeClr val="dk1">
                        <a:alpha val="40000"/>
                      </a:schemeClr>
                    </a:outerShdw>
                  </a:effectLst>
                  <a:latin typeface="Arial Black" pitchFamily="34" charset="0"/>
                  <a:cs typeface="Braggadocio"/>
                </a:rPr>
                <a:t>Background/Introduction</a:t>
              </a:r>
            </a:p>
          </p:txBody>
        </p:sp>
      </p:grpSp>
      <p:sp>
        <p:nvSpPr>
          <p:cNvPr id="1034" name="Text Box 361"/>
          <p:cNvSpPr txBox="1">
            <a:spLocks noChangeArrowheads="1"/>
          </p:cNvSpPr>
          <p:nvPr/>
        </p:nvSpPr>
        <p:spPr bwMode="auto">
          <a:xfrm>
            <a:off x="15377182" y="9380971"/>
            <a:ext cx="1994747" cy="7475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0027" tIns="45013" rIns="90027" bIns="45013">
            <a:spAutoFit/>
          </a:bodyPr>
          <a:lstStyle>
            <a:lvl1pPr defTabSz="3760788" eaLnBrk="0" hangingPunct="0">
              <a:defRPr sz="7400">
                <a:solidFill>
                  <a:schemeClr val="tx1"/>
                </a:solidFill>
                <a:latin typeface="Arial" charset="0"/>
              </a:defRPr>
            </a:lvl1pPr>
            <a:lvl2pPr marL="742950" indent="-285750" defTabSz="3760788" eaLnBrk="0" hangingPunct="0">
              <a:defRPr sz="7400">
                <a:solidFill>
                  <a:schemeClr val="tx1"/>
                </a:solidFill>
                <a:latin typeface="Arial" charset="0"/>
              </a:defRPr>
            </a:lvl2pPr>
            <a:lvl3pPr marL="1143000" indent="-228600" defTabSz="3760788" eaLnBrk="0" hangingPunct="0">
              <a:defRPr sz="7400">
                <a:solidFill>
                  <a:schemeClr val="tx1"/>
                </a:solidFill>
                <a:latin typeface="Arial" charset="0"/>
              </a:defRPr>
            </a:lvl3pPr>
            <a:lvl4pPr marL="1600200" indent="-228600" defTabSz="3760788" eaLnBrk="0" hangingPunct="0">
              <a:defRPr sz="7400">
                <a:solidFill>
                  <a:schemeClr val="tx1"/>
                </a:solidFill>
                <a:latin typeface="Arial" charset="0"/>
              </a:defRPr>
            </a:lvl4pPr>
            <a:lvl5pPr marL="2057400" indent="-228600" defTabSz="3760788" eaLnBrk="0" hangingPunct="0">
              <a:defRPr sz="7400">
                <a:solidFill>
                  <a:schemeClr val="tx1"/>
                </a:solidFill>
                <a:latin typeface="Arial" charset="0"/>
              </a:defRPr>
            </a:lvl5pPr>
            <a:lvl6pPr marL="2514600" indent="-228600" defTabSz="3760788" eaLnBrk="0" fontAlgn="base" hangingPunct="0">
              <a:spcBef>
                <a:spcPct val="0"/>
              </a:spcBef>
              <a:spcAft>
                <a:spcPct val="0"/>
              </a:spcAft>
              <a:defRPr sz="7400">
                <a:solidFill>
                  <a:schemeClr val="tx1"/>
                </a:solidFill>
                <a:latin typeface="Arial" charset="0"/>
              </a:defRPr>
            </a:lvl6pPr>
            <a:lvl7pPr marL="2971800" indent="-228600" defTabSz="3760788" eaLnBrk="0" fontAlgn="base" hangingPunct="0">
              <a:spcBef>
                <a:spcPct val="0"/>
              </a:spcBef>
              <a:spcAft>
                <a:spcPct val="0"/>
              </a:spcAft>
              <a:defRPr sz="7400">
                <a:solidFill>
                  <a:schemeClr val="tx1"/>
                </a:solidFill>
                <a:latin typeface="Arial" charset="0"/>
              </a:defRPr>
            </a:lvl7pPr>
            <a:lvl8pPr marL="3429000" indent="-228600" defTabSz="3760788" eaLnBrk="0" fontAlgn="base" hangingPunct="0">
              <a:spcBef>
                <a:spcPct val="0"/>
              </a:spcBef>
              <a:spcAft>
                <a:spcPct val="0"/>
              </a:spcAft>
              <a:defRPr sz="7400">
                <a:solidFill>
                  <a:schemeClr val="tx1"/>
                </a:solidFill>
                <a:latin typeface="Arial" charset="0"/>
              </a:defRPr>
            </a:lvl8pPr>
            <a:lvl9pPr marL="3886200" indent="-228600" defTabSz="3760788" eaLnBrk="0" fontAlgn="base" hangingPunct="0">
              <a:spcBef>
                <a:spcPct val="0"/>
              </a:spcBef>
              <a:spcAft>
                <a:spcPct val="0"/>
              </a:spcAft>
              <a:defRPr sz="7400">
                <a:solidFill>
                  <a:schemeClr val="tx1"/>
                </a:solidFill>
                <a:latin typeface="Arial" charset="0"/>
              </a:defRPr>
            </a:lvl9pPr>
          </a:lstStyle>
          <a:p>
            <a:pPr eaLnBrk="1" hangingPunct="1">
              <a:spcBef>
                <a:spcPct val="50000"/>
              </a:spcBef>
            </a:pPr>
            <a:endParaRPr lang="en-US" sz="4267" dirty="0"/>
          </a:p>
        </p:txBody>
      </p:sp>
      <p:grpSp>
        <p:nvGrpSpPr>
          <p:cNvPr id="13" name="Group 12"/>
          <p:cNvGrpSpPr/>
          <p:nvPr/>
        </p:nvGrpSpPr>
        <p:grpSpPr>
          <a:xfrm>
            <a:off x="29203363" y="25714875"/>
            <a:ext cx="11011814" cy="2676853"/>
            <a:chOff x="25527000" y="22393181"/>
            <a:chExt cx="10323576" cy="2509547"/>
          </a:xfrm>
        </p:grpSpPr>
        <p:sp>
          <p:nvSpPr>
            <p:cNvPr id="2058" name="Text Box 364"/>
            <p:cNvSpPr txBox="1">
              <a:spLocks noChangeArrowheads="1"/>
            </p:cNvSpPr>
            <p:nvPr/>
          </p:nvSpPr>
          <p:spPr bwMode="auto">
            <a:xfrm>
              <a:off x="25527000" y="23155513"/>
              <a:ext cx="10323576" cy="1747215"/>
            </a:xfrm>
            <a:prstGeom prst="rect">
              <a:avLst/>
            </a:prstGeom>
            <a:noFill/>
            <a:ln w="9525">
              <a:noFill/>
              <a:miter lim="800000"/>
              <a:headEnd/>
              <a:tailEnd/>
            </a:ln>
          </p:spPr>
          <p:txBody>
            <a:bodyPr wrap="square" lIns="90027" tIns="45013" rIns="90027" bIns="45013" numCol="1" spcCol="457200">
              <a:spAutoFit/>
            </a:bodyPr>
            <a:lstStyle/>
            <a:p>
              <a:pPr marL="487699" indent="-487699" defTabSz="4011662">
                <a:defRPr/>
              </a:pPr>
              <a:r>
                <a:rPr lang="en-US" sz="2880" dirty="0"/>
                <a:t>This section can be smaller than 24 point font. Use this section for listing sources/references. The text box is already set up with hanging indents (all lines after the first  in each reference are indented.)</a:t>
              </a:r>
            </a:p>
          </p:txBody>
        </p:sp>
        <p:sp>
          <p:nvSpPr>
            <p:cNvPr id="2413" name="Text Box 365"/>
            <p:cNvSpPr txBox="1">
              <a:spLocks noChangeArrowheads="1"/>
            </p:cNvSpPr>
            <p:nvPr/>
          </p:nvSpPr>
          <p:spPr bwMode="auto">
            <a:xfrm>
              <a:off x="25527000" y="22393181"/>
              <a:ext cx="10323576" cy="762272"/>
            </a:xfrm>
            <a:prstGeom prst="rect">
              <a:avLst/>
            </a:prstGeom>
            <a:noFill/>
            <a:ln w="9525">
              <a:noFill/>
              <a:miter lim="800000"/>
              <a:headEnd/>
              <a:tailEnd/>
            </a:ln>
            <a:effectLst/>
          </p:spPr>
          <p:txBody>
            <a:bodyPr wrap="square" lIns="90027" tIns="45013" rIns="90027" bIns="45013">
              <a:spAutoFit/>
            </a:bodyPr>
            <a:lstStyle/>
            <a:p>
              <a:pPr defTabSz="4011662">
                <a:spcBef>
                  <a:spcPct val="50000"/>
                </a:spcBef>
                <a:defRPr/>
              </a:pPr>
              <a:r>
                <a:rPr lang="en-US" sz="4693" dirty="0">
                  <a:ln w="0"/>
                  <a:effectLst>
                    <a:outerShdw blurRad="38100" dist="19050" dir="2700000" algn="tl" rotWithShape="0">
                      <a:schemeClr val="dk1">
                        <a:alpha val="40000"/>
                      </a:schemeClr>
                    </a:outerShdw>
                  </a:effectLst>
                  <a:latin typeface="Arial Black" pitchFamily="34" charset="0"/>
                  <a:cs typeface="Braggadocio"/>
                </a:rPr>
                <a:t>References</a:t>
              </a:r>
            </a:p>
          </p:txBody>
        </p:sp>
      </p:grpSp>
      <p:grpSp>
        <p:nvGrpSpPr>
          <p:cNvPr id="15" name="Group 14"/>
          <p:cNvGrpSpPr/>
          <p:nvPr/>
        </p:nvGrpSpPr>
        <p:grpSpPr>
          <a:xfrm>
            <a:off x="16439693" y="24150620"/>
            <a:ext cx="11011814" cy="4881273"/>
            <a:chOff x="25527000" y="5638468"/>
            <a:chExt cx="10323576" cy="4576193"/>
          </a:xfrm>
        </p:grpSpPr>
        <p:sp>
          <p:nvSpPr>
            <p:cNvPr id="2415" name="Text Box 367"/>
            <p:cNvSpPr txBox="1">
              <a:spLocks noChangeArrowheads="1"/>
            </p:cNvSpPr>
            <p:nvPr/>
          </p:nvSpPr>
          <p:spPr bwMode="auto">
            <a:xfrm>
              <a:off x="25527000" y="5638468"/>
              <a:ext cx="10323576" cy="762273"/>
            </a:xfrm>
            <a:prstGeom prst="rect">
              <a:avLst/>
            </a:prstGeom>
            <a:noFill/>
            <a:ln w="9525">
              <a:noFill/>
              <a:miter lim="800000"/>
              <a:headEnd/>
              <a:tailEnd/>
            </a:ln>
            <a:effectLst/>
          </p:spPr>
          <p:txBody>
            <a:bodyPr wrap="square" lIns="90027" tIns="45013" rIns="90027" bIns="45013">
              <a:spAutoFit/>
            </a:bodyPr>
            <a:lstStyle/>
            <a:p>
              <a:pPr defTabSz="4011662">
                <a:spcBef>
                  <a:spcPct val="50000"/>
                </a:spcBef>
                <a:defRPr/>
              </a:pPr>
              <a:r>
                <a:rPr lang="en-US" sz="4693" dirty="0">
                  <a:ln w="0"/>
                  <a:effectLst>
                    <a:outerShdw blurRad="38100" dist="19050" dir="2700000" algn="tl" rotWithShape="0">
                      <a:schemeClr val="dk1">
                        <a:alpha val="40000"/>
                      </a:schemeClr>
                    </a:outerShdw>
                  </a:effectLst>
                  <a:latin typeface="Arial Black" pitchFamily="34" charset="0"/>
                  <a:cs typeface="Braggadocio"/>
                </a:rPr>
                <a:t>Results</a:t>
              </a:r>
            </a:p>
          </p:txBody>
        </p:sp>
        <p:sp>
          <p:nvSpPr>
            <p:cNvPr id="2061" name="Text Box 368"/>
            <p:cNvSpPr txBox="1">
              <a:spLocks noChangeArrowheads="1"/>
            </p:cNvSpPr>
            <p:nvPr/>
          </p:nvSpPr>
          <p:spPr bwMode="auto">
            <a:xfrm>
              <a:off x="25527000" y="6389953"/>
              <a:ext cx="10323576" cy="3824708"/>
            </a:xfrm>
            <a:prstGeom prst="rect">
              <a:avLst/>
            </a:prstGeom>
            <a:noFill/>
            <a:ln w="9525">
              <a:noFill/>
              <a:miter lim="800000"/>
              <a:headEnd/>
              <a:tailEnd/>
            </a:ln>
          </p:spPr>
          <p:txBody>
            <a:bodyPr wrap="square" lIns="90027" tIns="45013" rIns="90027" bIns="45013" numCol="1">
              <a:spAutoFit/>
            </a:bodyPr>
            <a:lstStyle/>
            <a:p>
              <a:pPr>
                <a:defRPr/>
              </a:pPr>
              <a:r>
                <a:rPr lang="en-US" sz="2880" dirty="0"/>
                <a:t>Describe what was learned and provide outcomes for the main results. Relate the results to the objective. Be brief and include only the most important findings from your study and your interpretation of your data. </a:t>
              </a:r>
            </a:p>
            <a:p>
              <a:pPr>
                <a:defRPr/>
              </a:pPr>
              <a:endParaRPr lang="en-US" sz="2880" dirty="0"/>
            </a:p>
            <a:p>
              <a:pPr>
                <a:defRPr/>
              </a:pPr>
              <a:r>
                <a:rPr lang="en-US" sz="2880" dirty="0"/>
                <a:t>You may use graphics, pictures, and other graphics to illustrate your findings. ALL graphics and images should include a caption that provides a clear, concise explanation. Tables and figures should include proper labeling.</a:t>
              </a:r>
            </a:p>
          </p:txBody>
        </p:sp>
      </p:grpSp>
      <p:grpSp>
        <p:nvGrpSpPr>
          <p:cNvPr id="9" name="Group 8"/>
          <p:cNvGrpSpPr/>
          <p:nvPr/>
        </p:nvGrpSpPr>
        <p:grpSpPr>
          <a:xfrm>
            <a:off x="3674940" y="8224211"/>
            <a:ext cx="11011816" cy="2134061"/>
            <a:chOff x="1131823" y="5622517"/>
            <a:chExt cx="10323577" cy="1159946"/>
          </a:xfrm>
        </p:grpSpPr>
        <p:sp>
          <p:nvSpPr>
            <p:cNvPr id="2053" name="Text Box 357"/>
            <p:cNvSpPr txBox="1">
              <a:spLocks noChangeArrowheads="1"/>
            </p:cNvSpPr>
            <p:nvPr/>
          </p:nvSpPr>
          <p:spPr bwMode="auto">
            <a:xfrm>
              <a:off x="1131823" y="6251261"/>
              <a:ext cx="10322560" cy="531202"/>
            </a:xfrm>
            <a:prstGeom prst="rect">
              <a:avLst/>
            </a:prstGeom>
            <a:noFill/>
            <a:ln w="9525">
              <a:noFill/>
              <a:miter lim="800000"/>
              <a:headEnd/>
              <a:tailEnd/>
            </a:ln>
          </p:spPr>
          <p:txBody>
            <a:bodyPr wrap="square" lIns="87782" tIns="45013" rIns="90027" bIns="45013" numCol="1">
              <a:spAutoFit/>
            </a:bodyPr>
            <a:lstStyle/>
            <a:p>
              <a:pPr algn="just" defTabSz="4011662">
                <a:defRPr/>
              </a:pPr>
              <a:r>
                <a:rPr lang="en-US" sz="2880" dirty="0"/>
                <a:t>Provide an overview of your project which summaries each section of the poster. </a:t>
              </a:r>
            </a:p>
          </p:txBody>
        </p:sp>
        <p:sp>
          <p:nvSpPr>
            <p:cNvPr id="2410" name="Text Box 362"/>
            <p:cNvSpPr txBox="1">
              <a:spLocks noChangeArrowheads="1"/>
            </p:cNvSpPr>
            <p:nvPr/>
          </p:nvSpPr>
          <p:spPr bwMode="auto">
            <a:xfrm>
              <a:off x="1132840" y="5622517"/>
              <a:ext cx="10322560" cy="441947"/>
            </a:xfrm>
            <a:prstGeom prst="rect">
              <a:avLst/>
            </a:prstGeom>
            <a:noFill/>
            <a:ln w="9525">
              <a:noFill/>
              <a:miter lim="800000"/>
              <a:headEnd/>
              <a:tailEnd/>
            </a:ln>
            <a:effectLst/>
          </p:spPr>
          <p:txBody>
            <a:bodyPr wrap="square" lIns="90027" tIns="45013" rIns="90027" bIns="45013">
              <a:spAutoFit/>
            </a:bodyPr>
            <a:lstStyle/>
            <a:p>
              <a:pPr defTabSz="4011662">
                <a:spcBef>
                  <a:spcPct val="50000"/>
                </a:spcBef>
                <a:defRPr/>
              </a:pPr>
              <a:r>
                <a:rPr lang="en-US" sz="4693" dirty="0">
                  <a:ln w="0"/>
                  <a:effectLst>
                    <a:outerShdw blurRad="38100" dist="19050" dir="2700000" algn="tl" rotWithShape="0">
                      <a:schemeClr val="dk1">
                        <a:alpha val="40000"/>
                      </a:schemeClr>
                    </a:outerShdw>
                  </a:effectLst>
                  <a:latin typeface="Arial Black" pitchFamily="34" charset="0"/>
                  <a:cs typeface="Braggadocio"/>
                </a:rPr>
                <a:t>Abstract</a:t>
              </a:r>
            </a:p>
          </p:txBody>
        </p:sp>
      </p:grpSp>
      <p:grpSp>
        <p:nvGrpSpPr>
          <p:cNvPr id="14" name="Group 13"/>
          <p:cNvGrpSpPr/>
          <p:nvPr/>
        </p:nvGrpSpPr>
        <p:grpSpPr>
          <a:xfrm>
            <a:off x="29203363" y="8224209"/>
            <a:ext cx="11011814" cy="3563251"/>
            <a:chOff x="25527000" y="13668283"/>
            <a:chExt cx="10323576" cy="3340546"/>
          </a:xfrm>
        </p:grpSpPr>
        <p:sp>
          <p:nvSpPr>
            <p:cNvPr id="2417" name="Text Box 369"/>
            <p:cNvSpPr txBox="1">
              <a:spLocks noChangeArrowheads="1"/>
            </p:cNvSpPr>
            <p:nvPr/>
          </p:nvSpPr>
          <p:spPr bwMode="auto">
            <a:xfrm>
              <a:off x="25527000" y="13668283"/>
              <a:ext cx="10323576" cy="762272"/>
            </a:xfrm>
            <a:prstGeom prst="rect">
              <a:avLst/>
            </a:prstGeom>
            <a:noFill/>
            <a:ln w="9525">
              <a:noFill/>
              <a:miter lim="800000"/>
              <a:headEnd/>
              <a:tailEnd/>
            </a:ln>
            <a:effectLst/>
          </p:spPr>
          <p:txBody>
            <a:bodyPr wrap="square" lIns="90027" tIns="45013" rIns="90027" bIns="45013">
              <a:spAutoFit/>
            </a:bodyPr>
            <a:lstStyle/>
            <a:p>
              <a:pPr defTabSz="4011662">
                <a:spcBef>
                  <a:spcPct val="50000"/>
                </a:spcBef>
                <a:defRPr/>
              </a:pPr>
              <a:r>
                <a:rPr lang="en-US" sz="4693" dirty="0">
                  <a:ln w="0"/>
                  <a:effectLst>
                    <a:outerShdw blurRad="38100" dist="19050" dir="2700000" algn="tl" rotWithShape="0">
                      <a:schemeClr val="dk1">
                        <a:alpha val="40000"/>
                      </a:schemeClr>
                    </a:outerShdw>
                  </a:effectLst>
                  <a:latin typeface="Arial Black" pitchFamily="34" charset="0"/>
                  <a:cs typeface="Braggadocio"/>
                </a:rPr>
                <a:t>Conclusions/Recommendations</a:t>
              </a:r>
            </a:p>
          </p:txBody>
        </p:sp>
        <p:sp>
          <p:nvSpPr>
            <p:cNvPr id="2063" name="Text Box 370"/>
            <p:cNvSpPr txBox="1">
              <a:spLocks noChangeArrowheads="1"/>
            </p:cNvSpPr>
            <p:nvPr/>
          </p:nvSpPr>
          <p:spPr bwMode="auto">
            <a:xfrm>
              <a:off x="25527000" y="14430616"/>
              <a:ext cx="10323576" cy="2578213"/>
            </a:xfrm>
            <a:prstGeom prst="rect">
              <a:avLst/>
            </a:prstGeom>
            <a:noFill/>
            <a:ln w="9525">
              <a:noFill/>
              <a:miter lim="800000"/>
              <a:headEnd/>
              <a:tailEnd/>
            </a:ln>
          </p:spPr>
          <p:txBody>
            <a:bodyPr wrap="square" lIns="90027" tIns="45013" rIns="90027" bIns="45013" numCol="1">
              <a:spAutoFit/>
            </a:bodyPr>
            <a:lstStyle/>
            <a:p>
              <a:pPr>
                <a:defRPr/>
              </a:pPr>
              <a:r>
                <a:rPr lang="en-US" sz="2880" dirty="0"/>
                <a:t>Briefly identify significant findings and impact of work in the context of previous research. Describe study limitations, strengths, and how work will contribute to the field. Identifying ‘next’ steps or future directions that the research/scholarly/creative work might take.</a:t>
              </a:r>
            </a:p>
            <a:p>
              <a:pPr algn="just">
                <a:defRPr/>
              </a:pPr>
              <a:endParaRPr lang="en-US" sz="2880" dirty="0"/>
            </a:p>
          </p:txBody>
        </p:sp>
      </p:grpSp>
      <p:grpSp>
        <p:nvGrpSpPr>
          <p:cNvPr id="7" name="Group 6"/>
          <p:cNvGrpSpPr/>
          <p:nvPr/>
        </p:nvGrpSpPr>
        <p:grpSpPr>
          <a:xfrm>
            <a:off x="16439151" y="8224202"/>
            <a:ext cx="11011814" cy="2236025"/>
            <a:chOff x="12385694" y="5590769"/>
            <a:chExt cx="10323576" cy="2096274"/>
          </a:xfrm>
        </p:grpSpPr>
        <p:sp>
          <p:nvSpPr>
            <p:cNvPr id="2066" name="Text Box 356"/>
            <p:cNvSpPr txBox="1">
              <a:spLocks noChangeArrowheads="1"/>
            </p:cNvSpPr>
            <p:nvPr/>
          </p:nvSpPr>
          <p:spPr bwMode="auto">
            <a:xfrm>
              <a:off x="12385694" y="6355324"/>
              <a:ext cx="10323576" cy="1331719"/>
            </a:xfrm>
            <a:prstGeom prst="rect">
              <a:avLst/>
            </a:prstGeom>
            <a:noFill/>
            <a:ln w="9525">
              <a:noFill/>
              <a:miter lim="800000"/>
              <a:headEnd/>
              <a:tailEnd/>
            </a:ln>
          </p:spPr>
          <p:txBody>
            <a:bodyPr wrap="square" lIns="90027" tIns="45013" rIns="90027" bIns="45013" numCol="1">
              <a:spAutoFit/>
            </a:bodyPr>
            <a:lstStyle/>
            <a:p>
              <a:pPr algn="just" defTabSz="4011662">
                <a:defRPr/>
              </a:pPr>
              <a:r>
                <a:rPr lang="en-US" sz="2880" dirty="0"/>
                <a:t>Explain what you did in your research project. In this section consider using graphs, histograms, and other visuals to display your method. </a:t>
              </a:r>
            </a:p>
          </p:txBody>
        </p:sp>
        <p:sp>
          <p:nvSpPr>
            <p:cNvPr id="36" name="Text Box 359"/>
            <p:cNvSpPr txBox="1">
              <a:spLocks noChangeArrowheads="1"/>
            </p:cNvSpPr>
            <p:nvPr/>
          </p:nvSpPr>
          <p:spPr bwMode="auto">
            <a:xfrm>
              <a:off x="12385694" y="5590769"/>
              <a:ext cx="10323576" cy="762273"/>
            </a:xfrm>
            <a:prstGeom prst="rect">
              <a:avLst/>
            </a:prstGeom>
            <a:noFill/>
            <a:ln w="9525">
              <a:noFill/>
              <a:miter lim="800000"/>
              <a:headEnd/>
              <a:tailEnd/>
            </a:ln>
            <a:effectLst/>
          </p:spPr>
          <p:txBody>
            <a:bodyPr lIns="90027" tIns="45013" rIns="90027" bIns="45013">
              <a:spAutoFit/>
            </a:bodyPr>
            <a:lstStyle/>
            <a:p>
              <a:pPr defTabSz="4011662">
                <a:spcBef>
                  <a:spcPct val="50000"/>
                </a:spcBef>
                <a:defRPr/>
              </a:pPr>
              <a:r>
                <a:rPr lang="en-US" sz="4693" dirty="0">
                  <a:ln w="0"/>
                  <a:effectLst>
                    <a:outerShdw blurRad="38100" dist="19050" dir="2700000" algn="tl" rotWithShape="0">
                      <a:schemeClr val="dk1">
                        <a:alpha val="40000"/>
                      </a:schemeClr>
                    </a:outerShdw>
                  </a:effectLst>
                  <a:latin typeface="Arial Black" pitchFamily="34" charset="0"/>
                  <a:cs typeface="Braggadocio"/>
                </a:rPr>
                <a:t>Methods</a:t>
              </a:r>
            </a:p>
          </p:txBody>
        </p:sp>
      </p:grpSp>
      <p:grpSp>
        <p:nvGrpSpPr>
          <p:cNvPr id="12" name="Group 11"/>
          <p:cNvGrpSpPr/>
          <p:nvPr/>
        </p:nvGrpSpPr>
        <p:grpSpPr>
          <a:xfrm>
            <a:off x="29203363" y="22017856"/>
            <a:ext cx="11011814" cy="2233656"/>
            <a:chOff x="25527000" y="18887981"/>
            <a:chExt cx="10323576" cy="2094055"/>
          </a:xfrm>
        </p:grpSpPr>
        <p:sp>
          <p:nvSpPr>
            <p:cNvPr id="2072" name="Text Box 364"/>
            <p:cNvSpPr txBox="1">
              <a:spLocks noChangeArrowheads="1"/>
            </p:cNvSpPr>
            <p:nvPr/>
          </p:nvSpPr>
          <p:spPr bwMode="auto">
            <a:xfrm>
              <a:off x="25527000" y="19650315"/>
              <a:ext cx="10323576" cy="1331721"/>
            </a:xfrm>
            <a:prstGeom prst="rect">
              <a:avLst/>
            </a:prstGeom>
            <a:noFill/>
            <a:ln w="9525">
              <a:noFill/>
              <a:miter lim="800000"/>
              <a:headEnd/>
              <a:tailEnd/>
            </a:ln>
          </p:spPr>
          <p:txBody>
            <a:bodyPr wrap="square" lIns="90027" tIns="45013" rIns="90027" bIns="45013" numCol="1">
              <a:spAutoFit/>
            </a:bodyPr>
            <a:lstStyle/>
            <a:p>
              <a:pPr defTabSz="4011662">
                <a:defRPr/>
              </a:pPr>
              <a:r>
                <a:rPr lang="en-US" sz="2880" dirty="0"/>
                <a:t>If your project was funded (all or part) from grants and/or awards, identify the source(s) of support. You also can acknowledge individuals that provided data and/or feedback to you.</a:t>
              </a:r>
            </a:p>
          </p:txBody>
        </p:sp>
        <p:sp>
          <p:nvSpPr>
            <p:cNvPr id="43" name="Text Box 365"/>
            <p:cNvSpPr txBox="1">
              <a:spLocks noChangeArrowheads="1"/>
            </p:cNvSpPr>
            <p:nvPr/>
          </p:nvSpPr>
          <p:spPr bwMode="auto">
            <a:xfrm>
              <a:off x="25527000" y="18887981"/>
              <a:ext cx="10323576" cy="762274"/>
            </a:xfrm>
            <a:prstGeom prst="rect">
              <a:avLst/>
            </a:prstGeom>
            <a:noFill/>
            <a:ln w="9525">
              <a:noFill/>
              <a:miter lim="800000"/>
              <a:headEnd/>
              <a:tailEnd/>
            </a:ln>
            <a:effectLst/>
          </p:spPr>
          <p:txBody>
            <a:bodyPr wrap="square" lIns="90027" tIns="45013" rIns="90027" bIns="45013">
              <a:spAutoFit/>
            </a:bodyPr>
            <a:lstStyle/>
            <a:p>
              <a:pPr defTabSz="4011662">
                <a:spcBef>
                  <a:spcPct val="50000"/>
                </a:spcBef>
                <a:defRPr/>
              </a:pPr>
              <a:r>
                <a:rPr lang="en-US" sz="4693" dirty="0">
                  <a:ln w="0"/>
                  <a:effectLst>
                    <a:outerShdw blurRad="38100" dist="19050" dir="2700000" algn="tl" rotWithShape="0">
                      <a:schemeClr val="dk1">
                        <a:alpha val="40000"/>
                      </a:schemeClr>
                    </a:outerShdw>
                  </a:effectLst>
                  <a:latin typeface="Arial Black" pitchFamily="34" charset="0"/>
                  <a:cs typeface="Braggadocio"/>
                </a:rPr>
                <a:t>Acknowledgements</a:t>
              </a:r>
            </a:p>
          </p:txBody>
        </p:sp>
      </p:grpSp>
      <p:sp>
        <p:nvSpPr>
          <p:cNvPr id="2074" name="TextBox 25"/>
          <p:cNvSpPr txBox="1">
            <a:spLocks noChangeArrowheads="1"/>
          </p:cNvSpPr>
          <p:nvPr/>
        </p:nvSpPr>
        <p:spPr bwMode="auto">
          <a:xfrm>
            <a:off x="17393378" y="11079951"/>
            <a:ext cx="9103360" cy="4530471"/>
          </a:xfrm>
          <a:prstGeom prst="rect">
            <a:avLst/>
          </a:prstGeom>
          <a:noFill/>
          <a:ln w="9525">
            <a:noFill/>
            <a:miter lim="800000"/>
            <a:headEnd/>
            <a:tailEnd/>
          </a:ln>
        </p:spPr>
        <p:txBody>
          <a:bodyPr wrap="square" lIns="97536" tIns="48768" rIns="97536" bIns="48768">
            <a:spAutoFit/>
          </a:bodyPr>
          <a:lstStyle/>
          <a:p>
            <a:pPr>
              <a:defRPr/>
            </a:pPr>
            <a:r>
              <a:rPr lang="en-US" sz="2880" b="1" dirty="0"/>
              <a:t>GRAPHICS:</a:t>
            </a:r>
          </a:p>
          <a:p>
            <a:pPr>
              <a:defRPr/>
            </a:pPr>
            <a:r>
              <a:rPr lang="en-US" sz="2880" dirty="0"/>
              <a:t>Include a caption for graphics and/or artwork that explains the graphic shows. Photos are a good way to draw attention to your poster. Avoid use of clip art unless there is no other image available. Images obtained from the web or other sources should be referenced.  </a:t>
            </a:r>
          </a:p>
          <a:p>
            <a:pPr>
              <a:defRPr/>
            </a:pPr>
            <a:r>
              <a:rPr lang="en-US" sz="2880" b="1" dirty="0"/>
              <a:t>TABLES:</a:t>
            </a:r>
          </a:p>
          <a:p>
            <a:pPr>
              <a:defRPr/>
            </a:pPr>
            <a:r>
              <a:rPr lang="en-US" sz="2880" dirty="0"/>
              <a:t>Clearly label graph axes, be simple, and use colors that are easy to see against the background.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b xmlns="97342861-2e5a-442a-b08f-941b2ef48fa7" xsi:nil="true"/>
    <Audience xmlns="97342861-2e5a-442a-b08f-941b2ef48fa7">ES&amp;L Team</Audience>
    <Button_x0020__x002d__x0020_Request_x0020_Review xmlns="97342861-2e5a-442a-b08f-941b2ef48fa7">
      <Url xsi:nil="true"/>
      <Description xsi:nil="true"/>
    </Button_x0020__x002d__x0020_Request_x0020_Review>
    <Purpose xmlns="97342861-2e5a-442a-b08f-941b2ef48fa7" xsi:nil="true"/>
    <Assigned_x0020_To0 xmlns="97342861-2e5a-442a-b08f-941b2ef48fa7">
      <UserInfo>
        <DisplayName/>
        <AccountId xsi:nil="true"/>
        <AccountType/>
      </UserInfo>
    </Assigned_x0020_To0>
    <Publish_x0020_Date xmlns="97342861-2e5a-442a-b08f-941b2ef48fa7" xsi:nil="true"/>
    <Status xmlns="97342861-2e5a-442a-b08f-941b2ef48fa7">Development Not Started</Statu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4E95E2E7B5C6D499E69274860B92225" ma:contentTypeVersion="12" ma:contentTypeDescription="Create a new document." ma:contentTypeScope="" ma:versionID="069d30fb46e8b3da20df1722816f1e7b">
  <xsd:schema xmlns:xsd="http://www.w3.org/2001/XMLSchema" xmlns:xs="http://www.w3.org/2001/XMLSchema" xmlns:p="http://schemas.microsoft.com/office/2006/metadata/properties" xmlns:ns2="97342861-2e5a-442a-b08f-941b2ef48fa7" xmlns:ns3="dbbd2d06-cba3-467a-b832-54219c7514d3" targetNamespace="http://schemas.microsoft.com/office/2006/metadata/properties" ma:root="true" ma:fieldsID="375edef1ac79c9af486de2db667cbdbb" ns2:_="" ns3:_="">
    <xsd:import namespace="97342861-2e5a-442a-b08f-941b2ef48fa7"/>
    <xsd:import namespace="dbbd2d06-cba3-467a-b832-54219c7514d3"/>
    <xsd:element name="properties">
      <xsd:complexType>
        <xsd:sequence>
          <xsd:element name="documentManagement">
            <xsd:complexType>
              <xsd:all>
                <xsd:element ref="ns2:Audience" minOccurs="0"/>
                <xsd:element ref="ns2:Tab" minOccurs="0"/>
                <xsd:element ref="ns2:Publish_x0020_Date" minOccurs="0"/>
                <xsd:element ref="ns2:Purpose" minOccurs="0"/>
                <xsd:element ref="ns2:Status" minOccurs="0"/>
                <xsd:element ref="ns3:SharedWithUsers" minOccurs="0"/>
                <xsd:element ref="ns3:SharedWithDetails" minOccurs="0"/>
                <xsd:element ref="ns2:Assigned_x0020_To0" minOccurs="0"/>
                <xsd:element ref="ns2:Button_x0020__x002d__x0020_Request_x0020_Review" minOccurs="0"/>
                <xsd:element ref="ns3:LastSharedByUser" minOccurs="0"/>
                <xsd:element ref="ns3:LastSharedBy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342861-2e5a-442a-b08f-941b2ef48fa7" elementFormDefault="qualified">
    <xsd:import namespace="http://schemas.microsoft.com/office/2006/documentManagement/types"/>
    <xsd:import namespace="http://schemas.microsoft.com/office/infopath/2007/PartnerControls"/>
    <xsd:element name="Audience" ma:index="8" nillable="true" ma:displayName="Audience" ma:default="ES&amp;L Team" ma:format="Dropdown" ma:internalName="Audience">
      <xsd:simpleType>
        <xsd:restriction base="dms:Choice">
          <xsd:enumeration value="Students"/>
          <xsd:enumeration value="Faculty"/>
          <xsd:enumeration value="Community Partners"/>
          <xsd:enumeration value="ES&amp;L Team"/>
        </xsd:restriction>
      </xsd:simpleType>
    </xsd:element>
    <xsd:element name="Tab" ma:index="9" nillable="true" ma:displayName="Tab" ma:format="Dropdown" ma:internalName="Tab">
      <xsd:simpleType>
        <xsd:restriction base="dms:Choice">
          <xsd:enumeration value="About"/>
          <xsd:enumeration value="Engaged Scholar Symposium"/>
          <xsd:enumeration value="Service Learning"/>
          <xsd:enumeration value="Undergrad Research"/>
          <xsd:enumeration value="Other Experiential Learning"/>
          <xsd:enumeration value="For Faculty"/>
          <xsd:enumeration value="Free-Standing Page"/>
          <xsd:enumeration value="Not for Publishing"/>
        </xsd:restriction>
      </xsd:simpleType>
    </xsd:element>
    <xsd:element name="Publish_x0020_Date" ma:index="10" nillable="true" ma:displayName="Publish Date" ma:description="Goal Date for Publishing Content" ma:format="DateOnly" ma:internalName="Publish_x0020_Date">
      <xsd:simpleType>
        <xsd:restriction base="dms:DateTime"/>
      </xsd:simpleType>
    </xsd:element>
    <xsd:element name="Purpose" ma:index="11" nillable="true" ma:displayName="Purpose" ma:description="Type of post" ma:format="Dropdown" ma:internalName="Purpose">
      <xsd:simpleType>
        <xsd:restriction base="dms:Choice">
          <xsd:enumeration value="Inform"/>
          <xsd:enumeration value="Event"/>
          <xsd:enumeration value="Tutorial"/>
          <xsd:enumeration value="Referral"/>
          <xsd:enumeration value="Website Development"/>
        </xsd:restriction>
      </xsd:simpleType>
    </xsd:element>
    <xsd:element name="Status" ma:index="12" nillable="true" ma:displayName="Status" ma:default="Development Not Started" ma:format="Dropdown" ma:internalName="Status">
      <xsd:simpleType>
        <xsd:restriction base="dms:Choice">
          <xsd:enumeration value="Development Not Started"/>
          <xsd:enumeration value="Development In Progress"/>
          <xsd:enumeration value="Development Completed"/>
          <xsd:enumeration value="Review &amp; Revision"/>
          <xsd:enumeration value="Ready to be Posted"/>
          <xsd:enumeration value="Published"/>
          <xsd:enumeration value="Un-Published"/>
        </xsd:restriction>
      </xsd:simpleType>
    </xsd:element>
    <xsd:element name="Assigned_x0020_To0" ma:index="15" nillable="true" ma:displayName="Assigned To" ma:description="Staff Member Assigned to modify/review document." ma:list="UserInfo" ma:SharePointGroup="0" ma:internalName="Assigned_x0020_To0"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Button_x0020__x002d__x0020_Request_x0020_Review" ma:index="16" nillable="true" ma:displayName="Button - Request Review" ma:internalName="Button_x0020__x002d__x0020_Request_x0020_Review">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bbd2d06-cba3-467a-b832-54219c7514d3"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element name="LastSharedByUser" ma:index="17" nillable="true" ma:displayName="Last Shared By User" ma:description="" ma:internalName="LastSharedByUser" ma:readOnly="true">
      <xsd:simpleType>
        <xsd:restriction base="dms:Note">
          <xsd:maxLength value="255"/>
        </xsd:restriction>
      </xsd:simpleType>
    </xsd:element>
    <xsd:element name="LastSharedByTime" ma:index="18" nillable="true" ma:displayName="Last Shared By Time" ma:description=""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F7FF666-D16A-4F61-8A6D-44866668AD68}">
  <ds:schemaRefs>
    <ds:schemaRef ds:uri="http://purl.org/dc/elements/1.1/"/>
    <ds:schemaRef ds:uri="dbbd2d06-cba3-467a-b832-54219c7514d3"/>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0631DE12-C3DE-4020-A728-599F6AF82116}"/>
</file>

<file path=customXml/itemProps3.xml><?xml version="1.0" encoding="utf-8"?>
<ds:datastoreItem xmlns:ds="http://schemas.openxmlformats.org/officeDocument/2006/customXml" ds:itemID="{B6C43645-E471-4909-AE0A-5EC01032C6F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1375</TotalTime>
  <Words>353</Words>
  <Application>Microsoft Office PowerPoint</Application>
  <PresentationFormat>Custom</PresentationFormat>
  <Paragraphs>24</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Black</vt:lpstr>
      <vt:lpstr>Braggadocio</vt:lpstr>
      <vt:lpstr>Calibri</vt:lpstr>
      <vt:lpstr>Calibri Light</vt:lpstr>
      <vt:lpstr>Century Gothic</vt:lpstr>
      <vt:lpstr>Office Theme</vt:lpstr>
      <vt:lpstr>PowerPoint Presentation</vt:lpstr>
    </vt:vector>
  </TitlesOfParts>
  <Manager/>
  <Company>Buffalo State College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development</dc:title>
  <dc:subject/>
  <dc:creator>Robin L. Foster</dc:creator>
  <cp:keywords/>
  <dc:description/>
  <cp:lastModifiedBy>Sarah Stegall</cp:lastModifiedBy>
  <cp:revision>134</cp:revision>
  <dcterms:created xsi:type="dcterms:W3CDTF">2012-02-01T17:39:26Z</dcterms:created>
  <dcterms:modified xsi:type="dcterms:W3CDTF">2017-02-16T15:06:56Z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0x01010074E95E2E7B5C6D499E69274860B92225</vt:lpwstr>
  </property>
</Properties>
</file>