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57" r:id="rId3"/>
    <p:sldId id="259" r:id="rId4"/>
    <p:sldId id="294" r:id="rId5"/>
    <p:sldId id="300" r:id="rId6"/>
    <p:sldId id="267" r:id="rId7"/>
    <p:sldId id="268" r:id="rId8"/>
    <p:sldId id="289" r:id="rId9"/>
    <p:sldId id="297" r:id="rId10"/>
    <p:sldId id="298" r:id="rId11"/>
    <p:sldId id="296" r:id="rId12"/>
    <p:sldId id="293" r:id="rId13"/>
    <p:sldId id="301" r:id="rId14"/>
    <p:sldId id="281" r:id="rId15"/>
    <p:sldId id="291" r:id="rId16"/>
    <p:sldId id="286" r:id="rId17"/>
    <p:sldId id="287" r:id="rId18"/>
    <p:sldId id="288" r:id="rId19"/>
    <p:sldId id="302" r:id="rId20"/>
    <p:sldId id="303" r:id="rId21"/>
    <p:sldId id="283" r:id="rId22"/>
    <p:sldId id="285" r:id="rId23"/>
    <p:sldId id="304" r:id="rId24"/>
    <p:sldId id="305" r:id="rId25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86684" autoAdjust="0"/>
  </p:normalViewPr>
  <p:slideViewPr>
    <p:cSldViewPr snapToGrid="0">
      <p:cViewPr varScale="1">
        <p:scale>
          <a:sx n="101" d="100"/>
          <a:sy n="101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12D3B-426B-455A-9DD1-62C9785B76B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F80E054-7BE6-413A-8C78-E8A9EF5795D1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Topics</a:t>
          </a:r>
          <a:endParaRPr lang="en-US" dirty="0">
            <a:solidFill>
              <a:schemeClr val="bg1"/>
            </a:solidFill>
          </a:endParaRPr>
        </a:p>
      </dgm:t>
    </dgm:pt>
    <dgm:pt modelId="{E9255257-29BB-431C-8E7D-F35675DE9A42}" type="parTrans" cxnId="{3A1F5E92-BC5D-4481-98E8-16D4E3910B1C}">
      <dgm:prSet/>
      <dgm:spPr/>
      <dgm:t>
        <a:bodyPr/>
        <a:lstStyle/>
        <a:p>
          <a:endParaRPr lang="en-US"/>
        </a:p>
      </dgm:t>
    </dgm:pt>
    <dgm:pt modelId="{1B52AF96-346F-4C49-801C-2A7414DBAFF2}" type="sibTrans" cxnId="{3A1F5E92-BC5D-4481-98E8-16D4E3910B1C}">
      <dgm:prSet/>
      <dgm:spPr/>
      <dgm:t>
        <a:bodyPr/>
        <a:lstStyle/>
        <a:p>
          <a:endParaRPr lang="en-US"/>
        </a:p>
      </dgm:t>
    </dgm:pt>
    <dgm:pt modelId="{4ACE9517-5F6F-438B-AE2E-1E00B22940E9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Activities</a:t>
          </a:r>
          <a:endParaRPr lang="en-US" dirty="0"/>
        </a:p>
      </dgm:t>
    </dgm:pt>
    <dgm:pt modelId="{35BF4E94-66C8-425F-9070-61E75A8BED30}" type="parTrans" cxnId="{81821D4B-D6A6-4554-8331-2D08FBA636D3}">
      <dgm:prSet/>
      <dgm:spPr/>
      <dgm:t>
        <a:bodyPr/>
        <a:lstStyle/>
        <a:p>
          <a:endParaRPr lang="en-US"/>
        </a:p>
      </dgm:t>
    </dgm:pt>
    <dgm:pt modelId="{E5CF467C-D943-47C9-BE55-6923597E56B9}" type="sibTrans" cxnId="{81821D4B-D6A6-4554-8331-2D08FBA636D3}">
      <dgm:prSet/>
      <dgm:spPr/>
      <dgm:t>
        <a:bodyPr/>
        <a:lstStyle/>
        <a:p>
          <a:endParaRPr lang="en-US"/>
        </a:p>
      </dgm:t>
    </dgm:pt>
    <dgm:pt modelId="{4C8FB4B4-3F29-44A2-B098-73B54E4AC5FC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Assessments</a:t>
          </a:r>
          <a:endParaRPr lang="en-US" dirty="0"/>
        </a:p>
      </dgm:t>
    </dgm:pt>
    <dgm:pt modelId="{CB8D8D39-12A1-41FA-B11F-65160E0533B5}" type="parTrans" cxnId="{1A354E50-1245-4999-A706-6CA6AB4DB3DC}">
      <dgm:prSet/>
      <dgm:spPr/>
      <dgm:t>
        <a:bodyPr/>
        <a:lstStyle/>
        <a:p>
          <a:endParaRPr lang="en-US"/>
        </a:p>
      </dgm:t>
    </dgm:pt>
    <dgm:pt modelId="{17649FF3-06BE-4572-A46D-117881737C6A}" type="sibTrans" cxnId="{1A354E50-1245-4999-A706-6CA6AB4DB3DC}">
      <dgm:prSet/>
      <dgm:spPr/>
      <dgm:t>
        <a:bodyPr/>
        <a:lstStyle/>
        <a:p>
          <a:endParaRPr lang="en-US"/>
        </a:p>
      </dgm:t>
    </dgm:pt>
    <dgm:pt modelId="{C5590079-EB99-4098-A2DB-9736E1C4EE32}" type="pres">
      <dgm:prSet presAssocID="{02D12D3B-426B-455A-9DD1-62C9785B76B0}" presName="Name0" presStyleCnt="0">
        <dgm:presLayoutVars>
          <dgm:dir/>
          <dgm:resizeHandles val="exact"/>
        </dgm:presLayoutVars>
      </dgm:prSet>
      <dgm:spPr/>
    </dgm:pt>
    <dgm:pt modelId="{AC07BB6C-D560-49FA-A418-F5D091E46CD9}" type="pres">
      <dgm:prSet presAssocID="{AF80E054-7BE6-413A-8C78-E8A9EF5795D1}" presName="node" presStyleLbl="node1" presStyleIdx="0" presStyleCnt="3" custScaleX="109799" custScaleY="106548" custLinFactNeighborX="5621" custLinFactNeighborY="60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3994A-3A14-4688-8971-CF6AD76333E1}" type="pres">
      <dgm:prSet presAssocID="{1B52AF96-346F-4C49-801C-2A7414DBAFF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3404B15-C33B-44F6-A808-1354DDB4549F}" type="pres">
      <dgm:prSet presAssocID="{1B52AF96-346F-4C49-801C-2A7414DBAFF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9AF4568-BFE8-42B7-B500-3BD009AA131A}" type="pres">
      <dgm:prSet presAssocID="{4ACE9517-5F6F-438B-AE2E-1E00B22940E9}" presName="node" presStyleLbl="node1" presStyleIdx="1" presStyleCnt="3" custLinFactNeighborX="-6326" custLinFactNeighborY="67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166BE-F6B6-4837-B338-157B1269338C}" type="pres">
      <dgm:prSet presAssocID="{E5CF467C-D943-47C9-BE55-6923597E56B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07CC138-80FA-491E-A1E4-08E7C8BC86AA}" type="pres">
      <dgm:prSet presAssocID="{E5CF467C-D943-47C9-BE55-6923597E56B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7517E92-31C6-4A3E-BCE0-366C27CDB8FB}" type="pres">
      <dgm:prSet presAssocID="{4C8FB4B4-3F29-44A2-B098-73B54E4AC5FC}" presName="node" presStyleLbl="node1" presStyleIdx="2" presStyleCnt="3" custLinFactNeighborX="-15975" custLinFactNeighborY="67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4081F6-CF21-4142-8592-A40D7C614F90}" type="presOf" srcId="{4ACE9517-5F6F-438B-AE2E-1E00B22940E9}" destId="{89AF4568-BFE8-42B7-B500-3BD009AA131A}" srcOrd="0" destOrd="0" presId="urn:microsoft.com/office/officeart/2005/8/layout/process1"/>
    <dgm:cxn modelId="{A361E6A8-537E-4CB5-8D0D-27369BC251FB}" type="presOf" srcId="{4C8FB4B4-3F29-44A2-B098-73B54E4AC5FC}" destId="{47517E92-31C6-4A3E-BCE0-366C27CDB8FB}" srcOrd="0" destOrd="0" presId="urn:microsoft.com/office/officeart/2005/8/layout/process1"/>
    <dgm:cxn modelId="{D6EC2EB9-EED7-4D77-854D-E4CFDB163EFC}" type="presOf" srcId="{E5CF467C-D943-47C9-BE55-6923597E56B9}" destId="{918166BE-F6B6-4837-B338-157B1269338C}" srcOrd="0" destOrd="0" presId="urn:microsoft.com/office/officeart/2005/8/layout/process1"/>
    <dgm:cxn modelId="{C4F6DBCC-56F8-4D4E-9AAE-FF8F7988272B}" type="presOf" srcId="{1B52AF96-346F-4C49-801C-2A7414DBAFF2}" destId="{E903994A-3A14-4688-8971-CF6AD76333E1}" srcOrd="0" destOrd="0" presId="urn:microsoft.com/office/officeart/2005/8/layout/process1"/>
    <dgm:cxn modelId="{3A1F5E92-BC5D-4481-98E8-16D4E3910B1C}" srcId="{02D12D3B-426B-455A-9DD1-62C9785B76B0}" destId="{AF80E054-7BE6-413A-8C78-E8A9EF5795D1}" srcOrd="0" destOrd="0" parTransId="{E9255257-29BB-431C-8E7D-F35675DE9A42}" sibTransId="{1B52AF96-346F-4C49-801C-2A7414DBAFF2}"/>
    <dgm:cxn modelId="{71590639-6459-4E10-B6E0-CD1EF272B590}" type="presOf" srcId="{02D12D3B-426B-455A-9DD1-62C9785B76B0}" destId="{C5590079-EB99-4098-A2DB-9736E1C4EE32}" srcOrd="0" destOrd="0" presId="urn:microsoft.com/office/officeart/2005/8/layout/process1"/>
    <dgm:cxn modelId="{19CE1B64-72AE-4EA2-9778-9430E7691107}" type="presOf" srcId="{1B52AF96-346F-4C49-801C-2A7414DBAFF2}" destId="{E3404B15-C33B-44F6-A808-1354DDB4549F}" srcOrd="1" destOrd="0" presId="urn:microsoft.com/office/officeart/2005/8/layout/process1"/>
    <dgm:cxn modelId="{81821D4B-D6A6-4554-8331-2D08FBA636D3}" srcId="{02D12D3B-426B-455A-9DD1-62C9785B76B0}" destId="{4ACE9517-5F6F-438B-AE2E-1E00B22940E9}" srcOrd="1" destOrd="0" parTransId="{35BF4E94-66C8-425F-9070-61E75A8BED30}" sibTransId="{E5CF467C-D943-47C9-BE55-6923597E56B9}"/>
    <dgm:cxn modelId="{86FA53F1-4407-418A-92C9-250D2FD952AC}" type="presOf" srcId="{AF80E054-7BE6-413A-8C78-E8A9EF5795D1}" destId="{AC07BB6C-D560-49FA-A418-F5D091E46CD9}" srcOrd="0" destOrd="0" presId="urn:microsoft.com/office/officeart/2005/8/layout/process1"/>
    <dgm:cxn modelId="{DB6EF818-3FB2-446E-BBD4-6B4CAFBE5D8F}" type="presOf" srcId="{E5CF467C-D943-47C9-BE55-6923597E56B9}" destId="{607CC138-80FA-491E-A1E4-08E7C8BC86AA}" srcOrd="1" destOrd="0" presId="urn:microsoft.com/office/officeart/2005/8/layout/process1"/>
    <dgm:cxn modelId="{1A354E50-1245-4999-A706-6CA6AB4DB3DC}" srcId="{02D12D3B-426B-455A-9DD1-62C9785B76B0}" destId="{4C8FB4B4-3F29-44A2-B098-73B54E4AC5FC}" srcOrd="2" destOrd="0" parTransId="{CB8D8D39-12A1-41FA-B11F-65160E0533B5}" sibTransId="{17649FF3-06BE-4572-A46D-117881737C6A}"/>
    <dgm:cxn modelId="{E99755D7-9B8A-4FDF-890C-46696D8EB578}" type="presParOf" srcId="{C5590079-EB99-4098-A2DB-9736E1C4EE32}" destId="{AC07BB6C-D560-49FA-A418-F5D091E46CD9}" srcOrd="0" destOrd="0" presId="urn:microsoft.com/office/officeart/2005/8/layout/process1"/>
    <dgm:cxn modelId="{32E69DF2-B978-4D53-885B-5186321023D2}" type="presParOf" srcId="{C5590079-EB99-4098-A2DB-9736E1C4EE32}" destId="{E903994A-3A14-4688-8971-CF6AD76333E1}" srcOrd="1" destOrd="0" presId="urn:microsoft.com/office/officeart/2005/8/layout/process1"/>
    <dgm:cxn modelId="{601584C4-60C2-470E-9EB1-D972D7FDDA0A}" type="presParOf" srcId="{E903994A-3A14-4688-8971-CF6AD76333E1}" destId="{E3404B15-C33B-44F6-A808-1354DDB4549F}" srcOrd="0" destOrd="0" presId="urn:microsoft.com/office/officeart/2005/8/layout/process1"/>
    <dgm:cxn modelId="{8943CEAD-7ED7-4C7B-A186-7D04F3FA91AC}" type="presParOf" srcId="{C5590079-EB99-4098-A2DB-9736E1C4EE32}" destId="{89AF4568-BFE8-42B7-B500-3BD009AA131A}" srcOrd="2" destOrd="0" presId="urn:microsoft.com/office/officeart/2005/8/layout/process1"/>
    <dgm:cxn modelId="{0820B187-5119-47B9-9DB0-E652B42DFCA4}" type="presParOf" srcId="{C5590079-EB99-4098-A2DB-9736E1C4EE32}" destId="{918166BE-F6B6-4837-B338-157B1269338C}" srcOrd="3" destOrd="0" presId="urn:microsoft.com/office/officeart/2005/8/layout/process1"/>
    <dgm:cxn modelId="{E8027823-B2AD-4AF6-9578-640D35727052}" type="presParOf" srcId="{918166BE-F6B6-4837-B338-157B1269338C}" destId="{607CC138-80FA-491E-A1E4-08E7C8BC86AA}" srcOrd="0" destOrd="0" presId="urn:microsoft.com/office/officeart/2005/8/layout/process1"/>
    <dgm:cxn modelId="{280D4368-3FB7-4A80-AD0E-54CEDE2C18A7}" type="presParOf" srcId="{C5590079-EB99-4098-A2DB-9736E1C4EE32}" destId="{47517E92-31C6-4A3E-BCE0-366C27CDB8F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BB6C-D560-49FA-A418-F5D091E46CD9}">
      <dsp:nvSpPr>
        <dsp:cNvPr id="0" name=""/>
        <dsp:cNvSpPr/>
      </dsp:nvSpPr>
      <dsp:spPr>
        <a:xfrm>
          <a:off x="25014" y="955869"/>
          <a:ext cx="1146053" cy="667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Topics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4558" y="975413"/>
        <a:ext cx="1106965" cy="628184"/>
      </dsp:txXfrm>
    </dsp:sp>
    <dsp:sp modelId="{E903994A-3A14-4688-8971-CF6AD76333E1}">
      <dsp:nvSpPr>
        <dsp:cNvPr id="0" name=""/>
        <dsp:cNvSpPr/>
      </dsp:nvSpPr>
      <dsp:spPr>
        <a:xfrm rot="100895">
          <a:off x="1262933" y="1182458"/>
          <a:ext cx="194927" cy="258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62946" y="1233371"/>
        <a:ext cx="136449" cy="155314"/>
      </dsp:txXfrm>
    </dsp:sp>
    <dsp:sp modelId="{89AF4568-BFE8-42B7-B500-3BD009AA131A}">
      <dsp:nvSpPr>
        <dsp:cNvPr id="0" name=""/>
        <dsp:cNvSpPr/>
      </dsp:nvSpPr>
      <dsp:spPr>
        <a:xfrm>
          <a:off x="1538697" y="1019309"/>
          <a:ext cx="1043774" cy="626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Activities</a:t>
          </a:r>
          <a:endParaRPr lang="en-US" sz="1400" kern="1200" dirty="0"/>
        </a:p>
      </dsp:txBody>
      <dsp:txXfrm>
        <a:off x="1557040" y="1037652"/>
        <a:ext cx="1007088" cy="589578"/>
      </dsp:txXfrm>
    </dsp:sp>
    <dsp:sp modelId="{918166BE-F6B6-4837-B338-157B1269338C}">
      <dsp:nvSpPr>
        <dsp:cNvPr id="0" name=""/>
        <dsp:cNvSpPr/>
      </dsp:nvSpPr>
      <dsp:spPr>
        <a:xfrm rot="21599045">
          <a:off x="2676778" y="1202815"/>
          <a:ext cx="199928" cy="258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676778" y="1254594"/>
        <a:ext cx="139950" cy="155314"/>
      </dsp:txXfrm>
    </dsp:sp>
    <dsp:sp modelId="{47517E92-31C6-4A3E-BCE0-366C27CDB8FB}">
      <dsp:nvSpPr>
        <dsp:cNvPr id="0" name=""/>
        <dsp:cNvSpPr/>
      </dsp:nvSpPr>
      <dsp:spPr>
        <a:xfrm>
          <a:off x="2959696" y="1018915"/>
          <a:ext cx="1043774" cy="626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Assessments</a:t>
          </a:r>
          <a:endParaRPr lang="en-US" sz="1400" kern="1200" dirty="0"/>
        </a:p>
      </dsp:txBody>
      <dsp:txXfrm>
        <a:off x="2978039" y="1037258"/>
        <a:ext cx="1007088" cy="589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3962A-2185-4F35-AA03-5611F984DF68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FFFB4-BA79-4942-BFF7-0C64A51B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0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05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0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00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6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34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886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600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40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99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2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38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6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71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02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2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36294A-FC51-417E-AE91-376171F7613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159101-A62D-45FF-A703-2371D49F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4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ft.vanderbilt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185578"/>
          </a:xfrm>
        </p:spPr>
        <p:txBody>
          <a:bodyPr/>
          <a:lstStyle/>
          <a:p>
            <a:r>
              <a:rPr lang="en-US" sz="2800" dirty="0" smtClean="0"/>
              <a:t>Learning Assessment Techniques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592285"/>
            <a:ext cx="6815669" cy="1386113"/>
          </a:xfrm>
        </p:spPr>
        <p:txBody>
          <a:bodyPr>
            <a:noAutofit/>
          </a:bodyPr>
          <a:lstStyle/>
          <a:p>
            <a:r>
              <a:rPr lang="en-US" sz="2200" dirty="0" smtClean="0"/>
              <a:t>Javier Cavazos Vela, Ph.D. </a:t>
            </a:r>
          </a:p>
          <a:p>
            <a:r>
              <a:rPr lang="en-US" sz="2200" dirty="0" smtClean="0"/>
              <a:t>Director, Center for Teaching Excellence (CTE)</a:t>
            </a:r>
          </a:p>
          <a:p>
            <a:r>
              <a:rPr lang="en-US" sz="2200" dirty="0" smtClean="0"/>
              <a:t>Assistant Professor, College of Education and P-16 Integration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544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Learning Assessment Technique 1: Background Knowledge Probe for Foundational Knowledge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248274" cy="331893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Learning </a:t>
            </a:r>
            <a:r>
              <a:rPr lang="en-US" b="1" dirty="0" smtClean="0"/>
              <a:t>goals</a:t>
            </a:r>
            <a:r>
              <a:rPr lang="en-US" dirty="0" smtClean="0"/>
              <a:t>: knowledge of key facts and ideas</a:t>
            </a:r>
            <a:endParaRPr lang="en-US" dirty="0" smtClean="0"/>
          </a:p>
          <a:p>
            <a:r>
              <a:rPr lang="en-US" b="1" dirty="0" smtClean="0"/>
              <a:t>Description: </a:t>
            </a:r>
            <a:r>
              <a:rPr lang="en-US" dirty="0" smtClean="0"/>
              <a:t>simple questionnaire that asks students to identify prior knowledge</a:t>
            </a:r>
            <a:endParaRPr lang="en-US" dirty="0" smtClean="0"/>
          </a:p>
          <a:p>
            <a:r>
              <a:rPr lang="en-US" b="1" dirty="0" smtClean="0"/>
              <a:t>Purpose: </a:t>
            </a:r>
            <a:r>
              <a:rPr lang="en-US" dirty="0" smtClean="0"/>
              <a:t>encourages students to think about what they already know about a topic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2438207"/>
            <a:ext cx="4810124" cy="381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Assessment Matrix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425" y="2654300"/>
            <a:ext cx="6153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800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Learning Assessment Activity 2: Quick Write or Minute Paper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556932"/>
            <a:ext cx="7886699" cy="3318936"/>
          </a:xfrm>
        </p:spPr>
        <p:txBody>
          <a:bodyPr>
            <a:normAutofit/>
          </a:bodyPr>
          <a:lstStyle/>
          <a:p>
            <a:r>
              <a:rPr lang="en-US" b="1" dirty="0"/>
              <a:t>Learning Goals: </a:t>
            </a:r>
            <a:r>
              <a:rPr lang="en-US" dirty="0" smtClean="0"/>
              <a:t>foundational knowledge </a:t>
            </a:r>
          </a:p>
          <a:p>
            <a:r>
              <a:rPr lang="en-US" b="1" dirty="0" smtClean="0"/>
              <a:t>Description: </a:t>
            </a:r>
            <a:r>
              <a:rPr lang="en-US" dirty="0" smtClean="0"/>
              <a:t>students write responses to an open-ended question </a:t>
            </a:r>
          </a:p>
          <a:p>
            <a:r>
              <a:rPr lang="en-US" b="1" dirty="0" smtClean="0"/>
              <a:t>Purpose: </a:t>
            </a:r>
            <a:r>
              <a:rPr lang="en-US" dirty="0" smtClean="0"/>
              <a:t>forces students to focus and recall information </a:t>
            </a:r>
          </a:p>
        </p:txBody>
      </p:sp>
    </p:spTree>
    <p:extLst>
      <p:ext uri="{BB962C8B-B14F-4D97-AF65-F5344CB8AC3E}">
        <p14:creationId xmlns:p14="http://schemas.microsoft.com/office/powerpoint/2010/main" val="39993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Learning Assessment Activity 2: Quick Write or Minute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320245" cy="3318936"/>
          </a:xfrm>
        </p:spPr>
        <p:txBody>
          <a:bodyPr/>
          <a:lstStyle/>
          <a:p>
            <a:r>
              <a:rPr lang="en-US" dirty="0"/>
              <a:t>Take </a:t>
            </a:r>
            <a:r>
              <a:rPr lang="en-US" dirty="0" smtClean="0">
                <a:solidFill>
                  <a:srgbClr val="00B0F0"/>
                </a:solidFill>
              </a:rPr>
              <a:t>1-minute</a:t>
            </a:r>
            <a:r>
              <a:rPr lang="en-US" dirty="0" smtClean="0"/>
              <a:t> </a:t>
            </a:r>
            <a:r>
              <a:rPr lang="en-US" dirty="0"/>
              <a:t>to write what you </a:t>
            </a:r>
            <a:r>
              <a:rPr lang="en-US" dirty="0" smtClean="0"/>
              <a:t>recall about Fink’s taxonomy of learning dimensions</a:t>
            </a:r>
            <a:endParaRPr lang="en-US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will call on two people to share and report out!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46" y="2641600"/>
            <a:ext cx="3810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Refers </a:t>
            </a:r>
            <a:r>
              <a:rPr lang="en-US" dirty="0"/>
              <a:t>to applying knowledge through skills, learning how to manage complex projects, and developing ability to engage in critical, creative, and practical thinking</a:t>
            </a:r>
          </a:p>
          <a:p>
            <a:r>
              <a:rPr lang="en-US" dirty="0" smtClean="0"/>
              <a:t>Important questions to consider: what skills do students need to learn? What kinds of thinking are important for students to learn?</a:t>
            </a:r>
          </a:p>
          <a:p>
            <a:r>
              <a:rPr lang="en-US" dirty="0" smtClean="0"/>
              <a:t>Key verbs: Apply</a:t>
            </a:r>
            <a:r>
              <a:rPr lang="en-US" dirty="0"/>
              <a:t>, </a:t>
            </a:r>
            <a:r>
              <a:rPr lang="en-US" dirty="0" smtClean="0"/>
              <a:t>evaluate</a:t>
            </a:r>
            <a:r>
              <a:rPr lang="en-US" dirty="0"/>
              <a:t>, formulate, plan, prepare, use, </a:t>
            </a:r>
            <a:r>
              <a:rPr lang="en-US" dirty="0" smtClean="0"/>
              <a:t>synthesize</a:t>
            </a:r>
          </a:p>
          <a:p>
            <a:r>
              <a:rPr lang="en-US" dirty="0" smtClean="0"/>
              <a:t>Sample LATs: </a:t>
            </a:r>
            <a:r>
              <a:rPr lang="en-US" dirty="0" smtClean="0"/>
              <a:t>fact or opinion and Insights-Resources-Application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Learning Assessment Technique 4: Fact or Opinion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533899" cy="3318936"/>
          </a:xfrm>
        </p:spPr>
        <p:txBody>
          <a:bodyPr>
            <a:normAutofit/>
          </a:bodyPr>
          <a:lstStyle/>
          <a:p>
            <a:r>
              <a:rPr lang="en-US" b="1" dirty="0"/>
              <a:t>Learning Goals: </a:t>
            </a:r>
            <a:r>
              <a:rPr lang="en-US" dirty="0" smtClean="0"/>
              <a:t>application</a:t>
            </a:r>
            <a:r>
              <a:rPr lang="en-US" b="1" dirty="0" smtClean="0"/>
              <a:t> </a:t>
            </a:r>
            <a:r>
              <a:rPr lang="en-US" dirty="0" smtClean="0"/>
              <a:t>(critical </a:t>
            </a:r>
            <a:r>
              <a:rPr lang="en-US" dirty="0"/>
              <a:t>thinking, </a:t>
            </a:r>
            <a:r>
              <a:rPr lang="en-US" dirty="0" smtClean="0"/>
              <a:t>reading)</a:t>
            </a:r>
          </a:p>
          <a:p>
            <a:r>
              <a:rPr lang="en-US" b="1" dirty="0" smtClean="0"/>
              <a:t>Description</a:t>
            </a:r>
            <a:r>
              <a:rPr lang="en-US" dirty="0" smtClean="0"/>
              <a:t>: students read a text to identify authors’ facts or opinions</a:t>
            </a:r>
          </a:p>
          <a:p>
            <a:r>
              <a:rPr lang="en-US" b="1" dirty="0" smtClean="0"/>
              <a:t>Purpose: </a:t>
            </a:r>
            <a:r>
              <a:rPr lang="en-US" dirty="0" smtClean="0"/>
              <a:t>fosters critical thinking and active learning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710" y="2556932"/>
            <a:ext cx="538123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Learning Assessment Activity </a:t>
            </a:r>
            <a:r>
              <a:rPr lang="en-US" dirty="0">
                <a:solidFill>
                  <a:srgbClr val="00B0F0"/>
                </a:solidFill>
              </a:rPr>
              <a:t>5</a:t>
            </a:r>
            <a:r>
              <a:rPr lang="en-US" dirty="0" smtClean="0">
                <a:solidFill>
                  <a:srgbClr val="00B0F0"/>
                </a:solidFill>
              </a:rPr>
              <a:t>: Insights-Resource-Application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Learning Goals: </a:t>
            </a:r>
            <a:r>
              <a:rPr lang="en-US" dirty="0"/>
              <a:t>analytical skills, creative thinking, critical thinking, research skills </a:t>
            </a:r>
            <a:r>
              <a:rPr lang="en-US" dirty="0" smtClean="0"/>
              <a:t>(Application)</a:t>
            </a:r>
            <a:endParaRPr lang="en-US" dirty="0"/>
          </a:p>
          <a:p>
            <a:r>
              <a:rPr lang="en-US" b="1" dirty="0" smtClean="0"/>
              <a:t>Description: </a:t>
            </a:r>
            <a:r>
              <a:rPr lang="en-US" dirty="0" smtClean="0"/>
              <a:t>students complete a writing assignment based on assigned readings</a:t>
            </a:r>
          </a:p>
          <a:p>
            <a:r>
              <a:rPr lang="en-US" b="1" dirty="0" smtClean="0"/>
              <a:t>Purpose: </a:t>
            </a:r>
            <a:r>
              <a:rPr lang="en-US" dirty="0" smtClean="0"/>
              <a:t>provides </a:t>
            </a:r>
            <a:r>
              <a:rPr lang="en-US" dirty="0" smtClean="0"/>
              <a:t>students with an opportunity to reflect on what they learned and apply what they learn to previous or current experiences 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Insights: </a:t>
            </a:r>
            <a:r>
              <a:rPr lang="en-US" dirty="0" smtClean="0"/>
              <a:t>provide one sentence that represent new insights about today’s topic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Resource: </a:t>
            </a:r>
            <a:r>
              <a:rPr lang="en-US" dirty="0" smtClean="0"/>
              <a:t>provide one additional source that has similar thoughts, ideas, or themes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Application: </a:t>
            </a:r>
            <a:r>
              <a:rPr lang="en-US" dirty="0" smtClean="0"/>
              <a:t>how is what you learned today related to your current or past experiences? </a:t>
            </a:r>
          </a:p>
        </p:txBody>
      </p:sp>
    </p:spTree>
    <p:extLst>
      <p:ext uri="{BB962C8B-B14F-4D97-AF65-F5344CB8AC3E}">
        <p14:creationId xmlns:p14="http://schemas.microsoft.com/office/powerpoint/2010/main" val="9467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7064002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Refers to when learners </a:t>
            </a:r>
            <a:r>
              <a:rPr lang="en-US" dirty="0" smtClean="0"/>
              <a:t>integrate</a:t>
            </a:r>
            <a:r>
              <a:rPr lang="en-US" dirty="0" smtClean="0"/>
              <a:t>, connect, and relate various concepts and ideas together </a:t>
            </a:r>
          </a:p>
          <a:p>
            <a:r>
              <a:rPr lang="en-US" b="1" dirty="0" smtClean="0"/>
              <a:t>Important questions to consider</a:t>
            </a:r>
            <a:r>
              <a:rPr lang="en-US" dirty="0" smtClean="0"/>
              <a:t>: What connections should students make in this course among various information, ideas, and perspectives? What connections should students make between previous and current </a:t>
            </a:r>
            <a:r>
              <a:rPr lang="en-US" dirty="0" smtClean="0"/>
              <a:t>learning experiences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Key verbs: incorporate, organize, synthesize, compare, contrast, combine</a:t>
            </a:r>
          </a:p>
          <a:p>
            <a:r>
              <a:rPr lang="en-US" dirty="0" smtClean="0"/>
              <a:t>Sample LAT</a:t>
            </a:r>
            <a:r>
              <a:rPr lang="en-US" dirty="0" smtClean="0"/>
              <a:t>: </a:t>
            </a:r>
            <a:r>
              <a:rPr lang="en-US" dirty="0" smtClean="0"/>
              <a:t>case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03" y="3034454"/>
            <a:ext cx="3093532" cy="26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33425"/>
            <a:ext cx="9601196" cy="13049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Learning Assessment Activity 6: Case Study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2442136"/>
            <a:ext cx="6896100" cy="38253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Learning Goals: </a:t>
            </a:r>
            <a:r>
              <a:rPr lang="en-US" sz="2000" dirty="0"/>
              <a:t>connect and synthesize to think holistically about a topic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/>
              <a:t>Description</a:t>
            </a:r>
            <a:r>
              <a:rPr lang="en-US" sz="2000" b="1" dirty="0" smtClean="0"/>
              <a:t>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Tells a </a:t>
            </a:r>
            <a:r>
              <a:rPr lang="en-US" b="1" dirty="0" smtClean="0">
                <a:solidFill>
                  <a:srgbClr val="7030A0"/>
                </a:solidFill>
              </a:rPr>
              <a:t>real</a:t>
            </a:r>
            <a:r>
              <a:rPr lang="en-US" dirty="0" smtClean="0"/>
              <a:t> story about an important </a:t>
            </a:r>
            <a:r>
              <a:rPr lang="en-US" dirty="0" smtClean="0"/>
              <a:t>issue related to course content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Includes historical information about the case and a dilemma faced by a key character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Encourages students to identify a problem </a:t>
            </a:r>
            <a:r>
              <a:rPr lang="en-US" dirty="0" smtClean="0"/>
              <a:t>as well as </a:t>
            </a:r>
            <a:r>
              <a:rPr lang="en-US" dirty="0" smtClean="0"/>
              <a:t>take </a:t>
            </a:r>
            <a:r>
              <a:rPr lang="en-US" dirty="0" smtClean="0"/>
              <a:t>and support a solution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Encourages students to integrate information and resolve an issue (Davis, 1993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10" y="2442137"/>
            <a:ext cx="3037388" cy="23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“important relationships and interactions we all have with ourselves and with others” (Fink, 2013, p. 50). </a:t>
            </a:r>
          </a:p>
          <a:p>
            <a:r>
              <a:rPr lang="en-US" dirty="0" smtClean="0"/>
              <a:t>Important questions to address: What should students learn about themselves? What should students learn about interacting with others? </a:t>
            </a:r>
          </a:p>
          <a:p>
            <a:r>
              <a:rPr lang="en-US" dirty="0" smtClean="0"/>
              <a:t>Key verbs: reflect, support, help, communicate </a:t>
            </a:r>
          </a:p>
          <a:p>
            <a:r>
              <a:rPr lang="en-US" dirty="0" smtClean="0"/>
              <a:t>Sample LATs: role play, ethical dilemma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6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848349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After this interactive workshop, you will be able to: </a:t>
            </a:r>
          </a:p>
          <a:p>
            <a:pPr lvl="1"/>
            <a:r>
              <a:rPr lang="en-US" dirty="0" smtClean="0"/>
              <a:t>Identify important ideas and benefits of </a:t>
            </a:r>
            <a:r>
              <a:rPr lang="en-US" dirty="0" smtClean="0"/>
              <a:t>learning assessment techniques</a:t>
            </a:r>
            <a:endParaRPr lang="en-US" dirty="0" smtClean="0"/>
          </a:p>
          <a:p>
            <a:pPr lvl="1"/>
            <a:r>
              <a:rPr lang="en-US" dirty="0" smtClean="0"/>
              <a:t>Recognize and apply several learning assessment techniques across Fink’s (2013) taxonomy of learning</a:t>
            </a:r>
          </a:p>
          <a:p>
            <a:pPr lvl="1"/>
            <a:r>
              <a:rPr lang="en-US" dirty="0" smtClean="0"/>
              <a:t>Create a plan to implement what you learned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3067050"/>
            <a:ext cx="3838575" cy="27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Rubric for Evaluating Peer Support and Interpersonal Skills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776" y="2528888"/>
            <a:ext cx="6610350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74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How to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1" y="2442632"/>
            <a:ext cx="5905499" cy="3318936"/>
          </a:xfrm>
        </p:spPr>
        <p:txBody>
          <a:bodyPr/>
          <a:lstStyle/>
          <a:p>
            <a:r>
              <a:rPr lang="en-US" dirty="0" smtClean="0"/>
              <a:t>Refers to when students learn about the process of learning or become self-directed learners</a:t>
            </a:r>
          </a:p>
          <a:p>
            <a:r>
              <a:rPr lang="en-US" dirty="0" smtClean="0"/>
              <a:t>Key verbs: reflect, identify, organize, and write</a:t>
            </a:r>
          </a:p>
          <a:p>
            <a:r>
              <a:rPr lang="en-US" dirty="0" smtClean="0"/>
              <a:t>Sample LATs</a:t>
            </a:r>
            <a:r>
              <a:rPr lang="en-US" dirty="0" smtClean="0"/>
              <a:t>: </a:t>
            </a:r>
            <a:r>
              <a:rPr lang="en-US" dirty="0" smtClean="0"/>
              <a:t>study outlines, invent the quiz, what? So what? Now what? Journal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4" y="2442632"/>
            <a:ext cx="3933825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9436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Learning Assessment Technique </a:t>
            </a:r>
            <a:r>
              <a:rPr lang="en-US" sz="3600" dirty="0">
                <a:solidFill>
                  <a:srgbClr val="00B0F0"/>
                </a:solidFill>
              </a:rPr>
              <a:t>7</a:t>
            </a:r>
            <a:r>
              <a:rPr lang="en-US" sz="3600" dirty="0" smtClean="0">
                <a:solidFill>
                  <a:srgbClr val="00B0F0"/>
                </a:solidFill>
              </a:rPr>
              <a:t>: What</a:t>
            </a:r>
            <a:r>
              <a:rPr lang="en-US" sz="3600" dirty="0">
                <a:solidFill>
                  <a:srgbClr val="00B0F0"/>
                </a:solidFill>
              </a:rPr>
              <a:t>? So What? Now What? </a:t>
            </a:r>
            <a:r>
              <a:rPr lang="en-US" sz="3600" dirty="0" smtClean="0">
                <a:solidFill>
                  <a:srgbClr val="00B0F0"/>
                </a:solidFill>
              </a:rPr>
              <a:t>Journal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Learning goals: </a:t>
            </a:r>
            <a:r>
              <a:rPr lang="en-US" dirty="0" smtClean="0"/>
              <a:t>Learning how to learn</a:t>
            </a:r>
          </a:p>
          <a:p>
            <a:r>
              <a:rPr lang="en-US" b="1" dirty="0" smtClean="0"/>
              <a:t>Purpose: </a:t>
            </a:r>
            <a:r>
              <a:rPr lang="en-US" dirty="0" smtClean="0"/>
              <a:t>determine if students are able to reflect on what they learn and apply what they learned to develop a plan </a:t>
            </a:r>
            <a:endParaRPr lang="en-US" b="1" dirty="0" smtClean="0"/>
          </a:p>
          <a:p>
            <a:r>
              <a:rPr lang="en-US" b="1" dirty="0" smtClean="0"/>
              <a:t>Description</a:t>
            </a:r>
            <a:r>
              <a:rPr lang="en-US" b="1" dirty="0" smtClean="0"/>
              <a:t>: </a:t>
            </a:r>
            <a:r>
              <a:rPr lang="en-US" dirty="0" smtClean="0"/>
              <a:t>Students reflect </a:t>
            </a:r>
            <a:r>
              <a:rPr lang="en-US" dirty="0" smtClean="0"/>
              <a:t>and write responses to the following questions. A total of 5 sentences will be sufficient if they address each question. 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What? </a:t>
            </a:r>
            <a:r>
              <a:rPr lang="en-US" dirty="0" smtClean="0"/>
              <a:t>(1) What happened in today’s session? 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So What? </a:t>
            </a:r>
            <a:r>
              <a:rPr lang="en-US" dirty="0" smtClean="0"/>
              <a:t>(2) What did you learn today? (3) What connections can you make between what you learned today and previous learning experiences? 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Now What? </a:t>
            </a:r>
            <a:r>
              <a:rPr lang="en-US" dirty="0" smtClean="0"/>
              <a:t>(4) How can you apply what you learned? (5) What would you like to learn more about and </a:t>
            </a:r>
            <a:r>
              <a:rPr lang="en-US" dirty="0"/>
              <a:t>h</a:t>
            </a:r>
            <a:r>
              <a:rPr lang="en-US" dirty="0" smtClean="0"/>
              <a:t>ow will you learn more about this or a similar topic?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participating in this interactive workshop where we hope you met session objectives and developed a plan to </a:t>
            </a:r>
            <a:r>
              <a:rPr lang="en-US" dirty="0" smtClean="0"/>
              <a:t>implement learning assessment techniques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Please complete evaluation questions about your learning experiences and level of satisfaction. </a:t>
            </a:r>
          </a:p>
          <a:p>
            <a:r>
              <a:rPr lang="en-US" dirty="0" smtClean="0"/>
              <a:t>Please also take a look at “resources” on our website “utrgv.edu/</a:t>
            </a:r>
            <a:r>
              <a:rPr lang="en-US" dirty="0" err="1" smtClean="0"/>
              <a:t>cte</a:t>
            </a:r>
            <a:r>
              <a:rPr lang="en-US" dirty="0" smtClean="0"/>
              <a:t>” which will provide helpful and additional information.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Helpful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Barkley, E. F., &amp; Major, C. H. (2016). </a:t>
            </a:r>
            <a:r>
              <a:rPr lang="en-US" i="1" dirty="0" smtClean="0"/>
              <a:t>Learning assessment techniques: A handbook for college faculty. </a:t>
            </a:r>
            <a:r>
              <a:rPr lang="en-US" dirty="0" smtClean="0"/>
              <a:t>San Francisco, CA: John Wiley &amp; Sons, Inc. </a:t>
            </a:r>
          </a:p>
          <a:p>
            <a:r>
              <a:rPr lang="en-US" dirty="0" smtClean="0"/>
              <a:t>Center for Teaching Excellence, Vanderbilt University (2017). </a:t>
            </a:r>
            <a:r>
              <a:rPr lang="en-US" dirty="0"/>
              <a:t>Retrieved from </a:t>
            </a:r>
            <a:r>
              <a:rPr lang="en-US" dirty="0">
                <a:hlinkClick r:id="rId2"/>
              </a:rPr>
              <a:t>https://cft.vanderbilt.edu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Learning Assessment Technique 1: Background Knowledge Probe for Foundational Knowledge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248274" cy="3318936"/>
          </a:xfrm>
        </p:spPr>
        <p:txBody>
          <a:bodyPr/>
          <a:lstStyle/>
          <a:p>
            <a:r>
              <a:rPr lang="en-US" dirty="0" smtClean="0"/>
              <a:t>Take </a:t>
            </a:r>
            <a:r>
              <a:rPr lang="en-US" dirty="0" smtClean="0">
                <a:solidFill>
                  <a:srgbClr val="00B0F0"/>
                </a:solidFill>
              </a:rPr>
              <a:t>1-minute</a:t>
            </a:r>
            <a:r>
              <a:rPr lang="en-US" dirty="0" smtClean="0"/>
              <a:t> to write what you know about </a:t>
            </a:r>
            <a:r>
              <a:rPr lang="en-US" dirty="0" smtClean="0"/>
              <a:t>learning </a:t>
            </a:r>
            <a:r>
              <a:rPr lang="en-US" dirty="0" smtClean="0"/>
              <a:t>assessment </a:t>
            </a:r>
            <a:r>
              <a:rPr lang="en-US" dirty="0" smtClean="0"/>
              <a:t>techniques and backward design.</a:t>
            </a:r>
            <a:endParaRPr lang="en-US" dirty="0" smtClean="0"/>
          </a:p>
          <a:p>
            <a:pPr lvl="1"/>
            <a:r>
              <a:rPr lang="en-US" dirty="0" smtClean="0"/>
              <a:t>We will call on two people to share and report out!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2438207"/>
            <a:ext cx="4810124" cy="381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Learning Assessment Technique?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566457"/>
            <a:ext cx="6343650" cy="3318936"/>
          </a:xfrm>
        </p:spPr>
        <p:txBody>
          <a:bodyPr>
            <a:noAutofit/>
          </a:bodyPr>
          <a:lstStyle/>
          <a:p>
            <a:r>
              <a:rPr lang="en-US" dirty="0" smtClean="0"/>
              <a:t>Three-part structure that helps teachers: </a:t>
            </a:r>
          </a:p>
          <a:p>
            <a:pPr lvl="1"/>
            <a:r>
              <a:rPr lang="en-US" sz="2400" dirty="0" smtClean="0"/>
              <a:t>Identify significant learning goals</a:t>
            </a:r>
          </a:p>
          <a:p>
            <a:pPr lvl="1"/>
            <a:r>
              <a:rPr lang="en-US" sz="2400" dirty="0" smtClean="0"/>
              <a:t>Implement effective learning activities (active learning)</a:t>
            </a:r>
          </a:p>
          <a:p>
            <a:pPr lvl="1"/>
            <a:r>
              <a:rPr lang="en-US" sz="2400" dirty="0" smtClean="0"/>
              <a:t>Produce an assessable learning artifact </a:t>
            </a:r>
          </a:p>
          <a:p>
            <a:pPr lvl="2"/>
            <a:r>
              <a:rPr lang="en-US" sz="2000" b="1" i="1" dirty="0"/>
              <a:t>Formative</a:t>
            </a:r>
            <a:r>
              <a:rPr lang="en-US" sz="2000" dirty="0"/>
              <a:t> vs. summative assessment</a:t>
            </a:r>
          </a:p>
          <a:p>
            <a:pPr lvl="1"/>
            <a:r>
              <a:rPr lang="en-US" sz="2400" dirty="0" smtClean="0"/>
              <a:t>Analyze </a:t>
            </a:r>
            <a:r>
              <a:rPr lang="en-US" sz="2400" dirty="0" smtClean="0"/>
              <a:t>and report </a:t>
            </a:r>
            <a:r>
              <a:rPr lang="en-US" sz="2400" dirty="0" smtClean="0"/>
              <a:t>outcomes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2566457"/>
            <a:ext cx="2686050" cy="181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LATs?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6777445" cy="35826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Provides just-in-time feedback</a:t>
            </a:r>
          </a:p>
          <a:p>
            <a:r>
              <a:rPr lang="en-US" dirty="0" smtClean="0"/>
              <a:t>Provides information about student learning </a:t>
            </a:r>
          </a:p>
          <a:p>
            <a:r>
              <a:rPr lang="en-US" dirty="0" smtClean="0"/>
              <a:t>Provides students with opportunities to monitor their learning</a:t>
            </a:r>
          </a:p>
          <a:p>
            <a:r>
              <a:rPr lang="en-US" dirty="0" smtClean="0"/>
              <a:t>Helps students feel less anonymous in large classes</a:t>
            </a:r>
          </a:p>
          <a:p>
            <a:r>
              <a:rPr lang="en-US" dirty="0" smtClean="0"/>
              <a:t>Helps students understand that learning is an ongoing process (Center for Teaching Excellence, Vanderbilt University)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83" y="2416992"/>
            <a:ext cx="3903077" cy="23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82132"/>
          </a:xfrm>
        </p:spPr>
        <p:txBody>
          <a:bodyPr/>
          <a:lstStyle/>
          <a:p>
            <a:pPr algn="ctr"/>
            <a:r>
              <a:rPr lang="en-US" b="1" dirty="0" smtClean="0"/>
              <a:t>What is Backward Design?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778" y="2463048"/>
            <a:ext cx="9601196" cy="1322371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Backward Design </a:t>
            </a:r>
            <a:r>
              <a:rPr lang="en-US" sz="1800" dirty="0" smtClean="0"/>
              <a:t>is a process of lesson planning created by Grant Wiggins and Jay </a:t>
            </a:r>
            <a:r>
              <a:rPr lang="en-US" sz="1800" dirty="0" err="1" smtClean="0"/>
              <a:t>McTighe</a:t>
            </a:r>
            <a:r>
              <a:rPr lang="en-US" sz="1800" dirty="0" smtClean="0"/>
              <a:t> and introduced in Understanding by Design (1998).</a:t>
            </a:r>
          </a:p>
          <a:p>
            <a:pPr marL="0" indent="0">
              <a:buNone/>
            </a:pPr>
            <a:r>
              <a:rPr lang="en-US" sz="1800" dirty="0"/>
              <a:t>Backward design focuses on results-based, student-centered learning 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96248548"/>
              </p:ext>
            </p:extLst>
          </p:nvPr>
        </p:nvGraphicFramePr>
        <p:xfrm>
          <a:off x="1434351" y="2913549"/>
          <a:ext cx="4071714" cy="182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786442" y="4338929"/>
            <a:ext cx="1125929" cy="7979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729133" y="4686301"/>
            <a:ext cx="1007533" cy="800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244667" y="5486400"/>
            <a:ext cx="1024466" cy="795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Down Arrow 7"/>
          <p:cNvSpPr/>
          <p:nvPr/>
        </p:nvSpPr>
        <p:spPr>
          <a:xfrm>
            <a:off x="8069005" y="4338929"/>
            <a:ext cx="431800" cy="3844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10049933" y="4902200"/>
            <a:ext cx="423334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6345" y="4338929"/>
            <a:ext cx="71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Identify desired results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729133" y="4723368"/>
            <a:ext cx="1103125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Determine </a:t>
            </a:r>
            <a:r>
              <a:rPr lang="en-US" sz="1400" b="1" dirty="0"/>
              <a:t>a</a:t>
            </a:r>
            <a:r>
              <a:rPr lang="en-US" sz="1400" b="1" dirty="0" smtClean="0"/>
              <a:t>ssessment </a:t>
            </a:r>
            <a:r>
              <a:rPr lang="en-US" sz="1400" dirty="0" smtClean="0"/>
              <a:t>activities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244667" y="5512826"/>
            <a:ext cx="1024466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Plan learning experiences and Instruction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582994" y="4686301"/>
            <a:ext cx="366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Traditional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00805" y="3687097"/>
            <a:ext cx="287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Backward Design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34351" y="5462032"/>
            <a:ext cx="407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Wiggins, G &amp; </a:t>
            </a:r>
            <a:r>
              <a:rPr lang="en-US" sz="1200" dirty="0" err="1"/>
              <a:t>McTighe</a:t>
            </a:r>
            <a:r>
              <a:rPr lang="en-US" sz="1200" dirty="0"/>
              <a:t>, J. (1998). Understanding by Design.</a:t>
            </a:r>
          </a:p>
          <a:p>
            <a:r>
              <a:rPr lang="en-US" sz="1200" dirty="0"/>
              <a:t> Alexandria, VA: Association for Supervision and Curriculum Development.</a:t>
            </a: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81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Why use Backward Design?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Focuses on student learning and understanding</a:t>
            </a:r>
          </a:p>
          <a:p>
            <a:r>
              <a:rPr lang="en-US" dirty="0"/>
              <a:t>E</a:t>
            </a:r>
            <a:r>
              <a:rPr lang="en-US" dirty="0" smtClean="0"/>
              <a:t>ncourages instructor to establish purpose before implementation</a:t>
            </a:r>
          </a:p>
          <a:p>
            <a:r>
              <a:rPr lang="en-US" dirty="0" smtClean="0"/>
              <a:t>Leads to transparent and explicit instruction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50" y="4333875"/>
            <a:ext cx="8445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Fink’s Taxonomy of 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229349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Foundational Knowledge (identify, describe)</a:t>
            </a:r>
          </a:p>
          <a:p>
            <a:r>
              <a:rPr lang="en-US" dirty="0" smtClean="0"/>
              <a:t>Application (apply, demonstrate, practice)</a:t>
            </a:r>
          </a:p>
          <a:p>
            <a:r>
              <a:rPr lang="en-US" dirty="0" smtClean="0"/>
              <a:t>Integration (combine, compare, evaluate)</a:t>
            </a:r>
          </a:p>
          <a:p>
            <a:r>
              <a:rPr lang="en-US" dirty="0" smtClean="0"/>
              <a:t>Human Dimension (reflect, relate)</a:t>
            </a:r>
          </a:p>
          <a:p>
            <a:r>
              <a:rPr lang="en-US" dirty="0" smtClean="0"/>
              <a:t>Caring (reflect, appraise, collaborate) </a:t>
            </a:r>
          </a:p>
          <a:p>
            <a:r>
              <a:rPr lang="en-US" dirty="0" smtClean="0"/>
              <a:t>Learning how to Learn (reflect, collaborate, write)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2466975"/>
            <a:ext cx="3838575" cy="27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Foundational Knowledge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efers </a:t>
            </a:r>
            <a:r>
              <a:rPr lang="en-US" dirty="0"/>
              <a:t>to discipline facts, principles, and </a:t>
            </a:r>
            <a:r>
              <a:rPr lang="en-US" dirty="0" smtClean="0"/>
              <a:t>concepts; </a:t>
            </a:r>
            <a:r>
              <a:rPr lang="en-US" dirty="0"/>
              <a:t>lays </a:t>
            </a:r>
            <a:r>
              <a:rPr lang="en-US" dirty="0" smtClean="0"/>
              <a:t>groundwork </a:t>
            </a:r>
            <a:r>
              <a:rPr lang="en-US" dirty="0"/>
              <a:t>for future </a:t>
            </a:r>
            <a:r>
              <a:rPr lang="en-US" dirty="0" smtClean="0"/>
              <a:t>learning</a:t>
            </a:r>
          </a:p>
          <a:p>
            <a:r>
              <a:rPr lang="en-US" dirty="0" smtClean="0"/>
              <a:t>Important </a:t>
            </a:r>
            <a:r>
              <a:rPr lang="en-US" dirty="0"/>
              <a:t>questions to </a:t>
            </a:r>
            <a:r>
              <a:rPr lang="en-US" dirty="0" smtClean="0"/>
              <a:t>address: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information is important for students to remember in the future? What ideas are important for students to remember in this course? </a:t>
            </a:r>
            <a:endParaRPr lang="en-US" dirty="0" smtClean="0"/>
          </a:p>
          <a:p>
            <a:r>
              <a:rPr lang="en-US" dirty="0" smtClean="0"/>
              <a:t>Key verbs: identify</a:t>
            </a:r>
            <a:r>
              <a:rPr lang="en-US" dirty="0"/>
              <a:t>, recognize, define, describe, and </a:t>
            </a:r>
            <a:r>
              <a:rPr lang="en-US" dirty="0" smtClean="0"/>
              <a:t>summarize  </a:t>
            </a:r>
            <a:endParaRPr lang="en-US" dirty="0"/>
          </a:p>
          <a:p>
            <a:r>
              <a:rPr lang="en-US" dirty="0" smtClean="0"/>
              <a:t>Sample LATs</a:t>
            </a:r>
            <a:r>
              <a:rPr lang="en-US" dirty="0" smtClean="0"/>
              <a:t>: </a:t>
            </a:r>
            <a:r>
              <a:rPr lang="en-US" dirty="0" smtClean="0"/>
              <a:t>background knowledge probe, entry ticket, exit ticket, minute paper, quick write, and </a:t>
            </a:r>
            <a:r>
              <a:rPr lang="en-US" b="1" dirty="0" smtClean="0">
                <a:solidFill>
                  <a:srgbClr val="7030A0"/>
                </a:solidFill>
              </a:rPr>
              <a:t>guided reading notes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1033</TotalTime>
  <Words>1302</Words>
  <Application>Microsoft Office PowerPoint</Application>
  <PresentationFormat>Widescreen</PresentationFormat>
  <Paragraphs>119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Garamond</vt:lpstr>
      <vt:lpstr>Organic</vt:lpstr>
      <vt:lpstr>Learning Assessment Techniques</vt:lpstr>
      <vt:lpstr>Learning Objectives</vt:lpstr>
      <vt:lpstr>Learning Assessment Technique 1: Background Knowledge Probe for Foundational Knowledge</vt:lpstr>
      <vt:lpstr>What is a Learning Assessment Technique?</vt:lpstr>
      <vt:lpstr>Why use LATs?</vt:lpstr>
      <vt:lpstr>What is Backward Design?</vt:lpstr>
      <vt:lpstr>Why use Backward Design?</vt:lpstr>
      <vt:lpstr>Fink’s Taxonomy of Learning Objectives</vt:lpstr>
      <vt:lpstr>Foundational Knowledge </vt:lpstr>
      <vt:lpstr>Learning Assessment Technique 1: Background Knowledge Probe for Foundational Knowledge</vt:lpstr>
      <vt:lpstr>Sample Assessment Matrix</vt:lpstr>
      <vt:lpstr>Learning Assessment Activity 2: Quick Write or Minute Paper</vt:lpstr>
      <vt:lpstr>Learning Assessment Activity 2: Quick Write or Minute Paper</vt:lpstr>
      <vt:lpstr>Application</vt:lpstr>
      <vt:lpstr>Learning Assessment Technique 4: Fact or Opinion</vt:lpstr>
      <vt:lpstr>Learning Assessment Activity 5: Insights-Resource-Application</vt:lpstr>
      <vt:lpstr>Integration</vt:lpstr>
      <vt:lpstr>Learning Assessment Activity 6: Case Study</vt:lpstr>
      <vt:lpstr>Human Dimension</vt:lpstr>
      <vt:lpstr>Rubric for Evaluating Peer Support and Interpersonal Skills</vt:lpstr>
      <vt:lpstr>Learning How to Learn</vt:lpstr>
      <vt:lpstr>Learning Assessment Technique 7: What? So What? Now What? Journal</vt:lpstr>
      <vt:lpstr>Final Remarks</vt:lpstr>
      <vt:lpstr>References and Helpful Resources </vt:lpstr>
    </vt:vector>
  </TitlesOfParts>
  <Company>UTPA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javier cavazos</dc:creator>
  <cp:lastModifiedBy>Lionel Cavazos</cp:lastModifiedBy>
  <cp:revision>72</cp:revision>
  <cp:lastPrinted>2017-08-31T23:01:39Z</cp:lastPrinted>
  <dcterms:created xsi:type="dcterms:W3CDTF">2017-08-29T14:21:48Z</dcterms:created>
  <dcterms:modified xsi:type="dcterms:W3CDTF">2017-09-13T15:09:19Z</dcterms:modified>
</cp:coreProperties>
</file>