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8" r:id="rId3"/>
  </p:sldMasterIdLst>
  <p:notesMasterIdLst>
    <p:notesMasterId r:id="rId17"/>
  </p:notesMasterIdLst>
  <p:sldIdLst>
    <p:sldId id="270" r:id="rId4"/>
    <p:sldId id="272" r:id="rId5"/>
    <p:sldId id="271" r:id="rId6"/>
    <p:sldId id="274" r:id="rId7"/>
    <p:sldId id="273" r:id="rId8"/>
    <p:sldId id="286" r:id="rId9"/>
    <p:sldId id="261" r:id="rId10"/>
    <p:sldId id="281" r:id="rId11"/>
    <p:sldId id="279" r:id="rId12"/>
    <p:sldId id="283" r:id="rId13"/>
    <p:sldId id="264" r:id="rId14"/>
    <p:sldId id="265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20E"/>
    <a:srgbClr val="F05023"/>
    <a:srgbClr val="860A63"/>
    <a:srgbClr val="041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CDED-3D48-4105-B039-98AF8BB900B0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4E21-E42F-4A29-843D-48BEC6E8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2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996D-2F0D-4F48-91E3-BEBF4EAF72E5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1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CAC0-B557-4A2E-8806-7D25129C2DE1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806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E191-237B-4EC2-ACF3-70E23F0BC61F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21260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BC31-3E15-4B8E-B26F-B5B44BFD0F2C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7824-23E5-4515-A078-5B0FBA93CBDF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5612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C010-C107-4F29-A1C4-465E913B79DB}" type="datetime1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2334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5579-CF32-45F2-8638-5B78E646B1CD}" type="datetime1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3247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93990CB-63AE-400C-9C19-20140C8AE0DE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A9BC-F98B-4844-8C74-D40999439131}" type="datetime1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661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D5CD-84DC-419B-9783-F054F5EEDA8D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E562-9730-4E7F-88DA-E7535D80E098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1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for Michigan State University | University Outreach and Engagement" title="Michigan State University | University Outreach and Engagement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"/>
            <a:ext cx="4156365" cy="75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219200"/>
            <a:ext cx="7772400" cy="2346960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latin typeface="+mj-lt"/>
                <a:cs typeface="Georgia"/>
              </a:defRPr>
            </a:lvl1pPr>
          </a:lstStyle>
          <a:p>
            <a:r>
              <a:rPr lang="en-US" dirty="0"/>
              <a:t>Click to edit Master Presentation Title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581400"/>
            <a:ext cx="7772400" cy="312274"/>
          </a:xfr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Presenter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893820"/>
            <a:ext cx="7772400" cy="4495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1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edit Master Presenter Title, and Department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943600"/>
            <a:ext cx="7772400" cy="457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edit Master Presentation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343400"/>
            <a:ext cx="7772400" cy="251901"/>
          </a:xfrm>
        </p:spPr>
        <p:txBody>
          <a:bodyPr tIns="0" anchor="t" anchorCtr="0"/>
          <a:lstStyle>
            <a:lvl1pPr marL="0" indent="0">
              <a:buNone/>
              <a:defRPr sz="1400" baseline="0">
                <a:solidFill>
                  <a:srgbClr val="6E6E6E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Presenter Email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410200"/>
            <a:ext cx="7772400" cy="260228"/>
          </a:xfrm>
        </p:spPr>
        <p:txBody>
          <a:bodyPr/>
          <a:lstStyle>
            <a:lvl1pPr marL="0" indent="0">
              <a:buNone/>
              <a:defRPr sz="1200" b="1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edit Master Event Title or Audience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5683372"/>
            <a:ext cx="7772400" cy="260228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edit Master 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2541936462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114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873868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464646"/>
                </a:solidFill>
              </a:defRPr>
            </a:lvl1pPr>
            <a:lvl2pPr>
              <a:defRPr sz="2000">
                <a:solidFill>
                  <a:srgbClr val="464646"/>
                </a:solidFill>
              </a:defRPr>
            </a:lvl2pPr>
            <a:lvl3pPr>
              <a:defRPr sz="18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64646"/>
                </a:solidFill>
              </a:defRPr>
            </a:lvl1pPr>
            <a:lvl2pPr>
              <a:defRPr sz="2000">
                <a:solidFill>
                  <a:srgbClr val="464646"/>
                </a:solidFill>
              </a:defRPr>
            </a:lvl2pPr>
            <a:lvl3pPr>
              <a:defRPr sz="1800">
                <a:solidFill>
                  <a:srgbClr val="464646"/>
                </a:solidFill>
              </a:defRPr>
            </a:lvl3pPr>
            <a:lvl4pPr>
              <a:defRPr sz="1600">
                <a:solidFill>
                  <a:srgbClr val="464646"/>
                </a:solidFill>
              </a:defRPr>
            </a:lvl4pPr>
            <a:lvl5pPr>
              <a:defRPr sz="1600">
                <a:solidFill>
                  <a:srgbClr val="46464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71137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291075"/>
            <a:ext cx="9144000" cy="566925"/>
          </a:xfrm>
          <a:solidFill>
            <a:schemeClr val="tx1">
              <a:lumMod val="50000"/>
              <a:alpha val="91000"/>
            </a:schemeClr>
          </a:solidFill>
        </p:spPr>
        <p:txBody>
          <a:bodyPr tIns="91440" bIns="91440" anchor="t" anchorCtr="0"/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898269383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43600" y="6485514"/>
            <a:ext cx="3200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rgbClr val="6E6E6E"/>
                </a:solidFill>
                <a:latin typeface="+mn-lt"/>
                <a:ea typeface="Arial" pitchFamily="-110" charset="0"/>
                <a:cs typeface="Arial" pitchFamily="-110" charset="0"/>
              </a:rPr>
              <a:t>© Michigan State University Board of Trustees</a:t>
            </a:r>
          </a:p>
          <a:p>
            <a:endParaRPr lang="en-US" sz="900" dirty="0">
              <a:solidFill>
                <a:srgbClr val="6E6E6E"/>
              </a:solidFill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pic>
        <p:nvPicPr>
          <p:cNvPr id="5" name="Picture 5" descr="Logo for Michigan State University | University Outreach and Engagement" title="Michigan State University | University Outreach and Engagement"/>
          <p:cNvPicPr>
            <a:picLocks noChangeAspect="1"/>
          </p:cNvPicPr>
          <p:nvPr userDrawn="1"/>
        </p:nvPicPr>
        <p:blipFill>
          <a:blip r:embed="rId2"/>
          <a:srcRect r="8183"/>
          <a:stretch>
            <a:fillRect/>
          </a:stretch>
        </p:blipFill>
        <p:spPr bwMode="auto">
          <a:xfrm>
            <a:off x="6035040" y="6019800"/>
            <a:ext cx="2938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57200" y="3210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E6E6E"/>
                </a:solidFill>
                <a:latin typeface="+mn-lt"/>
              </a:rPr>
              <a:t>University</a:t>
            </a:r>
            <a:r>
              <a:rPr lang="en-US" sz="1400" b="1" baseline="0" dirty="0">
                <a:solidFill>
                  <a:srgbClr val="6E6E6E"/>
                </a:solidFill>
                <a:latin typeface="+mn-lt"/>
              </a:rPr>
              <a:t> Outreach and Engagement</a:t>
            </a:r>
          </a:p>
          <a:p>
            <a:r>
              <a:rPr lang="en-US" sz="1400" b="0" dirty="0">
                <a:solidFill>
                  <a:srgbClr val="6E6E6E"/>
                </a:solidFill>
                <a:latin typeface="+mn-lt"/>
              </a:rPr>
              <a:t>Michigan State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981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8453B"/>
                </a:solidFill>
                <a:latin typeface="+mj-lt"/>
              </a:rPr>
              <a:t>Contact Information</a:t>
            </a:r>
            <a:endParaRPr lang="en-US" sz="2800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971800"/>
            <a:ext cx="5486400" cy="304800"/>
          </a:xfrm>
        </p:spPr>
        <p:txBody>
          <a:bodyPr/>
          <a:lstStyle>
            <a:lvl1pPr marL="0" indent="0">
              <a:buFontTx/>
              <a:buNone/>
              <a:defRPr sz="1400" b="1" baseline="0">
                <a:solidFill>
                  <a:srgbClr val="6E6E6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your department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04420"/>
            <a:ext cx="5486400" cy="3810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733799"/>
            <a:ext cx="5486400" cy="911350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add your departmental address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648200"/>
            <a:ext cx="5486400" cy="12192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dirty="0"/>
              <a:t>Click to add your contact information. Suggested information to add:</a:t>
            </a:r>
            <a:br>
              <a:rPr lang="en-US" dirty="0"/>
            </a:br>
            <a:r>
              <a:rPr lang="en-US" dirty="0"/>
              <a:t>Phone:</a:t>
            </a:r>
            <a:br>
              <a:rPr lang="en-US" dirty="0"/>
            </a:br>
            <a:r>
              <a:rPr lang="en-US" dirty="0"/>
              <a:t>Fax:</a:t>
            </a:r>
            <a:br>
              <a:rPr lang="en-US" dirty="0"/>
            </a:br>
            <a:r>
              <a:rPr lang="en-US" dirty="0"/>
              <a:t>E-mail:</a:t>
            </a:r>
            <a:br>
              <a:rPr lang="en-US" dirty="0"/>
            </a:br>
            <a:r>
              <a:rPr lang="en-US" dirty="0"/>
              <a:t>Web:</a:t>
            </a:r>
          </a:p>
        </p:txBody>
      </p:sp>
    </p:spTree>
    <p:extLst>
      <p:ext uri="{BB962C8B-B14F-4D97-AF65-F5344CB8AC3E}">
        <p14:creationId xmlns:p14="http://schemas.microsoft.com/office/powerpoint/2010/main" val="1705491812"/>
      </p:ext>
    </p:extLst>
  </p:cSld>
  <p:clrMapOvr>
    <a:masterClrMapping/>
  </p:clrMapOvr>
  <p:transition spd="med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7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8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2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6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2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5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1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C8F1-1DAA-47A3-8EE6-83FB300FBC2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0BD3-C6C6-4A52-8348-9BD53E29D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8B2D11-2042-4D38-BFA3-1BF3790FC09F}" type="datetime1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6F94E1-BC81-4E53-8EEB-10E3EEC706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ransition spd="med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7CF539A-F25D-49C4-9C69-664DABFB5CDF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7F8A771-3CF1-40E3-97F6-D5DB3012AD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@utrgv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lassifications.carnegiefoundation.org/descriptions/community_engagement.php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352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2460" y="409361"/>
            <a:ext cx="8052047" cy="565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000" b="1" dirty="0" smtClean="0">
                <a:solidFill>
                  <a:srgbClr val="000000"/>
                </a:solidFill>
                <a:latin typeface="Arial" panose="020B0604020202020204"/>
              </a:rPr>
              <a:t>UTRGV</a:t>
            </a:r>
          </a:p>
          <a:p>
            <a:pPr algn="ctr" defTabSz="342900"/>
            <a:r>
              <a:rPr lang="en-US" sz="3000" b="1" dirty="0" smtClean="0">
                <a:solidFill>
                  <a:srgbClr val="000000"/>
                </a:solidFill>
                <a:latin typeface="Arial" panose="020B0604020202020204"/>
              </a:rPr>
              <a:t>Engagement Zone </a:t>
            </a:r>
            <a:r>
              <a:rPr lang="en-US" sz="3000" b="1" dirty="0" smtClean="0">
                <a:solidFill>
                  <a:srgbClr val="000000"/>
                </a:solidFill>
                <a:latin typeface="Arial" panose="020B0604020202020204"/>
              </a:rPr>
              <a:t>Overview</a:t>
            </a:r>
            <a:endParaRPr lang="en-US" sz="300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/>
            </a:r>
            <a:br>
              <a:rPr lang="en-US" sz="1350" dirty="0">
                <a:solidFill>
                  <a:srgbClr val="000000"/>
                </a:solidFill>
                <a:latin typeface="Arial" panose="020B0604020202020204"/>
              </a:rPr>
            </a:b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sz="1350" dirty="0">
                <a:solidFill>
                  <a:srgbClr val="000000"/>
                </a:solidFill>
                <a:latin typeface="Arial" panose="020B0604020202020204"/>
              </a:rPr>
              <a:t/>
            </a:r>
            <a:br>
              <a:rPr lang="en-US" sz="1350" dirty="0">
                <a:solidFill>
                  <a:srgbClr val="000000"/>
                </a:solidFill>
                <a:latin typeface="Arial" panose="020B0604020202020204"/>
              </a:rPr>
            </a:br>
            <a:endParaRPr lang="en-US" sz="1350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sz="1350" b="1" dirty="0">
                <a:solidFill>
                  <a:srgbClr val="000000"/>
                </a:solidFill>
                <a:latin typeface="Arial" panose="020B0604020202020204"/>
              </a:rPr>
              <a:t>	</a:t>
            </a:r>
            <a:endParaRPr lang="en-US" sz="135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endParaRPr lang="en-US" sz="135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342900"/>
            <a:r>
              <a:rPr lang="en-US" sz="1350" b="1" dirty="0" smtClean="0">
                <a:solidFill>
                  <a:srgbClr val="000000"/>
                </a:solidFill>
                <a:latin typeface="Arial" panose="020B0604020202020204"/>
              </a:rPr>
              <a:t>	</a:t>
            </a:r>
          </a:p>
          <a:p>
            <a:pPr algn="ctr" defTabSz="342900"/>
            <a:r>
              <a:rPr lang="en-US" b="1" dirty="0" smtClean="0">
                <a:solidFill>
                  <a:srgbClr val="000000"/>
                </a:solidFill>
                <a:latin typeface="Arial" panose="020B0604020202020204"/>
              </a:rPr>
              <a:t>	</a:t>
            </a:r>
            <a:endParaRPr lang="en-US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 algn="ctr" defTabSz="342900"/>
            <a:endParaRPr lang="en-US" b="1" dirty="0">
              <a:solidFill>
                <a:srgbClr val="000000"/>
              </a:solidFill>
              <a:latin typeface="Arial" panose="020B0604020202020204"/>
            </a:endParaRPr>
          </a:p>
          <a:p>
            <a:pPr algn="ctr" defTabSz="342900"/>
            <a:r>
              <a:rPr lang="en-US" dirty="0" smtClean="0">
                <a:solidFill>
                  <a:srgbClr val="000000"/>
                </a:solidFill>
                <a:latin typeface="Arial" panose="020B0604020202020204"/>
              </a:rPr>
              <a:t>Office of Community Engagement &amp; Economic Development</a:t>
            </a:r>
            <a:br>
              <a:rPr lang="en-US" dirty="0" smtClean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dirty="0" smtClean="0">
                <a:solidFill>
                  <a:srgbClr val="000000"/>
                </a:solidFill>
                <a:latin typeface="Arial" panose="020B0604020202020204"/>
              </a:rPr>
              <a:t>	Division of Governmental &amp; Community Relations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2" y="1627108"/>
            <a:ext cx="5655075" cy="35393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07332"/>
            <a:ext cx="9144000" cy="350668"/>
          </a:xfrm>
          <a:prstGeom prst="rect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"/>
          <a:stretch/>
        </p:blipFill>
        <p:spPr bwMode="auto">
          <a:xfrm>
            <a:off x="958787" y="2000616"/>
            <a:ext cx="7572071" cy="43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 rot="9799998">
            <a:off x="2698443" y="1324832"/>
            <a:ext cx="1193596" cy="419904"/>
          </a:xfrm>
          <a:prstGeom prst="rightArrow">
            <a:avLst>
              <a:gd name="adj1" fmla="val 47872"/>
              <a:gd name="adj2" fmla="val 50000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33" t="3053" r="86887" b="94084"/>
          <a:stretch/>
        </p:blipFill>
        <p:spPr bwMode="auto">
          <a:xfrm>
            <a:off x="233603" y="1478683"/>
            <a:ext cx="2429697" cy="42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555" y="255566"/>
            <a:ext cx="7323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Aharoni" panose="02010803020104030203" pitchFamily="2" charset="-79"/>
              </a:rPr>
              <a:t>Step 1: Log on to </a:t>
            </a:r>
            <a:r>
              <a:rPr lang="en-US" sz="3200" dirty="0" smtClean="0">
                <a:cs typeface="Aharoni" panose="02010803020104030203" pitchFamily="2" charset="-79"/>
              </a:rPr>
              <a:t>ez.utrgv.edu</a:t>
            </a:r>
          </a:p>
          <a:p>
            <a:r>
              <a:rPr lang="en-US" sz="3200" dirty="0" smtClean="0">
                <a:cs typeface="Aharoni" panose="02010803020104030203" pitchFamily="2" charset="-79"/>
              </a:rPr>
              <a:t>Step 2: Follow the directions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21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00800"/>
            <a:ext cx="9144000" cy="352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07332"/>
            <a:ext cx="9144000" cy="350668"/>
          </a:xfrm>
          <a:prstGeom prst="rect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6636" y="262033"/>
            <a:ext cx="516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cs typeface="Aharoni" panose="02010803020104030203" pitchFamily="2" charset="-79"/>
              </a:rPr>
              <a:t>Get ENGAGED!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15674"/>
          <a:stretch/>
        </p:blipFill>
        <p:spPr>
          <a:xfrm>
            <a:off x="310426" y="908364"/>
            <a:ext cx="5066064" cy="3081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/>
          <a:stretch/>
        </p:blipFill>
        <p:spPr>
          <a:xfrm>
            <a:off x="4149994" y="3227973"/>
            <a:ext cx="4532877" cy="2817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1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00800"/>
            <a:ext cx="9144000" cy="352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07332"/>
            <a:ext cx="9144000" cy="350668"/>
          </a:xfrm>
          <a:prstGeom prst="rect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7" y="568171"/>
            <a:ext cx="4322316" cy="2881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7" y="2606183"/>
            <a:ext cx="4426950" cy="3320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65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637" y="3615397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For questions or more information about the Engagement Zone, </a:t>
            </a:r>
            <a:br>
              <a:rPr lang="en-US" sz="5300" dirty="0" smtClean="0"/>
            </a:br>
            <a:r>
              <a:rPr lang="en-US" sz="5300" dirty="0" smtClean="0"/>
              <a:t>contact:</a:t>
            </a:r>
            <a:br>
              <a:rPr lang="en-US" sz="5300" dirty="0" smtClean="0"/>
            </a:br>
            <a:r>
              <a:rPr lang="en-US" sz="5300" dirty="0" smtClean="0">
                <a:hlinkClick r:id="rId2"/>
              </a:rPr>
              <a:t>volunteer@utrgv.edu</a:t>
            </a:r>
            <a:r>
              <a:rPr lang="en-US" sz="5300" dirty="0" smtClean="0"/>
              <a:t> 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Thank you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5222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86" y="244158"/>
            <a:ext cx="8304003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2" y="2198189"/>
            <a:ext cx="8287046" cy="411157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 Community Engagement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 the Engagement Zone as a method of     engagement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Identify ways you and your team can engage with the community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90675" y="1446706"/>
            <a:ext cx="1219200" cy="4656496"/>
          </a:xfrm>
          <a:prstGeom prst="rect">
            <a:avLst/>
          </a:prstGeom>
          <a:solidFill>
            <a:srgbClr val="6666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48" charset="0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6706"/>
            <a:ext cx="5048250" cy="4656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2960" y="286605"/>
            <a:ext cx="7543800" cy="848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UTRGV Core Priority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809750" y="2555754"/>
            <a:ext cx="2514600" cy="24384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3360003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COMMUNITY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31479818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86" y="244158"/>
            <a:ext cx="8304003" cy="1339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UTRGV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2" y="2198189"/>
            <a:ext cx="7857403" cy="4111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transform the Rio Grande Valley, the Americas, and the world through an innovative and accessible educational environment that promotes student success, research, creative works, health and well-being,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sustainable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1627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Community Engagement DEFINED: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collaboration</a:t>
            </a:r>
            <a:r>
              <a:rPr lang="en-US" sz="2400" dirty="0">
                <a:solidFill>
                  <a:schemeClr val="tx1"/>
                </a:solidFill>
              </a:rPr>
              <a:t> between institutions of higher education and their larger communities for the </a:t>
            </a:r>
            <a:r>
              <a:rPr lang="en-US" sz="2400" dirty="0">
                <a:solidFill>
                  <a:srgbClr val="FF0000"/>
                </a:solidFill>
              </a:rPr>
              <a:t>mutually beneficial </a:t>
            </a:r>
            <a:r>
              <a:rPr lang="en-US" sz="2400" dirty="0">
                <a:solidFill>
                  <a:schemeClr val="tx1"/>
                </a:solidFill>
              </a:rPr>
              <a:t>exchange of knowledge and resources in the context of </a:t>
            </a:r>
            <a:r>
              <a:rPr lang="en-US" sz="2400" dirty="0">
                <a:solidFill>
                  <a:srgbClr val="FF0000"/>
                </a:solidFill>
              </a:rPr>
              <a:t>partnership and reciprocity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1400" u="sng" dirty="0">
                <a:hlinkClick r:id="rId2"/>
              </a:rPr>
              <a:t>http://classifications.carnegiefoundation.org/descriptions/community_engagement.php</a:t>
            </a:r>
            <a:r>
              <a:rPr lang="en-US" sz="1400" dirty="0"/>
              <a:t>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It can involve partnerships and coalitions that </a:t>
            </a:r>
            <a:r>
              <a:rPr lang="en-US" sz="2400" i="1" dirty="0">
                <a:solidFill>
                  <a:schemeClr val="tx1"/>
                </a:solidFill>
              </a:rPr>
              <a:t>help mobilize resources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>
                <a:solidFill>
                  <a:schemeClr val="tx1"/>
                </a:solidFill>
              </a:rPr>
              <a:t>influence systems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chemeClr val="tx1"/>
                </a:solidFill>
              </a:rPr>
              <a:t>serve as catalysts for initiating and/or changing policies, programs, and practices. </a:t>
            </a:r>
            <a:br>
              <a:rPr lang="en-US" sz="2400" i="1" dirty="0">
                <a:solidFill>
                  <a:schemeClr val="tx1"/>
                </a:solidFill>
              </a:rPr>
            </a:b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767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67017" y="2064458"/>
            <a:ext cx="3820048" cy="37419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299" y="707030"/>
            <a:ext cx="7313399" cy="73737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75556" y="2415557"/>
            <a:ext cx="3219507" cy="3082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07864" y="2792993"/>
            <a:ext cx="2387149" cy="23563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40482" y="3308723"/>
            <a:ext cx="1488003" cy="1394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3758365" y="2511510"/>
            <a:ext cx="1627271" cy="30057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</a:t>
            </a:r>
          </a:p>
        </p:txBody>
      </p:sp>
      <p:sp>
        <p:nvSpPr>
          <p:cNvPr id="13" name="Subtitle 6"/>
          <p:cNvSpPr txBox="1">
            <a:spLocks/>
          </p:cNvSpPr>
          <p:nvPr/>
        </p:nvSpPr>
        <p:spPr>
          <a:xfrm>
            <a:off x="3731893" y="3037136"/>
            <a:ext cx="1819478" cy="3005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Sustained Service</a:t>
            </a:r>
          </a:p>
        </p:txBody>
      </p:sp>
      <p:sp>
        <p:nvSpPr>
          <p:cNvPr id="14" name="Subtitle 6"/>
          <p:cNvSpPr txBox="1">
            <a:spLocks/>
          </p:cNvSpPr>
          <p:nvPr/>
        </p:nvSpPr>
        <p:spPr>
          <a:xfrm>
            <a:off x="3514985" y="3641736"/>
            <a:ext cx="2209301" cy="16575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161" y="1945203"/>
            <a:ext cx="2389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Outreach: Invite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someone to an event on campus; Introduce someone to resources on campus;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356" y="1805446"/>
            <a:ext cx="2294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Volunteer: One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Service;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MLK Day;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0502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Saturday;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F05023"/>
                </a:solidFill>
                <a:latin typeface="Calibri" panose="020F0502020204030204"/>
              </a:rPr>
              <a:t>Make a Difference Day;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tree;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050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dog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10" y="3544980"/>
            <a:ext cx="2285507" cy="226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Sustained Service:   Serve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greater, more sustainable purpose; beyond one day of service;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2C820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lang="en-US" sz="1600" b="1" dirty="0">
                <a:solidFill>
                  <a:srgbClr val="2C820E"/>
                </a:solidFill>
                <a:latin typeface="Calibri" panose="020F0502020204030204"/>
              </a:rPr>
              <a:t>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Board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 committee </a:t>
            </a:r>
            <a:r>
              <a:rPr lang="en-US" sz="1600" b="1" dirty="0">
                <a:solidFill>
                  <a:srgbClr val="2C820E"/>
                </a:solidFill>
                <a:latin typeface="Calibri" panose="020F0502020204030204"/>
              </a:rPr>
              <a:t>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820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ember for an organization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C820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939" y="3302854"/>
            <a:ext cx="25870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CE: Asset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based; Deliberate, Intentional; Designed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mutually beneficial need; Involves partner in the planning; Involves reciprocity;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Designated Service Learning Course, (DSLC)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Engaged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Scholarship Learning Course (CESL)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00800"/>
            <a:ext cx="9144000" cy="352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07332"/>
            <a:ext cx="9144000" cy="350668"/>
          </a:xfrm>
          <a:prstGeom prst="rect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ubtitle 6"/>
          <p:cNvSpPr txBox="1">
            <a:spLocks/>
          </p:cNvSpPr>
          <p:nvPr/>
        </p:nvSpPr>
        <p:spPr>
          <a:xfrm>
            <a:off x="3758364" y="2135154"/>
            <a:ext cx="1627271" cy="30057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Outreach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  <p:bldP spid="4" grpId="0"/>
      <p:bldP spid="5" grpId="0"/>
      <p:bldP spid="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40591">
            <a:off x="1311642" y="530765"/>
            <a:ext cx="23480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 smtClean="0"/>
              <a:t>Why engage?</a:t>
            </a:r>
            <a:endParaRPr lang="en-US" sz="4950" dirty="0"/>
          </a:p>
        </p:txBody>
      </p:sp>
      <p:sp>
        <p:nvSpPr>
          <p:cNvPr id="3" name="Rectangle 2"/>
          <p:cNvSpPr/>
          <p:nvPr/>
        </p:nvSpPr>
        <p:spPr>
          <a:xfrm>
            <a:off x="2136763" y="2886262"/>
            <a:ext cx="64896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professionally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Formalize civic-minded philosophy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Improve Staff </a:t>
            </a:r>
            <a:r>
              <a:rPr lang="en-US" sz="2800" dirty="0"/>
              <a:t>Moral/Team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Promote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Value </a:t>
            </a:r>
            <a:r>
              <a:rPr lang="en-US" sz="2800" dirty="0" smtClean="0"/>
              <a:t>statements/Mission/Vision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Vaquero Culture/University Climate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loud Callout 3"/>
          <p:cNvSpPr/>
          <p:nvPr/>
        </p:nvSpPr>
        <p:spPr>
          <a:xfrm rot="18882118" flipH="1">
            <a:off x="632535" y="282201"/>
            <a:ext cx="3379456" cy="2743159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352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07332"/>
            <a:ext cx="9144000" cy="350668"/>
          </a:xfrm>
          <a:prstGeom prst="rect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6" y="1402672"/>
            <a:ext cx="7530634" cy="435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1126" y="208171"/>
            <a:ext cx="4815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Aharoni" panose="02010803020104030203" pitchFamily="2" charset="-79"/>
              </a:rPr>
              <a:t>What is Engagement Zone?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9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030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haroni" panose="02010803020104030203" pitchFamily="2" charset="-79"/>
              </a:rPr>
              <a:t>What is Engagement Zone?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948178" cy="50122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Engagement Zone (EZ) is the university’s volunteering platform developed by a partnership between UTRGV and the United Ways of South Texas and Cameron County.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EZ is managed by the Nonprofit Resource Center, The Office of Engaged Scholarship and Learning, and Student Involvement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Utilizing EZ, UTRGV students, faculty and staff have the opportunity to connect with more than 250 nonprofit agencies within the community to make an impact.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Agencies can use EZ to create “needs” for volunteer opportunities, and can also create events.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Since its inception, profiles, active users, total hours of service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421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Century Gothic</vt:lpstr>
      <vt:lpstr>Georgia</vt:lpstr>
      <vt:lpstr>Times New Roman</vt:lpstr>
      <vt:lpstr>Office Theme</vt:lpstr>
      <vt:lpstr>Retrospect</vt:lpstr>
      <vt:lpstr>1_Retrospect</vt:lpstr>
      <vt:lpstr>PowerPoint Presentation</vt:lpstr>
      <vt:lpstr>Objectives</vt:lpstr>
      <vt:lpstr>PowerPoint Presentation</vt:lpstr>
      <vt:lpstr>UTRGV  MISSION STATEMENT </vt:lpstr>
      <vt:lpstr>Community Engagement DEFINED: </vt:lpstr>
      <vt:lpstr>Community Engagement</vt:lpstr>
      <vt:lpstr>PowerPoint Presentation</vt:lpstr>
      <vt:lpstr>PowerPoint Presentation</vt:lpstr>
      <vt:lpstr>What is Engagement Zone? </vt:lpstr>
      <vt:lpstr>PowerPoint Presentation</vt:lpstr>
      <vt:lpstr>PowerPoint Presentation</vt:lpstr>
      <vt:lpstr>PowerPoint Presentation</vt:lpstr>
      <vt:lpstr>  For questions or more information about the Engagement Zone,  contact: volunteer@utrgv.edu   Thank you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</dc:title>
  <dc:creator>Doris Mendiola</dc:creator>
  <cp:lastModifiedBy>Doris Mendiola</cp:lastModifiedBy>
  <cp:revision>126</cp:revision>
  <dcterms:created xsi:type="dcterms:W3CDTF">2019-04-17T21:50:18Z</dcterms:created>
  <dcterms:modified xsi:type="dcterms:W3CDTF">2019-08-14T16:04:06Z</dcterms:modified>
</cp:coreProperties>
</file>