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</p:sldMasterIdLst>
  <p:notesMasterIdLst>
    <p:notesMasterId r:id="rId16"/>
  </p:notesMasterIdLst>
  <p:sldIdLst>
    <p:sldId id="270" r:id="rId3"/>
    <p:sldId id="272" r:id="rId4"/>
    <p:sldId id="271" r:id="rId5"/>
    <p:sldId id="274" r:id="rId6"/>
    <p:sldId id="273" r:id="rId7"/>
    <p:sldId id="256" r:id="rId8"/>
    <p:sldId id="260" r:id="rId9"/>
    <p:sldId id="258" r:id="rId10"/>
    <p:sldId id="280" r:id="rId11"/>
    <p:sldId id="262" r:id="rId12"/>
    <p:sldId id="265" r:id="rId13"/>
    <p:sldId id="259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023"/>
    <a:srgbClr val="0415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ACDED-3D48-4105-B039-98AF8BB900B0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4E21-E42F-4A29-843D-48BEC6E8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7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22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6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93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996D-2F0D-4F48-91E3-BEBF4EAF72E5}" type="datetime1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712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8CAC0-B557-4A2E-8806-7D25129C2DE1}" type="datetime1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93806"/>
      </p:ext>
    </p:extLst>
  </p:cSld>
  <p:clrMapOvr>
    <a:masterClrMapping/>
  </p:clrMapOvr>
  <p:transition spd="med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E191-237B-4EC2-ACF3-70E23F0BC61F}" type="datetime1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421260"/>
      </p:ext>
    </p:extLst>
  </p:cSld>
  <p:clrMapOvr>
    <a:masterClrMapping/>
  </p:clrMapOvr>
  <p:transition spd="med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BC31-3E15-4B8E-B26F-B5B44BFD0F2C}" type="datetime1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01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7824-23E5-4515-A078-5B0FBA93CBDF}" type="datetime1">
              <a:rPr lang="en-US" smtClean="0"/>
              <a:t>8/14/2019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05612"/>
      </p:ext>
    </p:extLst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1C010-C107-4F29-A1C4-465E913B79DB}" type="datetime1">
              <a:rPr lang="en-US" smtClean="0"/>
              <a:t>8/14/2019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52334"/>
      </p:ext>
    </p:extLst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5579-CF32-45F2-8638-5B78E646B1CD}" type="datetime1">
              <a:rPr lang="en-US" smtClean="0"/>
              <a:t>8/14/2019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03247"/>
      </p:ext>
    </p:extLst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93990CB-63AE-400C-9C19-20140C8AE0DE}" type="datetime1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3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81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A9BC-F98B-4844-8C74-D40999439131}" type="datetime1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4661"/>
      </p:ext>
    </p:extLst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D5CD-84DC-419B-9783-F054F5EEDA8D}" type="datetime1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42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E562-9730-4E7F-88DA-E7535D80E098}" type="datetime1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812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for Michigan State University | University Outreach and Engagement" title="Michigan State University | University Outreach and Engagement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0" y="76200"/>
            <a:ext cx="4156365" cy="75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1219200"/>
            <a:ext cx="7772400" cy="2346960"/>
          </a:xfrm>
        </p:spPr>
        <p:txBody>
          <a:bodyPr anchor="b" anchorCtr="0"/>
          <a:lstStyle>
            <a:lvl1pPr>
              <a:lnSpc>
                <a:spcPct val="90000"/>
              </a:lnSpc>
              <a:defRPr sz="4000">
                <a:latin typeface="+mj-lt"/>
                <a:cs typeface="Georgia"/>
              </a:defRPr>
            </a:lvl1pPr>
          </a:lstStyle>
          <a:p>
            <a:r>
              <a:rPr lang="en-US" dirty="0"/>
              <a:t>Click to edit Master Presentation Title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85800" y="3581400"/>
            <a:ext cx="7772400" cy="312274"/>
          </a:xfrm>
        </p:spPr>
        <p:txBody>
          <a:bodyPr/>
          <a:lstStyle>
            <a:lvl1pPr marL="0" indent="0">
              <a:buFontTx/>
              <a:buNone/>
              <a:defRPr sz="2000" b="1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Presenter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893820"/>
            <a:ext cx="7772400" cy="44958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400" b="1" baseline="0">
                <a:solidFill>
                  <a:srgbClr val="6E6E6E"/>
                </a:solidFill>
              </a:defRPr>
            </a:lvl1pPr>
          </a:lstStyle>
          <a:p>
            <a:pPr lvl="0"/>
            <a:r>
              <a:rPr lang="en-US" dirty="0"/>
              <a:t>Click to edit Master Presenter Title, and Department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943600"/>
            <a:ext cx="7772400" cy="457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>
                <a:solidFill>
                  <a:srgbClr val="6E6E6E"/>
                </a:solidFill>
              </a:defRPr>
            </a:lvl1pPr>
          </a:lstStyle>
          <a:p>
            <a:pPr lvl="0"/>
            <a:r>
              <a:rPr lang="en-US" dirty="0"/>
              <a:t>Click to edit Master Presentation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85800" y="4343400"/>
            <a:ext cx="7772400" cy="251901"/>
          </a:xfrm>
        </p:spPr>
        <p:txBody>
          <a:bodyPr tIns="0" anchor="t" anchorCtr="0"/>
          <a:lstStyle>
            <a:lvl1pPr marL="0" indent="0">
              <a:buNone/>
              <a:defRPr sz="1400" baseline="0">
                <a:solidFill>
                  <a:srgbClr val="6E6E6E"/>
                </a:solidFill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Presenter Email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85800" y="5410200"/>
            <a:ext cx="7772400" cy="260228"/>
          </a:xfrm>
        </p:spPr>
        <p:txBody>
          <a:bodyPr/>
          <a:lstStyle>
            <a:lvl1pPr marL="0" indent="0">
              <a:buNone/>
              <a:defRPr sz="1200" b="1" baseline="0">
                <a:solidFill>
                  <a:srgbClr val="6E6E6E"/>
                </a:solidFill>
              </a:defRPr>
            </a:lvl1pPr>
          </a:lstStyle>
          <a:p>
            <a:pPr lvl="0"/>
            <a:r>
              <a:rPr lang="en-US" dirty="0"/>
              <a:t>Click to edit Master Event Title or Audience Name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85800" y="5683372"/>
            <a:ext cx="7772400" cy="260228"/>
          </a:xfrm>
        </p:spPr>
        <p:txBody>
          <a:bodyPr/>
          <a:lstStyle>
            <a:lvl1pPr marL="0" indent="0">
              <a:buNone/>
              <a:defRPr sz="1200" baseline="0">
                <a:solidFill>
                  <a:srgbClr val="6E6E6E"/>
                </a:solidFill>
              </a:defRPr>
            </a:lvl1pPr>
          </a:lstStyle>
          <a:p>
            <a:pPr lvl="0"/>
            <a:r>
              <a:rPr lang="en-US" dirty="0"/>
              <a:t>Click to edit Master Presentation Location</a:t>
            </a:r>
          </a:p>
        </p:txBody>
      </p:sp>
    </p:spTree>
    <p:extLst>
      <p:ext uri="{BB962C8B-B14F-4D97-AF65-F5344CB8AC3E}">
        <p14:creationId xmlns:p14="http://schemas.microsoft.com/office/powerpoint/2010/main" val="2541936462"/>
      </p:ext>
    </p:extLst>
  </p:cSld>
  <p:clrMapOvr>
    <a:masterClrMapping/>
  </p:clrMapOvr>
  <p:transition spd="med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772400" cy="1371600"/>
          </a:xfrm>
        </p:spPr>
        <p:txBody>
          <a:bodyPr anchor="b" anchorCtr="0"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0" y="4114800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4873868"/>
      </p:ext>
    </p:extLst>
  </p:cSld>
  <p:clrMapOvr>
    <a:masterClrMapping/>
  </p:clrMapOvr>
  <p:transition spd="med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464646"/>
                </a:solidFill>
              </a:defRPr>
            </a:lvl1pPr>
            <a:lvl2pPr>
              <a:defRPr sz="2000">
                <a:solidFill>
                  <a:srgbClr val="464646"/>
                </a:solidFill>
              </a:defRPr>
            </a:lvl2pPr>
            <a:lvl3pPr>
              <a:defRPr sz="1800">
                <a:solidFill>
                  <a:srgbClr val="464646"/>
                </a:solidFill>
              </a:defRPr>
            </a:lvl3pPr>
            <a:lvl4pPr>
              <a:defRPr sz="1600">
                <a:solidFill>
                  <a:srgbClr val="464646"/>
                </a:solidFill>
              </a:defRPr>
            </a:lvl4pPr>
            <a:lvl5pPr>
              <a:defRPr sz="1600">
                <a:solidFill>
                  <a:srgbClr val="46464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64646"/>
                </a:solidFill>
              </a:defRPr>
            </a:lvl1pPr>
            <a:lvl2pPr>
              <a:defRPr sz="2000">
                <a:solidFill>
                  <a:srgbClr val="464646"/>
                </a:solidFill>
              </a:defRPr>
            </a:lvl2pPr>
            <a:lvl3pPr>
              <a:defRPr sz="1800">
                <a:solidFill>
                  <a:srgbClr val="464646"/>
                </a:solidFill>
              </a:defRPr>
            </a:lvl3pPr>
            <a:lvl4pPr>
              <a:defRPr sz="1600">
                <a:solidFill>
                  <a:srgbClr val="464646"/>
                </a:solidFill>
              </a:defRPr>
            </a:lvl4pPr>
            <a:lvl5pPr>
              <a:defRPr sz="1600">
                <a:solidFill>
                  <a:srgbClr val="46464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71137"/>
      </p:ext>
    </p:extLst>
  </p:cSld>
  <p:clrMapOvr>
    <a:masterClrMapping/>
  </p:clrMapOvr>
  <p:transition spd="med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anchor="ctr" anchorCtr="1"/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0" y="6291075"/>
            <a:ext cx="9144000" cy="566925"/>
          </a:xfrm>
          <a:solidFill>
            <a:schemeClr val="tx1">
              <a:lumMod val="50000"/>
              <a:alpha val="91000"/>
            </a:schemeClr>
          </a:solidFill>
        </p:spPr>
        <p:txBody>
          <a:bodyPr tIns="91440" bIns="91440" anchor="t" anchorCtr="0"/>
          <a:lstStyle>
            <a:lvl1pPr marL="0" indent="0">
              <a:buNone/>
              <a:defRPr sz="900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caption</a:t>
            </a:r>
          </a:p>
        </p:txBody>
      </p:sp>
    </p:spTree>
    <p:extLst>
      <p:ext uri="{BB962C8B-B14F-4D97-AF65-F5344CB8AC3E}">
        <p14:creationId xmlns:p14="http://schemas.microsoft.com/office/powerpoint/2010/main" val="3898269383"/>
      </p:ext>
    </p:extLst>
  </p:cSld>
  <p:clrMapOvr>
    <a:masterClrMapping/>
  </p:clrMapOvr>
  <p:transition spd="med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5943600" y="6485514"/>
            <a:ext cx="32004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solidFill>
                  <a:srgbClr val="6E6E6E"/>
                </a:solidFill>
                <a:latin typeface="+mn-lt"/>
                <a:ea typeface="Arial" pitchFamily="-110" charset="0"/>
                <a:cs typeface="Arial" pitchFamily="-110" charset="0"/>
              </a:rPr>
              <a:t>© Michigan State University Board of Trustees</a:t>
            </a:r>
          </a:p>
          <a:p>
            <a:endParaRPr lang="en-US" sz="900" dirty="0">
              <a:solidFill>
                <a:srgbClr val="6E6E6E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pic>
        <p:nvPicPr>
          <p:cNvPr id="5" name="Picture 5" descr="Logo for Michigan State University | University Outreach and Engagement" title="Michigan State University | University Outreach and Engagement"/>
          <p:cNvPicPr>
            <a:picLocks noChangeAspect="1"/>
          </p:cNvPicPr>
          <p:nvPr userDrawn="1"/>
        </p:nvPicPr>
        <p:blipFill>
          <a:blip r:embed="rId2"/>
          <a:srcRect r="8183"/>
          <a:stretch>
            <a:fillRect/>
          </a:stretch>
        </p:blipFill>
        <p:spPr bwMode="auto">
          <a:xfrm>
            <a:off x="6035040" y="6019800"/>
            <a:ext cx="2938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457200" y="32105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6E6E6E"/>
                </a:solidFill>
                <a:latin typeface="+mn-lt"/>
              </a:rPr>
              <a:t>University</a:t>
            </a:r>
            <a:r>
              <a:rPr lang="en-US" sz="1400" b="1" baseline="0" dirty="0">
                <a:solidFill>
                  <a:srgbClr val="6E6E6E"/>
                </a:solidFill>
                <a:latin typeface="+mn-lt"/>
              </a:rPr>
              <a:t> Outreach and Engagement</a:t>
            </a:r>
          </a:p>
          <a:p>
            <a:r>
              <a:rPr lang="en-US" sz="1400" b="0" dirty="0">
                <a:solidFill>
                  <a:srgbClr val="6E6E6E"/>
                </a:solidFill>
                <a:latin typeface="+mn-lt"/>
              </a:rPr>
              <a:t>Michigan State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1981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8453B"/>
                </a:solidFill>
                <a:latin typeface="+mj-lt"/>
              </a:rPr>
              <a:t>Contact Information</a:t>
            </a:r>
            <a:endParaRPr lang="en-US" sz="2800" dirty="0">
              <a:latin typeface="+mj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971800"/>
            <a:ext cx="5486400" cy="304800"/>
          </a:xfrm>
        </p:spPr>
        <p:txBody>
          <a:bodyPr/>
          <a:lstStyle>
            <a:lvl1pPr marL="0" indent="0">
              <a:buFontTx/>
              <a:buNone/>
              <a:defRPr sz="1400" b="1" baseline="0">
                <a:solidFill>
                  <a:srgbClr val="6E6E6E"/>
                </a:solidFill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add your department name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504420"/>
            <a:ext cx="5486400" cy="3810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your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3733799"/>
            <a:ext cx="5486400" cy="911350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6E6E6E"/>
                </a:solidFill>
              </a:defRPr>
            </a:lvl1pPr>
          </a:lstStyle>
          <a:p>
            <a:pPr lvl="0"/>
            <a:r>
              <a:rPr lang="en-US" dirty="0"/>
              <a:t>Click to add your departmental address</a:t>
            </a:r>
          </a:p>
          <a:p>
            <a:pPr lvl="0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648200"/>
            <a:ext cx="5486400" cy="1219200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200" baseline="0">
                <a:solidFill>
                  <a:srgbClr val="6E6E6E"/>
                </a:solidFill>
              </a:defRPr>
            </a:lvl1pPr>
          </a:lstStyle>
          <a:p>
            <a:pPr lvl="0"/>
            <a:r>
              <a:rPr lang="en-US" dirty="0"/>
              <a:t>Click to add your contact information. Suggested information to add:</a:t>
            </a:r>
            <a:br>
              <a:rPr lang="en-US" dirty="0"/>
            </a:br>
            <a:r>
              <a:rPr lang="en-US" dirty="0"/>
              <a:t>Phone:</a:t>
            </a:r>
            <a:br>
              <a:rPr lang="en-US" dirty="0"/>
            </a:br>
            <a:r>
              <a:rPr lang="en-US" dirty="0"/>
              <a:t>Fax:</a:t>
            </a:r>
            <a:br>
              <a:rPr lang="en-US" dirty="0"/>
            </a:br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Web:</a:t>
            </a:r>
          </a:p>
        </p:txBody>
      </p:sp>
    </p:spTree>
    <p:extLst>
      <p:ext uri="{BB962C8B-B14F-4D97-AF65-F5344CB8AC3E}">
        <p14:creationId xmlns:p14="http://schemas.microsoft.com/office/powerpoint/2010/main" val="1705491812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2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4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2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5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8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5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3C8F1-1DAA-47A3-8EE6-83FB300FBC2C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0BD3-C6C6-4A52-8348-9BD53E29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5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8B2D11-2042-4D38-BFA3-1BF3790FC09F}" type="datetime1">
              <a:rPr lang="en-US" smtClean="0"/>
              <a:t>8/14/2019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6F94E1-BC81-4E53-8EEB-10E3EEC7062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36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ransition spd="med">
    <p:wipe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nrc@utrgv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lassifications.carnegiefoundation.org/descriptions/community_engagement.php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19093" y="654730"/>
            <a:ext cx="8052047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r>
              <a:rPr lang="en-US" sz="3000" b="1" dirty="0">
                <a:solidFill>
                  <a:srgbClr val="000000"/>
                </a:solidFill>
                <a:latin typeface="Arial" panose="020B0604020202020204"/>
              </a:rPr>
              <a:t>UTRGV </a:t>
            </a:r>
            <a:r>
              <a:rPr lang="en-US" sz="3000" b="1" dirty="0" smtClean="0">
                <a:solidFill>
                  <a:srgbClr val="000000"/>
                </a:solidFill>
                <a:latin typeface="Arial" panose="020B0604020202020204"/>
              </a:rPr>
              <a:t>Community Engagement </a:t>
            </a:r>
          </a:p>
          <a:p>
            <a:pPr algn="ctr" defTabSz="342900"/>
            <a:r>
              <a:rPr lang="en-US" sz="3000" b="1" dirty="0" smtClean="0">
                <a:solidFill>
                  <a:srgbClr val="000000"/>
                </a:solidFill>
                <a:latin typeface="Arial" panose="020B0604020202020204"/>
              </a:rPr>
              <a:t>Overview</a:t>
            </a:r>
            <a:endParaRPr lang="en-US" sz="3000" b="1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r>
              <a:rPr lang="en-US" sz="1350" dirty="0">
                <a:solidFill>
                  <a:srgbClr val="000000"/>
                </a:solidFill>
                <a:latin typeface="Arial" panose="020B0604020202020204"/>
              </a:rPr>
              <a:t/>
            </a:r>
            <a:br>
              <a:rPr lang="en-US" sz="1350" dirty="0">
                <a:solidFill>
                  <a:srgbClr val="000000"/>
                </a:solidFill>
                <a:latin typeface="Arial" panose="020B0604020202020204"/>
              </a:rPr>
            </a:br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r>
              <a:rPr lang="en-US" sz="1350" dirty="0">
                <a:solidFill>
                  <a:srgbClr val="000000"/>
                </a:solidFill>
                <a:latin typeface="Arial" panose="020B0604020202020204"/>
              </a:rPr>
              <a:t/>
            </a:r>
            <a:br>
              <a:rPr lang="en-US" sz="1350" dirty="0">
                <a:solidFill>
                  <a:srgbClr val="000000"/>
                </a:solidFill>
                <a:latin typeface="Arial" panose="020B0604020202020204"/>
              </a:rPr>
            </a:br>
            <a:endParaRPr lang="en-US" sz="1350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b="1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b="1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b="1" dirty="0">
              <a:solidFill>
                <a:srgbClr val="000000"/>
              </a:solidFill>
              <a:latin typeface="Arial" panose="020B0604020202020204"/>
            </a:endParaRPr>
          </a:p>
          <a:p>
            <a:pPr defTabSz="342900"/>
            <a:endParaRPr lang="en-US" sz="1350" b="1" dirty="0">
              <a:solidFill>
                <a:srgbClr val="000000"/>
              </a:solidFill>
              <a:latin typeface="Arial" panose="020B0604020202020204"/>
            </a:endParaRPr>
          </a:p>
          <a:p>
            <a:pPr algn="ctr" defTabSz="342900"/>
            <a:r>
              <a:rPr lang="en-US" b="1" dirty="0">
                <a:solidFill>
                  <a:srgbClr val="000000"/>
                </a:solidFill>
                <a:latin typeface="Arial" panose="020B0604020202020204"/>
              </a:rPr>
              <a:t>	</a:t>
            </a:r>
            <a:r>
              <a:rPr lang="en-US" dirty="0">
                <a:solidFill>
                  <a:srgbClr val="000000"/>
                </a:solidFill>
                <a:latin typeface="Arial" panose="020B0604020202020204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/>
              </a:rPr>
              <a:t>	Office of Community Engagement &amp; Economic Development</a:t>
            </a:r>
            <a:br>
              <a:rPr lang="en-US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/>
              </a:rPr>
              <a:t>	Division of Governmental &amp; Community Relations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311" y="1861370"/>
            <a:ext cx="5415378" cy="32963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4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EB1A-9335-4B0B-B8A3-98E3433A3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8811" y="336540"/>
            <a:ext cx="2976692" cy="994172"/>
          </a:xfrm>
        </p:spPr>
        <p:txBody>
          <a:bodyPr/>
          <a:lstStyle/>
          <a:p>
            <a:r>
              <a:rPr lang="en-US" dirty="0" smtClean="0"/>
              <a:t>Professional</a:t>
            </a:r>
            <a:endParaRPr lang="en-US"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03BD796-3167-4557-B2A7-B8CF4DCE7529}"/>
              </a:ext>
            </a:extLst>
          </p:cNvPr>
          <p:cNvSpPr/>
          <p:nvPr/>
        </p:nvSpPr>
        <p:spPr>
          <a:xfrm flipH="1">
            <a:off x="206417" y="1673292"/>
            <a:ext cx="2468880" cy="2075543"/>
          </a:xfrm>
          <a:prstGeom prst="cloud">
            <a:avLst/>
          </a:prstGeom>
          <a:gradFill>
            <a:gsLst>
              <a:gs pos="50431">
                <a:srgbClr val="DFEBF7"/>
              </a:gs>
              <a:gs pos="37000">
                <a:schemeClr val="accent1">
                  <a:lumMod val="5000"/>
                  <a:lumOff val="95000"/>
                  <a:alpha val="4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Community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BE9401F0-F4E1-4C29-842F-1BAFD62EC063}"/>
              </a:ext>
            </a:extLst>
          </p:cNvPr>
          <p:cNvSpPr/>
          <p:nvPr/>
        </p:nvSpPr>
        <p:spPr>
          <a:xfrm>
            <a:off x="757013" y="2895170"/>
            <a:ext cx="2300067" cy="1757065"/>
          </a:xfrm>
          <a:prstGeom prst="cloud">
            <a:avLst/>
          </a:prstGeom>
          <a:gradFill>
            <a:gsLst>
              <a:gs pos="37000">
                <a:schemeClr val="accent1">
                  <a:lumMod val="5000"/>
                  <a:lumOff val="95000"/>
                  <a:alpha val="4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            University</a:t>
            </a:r>
          </a:p>
        </p:txBody>
      </p:sp>
      <p:sp>
        <p:nvSpPr>
          <p:cNvPr id="6" name="TextBox 5"/>
          <p:cNvSpPr txBox="1"/>
          <p:nvPr/>
        </p:nvSpPr>
        <p:spPr>
          <a:xfrm rot="20267111">
            <a:off x="1165856" y="3058128"/>
            <a:ext cx="15914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Partnership</a:t>
            </a:r>
          </a:p>
        </p:txBody>
      </p:sp>
      <p:sp>
        <p:nvSpPr>
          <p:cNvPr id="10" name="Oval 9"/>
          <p:cNvSpPr/>
          <p:nvPr/>
        </p:nvSpPr>
        <p:spPr>
          <a:xfrm>
            <a:off x="2590722" y="2844011"/>
            <a:ext cx="1858484" cy="137082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Families with children with disabilities  would like a day out for entire family</a:t>
            </a:r>
          </a:p>
        </p:txBody>
      </p:sp>
      <p:sp>
        <p:nvSpPr>
          <p:cNvPr id="11" name="Oval 10"/>
          <p:cNvSpPr/>
          <p:nvPr/>
        </p:nvSpPr>
        <p:spPr>
          <a:xfrm>
            <a:off x="4244993" y="2440003"/>
            <a:ext cx="1600200" cy="185733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Partnered with WREC and students in adaptive PE Course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71964" y="1627564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Children played with each other and with their siblings</a:t>
            </a:r>
          </a:p>
          <a:p>
            <a:pPr algn="ctr"/>
            <a:endParaRPr lang="en-US" sz="1350" b="1" dirty="0">
              <a:solidFill>
                <a:schemeClr val="tx1"/>
              </a:solidFill>
            </a:endParaRPr>
          </a:p>
          <a:p>
            <a:pPr algn="ctr"/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09589" y="2515004"/>
            <a:ext cx="1280160" cy="170733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Provided a half-day interactive Recreation Day for children with disabilities and their families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20508" y="2954431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While parents </a:t>
            </a:r>
            <a:r>
              <a:rPr lang="en-US" sz="1350" b="1" dirty="0" smtClean="0">
                <a:solidFill>
                  <a:schemeClr val="tx1"/>
                </a:solidFill>
              </a:rPr>
              <a:t>attended </a:t>
            </a:r>
            <a:r>
              <a:rPr lang="en-US" sz="1350" b="1" dirty="0">
                <a:solidFill>
                  <a:schemeClr val="tx1"/>
                </a:solidFill>
              </a:rPr>
              <a:t>a half-day workshop on resources available to them locally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75569" y="5058479"/>
            <a:ext cx="268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what it looked like.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1771077" y="4128201"/>
            <a:ext cx="1741571" cy="723354"/>
          </a:xfrm>
          <a:prstGeom prst="arc">
            <a:avLst>
              <a:gd name="adj1" fmla="val 12038661"/>
              <a:gd name="adj2" fmla="val 215816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Arc 8"/>
          <p:cNvSpPr/>
          <p:nvPr/>
        </p:nvSpPr>
        <p:spPr>
          <a:xfrm rot="20839165" flipV="1">
            <a:off x="3789949" y="4268502"/>
            <a:ext cx="982793" cy="477956"/>
          </a:xfrm>
          <a:prstGeom prst="arc">
            <a:avLst>
              <a:gd name="adj1" fmla="val 11428314"/>
              <a:gd name="adj2" fmla="val 1355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Arc 11"/>
          <p:cNvSpPr/>
          <p:nvPr/>
        </p:nvSpPr>
        <p:spPr>
          <a:xfrm flipV="1">
            <a:off x="5012510" y="4049837"/>
            <a:ext cx="1209174" cy="658951"/>
          </a:xfrm>
          <a:prstGeom prst="arc">
            <a:avLst>
              <a:gd name="adj1" fmla="val 1170840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8" name="Straight Connector 17"/>
          <p:cNvCxnSpPr>
            <a:endCxn id="8" idx="2"/>
          </p:cNvCxnSpPr>
          <p:nvPr/>
        </p:nvCxnSpPr>
        <p:spPr>
          <a:xfrm flipV="1">
            <a:off x="3336821" y="4494538"/>
            <a:ext cx="175755" cy="77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8" idx="2"/>
          </p:cNvCxnSpPr>
          <p:nvPr/>
        </p:nvCxnSpPr>
        <p:spPr>
          <a:xfrm flipH="1" flipV="1">
            <a:off x="3512574" y="4494538"/>
            <a:ext cx="109232" cy="121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9" idx="2"/>
          </p:cNvCxnSpPr>
          <p:nvPr/>
        </p:nvCxnSpPr>
        <p:spPr>
          <a:xfrm flipH="1" flipV="1">
            <a:off x="4754945" y="4381118"/>
            <a:ext cx="139818" cy="148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9" idx="2"/>
          </p:cNvCxnSpPr>
          <p:nvPr/>
        </p:nvCxnSpPr>
        <p:spPr>
          <a:xfrm flipV="1">
            <a:off x="4550271" y="4381118"/>
            <a:ext cx="204677" cy="12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015503" y="4370788"/>
            <a:ext cx="204677" cy="12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2" idx="2"/>
          </p:cNvCxnSpPr>
          <p:nvPr/>
        </p:nvCxnSpPr>
        <p:spPr>
          <a:xfrm flipH="1" flipV="1">
            <a:off x="6221685" y="4379312"/>
            <a:ext cx="107771" cy="150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192567" y="2359265"/>
            <a:ext cx="72100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Identify </a:t>
            </a:r>
          </a:p>
          <a:p>
            <a:r>
              <a:rPr lang="en-US" sz="1350" dirty="0"/>
              <a:t>  Need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98987" y="1891902"/>
            <a:ext cx="10529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Help Solve the Need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4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tyx798\Desktop\IMG_408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442" y="1074422"/>
            <a:ext cx="4174808" cy="4707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C:\Users\tyx798\Desktop\IMG_410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82" y="385846"/>
            <a:ext cx="3977640" cy="32689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3653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EB1A-9335-4B0B-B8A3-98E3433A3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395" y="429705"/>
            <a:ext cx="2976692" cy="994172"/>
          </a:xfrm>
        </p:spPr>
        <p:txBody>
          <a:bodyPr/>
          <a:lstStyle/>
          <a:p>
            <a:r>
              <a:rPr lang="en-US" dirty="0" smtClean="0"/>
              <a:t>Professional</a:t>
            </a:r>
            <a:endParaRPr lang="en-US"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03BD796-3167-4557-B2A7-B8CF4DCE7529}"/>
              </a:ext>
            </a:extLst>
          </p:cNvPr>
          <p:cNvSpPr/>
          <p:nvPr/>
        </p:nvSpPr>
        <p:spPr>
          <a:xfrm flipH="1">
            <a:off x="206417" y="1673292"/>
            <a:ext cx="2468880" cy="2075543"/>
          </a:xfrm>
          <a:prstGeom prst="cloud">
            <a:avLst/>
          </a:prstGeom>
          <a:gradFill>
            <a:gsLst>
              <a:gs pos="50431">
                <a:srgbClr val="DFEBF7"/>
              </a:gs>
              <a:gs pos="37000">
                <a:schemeClr val="accent1">
                  <a:lumMod val="5000"/>
                  <a:lumOff val="95000"/>
                  <a:alpha val="4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Community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BE9401F0-F4E1-4C29-842F-1BAFD62EC063}"/>
              </a:ext>
            </a:extLst>
          </p:cNvPr>
          <p:cNvSpPr/>
          <p:nvPr/>
        </p:nvSpPr>
        <p:spPr>
          <a:xfrm>
            <a:off x="757013" y="2895170"/>
            <a:ext cx="2300067" cy="1757065"/>
          </a:xfrm>
          <a:prstGeom prst="cloud">
            <a:avLst/>
          </a:prstGeom>
          <a:gradFill>
            <a:gsLst>
              <a:gs pos="37000">
                <a:schemeClr val="accent1">
                  <a:lumMod val="5000"/>
                  <a:lumOff val="95000"/>
                  <a:alpha val="4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            University</a:t>
            </a:r>
          </a:p>
        </p:txBody>
      </p:sp>
      <p:sp>
        <p:nvSpPr>
          <p:cNvPr id="6" name="TextBox 5"/>
          <p:cNvSpPr txBox="1"/>
          <p:nvPr/>
        </p:nvSpPr>
        <p:spPr>
          <a:xfrm rot="20267111">
            <a:off x="1165856" y="3058128"/>
            <a:ext cx="15914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Partnership</a:t>
            </a:r>
          </a:p>
        </p:txBody>
      </p:sp>
      <p:sp>
        <p:nvSpPr>
          <p:cNvPr id="10" name="Oval 9"/>
          <p:cNvSpPr/>
          <p:nvPr/>
        </p:nvSpPr>
        <p:spPr>
          <a:xfrm>
            <a:off x="2740925" y="3186814"/>
            <a:ext cx="1721816" cy="117377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Identify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Need</a:t>
            </a:r>
          </a:p>
        </p:txBody>
      </p:sp>
      <p:sp>
        <p:nvSpPr>
          <p:cNvPr id="11" name="Oval 10"/>
          <p:cNvSpPr/>
          <p:nvPr/>
        </p:nvSpPr>
        <p:spPr>
          <a:xfrm>
            <a:off x="3983614" y="2359263"/>
            <a:ext cx="1600200" cy="185733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Help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Solve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Need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16865" y="1636872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58460" y="2588847"/>
            <a:ext cx="1280160" cy="170733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72157" y="3525645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58618" y="2944900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9485" y="5414420"/>
            <a:ext cx="2967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</a:t>
            </a:r>
            <a:r>
              <a:rPr lang="en-US" dirty="0" smtClean="0"/>
              <a:t>will</a:t>
            </a:r>
            <a:r>
              <a:rPr lang="en-US" dirty="0" smtClean="0"/>
              <a:t> </a:t>
            </a:r>
            <a:r>
              <a:rPr lang="en-US" dirty="0"/>
              <a:t>it look like for you? 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1771077" y="4128201"/>
            <a:ext cx="1741571" cy="723354"/>
          </a:xfrm>
          <a:prstGeom prst="arc">
            <a:avLst>
              <a:gd name="adj1" fmla="val 12038661"/>
              <a:gd name="adj2" fmla="val 215816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Arc 8"/>
          <p:cNvSpPr/>
          <p:nvPr/>
        </p:nvSpPr>
        <p:spPr>
          <a:xfrm rot="20839165" flipV="1">
            <a:off x="3789949" y="4268502"/>
            <a:ext cx="982793" cy="477956"/>
          </a:xfrm>
          <a:prstGeom prst="arc">
            <a:avLst>
              <a:gd name="adj1" fmla="val 11428314"/>
              <a:gd name="adj2" fmla="val 1355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Arc 11"/>
          <p:cNvSpPr/>
          <p:nvPr/>
        </p:nvSpPr>
        <p:spPr>
          <a:xfrm flipV="1">
            <a:off x="5012510" y="4049837"/>
            <a:ext cx="1209174" cy="658951"/>
          </a:xfrm>
          <a:prstGeom prst="arc">
            <a:avLst>
              <a:gd name="adj1" fmla="val 1170840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8" name="Straight Connector 17"/>
          <p:cNvCxnSpPr>
            <a:endCxn id="8" idx="2"/>
          </p:cNvCxnSpPr>
          <p:nvPr/>
        </p:nvCxnSpPr>
        <p:spPr>
          <a:xfrm flipV="1">
            <a:off x="3336821" y="4494538"/>
            <a:ext cx="175755" cy="77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8" idx="2"/>
          </p:cNvCxnSpPr>
          <p:nvPr/>
        </p:nvCxnSpPr>
        <p:spPr>
          <a:xfrm flipH="1" flipV="1">
            <a:off x="3512574" y="4494538"/>
            <a:ext cx="109232" cy="121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9" idx="2"/>
          </p:cNvCxnSpPr>
          <p:nvPr/>
        </p:nvCxnSpPr>
        <p:spPr>
          <a:xfrm flipH="1" flipV="1">
            <a:off x="4754945" y="4381118"/>
            <a:ext cx="139818" cy="148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9" idx="2"/>
          </p:cNvCxnSpPr>
          <p:nvPr/>
        </p:nvCxnSpPr>
        <p:spPr>
          <a:xfrm flipV="1">
            <a:off x="4550271" y="4381118"/>
            <a:ext cx="204677" cy="12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015503" y="4370788"/>
            <a:ext cx="204677" cy="12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2" idx="2"/>
          </p:cNvCxnSpPr>
          <p:nvPr/>
        </p:nvCxnSpPr>
        <p:spPr>
          <a:xfrm flipH="1" flipV="1">
            <a:off x="6221685" y="4379312"/>
            <a:ext cx="107771" cy="150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4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637" y="3615397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For questions or more information </a:t>
            </a:r>
            <a:r>
              <a:rPr lang="en-US" sz="5300" dirty="0" smtClean="0"/>
              <a:t>about Community Engagement </a:t>
            </a:r>
            <a:br>
              <a:rPr lang="en-US" sz="5300" dirty="0" smtClean="0"/>
            </a:br>
            <a:r>
              <a:rPr lang="en-US" sz="5300" dirty="0" smtClean="0"/>
              <a:t>at UTRGV, contact</a:t>
            </a:r>
            <a:r>
              <a:rPr lang="en-US" sz="5300" dirty="0" smtClean="0"/>
              <a:t>:</a:t>
            </a:r>
            <a:br>
              <a:rPr lang="en-US" sz="5300" dirty="0" smtClean="0"/>
            </a:br>
            <a:r>
              <a:rPr lang="en-US" sz="5300" dirty="0" smtClean="0">
                <a:hlinkClick r:id="rId2"/>
              </a:rPr>
              <a:t>nrc@utrgv.edu</a:t>
            </a:r>
            <a:r>
              <a:rPr lang="en-US" sz="5300" dirty="0" smtClean="0"/>
              <a:t>   </a:t>
            </a: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 smtClean="0"/>
              <a:t/>
            </a:r>
            <a:br>
              <a:rPr lang="en-US" sz="5300" dirty="0" smtClean="0"/>
            </a:br>
            <a:r>
              <a:rPr lang="en-US" sz="5300" dirty="0" smtClean="0"/>
              <a:t>Thank you</a:t>
            </a:r>
            <a:endParaRPr lang="en-US" sz="5300" dirty="0"/>
          </a:p>
        </p:txBody>
      </p:sp>
    </p:spTree>
    <p:extLst>
      <p:ext uri="{BB962C8B-B14F-4D97-AF65-F5344CB8AC3E}">
        <p14:creationId xmlns:p14="http://schemas.microsoft.com/office/powerpoint/2010/main" val="31404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86" y="244158"/>
            <a:ext cx="8304003" cy="13398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12" y="2198189"/>
            <a:ext cx="8287046" cy="4111575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Define Community Engagement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Explore different methods of engagement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smtClean="0">
                <a:solidFill>
                  <a:schemeClr val="tx1"/>
                </a:solidFill>
              </a:rPr>
              <a:t>Identify ways our </a:t>
            </a:r>
            <a:r>
              <a:rPr lang="en-US" sz="2800" dirty="0">
                <a:solidFill>
                  <a:schemeClr val="tx1"/>
                </a:solidFill>
              </a:rPr>
              <a:t>teams </a:t>
            </a:r>
            <a:r>
              <a:rPr lang="en-US" sz="2800" dirty="0" smtClean="0">
                <a:solidFill>
                  <a:schemeClr val="tx1"/>
                </a:solidFill>
              </a:rPr>
              <a:t>can get involved, not </a:t>
            </a:r>
            <a:r>
              <a:rPr lang="en-US" sz="2800" dirty="0">
                <a:solidFill>
                  <a:schemeClr val="tx1"/>
                </a:solidFill>
              </a:rPr>
              <a:t>only externally with the community, but internally at the institutional </a:t>
            </a:r>
            <a:r>
              <a:rPr lang="en-US" sz="2800" dirty="0" smtClean="0">
                <a:solidFill>
                  <a:schemeClr val="tx1"/>
                </a:solidFill>
              </a:rPr>
              <a:t>level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1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90675" y="1446706"/>
            <a:ext cx="1219200" cy="4656496"/>
          </a:xfrm>
          <a:prstGeom prst="rect">
            <a:avLst/>
          </a:prstGeom>
          <a:solidFill>
            <a:srgbClr val="66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48" charset="0"/>
              <a:ea typeface="+mn-ea"/>
              <a:cs typeface="+mn-cs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6706"/>
            <a:ext cx="5048250" cy="465649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22960" y="286605"/>
            <a:ext cx="7543800" cy="8486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UTRGV Core Priority 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809750" y="2555754"/>
            <a:ext cx="2514600" cy="2438400"/>
          </a:xfrm>
          <a:prstGeom prst="ellipse">
            <a:avLst/>
          </a:prstGeom>
          <a:solidFill>
            <a:srgbClr val="002060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500" y="3360003"/>
            <a:ext cx="2705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COMMUNITY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ENGAGEMENT</a:t>
            </a:r>
          </a:p>
        </p:txBody>
      </p:sp>
    </p:spTree>
    <p:extLst>
      <p:ext uri="{BB962C8B-B14F-4D97-AF65-F5344CB8AC3E}">
        <p14:creationId xmlns:p14="http://schemas.microsoft.com/office/powerpoint/2010/main" val="314798188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86" y="244158"/>
            <a:ext cx="8304003" cy="13398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UTRGV </a:t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STATEMENT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12" y="2198189"/>
            <a:ext cx="7857403" cy="4111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transform the Rio Grande Valley, the Americas, and the world through an innovative and accessible educational environment that promotes student success, research, creative works, health and well-being,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engagement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sustainable development. </a:t>
            </a:r>
          </a:p>
        </p:txBody>
      </p:sp>
    </p:spTree>
    <p:extLst>
      <p:ext uri="{BB962C8B-B14F-4D97-AF65-F5344CB8AC3E}">
        <p14:creationId xmlns:p14="http://schemas.microsoft.com/office/powerpoint/2010/main" val="216277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609600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Community Engagement DEFINED: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collaboration</a:t>
            </a:r>
            <a:r>
              <a:rPr lang="en-US" sz="2400" dirty="0">
                <a:solidFill>
                  <a:schemeClr val="tx1"/>
                </a:solidFill>
              </a:rPr>
              <a:t> between institutions of higher education and their larger communities for the </a:t>
            </a:r>
            <a:r>
              <a:rPr lang="en-US" sz="2400" dirty="0">
                <a:solidFill>
                  <a:srgbClr val="FF0000"/>
                </a:solidFill>
              </a:rPr>
              <a:t>mutually beneficial </a:t>
            </a:r>
            <a:r>
              <a:rPr lang="en-US" sz="2400" dirty="0">
                <a:solidFill>
                  <a:schemeClr val="tx1"/>
                </a:solidFill>
              </a:rPr>
              <a:t>exchange of knowledge and resources in the context of </a:t>
            </a:r>
            <a:r>
              <a:rPr lang="en-US" sz="2400" dirty="0">
                <a:solidFill>
                  <a:srgbClr val="FF0000"/>
                </a:solidFill>
              </a:rPr>
              <a:t>partnership and reciprocity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1400" u="sng" dirty="0">
                <a:hlinkClick r:id="rId2"/>
              </a:rPr>
              <a:t>http://classifications.carnegiefoundation.org/descriptions/community_engagement.php</a:t>
            </a:r>
            <a:r>
              <a:rPr lang="en-US" sz="1400" dirty="0"/>
              <a:t> 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tx1"/>
                </a:solidFill>
              </a:rPr>
              <a:t>It can involve partnerships and coalitions that </a:t>
            </a:r>
            <a:r>
              <a:rPr lang="en-US" sz="2400" i="1" dirty="0">
                <a:solidFill>
                  <a:schemeClr val="tx1"/>
                </a:solidFill>
              </a:rPr>
              <a:t>help mobilize resources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i="1" dirty="0">
                <a:solidFill>
                  <a:schemeClr val="tx1"/>
                </a:solidFill>
              </a:rPr>
              <a:t>influence systems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i="1" dirty="0">
                <a:solidFill>
                  <a:schemeClr val="tx1"/>
                </a:solidFill>
              </a:rPr>
              <a:t>serve as catalysts for initiating and/or changing policies, programs, and practices. </a:t>
            </a:r>
            <a:br>
              <a:rPr lang="en-US" sz="2400" i="1" dirty="0">
                <a:solidFill>
                  <a:schemeClr val="tx1"/>
                </a:solidFill>
              </a:rPr>
            </a:b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7676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7566"/>
            <a:ext cx="6858000" cy="85731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dirty="0"/>
              <a:t>Academia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182278"/>
            <a:ext cx="2240882" cy="328462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000" b="1" dirty="0"/>
              <a:t>CE Scholarship</a:t>
            </a:r>
          </a:p>
          <a:p>
            <a:r>
              <a:rPr lang="en-US" sz="2000" dirty="0"/>
              <a:t>Teaching </a:t>
            </a:r>
          </a:p>
          <a:p>
            <a:r>
              <a:rPr lang="en-US" sz="2000" dirty="0"/>
              <a:t>Research</a:t>
            </a:r>
          </a:p>
          <a:p>
            <a:r>
              <a:rPr lang="en-US" sz="2000" dirty="0"/>
              <a:t>Service</a:t>
            </a:r>
          </a:p>
          <a:p>
            <a:r>
              <a:rPr lang="en-US" sz="2000" dirty="0"/>
              <a:t>Designated </a:t>
            </a:r>
            <a:r>
              <a:rPr lang="en-US" sz="2000" dirty="0" smtClean="0"/>
              <a:t>Service </a:t>
            </a:r>
            <a:r>
              <a:rPr lang="en-US" sz="2000" dirty="0"/>
              <a:t>Learning courses designed to meet community needs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763" y="2073990"/>
            <a:ext cx="2240474" cy="3287553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451762" y="2182278"/>
            <a:ext cx="2240882" cy="32846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CE Research</a:t>
            </a:r>
          </a:p>
          <a:p>
            <a:r>
              <a:rPr lang="en-US" sz="2000" dirty="0"/>
              <a:t>Research Agenda to create and disseminate knowledge to contribute to the existing body of knowledge, and to meet community needs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760118" y="2174714"/>
            <a:ext cx="2240882" cy="3284621"/>
          </a:xfrm>
          <a:prstGeom prst="rect">
            <a:avLst/>
          </a:prstGeom>
          <a:solidFill>
            <a:srgbClr val="04153C"/>
          </a:solidFill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</a:rPr>
              <a:t>CE Teaching/Learning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Pedagogical approach that connects faculty and students with activities that meet community needs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9940591">
            <a:off x="571505" y="676842"/>
            <a:ext cx="234800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950" dirty="0" smtClean="0"/>
              <a:t>Why engage?</a:t>
            </a:r>
            <a:endParaRPr lang="en-US" sz="4950" dirty="0"/>
          </a:p>
        </p:txBody>
      </p:sp>
      <p:sp>
        <p:nvSpPr>
          <p:cNvPr id="3" name="Rectangle 2"/>
          <p:cNvSpPr/>
          <p:nvPr/>
        </p:nvSpPr>
        <p:spPr>
          <a:xfrm>
            <a:off x="2240280" y="2512256"/>
            <a:ext cx="5943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 experiential learning opportunities for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Exposure to research-based instruction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Encourage </a:t>
            </a:r>
            <a:r>
              <a:rPr lang="en-US" sz="2400" dirty="0" smtClean="0"/>
              <a:t>collaboration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</a:t>
            </a:r>
            <a:r>
              <a:rPr lang="en-US" sz="2400" dirty="0" smtClean="0"/>
              <a:t>as </a:t>
            </a:r>
            <a:r>
              <a:rPr lang="en-US" sz="2400" dirty="0"/>
              <a:t>a collective impact on </a:t>
            </a:r>
            <a:r>
              <a:rPr lang="en-US" sz="2400" dirty="0" smtClean="0"/>
              <a:t>relevant </a:t>
            </a:r>
            <a:r>
              <a:rPr lang="en-US" sz="2400" dirty="0"/>
              <a:t>issues that affect our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Helps </a:t>
            </a:r>
            <a:r>
              <a:rPr lang="en-US" sz="2400" dirty="0"/>
              <a:t>build civically-minded </a:t>
            </a:r>
            <a:r>
              <a:rPr lang="en-US" sz="2400" dirty="0" smtClean="0"/>
              <a:t>students</a:t>
            </a:r>
            <a:endParaRPr lang="en-US" sz="2400" dirty="0"/>
          </a:p>
        </p:txBody>
      </p:sp>
      <p:sp>
        <p:nvSpPr>
          <p:cNvPr id="4" name="Cloud Callout 3"/>
          <p:cNvSpPr/>
          <p:nvPr/>
        </p:nvSpPr>
        <p:spPr>
          <a:xfrm rot="18882118" flipH="1">
            <a:off x="365639" y="463565"/>
            <a:ext cx="2932500" cy="2252475"/>
          </a:xfrm>
          <a:prstGeom prst="cloudCallou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EB1A-9335-4B0B-B8A3-98E3433A3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4941" y="1073443"/>
            <a:ext cx="2976692" cy="994172"/>
          </a:xfrm>
        </p:spPr>
        <p:txBody>
          <a:bodyPr/>
          <a:lstStyle/>
          <a:p>
            <a:r>
              <a:rPr lang="en-US" dirty="0" smtClean="0"/>
              <a:t>Academia</a:t>
            </a:r>
            <a:endParaRPr lang="en-US"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03BD796-3167-4557-B2A7-B8CF4DCE7529}"/>
              </a:ext>
            </a:extLst>
          </p:cNvPr>
          <p:cNvSpPr/>
          <p:nvPr/>
        </p:nvSpPr>
        <p:spPr>
          <a:xfrm flipH="1">
            <a:off x="206417" y="1673292"/>
            <a:ext cx="2468880" cy="2075543"/>
          </a:xfrm>
          <a:prstGeom prst="cloud">
            <a:avLst/>
          </a:prstGeom>
          <a:gradFill>
            <a:gsLst>
              <a:gs pos="50431">
                <a:srgbClr val="DFEBF7"/>
              </a:gs>
              <a:gs pos="37000">
                <a:schemeClr val="accent1">
                  <a:lumMod val="5000"/>
                  <a:lumOff val="95000"/>
                  <a:alpha val="4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Community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BE9401F0-F4E1-4C29-842F-1BAFD62EC063}"/>
              </a:ext>
            </a:extLst>
          </p:cNvPr>
          <p:cNvSpPr/>
          <p:nvPr/>
        </p:nvSpPr>
        <p:spPr>
          <a:xfrm>
            <a:off x="757013" y="2895170"/>
            <a:ext cx="2300067" cy="1757065"/>
          </a:xfrm>
          <a:prstGeom prst="cloud">
            <a:avLst/>
          </a:prstGeom>
          <a:gradFill>
            <a:gsLst>
              <a:gs pos="37000">
                <a:schemeClr val="accent1">
                  <a:lumMod val="5000"/>
                  <a:lumOff val="95000"/>
                  <a:alpha val="43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            University</a:t>
            </a:r>
          </a:p>
        </p:txBody>
      </p:sp>
      <p:sp>
        <p:nvSpPr>
          <p:cNvPr id="6" name="TextBox 5"/>
          <p:cNvSpPr txBox="1"/>
          <p:nvPr/>
        </p:nvSpPr>
        <p:spPr>
          <a:xfrm rot="20267111">
            <a:off x="1165856" y="3058128"/>
            <a:ext cx="15914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Partnership</a:t>
            </a:r>
          </a:p>
        </p:txBody>
      </p:sp>
      <p:sp>
        <p:nvSpPr>
          <p:cNvPr id="10" name="Oval 9"/>
          <p:cNvSpPr/>
          <p:nvPr/>
        </p:nvSpPr>
        <p:spPr>
          <a:xfrm>
            <a:off x="2731918" y="3117904"/>
            <a:ext cx="1721816" cy="117377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Identify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Need</a:t>
            </a:r>
          </a:p>
        </p:txBody>
      </p:sp>
      <p:sp>
        <p:nvSpPr>
          <p:cNvPr id="11" name="Oval 10"/>
          <p:cNvSpPr/>
          <p:nvPr/>
        </p:nvSpPr>
        <p:spPr>
          <a:xfrm>
            <a:off x="4112762" y="2586966"/>
            <a:ext cx="1600200" cy="185733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Help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Solve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Need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16865" y="1636872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Adult</a:t>
            </a:r>
          </a:p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Literacy</a:t>
            </a:r>
          </a:p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Class</a:t>
            </a:r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58460" y="2588847"/>
            <a:ext cx="1280160" cy="170733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1" dirty="0">
              <a:solidFill>
                <a:schemeClr val="tx1"/>
              </a:solidFill>
            </a:endParaRP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Youth </a:t>
            </a:r>
          </a:p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Activities </a:t>
            </a:r>
            <a:r>
              <a:rPr lang="en-US" sz="1350" b="1" dirty="0" err="1" smtClean="0">
                <a:solidFill>
                  <a:schemeClr val="tx1"/>
                </a:solidFill>
              </a:rPr>
              <a:t>ie</a:t>
            </a:r>
            <a:r>
              <a:rPr lang="en-US" sz="135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Round Ball Rumble</a:t>
            </a:r>
            <a:endParaRPr lang="en-US" sz="1350" b="1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72157" y="3694327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Solar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Powered 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Energy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Project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58618" y="2944900"/>
            <a:ext cx="1280160" cy="1707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chemeClr val="tx1"/>
                </a:solidFill>
              </a:rPr>
              <a:t>College</a:t>
            </a:r>
          </a:p>
          <a:p>
            <a:pPr algn="ctr"/>
            <a:r>
              <a:rPr lang="en-US" sz="1350" b="1" dirty="0">
                <a:solidFill>
                  <a:schemeClr val="tx1"/>
                </a:solidFill>
              </a:rPr>
              <a:t>Night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55356" y="5448825"/>
            <a:ext cx="286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what it can look like.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1771077" y="4128201"/>
            <a:ext cx="1741571" cy="723354"/>
          </a:xfrm>
          <a:prstGeom prst="arc">
            <a:avLst>
              <a:gd name="adj1" fmla="val 12038661"/>
              <a:gd name="adj2" fmla="val 215816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Arc 8"/>
          <p:cNvSpPr/>
          <p:nvPr/>
        </p:nvSpPr>
        <p:spPr>
          <a:xfrm rot="20839165" flipV="1">
            <a:off x="3789949" y="4357282"/>
            <a:ext cx="982793" cy="477956"/>
          </a:xfrm>
          <a:prstGeom prst="arc">
            <a:avLst>
              <a:gd name="adj1" fmla="val 11428314"/>
              <a:gd name="adj2" fmla="val 13550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Arc 11"/>
          <p:cNvSpPr/>
          <p:nvPr/>
        </p:nvSpPr>
        <p:spPr>
          <a:xfrm flipV="1">
            <a:off x="5012510" y="4049837"/>
            <a:ext cx="1209174" cy="658951"/>
          </a:xfrm>
          <a:prstGeom prst="arc">
            <a:avLst>
              <a:gd name="adj1" fmla="val 1170840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8" name="Straight Connector 17"/>
          <p:cNvCxnSpPr>
            <a:endCxn id="8" idx="2"/>
          </p:cNvCxnSpPr>
          <p:nvPr/>
        </p:nvCxnSpPr>
        <p:spPr>
          <a:xfrm flipV="1">
            <a:off x="3336821" y="4494538"/>
            <a:ext cx="175755" cy="77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8" idx="2"/>
          </p:cNvCxnSpPr>
          <p:nvPr/>
        </p:nvCxnSpPr>
        <p:spPr>
          <a:xfrm flipH="1" flipV="1">
            <a:off x="3512574" y="4494538"/>
            <a:ext cx="109232" cy="121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9" idx="2"/>
          </p:cNvCxnSpPr>
          <p:nvPr/>
        </p:nvCxnSpPr>
        <p:spPr>
          <a:xfrm flipH="1" flipV="1">
            <a:off x="4754945" y="4469898"/>
            <a:ext cx="139818" cy="148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9" idx="2"/>
          </p:cNvCxnSpPr>
          <p:nvPr/>
        </p:nvCxnSpPr>
        <p:spPr>
          <a:xfrm flipV="1">
            <a:off x="4550271" y="4469898"/>
            <a:ext cx="204677" cy="12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015503" y="4370788"/>
            <a:ext cx="204677" cy="12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2" idx="2"/>
          </p:cNvCxnSpPr>
          <p:nvPr/>
        </p:nvCxnSpPr>
        <p:spPr>
          <a:xfrm flipH="1" flipV="1">
            <a:off x="6221685" y="4379312"/>
            <a:ext cx="107771" cy="150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6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667017" y="2064458"/>
            <a:ext cx="3820048" cy="374198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299" y="707030"/>
            <a:ext cx="7313399" cy="73737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Community Engagement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975556" y="2415557"/>
            <a:ext cx="3219507" cy="30822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407864" y="2792993"/>
            <a:ext cx="2387149" cy="235633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40482" y="3308723"/>
            <a:ext cx="1488003" cy="139483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ubtitle 6"/>
          <p:cNvSpPr txBox="1">
            <a:spLocks/>
          </p:cNvSpPr>
          <p:nvPr/>
        </p:nvSpPr>
        <p:spPr>
          <a:xfrm>
            <a:off x="3758365" y="2511510"/>
            <a:ext cx="1627271" cy="300570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Volunteer</a:t>
            </a:r>
          </a:p>
        </p:txBody>
      </p:sp>
      <p:sp>
        <p:nvSpPr>
          <p:cNvPr id="13" name="Subtitle 6"/>
          <p:cNvSpPr txBox="1">
            <a:spLocks/>
          </p:cNvSpPr>
          <p:nvPr/>
        </p:nvSpPr>
        <p:spPr>
          <a:xfrm>
            <a:off x="3731893" y="3037136"/>
            <a:ext cx="1819478" cy="30057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Sustained Service</a:t>
            </a:r>
          </a:p>
        </p:txBody>
      </p:sp>
      <p:sp>
        <p:nvSpPr>
          <p:cNvPr id="14" name="Subtitle 6"/>
          <p:cNvSpPr txBox="1">
            <a:spLocks/>
          </p:cNvSpPr>
          <p:nvPr/>
        </p:nvSpPr>
        <p:spPr>
          <a:xfrm>
            <a:off x="3514985" y="3641736"/>
            <a:ext cx="2209301" cy="165757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7065" y="1805446"/>
            <a:ext cx="23898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Outreach: Invite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someone to an event on campus; Introduce someone to resources on campus; etc.</a:t>
            </a:r>
          </a:p>
        </p:txBody>
      </p:sp>
      <p:sp>
        <p:nvSpPr>
          <p:cNvPr id="4" name="Rectangle 3"/>
          <p:cNvSpPr/>
          <p:nvPr/>
        </p:nvSpPr>
        <p:spPr>
          <a:xfrm>
            <a:off x="596356" y="1805446"/>
            <a:ext cx="22941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Volunteer: One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of Service;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MLK Day;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0502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Service Saturday;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a Difference Day; Plant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tree;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0502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dog</a:t>
            </a:r>
          </a:p>
        </p:txBody>
      </p:sp>
      <p:sp>
        <p:nvSpPr>
          <p:cNvPr id="5" name="Rectangle 4"/>
          <p:cNvSpPr/>
          <p:nvPr/>
        </p:nvSpPr>
        <p:spPr>
          <a:xfrm>
            <a:off x="579810" y="3544980"/>
            <a:ext cx="2285507" cy="2269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Sustained Service:   Serve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a greater, more sustainable purpose; beyond one day of service; 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2C820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Board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a committee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820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ember for an organization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2C820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56939" y="3302854"/>
            <a:ext cx="25870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CE: Asset based; Deliberate, Intentional; Designed to help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solve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mutually beneficial need; Involves partner in the planning; Involves reciprocity;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Designated Service Learning Course, (DSLC)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Community Engaged Scholarship Learning Course (CESL)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400800"/>
            <a:ext cx="9144000" cy="35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507332"/>
            <a:ext cx="9144000" cy="350668"/>
          </a:xfrm>
          <a:prstGeom prst="rect">
            <a:avLst/>
          </a:prstGeom>
          <a:solidFill>
            <a:srgbClr val="F050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ubtitle 6"/>
          <p:cNvSpPr txBox="1">
            <a:spLocks/>
          </p:cNvSpPr>
          <p:nvPr/>
        </p:nvSpPr>
        <p:spPr>
          <a:xfrm>
            <a:off x="3758364" y="2135154"/>
            <a:ext cx="1627271" cy="300570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Outreach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557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" grpId="0"/>
      <p:bldP spid="4" grpId="0"/>
      <p:bldP spid="5" grpId="0"/>
      <p:bldP spid="6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991</TotalTime>
  <Words>486</Words>
  <Application>Microsoft Office PowerPoint</Application>
  <PresentationFormat>On-screen Show (4:3)</PresentationFormat>
  <Paragraphs>122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Century Gothic</vt:lpstr>
      <vt:lpstr>Georgia</vt:lpstr>
      <vt:lpstr>Times New Roman</vt:lpstr>
      <vt:lpstr>Office Theme</vt:lpstr>
      <vt:lpstr>Retrospect</vt:lpstr>
      <vt:lpstr>PowerPoint Presentation</vt:lpstr>
      <vt:lpstr>Objectives</vt:lpstr>
      <vt:lpstr>PowerPoint Presentation</vt:lpstr>
      <vt:lpstr>UTRGV  MISSION STATEMENT </vt:lpstr>
      <vt:lpstr>Community Engagement DEFINED: </vt:lpstr>
      <vt:lpstr>Academia</vt:lpstr>
      <vt:lpstr>PowerPoint Presentation</vt:lpstr>
      <vt:lpstr>Academia</vt:lpstr>
      <vt:lpstr>Community Engagement</vt:lpstr>
      <vt:lpstr>Professional</vt:lpstr>
      <vt:lpstr>PowerPoint Presentation</vt:lpstr>
      <vt:lpstr>Professional</vt:lpstr>
      <vt:lpstr>  For questions or more information about Community Engagement  at UTRGV, contact: nrc@utrgv.edu     Thank you</vt:lpstr>
    </vt:vector>
  </TitlesOfParts>
  <Company>UTRGV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Academia</dc:title>
  <dc:creator>Doris Mendiola</dc:creator>
  <cp:lastModifiedBy>Doris Mendiola</cp:lastModifiedBy>
  <cp:revision>82</cp:revision>
  <dcterms:created xsi:type="dcterms:W3CDTF">2019-04-17T21:50:18Z</dcterms:created>
  <dcterms:modified xsi:type="dcterms:W3CDTF">2019-08-14T16:19:26Z</dcterms:modified>
</cp:coreProperties>
</file>