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Lst>
  <p:sldIdLst>
    <p:sldId id="274" r:id="rId6"/>
    <p:sldId id="277" r:id="rId7"/>
    <p:sldId id="268" r:id="rId8"/>
    <p:sldId id="271" r:id="rId9"/>
    <p:sldId id="258" r:id="rId10"/>
    <p:sldId id="257" r:id="rId11"/>
    <p:sldId id="272" r:id="rId12"/>
    <p:sldId id="264" r:id="rId13"/>
    <p:sldId id="278" r:id="rId14"/>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023"/>
    <a:srgbClr val="EF5022"/>
    <a:srgbClr val="FEFEFE"/>
    <a:srgbClr val="444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F287AC-38BB-4C0F-AB33-95B8B1B0B91D}" v="24" dt="2026-06-01T14:29:21.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3030" y="9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070F1959-D142-4AC8-A029-B2FB37D63044}"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0F7FD-B023-445F-995E-338E2A1DA85A}" type="slidenum">
              <a:rPr lang="en-US" smtClean="0"/>
              <a:t>‹#›</a:t>
            </a:fld>
            <a:endParaRPr lang="en-US"/>
          </a:p>
        </p:txBody>
      </p:sp>
    </p:spTree>
    <p:extLst>
      <p:ext uri="{BB962C8B-B14F-4D97-AF65-F5344CB8AC3E}">
        <p14:creationId xmlns:p14="http://schemas.microsoft.com/office/powerpoint/2010/main" val="309515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F1959-D142-4AC8-A029-B2FB37D63044}"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0F7FD-B023-445F-995E-338E2A1DA85A}" type="slidenum">
              <a:rPr lang="en-US" smtClean="0"/>
              <a:t>‹#›</a:t>
            </a:fld>
            <a:endParaRPr lang="en-US"/>
          </a:p>
        </p:txBody>
      </p:sp>
    </p:spTree>
    <p:extLst>
      <p:ext uri="{BB962C8B-B14F-4D97-AF65-F5344CB8AC3E}">
        <p14:creationId xmlns:p14="http://schemas.microsoft.com/office/powerpoint/2010/main" val="47396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F1959-D142-4AC8-A029-B2FB37D63044}"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0F7FD-B023-445F-995E-338E2A1DA85A}" type="slidenum">
              <a:rPr lang="en-US" smtClean="0"/>
              <a:t>‹#›</a:t>
            </a:fld>
            <a:endParaRPr lang="en-US"/>
          </a:p>
        </p:txBody>
      </p:sp>
    </p:spTree>
    <p:extLst>
      <p:ext uri="{BB962C8B-B14F-4D97-AF65-F5344CB8AC3E}">
        <p14:creationId xmlns:p14="http://schemas.microsoft.com/office/powerpoint/2010/main" val="1244604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C0D80-3AB2-C819-D21E-FE68EFC0562F}"/>
              </a:ext>
            </a:extLst>
          </p:cNvPr>
          <p:cNvSpPr>
            <a:spLocks noGrp="1"/>
          </p:cNvSpPr>
          <p:nvPr>
            <p:ph type="ctrTitle"/>
          </p:nvPr>
        </p:nvSpPr>
        <p:spPr>
          <a:xfrm>
            <a:off x="971550" y="1646238"/>
            <a:ext cx="5829300" cy="35020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1E2A5D-2FD4-D7F1-8499-3AA67D328B78}"/>
              </a:ext>
            </a:extLst>
          </p:cNvPr>
          <p:cNvSpPr>
            <a:spLocks noGrp="1"/>
          </p:cNvSpPr>
          <p:nvPr>
            <p:ph type="subTitle" idx="1"/>
          </p:nvPr>
        </p:nvSpPr>
        <p:spPr>
          <a:xfrm>
            <a:off x="971550" y="5283200"/>
            <a:ext cx="5829300" cy="24288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6BAB85-20A1-56B9-F51C-D024CC832E6E}"/>
              </a:ext>
            </a:extLst>
          </p:cNvPr>
          <p:cNvSpPr>
            <a:spLocks noGrp="1"/>
          </p:cNvSpPr>
          <p:nvPr>
            <p:ph type="dt" sz="half" idx="10"/>
          </p:nvPr>
        </p:nvSpPr>
        <p:spPr/>
        <p:txBody>
          <a:bodyPr/>
          <a:lstStyle/>
          <a:p>
            <a:fld id="{9A6F5873-970F-40A1-B6EB-DE19172472D0}" type="datetimeFigureOut">
              <a:rPr lang="en-US" smtClean="0"/>
              <a:t>6/1/2026</a:t>
            </a:fld>
            <a:endParaRPr lang="en-US"/>
          </a:p>
        </p:txBody>
      </p:sp>
      <p:sp>
        <p:nvSpPr>
          <p:cNvPr id="5" name="Footer Placeholder 4">
            <a:extLst>
              <a:ext uri="{FF2B5EF4-FFF2-40B4-BE49-F238E27FC236}">
                <a16:creationId xmlns:a16="http://schemas.microsoft.com/office/drawing/2014/main" id="{87FCFE57-1939-41F3-E17C-BC61C4B29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86214-2DC9-A648-539F-FDF524D7D6F3}"/>
              </a:ext>
            </a:extLst>
          </p:cNvPr>
          <p:cNvSpPr>
            <a:spLocks noGrp="1"/>
          </p:cNvSpPr>
          <p:nvPr>
            <p:ph type="sldNum" sz="quarter" idx="12"/>
          </p:nvPr>
        </p:nvSpPr>
        <p:spPr/>
        <p:txBody>
          <a:bodyPr/>
          <a:lstStyle/>
          <a:p>
            <a:fld id="{FAFA6914-94E8-487A-B3FA-01DC4A1CDABB}" type="slidenum">
              <a:rPr lang="en-US" smtClean="0"/>
              <a:t>‹#›</a:t>
            </a:fld>
            <a:endParaRPr lang="en-US"/>
          </a:p>
        </p:txBody>
      </p:sp>
    </p:spTree>
    <p:extLst>
      <p:ext uri="{BB962C8B-B14F-4D97-AF65-F5344CB8AC3E}">
        <p14:creationId xmlns:p14="http://schemas.microsoft.com/office/powerpoint/2010/main" val="2811639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DAC07-4625-D373-4AAE-A50A3D29A8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653AAD-C673-3CA4-E42E-82712342F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19BB0-F59F-2DE3-6C8F-681D900E0450}"/>
              </a:ext>
            </a:extLst>
          </p:cNvPr>
          <p:cNvSpPr>
            <a:spLocks noGrp="1"/>
          </p:cNvSpPr>
          <p:nvPr>
            <p:ph type="dt" sz="half" idx="10"/>
          </p:nvPr>
        </p:nvSpPr>
        <p:spPr/>
        <p:txBody>
          <a:bodyPr/>
          <a:lstStyle/>
          <a:p>
            <a:fld id="{9A6F5873-970F-40A1-B6EB-DE19172472D0}" type="datetimeFigureOut">
              <a:rPr lang="en-US" smtClean="0"/>
              <a:t>6/1/2026</a:t>
            </a:fld>
            <a:endParaRPr lang="en-US"/>
          </a:p>
        </p:txBody>
      </p:sp>
      <p:sp>
        <p:nvSpPr>
          <p:cNvPr id="5" name="Footer Placeholder 4">
            <a:extLst>
              <a:ext uri="{FF2B5EF4-FFF2-40B4-BE49-F238E27FC236}">
                <a16:creationId xmlns:a16="http://schemas.microsoft.com/office/drawing/2014/main" id="{0A37A009-A36C-E3B0-AEC1-CE2410545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3C475-9A43-023E-9782-E704C2618C91}"/>
              </a:ext>
            </a:extLst>
          </p:cNvPr>
          <p:cNvSpPr>
            <a:spLocks noGrp="1"/>
          </p:cNvSpPr>
          <p:nvPr>
            <p:ph type="sldNum" sz="quarter" idx="12"/>
          </p:nvPr>
        </p:nvSpPr>
        <p:spPr/>
        <p:txBody>
          <a:bodyPr/>
          <a:lstStyle/>
          <a:p>
            <a:fld id="{FAFA6914-94E8-487A-B3FA-01DC4A1CDABB}" type="slidenum">
              <a:rPr lang="en-US" smtClean="0"/>
              <a:t>‹#›</a:t>
            </a:fld>
            <a:endParaRPr lang="en-US"/>
          </a:p>
        </p:txBody>
      </p:sp>
    </p:spTree>
    <p:extLst>
      <p:ext uri="{BB962C8B-B14F-4D97-AF65-F5344CB8AC3E}">
        <p14:creationId xmlns:p14="http://schemas.microsoft.com/office/powerpoint/2010/main" val="573013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C01D-6944-000D-034D-41722C1997DF}"/>
              </a:ext>
            </a:extLst>
          </p:cNvPr>
          <p:cNvSpPr>
            <a:spLocks noGrp="1"/>
          </p:cNvSpPr>
          <p:nvPr>
            <p:ph type="title"/>
          </p:nvPr>
        </p:nvSpPr>
        <p:spPr>
          <a:xfrm>
            <a:off x="530225" y="2508250"/>
            <a:ext cx="6704013" cy="4183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A53DAD-0E4B-6B1D-D489-248D8E62F13A}"/>
              </a:ext>
            </a:extLst>
          </p:cNvPr>
          <p:cNvSpPr>
            <a:spLocks noGrp="1"/>
          </p:cNvSpPr>
          <p:nvPr>
            <p:ph type="body" idx="1"/>
          </p:nvPr>
        </p:nvSpPr>
        <p:spPr>
          <a:xfrm>
            <a:off x="530225" y="6731000"/>
            <a:ext cx="6704013" cy="2200275"/>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74B0EC-403D-D46C-3F01-DAFC00F5179E}"/>
              </a:ext>
            </a:extLst>
          </p:cNvPr>
          <p:cNvSpPr>
            <a:spLocks noGrp="1"/>
          </p:cNvSpPr>
          <p:nvPr>
            <p:ph type="dt" sz="half" idx="10"/>
          </p:nvPr>
        </p:nvSpPr>
        <p:spPr/>
        <p:txBody>
          <a:bodyPr/>
          <a:lstStyle/>
          <a:p>
            <a:fld id="{9A6F5873-970F-40A1-B6EB-DE19172472D0}" type="datetimeFigureOut">
              <a:rPr lang="en-US" smtClean="0"/>
              <a:t>6/1/2026</a:t>
            </a:fld>
            <a:endParaRPr lang="en-US"/>
          </a:p>
        </p:txBody>
      </p:sp>
      <p:sp>
        <p:nvSpPr>
          <p:cNvPr id="5" name="Footer Placeholder 4">
            <a:extLst>
              <a:ext uri="{FF2B5EF4-FFF2-40B4-BE49-F238E27FC236}">
                <a16:creationId xmlns:a16="http://schemas.microsoft.com/office/drawing/2014/main" id="{8F110C09-E8BF-9192-7DB8-FC6FD4D84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7A59F-EE01-FC0A-6DE5-F3EE0B878DDE}"/>
              </a:ext>
            </a:extLst>
          </p:cNvPr>
          <p:cNvSpPr>
            <a:spLocks noGrp="1"/>
          </p:cNvSpPr>
          <p:nvPr>
            <p:ph type="sldNum" sz="quarter" idx="12"/>
          </p:nvPr>
        </p:nvSpPr>
        <p:spPr/>
        <p:txBody>
          <a:bodyPr/>
          <a:lstStyle/>
          <a:p>
            <a:fld id="{FAFA6914-94E8-487A-B3FA-01DC4A1CDABB}" type="slidenum">
              <a:rPr lang="en-US" smtClean="0"/>
              <a:t>‹#›</a:t>
            </a:fld>
            <a:endParaRPr lang="en-US"/>
          </a:p>
        </p:txBody>
      </p:sp>
    </p:spTree>
    <p:extLst>
      <p:ext uri="{BB962C8B-B14F-4D97-AF65-F5344CB8AC3E}">
        <p14:creationId xmlns:p14="http://schemas.microsoft.com/office/powerpoint/2010/main" val="224369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DE2B-F958-E5EA-0DDA-0EC7B61596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95F08E-BC77-D913-96B0-85355A857162}"/>
              </a:ext>
            </a:extLst>
          </p:cNvPr>
          <p:cNvSpPr>
            <a:spLocks noGrp="1"/>
          </p:cNvSpPr>
          <p:nvPr>
            <p:ph sz="half" idx="1"/>
          </p:nvPr>
        </p:nvSpPr>
        <p:spPr>
          <a:xfrm>
            <a:off x="534988" y="2678113"/>
            <a:ext cx="3275012" cy="638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1A4B20-F3CE-B19E-52DF-96FD097C081A}"/>
              </a:ext>
            </a:extLst>
          </p:cNvPr>
          <p:cNvSpPr>
            <a:spLocks noGrp="1"/>
          </p:cNvSpPr>
          <p:nvPr>
            <p:ph sz="half" idx="2"/>
          </p:nvPr>
        </p:nvSpPr>
        <p:spPr>
          <a:xfrm>
            <a:off x="3962400" y="2678113"/>
            <a:ext cx="3275013" cy="638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45A783-B9AB-CCFC-30CF-98ECF85CDBD0}"/>
              </a:ext>
            </a:extLst>
          </p:cNvPr>
          <p:cNvSpPr>
            <a:spLocks noGrp="1"/>
          </p:cNvSpPr>
          <p:nvPr>
            <p:ph type="dt" sz="half" idx="10"/>
          </p:nvPr>
        </p:nvSpPr>
        <p:spPr/>
        <p:txBody>
          <a:bodyPr/>
          <a:lstStyle/>
          <a:p>
            <a:fld id="{9A6F5873-970F-40A1-B6EB-DE19172472D0}" type="datetimeFigureOut">
              <a:rPr lang="en-US" smtClean="0"/>
              <a:t>6/1/2026</a:t>
            </a:fld>
            <a:endParaRPr lang="en-US"/>
          </a:p>
        </p:txBody>
      </p:sp>
      <p:sp>
        <p:nvSpPr>
          <p:cNvPr id="6" name="Footer Placeholder 5">
            <a:extLst>
              <a:ext uri="{FF2B5EF4-FFF2-40B4-BE49-F238E27FC236}">
                <a16:creationId xmlns:a16="http://schemas.microsoft.com/office/drawing/2014/main" id="{5E001EE4-F7F0-BF8B-0929-6EF56A8F9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DE725-6136-A3C7-11AA-B887CC81161B}"/>
              </a:ext>
            </a:extLst>
          </p:cNvPr>
          <p:cNvSpPr>
            <a:spLocks noGrp="1"/>
          </p:cNvSpPr>
          <p:nvPr>
            <p:ph type="sldNum" sz="quarter" idx="12"/>
          </p:nvPr>
        </p:nvSpPr>
        <p:spPr/>
        <p:txBody>
          <a:bodyPr/>
          <a:lstStyle/>
          <a:p>
            <a:fld id="{FAFA6914-94E8-487A-B3FA-01DC4A1CDABB}" type="slidenum">
              <a:rPr lang="en-US" smtClean="0"/>
              <a:t>‹#›</a:t>
            </a:fld>
            <a:endParaRPr lang="en-US"/>
          </a:p>
        </p:txBody>
      </p:sp>
    </p:spTree>
    <p:extLst>
      <p:ext uri="{BB962C8B-B14F-4D97-AF65-F5344CB8AC3E}">
        <p14:creationId xmlns:p14="http://schemas.microsoft.com/office/powerpoint/2010/main" val="1871116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F9B55-7790-D94A-2968-98A29D289016}"/>
              </a:ext>
            </a:extLst>
          </p:cNvPr>
          <p:cNvSpPr>
            <a:spLocks noGrp="1"/>
          </p:cNvSpPr>
          <p:nvPr>
            <p:ph type="title"/>
          </p:nvPr>
        </p:nvSpPr>
        <p:spPr>
          <a:xfrm>
            <a:off x="534988" y="534988"/>
            <a:ext cx="6704012" cy="19446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45ECF-0876-0532-2C37-E1BA158E9E18}"/>
              </a:ext>
            </a:extLst>
          </p:cNvPr>
          <p:cNvSpPr>
            <a:spLocks noGrp="1"/>
          </p:cNvSpPr>
          <p:nvPr>
            <p:ph type="body" idx="1"/>
          </p:nvPr>
        </p:nvSpPr>
        <p:spPr>
          <a:xfrm>
            <a:off x="534988" y="2465388"/>
            <a:ext cx="3287712" cy="1208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AAED79-954F-E881-140C-66D565338791}"/>
              </a:ext>
            </a:extLst>
          </p:cNvPr>
          <p:cNvSpPr>
            <a:spLocks noGrp="1"/>
          </p:cNvSpPr>
          <p:nvPr>
            <p:ph sz="half" idx="2"/>
          </p:nvPr>
        </p:nvSpPr>
        <p:spPr>
          <a:xfrm>
            <a:off x="534988" y="3673475"/>
            <a:ext cx="3287712" cy="5405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8AA573-DDFF-568E-72D2-1A1330D71874}"/>
              </a:ext>
            </a:extLst>
          </p:cNvPr>
          <p:cNvSpPr>
            <a:spLocks noGrp="1"/>
          </p:cNvSpPr>
          <p:nvPr>
            <p:ph type="body" sz="quarter" idx="3"/>
          </p:nvPr>
        </p:nvSpPr>
        <p:spPr>
          <a:xfrm>
            <a:off x="3935413" y="2465388"/>
            <a:ext cx="3303587" cy="1208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801650-9CA3-F9E4-E872-E233BFD97B2A}"/>
              </a:ext>
            </a:extLst>
          </p:cNvPr>
          <p:cNvSpPr>
            <a:spLocks noGrp="1"/>
          </p:cNvSpPr>
          <p:nvPr>
            <p:ph sz="quarter" idx="4"/>
          </p:nvPr>
        </p:nvSpPr>
        <p:spPr>
          <a:xfrm>
            <a:off x="3935413" y="3673475"/>
            <a:ext cx="3303587" cy="5405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8695FC-530D-C287-A675-A480BB6B7261}"/>
              </a:ext>
            </a:extLst>
          </p:cNvPr>
          <p:cNvSpPr>
            <a:spLocks noGrp="1"/>
          </p:cNvSpPr>
          <p:nvPr>
            <p:ph type="dt" sz="half" idx="10"/>
          </p:nvPr>
        </p:nvSpPr>
        <p:spPr/>
        <p:txBody>
          <a:bodyPr/>
          <a:lstStyle/>
          <a:p>
            <a:fld id="{9A6F5873-970F-40A1-B6EB-DE19172472D0}" type="datetimeFigureOut">
              <a:rPr lang="en-US" smtClean="0"/>
              <a:t>6/1/2026</a:t>
            </a:fld>
            <a:endParaRPr lang="en-US"/>
          </a:p>
        </p:txBody>
      </p:sp>
      <p:sp>
        <p:nvSpPr>
          <p:cNvPr id="8" name="Footer Placeholder 7">
            <a:extLst>
              <a:ext uri="{FF2B5EF4-FFF2-40B4-BE49-F238E27FC236}">
                <a16:creationId xmlns:a16="http://schemas.microsoft.com/office/drawing/2014/main" id="{789C209A-063A-31C4-7C19-CB987F89EB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867BD3-96BC-B783-8542-9251D50FEADD}"/>
              </a:ext>
            </a:extLst>
          </p:cNvPr>
          <p:cNvSpPr>
            <a:spLocks noGrp="1"/>
          </p:cNvSpPr>
          <p:nvPr>
            <p:ph type="sldNum" sz="quarter" idx="12"/>
          </p:nvPr>
        </p:nvSpPr>
        <p:spPr/>
        <p:txBody>
          <a:bodyPr/>
          <a:lstStyle/>
          <a:p>
            <a:fld id="{FAFA6914-94E8-487A-B3FA-01DC4A1CDABB}" type="slidenum">
              <a:rPr lang="en-US" smtClean="0"/>
              <a:t>‹#›</a:t>
            </a:fld>
            <a:endParaRPr lang="en-US"/>
          </a:p>
        </p:txBody>
      </p:sp>
    </p:spTree>
    <p:extLst>
      <p:ext uri="{BB962C8B-B14F-4D97-AF65-F5344CB8AC3E}">
        <p14:creationId xmlns:p14="http://schemas.microsoft.com/office/powerpoint/2010/main" val="2743005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7FCA5-7D9F-147A-E4A7-30F5997361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9F27AA-7915-1A00-CDC0-63E1286B517B}"/>
              </a:ext>
            </a:extLst>
          </p:cNvPr>
          <p:cNvSpPr>
            <a:spLocks noGrp="1"/>
          </p:cNvSpPr>
          <p:nvPr>
            <p:ph type="dt" sz="half" idx="10"/>
          </p:nvPr>
        </p:nvSpPr>
        <p:spPr/>
        <p:txBody>
          <a:bodyPr/>
          <a:lstStyle/>
          <a:p>
            <a:fld id="{9A6F5873-970F-40A1-B6EB-DE19172472D0}" type="datetimeFigureOut">
              <a:rPr lang="en-US" smtClean="0"/>
              <a:t>6/1/2026</a:t>
            </a:fld>
            <a:endParaRPr lang="en-US"/>
          </a:p>
        </p:txBody>
      </p:sp>
      <p:sp>
        <p:nvSpPr>
          <p:cNvPr id="4" name="Footer Placeholder 3">
            <a:extLst>
              <a:ext uri="{FF2B5EF4-FFF2-40B4-BE49-F238E27FC236}">
                <a16:creationId xmlns:a16="http://schemas.microsoft.com/office/drawing/2014/main" id="{6000E172-AD00-D5BA-D3F7-FBCE9E4DAE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A0C3EF-2AE5-5E60-0CE0-C9481B5923D8}"/>
              </a:ext>
            </a:extLst>
          </p:cNvPr>
          <p:cNvSpPr>
            <a:spLocks noGrp="1"/>
          </p:cNvSpPr>
          <p:nvPr>
            <p:ph type="sldNum" sz="quarter" idx="12"/>
          </p:nvPr>
        </p:nvSpPr>
        <p:spPr/>
        <p:txBody>
          <a:bodyPr/>
          <a:lstStyle/>
          <a:p>
            <a:fld id="{FAFA6914-94E8-487A-B3FA-01DC4A1CDABB}" type="slidenum">
              <a:rPr lang="en-US" smtClean="0"/>
              <a:t>‹#›</a:t>
            </a:fld>
            <a:endParaRPr lang="en-US"/>
          </a:p>
        </p:txBody>
      </p:sp>
    </p:spTree>
    <p:extLst>
      <p:ext uri="{BB962C8B-B14F-4D97-AF65-F5344CB8AC3E}">
        <p14:creationId xmlns:p14="http://schemas.microsoft.com/office/powerpoint/2010/main" val="1912142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DD5695-F05F-F079-A06B-802BB4780DFD}"/>
              </a:ext>
            </a:extLst>
          </p:cNvPr>
          <p:cNvSpPr>
            <a:spLocks noGrp="1"/>
          </p:cNvSpPr>
          <p:nvPr>
            <p:ph type="dt" sz="half" idx="10"/>
          </p:nvPr>
        </p:nvSpPr>
        <p:spPr/>
        <p:txBody>
          <a:bodyPr/>
          <a:lstStyle/>
          <a:p>
            <a:fld id="{9A6F5873-970F-40A1-B6EB-DE19172472D0}" type="datetimeFigureOut">
              <a:rPr lang="en-US" smtClean="0"/>
              <a:t>6/1/2026</a:t>
            </a:fld>
            <a:endParaRPr lang="en-US"/>
          </a:p>
        </p:txBody>
      </p:sp>
      <p:sp>
        <p:nvSpPr>
          <p:cNvPr id="3" name="Footer Placeholder 2">
            <a:extLst>
              <a:ext uri="{FF2B5EF4-FFF2-40B4-BE49-F238E27FC236}">
                <a16:creationId xmlns:a16="http://schemas.microsoft.com/office/drawing/2014/main" id="{7213F342-8CA9-4347-F7CF-CAE93E23C3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A44255-22CA-C28F-49DA-8E288EA4D7E5}"/>
              </a:ext>
            </a:extLst>
          </p:cNvPr>
          <p:cNvSpPr>
            <a:spLocks noGrp="1"/>
          </p:cNvSpPr>
          <p:nvPr>
            <p:ph type="sldNum" sz="quarter" idx="12"/>
          </p:nvPr>
        </p:nvSpPr>
        <p:spPr/>
        <p:txBody>
          <a:bodyPr/>
          <a:lstStyle/>
          <a:p>
            <a:fld id="{FAFA6914-94E8-487A-B3FA-01DC4A1CDABB}" type="slidenum">
              <a:rPr lang="en-US" smtClean="0"/>
              <a:t>‹#›</a:t>
            </a:fld>
            <a:endParaRPr lang="en-US"/>
          </a:p>
        </p:txBody>
      </p:sp>
    </p:spTree>
    <p:extLst>
      <p:ext uri="{BB962C8B-B14F-4D97-AF65-F5344CB8AC3E}">
        <p14:creationId xmlns:p14="http://schemas.microsoft.com/office/powerpoint/2010/main" val="1233955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A826A-0F84-D0CE-B631-13139A0A1DF7}"/>
              </a:ext>
            </a:extLst>
          </p:cNvPr>
          <p:cNvSpPr>
            <a:spLocks noGrp="1"/>
          </p:cNvSpPr>
          <p:nvPr>
            <p:ph type="title"/>
          </p:nvPr>
        </p:nvSpPr>
        <p:spPr>
          <a:xfrm>
            <a:off x="534988" y="669925"/>
            <a:ext cx="2506662" cy="23479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6BF6D0-FB92-8477-B708-548ABB4B5646}"/>
              </a:ext>
            </a:extLst>
          </p:cNvPr>
          <p:cNvSpPr>
            <a:spLocks noGrp="1"/>
          </p:cNvSpPr>
          <p:nvPr>
            <p:ph idx="1"/>
          </p:nvPr>
        </p:nvSpPr>
        <p:spPr>
          <a:xfrm>
            <a:off x="3303588" y="1447800"/>
            <a:ext cx="3935412" cy="71485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47C856-18AD-138F-11EE-6F6818615B2E}"/>
              </a:ext>
            </a:extLst>
          </p:cNvPr>
          <p:cNvSpPr>
            <a:spLocks noGrp="1"/>
          </p:cNvSpPr>
          <p:nvPr>
            <p:ph type="body" sz="half" idx="2"/>
          </p:nvPr>
        </p:nvSpPr>
        <p:spPr>
          <a:xfrm>
            <a:off x="534988" y="3017838"/>
            <a:ext cx="2506662" cy="558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8B5A1-AA5B-DD55-7668-49DD5353785E}"/>
              </a:ext>
            </a:extLst>
          </p:cNvPr>
          <p:cNvSpPr>
            <a:spLocks noGrp="1"/>
          </p:cNvSpPr>
          <p:nvPr>
            <p:ph type="dt" sz="half" idx="10"/>
          </p:nvPr>
        </p:nvSpPr>
        <p:spPr/>
        <p:txBody>
          <a:bodyPr/>
          <a:lstStyle/>
          <a:p>
            <a:fld id="{9A6F5873-970F-40A1-B6EB-DE19172472D0}" type="datetimeFigureOut">
              <a:rPr lang="en-US" smtClean="0"/>
              <a:t>6/1/2026</a:t>
            </a:fld>
            <a:endParaRPr lang="en-US"/>
          </a:p>
        </p:txBody>
      </p:sp>
      <p:sp>
        <p:nvSpPr>
          <p:cNvPr id="6" name="Footer Placeholder 5">
            <a:extLst>
              <a:ext uri="{FF2B5EF4-FFF2-40B4-BE49-F238E27FC236}">
                <a16:creationId xmlns:a16="http://schemas.microsoft.com/office/drawing/2014/main" id="{01B46D7B-642B-9097-1E02-81B69CA68D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BACDF-417D-B865-C579-21C54F67FFC5}"/>
              </a:ext>
            </a:extLst>
          </p:cNvPr>
          <p:cNvSpPr>
            <a:spLocks noGrp="1"/>
          </p:cNvSpPr>
          <p:nvPr>
            <p:ph type="sldNum" sz="quarter" idx="12"/>
          </p:nvPr>
        </p:nvSpPr>
        <p:spPr/>
        <p:txBody>
          <a:bodyPr/>
          <a:lstStyle/>
          <a:p>
            <a:fld id="{FAFA6914-94E8-487A-B3FA-01DC4A1CDABB}" type="slidenum">
              <a:rPr lang="en-US" smtClean="0"/>
              <a:t>‹#›</a:t>
            </a:fld>
            <a:endParaRPr lang="en-US"/>
          </a:p>
        </p:txBody>
      </p:sp>
    </p:spTree>
    <p:extLst>
      <p:ext uri="{BB962C8B-B14F-4D97-AF65-F5344CB8AC3E}">
        <p14:creationId xmlns:p14="http://schemas.microsoft.com/office/powerpoint/2010/main" val="332962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F1959-D142-4AC8-A029-B2FB37D63044}"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0F7FD-B023-445F-995E-338E2A1DA85A}" type="slidenum">
              <a:rPr lang="en-US" smtClean="0"/>
              <a:t>‹#›</a:t>
            </a:fld>
            <a:endParaRPr lang="en-US"/>
          </a:p>
        </p:txBody>
      </p:sp>
      <p:pic>
        <p:nvPicPr>
          <p:cNvPr id="7" name="Picture 2">
            <a:extLst>
              <a:ext uri="{FF2B5EF4-FFF2-40B4-BE49-F238E27FC236}">
                <a16:creationId xmlns:a16="http://schemas.microsoft.com/office/drawing/2014/main" id="{AACB72DD-34F4-7E6F-87AF-812A05B536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54416" y="200234"/>
            <a:ext cx="1310118" cy="102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841606"/>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B9AA-7DFC-E002-FF94-8CD2FB41945F}"/>
              </a:ext>
            </a:extLst>
          </p:cNvPr>
          <p:cNvSpPr>
            <a:spLocks noGrp="1"/>
          </p:cNvSpPr>
          <p:nvPr>
            <p:ph type="title"/>
          </p:nvPr>
        </p:nvSpPr>
        <p:spPr>
          <a:xfrm>
            <a:off x="534988" y="669925"/>
            <a:ext cx="2506662" cy="23479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E40CA-43C3-33B4-4E76-7CE13F97E41B}"/>
              </a:ext>
            </a:extLst>
          </p:cNvPr>
          <p:cNvSpPr>
            <a:spLocks noGrp="1"/>
          </p:cNvSpPr>
          <p:nvPr>
            <p:ph type="pic" idx="1"/>
          </p:nvPr>
        </p:nvSpPr>
        <p:spPr>
          <a:xfrm>
            <a:off x="3303588" y="1447800"/>
            <a:ext cx="3935412" cy="714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DB5718-A645-8BD3-D7BF-0888FB45791A}"/>
              </a:ext>
            </a:extLst>
          </p:cNvPr>
          <p:cNvSpPr>
            <a:spLocks noGrp="1"/>
          </p:cNvSpPr>
          <p:nvPr>
            <p:ph type="body" sz="half" idx="2"/>
          </p:nvPr>
        </p:nvSpPr>
        <p:spPr>
          <a:xfrm>
            <a:off x="534988" y="3017838"/>
            <a:ext cx="2506662" cy="558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7E0B17-129E-3E0B-8C7D-ADE55F953D07}"/>
              </a:ext>
            </a:extLst>
          </p:cNvPr>
          <p:cNvSpPr>
            <a:spLocks noGrp="1"/>
          </p:cNvSpPr>
          <p:nvPr>
            <p:ph type="dt" sz="half" idx="10"/>
          </p:nvPr>
        </p:nvSpPr>
        <p:spPr/>
        <p:txBody>
          <a:bodyPr/>
          <a:lstStyle/>
          <a:p>
            <a:fld id="{9A6F5873-970F-40A1-B6EB-DE19172472D0}" type="datetimeFigureOut">
              <a:rPr lang="en-US" smtClean="0"/>
              <a:t>6/1/2026</a:t>
            </a:fld>
            <a:endParaRPr lang="en-US"/>
          </a:p>
        </p:txBody>
      </p:sp>
      <p:sp>
        <p:nvSpPr>
          <p:cNvPr id="6" name="Footer Placeholder 5">
            <a:extLst>
              <a:ext uri="{FF2B5EF4-FFF2-40B4-BE49-F238E27FC236}">
                <a16:creationId xmlns:a16="http://schemas.microsoft.com/office/drawing/2014/main" id="{D8E83204-9FEB-FB7D-9ABC-CE57EDC622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4A7B1-B831-5F12-DA55-0DCB28FA3576}"/>
              </a:ext>
            </a:extLst>
          </p:cNvPr>
          <p:cNvSpPr>
            <a:spLocks noGrp="1"/>
          </p:cNvSpPr>
          <p:nvPr>
            <p:ph type="sldNum" sz="quarter" idx="12"/>
          </p:nvPr>
        </p:nvSpPr>
        <p:spPr/>
        <p:txBody>
          <a:bodyPr/>
          <a:lstStyle/>
          <a:p>
            <a:fld id="{FAFA6914-94E8-487A-B3FA-01DC4A1CDABB}" type="slidenum">
              <a:rPr lang="en-US" smtClean="0"/>
              <a:t>‹#›</a:t>
            </a:fld>
            <a:endParaRPr lang="en-US"/>
          </a:p>
        </p:txBody>
      </p:sp>
    </p:spTree>
    <p:extLst>
      <p:ext uri="{BB962C8B-B14F-4D97-AF65-F5344CB8AC3E}">
        <p14:creationId xmlns:p14="http://schemas.microsoft.com/office/powerpoint/2010/main" val="1507887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1A51-70A2-1132-F7D4-3E276EFA1B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3A6FE5-9332-3183-A31E-3383B76D0F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FCB33-69D8-D9F7-62ED-315BAD0B6F39}"/>
              </a:ext>
            </a:extLst>
          </p:cNvPr>
          <p:cNvSpPr>
            <a:spLocks noGrp="1"/>
          </p:cNvSpPr>
          <p:nvPr>
            <p:ph type="dt" sz="half" idx="10"/>
          </p:nvPr>
        </p:nvSpPr>
        <p:spPr/>
        <p:txBody>
          <a:bodyPr/>
          <a:lstStyle/>
          <a:p>
            <a:fld id="{9A6F5873-970F-40A1-B6EB-DE19172472D0}" type="datetimeFigureOut">
              <a:rPr lang="en-US" smtClean="0"/>
              <a:t>6/1/2026</a:t>
            </a:fld>
            <a:endParaRPr lang="en-US"/>
          </a:p>
        </p:txBody>
      </p:sp>
      <p:sp>
        <p:nvSpPr>
          <p:cNvPr id="5" name="Footer Placeholder 4">
            <a:extLst>
              <a:ext uri="{FF2B5EF4-FFF2-40B4-BE49-F238E27FC236}">
                <a16:creationId xmlns:a16="http://schemas.microsoft.com/office/drawing/2014/main" id="{6250B346-4793-E9EA-E3E1-D53D728B5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BF776D-46A2-BCAB-E851-8AB5E6DCD787}"/>
              </a:ext>
            </a:extLst>
          </p:cNvPr>
          <p:cNvSpPr>
            <a:spLocks noGrp="1"/>
          </p:cNvSpPr>
          <p:nvPr>
            <p:ph type="sldNum" sz="quarter" idx="12"/>
          </p:nvPr>
        </p:nvSpPr>
        <p:spPr/>
        <p:txBody>
          <a:bodyPr/>
          <a:lstStyle/>
          <a:p>
            <a:fld id="{FAFA6914-94E8-487A-B3FA-01DC4A1CDABB}" type="slidenum">
              <a:rPr lang="en-US" smtClean="0"/>
              <a:t>‹#›</a:t>
            </a:fld>
            <a:endParaRPr lang="en-US"/>
          </a:p>
        </p:txBody>
      </p:sp>
    </p:spTree>
    <p:extLst>
      <p:ext uri="{BB962C8B-B14F-4D97-AF65-F5344CB8AC3E}">
        <p14:creationId xmlns:p14="http://schemas.microsoft.com/office/powerpoint/2010/main" val="253706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1B2DC-2553-7EC1-FDE9-C7CA694C538A}"/>
              </a:ext>
            </a:extLst>
          </p:cNvPr>
          <p:cNvSpPr>
            <a:spLocks noGrp="1"/>
          </p:cNvSpPr>
          <p:nvPr>
            <p:ph type="title" orient="vert"/>
          </p:nvPr>
        </p:nvSpPr>
        <p:spPr>
          <a:xfrm>
            <a:off x="5562600" y="534988"/>
            <a:ext cx="1674813" cy="85248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50788B-DB0F-ACF8-3A93-EBBB1E97570F}"/>
              </a:ext>
            </a:extLst>
          </p:cNvPr>
          <p:cNvSpPr>
            <a:spLocks noGrp="1"/>
          </p:cNvSpPr>
          <p:nvPr>
            <p:ph type="body" orient="vert" idx="1"/>
          </p:nvPr>
        </p:nvSpPr>
        <p:spPr>
          <a:xfrm>
            <a:off x="534988" y="534988"/>
            <a:ext cx="4875212" cy="8524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BD35D-F2BC-EEA6-F429-6C70D8C7E22E}"/>
              </a:ext>
            </a:extLst>
          </p:cNvPr>
          <p:cNvSpPr>
            <a:spLocks noGrp="1"/>
          </p:cNvSpPr>
          <p:nvPr>
            <p:ph type="dt" sz="half" idx="10"/>
          </p:nvPr>
        </p:nvSpPr>
        <p:spPr/>
        <p:txBody>
          <a:bodyPr/>
          <a:lstStyle/>
          <a:p>
            <a:fld id="{9A6F5873-970F-40A1-B6EB-DE19172472D0}" type="datetimeFigureOut">
              <a:rPr lang="en-US" smtClean="0"/>
              <a:t>6/1/2026</a:t>
            </a:fld>
            <a:endParaRPr lang="en-US"/>
          </a:p>
        </p:txBody>
      </p:sp>
      <p:sp>
        <p:nvSpPr>
          <p:cNvPr id="5" name="Footer Placeholder 4">
            <a:extLst>
              <a:ext uri="{FF2B5EF4-FFF2-40B4-BE49-F238E27FC236}">
                <a16:creationId xmlns:a16="http://schemas.microsoft.com/office/drawing/2014/main" id="{72656B50-A0B1-15D7-F259-9EA97F69C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CF3BF-9763-8775-0360-363EE5AA343A}"/>
              </a:ext>
            </a:extLst>
          </p:cNvPr>
          <p:cNvSpPr>
            <a:spLocks noGrp="1"/>
          </p:cNvSpPr>
          <p:nvPr>
            <p:ph type="sldNum" sz="quarter" idx="12"/>
          </p:nvPr>
        </p:nvSpPr>
        <p:spPr/>
        <p:txBody>
          <a:bodyPr/>
          <a:lstStyle/>
          <a:p>
            <a:fld id="{FAFA6914-94E8-487A-B3FA-01DC4A1CDABB}" type="slidenum">
              <a:rPr lang="en-US" smtClean="0"/>
              <a:t>‹#›</a:t>
            </a:fld>
            <a:endParaRPr lang="en-US"/>
          </a:p>
        </p:txBody>
      </p:sp>
    </p:spTree>
    <p:extLst>
      <p:ext uri="{BB962C8B-B14F-4D97-AF65-F5344CB8AC3E}">
        <p14:creationId xmlns:p14="http://schemas.microsoft.com/office/powerpoint/2010/main" val="419799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0F1959-D142-4AC8-A029-B2FB37D63044}"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0F7FD-B023-445F-995E-338E2A1DA85A}" type="slidenum">
              <a:rPr lang="en-US" smtClean="0"/>
              <a:t>‹#›</a:t>
            </a:fld>
            <a:endParaRPr lang="en-US"/>
          </a:p>
        </p:txBody>
      </p:sp>
    </p:spTree>
    <p:extLst>
      <p:ext uri="{BB962C8B-B14F-4D97-AF65-F5344CB8AC3E}">
        <p14:creationId xmlns:p14="http://schemas.microsoft.com/office/powerpoint/2010/main" val="421071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0F1959-D142-4AC8-A029-B2FB37D63044}"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0F7FD-B023-445F-995E-338E2A1DA85A}" type="slidenum">
              <a:rPr lang="en-US" smtClean="0"/>
              <a:t>‹#›</a:t>
            </a:fld>
            <a:endParaRPr lang="en-US"/>
          </a:p>
        </p:txBody>
      </p:sp>
    </p:spTree>
    <p:extLst>
      <p:ext uri="{BB962C8B-B14F-4D97-AF65-F5344CB8AC3E}">
        <p14:creationId xmlns:p14="http://schemas.microsoft.com/office/powerpoint/2010/main" val="299171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0F1959-D142-4AC8-A029-B2FB37D63044}" type="datetimeFigureOut">
              <a:rPr lang="en-US" smtClean="0"/>
              <a:t>6/1/2026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0F7FD-B023-445F-995E-338E2A1DA85A}" type="slidenum">
              <a:rPr lang="en-US" smtClean="0"/>
              <a:t>‹#›</a:t>
            </a:fld>
            <a:endParaRPr lang="en-US"/>
          </a:p>
        </p:txBody>
      </p:sp>
    </p:spTree>
    <p:extLst>
      <p:ext uri="{BB962C8B-B14F-4D97-AF65-F5344CB8AC3E}">
        <p14:creationId xmlns:p14="http://schemas.microsoft.com/office/powerpoint/2010/main" val="427268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0F1959-D142-4AC8-A029-B2FB37D63044}" type="datetimeFigureOut">
              <a:rPr lang="en-US" smtClean="0"/>
              <a:t>6/1/2026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0F7FD-B023-445F-995E-338E2A1DA85A}" type="slidenum">
              <a:rPr lang="en-US" smtClean="0"/>
              <a:t>‹#›</a:t>
            </a:fld>
            <a:endParaRPr lang="en-US"/>
          </a:p>
        </p:txBody>
      </p:sp>
    </p:spTree>
    <p:extLst>
      <p:ext uri="{BB962C8B-B14F-4D97-AF65-F5344CB8AC3E}">
        <p14:creationId xmlns:p14="http://schemas.microsoft.com/office/powerpoint/2010/main" val="1282703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F1959-D142-4AC8-A029-B2FB37D63044}" type="datetimeFigureOut">
              <a:rPr lang="en-US" smtClean="0"/>
              <a:t>6/1/2026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0F7FD-B023-445F-995E-338E2A1DA85A}" type="slidenum">
              <a:rPr lang="en-US" smtClean="0"/>
              <a:t>‹#›</a:t>
            </a:fld>
            <a:endParaRPr lang="en-US"/>
          </a:p>
        </p:txBody>
      </p:sp>
    </p:spTree>
    <p:extLst>
      <p:ext uri="{BB962C8B-B14F-4D97-AF65-F5344CB8AC3E}">
        <p14:creationId xmlns:p14="http://schemas.microsoft.com/office/powerpoint/2010/main" val="299868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070F1959-D142-4AC8-A029-B2FB37D63044}"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0F7FD-B023-445F-995E-338E2A1DA85A}" type="slidenum">
              <a:rPr lang="en-US" smtClean="0"/>
              <a:t>‹#›</a:t>
            </a:fld>
            <a:endParaRPr lang="en-US"/>
          </a:p>
        </p:txBody>
      </p:sp>
    </p:spTree>
    <p:extLst>
      <p:ext uri="{BB962C8B-B14F-4D97-AF65-F5344CB8AC3E}">
        <p14:creationId xmlns:p14="http://schemas.microsoft.com/office/powerpoint/2010/main" val="1362397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070F1959-D142-4AC8-A029-B2FB37D63044}"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0F7FD-B023-445F-995E-338E2A1DA85A}" type="slidenum">
              <a:rPr lang="en-US" smtClean="0"/>
              <a:t>‹#›</a:t>
            </a:fld>
            <a:endParaRPr lang="en-US"/>
          </a:p>
        </p:txBody>
      </p:sp>
    </p:spTree>
    <p:extLst>
      <p:ext uri="{BB962C8B-B14F-4D97-AF65-F5344CB8AC3E}">
        <p14:creationId xmlns:p14="http://schemas.microsoft.com/office/powerpoint/2010/main" val="176393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070F1959-D142-4AC8-A029-B2FB37D63044}" type="datetimeFigureOut">
              <a:rPr lang="en-US" smtClean="0"/>
              <a:t>6/1/2026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35A0F7FD-B023-445F-995E-338E2A1DA85A}" type="slidenum">
              <a:rPr lang="en-US" smtClean="0"/>
              <a:t>‹#›</a:t>
            </a:fld>
            <a:endParaRPr lang="en-US"/>
          </a:p>
        </p:txBody>
      </p:sp>
    </p:spTree>
    <p:extLst>
      <p:ext uri="{BB962C8B-B14F-4D97-AF65-F5344CB8AC3E}">
        <p14:creationId xmlns:p14="http://schemas.microsoft.com/office/powerpoint/2010/main" val="6410761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804CC-7CEE-2B36-4352-389A6456684D}"/>
              </a:ext>
            </a:extLst>
          </p:cNvPr>
          <p:cNvSpPr>
            <a:spLocks noGrp="1"/>
          </p:cNvSpPr>
          <p:nvPr>
            <p:ph type="title"/>
          </p:nvPr>
        </p:nvSpPr>
        <p:spPr>
          <a:xfrm>
            <a:off x="534988" y="534988"/>
            <a:ext cx="6702425" cy="19446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9C33E4-23D1-620C-F409-2E3B3FCB9308}"/>
              </a:ext>
            </a:extLst>
          </p:cNvPr>
          <p:cNvSpPr>
            <a:spLocks noGrp="1"/>
          </p:cNvSpPr>
          <p:nvPr>
            <p:ph type="body" idx="1"/>
          </p:nvPr>
        </p:nvSpPr>
        <p:spPr>
          <a:xfrm>
            <a:off x="534988" y="2678113"/>
            <a:ext cx="6702425" cy="6381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D1F7B-4160-FDF4-12D7-62A51223B4FD}"/>
              </a:ext>
            </a:extLst>
          </p:cNvPr>
          <p:cNvSpPr>
            <a:spLocks noGrp="1"/>
          </p:cNvSpPr>
          <p:nvPr>
            <p:ph type="dt" sz="half" idx="2"/>
          </p:nvPr>
        </p:nvSpPr>
        <p:spPr>
          <a:xfrm>
            <a:off x="534988" y="9323388"/>
            <a:ext cx="1747837" cy="534987"/>
          </a:xfrm>
          <a:prstGeom prst="rect">
            <a:avLst/>
          </a:prstGeom>
        </p:spPr>
        <p:txBody>
          <a:bodyPr vert="horz" lIns="91440" tIns="45720" rIns="91440" bIns="45720" rtlCol="0" anchor="ctr"/>
          <a:lstStyle>
            <a:lvl1pPr algn="l">
              <a:defRPr sz="1200">
                <a:solidFill>
                  <a:schemeClr val="tx1">
                    <a:tint val="82000"/>
                  </a:schemeClr>
                </a:solidFill>
              </a:defRPr>
            </a:lvl1pPr>
          </a:lstStyle>
          <a:p>
            <a:fld id="{9A6F5873-970F-40A1-B6EB-DE19172472D0}" type="datetimeFigureOut">
              <a:rPr lang="en-US" smtClean="0"/>
              <a:t>6/1/2026</a:t>
            </a:fld>
            <a:endParaRPr lang="en-US"/>
          </a:p>
        </p:txBody>
      </p:sp>
      <p:sp>
        <p:nvSpPr>
          <p:cNvPr id="5" name="Footer Placeholder 4">
            <a:extLst>
              <a:ext uri="{FF2B5EF4-FFF2-40B4-BE49-F238E27FC236}">
                <a16:creationId xmlns:a16="http://schemas.microsoft.com/office/drawing/2014/main" id="{2963A637-54A4-9535-7AFA-007CAB141D41}"/>
              </a:ext>
            </a:extLst>
          </p:cNvPr>
          <p:cNvSpPr>
            <a:spLocks noGrp="1"/>
          </p:cNvSpPr>
          <p:nvPr>
            <p:ph type="ftr" sz="quarter" idx="3"/>
          </p:nvPr>
        </p:nvSpPr>
        <p:spPr>
          <a:xfrm>
            <a:off x="2574925" y="9323388"/>
            <a:ext cx="2622550" cy="53498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4FD79B2-D83F-B851-E4D4-F4FEDC5B681A}"/>
              </a:ext>
            </a:extLst>
          </p:cNvPr>
          <p:cNvSpPr>
            <a:spLocks noGrp="1"/>
          </p:cNvSpPr>
          <p:nvPr>
            <p:ph type="sldNum" sz="quarter" idx="4"/>
          </p:nvPr>
        </p:nvSpPr>
        <p:spPr>
          <a:xfrm>
            <a:off x="5489575" y="9323388"/>
            <a:ext cx="1747838" cy="534987"/>
          </a:xfrm>
          <a:prstGeom prst="rect">
            <a:avLst/>
          </a:prstGeom>
        </p:spPr>
        <p:txBody>
          <a:bodyPr vert="horz" lIns="91440" tIns="45720" rIns="91440" bIns="45720" rtlCol="0" anchor="ctr"/>
          <a:lstStyle>
            <a:lvl1pPr algn="r">
              <a:defRPr sz="1200">
                <a:solidFill>
                  <a:schemeClr val="tx1">
                    <a:tint val="82000"/>
                  </a:schemeClr>
                </a:solidFill>
              </a:defRPr>
            </a:lvl1pPr>
          </a:lstStyle>
          <a:p>
            <a:fld id="{FAFA6914-94E8-487A-B3FA-01DC4A1CDABB}" type="slidenum">
              <a:rPr lang="en-US" smtClean="0"/>
              <a:t>‹#›</a:t>
            </a:fld>
            <a:endParaRPr lang="en-US"/>
          </a:p>
        </p:txBody>
      </p:sp>
    </p:spTree>
    <p:extLst>
      <p:ext uri="{BB962C8B-B14F-4D97-AF65-F5344CB8AC3E}">
        <p14:creationId xmlns:p14="http://schemas.microsoft.com/office/powerpoint/2010/main" val="32973805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BDD28-B8D3-91C3-81F1-CB44EB4B20B5}"/>
            </a:ext>
          </a:extLst>
        </p:cNvPr>
        <p:cNvGrpSpPr/>
        <p:nvPr/>
      </p:nvGrpSpPr>
      <p:grpSpPr>
        <a:xfrm>
          <a:off x="0" y="0"/>
          <a:ext cx="0" cy="0"/>
          <a:chOff x="0" y="0"/>
          <a:chExt cx="0" cy="0"/>
        </a:xfrm>
      </p:grpSpPr>
      <p:pic>
        <p:nvPicPr>
          <p:cNvPr id="7" name="Picture 6" descr="A white background with squares&#10;&#10;AI-generated content may be incorrect.">
            <a:extLst>
              <a:ext uri="{FF2B5EF4-FFF2-40B4-BE49-F238E27FC236}">
                <a16:creationId xmlns:a16="http://schemas.microsoft.com/office/drawing/2014/main" id="{89F1F752-ADE8-149D-FC48-C04C2537E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879" y="-39561"/>
            <a:ext cx="7788155" cy="9737089"/>
          </a:xfrm>
          <a:prstGeom prst="rect">
            <a:avLst/>
          </a:prstGeom>
        </p:spPr>
      </p:pic>
      <p:sp>
        <p:nvSpPr>
          <p:cNvPr id="28" name="TextBox 27">
            <a:extLst>
              <a:ext uri="{FF2B5EF4-FFF2-40B4-BE49-F238E27FC236}">
                <a16:creationId xmlns:a16="http://schemas.microsoft.com/office/drawing/2014/main" id="{6271AAEA-1448-50AD-DE8C-7C5CB866C0EA}"/>
              </a:ext>
            </a:extLst>
          </p:cNvPr>
          <p:cNvSpPr txBox="1"/>
          <p:nvPr/>
        </p:nvSpPr>
        <p:spPr>
          <a:xfrm>
            <a:off x="0" y="6457208"/>
            <a:ext cx="7788156" cy="715581"/>
          </a:xfrm>
          <a:prstGeom prst="rect">
            <a:avLst/>
          </a:prstGeom>
          <a:noFill/>
        </p:spPr>
        <p:txBody>
          <a:bodyPr wrap="square" lIns="91440" tIns="45720" rIns="91440" bIns="45720" rtlCol="0" anchor="t">
            <a:spAutoFit/>
          </a:bodyPr>
          <a:lstStyle/>
          <a:p>
            <a:pPr algn="ctr"/>
            <a:r>
              <a:rPr lang="en-US" sz="4050" b="1" dirty="0">
                <a:solidFill>
                  <a:srgbClr val="F05023"/>
                </a:solidFill>
              </a:rPr>
              <a:t>June 2nd  &amp; 3</a:t>
            </a:r>
            <a:r>
              <a:rPr lang="en-US" sz="4050" b="1" baseline="30000" dirty="0">
                <a:solidFill>
                  <a:srgbClr val="F05023"/>
                </a:solidFill>
              </a:rPr>
              <a:t>rd</a:t>
            </a:r>
            <a:r>
              <a:rPr lang="en-US" sz="4050" b="1" dirty="0">
                <a:solidFill>
                  <a:srgbClr val="F05023"/>
                </a:solidFill>
              </a:rPr>
              <a:t>,</a:t>
            </a:r>
            <a:r>
              <a:rPr lang="en-US" sz="4050" b="1" baseline="30000" dirty="0">
                <a:solidFill>
                  <a:srgbClr val="F05023"/>
                </a:solidFill>
              </a:rPr>
              <a:t> </a:t>
            </a:r>
            <a:r>
              <a:rPr lang="en-US" sz="4050" b="1" dirty="0">
                <a:solidFill>
                  <a:srgbClr val="F05023"/>
                </a:solidFill>
              </a:rPr>
              <a:t>2026</a:t>
            </a:r>
          </a:p>
        </p:txBody>
      </p:sp>
      <p:pic>
        <p:nvPicPr>
          <p:cNvPr id="5" name="Picture 4">
            <a:extLst>
              <a:ext uri="{FF2B5EF4-FFF2-40B4-BE49-F238E27FC236}">
                <a16:creationId xmlns:a16="http://schemas.microsoft.com/office/drawing/2014/main" id="{6E8E9574-43D9-D543-5448-7CEB575F49CC}"/>
              </a:ext>
            </a:extLst>
          </p:cNvPr>
          <p:cNvPicPr>
            <a:picLocks noChangeAspect="1"/>
          </p:cNvPicPr>
          <p:nvPr/>
        </p:nvPicPr>
        <p:blipFill>
          <a:blip r:embed="rId3"/>
          <a:stretch>
            <a:fillRect/>
          </a:stretch>
        </p:blipFill>
        <p:spPr>
          <a:xfrm>
            <a:off x="-3" y="8341895"/>
            <a:ext cx="7772400" cy="1716505"/>
          </a:xfrm>
          <a:prstGeom prst="rect">
            <a:avLst/>
          </a:prstGeom>
        </p:spPr>
      </p:pic>
      <p:sp>
        <p:nvSpPr>
          <p:cNvPr id="29" name="AutoShape 2" descr="Generated image">
            <a:extLst>
              <a:ext uri="{FF2B5EF4-FFF2-40B4-BE49-F238E27FC236}">
                <a16:creationId xmlns:a16="http://schemas.microsoft.com/office/drawing/2014/main" id="{AFA4888D-EA80-DB70-E702-FCD5DDA139FF}"/>
              </a:ext>
            </a:extLst>
          </p:cNvPr>
          <p:cNvSpPr>
            <a:spLocks noChangeAspect="1" noChangeArrowheads="1"/>
          </p:cNvSpPr>
          <p:nvPr/>
        </p:nvSpPr>
        <p:spPr bwMode="auto">
          <a:xfrm>
            <a:off x="3733800" y="487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478711E5-98EC-26E8-8EF8-913D258574C4}"/>
              </a:ext>
            </a:extLst>
          </p:cNvPr>
          <p:cNvSpPr txBox="1"/>
          <p:nvPr/>
        </p:nvSpPr>
        <p:spPr>
          <a:xfrm>
            <a:off x="322180" y="7880230"/>
            <a:ext cx="7257692" cy="461665"/>
          </a:xfrm>
          <a:prstGeom prst="rect">
            <a:avLst/>
          </a:prstGeom>
          <a:noFill/>
        </p:spPr>
        <p:txBody>
          <a:bodyPr wrap="none" rtlCol="0">
            <a:spAutoFit/>
          </a:bodyPr>
          <a:lstStyle/>
          <a:p>
            <a:r>
              <a:rPr lang="en-US" sz="2400" b="1"/>
              <a:t>Made possible by Doctors’ Educational Foundation</a:t>
            </a:r>
          </a:p>
        </p:txBody>
      </p:sp>
      <p:pic>
        <p:nvPicPr>
          <p:cNvPr id="8" name="Picture 7">
            <a:extLst>
              <a:ext uri="{FF2B5EF4-FFF2-40B4-BE49-F238E27FC236}">
                <a16:creationId xmlns:a16="http://schemas.microsoft.com/office/drawing/2014/main" id="{EE4EC984-4C48-133F-F207-B0BAD8CF06FE}"/>
              </a:ext>
            </a:extLst>
          </p:cNvPr>
          <p:cNvPicPr>
            <a:picLocks noChangeAspect="1"/>
          </p:cNvPicPr>
          <p:nvPr/>
        </p:nvPicPr>
        <p:blipFill>
          <a:blip r:embed="rId4"/>
          <a:stretch>
            <a:fillRect/>
          </a:stretch>
        </p:blipFill>
        <p:spPr>
          <a:xfrm>
            <a:off x="-51567" y="176792"/>
            <a:ext cx="7875530" cy="4288042"/>
          </a:xfrm>
          <a:prstGeom prst="rect">
            <a:avLst/>
          </a:prstGeom>
        </p:spPr>
      </p:pic>
      <p:pic>
        <p:nvPicPr>
          <p:cNvPr id="4" name="Picture 2">
            <a:extLst>
              <a:ext uri="{FF2B5EF4-FFF2-40B4-BE49-F238E27FC236}">
                <a16:creationId xmlns:a16="http://schemas.microsoft.com/office/drawing/2014/main" id="{909D5EB0-68FF-5A44-5529-9EA340C0DA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845" y="16559"/>
            <a:ext cx="1310118" cy="102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517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411B6-0F66-7559-DE3C-94BD2A6C5E33}"/>
            </a:ext>
          </a:extLst>
        </p:cNvPr>
        <p:cNvGrpSpPr/>
        <p:nvPr/>
      </p:nvGrpSpPr>
      <p:grpSpPr>
        <a:xfrm>
          <a:off x="0" y="0"/>
          <a:ext cx="0" cy="0"/>
          <a:chOff x="0" y="0"/>
          <a:chExt cx="0" cy="0"/>
        </a:xfrm>
      </p:grpSpPr>
      <p:pic>
        <p:nvPicPr>
          <p:cNvPr id="7" name="Picture 6" descr="A white background with squares&#10;&#10;AI-generated content may be incorrect.">
            <a:extLst>
              <a:ext uri="{FF2B5EF4-FFF2-40B4-BE49-F238E27FC236}">
                <a16:creationId xmlns:a16="http://schemas.microsoft.com/office/drawing/2014/main" id="{0F4AB210-F0D6-0453-8E50-AAE3D5C1A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879" y="-39561"/>
            <a:ext cx="7788155" cy="9737089"/>
          </a:xfrm>
          <a:prstGeom prst="rect">
            <a:avLst/>
          </a:prstGeom>
        </p:spPr>
      </p:pic>
      <p:sp>
        <p:nvSpPr>
          <p:cNvPr id="29" name="AutoShape 2" descr="Generated image">
            <a:extLst>
              <a:ext uri="{FF2B5EF4-FFF2-40B4-BE49-F238E27FC236}">
                <a16:creationId xmlns:a16="http://schemas.microsoft.com/office/drawing/2014/main" id="{0B47C254-D283-BECB-6D4C-6664EF604E9B}"/>
              </a:ext>
            </a:extLst>
          </p:cNvPr>
          <p:cNvSpPr>
            <a:spLocks noChangeAspect="1" noChangeArrowheads="1"/>
          </p:cNvSpPr>
          <p:nvPr/>
        </p:nvSpPr>
        <p:spPr bwMode="auto">
          <a:xfrm>
            <a:off x="3733800" y="487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5362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CF394-62FD-B21D-3CB0-DF94422BC2A8}"/>
            </a:ext>
          </a:extLst>
        </p:cNvPr>
        <p:cNvGrpSpPr/>
        <p:nvPr/>
      </p:nvGrpSpPr>
      <p:grpSpPr>
        <a:xfrm>
          <a:off x="0" y="0"/>
          <a:ext cx="0" cy="0"/>
          <a:chOff x="0" y="0"/>
          <a:chExt cx="0" cy="0"/>
        </a:xfrm>
      </p:grpSpPr>
      <p:pic>
        <p:nvPicPr>
          <p:cNvPr id="4" name="Picture 3" descr="A white background with squares&#10;&#10;AI-generated content may be incorrect.">
            <a:extLst>
              <a:ext uri="{FF2B5EF4-FFF2-40B4-BE49-F238E27FC236}">
                <a16:creationId xmlns:a16="http://schemas.microsoft.com/office/drawing/2014/main" id="{4EDA1EC6-1A68-FD0A-6F16-52582A985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7772400" cy="10058400"/>
          </a:xfrm>
          <a:prstGeom prst="rect">
            <a:avLst/>
          </a:prstGeom>
        </p:spPr>
      </p:pic>
      <p:sp>
        <p:nvSpPr>
          <p:cNvPr id="6" name="TextBox 5">
            <a:extLst>
              <a:ext uri="{FF2B5EF4-FFF2-40B4-BE49-F238E27FC236}">
                <a16:creationId xmlns:a16="http://schemas.microsoft.com/office/drawing/2014/main" id="{4D916078-515B-8B9B-FC89-03A5B744DA5E}"/>
              </a:ext>
            </a:extLst>
          </p:cNvPr>
          <p:cNvSpPr txBox="1"/>
          <p:nvPr/>
        </p:nvSpPr>
        <p:spPr>
          <a:xfrm>
            <a:off x="209327" y="1378232"/>
            <a:ext cx="7353744" cy="7525137"/>
          </a:xfrm>
          <a:prstGeom prst="rect">
            <a:avLst/>
          </a:prstGeom>
          <a:noFill/>
        </p:spPr>
        <p:txBody>
          <a:bodyPr wrap="square" lIns="91440" tIns="45720" rIns="91440" bIns="45720" rtlCol="0" anchor="t">
            <a:spAutoFit/>
          </a:bodyPr>
          <a:lstStyle/>
          <a:p>
            <a:pPr>
              <a:buNone/>
            </a:pPr>
            <a:endParaRPr lang="en-US" dirty="0"/>
          </a:p>
          <a:p>
            <a:pPr>
              <a:buNone/>
            </a:pPr>
            <a:r>
              <a:rPr lang="en-US" sz="1600" b="1" dirty="0"/>
              <a:t>To Our Generous Donor,</a:t>
            </a:r>
          </a:p>
          <a:p>
            <a:pPr>
              <a:buNone/>
            </a:pPr>
            <a:endParaRPr lang="en-US" sz="1600" dirty="0"/>
          </a:p>
          <a:p>
            <a:r>
              <a:rPr lang="en-US" sz="1400" dirty="0"/>
              <a:t>On behalf of the UTRGV College of Health Professions, we extend our deepest gratitude for your generous support in making our Second-Year Summer Camp a reality. Your investment has done far more than fund a program; it has empowered a cohort of incoming high school seniors to begin their transition from students to future professionals in healthcare.</a:t>
            </a:r>
          </a:p>
          <a:p>
            <a:r>
              <a:rPr lang="en-US" sz="1400" dirty="0"/>
              <a:t>Because of your generosity, participants were immersed in a structured, hands-on experience designed not only to introduce health professions, but also to cultivate the habits, mindset, and skills essential for professional success. Through direct engagement with faculty, clinicians, and mentors, students developed a deeper understanding of accountability, communication, teamwork, and ethical responsibility, cornerstones of professionalism in any healthcare career.</a:t>
            </a:r>
          </a:p>
          <a:p>
            <a:endParaRPr lang="en-US" sz="900" dirty="0"/>
          </a:p>
          <a:p>
            <a:r>
              <a:rPr lang="en-US" sz="1400" dirty="0"/>
              <a:t>For many of these students, this was their first opportunity to envision themselves as part of the healthcare workforce. Beyond exploring career pathways, they practiced professional behaviors, built confidence in academic and clinical environments, and gained clarity about the expectations they will encounter as they enter college and pursue advanced training. These early experiences are critical in shaping not only their aspirations, but also their readiness to meet the demands of higher education and professional programs.</a:t>
            </a:r>
          </a:p>
          <a:p>
            <a:endParaRPr lang="en-US" sz="900" dirty="0"/>
          </a:p>
          <a:p>
            <a:r>
              <a:rPr lang="en-US" sz="1400" dirty="0"/>
              <a:t>As educators, mentors, and community leaders, we are honored to help guide students at this pivotal stage, when preparation, exposure, and encouragement can have a lasting impact. Your support has allowed us to intentionally nurture both their academic growth and their professional identity, ensuring they are better equipped to succeed as they take the next step into their senior year and beyond.</a:t>
            </a:r>
          </a:p>
          <a:p>
            <a:endParaRPr lang="en-US" sz="900" dirty="0"/>
          </a:p>
          <a:p>
            <a:r>
              <a:rPr lang="en-US" sz="1400" dirty="0"/>
              <a:t>Your contribution has created a meaningful ripple effect, strengthening students’ confidence, reinforcing their sense of purpose, and preparing them to serve as future leaders in healthcare for the Rio Grande Valley and beyond. Thank you for your vision, your generosity, and your steadfast commitment to developing the next generation of skilled, compassionate professionals.</a:t>
            </a:r>
          </a:p>
          <a:p>
            <a:pPr>
              <a:buNone/>
            </a:pPr>
            <a:endParaRPr lang="en-US" sz="1200" dirty="0"/>
          </a:p>
          <a:p>
            <a:r>
              <a:rPr lang="en-US" sz="1400" dirty="0"/>
              <a:t>With sincere appreciation,</a:t>
            </a:r>
            <a:br>
              <a:rPr lang="en-US" sz="1600" dirty="0"/>
            </a:br>
            <a:r>
              <a:rPr lang="en-US" sz="1600" b="1" dirty="0"/>
              <a:t>UTRGV College of Health Professions</a:t>
            </a:r>
            <a:endParaRPr lang="en-US" sz="1600" dirty="0"/>
          </a:p>
        </p:txBody>
      </p:sp>
      <p:sp>
        <p:nvSpPr>
          <p:cNvPr id="8" name="TextBox 7">
            <a:extLst>
              <a:ext uri="{FF2B5EF4-FFF2-40B4-BE49-F238E27FC236}">
                <a16:creationId xmlns:a16="http://schemas.microsoft.com/office/drawing/2014/main" id="{1A8242CB-572B-2EB6-6E74-AE5AFA709864}"/>
              </a:ext>
            </a:extLst>
          </p:cNvPr>
          <p:cNvSpPr txBox="1"/>
          <p:nvPr/>
        </p:nvSpPr>
        <p:spPr>
          <a:xfrm>
            <a:off x="1403171" y="722039"/>
            <a:ext cx="4966055" cy="646331"/>
          </a:xfrm>
          <a:prstGeom prst="rect">
            <a:avLst/>
          </a:prstGeom>
          <a:noFill/>
        </p:spPr>
        <p:txBody>
          <a:bodyPr wrap="square" rtlCol="0">
            <a:spAutoFit/>
          </a:bodyPr>
          <a:lstStyle/>
          <a:p>
            <a:r>
              <a:rPr lang="en-US" sz="3600" b="1" dirty="0">
                <a:solidFill>
                  <a:srgbClr val="F05023"/>
                </a:solidFill>
              </a:rPr>
              <a:t>A Message of Gratitude</a:t>
            </a:r>
          </a:p>
        </p:txBody>
      </p:sp>
      <p:pic>
        <p:nvPicPr>
          <p:cNvPr id="11" name="Picture 10">
            <a:extLst>
              <a:ext uri="{FF2B5EF4-FFF2-40B4-BE49-F238E27FC236}">
                <a16:creationId xmlns:a16="http://schemas.microsoft.com/office/drawing/2014/main" id="{65B7CD6C-A777-6BC4-C0E7-64D5EEB5E229}"/>
              </a:ext>
            </a:extLst>
          </p:cNvPr>
          <p:cNvPicPr>
            <a:picLocks noChangeAspect="1"/>
          </p:cNvPicPr>
          <p:nvPr/>
        </p:nvPicPr>
        <p:blipFill>
          <a:blip r:embed="rId3"/>
          <a:stretch>
            <a:fillRect/>
          </a:stretch>
        </p:blipFill>
        <p:spPr>
          <a:xfrm>
            <a:off x="-1" y="8903369"/>
            <a:ext cx="7772400" cy="1155031"/>
          </a:xfrm>
          <a:prstGeom prst="rect">
            <a:avLst/>
          </a:prstGeom>
        </p:spPr>
      </p:pic>
      <p:pic>
        <p:nvPicPr>
          <p:cNvPr id="14" name="Picture 2">
            <a:extLst>
              <a:ext uri="{FF2B5EF4-FFF2-40B4-BE49-F238E27FC236}">
                <a16:creationId xmlns:a16="http://schemas.microsoft.com/office/drawing/2014/main" id="{029B60B3-7E49-9796-45C7-15ACE84A0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845" y="16559"/>
            <a:ext cx="1310118" cy="102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53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D8C54-41DD-1C6A-C205-DDC23AAC0184}"/>
            </a:ext>
          </a:extLst>
        </p:cNvPr>
        <p:cNvGrpSpPr/>
        <p:nvPr/>
      </p:nvGrpSpPr>
      <p:grpSpPr>
        <a:xfrm>
          <a:off x="0" y="0"/>
          <a:ext cx="0" cy="0"/>
          <a:chOff x="0" y="0"/>
          <a:chExt cx="0" cy="0"/>
        </a:xfrm>
      </p:grpSpPr>
      <p:pic>
        <p:nvPicPr>
          <p:cNvPr id="4" name="Picture 3" descr="A white background with squares&#10;&#10;AI-generated content may be incorrect.">
            <a:extLst>
              <a:ext uri="{FF2B5EF4-FFF2-40B4-BE49-F238E27FC236}">
                <a16:creationId xmlns:a16="http://schemas.microsoft.com/office/drawing/2014/main" id="{7BC9CC49-DFF2-7BB2-4DE3-DF3E77BEC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350" y="0"/>
            <a:ext cx="7772400" cy="9886950"/>
          </a:xfrm>
          <a:prstGeom prst="rect">
            <a:avLst/>
          </a:prstGeom>
        </p:spPr>
      </p:pic>
      <p:sp>
        <p:nvSpPr>
          <p:cNvPr id="6" name="TextBox 5">
            <a:extLst>
              <a:ext uri="{FF2B5EF4-FFF2-40B4-BE49-F238E27FC236}">
                <a16:creationId xmlns:a16="http://schemas.microsoft.com/office/drawing/2014/main" id="{87787F3D-D366-4DBE-DAC3-7D50C4C0131C}"/>
              </a:ext>
            </a:extLst>
          </p:cNvPr>
          <p:cNvSpPr txBox="1"/>
          <p:nvPr/>
        </p:nvSpPr>
        <p:spPr>
          <a:xfrm>
            <a:off x="1183854" y="524803"/>
            <a:ext cx="5329989" cy="646331"/>
          </a:xfrm>
          <a:prstGeom prst="rect">
            <a:avLst/>
          </a:prstGeom>
          <a:noFill/>
        </p:spPr>
        <p:txBody>
          <a:bodyPr wrap="square" rtlCol="0">
            <a:spAutoFit/>
          </a:bodyPr>
          <a:lstStyle/>
          <a:p>
            <a:r>
              <a:rPr lang="en-US" sz="3600" dirty="0">
                <a:solidFill>
                  <a:srgbClr val="F05023"/>
                </a:solidFill>
              </a:rPr>
              <a:t>Message from the Dean  </a:t>
            </a:r>
          </a:p>
        </p:txBody>
      </p:sp>
      <p:pic>
        <p:nvPicPr>
          <p:cNvPr id="8" name="Picture 7">
            <a:extLst>
              <a:ext uri="{FF2B5EF4-FFF2-40B4-BE49-F238E27FC236}">
                <a16:creationId xmlns:a16="http://schemas.microsoft.com/office/drawing/2014/main" id="{DFA0DEB2-0BD6-7E49-1B33-7AB24EDB0747}"/>
              </a:ext>
            </a:extLst>
          </p:cNvPr>
          <p:cNvPicPr>
            <a:picLocks noChangeAspect="1"/>
          </p:cNvPicPr>
          <p:nvPr/>
        </p:nvPicPr>
        <p:blipFill>
          <a:blip r:embed="rId3"/>
          <a:stretch>
            <a:fillRect/>
          </a:stretch>
        </p:blipFill>
        <p:spPr>
          <a:xfrm>
            <a:off x="0" y="8903369"/>
            <a:ext cx="7772400" cy="1155031"/>
          </a:xfrm>
          <a:prstGeom prst="rect">
            <a:avLst/>
          </a:prstGeom>
        </p:spPr>
      </p:pic>
      <p:sp>
        <p:nvSpPr>
          <p:cNvPr id="9" name="TextBox 8">
            <a:extLst>
              <a:ext uri="{FF2B5EF4-FFF2-40B4-BE49-F238E27FC236}">
                <a16:creationId xmlns:a16="http://schemas.microsoft.com/office/drawing/2014/main" id="{FD047832-8157-7695-A12F-160F07CABFB6}"/>
              </a:ext>
            </a:extLst>
          </p:cNvPr>
          <p:cNvSpPr txBox="1"/>
          <p:nvPr/>
        </p:nvSpPr>
        <p:spPr>
          <a:xfrm>
            <a:off x="120789" y="1289650"/>
            <a:ext cx="4766479" cy="8156079"/>
          </a:xfrm>
          <a:prstGeom prst="rect">
            <a:avLst/>
          </a:prstGeom>
          <a:noFill/>
        </p:spPr>
        <p:txBody>
          <a:bodyPr wrap="square" lIns="91440" tIns="45720" rIns="91440" bIns="45720" rtlCol="0" anchor="t">
            <a:spAutoFit/>
          </a:bodyPr>
          <a:lstStyle/>
          <a:p>
            <a:r>
              <a:rPr lang="en-US" sz="1300" dirty="0"/>
              <a:t>Welcome to the UTRGV College of Health Professions Second-Year Summer Camp! This program reflects our commitment to inspiring and preparing the next generation of healthcare professionals.</a:t>
            </a:r>
          </a:p>
          <a:p>
            <a:endParaRPr lang="en-US" sz="1300" dirty="0"/>
          </a:p>
          <a:p>
            <a:r>
              <a:rPr lang="en-US" sz="1300" dirty="0"/>
              <a:t>We are proud to welcome you, our incoming high school seniors, who have already taken an important step toward a future in healthcare. Over the next two days, you will engage in hands-on activities, explore diverse career paths, and begin developing the professionalism, teamwork, and communication skills essential for success in this field. We hope this experience strengthens your confidence and helps you envision yourself as a healthcare professional.</a:t>
            </a:r>
          </a:p>
          <a:p>
            <a:endParaRPr lang="en-US" sz="1300" kern="100" dirty="0">
              <a:effectLst/>
              <a:ea typeface="Aptos" panose="020B0004020202020204" pitchFamily="34" charset="0"/>
              <a:cs typeface="Times New Roman"/>
            </a:endParaRPr>
          </a:p>
          <a:p>
            <a:r>
              <a:rPr lang="en-US" sz="1300" dirty="0"/>
              <a:t>Our faculty and staff have designed engaging, interactive sessions to give you a firsthand look at patient care, diagnostic techniques, rehabilitation therapies, medical laboratory science, and more. Most importantly, you'll see how health professionals collaborate as vital members of a care team, whether your aspirations lie in physical therapy, biomedical science, speech-language pathology, physician assistant studies, occupational therapy, dietetics, clinical laboratory science, kinesiology, rehabilitation counseling, exercise physiology, health education, or a path you're still discovering.</a:t>
            </a:r>
          </a:p>
          <a:p>
            <a:endParaRPr lang="en-US" sz="1300" dirty="0"/>
          </a:p>
          <a:p>
            <a:r>
              <a:rPr lang="en-US" sz="1300" dirty="0"/>
              <a:t>Ask questions, stay curious, and fully embrace this opportunity. Every great healthcare professional started exactly where you are now.</a:t>
            </a:r>
          </a:p>
          <a:p>
            <a:r>
              <a:rPr lang="en-US" sz="1300" dirty="0"/>
              <a:t>This program is made possible through the generous support of the </a:t>
            </a:r>
            <a:r>
              <a:rPr lang="en-US" sz="1300" b="1" dirty="0"/>
              <a:t>Doctors' Educational Foundation</a:t>
            </a:r>
            <a:r>
              <a:rPr lang="en-US" sz="1300" dirty="0"/>
              <a:t>, whose belief in students like you creates meaningful opportunities for learning and growth. We are deeply grateful for their partnership.</a:t>
            </a:r>
          </a:p>
          <a:p>
            <a:endParaRPr lang="en-US" sz="1300" dirty="0"/>
          </a:p>
          <a:p>
            <a:r>
              <a:rPr lang="en-US" sz="1300" dirty="0"/>
              <a:t>We are thrilled you're here and honored to be part of your journey forward.</a:t>
            </a:r>
          </a:p>
          <a:p>
            <a:endParaRPr lang="en-US" sz="1300" dirty="0"/>
          </a:p>
          <a:p>
            <a:r>
              <a:rPr lang="en-US" sz="1300" dirty="0"/>
              <a:t>Warm regards,</a:t>
            </a:r>
          </a:p>
          <a:p>
            <a:r>
              <a:rPr lang="en-US" sz="1300" dirty="0"/>
              <a:t>Michael </a:t>
            </a:r>
            <a:r>
              <a:rPr lang="en-US" sz="1300" dirty="0" err="1"/>
              <a:t>Lehker</a:t>
            </a:r>
            <a:r>
              <a:rPr lang="en-US" sz="1300" dirty="0"/>
              <a:t>, Ph.D.</a:t>
            </a:r>
          </a:p>
          <a:p>
            <a:endParaRPr lang="en-US" dirty="0"/>
          </a:p>
          <a:p>
            <a:endParaRPr lang="en-US" sz="1200" dirty="0"/>
          </a:p>
        </p:txBody>
      </p:sp>
      <p:pic>
        <p:nvPicPr>
          <p:cNvPr id="10" name="Picture 2">
            <a:extLst>
              <a:ext uri="{FF2B5EF4-FFF2-40B4-BE49-F238E27FC236}">
                <a16:creationId xmlns:a16="http://schemas.microsoft.com/office/drawing/2014/main" id="{DD3EB182-63C5-5F45-C8A5-1679E414E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845" y="16559"/>
            <a:ext cx="1310118" cy="10286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DB26E5C-EC02-7C03-75AA-3684E7AF03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268" y="2342269"/>
            <a:ext cx="2739358" cy="303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63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CE564-7D23-1895-8364-F6F8A32DE6DF}"/>
            </a:ext>
          </a:extLst>
        </p:cNvPr>
        <p:cNvGrpSpPr/>
        <p:nvPr/>
      </p:nvGrpSpPr>
      <p:grpSpPr>
        <a:xfrm>
          <a:off x="0" y="0"/>
          <a:ext cx="0" cy="0"/>
          <a:chOff x="0" y="0"/>
          <a:chExt cx="0" cy="0"/>
        </a:xfrm>
      </p:grpSpPr>
      <p:pic>
        <p:nvPicPr>
          <p:cNvPr id="4" name="Picture 3" descr="A white background with squares&#10;&#10;AI-generated content may be incorrect.">
            <a:extLst>
              <a:ext uri="{FF2B5EF4-FFF2-40B4-BE49-F238E27FC236}">
                <a16:creationId xmlns:a16="http://schemas.microsoft.com/office/drawing/2014/main" id="{F3F0B3E1-7223-4BD4-AC1A-176BE6650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7772400" cy="10058400"/>
          </a:xfrm>
          <a:prstGeom prst="rect">
            <a:avLst/>
          </a:prstGeom>
        </p:spPr>
      </p:pic>
      <p:sp>
        <p:nvSpPr>
          <p:cNvPr id="6" name="TextBox 5">
            <a:extLst>
              <a:ext uri="{FF2B5EF4-FFF2-40B4-BE49-F238E27FC236}">
                <a16:creationId xmlns:a16="http://schemas.microsoft.com/office/drawing/2014/main" id="{E6DD4660-76C7-4166-339E-F83DF84AA25E}"/>
              </a:ext>
            </a:extLst>
          </p:cNvPr>
          <p:cNvSpPr txBox="1"/>
          <p:nvPr/>
        </p:nvSpPr>
        <p:spPr>
          <a:xfrm>
            <a:off x="209327" y="2378505"/>
            <a:ext cx="7353744" cy="6524863"/>
          </a:xfrm>
          <a:prstGeom prst="rect">
            <a:avLst/>
          </a:prstGeom>
          <a:noFill/>
        </p:spPr>
        <p:txBody>
          <a:bodyPr wrap="square" lIns="91440" tIns="45720" rIns="91440" bIns="45720" rtlCol="0" anchor="t">
            <a:spAutoFit/>
          </a:bodyPr>
          <a:lstStyle/>
          <a:p>
            <a:pPr>
              <a:buNone/>
            </a:pPr>
            <a:r>
              <a:rPr lang="en-US" b="1" dirty="0"/>
              <a:t>UTRGV College of Health Professions</a:t>
            </a:r>
            <a:br>
              <a:rPr lang="en-US" dirty="0"/>
            </a:br>
            <a:r>
              <a:rPr lang="en-US" b="1" dirty="0"/>
              <a:t>Empowering the Future of Healthcare</a:t>
            </a:r>
          </a:p>
          <a:p>
            <a:pPr>
              <a:buNone/>
            </a:pPr>
            <a:endParaRPr lang="en-US" sz="1200" dirty="0"/>
          </a:p>
          <a:p>
            <a:pPr>
              <a:buNone/>
            </a:pPr>
            <a:endParaRPr lang="en-US" dirty="0"/>
          </a:p>
          <a:p>
            <a:r>
              <a:rPr lang="en-US" sz="1600" dirty="0"/>
              <a:t>The UTRGV College of Health Professions proudly presents its Second-Year Summer Camp, a transformative experience designed to prepare and inspire the next generation of healthcare professionals. This unique initiative brings together incoming high school seniors from across the Rio Grande Valley, providing them with early exposure to the expectations, pathways, and responsibilities of careers in the health sciences.</a:t>
            </a:r>
          </a:p>
          <a:p>
            <a:endParaRPr lang="en-US" sz="1600" dirty="0"/>
          </a:p>
          <a:p>
            <a:r>
              <a:rPr lang="en-US" sz="1600" dirty="0"/>
              <a:t>Throughout this immersive program, students participate in interactive workshops and hands-on learning experiences that emphasize not only career exploration, but also the development of professionalism. Activities are intentionally designed to build essential skills such as communication, teamwork, critical thinking, and accountability, key attributes that will support their success as they transition into college and future healthcare training.</a:t>
            </a:r>
          </a:p>
          <a:p>
            <a:endParaRPr lang="en-US" sz="1600" dirty="0"/>
          </a:p>
          <a:p>
            <a:r>
              <a:rPr lang="en-US" sz="1600" dirty="0"/>
              <a:t> At the heart of this program are the students, motivated individuals who represent the future of our region’s healthcare workforce. As they begin to shape their professional identities, our faculty and staff are committed to mentoring and empowering them with the confidence, discipline, and sense of purpose needed to succeed. It is our privilege to support their growth as they take meaningful steps toward becoming skilled, compassionate professionals dedicated to serving their communities.</a:t>
            </a:r>
          </a:p>
          <a:p>
            <a:pPr>
              <a:buNone/>
            </a:pPr>
            <a:endParaRPr lang="en-US" sz="1600" dirty="0"/>
          </a:p>
        </p:txBody>
      </p:sp>
      <p:sp>
        <p:nvSpPr>
          <p:cNvPr id="7" name="TextBox 6">
            <a:extLst>
              <a:ext uri="{FF2B5EF4-FFF2-40B4-BE49-F238E27FC236}">
                <a16:creationId xmlns:a16="http://schemas.microsoft.com/office/drawing/2014/main" id="{ACDDB03A-7E75-2E54-7618-9A72046660B7}"/>
              </a:ext>
            </a:extLst>
          </p:cNvPr>
          <p:cNvSpPr txBox="1"/>
          <p:nvPr/>
        </p:nvSpPr>
        <p:spPr>
          <a:xfrm>
            <a:off x="209328" y="525280"/>
            <a:ext cx="6095188" cy="1754326"/>
          </a:xfrm>
          <a:prstGeom prst="rect">
            <a:avLst/>
          </a:prstGeom>
          <a:noFill/>
        </p:spPr>
        <p:txBody>
          <a:bodyPr wrap="square" lIns="91440" tIns="45720" rIns="91440" bIns="45720" rtlCol="0" anchor="t">
            <a:spAutoFit/>
          </a:bodyPr>
          <a:lstStyle/>
          <a:p>
            <a:r>
              <a:rPr lang="en-US" sz="3600" b="1" dirty="0">
                <a:solidFill>
                  <a:srgbClr val="F05023"/>
                </a:solidFill>
              </a:rPr>
              <a:t>Welcome to  </a:t>
            </a:r>
          </a:p>
          <a:p>
            <a:r>
              <a:rPr lang="en-US" sz="3600" b="1" i="0" dirty="0">
                <a:solidFill>
                  <a:srgbClr val="F05023"/>
                </a:solidFill>
                <a:effectLst/>
                <a:latin typeface="Aptos Narrow"/>
              </a:rPr>
              <a:t>Discover </a:t>
            </a:r>
            <a:r>
              <a:rPr lang="en-US" sz="3600" b="1" dirty="0">
                <a:solidFill>
                  <a:srgbClr val="F05023"/>
                </a:solidFill>
                <a:latin typeface="Aptos Narrow"/>
              </a:rPr>
              <a:t>Your</a:t>
            </a:r>
            <a:r>
              <a:rPr lang="en-US" sz="3600" b="1" i="0" dirty="0">
                <a:solidFill>
                  <a:srgbClr val="F05023"/>
                </a:solidFill>
                <a:effectLst/>
                <a:latin typeface="Aptos Narrow"/>
              </a:rPr>
              <a:t> Future  in Health </a:t>
            </a:r>
            <a:r>
              <a:rPr lang="en-US" sz="3600" b="1" dirty="0">
                <a:solidFill>
                  <a:srgbClr val="F05023"/>
                </a:solidFill>
                <a:latin typeface="Aptos Narrow"/>
              </a:rPr>
              <a:t>Care </a:t>
            </a:r>
            <a:r>
              <a:rPr lang="en-US" sz="3600" b="1" dirty="0"/>
              <a:t> </a:t>
            </a:r>
            <a:r>
              <a:rPr lang="en-US" sz="3600" b="1" dirty="0">
                <a:solidFill>
                  <a:srgbClr val="F05023"/>
                </a:solidFill>
              </a:rPr>
              <a:t>My Professionalism </a:t>
            </a:r>
            <a:endParaRPr lang="en-US" sz="3600" b="1" dirty="0">
              <a:solidFill>
                <a:srgbClr val="F05023"/>
              </a:solidFill>
              <a:latin typeface="Aptos Narrow"/>
            </a:endParaRPr>
          </a:p>
        </p:txBody>
      </p:sp>
      <p:pic>
        <p:nvPicPr>
          <p:cNvPr id="9" name="Picture 8">
            <a:extLst>
              <a:ext uri="{FF2B5EF4-FFF2-40B4-BE49-F238E27FC236}">
                <a16:creationId xmlns:a16="http://schemas.microsoft.com/office/drawing/2014/main" id="{71EC01E2-F651-D617-D686-41FAD7ADD98E}"/>
              </a:ext>
            </a:extLst>
          </p:cNvPr>
          <p:cNvPicPr>
            <a:picLocks noChangeAspect="1"/>
          </p:cNvPicPr>
          <p:nvPr/>
        </p:nvPicPr>
        <p:blipFill>
          <a:blip r:embed="rId3"/>
          <a:stretch>
            <a:fillRect/>
          </a:stretch>
        </p:blipFill>
        <p:spPr>
          <a:xfrm>
            <a:off x="-1" y="8903369"/>
            <a:ext cx="7772400" cy="1155031"/>
          </a:xfrm>
          <a:prstGeom prst="rect">
            <a:avLst/>
          </a:prstGeom>
        </p:spPr>
      </p:pic>
      <p:pic>
        <p:nvPicPr>
          <p:cNvPr id="10" name="Picture 2">
            <a:extLst>
              <a:ext uri="{FF2B5EF4-FFF2-40B4-BE49-F238E27FC236}">
                <a16:creationId xmlns:a16="http://schemas.microsoft.com/office/drawing/2014/main" id="{53A71EE6-DF24-EA7C-C7D9-86BE58057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845" y="16559"/>
            <a:ext cx="1310118" cy="102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94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squares&#10;&#10;AI-generated content may be incorrect.">
            <a:extLst>
              <a:ext uri="{FF2B5EF4-FFF2-40B4-BE49-F238E27FC236}">
                <a16:creationId xmlns:a16="http://schemas.microsoft.com/office/drawing/2014/main" id="{1A97487D-00AA-20FE-2032-2605AED34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 y="0"/>
            <a:ext cx="7772400" cy="9886950"/>
          </a:xfrm>
          <a:prstGeom prst="rect">
            <a:avLst/>
          </a:prstGeom>
        </p:spPr>
      </p:pic>
      <p:sp>
        <p:nvSpPr>
          <p:cNvPr id="6" name="TextBox 5">
            <a:extLst>
              <a:ext uri="{FF2B5EF4-FFF2-40B4-BE49-F238E27FC236}">
                <a16:creationId xmlns:a16="http://schemas.microsoft.com/office/drawing/2014/main" id="{6AA9BF98-252E-0F62-3257-D5ADB706D9E7}"/>
              </a:ext>
            </a:extLst>
          </p:cNvPr>
          <p:cNvSpPr txBox="1"/>
          <p:nvPr/>
        </p:nvSpPr>
        <p:spPr>
          <a:xfrm>
            <a:off x="2977904" y="559734"/>
            <a:ext cx="4191000" cy="523220"/>
          </a:xfrm>
          <a:prstGeom prst="rect">
            <a:avLst/>
          </a:prstGeom>
          <a:noFill/>
        </p:spPr>
        <p:txBody>
          <a:bodyPr wrap="square" lIns="91440" tIns="45720" rIns="91440" bIns="45720" rtlCol="0" anchor="t">
            <a:spAutoFit/>
          </a:bodyPr>
          <a:lstStyle/>
          <a:p>
            <a:r>
              <a:rPr lang="en-US" sz="2800">
                <a:solidFill>
                  <a:srgbClr val="F05023"/>
                </a:solidFill>
              </a:rPr>
              <a:t>Agenda</a:t>
            </a:r>
          </a:p>
        </p:txBody>
      </p:sp>
      <p:sp>
        <p:nvSpPr>
          <p:cNvPr id="9" name="TextBox 8">
            <a:extLst>
              <a:ext uri="{FF2B5EF4-FFF2-40B4-BE49-F238E27FC236}">
                <a16:creationId xmlns:a16="http://schemas.microsoft.com/office/drawing/2014/main" id="{BFDBAA38-6542-40C2-7CCB-EFDB54C9955A}"/>
              </a:ext>
            </a:extLst>
          </p:cNvPr>
          <p:cNvSpPr txBox="1"/>
          <p:nvPr/>
        </p:nvSpPr>
        <p:spPr>
          <a:xfrm>
            <a:off x="371073" y="1281074"/>
            <a:ext cx="7030248" cy="7763664"/>
          </a:xfrm>
          <a:prstGeom prst="rect">
            <a:avLst/>
          </a:prstGeom>
          <a:noFill/>
        </p:spPr>
        <p:txBody>
          <a:bodyPr wrap="square" lIns="91440" tIns="45720" rIns="91440" bIns="45720" rtlCol="0" anchor="t">
            <a:spAutoFit/>
          </a:bodyPr>
          <a:lstStyle/>
          <a:p>
            <a:r>
              <a:rPr lang="en-US" sz="1200" b="1" dirty="0"/>
              <a:t>DAY ONE  </a:t>
            </a:r>
          </a:p>
          <a:p>
            <a:endParaRPr lang="en-US" sz="1200" b="1" dirty="0"/>
          </a:p>
          <a:p>
            <a:endParaRPr lang="en-US" sz="1200" b="1" dirty="0"/>
          </a:p>
          <a:p>
            <a:r>
              <a:rPr lang="en-US" sz="1400" b="1" dirty="0"/>
              <a:t>Breakfast and Welcome </a:t>
            </a:r>
            <a:r>
              <a:rPr lang="en-US" sz="1200" dirty="0"/>
              <a:t> </a:t>
            </a:r>
            <a:endParaRPr lang="en-US" dirty="0"/>
          </a:p>
          <a:p>
            <a:r>
              <a:rPr lang="en-US" sz="1200" dirty="0"/>
              <a:t>9:00 AM – 9:30 AM  Ballroom, Edinburg Campus  </a:t>
            </a:r>
            <a:endParaRPr lang="en-US" dirty="0"/>
          </a:p>
          <a:p>
            <a:r>
              <a:rPr lang="en-US" sz="1200" dirty="0"/>
              <a:t>  </a:t>
            </a:r>
          </a:p>
          <a:p>
            <a:r>
              <a:rPr lang="en-US" sz="1200" dirty="0"/>
              <a:t>Walk to the rotation sites ( EHABW, EHABE, &amp; EREBL) </a:t>
            </a:r>
            <a:endParaRPr lang="en-US" dirty="0"/>
          </a:p>
          <a:p>
            <a:r>
              <a:rPr lang="en-US" sz="1200" dirty="0"/>
              <a:t>9:45 AM - 9:55 AM  </a:t>
            </a:r>
            <a:endParaRPr lang="en-US" dirty="0"/>
          </a:p>
          <a:p>
            <a:endParaRPr lang="en-US" sz="1200" dirty="0"/>
          </a:p>
          <a:p>
            <a:r>
              <a:rPr lang="en-US" sz="1200" b="1" dirty="0"/>
              <a:t>Sessions Begin 10:00 AM – 12:48 PM</a:t>
            </a:r>
          </a:p>
          <a:p>
            <a:endParaRPr lang="en-US" sz="1200" b="1" dirty="0"/>
          </a:p>
          <a:p>
            <a:endParaRPr lang="en-US" sz="1200" b="1" dirty="0"/>
          </a:p>
          <a:p>
            <a:r>
              <a:rPr lang="en-US" sz="1200" b="1" dirty="0"/>
              <a:t>Group Vaquero </a:t>
            </a:r>
          </a:p>
          <a:p>
            <a:endParaRPr lang="en-US" sz="300" dirty="0"/>
          </a:p>
          <a:p>
            <a:r>
              <a:rPr lang="en-US" sz="1200" b="1" dirty="0"/>
              <a:t>Team 1</a:t>
            </a:r>
            <a:r>
              <a:rPr lang="en-US" sz="1200" dirty="0"/>
              <a:t>: PA Simulation - 2nd Floor EHABE,  Room 2.134 </a:t>
            </a:r>
          </a:p>
          <a:p>
            <a:r>
              <a:rPr lang="en-US" sz="1200" b="1" dirty="0"/>
              <a:t>Team 2</a:t>
            </a:r>
            <a:r>
              <a:rPr lang="en-US" sz="1200" dirty="0"/>
              <a:t>: Nutrition - 2nd floor EHABW, Room 2.114 </a:t>
            </a:r>
          </a:p>
          <a:p>
            <a:r>
              <a:rPr lang="en-US" sz="1200" b="1" dirty="0"/>
              <a:t>Team 3</a:t>
            </a:r>
            <a:r>
              <a:rPr lang="en-US" sz="1200" dirty="0"/>
              <a:t>: Medical Lab Science - 2nd Floor EHABW, Room 2.104</a:t>
            </a:r>
          </a:p>
          <a:p>
            <a:r>
              <a:rPr lang="en-US" sz="1200" b="1" dirty="0"/>
              <a:t>Team 4</a:t>
            </a:r>
            <a:r>
              <a:rPr lang="en-US" sz="1200" dirty="0"/>
              <a:t>: COMD - 1st Floor EHABW, Room 1.206 </a:t>
            </a:r>
          </a:p>
          <a:p>
            <a:r>
              <a:rPr lang="en-US" sz="1200" b="1" dirty="0"/>
              <a:t>Team 5: </a:t>
            </a:r>
            <a:r>
              <a:rPr lang="en-US" sz="1200" dirty="0"/>
              <a:t>Biomedical Science -(across the parking lot/ Van Week St.) Research Bldg. 2nd floor EREBL, 	   Room 2.320</a:t>
            </a:r>
          </a:p>
          <a:p>
            <a:endParaRPr lang="en-US" sz="1200" dirty="0"/>
          </a:p>
          <a:p>
            <a:endParaRPr lang="en-US" sz="1200" dirty="0"/>
          </a:p>
          <a:p>
            <a:r>
              <a:rPr lang="en-US" sz="1200" b="1" dirty="0"/>
              <a:t>Group UTRGV</a:t>
            </a:r>
          </a:p>
          <a:p>
            <a:endParaRPr lang="en-US" sz="300" dirty="0"/>
          </a:p>
          <a:p>
            <a:r>
              <a:rPr lang="en-US" sz="1200" b="1" dirty="0"/>
              <a:t>Team 6</a:t>
            </a:r>
            <a:r>
              <a:rPr lang="en-US" sz="1200" dirty="0"/>
              <a:t>: Exercise Science HPE II Rm 141</a:t>
            </a:r>
          </a:p>
          <a:p>
            <a:r>
              <a:rPr lang="en-US" sz="1200" b="1" dirty="0"/>
              <a:t>Team 7</a:t>
            </a:r>
            <a:r>
              <a:rPr lang="en-US" sz="1200" dirty="0"/>
              <a:t>: Occupational Therapy HPE II RBC 143B</a:t>
            </a:r>
          </a:p>
          <a:p>
            <a:r>
              <a:rPr lang="en-US" sz="1200" b="1" dirty="0"/>
              <a:t>Team 8</a:t>
            </a:r>
            <a:r>
              <a:rPr lang="en-US" sz="1200" dirty="0"/>
              <a:t>: Physical Therapy HPE II RBC 143D</a:t>
            </a:r>
          </a:p>
          <a:p>
            <a:r>
              <a:rPr lang="en-US" sz="1200" b="1" dirty="0"/>
              <a:t>Team 9</a:t>
            </a:r>
            <a:r>
              <a:rPr lang="en-US" sz="1200" dirty="0"/>
              <a:t>: Rehabilitation Counseling and Services HPE II Gym117</a:t>
            </a:r>
          </a:p>
          <a:p>
            <a:r>
              <a:rPr lang="en-US" sz="1200" b="1" dirty="0"/>
              <a:t>Team 10: </a:t>
            </a:r>
            <a:r>
              <a:rPr lang="en-US" sz="1200" dirty="0"/>
              <a:t>Integrated Health Science HPE II Rm 142</a:t>
            </a:r>
          </a:p>
          <a:p>
            <a:endParaRPr lang="en-US" sz="1200" b="1" dirty="0"/>
          </a:p>
          <a:p>
            <a:endParaRPr lang="en-US" sz="1200" b="1" dirty="0"/>
          </a:p>
          <a:p>
            <a:endParaRPr lang="en-US" sz="1200" b="1" dirty="0"/>
          </a:p>
          <a:p>
            <a:r>
              <a:rPr lang="en-US" sz="1200" b="1" dirty="0"/>
              <a:t>Transition &amp; Lunch Break </a:t>
            </a:r>
          </a:p>
          <a:p>
            <a:r>
              <a:rPr lang="en-US" sz="1200" b="1" dirty="0"/>
              <a:t> </a:t>
            </a:r>
            <a:r>
              <a:rPr lang="en-US" sz="1200" dirty="0"/>
              <a:t>1:00 PM – 1:30 PM @ Ballroom, Edinburg Campus </a:t>
            </a:r>
          </a:p>
          <a:p>
            <a:endParaRPr lang="en-US" sz="1200" dirty="0"/>
          </a:p>
          <a:p>
            <a:r>
              <a:rPr lang="en-US" sz="1200" b="1" dirty="0"/>
              <a:t>Special Activity </a:t>
            </a:r>
          </a:p>
          <a:p>
            <a:r>
              <a:rPr lang="en-US" sz="1200" dirty="0"/>
              <a:t>1:30 PM – 2:00 PM</a:t>
            </a:r>
          </a:p>
          <a:p>
            <a:endParaRPr lang="en-US" sz="1200" dirty="0"/>
          </a:p>
          <a:p>
            <a:endParaRPr lang="en-US" sz="1200" dirty="0"/>
          </a:p>
          <a:p>
            <a:r>
              <a:rPr lang="en-US" sz="1200" dirty="0"/>
              <a:t>Recap and Closing </a:t>
            </a:r>
          </a:p>
          <a:p>
            <a:r>
              <a:rPr lang="en-US" sz="1200" dirty="0"/>
              <a:t>Bus Pick up @ Bronc Edinburg Campus  (2:30 PM)</a:t>
            </a:r>
          </a:p>
          <a:p>
            <a:endParaRPr lang="en-US" sz="1050" dirty="0"/>
          </a:p>
        </p:txBody>
      </p:sp>
      <p:sp>
        <p:nvSpPr>
          <p:cNvPr id="10" name="Rectangle 9">
            <a:extLst>
              <a:ext uri="{FF2B5EF4-FFF2-40B4-BE49-F238E27FC236}">
                <a16:creationId xmlns:a16="http://schemas.microsoft.com/office/drawing/2014/main" id="{662E0278-41DE-44B9-CEC3-EFF19A365F1F}"/>
              </a:ext>
            </a:extLst>
          </p:cNvPr>
          <p:cNvSpPr/>
          <p:nvPr/>
        </p:nvSpPr>
        <p:spPr>
          <a:xfrm>
            <a:off x="-2" y="9734409"/>
            <a:ext cx="7772402" cy="325814"/>
          </a:xfrm>
          <a:prstGeom prst="rect">
            <a:avLst/>
          </a:prstGeom>
          <a:solidFill>
            <a:srgbClr val="F050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7201F952-B079-6FB8-E712-FC00BD7BD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845" y="16559"/>
            <a:ext cx="1310118" cy="102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451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86190-3BFD-8F5A-94CD-BB6AC5520CF6}"/>
            </a:ext>
          </a:extLst>
        </p:cNvPr>
        <p:cNvGrpSpPr/>
        <p:nvPr/>
      </p:nvGrpSpPr>
      <p:grpSpPr>
        <a:xfrm>
          <a:off x="0" y="0"/>
          <a:ext cx="0" cy="0"/>
          <a:chOff x="0" y="0"/>
          <a:chExt cx="0" cy="0"/>
        </a:xfrm>
      </p:grpSpPr>
      <p:pic>
        <p:nvPicPr>
          <p:cNvPr id="4" name="Picture 3" descr="A white background with squares&#10;&#10;AI-generated content may be incorrect.">
            <a:extLst>
              <a:ext uri="{FF2B5EF4-FFF2-40B4-BE49-F238E27FC236}">
                <a16:creationId xmlns:a16="http://schemas.microsoft.com/office/drawing/2014/main" id="{9FA645A0-82C0-8DB1-0FFF-3D25EF41E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0366"/>
            <a:ext cx="7772400" cy="9886950"/>
          </a:xfrm>
          <a:prstGeom prst="rect">
            <a:avLst/>
          </a:prstGeom>
        </p:spPr>
      </p:pic>
      <p:sp>
        <p:nvSpPr>
          <p:cNvPr id="6" name="TextBox 5">
            <a:extLst>
              <a:ext uri="{FF2B5EF4-FFF2-40B4-BE49-F238E27FC236}">
                <a16:creationId xmlns:a16="http://schemas.microsoft.com/office/drawing/2014/main" id="{43C0FFDE-C14E-0384-7577-5595B7D19BC1}"/>
              </a:ext>
            </a:extLst>
          </p:cNvPr>
          <p:cNvSpPr txBox="1"/>
          <p:nvPr/>
        </p:nvSpPr>
        <p:spPr>
          <a:xfrm>
            <a:off x="2977904" y="783595"/>
            <a:ext cx="4191000" cy="523220"/>
          </a:xfrm>
          <a:prstGeom prst="rect">
            <a:avLst/>
          </a:prstGeom>
          <a:noFill/>
        </p:spPr>
        <p:txBody>
          <a:bodyPr wrap="square" lIns="91440" tIns="45720" rIns="91440" bIns="45720" rtlCol="0" anchor="t">
            <a:spAutoFit/>
          </a:bodyPr>
          <a:lstStyle/>
          <a:p>
            <a:r>
              <a:rPr lang="en-US" sz="2800">
                <a:solidFill>
                  <a:srgbClr val="F05023"/>
                </a:solidFill>
              </a:rPr>
              <a:t>Agenda</a:t>
            </a:r>
          </a:p>
        </p:txBody>
      </p:sp>
      <p:sp>
        <p:nvSpPr>
          <p:cNvPr id="10" name="Rectangle 9">
            <a:extLst>
              <a:ext uri="{FF2B5EF4-FFF2-40B4-BE49-F238E27FC236}">
                <a16:creationId xmlns:a16="http://schemas.microsoft.com/office/drawing/2014/main" id="{BBAB74FE-4858-830E-513C-1448198B8331}"/>
              </a:ext>
            </a:extLst>
          </p:cNvPr>
          <p:cNvSpPr/>
          <p:nvPr/>
        </p:nvSpPr>
        <p:spPr>
          <a:xfrm>
            <a:off x="-2" y="9734409"/>
            <a:ext cx="7772402" cy="325814"/>
          </a:xfrm>
          <a:prstGeom prst="rect">
            <a:avLst/>
          </a:prstGeom>
          <a:solidFill>
            <a:srgbClr val="F050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1F3887C-E8FF-3794-2418-8509399867DD}"/>
              </a:ext>
            </a:extLst>
          </p:cNvPr>
          <p:cNvSpPr txBox="1"/>
          <p:nvPr/>
        </p:nvSpPr>
        <p:spPr>
          <a:xfrm>
            <a:off x="465209" y="1420797"/>
            <a:ext cx="6703695" cy="7994496"/>
          </a:xfrm>
          <a:prstGeom prst="rect">
            <a:avLst/>
          </a:prstGeom>
          <a:noFill/>
        </p:spPr>
        <p:txBody>
          <a:bodyPr wrap="square" lIns="91440" tIns="45720" rIns="91440" bIns="45720" rtlCol="0" anchor="t">
            <a:spAutoFit/>
          </a:bodyPr>
          <a:lstStyle/>
          <a:p>
            <a:r>
              <a:rPr lang="en-US" sz="1200" b="1" dirty="0"/>
              <a:t>DAY TWO  </a:t>
            </a:r>
            <a:endParaRPr lang="en-US" b="1" dirty="0"/>
          </a:p>
          <a:p>
            <a:endParaRPr lang="en-US" sz="1200" dirty="0"/>
          </a:p>
          <a:p>
            <a:endParaRPr lang="en-US" sz="1200" dirty="0">
              <a:solidFill>
                <a:srgbClr val="000000"/>
              </a:solidFill>
            </a:endParaRPr>
          </a:p>
          <a:p>
            <a:r>
              <a:rPr lang="en-US" sz="1400" b="1" dirty="0"/>
              <a:t>Breakfast and Welcome </a:t>
            </a:r>
            <a:r>
              <a:rPr lang="en-US" sz="1200" dirty="0"/>
              <a:t> </a:t>
            </a:r>
          </a:p>
          <a:p>
            <a:r>
              <a:rPr lang="en-US" sz="1200" dirty="0"/>
              <a:t>9:00 AM – 9:30 AM  Ballroom, Edinburg Campus  </a:t>
            </a:r>
          </a:p>
          <a:p>
            <a:r>
              <a:rPr lang="en-US" sz="1200" dirty="0"/>
              <a:t>  </a:t>
            </a:r>
          </a:p>
          <a:p>
            <a:r>
              <a:rPr lang="en-US" sz="1200" dirty="0"/>
              <a:t>Walk to the rotation sites ( EHABW, EHABE, &amp; EREBL) </a:t>
            </a:r>
          </a:p>
          <a:p>
            <a:r>
              <a:rPr lang="en-US" sz="1200" dirty="0"/>
              <a:t>9:45 AM - 9:55 AM  </a:t>
            </a:r>
          </a:p>
          <a:p>
            <a:endParaRPr lang="en-US" sz="1200" dirty="0"/>
          </a:p>
          <a:p>
            <a:r>
              <a:rPr lang="en-US" sz="1200" b="1" dirty="0"/>
              <a:t>Sessions Begin 10:00 AM – 12:48 PM</a:t>
            </a:r>
          </a:p>
          <a:p>
            <a:pPr fontAlgn="base">
              <a:lnSpc>
                <a:spcPts val="1275"/>
              </a:lnSpc>
            </a:pPr>
            <a:endParaRPr lang="en-US" sz="1200" dirty="0">
              <a:solidFill>
                <a:srgbClr val="000000"/>
              </a:solidFill>
            </a:endParaRPr>
          </a:p>
          <a:p>
            <a:pPr fontAlgn="base">
              <a:lnSpc>
                <a:spcPts val="1275"/>
              </a:lnSpc>
            </a:pPr>
            <a:endParaRPr lang="en-US" sz="1200" dirty="0">
              <a:solidFill>
                <a:srgbClr val="000000"/>
              </a:solidFill>
            </a:endParaRPr>
          </a:p>
          <a:p>
            <a:r>
              <a:rPr lang="en-US" sz="1200" b="1" dirty="0"/>
              <a:t>Group UTRGV</a:t>
            </a:r>
          </a:p>
          <a:p>
            <a:endParaRPr lang="en-US" sz="300" dirty="0"/>
          </a:p>
          <a:p>
            <a:r>
              <a:rPr lang="en-US" sz="1200" b="1" dirty="0"/>
              <a:t>Team 1</a:t>
            </a:r>
            <a:r>
              <a:rPr lang="en-US" sz="1200" dirty="0"/>
              <a:t>: Exercise Science HPE II Rm 141</a:t>
            </a:r>
          </a:p>
          <a:p>
            <a:r>
              <a:rPr lang="en-US" sz="1200" b="1" dirty="0"/>
              <a:t>Team 2</a:t>
            </a:r>
            <a:r>
              <a:rPr lang="en-US" sz="1200" dirty="0"/>
              <a:t>: Occupational Therapy HPE II RBC 143B</a:t>
            </a:r>
          </a:p>
          <a:p>
            <a:r>
              <a:rPr lang="en-US" sz="1200" b="1" dirty="0"/>
              <a:t>Team 3</a:t>
            </a:r>
            <a:r>
              <a:rPr lang="en-US" sz="1200" dirty="0"/>
              <a:t>: Physical Therapy HPE II RBC 143D</a:t>
            </a:r>
          </a:p>
          <a:p>
            <a:r>
              <a:rPr lang="en-US" sz="1200" b="1" dirty="0"/>
              <a:t>Team 4</a:t>
            </a:r>
            <a:r>
              <a:rPr lang="en-US" sz="1200" dirty="0"/>
              <a:t>: Rehabilitation Counseling and Services HPE II Gym117</a:t>
            </a:r>
          </a:p>
          <a:p>
            <a:r>
              <a:rPr lang="en-US" sz="1200" b="1" dirty="0"/>
              <a:t>Team 5: </a:t>
            </a:r>
            <a:r>
              <a:rPr lang="en-US" sz="1200" dirty="0"/>
              <a:t>Integrated Health Science HPE II Rm 142</a:t>
            </a:r>
          </a:p>
          <a:p>
            <a:pPr fontAlgn="base">
              <a:lnSpc>
                <a:spcPts val="1275"/>
              </a:lnSpc>
            </a:pPr>
            <a:endParaRPr lang="en-US" sz="1200" dirty="0">
              <a:solidFill>
                <a:srgbClr val="000000"/>
              </a:solidFill>
            </a:endParaRPr>
          </a:p>
          <a:p>
            <a:pPr fontAlgn="base">
              <a:lnSpc>
                <a:spcPts val="1275"/>
              </a:lnSpc>
            </a:pPr>
            <a:endParaRPr lang="en-US" sz="1200" dirty="0">
              <a:solidFill>
                <a:srgbClr val="000000"/>
              </a:solidFill>
            </a:endParaRPr>
          </a:p>
          <a:p>
            <a:r>
              <a:rPr lang="en-US" sz="1200" b="1" dirty="0"/>
              <a:t>Group Vaquero </a:t>
            </a:r>
          </a:p>
          <a:p>
            <a:endParaRPr lang="en-US" sz="300" dirty="0"/>
          </a:p>
          <a:p>
            <a:r>
              <a:rPr lang="en-US" sz="1200" b="1" dirty="0"/>
              <a:t>Team 6</a:t>
            </a:r>
            <a:r>
              <a:rPr lang="en-US" sz="1200" dirty="0"/>
              <a:t>: PA Simulation - 2nd Floor EHABE,  Room 2.134</a:t>
            </a:r>
          </a:p>
          <a:p>
            <a:r>
              <a:rPr lang="en-US" sz="1200" b="1" dirty="0"/>
              <a:t>Team 7</a:t>
            </a:r>
            <a:r>
              <a:rPr lang="en-US" sz="1200" dirty="0"/>
              <a:t>: Nutrition - 2nd floor EHABW, Room 2.114 </a:t>
            </a:r>
          </a:p>
          <a:p>
            <a:r>
              <a:rPr lang="en-US" sz="1200" b="1" dirty="0"/>
              <a:t>Team 8</a:t>
            </a:r>
            <a:r>
              <a:rPr lang="en-US" sz="1200" dirty="0"/>
              <a:t>: Medical Lab Science - 2nd Floor EHABW, Room 2.104</a:t>
            </a:r>
          </a:p>
          <a:p>
            <a:r>
              <a:rPr lang="en-US" sz="1200" b="1" dirty="0"/>
              <a:t>Team 9</a:t>
            </a:r>
            <a:r>
              <a:rPr lang="en-US" sz="1200" dirty="0"/>
              <a:t>: COMD - 1st Floor EHABW, Room 1.206 </a:t>
            </a:r>
          </a:p>
          <a:p>
            <a:r>
              <a:rPr lang="en-US" sz="1200" b="1" dirty="0"/>
              <a:t>Team 10: </a:t>
            </a:r>
            <a:r>
              <a:rPr lang="en-US" sz="1200" dirty="0"/>
              <a:t>Biomedical Science -(across the parking lot/ Van Week St.) Research Bldg. 2nd floor       		      EREBL, Room 2.320</a:t>
            </a:r>
          </a:p>
          <a:p>
            <a:pPr fontAlgn="base">
              <a:lnSpc>
                <a:spcPts val="1275"/>
              </a:lnSpc>
            </a:pPr>
            <a:endParaRPr lang="en-US" sz="1200" dirty="0">
              <a:solidFill>
                <a:srgbClr val="000000"/>
              </a:solidFill>
            </a:endParaRPr>
          </a:p>
          <a:p>
            <a:r>
              <a:rPr lang="en-US" sz="1200" b="1" dirty="0"/>
              <a:t>Transition &amp; Lunch Break </a:t>
            </a:r>
          </a:p>
          <a:p>
            <a:r>
              <a:rPr lang="en-US" sz="1200" b="1" dirty="0"/>
              <a:t> </a:t>
            </a:r>
            <a:r>
              <a:rPr lang="en-US" sz="1200" dirty="0"/>
              <a:t>1:00 PM – 1:30 PM @ Ballroom, Edinburg Campus </a:t>
            </a:r>
          </a:p>
          <a:p>
            <a:endParaRPr lang="en-US" sz="1200" dirty="0"/>
          </a:p>
          <a:p>
            <a:r>
              <a:rPr lang="en-US" sz="1200" b="1" dirty="0"/>
              <a:t>Certification Ceremony  (Please stay for the Group Picture)</a:t>
            </a:r>
          </a:p>
          <a:p>
            <a:r>
              <a:rPr lang="en-US" sz="1200" b="1" dirty="0"/>
              <a:t>1:30 PM - 2:15 PM</a:t>
            </a:r>
          </a:p>
          <a:p>
            <a:endParaRPr lang="en-US" sz="1200" b="1" dirty="0"/>
          </a:p>
          <a:p>
            <a:r>
              <a:rPr lang="en-US" sz="1200" dirty="0">
                <a:solidFill>
                  <a:srgbClr val="000000"/>
                </a:solidFill>
              </a:rPr>
              <a:t>Camp Closing Remarks and Collection of Feedback  </a:t>
            </a:r>
          </a:p>
          <a:p>
            <a:endParaRPr lang="en-US" sz="1200" dirty="0"/>
          </a:p>
          <a:p>
            <a:r>
              <a:rPr lang="en-US" sz="1200" dirty="0"/>
              <a:t>Closing </a:t>
            </a:r>
          </a:p>
          <a:p>
            <a:r>
              <a:rPr lang="en-US" sz="1200" dirty="0"/>
              <a:t>Bus Pick up @ Bronc Edinburg Campus  2:30 PM</a:t>
            </a:r>
          </a:p>
          <a:p>
            <a:pPr algn="l" rtl="0" fontAlgn="base">
              <a:lnSpc>
                <a:spcPts val="1275"/>
              </a:lnSpc>
              <a:buNone/>
            </a:pPr>
            <a:endParaRPr lang="en-US" sz="1200" dirty="0">
              <a:solidFill>
                <a:srgbClr val="000000"/>
              </a:solidFill>
            </a:endParaRPr>
          </a:p>
          <a:p>
            <a:pPr algn="l" rtl="0" fontAlgn="base">
              <a:lnSpc>
                <a:spcPts val="1275"/>
              </a:lnSpc>
            </a:pPr>
            <a:r>
              <a:rPr lang="en-US" sz="1200" dirty="0">
                <a:solidFill>
                  <a:srgbClr val="000000"/>
                </a:solidFill>
                <a:effectLst/>
              </a:rPr>
              <a:t>   </a:t>
            </a:r>
          </a:p>
          <a:p>
            <a:pPr algn="l" rtl="0" fontAlgn="base">
              <a:lnSpc>
                <a:spcPts val="1275"/>
              </a:lnSpc>
            </a:pPr>
            <a:r>
              <a:rPr lang="en-US" sz="1200" dirty="0">
                <a:solidFill>
                  <a:srgbClr val="000000"/>
                </a:solidFill>
                <a:effectLst/>
              </a:rPr>
              <a:t>Thank you and farewell.  </a:t>
            </a:r>
          </a:p>
          <a:p>
            <a:pPr>
              <a:lnSpc>
                <a:spcPts val="1275"/>
              </a:lnSpc>
            </a:pPr>
            <a:endParaRPr lang="en-US" sz="1200" dirty="0"/>
          </a:p>
        </p:txBody>
      </p:sp>
      <p:pic>
        <p:nvPicPr>
          <p:cNvPr id="7" name="Picture 2">
            <a:extLst>
              <a:ext uri="{FF2B5EF4-FFF2-40B4-BE49-F238E27FC236}">
                <a16:creationId xmlns:a16="http://schemas.microsoft.com/office/drawing/2014/main" id="{34CF2F33-F958-87ED-5910-72D3AC66D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845" y="16559"/>
            <a:ext cx="1310118" cy="102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85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23ABA-67BA-F142-6447-FC49B8F4B9ED}"/>
            </a:ext>
          </a:extLst>
        </p:cNvPr>
        <p:cNvGrpSpPr/>
        <p:nvPr/>
      </p:nvGrpSpPr>
      <p:grpSpPr>
        <a:xfrm>
          <a:off x="0" y="0"/>
          <a:ext cx="0" cy="0"/>
          <a:chOff x="0" y="0"/>
          <a:chExt cx="0" cy="0"/>
        </a:xfrm>
      </p:grpSpPr>
      <p:pic>
        <p:nvPicPr>
          <p:cNvPr id="4" name="Picture 3" descr="A white background with squares&#10;&#10;AI-generated content may be incorrect.">
            <a:extLst>
              <a:ext uri="{FF2B5EF4-FFF2-40B4-BE49-F238E27FC236}">
                <a16:creationId xmlns:a16="http://schemas.microsoft.com/office/drawing/2014/main" id="{4741A862-76D6-4BFC-ADC1-3BD4C0450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7772400" cy="10058399"/>
          </a:xfrm>
          <a:prstGeom prst="rect">
            <a:avLst/>
          </a:prstGeom>
        </p:spPr>
      </p:pic>
      <p:sp>
        <p:nvSpPr>
          <p:cNvPr id="8" name="Text Placeholder 2">
            <a:extLst>
              <a:ext uri="{FF2B5EF4-FFF2-40B4-BE49-F238E27FC236}">
                <a16:creationId xmlns:a16="http://schemas.microsoft.com/office/drawing/2014/main" id="{6A023A2A-DCD0-5301-5E75-9C2E703A704F}"/>
              </a:ext>
            </a:extLst>
          </p:cNvPr>
          <p:cNvSpPr txBox="1">
            <a:spLocks/>
          </p:cNvSpPr>
          <p:nvPr/>
        </p:nvSpPr>
        <p:spPr>
          <a:xfrm>
            <a:off x="186970" y="691952"/>
            <a:ext cx="4398055" cy="453068"/>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None/>
            </a:pPr>
            <a:r>
              <a:rPr lang="en-US" sz="2800" dirty="0">
                <a:solidFill>
                  <a:srgbClr val="F05023"/>
                </a:solidFill>
              </a:rPr>
              <a:t>Planning Committee</a:t>
            </a:r>
          </a:p>
        </p:txBody>
      </p:sp>
      <p:graphicFrame>
        <p:nvGraphicFramePr>
          <p:cNvPr id="12" name="Table 11">
            <a:extLst>
              <a:ext uri="{FF2B5EF4-FFF2-40B4-BE49-F238E27FC236}">
                <a16:creationId xmlns:a16="http://schemas.microsoft.com/office/drawing/2014/main" id="{EF43E377-E2CF-1816-D5FC-3436880C5C09}"/>
              </a:ext>
            </a:extLst>
          </p:cNvPr>
          <p:cNvGraphicFramePr>
            <a:graphicFrameLocks noGrp="1"/>
          </p:cNvGraphicFramePr>
          <p:nvPr>
            <p:extLst>
              <p:ext uri="{D42A27DB-BD31-4B8C-83A1-F6EECF244321}">
                <p14:modId xmlns:p14="http://schemas.microsoft.com/office/powerpoint/2010/main" val="2250625661"/>
              </p:ext>
            </p:extLst>
          </p:nvPr>
        </p:nvGraphicFramePr>
        <p:xfrm>
          <a:off x="361344" y="1582192"/>
          <a:ext cx="7462619" cy="2097786"/>
        </p:xfrm>
        <a:graphic>
          <a:graphicData uri="http://schemas.openxmlformats.org/drawingml/2006/table">
            <a:tbl>
              <a:tblPr firstRow="1" bandRow="1">
                <a:tableStyleId>{2D5ABB26-0587-4C30-8999-92F81FD0307C}</a:tableStyleId>
              </a:tblPr>
              <a:tblGrid>
                <a:gridCol w="7462619">
                  <a:extLst>
                    <a:ext uri="{9D8B030D-6E8A-4147-A177-3AD203B41FA5}">
                      <a16:colId xmlns:a16="http://schemas.microsoft.com/office/drawing/2014/main" val="983818272"/>
                    </a:ext>
                  </a:extLst>
                </a:gridCol>
              </a:tblGrid>
              <a:tr h="290971">
                <a:tc>
                  <a:txBody>
                    <a:bodyPr/>
                    <a:lstStyle/>
                    <a:p>
                      <a:r>
                        <a:rPr lang="en-US" sz="1400" b="0"/>
                        <a:t>Dr. Michael Lehker – Senior VP of Health Affairs and Dean of College of Health Professions </a:t>
                      </a:r>
                    </a:p>
                  </a:txBody>
                  <a:tcPr anchor="b"/>
                </a:tc>
                <a:extLst>
                  <a:ext uri="{0D108BD9-81ED-4DB2-BD59-A6C34878D82A}">
                    <a16:rowId xmlns:a16="http://schemas.microsoft.com/office/drawing/2014/main" val="1662758171"/>
                  </a:ext>
                </a:extLst>
              </a:tr>
              <a:tr h="319748">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400" dirty="0"/>
                        <a:t>Dr. Lin Wang – Associate Dean Student Success</a:t>
                      </a:r>
                      <a:endParaRPr lang="en-US" sz="1400" dirty="0">
                        <a:latin typeface="Arial Nova"/>
                        <a:ea typeface="+mn-lt"/>
                        <a:cs typeface="+mn-lt"/>
                      </a:endParaRPr>
                    </a:p>
                  </a:txBody>
                  <a:tcPr anchor="b"/>
                </a:tc>
                <a:extLst>
                  <a:ext uri="{0D108BD9-81ED-4DB2-BD59-A6C34878D82A}">
                    <a16:rowId xmlns:a16="http://schemas.microsoft.com/office/drawing/2014/main" val="1629767249"/>
                  </a:ext>
                </a:extLst>
              </a:tr>
              <a:tr h="290971">
                <a:tc>
                  <a:txBody>
                    <a:bodyPr/>
                    <a:lstStyle/>
                    <a:p>
                      <a:r>
                        <a:rPr lang="en-US" sz="1400" dirty="0"/>
                        <a:t>Dr. Diana Paz -–Associate Dean of Interprofessional Education</a:t>
                      </a:r>
                    </a:p>
                  </a:txBody>
                  <a:tcPr anchor="b"/>
                </a:tc>
                <a:extLst>
                  <a:ext uri="{0D108BD9-81ED-4DB2-BD59-A6C34878D82A}">
                    <a16:rowId xmlns:a16="http://schemas.microsoft.com/office/drawing/2014/main" val="1537408807"/>
                  </a:ext>
                </a:extLst>
              </a:tr>
              <a:tr h="332433">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400" dirty="0"/>
                        <a:t>Melissa Gonzalez-Faculty, Department of Health Sciences</a:t>
                      </a:r>
                    </a:p>
                  </a:txBody>
                  <a:tcPr anchor="b"/>
                </a:tc>
                <a:extLst>
                  <a:ext uri="{0D108BD9-81ED-4DB2-BD59-A6C34878D82A}">
                    <a16:rowId xmlns:a16="http://schemas.microsoft.com/office/drawing/2014/main" val="2365634860"/>
                  </a:ext>
                </a:extLst>
              </a:tr>
              <a:tr h="358855">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400" dirty="0"/>
                        <a:t>Blanca Robles,</a:t>
                      </a:r>
                      <a:r>
                        <a:rPr lang="en-US" sz="1400" b="0" kern="1200" dirty="0">
                          <a:solidFill>
                            <a:schemeClr val="dk1"/>
                          </a:solidFill>
                          <a:effectLst/>
                        </a:rPr>
                        <a:t> M.S., CRC, LPC-S </a:t>
                      </a:r>
                      <a:r>
                        <a:rPr lang="en-US" sz="1400" dirty="0"/>
                        <a:t>-</a:t>
                      </a:r>
                      <a:r>
                        <a:rPr lang="en-US" sz="1400" b="0" kern="1200" dirty="0">
                          <a:solidFill>
                            <a:schemeClr val="dk1"/>
                          </a:solidFill>
                          <a:effectLst/>
                        </a:rPr>
                        <a:t>Faculty, Department of Rehabilitation Services and Counseling</a:t>
                      </a:r>
                    </a:p>
                  </a:txBody>
                  <a:tcPr anchor="b"/>
                </a:tc>
                <a:extLst>
                  <a:ext uri="{0D108BD9-81ED-4DB2-BD59-A6C34878D82A}">
                    <a16:rowId xmlns:a16="http://schemas.microsoft.com/office/drawing/2014/main" val="939498725"/>
                  </a:ext>
                </a:extLst>
              </a:tr>
              <a:tr h="317845">
                <a:tc>
                  <a:txBody>
                    <a:bodyPr/>
                    <a:lstStyle/>
                    <a:p>
                      <a:pPr lvl="0">
                        <a:buNone/>
                      </a:pPr>
                      <a:endParaRPr lang="en-US" sz="1400" b="0" kern="1200" dirty="0">
                        <a:solidFill>
                          <a:schemeClr val="dk1"/>
                        </a:solidFill>
                        <a:effectLst/>
                      </a:endParaRPr>
                    </a:p>
                  </a:txBody>
                  <a:tcPr anchor="b"/>
                </a:tc>
                <a:extLst>
                  <a:ext uri="{0D108BD9-81ED-4DB2-BD59-A6C34878D82A}">
                    <a16:rowId xmlns:a16="http://schemas.microsoft.com/office/drawing/2014/main" val="1011929425"/>
                  </a:ext>
                </a:extLst>
              </a:tr>
            </a:tbl>
          </a:graphicData>
        </a:graphic>
      </p:graphicFrame>
      <p:sp>
        <p:nvSpPr>
          <p:cNvPr id="13" name="TextBox 12">
            <a:extLst>
              <a:ext uri="{FF2B5EF4-FFF2-40B4-BE49-F238E27FC236}">
                <a16:creationId xmlns:a16="http://schemas.microsoft.com/office/drawing/2014/main" id="{DFDE8B36-133B-D38C-D6D4-02E90C879765}"/>
              </a:ext>
            </a:extLst>
          </p:cNvPr>
          <p:cNvSpPr txBox="1"/>
          <p:nvPr/>
        </p:nvSpPr>
        <p:spPr>
          <a:xfrm>
            <a:off x="186969" y="6872044"/>
            <a:ext cx="4010527" cy="2031325"/>
          </a:xfrm>
          <a:prstGeom prst="rect">
            <a:avLst/>
          </a:prstGeom>
          <a:noFill/>
        </p:spPr>
        <p:txBody>
          <a:bodyPr wrap="square" lIns="91440" tIns="45720" rIns="91440" bIns="45720" rtlCol="0" anchor="t">
            <a:spAutoFit/>
          </a:bodyPr>
          <a:lstStyle/>
          <a:p>
            <a:br>
              <a:rPr lang="en-US" sz="1400" dirty="0"/>
            </a:br>
            <a:endParaRPr lang="en-US" sz="1400" dirty="0"/>
          </a:p>
          <a:p>
            <a:r>
              <a:rPr lang="en-US" sz="1400" dirty="0"/>
              <a:t>Edinburg - Health Affairs Building West - EHABW 2.230</a:t>
            </a:r>
            <a:br>
              <a:rPr lang="en-US" sz="1400" dirty="0"/>
            </a:br>
            <a:r>
              <a:rPr lang="en-US" sz="1400" dirty="0"/>
              <a:t>Brownsville - Biomedical Research &amp; Health Building - BBRHB 2.101</a:t>
            </a:r>
            <a:br>
              <a:rPr lang="en-US" sz="1400" dirty="0"/>
            </a:br>
            <a:endParaRPr lang="en-US" sz="1400" dirty="0"/>
          </a:p>
          <a:p>
            <a:r>
              <a:rPr lang="en-US" sz="1400" dirty="0"/>
              <a:t>Email: cohpinfo@utrgv.edu</a:t>
            </a:r>
            <a:br>
              <a:rPr lang="en-US" sz="1400" dirty="0"/>
            </a:br>
            <a:endParaRPr lang="en-US" sz="1400" dirty="0"/>
          </a:p>
        </p:txBody>
      </p:sp>
      <p:sp>
        <p:nvSpPr>
          <p:cNvPr id="14" name="TextBox 13">
            <a:extLst>
              <a:ext uri="{FF2B5EF4-FFF2-40B4-BE49-F238E27FC236}">
                <a16:creationId xmlns:a16="http://schemas.microsoft.com/office/drawing/2014/main" id="{E0143BA0-C640-8D8A-41AB-2819BE703E14}"/>
              </a:ext>
            </a:extLst>
          </p:cNvPr>
          <p:cNvSpPr txBox="1"/>
          <p:nvPr/>
        </p:nvSpPr>
        <p:spPr>
          <a:xfrm>
            <a:off x="186970" y="3610649"/>
            <a:ext cx="7654062" cy="1138773"/>
          </a:xfrm>
          <a:prstGeom prst="rect">
            <a:avLst/>
          </a:prstGeom>
          <a:noFill/>
        </p:spPr>
        <p:txBody>
          <a:bodyPr wrap="square" rtlCol="0">
            <a:spAutoFit/>
          </a:bodyPr>
          <a:lstStyle/>
          <a:p>
            <a:r>
              <a:rPr lang="en-US" sz="2400" dirty="0">
                <a:solidFill>
                  <a:srgbClr val="F05023"/>
                </a:solidFill>
              </a:rPr>
              <a:t>College of Health Professions </a:t>
            </a:r>
          </a:p>
          <a:p>
            <a:r>
              <a:rPr lang="en-US" sz="2400" dirty="0">
                <a:solidFill>
                  <a:srgbClr val="F05023"/>
                </a:solidFill>
              </a:rPr>
              <a:t>Administrative Staff </a:t>
            </a:r>
          </a:p>
          <a:p>
            <a:endParaRPr lang="en-US" sz="2000" dirty="0"/>
          </a:p>
        </p:txBody>
      </p:sp>
      <p:pic>
        <p:nvPicPr>
          <p:cNvPr id="17" name="Picture 16">
            <a:extLst>
              <a:ext uri="{FF2B5EF4-FFF2-40B4-BE49-F238E27FC236}">
                <a16:creationId xmlns:a16="http://schemas.microsoft.com/office/drawing/2014/main" id="{DAFEDF5F-1990-C815-A5E2-C50F43113FB9}"/>
              </a:ext>
            </a:extLst>
          </p:cNvPr>
          <p:cNvPicPr>
            <a:picLocks noChangeAspect="1"/>
          </p:cNvPicPr>
          <p:nvPr/>
        </p:nvPicPr>
        <p:blipFill>
          <a:blip r:embed="rId3"/>
          <a:stretch>
            <a:fillRect/>
          </a:stretch>
        </p:blipFill>
        <p:spPr>
          <a:xfrm>
            <a:off x="0" y="8903369"/>
            <a:ext cx="7772400" cy="1155031"/>
          </a:xfrm>
          <a:prstGeom prst="rect">
            <a:avLst/>
          </a:prstGeom>
        </p:spPr>
      </p:pic>
      <p:graphicFrame>
        <p:nvGraphicFramePr>
          <p:cNvPr id="18" name="Table 17">
            <a:extLst>
              <a:ext uri="{FF2B5EF4-FFF2-40B4-BE49-F238E27FC236}">
                <a16:creationId xmlns:a16="http://schemas.microsoft.com/office/drawing/2014/main" id="{EAE01CFB-5FBC-CE7B-4218-15B77A2C0A52}"/>
              </a:ext>
            </a:extLst>
          </p:cNvPr>
          <p:cNvGraphicFramePr>
            <a:graphicFrameLocks noGrp="1"/>
          </p:cNvGraphicFramePr>
          <p:nvPr>
            <p:extLst>
              <p:ext uri="{D42A27DB-BD31-4B8C-83A1-F6EECF244321}">
                <p14:modId xmlns:p14="http://schemas.microsoft.com/office/powerpoint/2010/main" val="535768531"/>
              </p:ext>
            </p:extLst>
          </p:nvPr>
        </p:nvGraphicFramePr>
        <p:xfrm>
          <a:off x="186970" y="4619171"/>
          <a:ext cx="6326874" cy="2595880"/>
        </p:xfrm>
        <a:graphic>
          <a:graphicData uri="http://schemas.openxmlformats.org/drawingml/2006/table">
            <a:tbl>
              <a:tblPr firstRow="1" bandRow="1">
                <a:tableStyleId>{2D5ABB26-0587-4C30-8999-92F81FD0307C}</a:tableStyleId>
              </a:tblPr>
              <a:tblGrid>
                <a:gridCol w="6326874">
                  <a:extLst>
                    <a:ext uri="{9D8B030D-6E8A-4147-A177-3AD203B41FA5}">
                      <a16:colId xmlns:a16="http://schemas.microsoft.com/office/drawing/2014/main" val="4008403361"/>
                    </a:ext>
                  </a:extLst>
                </a:gridCol>
              </a:tblGrid>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400" b="0"/>
                        <a:t>Sandra Guajardo - College Administrator</a:t>
                      </a:r>
                    </a:p>
                  </a:txBody>
                  <a:tcPr/>
                </a:tc>
                <a:extLst>
                  <a:ext uri="{0D108BD9-81ED-4DB2-BD59-A6C34878D82A}">
                    <a16:rowId xmlns:a16="http://schemas.microsoft.com/office/drawing/2014/main" val="2753627268"/>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400"/>
                        <a:t>Victoria Hernandez  - Administrative Associate</a:t>
                      </a:r>
                    </a:p>
                  </a:txBody>
                  <a:tcPr/>
                </a:tc>
                <a:extLst>
                  <a:ext uri="{0D108BD9-81ED-4DB2-BD59-A6C34878D82A}">
                    <a16:rowId xmlns:a16="http://schemas.microsoft.com/office/drawing/2014/main" val="589629550"/>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400" dirty="0"/>
                        <a:t>Dominga Delgado - Administrative Assistant I</a:t>
                      </a:r>
                    </a:p>
                  </a:txBody>
                  <a:tcPr/>
                </a:tc>
                <a:extLst>
                  <a:ext uri="{0D108BD9-81ED-4DB2-BD59-A6C34878D82A}">
                    <a16:rowId xmlns:a16="http://schemas.microsoft.com/office/drawing/2014/main" val="3689133514"/>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400"/>
                        <a:t>Janey Pizana - Administrative Coordinator</a:t>
                      </a:r>
                    </a:p>
                  </a:txBody>
                  <a:tcPr/>
                </a:tc>
                <a:extLst>
                  <a:ext uri="{0D108BD9-81ED-4DB2-BD59-A6C34878D82A}">
                    <a16:rowId xmlns:a16="http://schemas.microsoft.com/office/drawing/2014/main" val="3267776535"/>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400"/>
                        <a:t>Adriana Vela Roman -  Financial Analyst</a:t>
                      </a:r>
                    </a:p>
                  </a:txBody>
                  <a:tcPr/>
                </a:tc>
                <a:extLst>
                  <a:ext uri="{0D108BD9-81ED-4DB2-BD59-A6C34878D82A}">
                    <a16:rowId xmlns:a16="http://schemas.microsoft.com/office/drawing/2014/main" val="3246536720"/>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400"/>
                        <a:t>Romeo Ortega - Administrative Assistant I</a:t>
                      </a:r>
                    </a:p>
                  </a:txBody>
                  <a:tcPr/>
                </a:tc>
                <a:extLst>
                  <a:ext uri="{0D108BD9-81ED-4DB2-BD59-A6C34878D82A}">
                    <a16:rowId xmlns:a16="http://schemas.microsoft.com/office/drawing/2014/main" val="251552417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400" dirty="0"/>
                        <a:t>Luisa Guerra - Administrative Analyst</a:t>
                      </a:r>
                    </a:p>
                  </a:txBody>
                  <a:tcPr/>
                </a:tc>
                <a:extLst>
                  <a:ext uri="{0D108BD9-81ED-4DB2-BD59-A6C34878D82A}">
                    <a16:rowId xmlns:a16="http://schemas.microsoft.com/office/drawing/2014/main" val="3792027437"/>
                  </a:ext>
                </a:extLst>
              </a:tr>
            </a:tbl>
          </a:graphicData>
        </a:graphic>
      </p:graphicFrame>
      <p:pic>
        <p:nvPicPr>
          <p:cNvPr id="19" name="Picture 2">
            <a:extLst>
              <a:ext uri="{FF2B5EF4-FFF2-40B4-BE49-F238E27FC236}">
                <a16:creationId xmlns:a16="http://schemas.microsoft.com/office/drawing/2014/main" id="{677C9E50-4FE0-7A11-4F3E-8CDDBD370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845" y="16559"/>
            <a:ext cx="1310118" cy="102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933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5AB56-C184-07BC-8036-7B82C0DE3E9B}"/>
            </a:ext>
          </a:extLst>
        </p:cNvPr>
        <p:cNvGrpSpPr/>
        <p:nvPr/>
      </p:nvGrpSpPr>
      <p:grpSpPr>
        <a:xfrm>
          <a:off x="0" y="0"/>
          <a:ext cx="0" cy="0"/>
          <a:chOff x="0" y="0"/>
          <a:chExt cx="0" cy="0"/>
        </a:xfrm>
      </p:grpSpPr>
      <p:pic>
        <p:nvPicPr>
          <p:cNvPr id="4" name="Picture 3" descr="A white background with squares&#10;&#10;AI-generated content may be incorrect.">
            <a:extLst>
              <a:ext uri="{FF2B5EF4-FFF2-40B4-BE49-F238E27FC236}">
                <a16:creationId xmlns:a16="http://schemas.microsoft.com/office/drawing/2014/main" id="{46A30FAD-E7FE-3C41-B2B5-385F3E28C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4618"/>
            <a:ext cx="7772400" cy="10058399"/>
          </a:xfrm>
          <a:prstGeom prst="rect">
            <a:avLst/>
          </a:prstGeom>
        </p:spPr>
      </p:pic>
      <p:pic>
        <p:nvPicPr>
          <p:cNvPr id="9" name="Picture 8">
            <a:extLst>
              <a:ext uri="{FF2B5EF4-FFF2-40B4-BE49-F238E27FC236}">
                <a16:creationId xmlns:a16="http://schemas.microsoft.com/office/drawing/2014/main" id="{D6A3BEFA-4F1C-B86F-71B0-CDC23A021AE6}"/>
              </a:ext>
            </a:extLst>
          </p:cNvPr>
          <p:cNvPicPr>
            <a:picLocks noChangeAspect="1"/>
          </p:cNvPicPr>
          <p:nvPr/>
        </p:nvPicPr>
        <p:blipFill>
          <a:blip r:embed="rId3"/>
          <a:stretch>
            <a:fillRect/>
          </a:stretch>
        </p:blipFill>
        <p:spPr>
          <a:xfrm>
            <a:off x="-1" y="8903369"/>
            <a:ext cx="7772400" cy="1155031"/>
          </a:xfrm>
          <a:prstGeom prst="rect">
            <a:avLst/>
          </a:prstGeom>
        </p:spPr>
      </p:pic>
      <p:pic>
        <p:nvPicPr>
          <p:cNvPr id="10" name="Picture 2">
            <a:extLst>
              <a:ext uri="{FF2B5EF4-FFF2-40B4-BE49-F238E27FC236}">
                <a16:creationId xmlns:a16="http://schemas.microsoft.com/office/drawing/2014/main" id="{C0FFC2CD-4160-2434-D6FB-05347F41CA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186" y="133517"/>
            <a:ext cx="1310118" cy="10286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35F766-13E8-6AEB-E08F-FB105F08FB87}"/>
              </a:ext>
            </a:extLst>
          </p:cNvPr>
          <p:cNvSpPr txBox="1"/>
          <p:nvPr/>
        </p:nvSpPr>
        <p:spPr>
          <a:xfrm>
            <a:off x="836670" y="794772"/>
            <a:ext cx="6099055" cy="1031051"/>
          </a:xfrm>
          <a:prstGeom prst="rect">
            <a:avLst/>
          </a:prstGeom>
          <a:noFill/>
        </p:spPr>
        <p:txBody>
          <a:bodyPr wrap="square" lIns="91440" tIns="45720" rIns="91440" bIns="45720" rtlCol="0" anchor="ctr">
            <a:spAutoFit/>
          </a:bodyPr>
          <a:lstStyle/>
          <a:p>
            <a:pPr algn="ctr"/>
            <a:r>
              <a:rPr lang="en-US" sz="2800" u="sng" dirty="0">
                <a:solidFill>
                  <a:srgbClr val="EF5022"/>
                </a:solidFill>
              </a:rPr>
              <a:t>Special Thanks </a:t>
            </a:r>
            <a:r>
              <a:rPr lang="en-US" sz="2800" dirty="0">
                <a:solidFill>
                  <a:srgbClr val="EF5022"/>
                </a:solidFill>
              </a:rPr>
              <a:t> </a:t>
            </a:r>
            <a:endParaRPr lang="en-US" dirty="0"/>
          </a:p>
          <a:p>
            <a:pPr algn="ctr"/>
            <a:endParaRPr lang="en-US" sz="800" dirty="0">
              <a:solidFill>
                <a:srgbClr val="EF5022"/>
              </a:solidFill>
            </a:endParaRPr>
          </a:p>
          <a:p>
            <a:pPr algn="ctr"/>
            <a:r>
              <a:rPr lang="en-US" sz="1200" dirty="0">
                <a:solidFill>
                  <a:srgbClr val="EF5022"/>
                </a:solidFill>
              </a:rPr>
              <a:t>Thank you to all the faculty participating in this event. Your dedication and willingness to inspire our future health professionals is truly appreciated.</a:t>
            </a:r>
            <a:endParaRPr lang="en-US" dirty="0"/>
          </a:p>
        </p:txBody>
      </p:sp>
      <p:graphicFrame>
        <p:nvGraphicFramePr>
          <p:cNvPr id="11" name="Table 10">
            <a:extLst>
              <a:ext uri="{FF2B5EF4-FFF2-40B4-BE49-F238E27FC236}">
                <a16:creationId xmlns:a16="http://schemas.microsoft.com/office/drawing/2014/main" id="{B926F2C2-94FA-9D0B-C813-5D844FFF2916}"/>
              </a:ext>
            </a:extLst>
          </p:cNvPr>
          <p:cNvGraphicFramePr>
            <a:graphicFrameLocks noGrp="1"/>
          </p:cNvGraphicFramePr>
          <p:nvPr>
            <p:extLst>
              <p:ext uri="{D42A27DB-BD31-4B8C-83A1-F6EECF244321}">
                <p14:modId xmlns:p14="http://schemas.microsoft.com/office/powerpoint/2010/main" val="3598413142"/>
              </p:ext>
            </p:extLst>
          </p:nvPr>
        </p:nvGraphicFramePr>
        <p:xfrm>
          <a:off x="216632" y="2230682"/>
          <a:ext cx="7339129" cy="5604167"/>
        </p:xfrm>
        <a:graphic>
          <a:graphicData uri="http://schemas.openxmlformats.org/drawingml/2006/table">
            <a:tbl>
              <a:tblPr firstRow="1" bandRow="1">
                <a:tableStyleId>{2D5ABB26-0587-4C30-8999-92F81FD0307C}</a:tableStyleId>
              </a:tblPr>
              <a:tblGrid>
                <a:gridCol w="3289447">
                  <a:extLst>
                    <a:ext uri="{9D8B030D-6E8A-4147-A177-3AD203B41FA5}">
                      <a16:colId xmlns:a16="http://schemas.microsoft.com/office/drawing/2014/main" val="2607670758"/>
                    </a:ext>
                  </a:extLst>
                </a:gridCol>
                <a:gridCol w="4049682">
                  <a:extLst>
                    <a:ext uri="{9D8B030D-6E8A-4147-A177-3AD203B41FA5}">
                      <a16:colId xmlns:a16="http://schemas.microsoft.com/office/drawing/2014/main" val="54184498"/>
                    </a:ext>
                  </a:extLst>
                </a:gridCol>
              </a:tblGrid>
              <a:tr h="570170">
                <a:tc>
                  <a:txBody>
                    <a:bodyPr/>
                    <a:lstStyle/>
                    <a:p>
                      <a:pPr lvl="0" algn="ctr">
                        <a:buNone/>
                      </a:pPr>
                      <a:r>
                        <a:rPr lang="en-US" sz="1400" b="0" u="none" strike="noStrike" baseline="0" noProof="0" dirty="0">
                          <a:solidFill>
                            <a:srgbClr val="000000"/>
                          </a:solidFill>
                        </a:rPr>
                        <a:t>Department of Physician Assistant</a:t>
                      </a:r>
                      <a:endParaRPr lang="en-US" dirty="0"/>
                    </a:p>
                  </a:txBody>
                  <a:tcPr anchor="ctr"/>
                </a:tc>
                <a:tc>
                  <a:txBody>
                    <a:bodyPr/>
                    <a:lstStyle/>
                    <a:p>
                      <a:pPr lvl="0" algn="ctr">
                        <a:buNone/>
                      </a:pPr>
                      <a:r>
                        <a:rPr lang="en-US" sz="1400" b="0" u="none" strike="noStrike" baseline="0" noProof="0" dirty="0">
                          <a:solidFill>
                            <a:srgbClr val="000000"/>
                          </a:solidFill>
                        </a:rPr>
                        <a:t>Dr. Ashley Pena &amp;  Dr. Angelica Urbina</a:t>
                      </a:r>
                    </a:p>
                  </a:txBody>
                  <a:tcPr anchor="ctr"/>
                </a:tc>
                <a:extLst>
                  <a:ext uri="{0D108BD9-81ED-4DB2-BD59-A6C34878D82A}">
                    <a16:rowId xmlns:a16="http://schemas.microsoft.com/office/drawing/2014/main" val="3856789597"/>
                  </a:ext>
                </a:extLst>
              </a:tr>
              <a:tr h="511691">
                <a:tc>
                  <a:txBody>
                    <a:bodyPr/>
                    <a:lstStyle/>
                    <a:p>
                      <a:pPr marL="0" lvl="0" indent="0" algn="ctr">
                        <a:lnSpc>
                          <a:spcPct val="100000"/>
                        </a:lnSpc>
                        <a:buNone/>
                      </a:pPr>
                      <a:r>
                        <a:rPr lang="en-US" sz="1400" b="0" u="none" strike="noStrike" kern="1200" baseline="0" noProof="0" dirty="0">
                          <a:solidFill>
                            <a:srgbClr val="000000"/>
                          </a:solidFill>
                          <a:effectLst/>
                        </a:rPr>
                        <a:t>Department of Nutrition &amp; Dietetics</a:t>
                      </a:r>
                      <a:endParaRPr lang="en-US" dirty="0"/>
                    </a:p>
                  </a:txBody>
                  <a:tcPr anchor="ctr"/>
                </a:tc>
                <a:tc>
                  <a:txBody>
                    <a:bodyPr/>
                    <a:lstStyle/>
                    <a:p>
                      <a:pPr marL="0" lvl="0" indent="0" algn="ctr">
                        <a:lnSpc>
                          <a:spcPct val="100000"/>
                        </a:lnSpc>
                        <a:spcBef>
                          <a:spcPts val="0"/>
                        </a:spcBef>
                        <a:spcAft>
                          <a:spcPts val="0"/>
                        </a:spcAft>
                        <a:buNone/>
                      </a:pPr>
                      <a:r>
                        <a:rPr lang="es-MX" sz="1400" u="none" strike="noStrike" kern="1200" noProof="0" dirty="0">
                          <a:solidFill>
                            <a:srgbClr val="000000"/>
                          </a:solidFill>
                          <a:effectLst/>
                        </a:rPr>
                        <a:t>Dr. Lisa Salinas, </a:t>
                      </a:r>
                      <a:r>
                        <a:rPr lang="en-US" sz="1400" b="0" u="none" strike="noStrike" kern="1200" noProof="0" dirty="0">
                          <a:solidFill>
                            <a:srgbClr val="000000"/>
                          </a:solidFill>
                          <a:effectLst/>
                        </a:rPr>
                        <a:t>Professor </a:t>
                      </a:r>
                      <a:r>
                        <a:rPr lang="es-MX" sz="1400" u="none" strike="noStrike" kern="1200" noProof="0" dirty="0">
                          <a:solidFill>
                            <a:srgbClr val="000000"/>
                          </a:solidFill>
                          <a:effectLst/>
                        </a:rPr>
                        <a:t>Elizabeth Palacios &amp; Profesor </a:t>
                      </a:r>
                      <a:r>
                        <a:rPr lang="en-US" sz="1400" dirty="0"/>
                        <a:t>Laura Garza</a:t>
                      </a:r>
                      <a:endParaRPr lang="en-US" sz="1400" u="none" strike="noStrike" kern="1200" noProof="0" dirty="0">
                        <a:solidFill>
                          <a:srgbClr val="000000"/>
                        </a:solidFill>
                        <a:effectLst/>
                      </a:endParaRPr>
                    </a:p>
                  </a:txBody>
                  <a:tcPr anchor="ctr"/>
                </a:tc>
                <a:extLst>
                  <a:ext uri="{0D108BD9-81ED-4DB2-BD59-A6C34878D82A}">
                    <a16:rowId xmlns:a16="http://schemas.microsoft.com/office/drawing/2014/main" val="1781104057"/>
                  </a:ext>
                </a:extLst>
              </a:tr>
              <a:tr h="614030">
                <a:tc>
                  <a:txBody>
                    <a:bodyPr/>
                    <a:lstStyle/>
                    <a:p>
                      <a:pPr marL="0" marR="0" lvl="0" indent="0" algn="ctr">
                        <a:lnSpc>
                          <a:spcPct val="100000"/>
                        </a:lnSpc>
                        <a:spcBef>
                          <a:spcPts val="0"/>
                        </a:spcBef>
                        <a:spcAft>
                          <a:spcPts val="0"/>
                        </a:spcAft>
                        <a:buNone/>
                      </a:pPr>
                      <a:r>
                        <a:rPr lang="en-US" sz="1400" b="0" u="none" strike="noStrike" kern="1200" baseline="0" noProof="0" dirty="0">
                          <a:solidFill>
                            <a:srgbClr val="000000"/>
                          </a:solidFill>
                          <a:effectLst/>
                        </a:rPr>
                        <a:t>Department of Medical Laboratory Science</a:t>
                      </a:r>
                      <a:endParaRPr lang="en-US" sz="1400" b="0" i="0" u="none" strike="noStrike" kern="1200" baseline="0" noProof="0" dirty="0">
                        <a:solidFill>
                          <a:srgbClr val="000000"/>
                        </a:solidFill>
                        <a:effectLst/>
                        <a:latin typeface="Aptos"/>
                      </a:endParaRPr>
                    </a:p>
                  </a:txBody>
                  <a:tcPr anchor="ctr"/>
                </a:tc>
                <a:tc>
                  <a:txBody>
                    <a:bodyPr/>
                    <a:lstStyle/>
                    <a:p>
                      <a:pPr marL="0" lvl="0" indent="0" algn="ctr">
                        <a:lnSpc>
                          <a:spcPct val="100000"/>
                        </a:lnSpc>
                        <a:spcBef>
                          <a:spcPts val="0"/>
                        </a:spcBef>
                        <a:spcAft>
                          <a:spcPts val="0"/>
                        </a:spcAft>
                        <a:buNone/>
                      </a:pPr>
                      <a:r>
                        <a:rPr lang="en-US" sz="1400" b="0" u="none" strike="noStrike" kern="1200" baseline="0" noProof="0" dirty="0">
                          <a:solidFill>
                            <a:srgbClr val="000000"/>
                          </a:solidFill>
                          <a:effectLst/>
                        </a:rPr>
                        <a:t>Professor </a:t>
                      </a:r>
                      <a:r>
                        <a:rPr lang="en-US" sz="1400" u="none" strike="noStrike" kern="1200" baseline="0" noProof="0" dirty="0">
                          <a:solidFill>
                            <a:srgbClr val="000000"/>
                          </a:solidFill>
                          <a:effectLst/>
                        </a:rPr>
                        <a:t>Virginia Miller &amp; Dr. </a:t>
                      </a:r>
                      <a:r>
                        <a:rPr lang="en-US" sz="1400" dirty="0"/>
                        <a:t>Daniela Gill</a:t>
                      </a:r>
                      <a:endParaRPr lang="en-US" sz="1400" u="none" strike="noStrike" kern="1200" baseline="0" noProof="0" dirty="0">
                        <a:solidFill>
                          <a:srgbClr val="000000"/>
                        </a:solidFill>
                        <a:effectLst/>
                      </a:endParaRPr>
                    </a:p>
                  </a:txBody>
                  <a:tcPr anchor="ctr"/>
                </a:tc>
                <a:extLst>
                  <a:ext uri="{0D108BD9-81ED-4DB2-BD59-A6C34878D82A}">
                    <a16:rowId xmlns:a16="http://schemas.microsoft.com/office/drawing/2014/main" val="1330775859"/>
                  </a:ext>
                </a:extLst>
              </a:tr>
              <a:tr h="672509">
                <a:tc>
                  <a:txBody>
                    <a:bodyPr/>
                    <a:lstStyle/>
                    <a:p>
                      <a:pPr marL="0" marR="0" lvl="0" indent="0" algn="ctr">
                        <a:lnSpc>
                          <a:spcPct val="100000"/>
                        </a:lnSpc>
                        <a:spcBef>
                          <a:spcPts val="0"/>
                        </a:spcBef>
                        <a:spcAft>
                          <a:spcPts val="0"/>
                        </a:spcAft>
                        <a:buNone/>
                      </a:pPr>
                      <a:r>
                        <a:rPr lang="en-US" sz="1400" b="0" u="none" strike="noStrike" kern="1200" baseline="0" noProof="0" dirty="0">
                          <a:solidFill>
                            <a:srgbClr val="000000"/>
                          </a:solidFill>
                          <a:effectLst/>
                        </a:rPr>
                        <a:t>Department of Communication Disorders</a:t>
                      </a:r>
                      <a:endParaRPr lang="en-US" sz="1400" u="none" strike="noStrike" kern="1200" baseline="0" noProof="0" dirty="0">
                        <a:solidFill>
                          <a:srgbClr val="000000"/>
                        </a:solidFill>
                        <a:effectLst/>
                      </a:endParaRPr>
                    </a:p>
                  </a:txBody>
                  <a:tcPr anchor="ctr"/>
                </a:tc>
                <a:tc>
                  <a:txBody>
                    <a:bodyPr/>
                    <a:lstStyle/>
                    <a:p>
                      <a:pPr marL="0" lvl="0" indent="0" algn="ctr">
                        <a:lnSpc>
                          <a:spcPct val="100000"/>
                        </a:lnSpc>
                        <a:spcBef>
                          <a:spcPts val="0"/>
                        </a:spcBef>
                        <a:spcAft>
                          <a:spcPts val="0"/>
                        </a:spcAft>
                        <a:buNone/>
                      </a:pPr>
                      <a:r>
                        <a:rPr lang="en-US" sz="1400" b="0" u="none" strike="noStrike" kern="1200" baseline="0" noProof="0" dirty="0">
                          <a:solidFill>
                            <a:srgbClr val="000000"/>
                          </a:solidFill>
                          <a:effectLst/>
                        </a:rPr>
                        <a:t>Professor </a:t>
                      </a:r>
                      <a:r>
                        <a:rPr lang="en-US" sz="1400" u="none" strike="noStrike" kern="1200" baseline="0" noProof="0" dirty="0">
                          <a:solidFill>
                            <a:srgbClr val="000000"/>
                          </a:solidFill>
                          <a:effectLst/>
                        </a:rPr>
                        <a:t>Betsaida Rodriguez &amp; Dr. Ruth Crutchfield</a:t>
                      </a:r>
                    </a:p>
                  </a:txBody>
                  <a:tcPr anchor="ctr"/>
                </a:tc>
                <a:extLst>
                  <a:ext uri="{0D108BD9-81ED-4DB2-BD59-A6C34878D82A}">
                    <a16:rowId xmlns:a16="http://schemas.microsoft.com/office/drawing/2014/main" val="3061695480"/>
                  </a:ext>
                </a:extLst>
              </a:tr>
              <a:tr h="599410">
                <a:tc>
                  <a:txBody>
                    <a:bodyPr/>
                    <a:lstStyle/>
                    <a:p>
                      <a:pPr marL="0" marR="0" lvl="0" indent="0" algn="ctr">
                        <a:lnSpc>
                          <a:spcPct val="100000"/>
                        </a:lnSpc>
                        <a:spcBef>
                          <a:spcPts val="0"/>
                        </a:spcBef>
                        <a:spcAft>
                          <a:spcPts val="0"/>
                        </a:spcAft>
                        <a:buNone/>
                      </a:pPr>
                      <a:r>
                        <a:rPr lang="en-US" sz="1400" b="0" u="none" strike="noStrike" kern="1200" baseline="0" noProof="0" dirty="0">
                          <a:solidFill>
                            <a:srgbClr val="000000"/>
                          </a:solidFill>
                          <a:effectLst/>
                        </a:rPr>
                        <a:t>School of Rehabilitation Services &amp; Counseling</a:t>
                      </a:r>
                      <a:endParaRPr lang="en-US" sz="1400" u="none" strike="noStrike" kern="1200" baseline="0" noProof="0" dirty="0">
                        <a:solidFill>
                          <a:srgbClr val="000000"/>
                        </a:solidFill>
                        <a:effectLst/>
                      </a:endParaRPr>
                    </a:p>
                  </a:txBody>
                  <a:tcPr anchor="ctr"/>
                </a:tc>
                <a:tc>
                  <a:txBody>
                    <a:bodyPr/>
                    <a:lstStyle/>
                    <a:p>
                      <a:pPr marL="0" lvl="0" indent="0" algn="ctr">
                        <a:lnSpc>
                          <a:spcPct val="100000"/>
                        </a:lnSpc>
                        <a:spcBef>
                          <a:spcPts val="0"/>
                        </a:spcBef>
                        <a:spcAft>
                          <a:spcPts val="0"/>
                        </a:spcAft>
                        <a:buNone/>
                      </a:pPr>
                      <a:r>
                        <a:rPr lang="en-US" sz="1400" b="0" u="none" strike="noStrike" kern="1200" baseline="0" noProof="0" dirty="0">
                          <a:solidFill>
                            <a:srgbClr val="000000"/>
                          </a:solidFill>
                          <a:effectLst/>
                        </a:rPr>
                        <a:t>Professor </a:t>
                      </a:r>
                      <a:r>
                        <a:rPr lang="en-US" sz="1400" dirty="0"/>
                        <a:t>Fidencio Mercardo </a:t>
                      </a:r>
                      <a:r>
                        <a:rPr lang="en-US" sz="1400" u="none" strike="noStrike" kern="1200" baseline="0" noProof="0" dirty="0">
                          <a:solidFill>
                            <a:srgbClr val="000000"/>
                          </a:solidFill>
                          <a:effectLst/>
                        </a:rPr>
                        <a:t>&amp; </a:t>
                      </a:r>
                      <a:r>
                        <a:rPr lang="en-US" sz="1400" b="0" u="none" strike="noStrike" kern="1200" baseline="0" noProof="0" dirty="0">
                          <a:solidFill>
                            <a:srgbClr val="000000"/>
                          </a:solidFill>
                          <a:effectLst/>
                        </a:rPr>
                        <a:t>Professor </a:t>
                      </a:r>
                      <a:r>
                        <a:rPr lang="en-US" sz="1400" dirty="0"/>
                        <a:t>Blanca Robles</a:t>
                      </a:r>
                      <a:endParaRPr lang="en-US" sz="1400" u="none" strike="noStrike" kern="1200" baseline="0" noProof="0" dirty="0">
                        <a:solidFill>
                          <a:srgbClr val="000000"/>
                        </a:solidFill>
                        <a:effectLst/>
                      </a:endParaRPr>
                    </a:p>
                  </a:txBody>
                  <a:tcPr anchor="ctr"/>
                </a:tc>
                <a:extLst>
                  <a:ext uri="{0D108BD9-81ED-4DB2-BD59-A6C34878D82A}">
                    <a16:rowId xmlns:a16="http://schemas.microsoft.com/office/drawing/2014/main" val="1723704226"/>
                  </a:ext>
                </a:extLst>
              </a:tr>
              <a:tr h="513374">
                <a:tc>
                  <a:txBody>
                    <a:bodyPr/>
                    <a:lstStyle/>
                    <a:p>
                      <a:pPr marL="0" lvl="0" indent="0" algn="ctr">
                        <a:lnSpc>
                          <a:spcPct val="100000"/>
                        </a:lnSpc>
                        <a:buNone/>
                      </a:pPr>
                      <a:r>
                        <a:rPr lang="en-US" sz="1400" b="0" u="none" strike="noStrike" kern="1200" baseline="0" noProof="0" dirty="0">
                          <a:solidFill>
                            <a:srgbClr val="000000"/>
                          </a:solidFill>
                          <a:effectLst/>
                        </a:rPr>
                        <a:t>Department of Health &amp; Biomedical Sciences</a:t>
                      </a:r>
                      <a:endParaRPr lang="en-US" sz="1400" b="0" i="0" u="none" strike="noStrike" kern="1200" baseline="0" noProof="0" dirty="0">
                        <a:solidFill>
                          <a:srgbClr val="000000"/>
                        </a:solidFill>
                        <a:effectLst/>
                        <a:latin typeface="Aptos"/>
                      </a:endParaRPr>
                    </a:p>
                  </a:txBody>
                  <a:tcPr anchor="ctr"/>
                </a:tc>
                <a:tc>
                  <a:txBody>
                    <a:bodyPr/>
                    <a:lstStyle/>
                    <a:p>
                      <a:pPr marL="0" lvl="0" indent="0" algn="ctr">
                        <a:lnSpc>
                          <a:spcPct val="100000"/>
                        </a:lnSpc>
                        <a:spcBef>
                          <a:spcPts val="0"/>
                        </a:spcBef>
                        <a:spcAft>
                          <a:spcPts val="0"/>
                        </a:spcAft>
                        <a:buNone/>
                      </a:pPr>
                      <a:r>
                        <a:rPr lang="en-US" sz="1400" u="none" strike="noStrike" kern="1200" noProof="0" dirty="0">
                          <a:solidFill>
                            <a:srgbClr val="000000"/>
                          </a:solidFill>
                          <a:effectLst/>
                        </a:rPr>
                        <a:t>Dr. Maria Quinones &amp; </a:t>
                      </a:r>
                      <a:r>
                        <a:rPr lang="en-US" sz="1400" b="0" u="none" strike="noStrike" kern="1200" noProof="0" dirty="0">
                          <a:solidFill>
                            <a:srgbClr val="000000"/>
                          </a:solidFill>
                          <a:effectLst/>
                        </a:rPr>
                        <a:t>Dr. </a:t>
                      </a:r>
                      <a:r>
                        <a:rPr lang="en-US" sz="1400" dirty="0"/>
                        <a:t>Alfredo Blanco Guzman</a:t>
                      </a:r>
                      <a:endParaRPr lang="en-US" sz="1400" u="none" strike="noStrike" kern="1200" noProof="0" dirty="0">
                        <a:solidFill>
                          <a:srgbClr val="000000"/>
                        </a:solidFill>
                        <a:effectLst/>
                      </a:endParaRPr>
                    </a:p>
                  </a:txBody>
                  <a:tcPr anchor="ctr"/>
                </a:tc>
                <a:extLst>
                  <a:ext uri="{0D108BD9-81ED-4DB2-BD59-A6C34878D82A}">
                    <a16:rowId xmlns:a16="http://schemas.microsoft.com/office/drawing/2014/main" val="131310412"/>
                  </a:ext>
                </a:extLst>
              </a:tr>
              <a:tr h="385030">
                <a:tc>
                  <a:txBody>
                    <a:bodyPr/>
                    <a:lstStyle/>
                    <a:p>
                      <a:pPr marL="0" lvl="0" indent="0" algn="ctr">
                        <a:lnSpc>
                          <a:spcPct val="100000"/>
                        </a:lnSpc>
                        <a:buNone/>
                      </a:pPr>
                      <a:endParaRPr lang="en-US" sz="1400" b="0" u="none" strike="noStrike" kern="1200" baseline="0" noProof="0" dirty="0">
                        <a:solidFill>
                          <a:srgbClr val="000000"/>
                        </a:solidFill>
                        <a:effectLst/>
                      </a:endParaRPr>
                    </a:p>
                    <a:p>
                      <a:pPr marL="0" marR="0" lvl="0" indent="0" algn="ctr">
                        <a:lnSpc>
                          <a:spcPct val="100000"/>
                        </a:lnSpc>
                        <a:spcBef>
                          <a:spcPts val="0"/>
                        </a:spcBef>
                        <a:spcAft>
                          <a:spcPts val="0"/>
                        </a:spcAft>
                        <a:buNone/>
                      </a:pPr>
                      <a:r>
                        <a:rPr lang="en-US" sz="1400" b="0" u="none" strike="noStrike" kern="1200" noProof="0" dirty="0">
                          <a:solidFill>
                            <a:srgbClr val="000000"/>
                          </a:solidFill>
                          <a:effectLst/>
                        </a:rPr>
                        <a:t>Department of Health &amp; Human Performance: Exercise Science </a:t>
                      </a:r>
                      <a:endParaRPr lang="en-US" dirty="0"/>
                    </a:p>
                  </a:txBody>
                  <a:tcPr anchor="ctr"/>
                </a:tc>
                <a:tc>
                  <a:txBody>
                    <a:bodyPr/>
                    <a:lstStyle/>
                    <a:p>
                      <a:pPr marL="0" lvl="0" indent="0" algn="ctr">
                        <a:lnSpc>
                          <a:spcPct val="100000"/>
                        </a:lnSpc>
                        <a:spcBef>
                          <a:spcPts val="0"/>
                        </a:spcBef>
                        <a:spcAft>
                          <a:spcPts val="0"/>
                        </a:spcAft>
                        <a:buNone/>
                      </a:pPr>
                      <a:r>
                        <a:rPr lang="en-US" sz="1400" u="none" strike="noStrike" kern="1200" noProof="0" dirty="0">
                          <a:solidFill>
                            <a:srgbClr val="000000"/>
                          </a:solidFill>
                          <a:effectLst/>
                        </a:rPr>
                        <a:t>Dr. </a:t>
                      </a:r>
                      <a:r>
                        <a:rPr lang="en-US" sz="1400" dirty="0"/>
                        <a:t>Murat Karabulut,</a:t>
                      </a:r>
                      <a:r>
                        <a:rPr lang="en-US" sz="1400" u="none" strike="noStrike" kern="1200" noProof="0" dirty="0">
                          <a:solidFill>
                            <a:srgbClr val="000000"/>
                          </a:solidFill>
                          <a:effectLst/>
                        </a:rPr>
                        <a:t> Professor Ivan Figueroa &amp; Professor Juan Paredes</a:t>
                      </a:r>
                    </a:p>
                  </a:txBody>
                  <a:tcPr anchor="ctr"/>
                </a:tc>
                <a:extLst>
                  <a:ext uri="{0D108BD9-81ED-4DB2-BD59-A6C34878D82A}">
                    <a16:rowId xmlns:a16="http://schemas.microsoft.com/office/drawing/2014/main" val="2249732535"/>
                  </a:ext>
                </a:extLst>
              </a:tr>
              <a:tr h="561502">
                <a:tc>
                  <a:txBody>
                    <a:bodyPr/>
                    <a:lstStyle/>
                    <a:p>
                      <a:pPr marL="0" marR="0" lvl="0" indent="0" algn="ctr">
                        <a:lnSpc>
                          <a:spcPct val="100000"/>
                        </a:lnSpc>
                        <a:spcBef>
                          <a:spcPts val="0"/>
                        </a:spcBef>
                        <a:spcAft>
                          <a:spcPts val="0"/>
                        </a:spcAft>
                        <a:buNone/>
                      </a:pPr>
                      <a:r>
                        <a:rPr lang="en-US" sz="1400" b="0" u="none" strike="noStrike" kern="1200" noProof="0" dirty="0">
                          <a:solidFill>
                            <a:srgbClr val="000000"/>
                          </a:solidFill>
                          <a:effectLst/>
                        </a:rPr>
                        <a:t>Department of </a:t>
                      </a:r>
                      <a:r>
                        <a:rPr lang="en-US" sz="1400" u="none" strike="noStrike" kern="1200" noProof="0" dirty="0">
                          <a:solidFill>
                            <a:srgbClr val="000000"/>
                          </a:solidFill>
                          <a:effectLst/>
                        </a:rPr>
                        <a:t>Occupational Therapy</a:t>
                      </a:r>
                    </a:p>
                  </a:txBody>
                  <a:tcPr anchor="ctr"/>
                </a:tc>
                <a:tc>
                  <a:txBody>
                    <a:bodyPr/>
                    <a:lstStyle/>
                    <a:p>
                      <a:pPr marL="0" lvl="0" indent="0" algn="ctr">
                        <a:lnSpc>
                          <a:spcPct val="100000"/>
                        </a:lnSpc>
                        <a:spcBef>
                          <a:spcPts val="0"/>
                        </a:spcBef>
                        <a:spcAft>
                          <a:spcPts val="0"/>
                        </a:spcAft>
                        <a:buNone/>
                      </a:pPr>
                      <a:r>
                        <a:rPr lang="en-US" sz="1400" u="none" strike="noStrike" kern="1200" noProof="0" dirty="0">
                          <a:solidFill>
                            <a:srgbClr val="000000"/>
                          </a:solidFill>
                          <a:effectLst/>
                        </a:rPr>
                        <a:t>Dr. John Luna, Dr. </a:t>
                      </a:r>
                      <a:r>
                        <a:rPr lang="en-US" sz="1400" dirty="0"/>
                        <a:t>Eva Anger &amp; Dr. Jack Ruelas</a:t>
                      </a:r>
                      <a:r>
                        <a:rPr lang="en-US" sz="1400" u="none" strike="noStrike" kern="1200" noProof="0" dirty="0">
                          <a:solidFill>
                            <a:srgbClr val="000000"/>
                          </a:solidFill>
                          <a:effectLst/>
                        </a:rPr>
                        <a:t> </a:t>
                      </a:r>
                    </a:p>
                  </a:txBody>
                  <a:tcPr anchor="ctr"/>
                </a:tc>
                <a:extLst>
                  <a:ext uri="{0D108BD9-81ED-4DB2-BD59-A6C34878D82A}">
                    <a16:rowId xmlns:a16="http://schemas.microsoft.com/office/drawing/2014/main" val="204197541"/>
                  </a:ext>
                </a:extLst>
              </a:tr>
              <a:tr h="409353">
                <a:tc>
                  <a:txBody>
                    <a:bodyPr/>
                    <a:lstStyle/>
                    <a:p>
                      <a:pPr marL="0" lvl="0" indent="0" algn="ctr">
                        <a:lnSpc>
                          <a:spcPct val="100000"/>
                        </a:lnSpc>
                        <a:buNone/>
                      </a:pPr>
                      <a:r>
                        <a:rPr lang="en-US" sz="1400" b="0" u="none" strike="noStrike" kern="1200" baseline="0" noProof="0" dirty="0">
                          <a:solidFill>
                            <a:srgbClr val="000000"/>
                          </a:solidFill>
                          <a:effectLst/>
                        </a:rPr>
                        <a:t>Department of Health Sciences</a:t>
                      </a:r>
                      <a:endParaRPr lang="en-US" sz="1400" b="0" i="0" u="none" strike="noStrike" kern="1200" baseline="0" noProof="0" dirty="0">
                        <a:solidFill>
                          <a:srgbClr val="000000"/>
                        </a:solidFill>
                        <a:effectLst/>
                        <a:latin typeface="Aptos"/>
                      </a:endParaRPr>
                    </a:p>
                  </a:txBody>
                  <a:tcPr anchor="ctr"/>
                </a:tc>
                <a:tc>
                  <a:txBody>
                    <a:bodyPr/>
                    <a:lstStyle/>
                    <a:p>
                      <a:pPr marL="0" lvl="0" indent="0" algn="ctr">
                        <a:lnSpc>
                          <a:spcPct val="100000"/>
                        </a:lnSpc>
                        <a:spcBef>
                          <a:spcPts val="0"/>
                        </a:spcBef>
                        <a:spcAft>
                          <a:spcPts val="0"/>
                        </a:spcAft>
                        <a:buNone/>
                      </a:pPr>
                      <a:r>
                        <a:rPr lang="en-US" sz="1400" b="0" u="none" strike="noStrike" kern="1200" noProof="0" dirty="0">
                          <a:solidFill>
                            <a:srgbClr val="000000"/>
                          </a:solidFill>
                          <a:effectLst/>
                        </a:rPr>
                        <a:t>Ms. </a:t>
                      </a:r>
                      <a:r>
                        <a:rPr lang="en-US" sz="1400" u="none" strike="noStrike" kern="1200" noProof="0" dirty="0">
                          <a:solidFill>
                            <a:srgbClr val="000000"/>
                          </a:solidFill>
                          <a:effectLst/>
                        </a:rPr>
                        <a:t>Bianca Farrell &amp; Professor Mellisa Gonzalez </a:t>
                      </a:r>
                    </a:p>
                  </a:txBody>
                  <a:tcPr anchor="ctr"/>
                </a:tc>
                <a:extLst>
                  <a:ext uri="{0D108BD9-81ED-4DB2-BD59-A6C34878D82A}">
                    <a16:rowId xmlns:a16="http://schemas.microsoft.com/office/drawing/2014/main" val="2015503285"/>
                  </a:ext>
                </a:extLst>
              </a:tr>
              <a:tr h="409353">
                <a:tc>
                  <a:txBody>
                    <a:bodyPr/>
                    <a:lstStyle/>
                    <a:p>
                      <a:pPr marL="0" lvl="0" indent="0" algn="ctr">
                        <a:lnSpc>
                          <a:spcPct val="100000"/>
                        </a:lnSpc>
                        <a:buNone/>
                      </a:pPr>
                      <a:r>
                        <a:rPr lang="en-US" sz="1400" b="0" u="none" strike="noStrike" kern="1200" baseline="0" noProof="0" dirty="0">
                          <a:solidFill>
                            <a:srgbClr val="000000"/>
                          </a:solidFill>
                          <a:effectLst/>
                        </a:rPr>
                        <a:t>UTRGV Trailblazers</a:t>
                      </a:r>
                      <a:endParaRPr lang="en-US" sz="1400" b="0" i="0" u="none" strike="noStrike" kern="1200" baseline="0" noProof="0" dirty="0">
                        <a:solidFill>
                          <a:srgbClr val="000000"/>
                        </a:solidFill>
                        <a:effectLst/>
                        <a:latin typeface="Aptos"/>
                      </a:endParaRPr>
                    </a:p>
                  </a:txBody>
                  <a:tcPr anchor="ctr"/>
                </a:tc>
                <a:tc>
                  <a:txBody>
                    <a:bodyPr/>
                    <a:lstStyle/>
                    <a:p>
                      <a:pPr marL="0" lvl="0" indent="0" algn="ctr">
                        <a:lnSpc>
                          <a:spcPct val="100000"/>
                        </a:lnSpc>
                        <a:spcBef>
                          <a:spcPts val="0"/>
                        </a:spcBef>
                        <a:spcAft>
                          <a:spcPts val="0"/>
                        </a:spcAft>
                        <a:buNone/>
                      </a:pPr>
                      <a:r>
                        <a:rPr lang="en-US" sz="1400" u="none" strike="noStrike" kern="1200" noProof="0" dirty="0">
                          <a:solidFill>
                            <a:srgbClr val="000000"/>
                          </a:solidFill>
                          <a:effectLst/>
                        </a:rPr>
                        <a:t>Thank you all</a:t>
                      </a:r>
                    </a:p>
                  </a:txBody>
                  <a:tcPr anchor="ctr"/>
                </a:tc>
                <a:extLst>
                  <a:ext uri="{0D108BD9-81ED-4DB2-BD59-A6C34878D82A}">
                    <a16:rowId xmlns:a16="http://schemas.microsoft.com/office/drawing/2014/main" val="1142404185"/>
                  </a:ext>
                </a:extLst>
              </a:tr>
            </a:tbl>
          </a:graphicData>
        </a:graphic>
      </p:graphicFrame>
    </p:spTree>
    <p:extLst>
      <p:ext uri="{BB962C8B-B14F-4D97-AF65-F5344CB8AC3E}">
        <p14:creationId xmlns:p14="http://schemas.microsoft.com/office/powerpoint/2010/main" val="35035005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2e7702e-dbfc-46ab-b7ad-3e5d8f6d1517" xsi:nil="true"/>
    <lcf76f155ced4ddcb4097134ff3c332f xmlns="b9554460-970b-460c-81cc-5dfe704ea5b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2E91364E4BD24488848602C596EFE2" ma:contentTypeVersion="19" ma:contentTypeDescription="Create a new document." ma:contentTypeScope="" ma:versionID="ca8b43e9df77ef09f54f1e8458ab1e08">
  <xsd:schema xmlns:xsd="http://www.w3.org/2001/XMLSchema" xmlns:xs="http://www.w3.org/2001/XMLSchema" xmlns:p="http://schemas.microsoft.com/office/2006/metadata/properties" xmlns:ns2="b9554460-970b-460c-81cc-5dfe704ea5b3" xmlns:ns3="c2e7702e-dbfc-46ab-b7ad-3e5d8f6d1517" targetNamespace="http://schemas.microsoft.com/office/2006/metadata/properties" ma:root="true" ma:fieldsID="1fd760079f70ff5ac85877658e7893a1" ns2:_="" ns3:_="">
    <xsd:import namespace="b9554460-970b-460c-81cc-5dfe704ea5b3"/>
    <xsd:import namespace="c2e7702e-dbfc-46ab-b7ad-3e5d8f6d15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554460-970b-460c-81cc-5dfe704ea5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07efe49-c40c-4b63-b290-3fa0f8889f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e7702e-dbfc-46ab-b7ad-3e5d8f6d151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91486b8-83af-4893-a898-be1d547aee34}" ma:internalName="TaxCatchAll" ma:showField="CatchAllData" ma:web="c2e7702e-dbfc-46ab-b7ad-3e5d8f6d15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B5E030-9C8F-4E0A-AA39-17FD45CCF843}">
  <ds:schemaRefs>
    <ds:schemaRef ds:uri="http://schemas.openxmlformats.org/package/2006/metadata/core-properties"/>
    <ds:schemaRef ds:uri="http://purl.org/dc/elements/1.1/"/>
    <ds:schemaRef ds:uri="c2e7702e-dbfc-46ab-b7ad-3e5d8f6d1517"/>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b9554460-970b-460c-81cc-5dfe704ea5b3"/>
    <ds:schemaRef ds:uri="http://purl.org/dc/dcmitype/"/>
    <ds:schemaRef ds:uri="http://purl.org/dc/terms/"/>
  </ds:schemaRefs>
</ds:datastoreItem>
</file>

<file path=customXml/itemProps2.xml><?xml version="1.0" encoding="utf-8"?>
<ds:datastoreItem xmlns:ds="http://schemas.openxmlformats.org/officeDocument/2006/customXml" ds:itemID="{11ADC977-6BEC-429C-9691-962F70F3A2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554460-970b-460c-81cc-5dfe704ea5b3"/>
    <ds:schemaRef ds:uri="c2e7702e-dbfc-46ab-b7ad-3e5d8f6d15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4D67DF-5145-4266-9AF1-1498DD2A33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6920</TotalTime>
  <Words>1632</Words>
  <Application>Microsoft Office PowerPoint</Application>
  <PresentationFormat>Custom</PresentationFormat>
  <Paragraphs>166</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Victoria Hernandez</dc:creator>
  <cp:lastModifiedBy>Victoria Hernandez</cp:lastModifiedBy>
  <cp:revision>22</cp:revision>
  <cp:lastPrinted>2025-05-21T22:13:08Z</cp:lastPrinted>
  <dcterms:created xsi:type="dcterms:W3CDTF">2025-05-13T13:24:35Z</dcterms:created>
  <dcterms:modified xsi:type="dcterms:W3CDTF">2026-06-01T16:54:06Z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0x0101005C2E91364E4BD24488848602C596EFE2</vt:lpwstr>
  </property>
  <property fmtid="{D5CDD505-2E9C-101B-9397-08002B2CF9AE}" pid="3" name="MediaServiceImageTags">
    <vt:lpwstr/>
  </property>
</Properties>
</file>