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asf" ContentType="video/x-ms-as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69" r:id="rId3"/>
    <p:sldId id="282" r:id="rId4"/>
    <p:sldId id="294" r:id="rId5"/>
    <p:sldId id="297" r:id="rId6"/>
    <p:sldId id="262" r:id="rId7"/>
    <p:sldId id="296" r:id="rId8"/>
    <p:sldId id="298" r:id="rId9"/>
    <p:sldId id="263" r:id="rId10"/>
    <p:sldId id="268" r:id="rId11"/>
    <p:sldId id="264" r:id="rId12"/>
    <p:sldId id="259" r:id="rId13"/>
    <p:sldId id="285" r:id="rId14"/>
    <p:sldId id="258" r:id="rId15"/>
    <p:sldId id="286" r:id="rId16"/>
    <p:sldId id="283" r:id="rId17"/>
    <p:sldId id="266" r:id="rId18"/>
    <p:sldId id="265" r:id="rId19"/>
    <p:sldId id="267" r:id="rId20"/>
    <p:sldId id="272" r:id="rId21"/>
    <p:sldId id="270" r:id="rId22"/>
    <p:sldId id="299" r:id="rId23"/>
    <p:sldId id="271" r:id="rId24"/>
    <p:sldId id="274" r:id="rId25"/>
    <p:sldId id="273" r:id="rId26"/>
    <p:sldId id="295" r:id="rId27"/>
    <p:sldId id="275" r:id="rId28"/>
    <p:sldId id="291" r:id="rId29"/>
    <p:sldId id="289" r:id="rId30"/>
    <p:sldId id="257" r:id="rId31"/>
    <p:sldId id="276" r:id="rId32"/>
    <p:sldId id="277" r:id="rId33"/>
    <p:sldId id="290" r:id="rId34"/>
    <p:sldId id="260" r:id="rId35"/>
    <p:sldId id="278" r:id="rId36"/>
    <p:sldId id="279" r:id="rId37"/>
    <p:sldId id="281" r:id="rId38"/>
    <p:sldId id="280" r:id="rId39"/>
    <p:sldId id="28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0" d="100"/>
          <a:sy n="70" d="100"/>
        </p:scale>
        <p:origin x="-5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A2CEC3-02E7-4250-BD8B-26C4D9EF4161}" type="datetimeFigureOut">
              <a:rPr lang="en-US" smtClean="0"/>
              <a:t>3/23/2013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3E6046-5C21-4F0D-8022-C33000B8247B}" type="slidenum">
              <a:rPr lang="en-US" smtClean="0"/>
              <a:t>‹#›</a:t>
            </a:fld>
            <a:endParaRPr lang="en-US"/>
          </a:p>
        </p:txBody>
      </p:sp>
    </p:spTree>
    <p:extLst>
      <p:ext uri="{BB962C8B-B14F-4D97-AF65-F5344CB8AC3E}">
        <p14:creationId xmlns:p14="http://schemas.microsoft.com/office/powerpoint/2010/main" val="3063393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thousands of years, the water of the Rio Grande has been a source of life for plants, animals, and people.</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a:t>
            </a:fld>
            <a:endParaRPr lang="en-US"/>
          </a:p>
        </p:txBody>
      </p:sp>
    </p:spTree>
    <p:extLst>
      <p:ext uri="{BB962C8B-B14F-4D97-AF65-F5344CB8AC3E}">
        <p14:creationId xmlns:p14="http://schemas.microsoft.com/office/powerpoint/2010/main" val="318699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Escandon</a:t>
            </a:r>
            <a:r>
              <a:rPr lang="en-US" dirty="0" smtClean="0"/>
              <a:t> was a good organizer. </a:t>
            </a:r>
            <a:r>
              <a:rPr lang="en-US" smtClean="0"/>
              <a:t>He surveyed </a:t>
            </a:r>
            <a:r>
              <a:rPr lang="en-US" dirty="0" smtClean="0"/>
              <a:t>the land.</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11</a:t>
            </a:fld>
            <a:endParaRPr lang="en-US"/>
          </a:p>
        </p:txBody>
      </p:sp>
    </p:spTree>
    <p:extLst>
      <p:ext uri="{BB962C8B-B14F-4D97-AF65-F5344CB8AC3E}">
        <p14:creationId xmlns:p14="http://schemas.microsoft.com/office/powerpoint/2010/main" val="902361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named the area Nuevo Santander and set up 14 settlements which were called the Villas Del Norte. The villas included: Camargo, Reynosa, </a:t>
            </a:r>
            <a:r>
              <a:rPr lang="en-US" dirty="0" err="1" smtClean="0"/>
              <a:t>Mier</a:t>
            </a:r>
            <a:r>
              <a:rPr lang="en-US" dirty="0" smtClean="0"/>
              <a:t>, Revilla (now called Guerrero), Laredo, and Dolores. Each villa was led by a </a:t>
            </a:r>
            <a:r>
              <a:rPr lang="en-US" dirty="0" err="1" smtClean="0"/>
              <a:t>capitan</a:t>
            </a:r>
            <a:r>
              <a:rPr lang="en-US" dirty="0" smtClean="0"/>
              <a:t> who was under</a:t>
            </a:r>
            <a:r>
              <a:rPr lang="en-US" baseline="0" dirty="0" smtClean="0"/>
              <a:t> the authority of </a:t>
            </a:r>
            <a:r>
              <a:rPr lang="en-US" baseline="0" dirty="0" err="1" smtClean="0"/>
              <a:t>Escandon</a:t>
            </a:r>
            <a:r>
              <a:rPr lang="en-US" baseline="0" dirty="0" smtClean="0"/>
              <a:t>. One of the settler’s first tasks was to build home called </a:t>
            </a:r>
            <a:r>
              <a:rPr lang="en-US" baseline="0" dirty="0" err="1" smtClean="0"/>
              <a:t>jacales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12</a:t>
            </a:fld>
            <a:endParaRPr lang="en-US"/>
          </a:p>
        </p:txBody>
      </p:sp>
    </p:spTree>
    <p:extLst>
      <p:ext uri="{BB962C8B-B14F-4D97-AF65-F5344CB8AC3E}">
        <p14:creationId xmlns:p14="http://schemas.microsoft.com/office/powerpoint/2010/main" val="2303569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Starr County, stone was available.</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13</a:t>
            </a:fld>
            <a:endParaRPr lang="en-US"/>
          </a:p>
        </p:txBody>
      </p:sp>
    </p:spTree>
    <p:extLst>
      <p:ext uri="{BB962C8B-B14F-4D97-AF65-F5344CB8AC3E}">
        <p14:creationId xmlns:p14="http://schemas.microsoft.com/office/powerpoint/2010/main" val="66361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settlers made their homes out</a:t>
            </a:r>
            <a:r>
              <a:rPr lang="en-US" baseline="0" dirty="0" smtClean="0"/>
              <a:t> of stone. Some stone </a:t>
            </a:r>
            <a:r>
              <a:rPr lang="en-US" baseline="0" dirty="0" err="1" smtClean="0"/>
              <a:t>jacales</a:t>
            </a:r>
            <a:r>
              <a:rPr lang="en-US" baseline="0" dirty="0" smtClean="0"/>
              <a:t> an still be seen today.</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14</a:t>
            </a:fld>
            <a:endParaRPr lang="en-US"/>
          </a:p>
        </p:txBody>
      </p:sp>
    </p:spTree>
    <p:extLst>
      <p:ext uri="{BB962C8B-B14F-4D97-AF65-F5344CB8AC3E}">
        <p14:creationId xmlns:p14="http://schemas.microsoft.com/office/powerpoint/2010/main" val="332401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Hidalgo and Cameron</a:t>
            </a:r>
            <a:r>
              <a:rPr lang="en-US" baseline="0" dirty="0" smtClean="0"/>
              <a:t> counties, stone was not available.</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15</a:t>
            </a:fld>
            <a:endParaRPr lang="en-US"/>
          </a:p>
        </p:txBody>
      </p:sp>
    </p:spTree>
    <p:extLst>
      <p:ext uri="{BB962C8B-B14F-4D97-AF65-F5344CB8AC3E}">
        <p14:creationId xmlns:p14="http://schemas.microsoft.com/office/powerpoint/2010/main" val="945696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t>
            </a:r>
            <a:r>
              <a:rPr lang="en-US" dirty="0" err="1" smtClean="0"/>
              <a:t>jacales</a:t>
            </a:r>
            <a:r>
              <a:rPr lang="en-US" dirty="0" smtClean="0"/>
              <a:t> were made out of wood and mud. These </a:t>
            </a:r>
            <a:r>
              <a:rPr lang="en-US" dirty="0" err="1" smtClean="0"/>
              <a:t>jacales</a:t>
            </a:r>
            <a:r>
              <a:rPr lang="en-US" dirty="0" smtClean="0"/>
              <a:t> have decomposed and cannot be seen today.</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16</a:t>
            </a:fld>
            <a:endParaRPr lang="en-US"/>
          </a:p>
        </p:txBody>
      </p:sp>
    </p:spTree>
    <p:extLst>
      <p:ext uri="{BB962C8B-B14F-4D97-AF65-F5344CB8AC3E}">
        <p14:creationId xmlns:p14="http://schemas.microsoft.com/office/powerpoint/2010/main" val="39341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settlers raised cattle for meat and for their leather hides. They used the fat, called tallow, to make candles.</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17</a:t>
            </a:fld>
            <a:endParaRPr lang="en-US"/>
          </a:p>
        </p:txBody>
      </p:sp>
    </p:spTree>
    <p:extLst>
      <p:ext uri="{BB962C8B-B14F-4D97-AF65-F5344CB8AC3E}">
        <p14:creationId xmlns:p14="http://schemas.microsoft.com/office/powerpoint/2010/main" val="1336277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building</a:t>
            </a:r>
            <a:r>
              <a:rPr lang="en-US" baseline="0" dirty="0" smtClean="0"/>
              <a:t> their homes, the settler raised sheep for wool and for meat. After a few years, the settlers realized that there was not enough grass to raise sheep. So they stopped raising sheep.</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18</a:t>
            </a:fld>
            <a:endParaRPr lang="en-US"/>
          </a:p>
        </p:txBody>
      </p:sp>
    </p:spTree>
    <p:extLst>
      <p:ext uri="{BB962C8B-B14F-4D97-AF65-F5344CB8AC3E}">
        <p14:creationId xmlns:p14="http://schemas.microsoft.com/office/powerpoint/2010/main" val="3254495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settlers also planted fields of cotton, corn, beans, and squash.</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19</a:t>
            </a:fld>
            <a:endParaRPr lang="en-US"/>
          </a:p>
        </p:txBody>
      </p:sp>
    </p:spTree>
    <p:extLst>
      <p:ext uri="{BB962C8B-B14F-4D97-AF65-F5344CB8AC3E}">
        <p14:creationId xmlns:p14="http://schemas.microsoft.com/office/powerpoint/2010/main" val="3109717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worked to dig blocks of salt out of the salt lakes in the area.</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20</a:t>
            </a:fld>
            <a:endParaRPr lang="en-US"/>
          </a:p>
        </p:txBody>
      </p:sp>
    </p:spTree>
    <p:extLst>
      <p:ext uri="{BB962C8B-B14F-4D97-AF65-F5344CB8AC3E}">
        <p14:creationId xmlns:p14="http://schemas.microsoft.com/office/powerpoint/2010/main" val="293551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about 1750, the people who relied on the water of the Rio Grande were Native Americans like the </a:t>
            </a:r>
            <a:r>
              <a:rPr lang="en-US" dirty="0" err="1" smtClean="0"/>
              <a:t>Coahuilatecans</a:t>
            </a:r>
            <a:r>
              <a:rPr lang="en-US" dirty="0" smtClean="0"/>
              <a:t>. Then things</a:t>
            </a:r>
            <a:r>
              <a:rPr lang="en-US" baseline="0" dirty="0" smtClean="0"/>
              <a:t> changed.</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a:t>
            </a:fld>
            <a:endParaRPr lang="en-US"/>
          </a:p>
        </p:txBody>
      </p:sp>
    </p:spTree>
    <p:extLst>
      <p:ext uri="{BB962C8B-B14F-4D97-AF65-F5344CB8AC3E}">
        <p14:creationId xmlns:p14="http://schemas.microsoft.com/office/powerpoint/2010/main" val="799760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Their hard work paid off, and in about 1760, the settlers celebrated when they received documents for the King</a:t>
            </a:r>
            <a:r>
              <a:rPr lang="en-US" baseline="0" dirty="0" smtClean="0"/>
              <a:t> of Spain giving them the land they were promised. After the settlers of Nuevo Santander received their </a:t>
            </a:r>
            <a:r>
              <a:rPr lang="en-US" baseline="0" dirty="0" err="1" smtClean="0"/>
              <a:t>porciones</a:t>
            </a:r>
            <a:r>
              <a:rPr lang="en-US" baseline="0" dirty="0" smtClean="0"/>
              <a:t> of land, they continued to be citizens of Spain for about another 50 years.</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21</a:t>
            </a:fld>
            <a:endParaRPr lang="en-US"/>
          </a:p>
        </p:txBody>
      </p:sp>
    </p:spTree>
    <p:extLst>
      <p:ext uri="{BB962C8B-B14F-4D97-AF65-F5344CB8AC3E}">
        <p14:creationId xmlns:p14="http://schemas.microsoft.com/office/powerpoint/2010/main" val="183553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in 1810, Mexico began fighting Spain for independence. In 1821, Mexico won tis independence from Spain. Nuevo Santander was</a:t>
            </a:r>
            <a:r>
              <a:rPr lang="en-US" baseline="0" dirty="0" smtClean="0"/>
              <a:t> now part of Mexico.</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22</a:t>
            </a:fld>
            <a:endParaRPr lang="en-US"/>
          </a:p>
        </p:txBody>
      </p:sp>
    </p:spTree>
    <p:extLst>
      <p:ext uri="{BB962C8B-B14F-4D97-AF65-F5344CB8AC3E}">
        <p14:creationId xmlns:p14="http://schemas.microsoft.com/office/powerpoint/2010/main" val="70970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in 1810, Mexico began fighting Spain for independence. In 1821, Mexico won tis independence from Spain. Nuevo Santander was</a:t>
            </a:r>
            <a:r>
              <a:rPr lang="en-US" baseline="0" dirty="0" smtClean="0"/>
              <a:t> now part of Mexico.</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23</a:t>
            </a:fld>
            <a:endParaRPr lang="en-US"/>
          </a:p>
        </p:txBody>
      </p:sp>
    </p:spTree>
    <p:extLst>
      <p:ext uri="{BB962C8B-B14F-4D97-AF65-F5344CB8AC3E}">
        <p14:creationId xmlns:p14="http://schemas.microsoft.com/office/powerpoint/2010/main" val="709700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had also been part of Spain. When Mexico won</a:t>
            </a:r>
            <a:r>
              <a:rPr lang="en-US" baseline="0" dirty="0" smtClean="0"/>
              <a:t> its independence from Spain, Texas became part of Mexico just like Nuevo Santander.</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24</a:t>
            </a:fld>
            <a:endParaRPr lang="en-US"/>
          </a:p>
        </p:txBody>
      </p:sp>
    </p:spTree>
    <p:extLst>
      <p:ext uri="{BB962C8B-B14F-4D97-AF65-F5344CB8AC3E}">
        <p14:creationId xmlns:p14="http://schemas.microsoft.com/office/powerpoint/2010/main" val="8530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time, settlers in Texas decided they wanted to be free. They did not want to be ruled by Mexico. On March 2, 1836,</a:t>
            </a:r>
            <a:r>
              <a:rPr lang="en-US" baseline="0" dirty="0" smtClean="0"/>
              <a:t> Texas declared its independence from Mexico and later won its freedom.</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25</a:t>
            </a:fld>
            <a:endParaRPr lang="en-US"/>
          </a:p>
        </p:txBody>
      </p:sp>
    </p:spTree>
    <p:extLst>
      <p:ext uri="{BB962C8B-B14F-4D97-AF65-F5344CB8AC3E}">
        <p14:creationId xmlns:p14="http://schemas.microsoft.com/office/powerpoint/2010/main" val="2661493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did not belong to Mexico anymore. Texas was now its own country. Its first</a:t>
            </a:r>
            <a:r>
              <a:rPr lang="en-US" baseline="0" dirty="0" smtClean="0"/>
              <a:t> president was Sam Houston. After a few years, Texans decided they did not want to be a free nation. They wanted to belong to the United States.</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26</a:t>
            </a:fld>
            <a:endParaRPr lang="en-US"/>
          </a:p>
        </p:txBody>
      </p:sp>
    </p:spTree>
    <p:extLst>
      <p:ext uri="{BB962C8B-B14F-4D97-AF65-F5344CB8AC3E}">
        <p14:creationId xmlns:p14="http://schemas.microsoft.com/office/powerpoint/2010/main" val="17050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1845, Texas became</a:t>
            </a:r>
            <a:r>
              <a:rPr lang="en-US" baseline="0" dirty="0" smtClean="0"/>
              <a:t> a state in the United States of America.</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27</a:t>
            </a:fld>
            <a:endParaRPr lang="en-US"/>
          </a:p>
        </p:txBody>
      </p:sp>
    </p:spTree>
    <p:extLst>
      <p:ext uri="{BB962C8B-B14F-4D97-AF65-F5344CB8AC3E}">
        <p14:creationId xmlns:p14="http://schemas.microsoft.com/office/powerpoint/2010/main" val="1743767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stop and look back at all the changes that had taken place in the Rio Grande Valley up to this point. First</a:t>
            </a:r>
            <a:r>
              <a:rPr lang="en-US" baseline="0" dirty="0" smtClean="0"/>
              <a:t>, the Valley belonged to Spain and then Mexico. Later, Texas became an independent country. In 1845, Texas decided to join the United States.</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28</a:t>
            </a:fld>
            <a:endParaRPr lang="en-US"/>
          </a:p>
        </p:txBody>
      </p:sp>
    </p:spTree>
    <p:extLst>
      <p:ext uri="{BB962C8B-B14F-4D97-AF65-F5344CB8AC3E}">
        <p14:creationId xmlns:p14="http://schemas.microsoft.com/office/powerpoint/2010/main" val="2351015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see what happens to the Valley once Texas became a state</a:t>
            </a:r>
            <a:r>
              <a:rPr lang="en-US" baseline="0" dirty="0" smtClean="0"/>
              <a:t> of the United States. When Texas became a state, the border between Texas and </a:t>
            </a:r>
            <a:r>
              <a:rPr lang="en-US" baseline="0" dirty="0" err="1" smtClean="0"/>
              <a:t>Mesico</a:t>
            </a:r>
            <a:r>
              <a:rPr lang="en-US" baseline="0" dirty="0" smtClean="0"/>
              <a:t> was NOT the Rio Grande like it is today. Back then, the </a:t>
            </a:r>
            <a:r>
              <a:rPr lang="en-US" baseline="0" dirty="0" err="1" smtClean="0"/>
              <a:t>texas</a:t>
            </a:r>
            <a:r>
              <a:rPr lang="en-US" baseline="0" dirty="0" smtClean="0"/>
              <a:t> border was at the Nueces River (by present day Corpus Christi). Texas land had ALWAYS ended at </a:t>
            </a:r>
            <a:r>
              <a:rPr lang="en-US" baseline="0" dirty="0" err="1" smtClean="0"/>
              <a:t>th</a:t>
            </a:r>
            <a:r>
              <a:rPr lang="en-US" baseline="0" dirty="0" smtClean="0"/>
              <a:t> Nueces River. All the maps showed the border was supposed to be at the Nueces River, but some people in the United States did not like that. They wanted more land. They wanted the border between Texas and Mexico to be at the Rio Grande.</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30</a:t>
            </a:fld>
            <a:endParaRPr lang="en-US"/>
          </a:p>
        </p:txBody>
      </p:sp>
    </p:spTree>
    <p:extLst>
      <p:ext uri="{BB962C8B-B14F-4D97-AF65-F5344CB8AC3E}">
        <p14:creationId xmlns:p14="http://schemas.microsoft.com/office/powerpoint/2010/main" val="520409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a:t>
            </a:r>
            <a:r>
              <a:rPr lang="en-US" baseline="0" dirty="0" smtClean="0"/>
              <a:t> in the United States decided to fight to get more land from Mexico. In 1846, the Untied </a:t>
            </a:r>
            <a:r>
              <a:rPr lang="en-US" baseline="0" dirty="0" err="1" smtClean="0"/>
              <a:t>Staes</a:t>
            </a:r>
            <a:r>
              <a:rPr lang="en-US" baseline="0" dirty="0" smtClean="0"/>
              <a:t> declared war on Mexico. They fought for two years. Finally, Mexico surrendered the land north of the Rio Grande, including Texas, the Southwestern United States, and California. The border between the United States and Mexico was now set at the Rio Grande.</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31</a:t>
            </a:fld>
            <a:endParaRPr lang="en-US"/>
          </a:p>
        </p:txBody>
      </p:sp>
    </p:spTree>
    <p:extLst>
      <p:ext uri="{BB962C8B-B14F-4D97-AF65-F5344CB8AC3E}">
        <p14:creationId xmlns:p14="http://schemas.microsoft.com/office/powerpoint/2010/main" val="173862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1750, the Rio Grande Valley was not a part of the United States. Why is that? Well, one reason is that the United States did not exist as a nation until the Declaration of Independence was signed in 1776. In 1750, the 13 original states were still British</a:t>
            </a:r>
            <a:r>
              <a:rPr lang="en-US" baseline="0" dirty="0" smtClean="0"/>
              <a:t> colonies which were ruled by the King of England. So what country did the Rio </a:t>
            </a:r>
            <a:r>
              <a:rPr lang="en-US" baseline="0" dirty="0" err="1" smtClean="0"/>
              <a:t>Grnade</a:t>
            </a:r>
            <a:r>
              <a:rPr lang="en-US" baseline="0" dirty="0" smtClean="0"/>
              <a:t> Valley belong to?</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4</a:t>
            </a:fld>
            <a:endParaRPr lang="en-US"/>
          </a:p>
        </p:txBody>
      </p:sp>
    </p:spTree>
    <p:extLst>
      <p:ext uri="{BB962C8B-B14F-4D97-AF65-F5344CB8AC3E}">
        <p14:creationId xmlns:p14="http://schemas.microsoft.com/office/powerpoint/2010/main" val="3238437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U.S.-Mexico border was set at the Rio </a:t>
            </a:r>
            <a:r>
              <a:rPr lang="en-US" dirty="0" err="1" smtClean="0"/>
              <a:t>grande</a:t>
            </a:r>
            <a:r>
              <a:rPr lang="en-US" dirty="0" smtClean="0"/>
              <a:t>, the villas of Nuevo Santander were split between two countries. The villas south of the river were in Mexico; the villas north of the river were in the United States. Even though many changes had taken place, the people of Nuevo Santander kept busy farming and ranching on their land.</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32</a:t>
            </a:fld>
            <a:endParaRPr lang="en-US"/>
          </a:p>
        </p:txBody>
      </p:sp>
    </p:spTree>
    <p:extLst>
      <p:ext uri="{BB962C8B-B14F-4D97-AF65-F5344CB8AC3E}">
        <p14:creationId xmlns:p14="http://schemas.microsoft.com/office/powerpoint/2010/main" val="108188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U.S.-Mexico</a:t>
            </a:r>
            <a:r>
              <a:rPr lang="en-US" baseline="0" dirty="0" smtClean="0"/>
              <a:t> border was set at the Rio Grande, the villas of Nuevo Santander were split between two countries. The villas south of the river were in Mexico; the villas north of the river were in the United States. Even though many changes had taken place, the people of Nuevo Santander kept busy farming and ranching on their land.</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34</a:t>
            </a:fld>
            <a:endParaRPr lang="en-US"/>
          </a:p>
        </p:txBody>
      </p:sp>
    </p:spTree>
    <p:extLst>
      <p:ext uri="{BB962C8B-B14F-4D97-AF65-F5344CB8AC3E}">
        <p14:creationId xmlns:p14="http://schemas.microsoft.com/office/powerpoint/2010/main" val="2381298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Americans from outside Texas saw the opportunity to make money in South Texas. They moved to our area to start new businesses.</a:t>
            </a:r>
            <a:r>
              <a:rPr lang="en-US" baseline="0" dirty="0" smtClean="0"/>
              <a:t> For many years, one very successful business was transporting cargo on the river using steamboats.</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35</a:t>
            </a:fld>
            <a:endParaRPr lang="en-US"/>
          </a:p>
        </p:txBody>
      </p:sp>
    </p:spTree>
    <p:extLst>
      <p:ext uri="{BB962C8B-B14F-4D97-AF65-F5344CB8AC3E}">
        <p14:creationId xmlns:p14="http://schemas.microsoft.com/office/powerpoint/2010/main" val="3062515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businessmen came to buy and sell land. In the 1920s, the businessmen invited American framers to come see the rich farm land. The farmers liked the warm weather. Since there was no snow, crops could be grown all year. They began calling the area by a new name: The Magic Valley.</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36</a:t>
            </a:fld>
            <a:endParaRPr lang="en-US"/>
          </a:p>
        </p:txBody>
      </p:sp>
    </p:spTree>
    <p:extLst>
      <p:ext uri="{BB962C8B-B14F-4D97-AF65-F5344CB8AC3E}">
        <p14:creationId xmlns:p14="http://schemas.microsoft.com/office/powerpoint/2010/main" val="487344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call our home the Rio Grande </a:t>
            </a:r>
            <a:r>
              <a:rPr lang="en-US" baseline="0" dirty="0" err="1" smtClean="0"/>
              <a:t>Valey</a:t>
            </a:r>
            <a:r>
              <a:rPr lang="en-US" baseline="0" dirty="0" smtClean="0"/>
              <a:t>. Over the centuries, many changes have come, but one thing remains the same: the river.</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37</a:t>
            </a:fld>
            <a:endParaRPr lang="en-US"/>
          </a:p>
        </p:txBody>
      </p:sp>
    </p:spTree>
    <p:extLst>
      <p:ext uri="{BB962C8B-B14F-4D97-AF65-F5344CB8AC3E}">
        <p14:creationId xmlns:p14="http://schemas.microsoft.com/office/powerpoint/2010/main" val="452997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the Rio Grande</a:t>
            </a:r>
            <a:r>
              <a:rPr lang="en-US" baseline="0" dirty="0" smtClean="0"/>
              <a:t> is still a source of life for plants, animals, and people.</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38</a:t>
            </a:fld>
            <a:endParaRPr lang="en-US"/>
          </a:p>
        </p:txBody>
      </p:sp>
    </p:spTree>
    <p:extLst>
      <p:ext uri="{BB962C8B-B14F-4D97-AF65-F5344CB8AC3E}">
        <p14:creationId xmlns:p14="http://schemas.microsoft.com/office/powerpoint/2010/main" val="39069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1750, the Rio Grande Valley was not a part of the United States. Why is that? Well, one reason is that the United States did not exist as a nation until the Declaration of Independence was signed in 1776. In 1750, the 13 original states were still British</a:t>
            </a:r>
            <a:r>
              <a:rPr lang="en-US" baseline="0" dirty="0" smtClean="0"/>
              <a:t> colonies which were ruled by the King of England. So what country did the Rio </a:t>
            </a:r>
            <a:r>
              <a:rPr lang="en-US" baseline="0" dirty="0" err="1" smtClean="0"/>
              <a:t>Grnade</a:t>
            </a:r>
            <a:r>
              <a:rPr lang="en-US" baseline="0" dirty="0" smtClean="0"/>
              <a:t> Valley belong to?</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5</a:t>
            </a:fld>
            <a:endParaRPr lang="en-US"/>
          </a:p>
        </p:txBody>
      </p:sp>
    </p:spTree>
    <p:extLst>
      <p:ext uri="{BB962C8B-B14F-4D97-AF65-F5344CB8AC3E}">
        <p14:creationId xmlns:p14="http://schemas.microsoft.com/office/powerpoint/2010/main" val="323843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Rio Grande Valley belonged to Spain.</a:t>
            </a:r>
            <a:r>
              <a:rPr lang="en-US" baseline="0" dirty="0" smtClean="0"/>
              <a:t> All of the country of Mexico belonged to Spain, too. The Spanish king </a:t>
            </a:r>
            <a:r>
              <a:rPr lang="en-US" baseline="0" dirty="0" err="1" smtClean="0"/>
              <a:t>watned</a:t>
            </a:r>
            <a:r>
              <a:rPr lang="en-US" baseline="0" dirty="0" smtClean="0"/>
              <a:t> to make sure that Spain’s lands in </a:t>
            </a:r>
            <a:r>
              <a:rPr lang="en-US" baseline="0" dirty="0" err="1" smtClean="0"/>
              <a:t>Noarth</a:t>
            </a:r>
            <a:r>
              <a:rPr lang="en-US" baseline="0" dirty="0" smtClean="0"/>
              <a:t> America would always belong to Spain. He decided to send settlers to build homes and towns along the Rio Grande. The king selected a strong leader to carry out these plans.</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6</a:t>
            </a:fld>
            <a:endParaRPr lang="en-US"/>
          </a:p>
        </p:txBody>
      </p:sp>
    </p:spTree>
    <p:extLst>
      <p:ext uri="{BB962C8B-B14F-4D97-AF65-F5344CB8AC3E}">
        <p14:creationId xmlns:p14="http://schemas.microsoft.com/office/powerpoint/2010/main" val="64082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Rio Grande Valley belonged to Spain.</a:t>
            </a:r>
            <a:r>
              <a:rPr lang="en-US" baseline="0" dirty="0" smtClean="0"/>
              <a:t> All of the country of Mexico belonged to Spain, too. The Spanish king </a:t>
            </a:r>
            <a:r>
              <a:rPr lang="en-US" baseline="0" dirty="0" err="1" smtClean="0"/>
              <a:t>watned</a:t>
            </a:r>
            <a:r>
              <a:rPr lang="en-US" baseline="0" dirty="0" smtClean="0"/>
              <a:t> to make sure that Spain’s lands in </a:t>
            </a:r>
            <a:r>
              <a:rPr lang="en-US" baseline="0" dirty="0" err="1" smtClean="0"/>
              <a:t>Noarth</a:t>
            </a:r>
            <a:r>
              <a:rPr lang="en-US" baseline="0" dirty="0" smtClean="0"/>
              <a:t> America would always belong to Spain. He decided to send settlers to build homes and towns along the Rio Grande. The king selected a strong leader to carry out these plans.</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7</a:t>
            </a:fld>
            <a:endParaRPr lang="en-US"/>
          </a:p>
        </p:txBody>
      </p:sp>
    </p:spTree>
    <p:extLst>
      <p:ext uri="{BB962C8B-B14F-4D97-AF65-F5344CB8AC3E}">
        <p14:creationId xmlns:p14="http://schemas.microsoft.com/office/powerpoint/2010/main" val="64082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8</a:t>
            </a:fld>
            <a:endParaRPr lang="en-US"/>
          </a:p>
        </p:txBody>
      </p:sp>
    </p:spTree>
    <p:extLst>
      <p:ext uri="{BB962C8B-B14F-4D97-AF65-F5344CB8AC3E}">
        <p14:creationId xmlns:p14="http://schemas.microsoft.com/office/powerpoint/2010/main" val="3186992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name was Jose de </a:t>
            </a:r>
            <a:r>
              <a:rPr lang="en-US" dirty="0" err="1" smtClean="0"/>
              <a:t>Escandon</a:t>
            </a:r>
            <a:r>
              <a:rPr lang="en-US" dirty="0" smtClean="0"/>
              <a:t>. For more than 25 years, Jose de </a:t>
            </a:r>
            <a:r>
              <a:rPr lang="en-US" dirty="0" err="1" smtClean="0"/>
              <a:t>Escandon</a:t>
            </a:r>
            <a:r>
              <a:rPr lang="en-US" dirty="0" smtClean="0"/>
              <a:t> had worked with Spanish settlers in Mexico.</a:t>
            </a:r>
            <a:r>
              <a:rPr lang="en-US" baseline="0" dirty="0" smtClean="0"/>
              <a:t> Now, </a:t>
            </a:r>
            <a:r>
              <a:rPr lang="en-US" baseline="0" dirty="0" err="1" smtClean="0"/>
              <a:t>Escandon</a:t>
            </a:r>
            <a:r>
              <a:rPr lang="en-US" baseline="0" dirty="0" smtClean="0"/>
              <a:t> asked successful farmers and ranchers in northern Mexico to move to land along the Rio Grande. He promised them free land and reduced taxes if they agreed to settle the new frontier.</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9</a:t>
            </a:fld>
            <a:endParaRPr lang="en-US"/>
          </a:p>
        </p:txBody>
      </p:sp>
    </p:spTree>
    <p:extLst>
      <p:ext uri="{BB962C8B-B14F-4D97-AF65-F5344CB8AC3E}">
        <p14:creationId xmlns:p14="http://schemas.microsoft.com/office/powerpoint/2010/main" val="257552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500 families accepted his offer.</a:t>
            </a:r>
            <a:endParaRPr lang="en-US" dirty="0"/>
          </a:p>
        </p:txBody>
      </p:sp>
      <p:sp>
        <p:nvSpPr>
          <p:cNvPr id="4" name="Slide Number Placeholder 3"/>
          <p:cNvSpPr>
            <a:spLocks noGrp="1"/>
          </p:cNvSpPr>
          <p:nvPr>
            <p:ph type="sldNum" sz="quarter" idx="10"/>
          </p:nvPr>
        </p:nvSpPr>
        <p:spPr/>
        <p:txBody>
          <a:bodyPr/>
          <a:lstStyle/>
          <a:p>
            <a:fld id="{9A3E6046-5C21-4F0D-8022-C33000B8247B}" type="slidenum">
              <a:rPr lang="en-US" smtClean="0"/>
              <a:t>10</a:t>
            </a:fld>
            <a:endParaRPr lang="en-US"/>
          </a:p>
        </p:txBody>
      </p:sp>
    </p:spTree>
    <p:extLst>
      <p:ext uri="{BB962C8B-B14F-4D97-AF65-F5344CB8AC3E}">
        <p14:creationId xmlns:p14="http://schemas.microsoft.com/office/powerpoint/2010/main" val="181702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3D52928-D3A3-4A75-A1EB-72DEACBDBE5B}" type="datetimeFigureOut">
              <a:rPr lang="en-US" smtClean="0"/>
              <a:t>3/23/2013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A20AE03-DD54-4302-950A-2741E8E13E4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D52928-D3A3-4A75-A1EB-72DEACBDBE5B}"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D52928-D3A3-4A75-A1EB-72DEACBDBE5B}"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D52928-D3A3-4A75-A1EB-72DEACBDBE5B}"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3D52928-D3A3-4A75-A1EB-72DEACBDBE5B}"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AE03-DD54-4302-950A-2741E8E13E4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3D52928-D3A3-4A75-A1EB-72DEACBDBE5B}" type="datetimeFigureOut">
              <a:rPr lang="en-US" smtClean="0"/>
              <a:t>3/23/2013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3D52928-D3A3-4A75-A1EB-72DEACBDBE5B}" type="datetimeFigureOut">
              <a:rPr lang="en-US" smtClean="0"/>
              <a:t>3/23/2013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3D52928-D3A3-4A75-A1EB-72DEACBDBE5B}" type="datetimeFigureOut">
              <a:rPr lang="en-US" smtClean="0"/>
              <a:t>3/23/2013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52928-D3A3-4A75-A1EB-72DEACBDBE5B}" type="datetimeFigureOut">
              <a:rPr lang="en-US" smtClean="0"/>
              <a:t>3/23/2013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3D52928-D3A3-4A75-A1EB-72DEACBDBE5B}" type="datetimeFigureOut">
              <a:rPr lang="en-US" smtClean="0"/>
              <a:t>3/23/2013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0AE03-DD54-4302-950A-2741E8E13E4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3D52928-D3A3-4A75-A1EB-72DEACBDBE5B}" type="datetimeFigureOut">
              <a:rPr lang="en-US" smtClean="0"/>
              <a:t>3/23/2013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A20AE03-DD54-4302-950A-2741E8E13E4C}"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3D52928-D3A3-4A75-A1EB-72DEACBDBE5B}" type="datetimeFigureOut">
              <a:rPr lang="en-US" smtClean="0"/>
              <a:t>3/23/2013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A20AE03-DD54-4302-950A-2741E8E13E4C}"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microsoft.com/office/2007/relationships/media" Target="../media/media30.wav"/><Relationship Id="rId7" Type="http://schemas.openxmlformats.org/officeDocument/2006/relationships/image" Target="../media/image2.png"/><Relationship Id="rId2" Type="http://schemas.openxmlformats.org/officeDocument/2006/relationships/video" Target="../media/media29.asf"/><Relationship Id="rId1" Type="http://schemas.microsoft.com/office/2007/relationships/media" Target="../media/media29.asf"/><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audio" Target="../media/media30.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microsoft.com/office/2007/relationships/media" Target="../media/media35.wav"/><Relationship Id="rId7" Type="http://schemas.openxmlformats.org/officeDocument/2006/relationships/image" Target="../media/image2.png"/><Relationship Id="rId2" Type="http://schemas.openxmlformats.org/officeDocument/2006/relationships/video" Target="../media/media34.asf"/><Relationship Id="rId1" Type="http://schemas.microsoft.com/office/2007/relationships/media" Target="../media/media34.asf"/><Relationship Id="rId6" Type="http://schemas.openxmlformats.org/officeDocument/2006/relationships/image" Target="../media/image38.png"/><Relationship Id="rId5" Type="http://schemas.openxmlformats.org/officeDocument/2006/relationships/slideLayout" Target="../slideLayouts/slideLayout2.xml"/><Relationship Id="rId4" Type="http://schemas.openxmlformats.org/officeDocument/2006/relationships/audio" Target="../media/media35.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85800"/>
            <a:ext cx="8610600" cy="3810000"/>
          </a:xfrm>
          <a:noFill/>
        </p:spPr>
        <p:txBody>
          <a:bodyPr>
            <a:normAutofit fontScale="90000"/>
          </a:bodyPr>
          <a:lstStyle/>
          <a:p>
            <a:pPr algn="l"/>
            <a:r>
              <a:rPr lang="en-US" dirty="0" smtClean="0">
                <a:effectLst/>
              </a:rPr>
              <a:t/>
            </a:r>
            <a:br>
              <a:rPr lang="en-US" dirty="0" smtClean="0">
                <a:effectLst/>
              </a:rPr>
            </a:br>
            <a:r>
              <a:rPr lang="en-US" dirty="0" smtClean="0">
                <a:effectLst/>
              </a:rPr>
              <a:t/>
            </a:r>
            <a:br>
              <a:rPr lang="en-US" dirty="0" smtClean="0">
                <a:effectLst/>
              </a:rPr>
            </a:br>
            <a:r>
              <a:rPr lang="en-US" sz="6700" dirty="0" smtClean="0">
                <a:effectLst/>
                <a:latin typeface="Algerian" pitchFamily="82" charset="0"/>
              </a:rPr>
              <a:t>Our River… </a:t>
            </a:r>
            <a:br>
              <a:rPr lang="en-US" sz="6700" dirty="0" smtClean="0">
                <a:effectLst/>
                <a:latin typeface="Algerian" pitchFamily="82" charset="0"/>
              </a:rPr>
            </a:br>
            <a:r>
              <a:rPr lang="en-US" sz="6700" dirty="0">
                <a:effectLst/>
                <a:latin typeface="Algerian" pitchFamily="82" charset="0"/>
              </a:rPr>
              <a:t>	</a:t>
            </a:r>
            <a:r>
              <a:rPr lang="en-US" sz="6700" dirty="0" smtClean="0">
                <a:effectLst/>
                <a:latin typeface="Algerian" pitchFamily="82" charset="0"/>
              </a:rPr>
              <a:t>	Our Home…</a:t>
            </a:r>
            <a:br>
              <a:rPr lang="en-US" sz="6700" dirty="0" smtClean="0">
                <a:effectLst/>
                <a:latin typeface="Algerian" pitchFamily="82" charset="0"/>
              </a:rPr>
            </a:br>
            <a:r>
              <a:rPr lang="en-US" sz="6700" dirty="0">
                <a:effectLst/>
                <a:latin typeface="Algerian" pitchFamily="82" charset="0"/>
              </a:rPr>
              <a:t>	</a:t>
            </a:r>
            <a:r>
              <a:rPr lang="en-US" sz="6700" dirty="0" smtClean="0">
                <a:effectLst/>
                <a:latin typeface="Algerian" pitchFamily="82" charset="0"/>
              </a:rPr>
              <a:t>			Our History</a:t>
            </a:r>
            <a:br>
              <a:rPr lang="en-US" sz="6700" dirty="0" smtClean="0">
                <a:effectLst/>
                <a:latin typeface="Algerian" pitchFamily="82" charset="0"/>
              </a:rPr>
            </a:br>
            <a:endParaRPr lang="en-US" sz="6700" dirty="0">
              <a:effectLst/>
              <a:latin typeface="Algerian" pitchFamily="82" charset="0"/>
            </a:endParaRPr>
          </a:p>
        </p:txBody>
      </p:sp>
      <p:sp>
        <p:nvSpPr>
          <p:cNvPr id="3" name="Subtitle 2"/>
          <p:cNvSpPr>
            <a:spLocks noGrp="1"/>
          </p:cNvSpPr>
          <p:nvPr>
            <p:ph type="subTitle" idx="1"/>
          </p:nvPr>
        </p:nvSpPr>
        <p:spPr>
          <a:xfrm>
            <a:off x="1371600" y="3886200"/>
            <a:ext cx="6705600" cy="2743200"/>
          </a:xfrm>
        </p:spPr>
        <p:txBody>
          <a:bodyPr/>
          <a:lstStyle/>
          <a:p>
            <a:r>
              <a:rPr lang="en-US" b="1" dirty="0" smtClean="0">
                <a:solidFill>
                  <a:schemeClr val="tx2">
                    <a:lumMod val="75000"/>
                  </a:schemeClr>
                </a:solidFill>
                <a:latin typeface="DejaVu Serif" pitchFamily="18" charset="0"/>
                <a:ea typeface="DejaVu Serif" pitchFamily="18" charset="0"/>
              </a:rPr>
              <a:t>A Timeline </a:t>
            </a:r>
          </a:p>
          <a:p>
            <a:r>
              <a:rPr lang="en-US" b="1" dirty="0" smtClean="0">
                <a:solidFill>
                  <a:schemeClr val="tx2">
                    <a:lumMod val="75000"/>
                  </a:schemeClr>
                </a:solidFill>
                <a:latin typeface="DejaVu Serif" pitchFamily="18" charset="0"/>
                <a:ea typeface="DejaVu Serif" pitchFamily="18" charset="0"/>
              </a:rPr>
              <a:t>of the History</a:t>
            </a:r>
          </a:p>
          <a:p>
            <a:r>
              <a:rPr lang="en-US" b="1" dirty="0" smtClean="0">
                <a:solidFill>
                  <a:schemeClr val="tx2">
                    <a:lumMod val="75000"/>
                  </a:schemeClr>
                </a:solidFill>
                <a:latin typeface="DejaVu Serif" pitchFamily="18" charset="0"/>
                <a:ea typeface="DejaVu Serif" pitchFamily="18" charset="0"/>
              </a:rPr>
              <a:t> of the</a:t>
            </a:r>
          </a:p>
          <a:p>
            <a:r>
              <a:rPr lang="en-US" b="1" dirty="0" smtClean="0">
                <a:solidFill>
                  <a:schemeClr val="tx2">
                    <a:lumMod val="75000"/>
                  </a:schemeClr>
                </a:solidFill>
                <a:latin typeface="DejaVu Serif" pitchFamily="18" charset="0"/>
                <a:ea typeface="DejaVu Serif" pitchFamily="18" charset="0"/>
              </a:rPr>
              <a:t> Rio Grande Valley</a:t>
            </a:r>
          </a:p>
          <a:p>
            <a:endParaRPr lang="en-US" dirty="0">
              <a:latin typeface="Eras Bold ITC"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9898314"/>
      </p:ext>
    </p:extLst>
  </p:cSld>
  <p:clrMapOvr>
    <a:masterClrMapping/>
  </p:clrMapOvr>
  <mc:AlternateContent xmlns:mc="http://schemas.openxmlformats.org/markup-compatibility/2006" xmlns:p14="http://schemas.microsoft.com/office/powerpoint/2010/main">
    <mc:Choice Requires="p14">
      <p:transition spd="slow" p14:dur="1400" advTm="9669">
        <p14:ripple/>
      </p:transition>
    </mc:Choice>
    <mc:Fallback xmlns="">
      <p:transition spd="slow" advTm="9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a:noFill/>
        </p:spPr>
        <p:txBody>
          <a:bodyPr/>
          <a:lstStyle/>
          <a:p>
            <a:pPr algn="ctr"/>
            <a:r>
              <a:rPr lang="en-US" b="1" dirty="0" smtClean="0">
                <a:latin typeface="+mn-lt"/>
              </a:rPr>
              <a:t>500 Families Join </a:t>
            </a:r>
            <a:r>
              <a:rPr lang="en-US" b="1" dirty="0" err="1" smtClean="0">
                <a:latin typeface="+mn-lt"/>
              </a:rPr>
              <a:t>Escandon</a:t>
            </a:r>
            <a:endParaRPr lang="en-US" b="1" dirty="0">
              <a:latin typeface="+mn-lt"/>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925494" y="1935163"/>
            <a:ext cx="3293012" cy="4389437"/>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4114226"/>
      </p:ext>
    </p:extLst>
  </p:cSld>
  <p:clrMapOvr>
    <a:masterClrMapping/>
  </p:clrMapOvr>
  <mc:AlternateContent xmlns:mc="http://schemas.openxmlformats.org/markup-compatibility/2006" xmlns:p14="http://schemas.microsoft.com/office/powerpoint/2010/main">
    <mc:Choice Requires="p14">
      <p:transition spd="slow" p14:dur="2000" advTm="3805">
        <p14:prism isContent="1"/>
      </p:transition>
    </mc:Choice>
    <mc:Fallback xmlns="">
      <p:transition spd="slow" advTm="38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a:noFill/>
        </p:spPr>
        <p:txBody>
          <a:bodyPr>
            <a:normAutofit fontScale="90000"/>
          </a:bodyPr>
          <a:lstStyle/>
          <a:p>
            <a:pPr algn="ctr"/>
            <a:r>
              <a:rPr lang="en-US" b="1" dirty="0" smtClean="0">
                <a:latin typeface="+mn-lt"/>
              </a:rPr>
              <a:t>Surveying Nuevo Santander</a:t>
            </a:r>
            <a:endParaRPr lang="en-US" b="1" dirty="0">
              <a:latin typeface="+mn-lt"/>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815489" y="1935163"/>
            <a:ext cx="3513022" cy="4389437"/>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6817836"/>
      </p:ext>
    </p:extLst>
  </p:cSld>
  <p:clrMapOvr>
    <a:masterClrMapping/>
  </p:clrMapOvr>
  <mc:AlternateContent xmlns:mc="http://schemas.openxmlformats.org/markup-compatibility/2006" xmlns:p14="http://schemas.microsoft.com/office/powerpoint/2010/main">
    <mc:Choice Requires="p14">
      <p:transition spd="slow" p14:dur="2000" advTm="9382">
        <p14:prism isContent="1"/>
      </p:transition>
    </mc:Choice>
    <mc:Fallback xmlns="">
      <p:transition spd="slow" advTm="9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9947"/>
            <a:ext cx="8229600" cy="1143000"/>
          </a:xfrm>
          <a:noFill/>
        </p:spPr>
        <p:txBody>
          <a:bodyPr/>
          <a:lstStyle/>
          <a:p>
            <a:pPr algn="ctr"/>
            <a:r>
              <a:rPr lang="en-US" b="1" dirty="0" smtClean="0">
                <a:latin typeface="+mn-lt"/>
              </a:rPr>
              <a:t>Las Villas Del Norte</a:t>
            </a:r>
            <a:endParaRPr lang="en-US" b="1" dirty="0">
              <a:latin typeface="+mn-lt"/>
            </a:endParaRPr>
          </a:p>
        </p:txBody>
      </p:sp>
      <p:sp>
        <p:nvSpPr>
          <p:cNvPr id="3" name="Content Placeholder 2"/>
          <p:cNvSpPr>
            <a:spLocks noGrp="1"/>
          </p:cNvSpPr>
          <p:nvPr>
            <p:ph idx="1"/>
          </p:nvPr>
        </p:nvSpPr>
        <p:spPr>
          <a:xfrm>
            <a:off x="457200" y="1600200"/>
            <a:ext cx="8229600" cy="4953000"/>
          </a:xfrm>
        </p:spPr>
        <p:txBody>
          <a:bodyPr/>
          <a:lstStyle/>
          <a:p>
            <a:r>
              <a:rPr lang="en-US" dirty="0" smtClean="0"/>
              <a:t>Camargo</a:t>
            </a:r>
          </a:p>
          <a:p>
            <a:r>
              <a:rPr lang="en-US" dirty="0" smtClean="0"/>
              <a:t>Reynosa</a:t>
            </a:r>
          </a:p>
          <a:p>
            <a:r>
              <a:rPr lang="en-US" dirty="0" err="1" smtClean="0"/>
              <a:t>Mier</a:t>
            </a:r>
            <a:endParaRPr lang="en-US" dirty="0" smtClean="0"/>
          </a:p>
          <a:p>
            <a:r>
              <a:rPr lang="en-US" dirty="0" smtClean="0"/>
              <a:t>Revilla</a:t>
            </a:r>
          </a:p>
          <a:p>
            <a:r>
              <a:rPr lang="en-US" dirty="0" smtClean="0"/>
              <a:t>Laredo</a:t>
            </a:r>
          </a:p>
          <a:p>
            <a:r>
              <a:rPr lang="en-US" dirty="0" smtClean="0"/>
              <a:t>Dolores</a:t>
            </a:r>
          </a:p>
          <a:p>
            <a:endParaRPr lang="en-US" dirty="0"/>
          </a:p>
          <a:p>
            <a:pPr marL="0" indent="0">
              <a:buNone/>
            </a:pPr>
            <a:endParaRPr lang="en-US" dirty="0" smtClean="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752600"/>
            <a:ext cx="3581401"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0420093"/>
      </p:ext>
    </p:extLst>
  </p:cSld>
  <p:clrMapOvr>
    <a:masterClrMapping/>
  </p:clrMapOvr>
  <mc:AlternateContent xmlns:mc="http://schemas.openxmlformats.org/markup-compatibility/2006" xmlns:p14="http://schemas.microsoft.com/office/powerpoint/2010/main">
    <mc:Choice Requires="p14">
      <p:transition spd="slow" p14:dur="2000" advTm="30609">
        <p14:prism isContent="1"/>
      </p:transition>
    </mc:Choice>
    <mc:Fallback xmlns="">
      <p:transition spd="slow" advTm="306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56390"/>
          </a:xfrm>
          <a:noFill/>
        </p:spPr>
        <p:txBody>
          <a:bodyPr/>
          <a:lstStyle/>
          <a:p>
            <a:pPr algn="ctr"/>
            <a:r>
              <a:rPr lang="en-US" b="1" dirty="0" smtClean="0">
                <a:latin typeface="+mn-lt"/>
              </a:rPr>
              <a:t>Stone </a:t>
            </a:r>
            <a:r>
              <a:rPr lang="en-US" b="1" dirty="0" err="1" smtClean="0">
                <a:latin typeface="+mn-lt"/>
              </a:rPr>
              <a:t>Jacales</a:t>
            </a:r>
            <a:endParaRPr lang="en-US" b="1" dirty="0">
              <a:latin typeface="+mn-lt"/>
            </a:endParaRPr>
          </a:p>
        </p:txBody>
      </p:sp>
      <p:sp>
        <p:nvSpPr>
          <p:cNvPr id="3" name="Content Placeholder 2"/>
          <p:cNvSpPr>
            <a:spLocks noGrp="1"/>
          </p:cNvSpPr>
          <p:nvPr>
            <p:ph idx="1"/>
          </p:nvPr>
        </p:nvSpPr>
        <p:spPr>
          <a:xfrm>
            <a:off x="457200" y="1600200"/>
            <a:ext cx="8229600" cy="4953000"/>
          </a:xfrm>
        </p:spPr>
        <p:txBody>
          <a:bodyPr/>
          <a:lstStyle/>
          <a:p>
            <a:endParaRPr lang="en-US" dirty="0"/>
          </a:p>
          <a:p>
            <a:pPr marL="0" indent="0">
              <a:buNone/>
            </a:pPr>
            <a:endParaRPr lang="en-US" dirty="0" smtClean="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660478"/>
            <a:ext cx="40385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377657">
            <a:off x="4076275" y="4320156"/>
            <a:ext cx="1336075" cy="86823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2514600"/>
            <a:ext cx="2057400" cy="1077218"/>
          </a:xfrm>
          <a:prstGeom prst="rect">
            <a:avLst/>
          </a:prstGeom>
          <a:noFill/>
        </p:spPr>
        <p:txBody>
          <a:bodyPr wrap="square" rtlCol="0">
            <a:spAutoFit/>
          </a:bodyPr>
          <a:lstStyle/>
          <a:p>
            <a:r>
              <a:rPr lang="en-US" sz="3200" b="1" dirty="0" smtClean="0"/>
              <a:t>Starr County</a:t>
            </a:r>
            <a:endParaRPr lang="en-US" sz="32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0165707"/>
      </p:ext>
    </p:extLst>
  </p:cSld>
  <p:clrMapOvr>
    <a:masterClrMapping/>
  </p:clrMapOvr>
  <mc:AlternateContent xmlns:mc="http://schemas.openxmlformats.org/markup-compatibility/2006" xmlns:p14="http://schemas.microsoft.com/office/powerpoint/2010/main">
    <mc:Choice Requires="p14">
      <p:transition spd="slow" p14:dur="2000" advTm="6129">
        <p14:prism isContent="1"/>
      </p:transition>
    </mc:Choice>
    <mc:Fallback xmlns="">
      <p:transition spd="slow" advTm="6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2787"/>
            <a:ext cx="8229600" cy="1313688"/>
          </a:xfrm>
          <a:noFill/>
        </p:spPr>
        <p:txBody>
          <a:bodyPr/>
          <a:lstStyle/>
          <a:p>
            <a:pPr algn="ctr"/>
            <a:r>
              <a:rPr lang="en-US" b="1" dirty="0" err="1" smtClean="0">
                <a:latin typeface="+mn-lt"/>
              </a:rPr>
              <a:t>Jacal</a:t>
            </a:r>
            <a:r>
              <a:rPr lang="en-US" b="1" dirty="0" smtClean="0">
                <a:latin typeface="+mn-lt"/>
              </a:rPr>
              <a:t> – home of settlers</a:t>
            </a:r>
            <a:endParaRPr lang="en-US" b="1" dirty="0">
              <a:latin typeface="+mn-lt"/>
            </a:endParaRPr>
          </a:p>
        </p:txBody>
      </p:sp>
      <p:sp>
        <p:nvSpPr>
          <p:cNvPr id="3" name="Content Placeholder 2"/>
          <p:cNvSpPr>
            <a:spLocks noGrp="1"/>
          </p:cNvSpPr>
          <p:nvPr>
            <p:ph idx="1"/>
          </p:nvPr>
        </p:nvSpPr>
        <p:spPr/>
        <p:txBody>
          <a:bodyPr/>
          <a:lstStyle/>
          <a:p>
            <a:r>
              <a:rPr lang="en-US" dirty="0" smtClean="0"/>
              <a:t>Starr County:</a:t>
            </a:r>
          </a:p>
          <a:p>
            <a:pPr marL="0" indent="0">
              <a:buNone/>
            </a:pPr>
            <a:r>
              <a:rPr lang="en-US" dirty="0" smtClean="0"/>
              <a:t>    Rio Grande City</a:t>
            </a:r>
          </a:p>
          <a:p>
            <a:pPr marL="0" indent="0">
              <a:buNone/>
            </a:pPr>
            <a:r>
              <a:rPr lang="en-US" dirty="0" smtClean="0"/>
              <a:t>    Roma</a:t>
            </a:r>
          </a:p>
          <a:p>
            <a:pPr marL="0" indent="0">
              <a:buNone/>
            </a:pPr>
            <a:endParaRPr lang="en-US" dirty="0"/>
          </a:p>
          <a:p>
            <a:r>
              <a:rPr lang="en-US" dirty="0" smtClean="0"/>
              <a:t>Has stone</a:t>
            </a:r>
          </a:p>
          <a:p>
            <a:endParaRPr lang="en-US" dirty="0"/>
          </a:p>
          <a:p>
            <a:r>
              <a:rPr lang="en-US" dirty="0" smtClean="0"/>
              <a:t>Stone </a:t>
            </a:r>
            <a:r>
              <a:rPr lang="en-US" dirty="0" err="1" smtClean="0"/>
              <a:t>jacales</a:t>
            </a:r>
            <a:r>
              <a:rPr lang="en-US" dirty="0" smtClean="0"/>
              <a:t> can</a:t>
            </a:r>
          </a:p>
          <a:p>
            <a:pPr marL="0" indent="0">
              <a:buNone/>
            </a:pPr>
            <a:r>
              <a:rPr lang="en-US" dirty="0"/>
              <a:t> </a:t>
            </a:r>
            <a:r>
              <a:rPr lang="en-US" dirty="0" smtClean="0"/>
              <a:t>   still be seen</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820" y="1756475"/>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1499974"/>
      </p:ext>
    </p:extLst>
  </p:cSld>
  <p:clrMapOvr>
    <a:masterClrMapping/>
  </p:clrMapOvr>
  <mc:AlternateContent xmlns:mc="http://schemas.openxmlformats.org/markup-compatibility/2006" xmlns:p14="http://schemas.microsoft.com/office/powerpoint/2010/main">
    <mc:Choice Requires="p14">
      <p:transition spd="slow" p14:dur="2000" advTm="8305">
        <p14:prism isContent="1"/>
      </p:transition>
    </mc:Choice>
    <mc:Fallback xmlns="">
      <p:transition spd="slow" advTm="8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56390"/>
          </a:xfrm>
          <a:noFill/>
        </p:spPr>
        <p:txBody>
          <a:bodyPr/>
          <a:lstStyle/>
          <a:p>
            <a:pPr algn="ctr"/>
            <a:r>
              <a:rPr lang="en-US" b="1" dirty="0" smtClean="0">
                <a:latin typeface="+mn-lt"/>
              </a:rPr>
              <a:t>Wood </a:t>
            </a:r>
            <a:r>
              <a:rPr lang="en-US" b="1" dirty="0" err="1" smtClean="0">
                <a:latin typeface="+mn-lt"/>
              </a:rPr>
              <a:t>Jacales</a:t>
            </a:r>
            <a:endParaRPr lang="en-US" b="1" dirty="0">
              <a:latin typeface="+mn-lt"/>
            </a:endParaRPr>
          </a:p>
        </p:txBody>
      </p:sp>
      <p:sp>
        <p:nvSpPr>
          <p:cNvPr id="3" name="Content Placeholder 2"/>
          <p:cNvSpPr>
            <a:spLocks noGrp="1"/>
          </p:cNvSpPr>
          <p:nvPr>
            <p:ph idx="1"/>
          </p:nvPr>
        </p:nvSpPr>
        <p:spPr>
          <a:xfrm>
            <a:off x="457200" y="1600200"/>
            <a:ext cx="8229600" cy="4953000"/>
          </a:xfrm>
        </p:spPr>
        <p:txBody>
          <a:bodyPr/>
          <a:lstStyle/>
          <a:p>
            <a:endParaRPr lang="en-US" dirty="0"/>
          </a:p>
          <a:p>
            <a:pPr marL="0" indent="0">
              <a:buNone/>
            </a:pPr>
            <a:endParaRPr lang="en-US" dirty="0" smtClean="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660478"/>
            <a:ext cx="40385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755063">
            <a:off x="5203454" y="4944343"/>
            <a:ext cx="1650801" cy="8386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2895600"/>
            <a:ext cx="2286000" cy="1569660"/>
          </a:xfrm>
          <a:prstGeom prst="rect">
            <a:avLst/>
          </a:prstGeom>
          <a:noFill/>
        </p:spPr>
        <p:txBody>
          <a:bodyPr wrap="square" rtlCol="0">
            <a:spAutoFit/>
          </a:bodyPr>
          <a:lstStyle/>
          <a:p>
            <a:r>
              <a:rPr lang="en-US" sz="3200" b="1" dirty="0" smtClean="0"/>
              <a:t>Hidalgo &amp;</a:t>
            </a:r>
          </a:p>
          <a:p>
            <a:r>
              <a:rPr lang="en-US" sz="3200" b="1" dirty="0" smtClean="0"/>
              <a:t>Cameron</a:t>
            </a:r>
          </a:p>
          <a:p>
            <a:r>
              <a:rPr lang="en-US" sz="3200" b="1" dirty="0" smtClean="0"/>
              <a:t>Counties</a:t>
            </a:r>
            <a:endParaRPr lang="en-US" sz="3200"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5585289"/>
      </p:ext>
    </p:extLst>
  </p:cSld>
  <p:clrMapOvr>
    <a:masterClrMapping/>
  </p:clrMapOvr>
  <mc:AlternateContent xmlns:mc="http://schemas.openxmlformats.org/markup-compatibility/2006" xmlns:p14="http://schemas.microsoft.com/office/powerpoint/2010/main">
    <mc:Choice Requires="p14">
      <p:transition spd="slow" p14:dur="2000" advTm="6238">
        <p14:prism isContent="1"/>
      </p:transition>
    </mc:Choice>
    <mc:Fallback xmlns="">
      <p:transition spd="slow" advTm="62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err="1" smtClean="0">
                <a:latin typeface="+mn-lt"/>
              </a:rPr>
              <a:t>Jacal</a:t>
            </a:r>
            <a:r>
              <a:rPr lang="en-US" b="1" dirty="0" smtClean="0">
                <a:latin typeface="+mn-lt"/>
              </a:rPr>
              <a:t> – home of settlers</a:t>
            </a:r>
            <a:endParaRPr lang="en-US" b="1" dirty="0">
              <a:latin typeface="+mn-lt"/>
            </a:endParaRPr>
          </a:p>
        </p:txBody>
      </p:sp>
      <p:sp>
        <p:nvSpPr>
          <p:cNvPr id="3" name="Content Placeholder 2"/>
          <p:cNvSpPr>
            <a:spLocks noGrp="1"/>
          </p:cNvSpPr>
          <p:nvPr>
            <p:ph idx="1"/>
          </p:nvPr>
        </p:nvSpPr>
        <p:spPr/>
        <p:txBody>
          <a:bodyPr>
            <a:normAutofit fontScale="92500" lnSpcReduction="10000"/>
          </a:bodyPr>
          <a:lstStyle/>
          <a:p>
            <a:r>
              <a:rPr lang="en-US" u="sng" dirty="0" smtClean="0"/>
              <a:t>Hidalgo County</a:t>
            </a:r>
          </a:p>
          <a:p>
            <a:pPr marL="0" indent="0">
              <a:buNone/>
            </a:pPr>
            <a:r>
              <a:rPr lang="en-US" dirty="0" smtClean="0"/>
              <a:t>    (Mission &amp; McAllen)</a:t>
            </a:r>
          </a:p>
          <a:p>
            <a:pPr marL="0" indent="0">
              <a:buNone/>
            </a:pPr>
            <a:r>
              <a:rPr lang="en-US" dirty="0"/>
              <a:t> </a:t>
            </a:r>
            <a:r>
              <a:rPr lang="en-US" dirty="0" smtClean="0"/>
              <a:t>   &amp; all the way down to</a:t>
            </a:r>
          </a:p>
          <a:p>
            <a:pPr marL="0" indent="0">
              <a:buNone/>
            </a:pPr>
            <a:r>
              <a:rPr lang="en-US" dirty="0"/>
              <a:t> </a:t>
            </a:r>
            <a:r>
              <a:rPr lang="en-US" dirty="0" smtClean="0"/>
              <a:t>   </a:t>
            </a:r>
            <a:r>
              <a:rPr lang="en-US" u="sng" dirty="0" smtClean="0"/>
              <a:t>Cameron County</a:t>
            </a:r>
          </a:p>
          <a:p>
            <a:pPr marL="0" indent="0">
              <a:buNone/>
            </a:pPr>
            <a:r>
              <a:rPr lang="en-US" dirty="0" smtClean="0"/>
              <a:t>    (Brownsville &amp; Rio Hondo)</a:t>
            </a:r>
          </a:p>
          <a:p>
            <a:endParaRPr lang="en-US" dirty="0"/>
          </a:p>
          <a:p>
            <a:r>
              <a:rPr lang="en-US" dirty="0" smtClean="0"/>
              <a:t>Do not have stone</a:t>
            </a:r>
          </a:p>
          <a:p>
            <a:endParaRPr lang="en-US" dirty="0"/>
          </a:p>
          <a:p>
            <a:r>
              <a:rPr lang="en-US" dirty="0" err="1" smtClean="0"/>
              <a:t>Jacales</a:t>
            </a:r>
            <a:r>
              <a:rPr lang="en-US" dirty="0" smtClean="0"/>
              <a:t> were made of </a:t>
            </a:r>
          </a:p>
          <a:p>
            <a:pPr marL="0" indent="0">
              <a:buNone/>
            </a:pPr>
            <a:r>
              <a:rPr lang="en-US" dirty="0" smtClean="0"/>
              <a:t>    wood and mud    </a:t>
            </a:r>
            <a:endParaRPr lang="en-US"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752600"/>
            <a:ext cx="3886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7399625"/>
      </p:ext>
    </p:extLst>
  </p:cSld>
  <p:clrMapOvr>
    <a:masterClrMapping/>
  </p:clrMapOvr>
  <mc:AlternateContent xmlns:mc="http://schemas.openxmlformats.org/markup-compatibility/2006" xmlns:p14="http://schemas.microsoft.com/office/powerpoint/2010/main">
    <mc:Choice Requires="p14">
      <p:transition spd="slow" p14:dur="2000" advTm="8609">
        <p14:prism isContent="1"/>
      </p:transition>
    </mc:Choice>
    <mc:Fallback xmlns="">
      <p:transition spd="slow" advTm="86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a:noFill/>
        </p:spPr>
        <p:txBody>
          <a:bodyPr/>
          <a:lstStyle/>
          <a:p>
            <a:pPr algn="ctr"/>
            <a:r>
              <a:rPr lang="en-US" b="1" dirty="0" smtClean="0">
                <a:latin typeface="+mn-lt"/>
              </a:rPr>
              <a:t>Raising Cattle</a:t>
            </a:r>
            <a:endParaRPr lang="en-US" b="1" dirty="0">
              <a:latin typeface="+mn-lt"/>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114800" y="1905000"/>
            <a:ext cx="3293012" cy="4389437"/>
          </a:xfrm>
        </p:spPr>
      </p:pic>
      <p:sp>
        <p:nvSpPr>
          <p:cNvPr id="3" name="TextBox 2"/>
          <p:cNvSpPr txBox="1"/>
          <p:nvPr/>
        </p:nvSpPr>
        <p:spPr>
          <a:xfrm>
            <a:off x="990600" y="1981200"/>
            <a:ext cx="2819400" cy="4062651"/>
          </a:xfrm>
          <a:prstGeom prst="rect">
            <a:avLst/>
          </a:prstGeom>
          <a:noFill/>
        </p:spPr>
        <p:txBody>
          <a:bodyPr wrap="square" rtlCol="0">
            <a:spAutoFit/>
          </a:bodyPr>
          <a:lstStyle/>
          <a:p>
            <a:r>
              <a:rPr lang="en-US" sz="4800" dirty="0" smtClean="0"/>
              <a:t>Cattle:</a:t>
            </a:r>
          </a:p>
          <a:p>
            <a:pPr marL="285750" indent="-285750">
              <a:buFont typeface="Arial" pitchFamily="34" charset="0"/>
              <a:buChar char="•"/>
            </a:pPr>
            <a:r>
              <a:rPr lang="en-US" sz="4800" dirty="0" smtClean="0"/>
              <a:t>Meat</a:t>
            </a:r>
          </a:p>
          <a:p>
            <a:pPr marL="285750" indent="-285750">
              <a:buFont typeface="Arial" pitchFamily="34" charset="0"/>
              <a:buChar char="•"/>
            </a:pPr>
            <a:r>
              <a:rPr lang="en-US" sz="4800" dirty="0" smtClean="0"/>
              <a:t>Hides</a:t>
            </a:r>
          </a:p>
          <a:p>
            <a:pPr marL="285750" indent="-285750">
              <a:buFont typeface="Arial" pitchFamily="34" charset="0"/>
              <a:buChar char="•"/>
            </a:pPr>
            <a:r>
              <a:rPr lang="en-US" sz="4800" dirty="0" smtClean="0"/>
              <a:t>Tallow - candles</a:t>
            </a:r>
            <a:r>
              <a:rPr lang="en-US" dirty="0" smtClean="0"/>
              <a:t/>
            </a:r>
            <a:br>
              <a:rPr lang="en-US" dirty="0" smtClean="0"/>
            </a:b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336660"/>
      </p:ext>
    </p:extLst>
  </p:cSld>
  <p:clrMapOvr>
    <a:masterClrMapping/>
  </p:clrMapOvr>
  <mc:AlternateContent xmlns:mc="http://schemas.openxmlformats.org/markup-compatibility/2006" xmlns:p14="http://schemas.microsoft.com/office/powerpoint/2010/main">
    <mc:Choice Requires="p14">
      <p:transition spd="slow" p14:dur="2000" advTm="13679">
        <p14:prism isContent="1"/>
      </p:transition>
    </mc:Choice>
    <mc:Fallback xmlns="">
      <p:transition spd="slow" advTm="136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smtClean="0">
                <a:latin typeface="+mn-lt"/>
              </a:rPr>
              <a:t>Raising Sheep</a:t>
            </a:r>
            <a:endParaRPr lang="en-US" b="1" dirty="0">
              <a:latin typeface="+mn-lt"/>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893686" y="1935163"/>
            <a:ext cx="3356627" cy="4389437"/>
          </a:xfrm>
        </p:spPr>
      </p:pic>
      <p:sp>
        <p:nvSpPr>
          <p:cNvPr id="3" name="TextBox 2"/>
          <p:cNvSpPr txBox="1"/>
          <p:nvPr/>
        </p:nvSpPr>
        <p:spPr>
          <a:xfrm>
            <a:off x="609600" y="2133600"/>
            <a:ext cx="2819400" cy="2308324"/>
          </a:xfrm>
          <a:prstGeom prst="rect">
            <a:avLst/>
          </a:prstGeom>
          <a:noFill/>
        </p:spPr>
        <p:txBody>
          <a:bodyPr wrap="square" rtlCol="0">
            <a:spAutoFit/>
          </a:bodyPr>
          <a:lstStyle/>
          <a:p>
            <a:r>
              <a:rPr lang="en-US" sz="4800" dirty="0" smtClean="0"/>
              <a:t>Sheep:</a:t>
            </a:r>
          </a:p>
          <a:p>
            <a:pPr marL="285750" indent="-285750">
              <a:buFont typeface="Arial" pitchFamily="34" charset="0"/>
              <a:buChar char="•"/>
            </a:pPr>
            <a:r>
              <a:rPr lang="en-US" sz="4800" dirty="0" smtClean="0"/>
              <a:t>Meat</a:t>
            </a:r>
          </a:p>
          <a:p>
            <a:pPr marL="285750" indent="-285750">
              <a:buFont typeface="Arial" pitchFamily="34" charset="0"/>
              <a:buChar char="•"/>
            </a:pPr>
            <a:r>
              <a:rPr lang="en-US" sz="4800" dirty="0" smtClean="0"/>
              <a:t>Wool</a:t>
            </a:r>
            <a:endParaRPr lang="en-US" sz="4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2600420"/>
      </p:ext>
    </p:extLst>
  </p:cSld>
  <p:clrMapOvr>
    <a:masterClrMapping/>
  </p:clrMapOvr>
  <mc:AlternateContent xmlns:mc="http://schemas.openxmlformats.org/markup-compatibility/2006" xmlns:p14="http://schemas.microsoft.com/office/powerpoint/2010/main">
    <mc:Choice Requires="p14">
      <p:transition spd="slow" p14:dur="2000" advTm="15625">
        <p14:prism isContent="1"/>
      </p:transition>
    </mc:Choice>
    <mc:Fallback xmlns="">
      <p:transition spd="slow" advTm="15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a:noFill/>
        </p:spPr>
        <p:txBody>
          <a:bodyPr/>
          <a:lstStyle/>
          <a:p>
            <a:pPr algn="ctr"/>
            <a:r>
              <a:rPr lang="en-US" b="1" dirty="0" smtClean="0">
                <a:latin typeface="+mn-lt"/>
              </a:rPr>
              <a:t>Raising Crops</a:t>
            </a:r>
            <a:endParaRPr lang="en-US" b="1" dirty="0">
              <a:latin typeface="+mn-lt"/>
            </a:endParaRPr>
          </a:p>
        </p:txBody>
      </p:sp>
      <p:sp>
        <p:nvSpPr>
          <p:cNvPr id="3" name="Content Placeholder 2"/>
          <p:cNvSpPr>
            <a:spLocks noGrp="1"/>
          </p:cNvSpPr>
          <p:nvPr>
            <p:ph idx="1"/>
          </p:nvPr>
        </p:nvSpPr>
        <p:spPr/>
        <p:txBody>
          <a:bodyPr>
            <a:normAutofit/>
          </a:bodyPr>
          <a:lstStyle/>
          <a:p>
            <a:r>
              <a:rPr lang="en-US" sz="4400" dirty="0" smtClean="0"/>
              <a:t>Cotton</a:t>
            </a:r>
          </a:p>
          <a:p>
            <a:r>
              <a:rPr lang="en-US" sz="4400" dirty="0" smtClean="0"/>
              <a:t>Corn</a:t>
            </a:r>
          </a:p>
          <a:p>
            <a:r>
              <a:rPr lang="en-US" sz="4400" dirty="0" smtClean="0"/>
              <a:t>Beans</a:t>
            </a:r>
          </a:p>
          <a:p>
            <a:r>
              <a:rPr lang="en-US" sz="4400" dirty="0" smtClean="0"/>
              <a:t>Squash</a:t>
            </a:r>
            <a:endParaRPr lang="en-US" sz="44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227" y="2438400"/>
            <a:ext cx="3276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849" y="1885668"/>
            <a:ext cx="2362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4662514"/>
      </p:ext>
    </p:extLst>
  </p:cSld>
  <p:clrMapOvr>
    <a:masterClrMapping/>
  </p:clrMapOvr>
  <mc:AlternateContent xmlns:mc="http://schemas.openxmlformats.org/markup-compatibility/2006" xmlns:p14="http://schemas.microsoft.com/office/powerpoint/2010/main">
    <mc:Choice Requires="p14">
      <p:transition spd="slow" p14:dur="2000" advTm="6810">
        <p14:prism isContent="1"/>
      </p:transition>
    </mc:Choice>
    <mc:Fallback xmlns="">
      <p:transition spd="slow" advTm="6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a:noFill/>
        </p:spPr>
        <p:txBody>
          <a:bodyPr/>
          <a:lstStyle/>
          <a:p>
            <a:pPr algn="ctr"/>
            <a:r>
              <a:rPr lang="en-US" b="1" dirty="0" smtClean="0">
                <a:latin typeface="+mn-lt"/>
                <a:ea typeface="DejaVu Serif" pitchFamily="18" charset="0"/>
              </a:rPr>
              <a:t>Rio Grande </a:t>
            </a:r>
            <a:endParaRPr lang="en-US" b="1" dirty="0">
              <a:latin typeface="+mn-lt"/>
              <a:ea typeface="DejaVu Serif" pitchFamily="18" charset="0"/>
            </a:endParaRPr>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600200"/>
            <a:ext cx="6705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576985"/>
      </p:ext>
    </p:extLst>
  </p:cSld>
  <p:clrMapOvr>
    <a:masterClrMapping/>
  </p:clrMapOvr>
  <mc:AlternateContent xmlns:mc="http://schemas.openxmlformats.org/markup-compatibility/2006" xmlns:p14="http://schemas.microsoft.com/office/powerpoint/2010/main">
    <mc:Choice Requires="p14">
      <p:transition spd="slow" p14:dur="1400" advTm="9052">
        <p14:ripple/>
      </p:transition>
    </mc:Choice>
    <mc:Fallback xmlns="">
      <p:transition spd="slow" advTm="9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smtClean="0">
                <a:latin typeface="+mn-lt"/>
              </a:rPr>
              <a:t>Collecting Salt</a:t>
            </a:r>
            <a:endParaRPr lang="en-US" b="1" dirty="0">
              <a:latin typeface="+mn-lt"/>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787037" y="1935163"/>
            <a:ext cx="3569925" cy="438943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1514494"/>
      </p:ext>
    </p:extLst>
  </p:cSld>
  <p:clrMapOvr>
    <a:masterClrMapping/>
  </p:clrMapOvr>
  <mc:AlternateContent xmlns:mc="http://schemas.openxmlformats.org/markup-compatibility/2006" xmlns:p14="http://schemas.microsoft.com/office/powerpoint/2010/main">
    <mc:Choice Requires="p14">
      <p:transition spd="slow" p14:dur="2000" advTm="5512">
        <p14:prism isContent="1"/>
      </p:transition>
    </mc:Choice>
    <mc:Fallback xmlns="">
      <p:transition spd="slow" advTm="5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600200"/>
          </a:xfrm>
          <a:noFill/>
        </p:spPr>
        <p:txBody>
          <a:bodyPr>
            <a:normAutofit/>
          </a:bodyPr>
          <a:lstStyle/>
          <a:p>
            <a:pPr algn="ctr"/>
            <a:r>
              <a:rPr lang="en-US" b="1" dirty="0" smtClean="0">
                <a:latin typeface="+mn-lt"/>
              </a:rPr>
              <a:t>Spanish Land Grants</a:t>
            </a:r>
            <a:br>
              <a:rPr lang="en-US" b="1" dirty="0" smtClean="0">
                <a:latin typeface="+mn-lt"/>
              </a:rPr>
            </a:br>
            <a:r>
              <a:rPr lang="en-US" b="1" dirty="0" smtClean="0">
                <a:latin typeface="+mn-lt"/>
              </a:rPr>
              <a:t> (</a:t>
            </a:r>
            <a:r>
              <a:rPr lang="en-US" b="1" dirty="0" err="1" smtClean="0">
                <a:latin typeface="+mn-lt"/>
              </a:rPr>
              <a:t>porciones</a:t>
            </a:r>
            <a:r>
              <a:rPr lang="en-US" b="1" dirty="0" smtClean="0">
                <a:latin typeface="+mn-lt"/>
              </a:rPr>
              <a:t>)</a:t>
            </a:r>
            <a:endParaRPr lang="en-US" b="1" dirty="0">
              <a:latin typeface="+mn-lt"/>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667000" y="2133600"/>
            <a:ext cx="3734416" cy="4389437"/>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5127834"/>
      </p:ext>
    </p:extLst>
  </p:cSld>
  <p:clrMapOvr>
    <a:masterClrMapping/>
  </p:clrMapOvr>
  <mc:AlternateContent xmlns:mc="http://schemas.openxmlformats.org/markup-compatibility/2006" xmlns:p14="http://schemas.microsoft.com/office/powerpoint/2010/main">
    <mc:Choice Requires="p14">
      <p:transition spd="slow" p14:dur="2000" advTm="23589">
        <p14:prism isContent="1"/>
      </p:transition>
    </mc:Choice>
    <mc:Fallback xmlns="">
      <p:transition spd="slow" advTm="23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371600"/>
          </a:xfrm>
          <a:noFill/>
        </p:spPr>
        <p:txBody>
          <a:bodyPr>
            <a:normAutofit fontScale="90000"/>
          </a:bodyPr>
          <a:lstStyle/>
          <a:p>
            <a:pPr algn="ctr"/>
            <a:r>
              <a:rPr lang="en-US" b="1" dirty="0" smtClean="0">
                <a:latin typeface="+mn-lt"/>
              </a:rPr>
              <a:t>Mexico Wants Independence</a:t>
            </a:r>
            <a:br>
              <a:rPr lang="en-US" b="1" dirty="0" smtClean="0">
                <a:latin typeface="+mn-lt"/>
              </a:rPr>
            </a:br>
            <a:r>
              <a:rPr lang="en-US" b="1" dirty="0" smtClean="0">
                <a:latin typeface="+mn-lt"/>
              </a:rPr>
              <a:t> from Spain</a:t>
            </a:r>
            <a:endParaRPr lang="en-US" b="1" dirty="0">
              <a:latin typeface="+mn-lt"/>
            </a:endParaRPr>
          </a:p>
        </p:txBody>
      </p:sp>
      <p:sp>
        <p:nvSpPr>
          <p:cNvPr id="3" name="Content Placeholder 2"/>
          <p:cNvSpPr>
            <a:spLocks noGrp="1"/>
          </p:cNvSpPr>
          <p:nvPr>
            <p:ph idx="1"/>
          </p:nvPr>
        </p:nvSpPr>
        <p:spPr/>
        <p:txBody>
          <a:bodyPr>
            <a:normAutofit/>
          </a:bodyPr>
          <a:lstStyle/>
          <a:p>
            <a:r>
              <a:rPr lang="en-US" sz="4400" b="1" dirty="0" smtClean="0"/>
              <a:t>1810</a:t>
            </a:r>
            <a:endParaRPr lang="en-US" sz="4400" b="1"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743200"/>
            <a:ext cx="2971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7060262"/>
      </p:ext>
    </p:extLst>
  </p:cSld>
  <p:clrMapOvr>
    <a:masterClrMapping/>
  </p:clrMapOvr>
  <mc:AlternateContent xmlns:mc="http://schemas.openxmlformats.org/markup-compatibility/2006" xmlns:p14="http://schemas.microsoft.com/office/powerpoint/2010/main">
    <mc:Choice Requires="p14">
      <p:transition spd="slow" p14:dur="2000" advTm="6893">
        <p14:prism isContent="1"/>
      </p:transition>
    </mc:Choice>
    <mc:Fallback xmlns="">
      <p:transition spd="slow" advTm="6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371600"/>
          </a:xfrm>
          <a:noFill/>
        </p:spPr>
        <p:txBody>
          <a:bodyPr>
            <a:normAutofit fontScale="90000"/>
          </a:bodyPr>
          <a:lstStyle/>
          <a:p>
            <a:pPr algn="ctr"/>
            <a:r>
              <a:rPr lang="en-US" b="1" dirty="0" smtClean="0">
                <a:latin typeface="+mn-lt"/>
              </a:rPr>
              <a:t>Mexico Wins Independence</a:t>
            </a:r>
            <a:br>
              <a:rPr lang="en-US" b="1" dirty="0" smtClean="0">
                <a:latin typeface="+mn-lt"/>
              </a:rPr>
            </a:br>
            <a:r>
              <a:rPr lang="en-US" b="1" dirty="0" smtClean="0">
                <a:latin typeface="+mn-lt"/>
              </a:rPr>
              <a:t> from Spain</a:t>
            </a:r>
            <a:endParaRPr lang="en-US" b="1" dirty="0">
              <a:latin typeface="+mn-lt"/>
            </a:endParaRPr>
          </a:p>
        </p:txBody>
      </p:sp>
      <p:sp>
        <p:nvSpPr>
          <p:cNvPr id="3" name="Content Placeholder 2"/>
          <p:cNvSpPr>
            <a:spLocks noGrp="1"/>
          </p:cNvSpPr>
          <p:nvPr>
            <p:ph idx="1"/>
          </p:nvPr>
        </p:nvSpPr>
        <p:spPr/>
        <p:txBody>
          <a:bodyPr>
            <a:normAutofit/>
          </a:bodyPr>
          <a:lstStyle/>
          <a:p>
            <a:r>
              <a:rPr lang="en-US" sz="4400" b="1" dirty="0" smtClean="0"/>
              <a:t>1821</a:t>
            </a:r>
            <a:endParaRPr lang="en-US" sz="4400" b="1"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81049"/>
            <a:ext cx="3048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730973"/>
            <a:ext cx="2362200" cy="270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2381190"/>
      </p:ext>
    </p:extLst>
  </p:cSld>
  <p:clrMapOvr>
    <a:masterClrMapping/>
  </p:clrMapOvr>
  <mc:AlternateContent xmlns:mc="http://schemas.openxmlformats.org/markup-compatibility/2006" xmlns:p14="http://schemas.microsoft.com/office/powerpoint/2010/main">
    <mc:Choice Requires="p14">
      <p:transition spd="slow" p14:dur="2000" advTm="6073">
        <p14:prism isContent="1"/>
      </p:transition>
    </mc:Choice>
    <mc:Fallback xmlns="">
      <p:transition spd="slow" advTm="6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a:noFill/>
        </p:spPr>
        <p:txBody>
          <a:bodyPr/>
          <a:lstStyle/>
          <a:p>
            <a:pPr algn="ctr"/>
            <a:r>
              <a:rPr lang="en-US" b="1" dirty="0" smtClean="0">
                <a:latin typeface="+mn-lt"/>
              </a:rPr>
              <a:t>Texas Now a Part of Mexico</a:t>
            </a:r>
            <a:endParaRPr lang="en-US" b="1" dirty="0">
              <a:latin typeface="+mn-lt"/>
            </a:endParaRPr>
          </a:p>
        </p:txBody>
      </p:sp>
      <p:sp>
        <p:nvSpPr>
          <p:cNvPr id="3" name="Content Placeholder 2"/>
          <p:cNvSpPr>
            <a:spLocks noGrp="1"/>
          </p:cNvSpPr>
          <p:nvPr>
            <p:ph idx="1"/>
          </p:nvPr>
        </p:nvSpPr>
        <p:spPr/>
        <p:txBody>
          <a:bodyPr>
            <a:normAutofit lnSpcReduction="10000"/>
          </a:bodyPr>
          <a:lstStyle/>
          <a:p>
            <a:r>
              <a:rPr lang="en-US" sz="4400" b="1" dirty="0" smtClean="0"/>
              <a:t>1821</a:t>
            </a:r>
          </a:p>
          <a:p>
            <a:endParaRPr lang="en-US" sz="4000" dirty="0"/>
          </a:p>
          <a:p>
            <a:r>
              <a:rPr lang="en-US" sz="4000" dirty="0" smtClean="0"/>
              <a:t>All land</a:t>
            </a:r>
          </a:p>
          <a:p>
            <a:pPr marL="0" indent="0">
              <a:buNone/>
            </a:pPr>
            <a:r>
              <a:rPr lang="en-US" sz="4000" dirty="0" smtClean="0"/>
              <a:t>   in</a:t>
            </a:r>
            <a:r>
              <a:rPr lang="en-US" sz="4000" dirty="0"/>
              <a:t> </a:t>
            </a:r>
            <a:r>
              <a:rPr lang="en-US" sz="4000" dirty="0" smtClean="0"/>
              <a:t>red</a:t>
            </a:r>
            <a:endParaRPr lang="en-US" sz="4000" dirty="0"/>
          </a:p>
          <a:p>
            <a:pPr marL="0" indent="0">
              <a:buNone/>
            </a:pPr>
            <a:r>
              <a:rPr lang="en-US" sz="4000" dirty="0"/>
              <a:t> </a:t>
            </a:r>
            <a:r>
              <a:rPr lang="en-US" sz="4000" dirty="0" smtClean="0"/>
              <a:t>  belongs</a:t>
            </a:r>
          </a:p>
          <a:p>
            <a:pPr marL="0" indent="0">
              <a:buNone/>
            </a:pPr>
            <a:r>
              <a:rPr lang="en-US" sz="4000" dirty="0" smtClean="0"/>
              <a:t>   to Mexico</a:t>
            </a: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52600"/>
            <a:ext cx="5257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8423340"/>
      </p:ext>
    </p:extLst>
  </p:cSld>
  <p:clrMapOvr>
    <a:masterClrMapping/>
  </p:clrMapOvr>
  <mc:AlternateContent xmlns:mc="http://schemas.openxmlformats.org/markup-compatibility/2006" xmlns:p14="http://schemas.microsoft.com/office/powerpoint/2010/main">
    <mc:Choice Requires="p14">
      <p:transition spd="slow" p14:dur="2000" advTm="12216">
        <p14:prism isContent="1"/>
      </p:transition>
    </mc:Choice>
    <mc:Fallback xmlns="">
      <p:transition spd="slow" advTm="12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1057" y="3687099"/>
            <a:ext cx="261297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57200"/>
            <a:ext cx="8229600" cy="1828800"/>
          </a:xfrm>
          <a:noFill/>
        </p:spPr>
        <p:txBody>
          <a:bodyPr>
            <a:normAutofit/>
          </a:bodyPr>
          <a:lstStyle/>
          <a:p>
            <a:pPr algn="ctr"/>
            <a:r>
              <a:rPr lang="en-US" b="1" dirty="0" smtClean="0">
                <a:latin typeface="+mn-lt"/>
              </a:rPr>
              <a:t>Texas Wins Independence </a:t>
            </a:r>
            <a:br>
              <a:rPr lang="en-US" b="1" dirty="0" smtClean="0">
                <a:latin typeface="+mn-lt"/>
              </a:rPr>
            </a:br>
            <a:r>
              <a:rPr lang="en-US" b="1" dirty="0" smtClean="0">
                <a:latin typeface="+mn-lt"/>
              </a:rPr>
              <a:t>From Mexico</a:t>
            </a:r>
            <a:endParaRPr lang="en-US" b="1" dirty="0">
              <a:latin typeface="+mn-lt"/>
            </a:endParaRPr>
          </a:p>
        </p:txBody>
      </p:sp>
      <p:sp>
        <p:nvSpPr>
          <p:cNvPr id="3" name="Content Placeholder 2"/>
          <p:cNvSpPr>
            <a:spLocks noGrp="1"/>
          </p:cNvSpPr>
          <p:nvPr>
            <p:ph idx="1"/>
          </p:nvPr>
        </p:nvSpPr>
        <p:spPr>
          <a:xfrm>
            <a:off x="457200" y="2286000"/>
            <a:ext cx="8229600" cy="3962400"/>
          </a:xfrm>
        </p:spPr>
        <p:txBody>
          <a:bodyPr>
            <a:normAutofit/>
          </a:bodyPr>
          <a:lstStyle/>
          <a:p>
            <a:r>
              <a:rPr lang="en-US" sz="4400" b="1" dirty="0" smtClean="0"/>
              <a:t>1836</a:t>
            </a:r>
            <a:endParaRPr lang="en-US" sz="4400" b="1" dirty="0"/>
          </a:p>
        </p:txBody>
      </p:sp>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897" y="4191000"/>
            <a:ext cx="213587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743200"/>
            <a:ext cx="206621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2933699"/>
            <a:ext cx="2590800"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8486237"/>
      </p:ext>
    </p:extLst>
  </p:cSld>
  <p:clrMapOvr>
    <a:masterClrMapping/>
  </p:clrMapOvr>
  <mc:AlternateContent xmlns:mc="http://schemas.openxmlformats.org/markup-compatibility/2006" xmlns:p14="http://schemas.microsoft.com/office/powerpoint/2010/main">
    <mc:Choice Requires="p14">
      <p:transition spd="slow" p14:dur="2000" advTm="15892">
        <p14:prism isContent="1"/>
      </p:transition>
    </mc:Choice>
    <mc:Fallback xmlns="">
      <p:transition spd="slow" advTm="15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828800"/>
          </a:xfrm>
          <a:noFill/>
        </p:spPr>
        <p:txBody>
          <a:bodyPr>
            <a:normAutofit/>
          </a:bodyPr>
          <a:lstStyle/>
          <a:p>
            <a:pPr algn="ctr"/>
            <a:r>
              <a:rPr lang="en-US" b="1" dirty="0" smtClean="0">
                <a:latin typeface="+mn-lt"/>
              </a:rPr>
              <a:t>Texas is a Nation</a:t>
            </a:r>
            <a:endParaRPr lang="en-US" b="1" dirty="0">
              <a:latin typeface="+mn-lt"/>
            </a:endParaRPr>
          </a:p>
        </p:txBody>
      </p:sp>
      <p:sp>
        <p:nvSpPr>
          <p:cNvPr id="3" name="Content Placeholder 2"/>
          <p:cNvSpPr>
            <a:spLocks noGrp="1"/>
          </p:cNvSpPr>
          <p:nvPr>
            <p:ph idx="1"/>
          </p:nvPr>
        </p:nvSpPr>
        <p:spPr>
          <a:xfrm>
            <a:off x="457200" y="2286000"/>
            <a:ext cx="8229600" cy="3962400"/>
          </a:xfrm>
        </p:spPr>
        <p:txBody>
          <a:bodyPr>
            <a:normAutofit/>
          </a:bodyPr>
          <a:lstStyle/>
          <a:p>
            <a:r>
              <a:rPr lang="en-US" sz="4400" b="1" dirty="0" smtClean="0"/>
              <a:t>1836</a:t>
            </a:r>
          </a:p>
          <a:p>
            <a:r>
              <a:rPr lang="en-US" sz="4400" b="1" dirty="0" smtClean="0"/>
              <a:t>Sam Houston</a:t>
            </a:r>
          </a:p>
          <a:p>
            <a:pPr marL="0" indent="0">
              <a:buNone/>
            </a:pPr>
            <a:r>
              <a:rPr lang="en-US" sz="4400" b="1" dirty="0"/>
              <a:t> </a:t>
            </a:r>
            <a:r>
              <a:rPr lang="en-US" sz="4400" b="1" dirty="0" smtClean="0"/>
              <a:t>  First President</a:t>
            </a:r>
          </a:p>
          <a:p>
            <a:pPr marL="0" indent="0">
              <a:buNone/>
            </a:pPr>
            <a:endParaRPr lang="en-US" sz="4400" b="1" dirty="0"/>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176782"/>
            <a:ext cx="2590800"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043182"/>
            <a:ext cx="2362200" cy="245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5670730"/>
      </p:ext>
    </p:extLst>
  </p:cSld>
  <p:clrMapOvr>
    <a:masterClrMapping/>
  </p:clrMapOvr>
  <mc:AlternateContent xmlns:mc="http://schemas.openxmlformats.org/markup-compatibility/2006" xmlns:p14="http://schemas.microsoft.com/office/powerpoint/2010/main">
    <mc:Choice Requires="p14">
      <p:transition spd="slow" p14:dur="2000" advTm="18600">
        <p14:prism isContent="1"/>
      </p:transition>
    </mc:Choice>
    <mc:Fallback xmlns="">
      <p:transition spd="slow" advTm="18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10412"/>
          </a:xfrm>
          <a:noFill/>
        </p:spPr>
        <p:txBody>
          <a:bodyPr/>
          <a:lstStyle/>
          <a:p>
            <a:r>
              <a:rPr lang="en-US" b="1" dirty="0" smtClean="0">
                <a:latin typeface="+mn-lt"/>
              </a:rPr>
              <a:t>Texas Joins United States</a:t>
            </a:r>
            <a:endParaRPr lang="en-US" b="1" dirty="0">
              <a:latin typeface="+mn-lt"/>
            </a:endParaRPr>
          </a:p>
        </p:txBody>
      </p:sp>
      <p:sp>
        <p:nvSpPr>
          <p:cNvPr id="3" name="Content Placeholder 2"/>
          <p:cNvSpPr>
            <a:spLocks noGrp="1"/>
          </p:cNvSpPr>
          <p:nvPr>
            <p:ph idx="1"/>
          </p:nvPr>
        </p:nvSpPr>
        <p:spPr/>
        <p:txBody>
          <a:bodyPr/>
          <a:lstStyle/>
          <a:p>
            <a:r>
              <a:rPr lang="en-US" sz="4400" b="1" dirty="0" smtClean="0"/>
              <a:t>1845</a:t>
            </a:r>
          </a:p>
          <a:p>
            <a:endParaRPr lang="en-US" b="1" dirty="0" smtClean="0"/>
          </a:p>
          <a:p>
            <a:pPr marL="0" indent="0">
              <a:buNone/>
            </a:pPr>
            <a:endParaRPr lang="en-US" dirty="0"/>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81200"/>
            <a:ext cx="3007962"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819400"/>
            <a:ext cx="2971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8454" y="4376595"/>
            <a:ext cx="3352800"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3479748"/>
      </p:ext>
    </p:extLst>
  </p:cSld>
  <p:clrMapOvr>
    <a:masterClrMapping/>
  </p:clrMapOvr>
  <mc:AlternateContent xmlns:mc="http://schemas.openxmlformats.org/markup-compatibility/2006" xmlns:p14="http://schemas.microsoft.com/office/powerpoint/2010/main">
    <mc:Choice Requires="p14">
      <p:transition spd="slow" p14:dur="2000" advTm="7201">
        <p14:prism isContent="1"/>
      </p:transition>
    </mc:Choice>
    <mc:Fallback xmlns="">
      <p:transition spd="slow" advTm="7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a:noFill/>
        </p:spPr>
        <p:txBody>
          <a:bodyPr/>
          <a:lstStyle/>
          <a:p>
            <a:pPr algn="ctr"/>
            <a:r>
              <a:rPr lang="en-US" b="1" dirty="0" smtClean="0">
                <a:latin typeface="+mn-lt"/>
              </a:rPr>
              <a:t>Review of Texas History</a:t>
            </a:r>
            <a:endParaRPr lang="en-US" b="1" dirty="0">
              <a:latin typeface="+mn-lt"/>
            </a:endParaRPr>
          </a:p>
        </p:txBody>
      </p:sp>
      <p:sp>
        <p:nvSpPr>
          <p:cNvPr id="3" name="Content Placeholder 2"/>
          <p:cNvSpPr>
            <a:spLocks noGrp="1"/>
          </p:cNvSpPr>
          <p:nvPr>
            <p:ph idx="1"/>
          </p:nvPr>
        </p:nvSpPr>
        <p:spPr>
          <a:xfrm>
            <a:off x="228600" y="2057400"/>
            <a:ext cx="8610600" cy="4068763"/>
          </a:xfrm>
        </p:spPr>
        <p:txBody>
          <a:bodyPr>
            <a:normAutofit/>
          </a:bodyPr>
          <a:lstStyle/>
          <a:p>
            <a:r>
              <a:rPr lang="en-US" dirty="0" smtClean="0"/>
              <a:t>1700s	Texas is settled by Spain</a:t>
            </a:r>
          </a:p>
          <a:p>
            <a:pPr marL="0" indent="0">
              <a:buNone/>
            </a:pPr>
            <a:endParaRPr lang="en-US" dirty="0" smtClean="0"/>
          </a:p>
          <a:p>
            <a:r>
              <a:rPr lang="en-US" dirty="0" smtClean="0"/>
              <a:t>1821     	Mexico wins independence from Spain</a:t>
            </a:r>
          </a:p>
          <a:p>
            <a:endParaRPr lang="en-US" dirty="0" smtClean="0"/>
          </a:p>
          <a:p>
            <a:r>
              <a:rPr lang="en-US" dirty="0" smtClean="0"/>
              <a:t>1836		Texas wins independence from Mexico</a:t>
            </a:r>
          </a:p>
          <a:p>
            <a:pPr marL="0" indent="0">
              <a:buNone/>
            </a:pPr>
            <a:endParaRPr lang="en-US" dirty="0" smtClean="0"/>
          </a:p>
          <a:p>
            <a:r>
              <a:rPr lang="en-US" dirty="0" smtClean="0"/>
              <a:t>1845		Texas joins the United States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1757886"/>
      </p:ext>
    </p:extLst>
  </p:cSld>
  <p:clrMapOvr>
    <a:masterClrMapping/>
  </p:clrMapOvr>
  <mc:AlternateContent xmlns:mc="http://schemas.openxmlformats.org/markup-compatibility/2006" xmlns:p14="http://schemas.microsoft.com/office/powerpoint/2010/main">
    <mc:Choice Requires="p14">
      <p:transition spd="slow" p14:dur="2000" advTm="21507">
        <p14:prism isContent="1"/>
      </p:transition>
    </mc:Choice>
    <mc:Fallback xmlns="">
      <p:transition spd="slow" advTm="21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a:noFill/>
        </p:spPr>
        <p:txBody>
          <a:bodyPr>
            <a:noAutofit/>
          </a:bodyPr>
          <a:lstStyle/>
          <a:p>
            <a:pPr algn="ctr"/>
            <a:r>
              <a:rPr lang="en-US" sz="3600" u="sng" dirty="0" smtClean="0">
                <a:latin typeface="+mn-lt"/>
              </a:rPr>
              <a:t>Video Review</a:t>
            </a:r>
            <a:r>
              <a:rPr lang="en-US" sz="3600" dirty="0" smtClean="0">
                <a:latin typeface="+mn-lt"/>
              </a:rPr>
              <a:t>: American Geography Close-Ups: Southwestern States</a:t>
            </a:r>
            <a:endParaRPr lang="en-US" sz="3600" dirty="0">
              <a:latin typeface="+mn-lt"/>
            </a:endParaRPr>
          </a:p>
        </p:txBody>
      </p:sp>
      <p:pic>
        <p:nvPicPr>
          <p:cNvPr id="4" name="Texas__From_a_Province_of_Mexico_to_a_State_of_America.as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676400" y="2286000"/>
            <a:ext cx="5851525" cy="4389437"/>
          </a:xfr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3277124"/>
      </p:ext>
    </p:extLst>
  </p:cSld>
  <p:clrMapOvr>
    <a:masterClrMapping/>
  </p:clrMapOvr>
  <mc:AlternateContent xmlns:mc="http://schemas.openxmlformats.org/markup-compatibility/2006" xmlns:p14="http://schemas.microsoft.com/office/powerpoint/2010/main">
    <mc:Choice Requires="p14">
      <p:transition spd="slow" p14:dur="2000" advTm="8476">
        <p14:prism isContent="1"/>
      </p:transition>
    </mc:Choice>
    <mc:Fallback xmlns="">
      <p:transition spd="slow" advTm="8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err="1" smtClean="0">
                <a:latin typeface="+mn-lt"/>
                <a:ea typeface="DejaVu Serif" pitchFamily="18" charset="0"/>
              </a:rPr>
              <a:t>Coahuilatecans</a:t>
            </a:r>
            <a:endParaRPr lang="en-US" b="1" dirty="0">
              <a:latin typeface="+mn-lt"/>
              <a:ea typeface="DejaVu Serif"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732139" y="1935163"/>
            <a:ext cx="3679721" cy="438943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2246911"/>
      </p:ext>
    </p:extLst>
  </p:cSld>
  <p:clrMapOvr>
    <a:masterClrMapping/>
  </p:clrMapOvr>
  <mc:AlternateContent xmlns:mc="http://schemas.openxmlformats.org/markup-compatibility/2006" xmlns:p14="http://schemas.microsoft.com/office/powerpoint/2010/main">
    <mc:Choice Requires="p14">
      <p:transition spd="slow" p14:dur="2000" advTm="13546">
        <p14:prism isContent="1"/>
      </p:transition>
    </mc:Choice>
    <mc:Fallback xmlns="">
      <p:transition spd="slow" advTm="135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a:noFill/>
        </p:spPr>
        <p:txBody>
          <a:bodyPr/>
          <a:lstStyle/>
          <a:p>
            <a:pPr algn="ctr"/>
            <a:r>
              <a:rPr lang="en-US" b="1" dirty="0" smtClean="0">
                <a:latin typeface="+mn-lt"/>
              </a:rPr>
              <a:t>Disputed Land</a:t>
            </a:r>
            <a:endParaRPr lang="en-US" b="1" dirty="0">
              <a:latin typeface="+mn-lt"/>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057399"/>
            <a:ext cx="6858000" cy="403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0" y="4772055"/>
            <a:ext cx="1066800" cy="523220"/>
          </a:xfrm>
          <a:prstGeom prst="rect">
            <a:avLst/>
          </a:prstGeom>
          <a:noFill/>
        </p:spPr>
        <p:txBody>
          <a:bodyPr wrap="square" rtlCol="0">
            <a:spAutoFit/>
          </a:bodyPr>
          <a:lstStyle/>
          <a:p>
            <a:r>
              <a:rPr lang="en-US" sz="2800" dirty="0" smtClean="0"/>
              <a:t>Texas</a:t>
            </a:r>
            <a:endParaRPr lang="en-US" sz="2800" dirty="0"/>
          </a:p>
        </p:txBody>
      </p:sp>
      <p:sp>
        <p:nvSpPr>
          <p:cNvPr id="5" name="TextBox 4"/>
          <p:cNvSpPr txBox="1"/>
          <p:nvPr/>
        </p:nvSpPr>
        <p:spPr>
          <a:xfrm>
            <a:off x="1905000" y="3048000"/>
            <a:ext cx="1295400" cy="523220"/>
          </a:xfrm>
          <a:prstGeom prst="rect">
            <a:avLst/>
          </a:prstGeom>
          <a:noFill/>
        </p:spPr>
        <p:txBody>
          <a:bodyPr wrap="square" rtlCol="0">
            <a:spAutoFit/>
          </a:bodyPr>
          <a:lstStyle/>
          <a:p>
            <a:r>
              <a:rPr lang="en-US" sz="2800" dirty="0" smtClean="0"/>
              <a:t>Mexico</a:t>
            </a:r>
            <a:endParaRPr lang="en-US" sz="28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0283037"/>
      </p:ext>
    </p:extLst>
  </p:cSld>
  <p:clrMapOvr>
    <a:masterClrMapping/>
  </p:clrMapOvr>
  <mc:AlternateContent xmlns:mc="http://schemas.openxmlformats.org/markup-compatibility/2006" xmlns:p14="http://schemas.microsoft.com/office/powerpoint/2010/main">
    <mc:Choice Requires="p14">
      <p:transition spd="slow" p14:dur="2000" advTm="45219">
        <p14:prism isContent="1"/>
      </p:transition>
    </mc:Choice>
    <mc:Fallback xmlns="">
      <p:transition spd="slow" advTm="45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232" y="1981200"/>
            <a:ext cx="378156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04088"/>
            <a:ext cx="8229600" cy="967549"/>
          </a:xfrm>
          <a:noFill/>
        </p:spPr>
        <p:txBody>
          <a:bodyPr/>
          <a:lstStyle/>
          <a:p>
            <a:pPr algn="ctr"/>
            <a:r>
              <a:rPr lang="en-US" b="1" dirty="0" smtClean="0">
                <a:latin typeface="+mn-lt"/>
              </a:rPr>
              <a:t>Mexican-American War</a:t>
            </a:r>
            <a:endParaRPr lang="en-US" b="1" dirty="0">
              <a:latin typeface="+mn-lt"/>
            </a:endParaRPr>
          </a:p>
        </p:txBody>
      </p:sp>
      <p:sp>
        <p:nvSpPr>
          <p:cNvPr id="3" name="Content Placeholder 2"/>
          <p:cNvSpPr>
            <a:spLocks noGrp="1"/>
          </p:cNvSpPr>
          <p:nvPr>
            <p:ph idx="1"/>
          </p:nvPr>
        </p:nvSpPr>
        <p:spPr/>
        <p:txBody>
          <a:bodyPr>
            <a:normAutofit/>
          </a:bodyPr>
          <a:lstStyle/>
          <a:p>
            <a:r>
              <a:rPr lang="en-US" sz="4400" b="1" dirty="0" smtClean="0"/>
              <a:t>1846-1848</a:t>
            </a:r>
            <a:endParaRPr lang="en-US" sz="4400" b="1" dirty="0"/>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971800"/>
            <a:ext cx="3352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0511972"/>
      </p:ext>
    </p:extLst>
  </p:cSld>
  <p:clrMapOvr>
    <a:masterClrMapping/>
  </p:clrMapOvr>
  <mc:AlternateContent xmlns:mc="http://schemas.openxmlformats.org/markup-compatibility/2006" xmlns:p14="http://schemas.microsoft.com/office/powerpoint/2010/main">
    <mc:Choice Requires="p14">
      <p:transition spd="slow" p14:dur="2000" advTm="14463">
        <p14:prism isContent="1"/>
      </p:transition>
    </mc:Choice>
    <mc:Fallback xmlns="">
      <p:transition spd="slow" advTm="14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a:noFill/>
        </p:spPr>
        <p:txBody>
          <a:bodyPr/>
          <a:lstStyle/>
          <a:p>
            <a:pPr algn="ctr"/>
            <a:r>
              <a:rPr lang="en-US" b="1" dirty="0" smtClean="0">
                <a:latin typeface="+mn-lt"/>
              </a:rPr>
              <a:t>Land Mexico Lost </a:t>
            </a:r>
            <a:endParaRPr lang="en-US" b="1" dirty="0">
              <a:latin typeface="+mn-lt"/>
            </a:endParaRPr>
          </a:p>
        </p:txBody>
      </p:sp>
      <p:sp>
        <p:nvSpPr>
          <p:cNvPr id="3" name="Content Placeholder 2"/>
          <p:cNvSpPr>
            <a:spLocks noGrp="1"/>
          </p:cNvSpPr>
          <p:nvPr>
            <p:ph idx="1"/>
          </p:nvPr>
        </p:nvSpPr>
        <p:spPr>
          <a:xfrm>
            <a:off x="457200" y="1828800"/>
            <a:ext cx="8229600" cy="4159155"/>
          </a:xfrm>
        </p:spPr>
        <p:txBody>
          <a:bodyPr/>
          <a:lstStyle/>
          <a:p>
            <a:r>
              <a:rPr lang="en-US" dirty="0" smtClean="0"/>
              <a:t>Mexico lost</a:t>
            </a:r>
          </a:p>
          <a:p>
            <a:pPr marL="0" indent="0">
              <a:buNone/>
            </a:pPr>
            <a:r>
              <a:rPr lang="en-US" dirty="0"/>
              <a:t> </a:t>
            </a:r>
            <a:r>
              <a:rPr lang="en-US" dirty="0" smtClean="0"/>
              <a:t>   all the land</a:t>
            </a:r>
          </a:p>
          <a:p>
            <a:pPr marL="0" indent="0">
              <a:buNone/>
            </a:pPr>
            <a:r>
              <a:rPr lang="en-US" dirty="0" smtClean="0"/>
              <a:t>    in pink and</a:t>
            </a:r>
          </a:p>
          <a:p>
            <a:pPr marL="0" indent="0">
              <a:buNone/>
            </a:pPr>
            <a:r>
              <a:rPr lang="en-US" dirty="0"/>
              <a:t> </a:t>
            </a:r>
            <a:r>
              <a:rPr lang="en-US" dirty="0" smtClean="0"/>
              <a:t>   light blue</a:t>
            </a:r>
          </a:p>
          <a:p>
            <a:pPr marL="0" indent="0">
              <a:buNone/>
            </a:pPr>
            <a:endParaRPr lang="en-US" dirty="0"/>
          </a:p>
          <a:p>
            <a:pPr marL="0" indent="0">
              <a:buNone/>
            </a:pP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2133600"/>
            <a:ext cx="44005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9021950"/>
      </p:ext>
    </p:extLst>
  </p:cSld>
  <p:clrMapOvr>
    <a:masterClrMapping/>
  </p:clrMapOvr>
  <mc:AlternateContent xmlns:mc="http://schemas.openxmlformats.org/markup-compatibility/2006" xmlns:p14="http://schemas.microsoft.com/office/powerpoint/2010/main">
    <mc:Choice Requires="p14">
      <p:transition spd="slow" p14:dur="2000" advTm="18570">
        <p14:prism isContent="1"/>
      </p:transition>
    </mc:Choice>
    <mc:Fallback xmlns="">
      <p:transition spd="slow" advTm="18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a:noFill/>
        </p:spPr>
        <p:txBody>
          <a:bodyPr>
            <a:normAutofit fontScale="90000"/>
          </a:bodyPr>
          <a:lstStyle/>
          <a:p>
            <a:pPr algn="ctr"/>
            <a:r>
              <a:rPr lang="en-US" u="sng" dirty="0" smtClean="0">
                <a:latin typeface="+mn-lt"/>
              </a:rPr>
              <a:t>Video Review</a:t>
            </a:r>
            <a:r>
              <a:rPr lang="en-US" dirty="0" smtClean="0">
                <a:latin typeface="+mn-lt"/>
              </a:rPr>
              <a:t>: U.S. Expansionism</a:t>
            </a:r>
            <a:br>
              <a:rPr lang="en-US" dirty="0" smtClean="0">
                <a:latin typeface="+mn-lt"/>
              </a:rPr>
            </a:br>
            <a:r>
              <a:rPr lang="en-US" dirty="0" smtClean="0">
                <a:latin typeface="+mn-lt"/>
              </a:rPr>
              <a:t>Mexican American War</a:t>
            </a:r>
            <a:endParaRPr lang="en-US" dirty="0">
              <a:latin typeface="+mn-lt"/>
            </a:endParaRPr>
          </a:p>
        </p:txBody>
      </p:sp>
      <p:pic>
        <p:nvPicPr>
          <p:cNvPr id="4" name="Mexican_War.as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352550" y="1935163"/>
            <a:ext cx="6437313" cy="4389437"/>
          </a:xfr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8423223"/>
      </p:ext>
    </p:extLst>
  </p:cSld>
  <p:clrMapOvr>
    <a:masterClrMapping/>
  </p:clrMapOvr>
  <mc:AlternateContent xmlns:mc="http://schemas.openxmlformats.org/markup-compatibility/2006" xmlns:p14="http://schemas.microsoft.com/office/powerpoint/2010/main">
    <mc:Choice Requires="p14">
      <p:transition spd="slow" p14:dur="2000" advTm="9080">
        <p14:prism isContent="1"/>
      </p:transition>
    </mc:Choice>
    <mc:Fallback xmlns="">
      <p:transition spd="slow" advTm="9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a:noFill/>
        </p:spPr>
        <p:txBody>
          <a:bodyPr/>
          <a:lstStyle/>
          <a:p>
            <a:pPr algn="ctr"/>
            <a:r>
              <a:rPr lang="en-US" dirty="0" smtClean="0">
                <a:latin typeface="+mn-lt"/>
              </a:rPr>
              <a:t>Texas and U.S. after War</a:t>
            </a:r>
            <a:endParaRPr lang="en-US" dirty="0">
              <a:latin typeface="+mn-lt"/>
            </a:endParaRPr>
          </a:p>
        </p:txBody>
      </p:sp>
      <p:sp>
        <p:nvSpPr>
          <p:cNvPr id="3" name="Content Placeholder 2"/>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691" y="2514600"/>
            <a:ext cx="3581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8291129"/>
      </p:ext>
    </p:extLst>
  </p:cSld>
  <p:clrMapOvr>
    <a:masterClrMapping/>
  </p:clrMapOvr>
  <mc:AlternateContent xmlns:mc="http://schemas.openxmlformats.org/markup-compatibility/2006" xmlns:p14="http://schemas.microsoft.com/office/powerpoint/2010/main">
    <mc:Choice Requires="p14">
      <p:transition spd="slow" p14:dur="2000" advTm="26288">
        <p14:prism isContent="1"/>
      </p:transition>
    </mc:Choice>
    <mc:Fallback xmlns="">
      <p:transition spd="slow" advTm="262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33400"/>
            <a:ext cx="8229600" cy="1066800"/>
          </a:xfrm>
          <a:noFill/>
        </p:spPr>
        <p:txBody>
          <a:bodyPr>
            <a:normAutofit/>
          </a:bodyPr>
          <a:lstStyle/>
          <a:p>
            <a:r>
              <a:rPr lang="en-US" b="1" dirty="0" smtClean="0">
                <a:latin typeface="+mn-lt"/>
              </a:rPr>
              <a:t>Steamboats on Rio Grande</a:t>
            </a:r>
            <a:endParaRPr lang="en-US" b="1" dirty="0">
              <a:latin typeface="+mn-lt"/>
            </a:endParaRPr>
          </a:p>
        </p:txBody>
      </p:sp>
      <p:sp>
        <p:nvSpPr>
          <p:cNvPr id="3" name="Content Placeholder 2"/>
          <p:cNvSpPr>
            <a:spLocks noGrp="1"/>
          </p:cNvSpPr>
          <p:nvPr>
            <p:ph idx="1"/>
          </p:nvPr>
        </p:nvSpPr>
        <p:spPr/>
        <p:txBody>
          <a:bodyPr>
            <a:normAutofit/>
          </a:bodyPr>
          <a:lstStyle/>
          <a:p>
            <a:r>
              <a:rPr lang="en-US" sz="4400" b="1" dirty="0" smtClean="0"/>
              <a:t>1846-</a:t>
            </a:r>
          </a:p>
          <a:p>
            <a:pPr marL="0" indent="0">
              <a:buNone/>
            </a:pPr>
            <a:r>
              <a:rPr lang="en-US" sz="4400" b="1" dirty="0" smtClean="0"/>
              <a:t>   1906</a:t>
            </a:r>
            <a:endParaRPr lang="en-US" sz="4400" b="1"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905000"/>
            <a:ext cx="6477000"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473775"/>
      </p:ext>
    </p:extLst>
  </p:cSld>
  <p:clrMapOvr>
    <a:masterClrMapping/>
  </p:clrMapOvr>
  <mc:AlternateContent xmlns:mc="http://schemas.openxmlformats.org/markup-compatibility/2006" xmlns:p14="http://schemas.microsoft.com/office/powerpoint/2010/main">
    <mc:Choice Requires="p14">
      <p:transition spd="slow" p14:dur="2000" advTm="19199">
        <p14:prism isContent="1"/>
      </p:transition>
    </mc:Choice>
    <mc:Fallback xmlns="">
      <p:transition spd="slow" advTm="191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417320"/>
          </a:xfrm>
          <a:noFill/>
        </p:spPr>
        <p:txBody>
          <a:bodyPr>
            <a:normAutofit fontScale="90000"/>
          </a:bodyPr>
          <a:lstStyle/>
          <a:p>
            <a:pPr algn="ctr"/>
            <a:r>
              <a:rPr lang="en-US" b="1" dirty="0" smtClean="0">
                <a:latin typeface="+mn-lt"/>
              </a:rPr>
              <a:t>Land Agents Buy and Sell Land in Magic Valley </a:t>
            </a:r>
            <a:endParaRPr lang="en-US" b="1" dirty="0">
              <a:latin typeface="+mn-lt"/>
            </a:endParaRPr>
          </a:p>
        </p:txBody>
      </p:sp>
      <p:sp>
        <p:nvSpPr>
          <p:cNvPr id="3" name="Content Placeholder 2"/>
          <p:cNvSpPr>
            <a:spLocks noGrp="1"/>
          </p:cNvSpPr>
          <p:nvPr>
            <p:ph idx="1"/>
          </p:nvPr>
        </p:nvSpPr>
        <p:spPr/>
        <p:txBody>
          <a:bodyPr>
            <a:normAutofit/>
          </a:bodyPr>
          <a:lstStyle/>
          <a:p>
            <a:r>
              <a:rPr lang="en-US" sz="4400" b="1" dirty="0" smtClean="0"/>
              <a:t>1920</a:t>
            </a:r>
            <a:endParaRPr lang="en-US" sz="4400" b="1" dirty="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705" y="2361631"/>
            <a:ext cx="181401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43" y="4228531"/>
            <a:ext cx="3186113"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2026920"/>
            <a:ext cx="3733800" cy="23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4563464"/>
      </p:ext>
    </p:extLst>
  </p:cSld>
  <p:clrMapOvr>
    <a:masterClrMapping/>
  </p:clrMapOvr>
  <mc:AlternateContent xmlns:mc="http://schemas.openxmlformats.org/markup-compatibility/2006" xmlns:p14="http://schemas.microsoft.com/office/powerpoint/2010/main">
    <mc:Choice Requires="p14">
      <p:transition spd="slow" p14:dur="2000" advTm="24501">
        <p14:prism isContent="1"/>
      </p:transition>
    </mc:Choice>
    <mc:Fallback xmlns="">
      <p:transition spd="slow" advTm="24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a:noFill/>
        </p:spPr>
        <p:txBody>
          <a:bodyPr/>
          <a:lstStyle/>
          <a:p>
            <a:pPr algn="ctr"/>
            <a:r>
              <a:rPr lang="en-US" b="1" dirty="0" smtClean="0">
                <a:latin typeface="+mn-lt"/>
              </a:rPr>
              <a:t>Rio Grande Valley</a:t>
            </a:r>
            <a:endParaRPr lang="en-US" b="1" dirty="0">
              <a:latin typeface="+mn-lt"/>
            </a:endParaRPr>
          </a:p>
        </p:txBody>
      </p:sp>
      <p:sp>
        <p:nvSpPr>
          <p:cNvPr id="3" name="Content Placeholder 2"/>
          <p:cNvSpPr>
            <a:spLocks noGrp="1"/>
          </p:cNvSpPr>
          <p:nvPr>
            <p:ph idx="1"/>
          </p:nvPr>
        </p:nvSpPr>
        <p:spPr/>
        <p:txBody>
          <a:bodyPr/>
          <a:lstStyle/>
          <a:p>
            <a:endParaRPr lang="en-US" dirty="0"/>
          </a:p>
        </p:txBody>
      </p:sp>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323194"/>
            <a:ext cx="2957442" cy="201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1961" y="4194731"/>
            <a:ext cx="3048000" cy="186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1828800"/>
            <a:ext cx="3238500" cy="249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42514"/>
      </p:ext>
    </p:extLst>
  </p:cSld>
  <p:clrMapOvr>
    <a:masterClrMapping/>
  </p:clrMapOvr>
  <mc:AlternateContent xmlns:mc="http://schemas.openxmlformats.org/markup-compatibility/2006" xmlns:p14="http://schemas.microsoft.com/office/powerpoint/2010/main">
    <mc:Choice Requires="p14">
      <p:transition spd="slow" p14:dur="2000" advTm="11688">
        <p14:prism isContent="1"/>
      </p:transition>
    </mc:Choice>
    <mc:Fallback xmlns="">
      <p:transition spd="slow" advTm="11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a:noFill/>
        </p:spPr>
        <p:txBody>
          <a:bodyPr/>
          <a:lstStyle/>
          <a:p>
            <a:pPr algn="ctr"/>
            <a:r>
              <a:rPr lang="en-US" b="1" dirty="0" smtClean="0">
                <a:latin typeface="+mn-lt"/>
              </a:rPr>
              <a:t>Rio Grande River </a:t>
            </a:r>
            <a:endParaRPr lang="en-US" b="1" dirty="0">
              <a:latin typeface="+mn-lt"/>
            </a:endParaRPr>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00200"/>
            <a:ext cx="7391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9139505"/>
      </p:ext>
    </p:extLst>
  </p:cSld>
  <p:clrMapOvr>
    <a:masterClrMapping/>
  </p:clrMapOvr>
  <mc:AlternateContent xmlns:mc="http://schemas.openxmlformats.org/markup-compatibility/2006" xmlns:p14="http://schemas.microsoft.com/office/powerpoint/2010/main">
    <mc:Choice Requires="p14">
      <p:transition spd="slow" p14:dur="1400" advTm="9078">
        <p14:ripple/>
      </p:transition>
    </mc:Choice>
    <mc:Fallback xmlns="">
      <p:transition spd="slow" advTm="9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smtClean="0">
                <a:latin typeface="+mn-lt"/>
              </a:rPr>
              <a:t>Credits</a:t>
            </a:r>
            <a:endParaRPr lang="en-US" b="1" dirty="0">
              <a:latin typeface="+mn-lt"/>
            </a:endParaRPr>
          </a:p>
        </p:txBody>
      </p:sp>
      <p:sp>
        <p:nvSpPr>
          <p:cNvPr id="3" name="Content Placeholder 2"/>
          <p:cNvSpPr>
            <a:spLocks noGrp="1"/>
          </p:cNvSpPr>
          <p:nvPr>
            <p:ph idx="1"/>
          </p:nvPr>
        </p:nvSpPr>
        <p:spPr/>
        <p:txBody>
          <a:bodyPr/>
          <a:lstStyle/>
          <a:p>
            <a:r>
              <a:rPr lang="en-US" u="sng" dirty="0" smtClean="0"/>
              <a:t>Borderlands: the Heritage of the Lower Rio Grande Through the Art of Jose Cisneros</a:t>
            </a:r>
            <a:r>
              <a:rPr lang="en-US" dirty="0" smtClean="0"/>
              <a:t>, Cisneros, Jose, 1998</a:t>
            </a:r>
          </a:p>
          <a:p>
            <a:r>
              <a:rPr lang="en-US" i="1" dirty="0"/>
              <a:t>American Geography Close-Ups: Southwestern States: Volume 01</a:t>
            </a:r>
            <a:r>
              <a:rPr lang="en-US" dirty="0"/>
              <a:t>Ancient Lights,  2006 . Full Video.</a:t>
            </a:r>
            <a:br>
              <a:rPr lang="en-US" dirty="0"/>
            </a:br>
            <a:r>
              <a:rPr lang="en-US" i="1" dirty="0"/>
              <a:t>Discovery Education</a:t>
            </a:r>
            <a:r>
              <a:rPr lang="en-US" dirty="0"/>
              <a:t>. Web. 16 March 2013. &lt;http://www.discoveryeducation.com/&gt;.</a:t>
            </a:r>
            <a:endParaRPr lang="en-US" dirty="0" smtClean="0"/>
          </a:p>
          <a:p>
            <a:r>
              <a:rPr lang="en-US" i="1" dirty="0"/>
              <a:t>United States Expansionism</a:t>
            </a:r>
            <a:r>
              <a:rPr lang="en-US" dirty="0"/>
              <a:t> 100% Educational Videos,  2001 . Full Video.</a:t>
            </a:r>
            <a:br>
              <a:rPr lang="en-US" dirty="0"/>
            </a:br>
            <a:r>
              <a:rPr lang="en-US" i="1" dirty="0"/>
              <a:t>Discovery Education</a:t>
            </a:r>
            <a:r>
              <a:rPr lang="en-US" dirty="0"/>
              <a:t>. Web. 16 March 2013. &lt;http://www.discoveryeducation.com</a:t>
            </a:r>
            <a:r>
              <a:rPr lang="en-US" dirty="0" smtClean="0"/>
              <a:t>/&gt;.</a:t>
            </a:r>
          </a:p>
          <a:p>
            <a:endParaRPr lang="en-US" dirty="0" smtClean="0"/>
          </a:p>
          <a:p>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9950333"/>
      </p:ext>
    </p:extLst>
  </p:cSld>
  <p:clrMapOvr>
    <a:masterClrMapping/>
  </p:clrMapOvr>
  <mc:AlternateContent xmlns:mc="http://schemas.openxmlformats.org/markup-compatibility/2006" xmlns:p14="http://schemas.microsoft.com/office/powerpoint/2010/main">
    <mc:Choice Requires="p14">
      <p:transition spd="slow" p14:dur="2000" advTm="5782">
        <p14:prism isContent="1"/>
      </p:transition>
    </mc:Choice>
    <mc:Fallback xmlns="">
      <p:transition spd="slow" advTm="57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rmAutofit fontScale="90000"/>
          </a:bodyPr>
          <a:lstStyle/>
          <a:p>
            <a:pPr algn="ctr"/>
            <a:r>
              <a:rPr lang="en-US" b="1" dirty="0" smtClean="0">
                <a:latin typeface="+mn-lt"/>
              </a:rPr>
              <a:t>1750 – Rio Grande Valley</a:t>
            </a:r>
            <a:br>
              <a:rPr lang="en-US" b="1" dirty="0" smtClean="0">
                <a:latin typeface="+mn-lt"/>
              </a:rPr>
            </a:br>
            <a:r>
              <a:rPr lang="en-US" b="1" dirty="0" smtClean="0">
                <a:latin typeface="+mn-lt"/>
              </a:rPr>
              <a:t>is Not Part of U.S.</a:t>
            </a:r>
            <a:endParaRPr lang="en-US" b="1" dirty="0">
              <a:latin typeface="+mn-lt"/>
            </a:endParaRPr>
          </a:p>
        </p:txBody>
      </p:sp>
      <p:sp>
        <p:nvSpPr>
          <p:cNvPr id="3" name="Content Placeholder 2"/>
          <p:cNvSpPr>
            <a:spLocks noGrp="1"/>
          </p:cNvSpPr>
          <p:nvPr>
            <p:ph idx="1"/>
          </p:nvPr>
        </p:nvSpPr>
        <p:spPr/>
        <p:txBody>
          <a:bodyPr/>
          <a:lstStyle/>
          <a:p>
            <a:r>
              <a:rPr lang="en-US" dirty="0" smtClean="0"/>
              <a:t>13 colonies ruled by</a:t>
            </a:r>
          </a:p>
          <a:p>
            <a:pPr marL="0" indent="0">
              <a:buNone/>
            </a:pPr>
            <a:r>
              <a:rPr lang="en-US" dirty="0"/>
              <a:t> </a:t>
            </a:r>
            <a:r>
              <a:rPr lang="en-US" dirty="0" smtClean="0"/>
              <a:t>  of England</a:t>
            </a:r>
          </a:p>
          <a:p>
            <a:pPr marL="0" indent="0">
              <a:buNone/>
            </a:pPr>
            <a:endParaRPr lang="en-US" dirty="0"/>
          </a:p>
          <a:p>
            <a:r>
              <a:rPr lang="en-US" dirty="0" smtClean="0"/>
              <a:t>Texas ruled by</a:t>
            </a:r>
          </a:p>
          <a:p>
            <a:pPr marL="0" indent="0">
              <a:buNone/>
            </a:pPr>
            <a:r>
              <a:rPr lang="en-US" dirty="0"/>
              <a:t> </a:t>
            </a:r>
            <a:r>
              <a:rPr lang="en-US" dirty="0" smtClean="0"/>
              <a:t>   Spain</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976" y="2057400"/>
            <a:ext cx="412162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7430244"/>
      </p:ext>
    </p:extLst>
  </p:cSld>
  <p:clrMapOvr>
    <a:masterClrMapping/>
  </p:clrMapOvr>
  <mc:AlternateContent xmlns:mc="http://schemas.openxmlformats.org/markup-compatibility/2006" xmlns:p14="http://schemas.microsoft.com/office/powerpoint/2010/main">
    <mc:Choice Requires="p14">
      <p:transition spd="slow" p14:dur="2000" advTm="17995">
        <p14:prism isContent="1"/>
      </p:transition>
    </mc:Choice>
    <mc:Fallback xmlns="">
      <p:transition spd="slow" advTm="17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normAutofit fontScale="90000"/>
          </a:bodyPr>
          <a:lstStyle/>
          <a:p>
            <a:pPr algn="ctr"/>
            <a:r>
              <a:rPr lang="en-US" b="1" dirty="0" smtClean="0">
                <a:latin typeface="+mn-lt"/>
              </a:rPr>
              <a:t>1750 – Rio Grande Valley</a:t>
            </a:r>
            <a:br>
              <a:rPr lang="en-US" b="1" dirty="0" smtClean="0">
                <a:latin typeface="+mn-lt"/>
              </a:rPr>
            </a:br>
            <a:r>
              <a:rPr lang="en-US" b="1" dirty="0" smtClean="0">
                <a:latin typeface="+mn-lt"/>
              </a:rPr>
              <a:t>is Not Part of U.S.</a:t>
            </a:r>
            <a:endParaRPr lang="en-US" b="1" dirty="0">
              <a:latin typeface="+mn-lt"/>
            </a:endParaRPr>
          </a:p>
        </p:txBody>
      </p:sp>
      <p:sp>
        <p:nvSpPr>
          <p:cNvPr id="3" name="Content Placeholder 2"/>
          <p:cNvSpPr>
            <a:spLocks noGrp="1"/>
          </p:cNvSpPr>
          <p:nvPr>
            <p:ph idx="1"/>
          </p:nvPr>
        </p:nvSpPr>
        <p:spPr/>
        <p:txBody>
          <a:bodyPr/>
          <a:lstStyle/>
          <a:p>
            <a:r>
              <a:rPr lang="en-US" dirty="0" smtClean="0"/>
              <a:t>13 colonies ruled by</a:t>
            </a:r>
          </a:p>
          <a:p>
            <a:pPr marL="0" indent="0">
              <a:buNone/>
            </a:pPr>
            <a:r>
              <a:rPr lang="en-US" dirty="0"/>
              <a:t> </a:t>
            </a:r>
            <a:r>
              <a:rPr lang="en-US" dirty="0" smtClean="0"/>
              <a:t>  of England</a:t>
            </a:r>
          </a:p>
          <a:p>
            <a:pPr marL="0" indent="0">
              <a:buNone/>
            </a:pPr>
            <a:endParaRPr lang="en-US" dirty="0"/>
          </a:p>
          <a:p>
            <a:r>
              <a:rPr lang="en-US" dirty="0" smtClean="0"/>
              <a:t>Texas ruled by</a:t>
            </a:r>
          </a:p>
          <a:p>
            <a:pPr marL="0" indent="0">
              <a:buNone/>
            </a:pPr>
            <a:r>
              <a:rPr lang="en-US" dirty="0"/>
              <a:t> </a:t>
            </a:r>
            <a:r>
              <a:rPr lang="en-US" dirty="0" smtClean="0"/>
              <a:t>   Spain</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976" y="2057400"/>
            <a:ext cx="412162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8001000" y="347719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8566738"/>
      </p:ext>
    </p:extLst>
  </p:cSld>
  <p:clrMapOvr>
    <a:masterClrMapping/>
  </p:clrMapOvr>
  <mc:AlternateContent xmlns:mc="http://schemas.openxmlformats.org/markup-compatibility/2006" xmlns:p14="http://schemas.microsoft.com/office/powerpoint/2010/main">
    <mc:Choice Requires="p14">
      <p:transition spd="slow" p14:dur="2000" advTm="14692">
        <p14:prism isContent="1"/>
      </p:transition>
    </mc:Choice>
    <mc:Fallback xmlns="">
      <p:transition spd="slow" advTm="14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133600"/>
            <a:ext cx="5105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228600"/>
            <a:ext cx="8229600" cy="1828800"/>
          </a:xfrm>
          <a:noFill/>
        </p:spPr>
        <p:txBody>
          <a:bodyPr>
            <a:normAutofit/>
          </a:bodyPr>
          <a:lstStyle/>
          <a:p>
            <a:pPr algn="ctr"/>
            <a:r>
              <a:rPr lang="en-US" b="1" dirty="0" smtClean="0">
                <a:latin typeface="+mn-lt"/>
              </a:rPr>
              <a:t>Rio Grande Valley</a:t>
            </a:r>
            <a:br>
              <a:rPr lang="en-US" b="1" dirty="0" smtClean="0">
                <a:latin typeface="+mn-lt"/>
              </a:rPr>
            </a:br>
            <a:r>
              <a:rPr lang="en-US" b="1" dirty="0" smtClean="0">
                <a:latin typeface="+mn-lt"/>
              </a:rPr>
              <a:t> Belongs to Spain</a:t>
            </a:r>
            <a:endParaRPr lang="en-US" b="1" dirty="0">
              <a:latin typeface="+mn-lt"/>
            </a:endParaRPr>
          </a:p>
        </p:txBody>
      </p:sp>
      <p:pic>
        <p:nvPicPr>
          <p:cNvPr id="1026" name="Picture 2" descr="C:\Documents and Settings\Myself\Local Settings\Temporary Internet Files\Content.IE5\3AL6AQ4F\MC900129220[1].wmf"/>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rot="20867848">
            <a:off x="529861" y="2238836"/>
            <a:ext cx="3807562" cy="295902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19025"/>
      </p:ext>
    </p:extLst>
  </p:cSld>
  <p:clrMapOvr>
    <a:masterClrMapping/>
  </p:clrMapOvr>
  <mc:AlternateContent xmlns:mc="http://schemas.openxmlformats.org/markup-compatibility/2006" xmlns:p14="http://schemas.microsoft.com/office/powerpoint/2010/main">
    <mc:Choice Requires="p14">
      <p:transition spd="slow" p14:dur="2000" advTm="5050">
        <p14:prism isContent="1"/>
      </p:transition>
    </mc:Choice>
    <mc:Fallback xmlns="">
      <p:transition spd="slow" advTm="5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35052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304800"/>
            <a:ext cx="8229600" cy="1143000"/>
          </a:xfrm>
          <a:noFill/>
        </p:spPr>
        <p:txBody>
          <a:bodyPr/>
          <a:lstStyle/>
          <a:p>
            <a:pPr algn="ctr"/>
            <a:r>
              <a:rPr lang="en-US" b="1" dirty="0" smtClean="0">
                <a:latin typeface="+mn-lt"/>
              </a:rPr>
              <a:t>Spanish Lands in 1750</a:t>
            </a:r>
            <a:endParaRPr lang="en-US" b="1" dirty="0">
              <a:latin typeface="+mn-lt"/>
            </a:endParaRPr>
          </a:p>
        </p:txBody>
      </p:sp>
      <p:sp>
        <p:nvSpPr>
          <p:cNvPr id="4" name="Content Placeholder 3"/>
          <p:cNvSpPr>
            <a:spLocks noGrp="1"/>
          </p:cNvSpPr>
          <p:nvPr>
            <p:ph idx="1"/>
          </p:nvPr>
        </p:nvSpPr>
        <p:spPr/>
        <p:txBody>
          <a:bodyPr/>
          <a:lstStyle/>
          <a:p>
            <a:r>
              <a:rPr lang="en-US" dirty="0" smtClean="0"/>
              <a:t>All the land in brown</a:t>
            </a:r>
          </a:p>
          <a:p>
            <a:pPr marL="0" indent="0">
              <a:buNone/>
            </a:pPr>
            <a:r>
              <a:rPr lang="en-US" dirty="0"/>
              <a:t>	</a:t>
            </a:r>
            <a:r>
              <a:rPr lang="en-US" dirty="0" smtClean="0"/>
              <a:t>belonged to Spain</a:t>
            </a:r>
          </a:p>
          <a:p>
            <a:r>
              <a:rPr lang="en-US" dirty="0" smtClean="0"/>
              <a:t>From Alaska to California</a:t>
            </a:r>
          </a:p>
          <a:p>
            <a:pPr marL="0" indent="0">
              <a:buNone/>
            </a:pPr>
            <a:r>
              <a:rPr lang="en-US" dirty="0"/>
              <a:t>	</a:t>
            </a:r>
            <a:r>
              <a:rPr lang="en-US" dirty="0" smtClean="0"/>
              <a:t>and across Arizona,</a:t>
            </a:r>
          </a:p>
          <a:p>
            <a:pPr marL="0" indent="0">
              <a:buNone/>
            </a:pPr>
            <a:r>
              <a:rPr lang="en-US" dirty="0"/>
              <a:t>	</a:t>
            </a:r>
            <a:r>
              <a:rPr lang="en-US" dirty="0" smtClean="0"/>
              <a:t>Colorado, New Mexico,</a:t>
            </a:r>
          </a:p>
          <a:p>
            <a:pPr marL="0" indent="0">
              <a:buNone/>
            </a:pPr>
            <a:r>
              <a:rPr lang="en-US" dirty="0"/>
              <a:t>	</a:t>
            </a:r>
            <a:r>
              <a:rPr lang="en-US" dirty="0" smtClean="0"/>
              <a:t>Texas, and Florida</a:t>
            </a:r>
          </a:p>
          <a:p>
            <a:r>
              <a:rPr lang="en-US" dirty="0" smtClean="0"/>
              <a:t>All of Mexico and</a:t>
            </a:r>
          </a:p>
          <a:p>
            <a:pPr marL="0" indent="0">
              <a:buNone/>
            </a:pPr>
            <a:r>
              <a:rPr lang="en-US" dirty="0" smtClean="0"/>
              <a:t>	Central America</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5976125"/>
      </p:ext>
    </p:extLst>
  </p:cSld>
  <p:clrMapOvr>
    <a:masterClrMapping/>
  </p:clrMapOvr>
  <mc:AlternateContent xmlns:mc="http://schemas.openxmlformats.org/markup-compatibility/2006" xmlns:p14="http://schemas.microsoft.com/office/powerpoint/2010/main">
    <mc:Choice Requires="p14">
      <p:transition spd="slow" p14:dur="2000" advTm="15374">
        <p14:prism isContent="1"/>
      </p:transition>
    </mc:Choice>
    <mc:Fallback xmlns="">
      <p:transition spd="slow" advTm="15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a:noFill/>
        </p:spPr>
        <p:txBody>
          <a:bodyPr/>
          <a:lstStyle/>
          <a:p>
            <a:pPr algn="ctr"/>
            <a:r>
              <a:rPr lang="en-US" b="1" dirty="0" smtClean="0">
                <a:latin typeface="+mn-lt"/>
                <a:ea typeface="DejaVu Serif" pitchFamily="18" charset="0"/>
              </a:rPr>
              <a:t>Rio Grande </a:t>
            </a:r>
            <a:endParaRPr lang="en-US" b="1" dirty="0">
              <a:latin typeface="+mn-lt"/>
              <a:ea typeface="DejaVu Serif" pitchFamily="18" charset="0"/>
            </a:endParaRPr>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600200"/>
            <a:ext cx="6705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6632247"/>
      </p:ext>
    </p:extLst>
  </p:cSld>
  <p:clrMapOvr>
    <a:masterClrMapping/>
  </p:clrMapOvr>
  <mc:AlternateContent xmlns:mc="http://schemas.openxmlformats.org/markup-compatibility/2006" xmlns:p14="http://schemas.microsoft.com/office/powerpoint/2010/main">
    <mc:Choice Requires="p14">
      <p:transition spd="slow" p14:dur="2000" advTm="10762">
        <p14:prism isContent="1"/>
      </p:transition>
    </mc:Choice>
    <mc:Fallback xmlns="">
      <p:transition spd="slow" advTm="10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a:noFill/>
        </p:spPr>
        <p:txBody>
          <a:bodyPr/>
          <a:lstStyle/>
          <a:p>
            <a:pPr algn="ctr"/>
            <a:r>
              <a:rPr lang="en-US" b="1" dirty="0" smtClean="0">
                <a:latin typeface="+mn-lt"/>
              </a:rPr>
              <a:t>Jose de </a:t>
            </a:r>
            <a:r>
              <a:rPr lang="en-US" b="1" dirty="0" err="1" smtClean="0">
                <a:latin typeface="+mn-lt"/>
              </a:rPr>
              <a:t>Escandon</a:t>
            </a:r>
            <a:endParaRPr lang="en-US" b="1" dirty="0">
              <a:latin typeface="+mn-lt"/>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828800"/>
            <a:ext cx="4495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4672122"/>
      </p:ext>
    </p:extLst>
  </p:cSld>
  <p:clrMapOvr>
    <a:masterClrMapping/>
  </p:clrMapOvr>
  <mc:AlternateContent xmlns:mc="http://schemas.openxmlformats.org/markup-compatibility/2006" xmlns:p14="http://schemas.microsoft.com/office/powerpoint/2010/main">
    <mc:Choice Requires="p14">
      <p:transition spd="slow" p14:dur="2000" advTm="28259">
        <p14:prism isContent="1"/>
      </p:transition>
    </mc:Choice>
    <mc:Fallback xmlns="">
      <p:transition spd="slow" advTm="28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805</TotalTime>
  <Words>1775</Words>
  <Application>Microsoft Office PowerPoint</Application>
  <PresentationFormat>On-screen Show (4:3)</PresentationFormat>
  <Paragraphs>206</Paragraphs>
  <Slides>39</Slides>
  <Notes>35</Notes>
  <HiddenSlides>0</HiddenSlides>
  <MMClips>41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Flow</vt:lpstr>
      <vt:lpstr>  Our River…    Our Home…     Our History </vt:lpstr>
      <vt:lpstr>Rio Grande </vt:lpstr>
      <vt:lpstr>Coahuilatecans</vt:lpstr>
      <vt:lpstr>1750 – Rio Grande Valley is Not Part of U.S.</vt:lpstr>
      <vt:lpstr>1750 – Rio Grande Valley is Not Part of U.S.</vt:lpstr>
      <vt:lpstr>Rio Grande Valley  Belongs to Spain</vt:lpstr>
      <vt:lpstr>Spanish Lands in 1750</vt:lpstr>
      <vt:lpstr>Rio Grande </vt:lpstr>
      <vt:lpstr>Jose de Escandon</vt:lpstr>
      <vt:lpstr>500 Families Join Escandon</vt:lpstr>
      <vt:lpstr>Surveying Nuevo Santander</vt:lpstr>
      <vt:lpstr>Las Villas Del Norte</vt:lpstr>
      <vt:lpstr>Stone Jacales</vt:lpstr>
      <vt:lpstr>Jacal – home of settlers</vt:lpstr>
      <vt:lpstr>Wood Jacales</vt:lpstr>
      <vt:lpstr>Jacal – home of settlers</vt:lpstr>
      <vt:lpstr>Raising Cattle</vt:lpstr>
      <vt:lpstr>Raising Sheep</vt:lpstr>
      <vt:lpstr>Raising Crops</vt:lpstr>
      <vt:lpstr>Collecting Salt</vt:lpstr>
      <vt:lpstr>Spanish Land Grants  (porciones)</vt:lpstr>
      <vt:lpstr>Mexico Wants Independence  from Spain</vt:lpstr>
      <vt:lpstr>Mexico Wins Independence  from Spain</vt:lpstr>
      <vt:lpstr>Texas Now a Part of Mexico</vt:lpstr>
      <vt:lpstr>Texas Wins Independence  From Mexico</vt:lpstr>
      <vt:lpstr>Texas is a Nation</vt:lpstr>
      <vt:lpstr>Texas Joins United States</vt:lpstr>
      <vt:lpstr>Review of Texas History</vt:lpstr>
      <vt:lpstr>Video Review: American Geography Close-Ups: Southwestern States</vt:lpstr>
      <vt:lpstr>Disputed Land</vt:lpstr>
      <vt:lpstr>Mexican-American War</vt:lpstr>
      <vt:lpstr>Land Mexico Lost </vt:lpstr>
      <vt:lpstr>Video Review: U.S. Expansionism Mexican American War</vt:lpstr>
      <vt:lpstr>Texas and U.S. after War</vt:lpstr>
      <vt:lpstr>Steamboats on Rio Grande</vt:lpstr>
      <vt:lpstr>Land Agents Buy and Sell Land in Magic Valley </vt:lpstr>
      <vt:lpstr>Rio Grande Valley</vt:lpstr>
      <vt:lpstr>Rio Grande River </vt:lpstr>
      <vt:lpstr>Credits</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Office</dc:creator>
  <cp:lastModifiedBy>Home Office</cp:lastModifiedBy>
  <cp:revision>79</cp:revision>
  <dcterms:created xsi:type="dcterms:W3CDTF">2012-06-21T03:36:35Z</dcterms:created>
  <dcterms:modified xsi:type="dcterms:W3CDTF">2013-03-23T17:40:11Z</dcterms:modified>
</cp:coreProperties>
</file>