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0" r:id="rId3"/>
    <p:sldId id="266" r:id="rId4"/>
    <p:sldId id="282" r:id="rId5"/>
    <p:sldId id="269" r:id="rId6"/>
    <p:sldId id="262" r:id="rId7"/>
    <p:sldId id="263" r:id="rId8"/>
    <p:sldId id="264" r:id="rId9"/>
    <p:sldId id="290" r:id="rId10"/>
    <p:sldId id="291" r:id="rId11"/>
    <p:sldId id="292" r:id="rId12"/>
    <p:sldId id="285" r:id="rId13"/>
    <p:sldId id="268" r:id="rId14"/>
    <p:sldId id="261" r:id="rId15"/>
    <p:sldId id="277" r:id="rId16"/>
    <p:sldId id="278" r:id="rId17"/>
    <p:sldId id="267" r:id="rId18"/>
    <p:sldId id="283" r:id="rId19"/>
    <p:sldId id="265" r:id="rId20"/>
    <p:sldId id="275" r:id="rId21"/>
    <p:sldId id="276" r:id="rId22"/>
    <p:sldId id="288" r:id="rId23"/>
    <p:sldId id="257" r:id="rId24"/>
    <p:sldId id="258" r:id="rId25"/>
    <p:sldId id="279" r:id="rId26"/>
    <p:sldId id="293" r:id="rId27"/>
    <p:sldId id="289" r:id="rId28"/>
    <p:sldId id="281" r:id="rId29"/>
    <p:sldId id="270"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26"/>
    <p:restoredTop sz="94681"/>
  </p:normalViewPr>
  <p:slideViewPr>
    <p:cSldViewPr snapToGrid="0" snapToObjects="1">
      <p:cViewPr varScale="1">
        <p:scale>
          <a:sx n="85" d="100"/>
          <a:sy n="85" d="100"/>
        </p:scale>
        <p:origin x="192" y="5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
Segundo nivel
Tercer nivel
Cuarto nivel
Quinto nivel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2/15/20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
Segundo nivel
Tercer nivel
Cuarto nivel
Quinto nivel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2/15/20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2/15/20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2/15/20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2/15/20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2/15/20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brill.com/view/title/54747" TargetMode="External"/><Relationship Id="rId2" Type="http://schemas.openxmlformats.org/officeDocument/2006/relationships/hyperlink" Target="https://www.tandfonline.com/doi/full/10.1080/23735082.2018.1428096" TargetMode="External"/><Relationship Id="rId1" Type="http://schemas.openxmlformats.org/officeDocument/2006/relationships/slideLayout" Target="../slideLayouts/slideLayout8.xml"/><Relationship Id="rId6" Type="http://schemas.openxmlformats.org/officeDocument/2006/relationships/hyperlink" Target="https://www.springer.com/gp/book/9789463511827" TargetMode="External"/><Relationship Id="rId5" Type="http://schemas.openxmlformats.org/officeDocument/2006/relationships/hyperlink" Target="https://archive.org/stream/personalitylectu00tagouoft#page/4/mode/2up" TargetMode="External"/><Relationship Id="rId4" Type="http://schemas.openxmlformats.org/officeDocument/2006/relationships/hyperlink" Target="https://archive.org/details/PioneerInEducation-RabindranathTagor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20A9CA88-93EB-4DC0-A00D-64E6AB7A08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E84C1AD-30A9-4EF6-A8E1-7484242EF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EB909DE3-0A9F-D849-876F-11C0B4295D2E}"/>
              </a:ext>
            </a:extLst>
          </p:cNvPr>
          <p:cNvSpPr>
            <a:spLocks noGrp="1"/>
          </p:cNvSpPr>
          <p:nvPr>
            <p:ph type="ctrTitle"/>
          </p:nvPr>
        </p:nvSpPr>
        <p:spPr>
          <a:xfrm>
            <a:off x="559837" y="1298448"/>
            <a:ext cx="6578081" cy="2778252"/>
          </a:xfrm>
        </p:spPr>
        <p:txBody>
          <a:bodyPr>
            <a:normAutofit/>
          </a:bodyPr>
          <a:lstStyle/>
          <a:p>
            <a:r>
              <a:rPr lang="en-GB" sz="3700" dirty="0">
                <a:ln w="15875">
                  <a:solidFill>
                    <a:srgbClr val="FFFFFF"/>
                  </a:solidFill>
                </a:ln>
              </a:rPr>
              <a:t>Why an “A” matters in STEM+A? </a:t>
            </a:r>
            <a:br>
              <a:rPr lang="en-GB" sz="3700" b="1" dirty="0">
                <a:ln w="15875">
                  <a:solidFill>
                    <a:srgbClr val="FFFFFF"/>
                  </a:solidFill>
                </a:ln>
              </a:rPr>
            </a:br>
            <a:br>
              <a:rPr lang="en-GB" sz="3700" dirty="0">
                <a:ln w="15875">
                  <a:solidFill>
                    <a:srgbClr val="FFFFFF"/>
                  </a:solidFill>
                </a:ln>
              </a:rPr>
            </a:br>
            <a:r>
              <a:rPr lang="en-GB" sz="3700" dirty="0">
                <a:ln w="15875">
                  <a:solidFill>
                    <a:srgbClr val="FFFFFF"/>
                  </a:solidFill>
                </a:ln>
              </a:rPr>
              <a:t>The role of educational poetics and disruption in our future</a:t>
            </a:r>
            <a:br>
              <a:rPr lang="en-GB" sz="3700" dirty="0">
                <a:ln w="15875">
                  <a:solidFill>
                    <a:srgbClr val="FFFFFF"/>
                  </a:solidFill>
                </a:ln>
              </a:rPr>
            </a:br>
            <a:endParaRPr lang="es-MX" sz="3700" dirty="0">
              <a:ln w="15875">
                <a:solidFill>
                  <a:srgbClr val="FFFFFF"/>
                </a:solidFill>
              </a:ln>
            </a:endParaRPr>
          </a:p>
        </p:txBody>
      </p:sp>
      <p:sp>
        <p:nvSpPr>
          <p:cNvPr id="3" name="Subtítulo 2">
            <a:extLst>
              <a:ext uri="{FF2B5EF4-FFF2-40B4-BE49-F238E27FC236}">
                <a16:creationId xmlns:a16="http://schemas.microsoft.com/office/drawing/2014/main" id="{5BAF6F2E-3826-FE47-B1F9-5EC834D7C0A7}"/>
              </a:ext>
            </a:extLst>
          </p:cNvPr>
          <p:cNvSpPr>
            <a:spLocks noGrp="1"/>
          </p:cNvSpPr>
          <p:nvPr>
            <p:ph type="subTitle" idx="1"/>
          </p:nvPr>
        </p:nvSpPr>
        <p:spPr>
          <a:xfrm>
            <a:off x="727788" y="4553711"/>
            <a:ext cx="6410130" cy="1287251"/>
          </a:xfrm>
        </p:spPr>
        <p:txBody>
          <a:bodyPr>
            <a:normAutofit fontScale="92500"/>
          </a:bodyPr>
          <a:lstStyle/>
          <a:p>
            <a:r>
              <a:rPr lang="es-MX" b="1" dirty="0"/>
              <a:t>Dr. Xicoténcatl Martínez Ruiz</a:t>
            </a:r>
          </a:p>
          <a:p>
            <a:r>
              <a:rPr lang="es-MX" b="1" dirty="0"/>
              <a:t>INACIPE </a:t>
            </a:r>
          </a:p>
          <a:p>
            <a:r>
              <a:rPr lang="en-GB" b="1"/>
              <a:t>                              3rd </a:t>
            </a:r>
            <a:r>
              <a:rPr lang="en-GB" b="1" dirty="0"/>
              <a:t>Annual STEM Education Conference</a:t>
            </a:r>
            <a:endParaRPr lang="es-MX" b="1" dirty="0"/>
          </a:p>
        </p:txBody>
      </p:sp>
      <p:pic>
        <p:nvPicPr>
          <p:cNvPr id="4" name="Imagen 3" descr="Imagen que contiene dibujo&#10;&#10;Descripción generada automáticamente">
            <a:extLst>
              <a:ext uri="{FF2B5EF4-FFF2-40B4-BE49-F238E27FC236}">
                <a16:creationId xmlns:a16="http://schemas.microsoft.com/office/drawing/2014/main" id="{2BF9DD5C-A8D5-41B8-88CB-7AE5B5359D65}"/>
              </a:ext>
            </a:extLst>
          </p:cNvPr>
          <p:cNvPicPr>
            <a:picLocks noChangeAspect="1"/>
          </p:cNvPicPr>
          <p:nvPr/>
        </p:nvPicPr>
        <p:blipFill>
          <a:blip r:embed="rId2"/>
          <a:stretch>
            <a:fillRect/>
          </a:stretch>
        </p:blipFill>
        <p:spPr>
          <a:xfrm>
            <a:off x="8622792" y="2146041"/>
            <a:ext cx="2275364" cy="1196089"/>
          </a:xfrm>
          <a:prstGeom prst="rect">
            <a:avLst/>
          </a:prstGeom>
        </p:spPr>
      </p:pic>
      <p:pic>
        <p:nvPicPr>
          <p:cNvPr id="5" name="Imagen 4" descr="Imagen que contiene dibujo&#10;&#10;Descripción generada automáticamente">
            <a:extLst>
              <a:ext uri="{FF2B5EF4-FFF2-40B4-BE49-F238E27FC236}">
                <a16:creationId xmlns:a16="http://schemas.microsoft.com/office/drawing/2014/main" id="{0BDD3F9B-5612-4481-8832-558251DE5B57}"/>
              </a:ext>
            </a:extLst>
          </p:cNvPr>
          <p:cNvPicPr>
            <a:picLocks noChangeAspect="1"/>
          </p:cNvPicPr>
          <p:nvPr/>
        </p:nvPicPr>
        <p:blipFill>
          <a:blip r:embed="rId3"/>
          <a:stretch>
            <a:fillRect/>
          </a:stretch>
        </p:blipFill>
        <p:spPr>
          <a:xfrm>
            <a:off x="8976050" y="4292082"/>
            <a:ext cx="1437568" cy="1196089"/>
          </a:xfrm>
          <a:prstGeom prst="rect">
            <a:avLst/>
          </a:prstGeom>
        </p:spPr>
      </p:pic>
      <p:sp>
        <p:nvSpPr>
          <p:cNvPr id="42" name="Rectangle 41">
            <a:extLst>
              <a:ext uri="{FF2B5EF4-FFF2-40B4-BE49-F238E27FC236}">
                <a16:creationId xmlns:a16="http://schemas.microsoft.com/office/drawing/2014/main" id="{086E571C-8A2B-4F37-B155-9C5DF0ACA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643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84279-BCFE-F742-B24C-D7AFF5D5B3CB}"/>
              </a:ext>
            </a:extLst>
          </p:cNvPr>
          <p:cNvSpPr>
            <a:spLocks noGrp="1"/>
          </p:cNvSpPr>
          <p:nvPr>
            <p:ph type="title"/>
          </p:nvPr>
        </p:nvSpPr>
        <p:spPr/>
        <p:txBody>
          <a:bodyPr/>
          <a:lstStyle/>
          <a:p>
            <a:r>
              <a:rPr lang="en-US" dirty="0" err="1"/>
              <a:t>Mckinsey</a:t>
            </a:r>
            <a:r>
              <a:rPr lang="en-US" dirty="0"/>
              <a:t> Global Institute 2018, source:</a:t>
            </a:r>
            <a:br>
              <a:rPr lang="en-US" dirty="0"/>
            </a:br>
            <a:r>
              <a:rPr lang="en-US" sz="2400" dirty="0" err="1"/>
              <a:t>www.mckinsey.org</a:t>
            </a:r>
            <a:endParaRPr lang="en-US" sz="2400" dirty="0"/>
          </a:p>
        </p:txBody>
      </p:sp>
      <p:pic>
        <p:nvPicPr>
          <p:cNvPr id="5" name="Content Placeholder 4" descr="A screenshot of a cell phone&#10;&#10;Description automatically generated">
            <a:extLst>
              <a:ext uri="{FF2B5EF4-FFF2-40B4-BE49-F238E27FC236}">
                <a16:creationId xmlns:a16="http://schemas.microsoft.com/office/drawing/2014/main" id="{5D16586F-39A7-2B47-AB71-B7C4B946DD76}"/>
              </a:ext>
            </a:extLst>
          </p:cNvPr>
          <p:cNvPicPr>
            <a:picLocks noGrp="1" noChangeAspect="1"/>
          </p:cNvPicPr>
          <p:nvPr>
            <p:ph idx="1"/>
          </p:nvPr>
        </p:nvPicPr>
        <p:blipFill rotWithShape="1">
          <a:blip r:embed="rId2"/>
          <a:srcRect l="-170" t="3261" b="60347"/>
          <a:stretch/>
        </p:blipFill>
        <p:spPr>
          <a:xfrm>
            <a:off x="3462728" y="734518"/>
            <a:ext cx="8274570" cy="5321508"/>
          </a:xfrm>
        </p:spPr>
      </p:pic>
    </p:spTree>
    <p:extLst>
      <p:ext uri="{BB962C8B-B14F-4D97-AF65-F5344CB8AC3E}">
        <p14:creationId xmlns:p14="http://schemas.microsoft.com/office/powerpoint/2010/main" val="2946753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5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social media post&#10;&#10;Description automatically generated">
            <a:extLst>
              <a:ext uri="{FF2B5EF4-FFF2-40B4-BE49-F238E27FC236}">
                <a16:creationId xmlns:a16="http://schemas.microsoft.com/office/drawing/2014/main" id="{3615A61F-22F6-6642-9677-F84DFD6762DF}"/>
              </a:ext>
            </a:extLst>
          </p:cNvPr>
          <p:cNvPicPr>
            <a:picLocks noGrp="1" noChangeAspect="1"/>
          </p:cNvPicPr>
          <p:nvPr>
            <p:ph idx="1"/>
          </p:nvPr>
        </p:nvPicPr>
        <p:blipFill rotWithShape="1">
          <a:blip r:embed="rId2"/>
          <a:srcRect t="31312"/>
          <a:stretch/>
        </p:blipFill>
        <p:spPr>
          <a:xfrm>
            <a:off x="3803425" y="793023"/>
            <a:ext cx="4585149" cy="5271953"/>
          </a:xfrm>
          <a:prstGeom prst="rect">
            <a:avLst/>
          </a:prstGeom>
        </p:spPr>
      </p:pic>
    </p:spTree>
    <p:extLst>
      <p:ext uri="{BB962C8B-B14F-4D97-AF65-F5344CB8AC3E}">
        <p14:creationId xmlns:p14="http://schemas.microsoft.com/office/powerpoint/2010/main" val="403586426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C53F-869A-6B46-919F-5D2F20EB862B}"/>
              </a:ext>
            </a:extLst>
          </p:cNvPr>
          <p:cNvSpPr>
            <a:spLocks noGrp="1"/>
          </p:cNvSpPr>
          <p:nvPr>
            <p:ph type="title"/>
          </p:nvPr>
        </p:nvSpPr>
        <p:spPr/>
        <p:txBody>
          <a:bodyPr/>
          <a:lstStyle/>
          <a:p>
            <a:r>
              <a:rPr lang="en-US" dirty="0"/>
              <a:t>PISA 2018 </a:t>
            </a:r>
            <a:br>
              <a:rPr lang="en-US" dirty="0"/>
            </a:br>
            <a:r>
              <a:rPr lang="en-US" dirty="0"/>
              <a:t>Country Notes</a:t>
            </a:r>
            <a:br>
              <a:rPr lang="en-US" dirty="0"/>
            </a:br>
            <a:r>
              <a:rPr lang="en-US" sz="2800" dirty="0"/>
              <a:t>Published in 2019</a:t>
            </a:r>
          </a:p>
        </p:txBody>
      </p:sp>
      <p:pic>
        <p:nvPicPr>
          <p:cNvPr id="5" name="Content Placeholder 4" descr="A screenshot of a cell phone&#10;&#10;Description automatically generated">
            <a:extLst>
              <a:ext uri="{FF2B5EF4-FFF2-40B4-BE49-F238E27FC236}">
                <a16:creationId xmlns:a16="http://schemas.microsoft.com/office/drawing/2014/main" id="{C4948C89-A47A-6444-B14A-327A8BDE36A5}"/>
              </a:ext>
            </a:extLst>
          </p:cNvPr>
          <p:cNvPicPr>
            <a:picLocks noGrp="1" noChangeAspect="1"/>
          </p:cNvPicPr>
          <p:nvPr>
            <p:ph idx="1"/>
          </p:nvPr>
        </p:nvPicPr>
        <p:blipFill rotWithShape="1">
          <a:blip r:embed="rId2"/>
          <a:srcRect l="6667" t="1" r="7857" b="48787"/>
          <a:stretch/>
        </p:blipFill>
        <p:spPr>
          <a:xfrm>
            <a:off x="3511296" y="786384"/>
            <a:ext cx="8156448" cy="5486400"/>
          </a:xfrm>
        </p:spPr>
      </p:pic>
    </p:spTree>
    <p:extLst>
      <p:ext uri="{BB962C8B-B14F-4D97-AF65-F5344CB8AC3E}">
        <p14:creationId xmlns:p14="http://schemas.microsoft.com/office/powerpoint/2010/main" val="3088915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9" name="Rectangle 28">
            <a:extLst>
              <a:ext uri="{FF2B5EF4-FFF2-40B4-BE49-F238E27FC236}">
                <a16:creationId xmlns:a16="http://schemas.microsoft.com/office/drawing/2014/main" id="{9FDD9264-A478-4B82-A891-2BEA8BF9F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3">
            <a:extLst>
              <a:ext uri="{FF2B5EF4-FFF2-40B4-BE49-F238E27FC236}">
                <a16:creationId xmlns:a16="http://schemas.microsoft.com/office/drawing/2014/main" id="{CBD2762C-4C29-4688-B317-A9712759D478}"/>
              </a:ext>
            </a:extLst>
          </p:cNvPr>
          <p:cNvPicPr>
            <a:picLocks noChangeAspect="1"/>
          </p:cNvPicPr>
          <p:nvPr/>
        </p:nvPicPr>
        <p:blipFill rotWithShape="1">
          <a:blip r:embed="rId2"/>
          <a:srcRect t="7461" r="9092" b="15912"/>
          <a:stretch/>
        </p:blipFill>
        <p:spPr>
          <a:xfrm>
            <a:off x="20" y="-1"/>
            <a:ext cx="12188932" cy="6858000"/>
          </a:xfrm>
          <a:prstGeom prst="rect">
            <a:avLst/>
          </a:prstGeom>
        </p:spPr>
      </p:pic>
      <p:sp>
        <p:nvSpPr>
          <p:cNvPr id="31" name="Rectangle 30">
            <a:extLst>
              <a:ext uri="{FF2B5EF4-FFF2-40B4-BE49-F238E27FC236}">
                <a16:creationId xmlns:a16="http://schemas.microsoft.com/office/drawing/2014/main" id="{C4D755E9-CEF5-43A7-A514-4664F25F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0B564A37-9743-4623-9ECD-E0CBEA3A6051}"/>
              </a:ext>
            </a:extLst>
          </p:cNvPr>
          <p:cNvSpPr>
            <a:spLocks noGrp="1"/>
          </p:cNvSpPr>
          <p:nvPr>
            <p:ph type="title"/>
          </p:nvPr>
        </p:nvSpPr>
        <p:spPr>
          <a:xfrm>
            <a:off x="643467" y="1298448"/>
            <a:ext cx="3685070" cy="4213710"/>
          </a:xfrm>
        </p:spPr>
        <p:txBody>
          <a:bodyPr vert="horz" lIns="91440" tIns="45720" rIns="91440" bIns="45720" rtlCol="0" anchor="b">
            <a:normAutofit/>
          </a:bodyPr>
          <a:lstStyle/>
          <a:p>
            <a:pPr algn="ctr"/>
            <a:r>
              <a:rPr lang="en-US" sz="4400" b="1" spc="-100" dirty="0"/>
              <a:t>II </a:t>
            </a:r>
            <a:br>
              <a:rPr lang="en-US" sz="4400" b="1" spc="-100" dirty="0"/>
            </a:br>
            <a:br>
              <a:rPr lang="en-US" sz="4400" b="1" spc="-100" dirty="0"/>
            </a:br>
            <a:r>
              <a:rPr lang="en-US" sz="4400" b="1" spc="-100" dirty="0"/>
              <a:t>Problems &amp;</a:t>
            </a:r>
            <a:br>
              <a:rPr lang="en-US" sz="4400" b="1" spc="-100" dirty="0"/>
            </a:br>
            <a:r>
              <a:rPr lang="en-US" sz="4400" b="1" spc="-100" dirty="0"/>
              <a:t>statement about STEM</a:t>
            </a:r>
            <a:br>
              <a:rPr lang="en-US" sz="3100" b="1" spc="-100" dirty="0"/>
            </a:br>
            <a:br>
              <a:rPr lang="en-US" sz="3100" b="1" spc="-100" dirty="0"/>
            </a:br>
            <a:endParaRPr lang="en-US" sz="3100" b="1" spc="-100" dirty="0"/>
          </a:p>
        </p:txBody>
      </p:sp>
      <p:sp>
        <p:nvSpPr>
          <p:cNvPr id="33" name="Rectangle 32">
            <a:extLst>
              <a:ext uri="{FF2B5EF4-FFF2-40B4-BE49-F238E27FC236}">
                <a16:creationId xmlns:a16="http://schemas.microsoft.com/office/drawing/2014/main" id="{2BF879CD-ED15-450F-B829-699C694D2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67956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598E58-8672-439D-867C-3EE8D22A88F6}"/>
              </a:ext>
            </a:extLst>
          </p:cNvPr>
          <p:cNvSpPr>
            <a:spLocks noGrp="1"/>
          </p:cNvSpPr>
          <p:nvPr>
            <p:ph type="title"/>
          </p:nvPr>
        </p:nvSpPr>
        <p:spPr/>
        <p:txBody>
          <a:bodyPr/>
          <a:lstStyle/>
          <a:p>
            <a:r>
              <a:rPr lang="en-GB" dirty="0"/>
              <a:t>21st-century workers require skills that some of today’s graduates don’t have…</a:t>
            </a:r>
            <a:br>
              <a:rPr lang="en-GB" dirty="0"/>
            </a:br>
            <a:r>
              <a:rPr lang="en-GB" dirty="0"/>
              <a:t>(they said so!!)</a:t>
            </a:r>
            <a:br>
              <a:rPr lang="en-GB" dirty="0"/>
            </a:br>
            <a:endParaRPr lang="en-GB" dirty="0"/>
          </a:p>
        </p:txBody>
      </p:sp>
      <p:sp>
        <p:nvSpPr>
          <p:cNvPr id="3" name="Marcador de contenido 2">
            <a:extLst>
              <a:ext uri="{FF2B5EF4-FFF2-40B4-BE49-F238E27FC236}">
                <a16:creationId xmlns:a16="http://schemas.microsoft.com/office/drawing/2014/main" id="{E78DEBEC-9EA0-4CD0-811C-94DF4528BCCB}"/>
              </a:ext>
            </a:extLst>
          </p:cNvPr>
          <p:cNvSpPr>
            <a:spLocks noGrp="1"/>
          </p:cNvSpPr>
          <p:nvPr>
            <p:ph sz="half" idx="1"/>
          </p:nvPr>
        </p:nvSpPr>
        <p:spPr/>
        <p:txBody>
          <a:bodyPr/>
          <a:lstStyle/>
          <a:p>
            <a:r>
              <a:rPr lang="en-GB" dirty="0"/>
              <a:t>STEM, then, is designed for a specific purpose—to integrate and apply knowledge of math and science in order to create technologies and solutions for problems, using an engineering approach” </a:t>
            </a:r>
            <a:endParaRPr lang="en-GB" b="1" dirty="0">
              <a:solidFill>
                <a:schemeClr val="tx1"/>
              </a:solidFill>
            </a:endParaRPr>
          </a:p>
        </p:txBody>
      </p:sp>
      <p:sp>
        <p:nvSpPr>
          <p:cNvPr id="4" name="Marcador de contenido 3">
            <a:extLst>
              <a:ext uri="{FF2B5EF4-FFF2-40B4-BE49-F238E27FC236}">
                <a16:creationId xmlns:a16="http://schemas.microsoft.com/office/drawing/2014/main" id="{263F2F15-A78B-4E7A-9CAE-98D351770D6A}"/>
              </a:ext>
            </a:extLst>
          </p:cNvPr>
          <p:cNvSpPr>
            <a:spLocks noGrp="1"/>
          </p:cNvSpPr>
          <p:nvPr>
            <p:ph sz="half" idx="2"/>
          </p:nvPr>
        </p:nvSpPr>
        <p:spPr/>
        <p:txBody>
          <a:bodyPr/>
          <a:lstStyle/>
          <a:p>
            <a:r>
              <a:rPr lang="en-GB" dirty="0"/>
              <a:t>STEM context is motivating, engaging in real world problems, so STEM develops a variety of skills that are essential in workplace</a:t>
            </a:r>
          </a:p>
          <a:p>
            <a:endParaRPr lang="en-GB" dirty="0"/>
          </a:p>
          <a:p>
            <a:endParaRPr lang="en-GB" dirty="0"/>
          </a:p>
          <a:p>
            <a:r>
              <a:rPr lang="en-GB" dirty="0"/>
              <a:t>The focus of STEM is developing rigorous math and science skills through engineering. Thus, how can you think on other subjects (such as art) without losing the mission of STEM… </a:t>
            </a:r>
          </a:p>
          <a:p>
            <a:endParaRPr lang="en-GB" dirty="0"/>
          </a:p>
        </p:txBody>
      </p:sp>
    </p:spTree>
    <p:extLst>
      <p:ext uri="{BB962C8B-B14F-4D97-AF65-F5344CB8AC3E}">
        <p14:creationId xmlns:p14="http://schemas.microsoft.com/office/powerpoint/2010/main" val="613021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43791FAC-5BDB-4E89-BDCE-8656E6A09806}"/>
              </a:ext>
            </a:extLst>
          </p:cNvPr>
          <p:cNvSpPr>
            <a:spLocks noGrp="1"/>
          </p:cNvSpPr>
          <p:nvPr>
            <p:ph type="title"/>
          </p:nvPr>
        </p:nvSpPr>
        <p:spPr>
          <a:xfrm>
            <a:off x="1447831" y="864108"/>
            <a:ext cx="3340056" cy="5120639"/>
          </a:xfrm>
        </p:spPr>
        <p:txBody>
          <a:bodyPr>
            <a:normAutofit/>
          </a:bodyPr>
          <a:lstStyle/>
          <a:p>
            <a:r>
              <a:rPr lang="en-GB" sz="3200" dirty="0">
                <a:solidFill>
                  <a:schemeClr val="tx1">
                    <a:lumMod val="85000"/>
                    <a:lumOff val="15000"/>
                  </a:schemeClr>
                </a:solidFill>
              </a:rPr>
              <a:t>STEM education is one of the key programs that can build a more sustainable environment that cultivates equity, justice and peace.  </a:t>
            </a:r>
            <a:br>
              <a:rPr lang="en-GB" sz="2800" dirty="0">
                <a:solidFill>
                  <a:schemeClr val="tx1">
                    <a:lumMod val="85000"/>
                    <a:lumOff val="15000"/>
                  </a:schemeClr>
                </a:solidFill>
              </a:rPr>
            </a:br>
            <a:br>
              <a:rPr lang="en-GB" sz="2800" dirty="0">
                <a:solidFill>
                  <a:schemeClr val="tx1">
                    <a:lumMod val="85000"/>
                    <a:lumOff val="15000"/>
                  </a:schemeClr>
                </a:solidFill>
              </a:rPr>
            </a:br>
            <a:br>
              <a:rPr lang="en-GB" sz="2800" dirty="0">
                <a:solidFill>
                  <a:schemeClr val="tx1">
                    <a:lumMod val="85000"/>
                    <a:lumOff val="15000"/>
                  </a:schemeClr>
                </a:solidFill>
              </a:rPr>
            </a:br>
            <a:endParaRPr lang="en-GB" sz="2800" dirty="0">
              <a:solidFill>
                <a:schemeClr val="tx1">
                  <a:lumMod val="85000"/>
                  <a:lumOff val="15000"/>
                </a:schemeClr>
              </a:solidFill>
            </a:endParaRPr>
          </a:p>
        </p:txBody>
      </p:sp>
      <p:sp>
        <p:nvSpPr>
          <p:cNvPr id="19" name="Rectangle 18">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20">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0807BF68-842B-4C45-8010-15E6AF943015}"/>
              </a:ext>
            </a:extLst>
          </p:cNvPr>
          <p:cNvSpPr>
            <a:spLocks noGrp="1"/>
          </p:cNvSpPr>
          <p:nvPr>
            <p:ph idx="1"/>
          </p:nvPr>
        </p:nvSpPr>
        <p:spPr>
          <a:xfrm>
            <a:off x="5289229" y="761999"/>
            <a:ext cx="6056656" cy="5328173"/>
          </a:xfrm>
        </p:spPr>
        <p:txBody>
          <a:bodyPr>
            <a:normAutofit/>
          </a:bodyPr>
          <a:lstStyle/>
          <a:p>
            <a:endParaRPr lang="en-GB" sz="3200" dirty="0">
              <a:solidFill>
                <a:schemeClr val="tx1">
                  <a:lumMod val="85000"/>
                  <a:lumOff val="15000"/>
                </a:schemeClr>
              </a:solidFill>
            </a:endParaRPr>
          </a:p>
          <a:p>
            <a:endParaRPr lang="en-GB" sz="3200" dirty="0">
              <a:solidFill>
                <a:schemeClr val="tx1">
                  <a:lumMod val="85000"/>
                  <a:lumOff val="15000"/>
                </a:schemeClr>
              </a:solidFill>
            </a:endParaRPr>
          </a:p>
          <a:p>
            <a:r>
              <a:rPr lang="en-GB" sz="3200" dirty="0">
                <a:solidFill>
                  <a:schemeClr val="tx1">
                    <a:lumMod val="85000"/>
                    <a:lumOff val="15000"/>
                  </a:schemeClr>
                </a:solidFill>
              </a:rPr>
              <a:t>There is a central role of STEM education as a transformative practice in confronting the risks that contains great dangers for the future of human race. But, how!!!</a:t>
            </a:r>
          </a:p>
          <a:p>
            <a:pPr marL="0" indent="0">
              <a:buNone/>
            </a:pPr>
            <a:br>
              <a:rPr lang="en-GB" sz="3200" dirty="0">
                <a:solidFill>
                  <a:schemeClr val="tx1">
                    <a:lumMod val="85000"/>
                    <a:lumOff val="15000"/>
                  </a:schemeClr>
                </a:solidFill>
              </a:rPr>
            </a:br>
            <a:endParaRPr lang="en-GB" sz="3200" dirty="0">
              <a:solidFill>
                <a:schemeClr val="tx1">
                  <a:lumMod val="85000"/>
                  <a:lumOff val="15000"/>
                </a:schemeClr>
              </a:solidFill>
            </a:endParaRPr>
          </a:p>
          <a:p>
            <a:endParaRPr lang="en-GB" sz="3600" dirty="0">
              <a:solidFill>
                <a:schemeClr val="tx1">
                  <a:lumMod val="85000"/>
                  <a:lumOff val="15000"/>
                </a:schemeClr>
              </a:solidFill>
            </a:endParaRPr>
          </a:p>
          <a:p>
            <a:endParaRPr lang="en-GB" dirty="0"/>
          </a:p>
        </p:txBody>
      </p:sp>
      <p:sp>
        <p:nvSpPr>
          <p:cNvPr id="23" name="Rectangle 22">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1893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43791FAC-5BDB-4E89-BDCE-8656E6A09806}"/>
              </a:ext>
            </a:extLst>
          </p:cNvPr>
          <p:cNvSpPr>
            <a:spLocks noGrp="1"/>
          </p:cNvSpPr>
          <p:nvPr>
            <p:ph type="title"/>
          </p:nvPr>
        </p:nvSpPr>
        <p:spPr>
          <a:xfrm>
            <a:off x="1539116" y="864108"/>
            <a:ext cx="3073914" cy="5120639"/>
          </a:xfrm>
        </p:spPr>
        <p:txBody>
          <a:bodyPr>
            <a:normAutofit/>
          </a:bodyPr>
          <a:lstStyle/>
          <a:p>
            <a:pPr algn="r"/>
            <a:br>
              <a:rPr lang="en-GB" sz="2000" dirty="0">
                <a:solidFill>
                  <a:schemeClr val="tx1">
                    <a:lumMod val="85000"/>
                    <a:lumOff val="15000"/>
                  </a:schemeClr>
                </a:solidFill>
              </a:rPr>
            </a:br>
            <a:br>
              <a:rPr lang="en-GB" sz="2000" dirty="0">
                <a:solidFill>
                  <a:schemeClr val="tx1">
                    <a:lumMod val="85000"/>
                    <a:lumOff val="15000"/>
                  </a:schemeClr>
                </a:solidFill>
              </a:rPr>
            </a:br>
            <a:r>
              <a:rPr lang="en-GB" sz="2000" dirty="0">
                <a:solidFill>
                  <a:schemeClr val="tx1">
                    <a:lumMod val="85000"/>
                    <a:lumOff val="15000"/>
                  </a:schemeClr>
                </a:solidFill>
              </a:rPr>
              <a:t>Key problems for children and young people engaged or not in STEM education </a:t>
            </a:r>
            <a:br>
              <a:rPr lang="en-GB" sz="2000" dirty="0">
                <a:solidFill>
                  <a:schemeClr val="tx1">
                    <a:lumMod val="85000"/>
                    <a:lumOff val="15000"/>
                  </a:schemeClr>
                </a:solidFill>
              </a:rPr>
            </a:br>
            <a:r>
              <a:rPr lang="en-GB" sz="2000" dirty="0">
                <a:solidFill>
                  <a:schemeClr val="tx1">
                    <a:lumMod val="85000"/>
                    <a:lumOff val="15000"/>
                  </a:schemeClr>
                </a:solidFill>
              </a:rPr>
              <a:t>for this decade.</a:t>
            </a:r>
            <a:br>
              <a:rPr lang="en-GB" sz="2000" dirty="0">
                <a:solidFill>
                  <a:schemeClr val="tx1">
                    <a:lumMod val="85000"/>
                    <a:lumOff val="15000"/>
                  </a:schemeClr>
                </a:solidFill>
              </a:rPr>
            </a:br>
            <a:br>
              <a:rPr lang="en-GB" sz="2000" dirty="0">
                <a:solidFill>
                  <a:schemeClr val="tx1">
                    <a:lumMod val="85000"/>
                    <a:lumOff val="15000"/>
                  </a:schemeClr>
                </a:solidFill>
              </a:rPr>
            </a:br>
            <a:r>
              <a:rPr lang="en-GB" sz="2000" dirty="0">
                <a:solidFill>
                  <a:schemeClr val="tx1">
                    <a:lumMod val="85000"/>
                    <a:lumOff val="15000"/>
                  </a:schemeClr>
                </a:solidFill>
              </a:rPr>
              <a:t>This is something that I call:</a:t>
            </a:r>
            <a:br>
              <a:rPr lang="en-GB" sz="2000" dirty="0">
                <a:solidFill>
                  <a:schemeClr val="tx1">
                    <a:lumMod val="85000"/>
                    <a:lumOff val="15000"/>
                  </a:schemeClr>
                </a:solidFill>
              </a:rPr>
            </a:br>
            <a:br>
              <a:rPr lang="en-GB" sz="2000" dirty="0">
                <a:solidFill>
                  <a:schemeClr val="tx1">
                    <a:lumMod val="85000"/>
                    <a:lumOff val="15000"/>
                  </a:schemeClr>
                </a:solidFill>
              </a:rPr>
            </a:br>
            <a:r>
              <a:rPr lang="en-GB" sz="2000" dirty="0">
                <a:solidFill>
                  <a:schemeClr val="tx1">
                    <a:lumMod val="85000"/>
                    <a:lumOff val="15000"/>
                  </a:schemeClr>
                </a:solidFill>
              </a:rPr>
              <a:t>“Society of predetermination”, expressed by:</a:t>
            </a:r>
            <a:br>
              <a:rPr lang="en-GB" sz="2000" dirty="0">
                <a:solidFill>
                  <a:schemeClr val="tx1">
                    <a:lumMod val="85000"/>
                    <a:lumOff val="15000"/>
                  </a:schemeClr>
                </a:solidFill>
              </a:rPr>
            </a:br>
            <a:br>
              <a:rPr lang="en-GB" sz="2000" dirty="0">
                <a:solidFill>
                  <a:schemeClr val="tx1">
                    <a:lumMod val="85000"/>
                    <a:lumOff val="15000"/>
                  </a:schemeClr>
                </a:solidFill>
              </a:rPr>
            </a:br>
            <a:r>
              <a:rPr lang="en-GB" sz="2000" dirty="0">
                <a:solidFill>
                  <a:schemeClr val="tx1">
                    <a:lumMod val="85000"/>
                    <a:lumOff val="15000"/>
                  </a:schemeClr>
                </a:solidFill>
              </a:rPr>
              <a:t>  </a:t>
            </a:r>
            <a:br>
              <a:rPr lang="en-GB" sz="2000" dirty="0">
                <a:solidFill>
                  <a:schemeClr val="tx1">
                    <a:lumMod val="85000"/>
                    <a:lumOff val="15000"/>
                  </a:schemeClr>
                </a:solidFill>
              </a:rPr>
            </a:br>
            <a:br>
              <a:rPr lang="en-GB" sz="2000" dirty="0">
                <a:solidFill>
                  <a:schemeClr val="tx1">
                    <a:lumMod val="85000"/>
                    <a:lumOff val="15000"/>
                  </a:schemeClr>
                </a:solidFill>
              </a:rPr>
            </a:br>
            <a:br>
              <a:rPr lang="en-GB" sz="2000" dirty="0">
                <a:solidFill>
                  <a:schemeClr val="tx1">
                    <a:lumMod val="85000"/>
                    <a:lumOff val="15000"/>
                  </a:schemeClr>
                </a:solidFill>
              </a:rPr>
            </a:br>
            <a:endParaRPr lang="en-GB" sz="2000" dirty="0">
              <a:solidFill>
                <a:schemeClr val="tx1">
                  <a:lumMod val="85000"/>
                  <a:lumOff val="15000"/>
                </a:schemeClr>
              </a:solidFill>
            </a:endParaRPr>
          </a:p>
        </p:txBody>
      </p:sp>
      <p:sp>
        <p:nvSpPr>
          <p:cNvPr id="30" name="Rectangle 2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0807BF68-842B-4C45-8010-15E6AF943015}"/>
              </a:ext>
            </a:extLst>
          </p:cNvPr>
          <p:cNvSpPr>
            <a:spLocks noGrp="1"/>
          </p:cNvSpPr>
          <p:nvPr>
            <p:ph idx="1"/>
          </p:nvPr>
        </p:nvSpPr>
        <p:spPr>
          <a:xfrm>
            <a:off x="5289229" y="864108"/>
            <a:ext cx="6242368" cy="5328172"/>
          </a:xfrm>
        </p:spPr>
        <p:txBody>
          <a:bodyPr>
            <a:normAutofit/>
          </a:bodyPr>
          <a:lstStyle/>
          <a:p>
            <a:r>
              <a:rPr lang="en-US" dirty="0"/>
              <a:t>The reduction or absence of contemplative, harmonious and free silence.</a:t>
            </a:r>
            <a:endParaRPr lang="es-MX" dirty="0"/>
          </a:p>
          <a:p>
            <a:r>
              <a:rPr lang="en-US" dirty="0"/>
              <a:t>The increase of the mechanisms of homogenization in order to standardize the practices that do away with diversity, cultural wealth</a:t>
            </a:r>
            <a:r>
              <a:rPr lang="es-MX" dirty="0"/>
              <a:t>.</a:t>
            </a:r>
          </a:p>
          <a:p>
            <a:r>
              <a:rPr lang="en-US" dirty="0"/>
              <a:t>In a society of predetermination, human beings tend to become instruments of their instruments</a:t>
            </a:r>
            <a:endParaRPr lang="es-MX" dirty="0"/>
          </a:p>
          <a:p>
            <a:r>
              <a:rPr lang="en-US" dirty="0"/>
              <a:t>The society of predetermination privileges technological development and the uses of technology that facilitate the anticipation of a person’s behavior</a:t>
            </a:r>
          </a:p>
          <a:p>
            <a:r>
              <a:rPr lang="es-MX" dirty="0"/>
              <a:t> </a:t>
            </a:r>
            <a:r>
              <a:rPr lang="en-US" dirty="0"/>
              <a:t>The society of predetermination creates the idea of the future as something given. </a:t>
            </a:r>
          </a:p>
          <a:p>
            <a:r>
              <a:rPr lang="en-US" dirty="0"/>
              <a:t>Automation is a sign of the society of predetermination</a:t>
            </a:r>
            <a:r>
              <a:rPr lang="es-MX" dirty="0"/>
              <a:t>.</a:t>
            </a:r>
            <a:endParaRPr lang="en-GB" dirty="0"/>
          </a:p>
          <a:p>
            <a:endParaRPr lang="en-GB" dirty="0"/>
          </a:p>
        </p:txBody>
      </p:sp>
      <p:sp>
        <p:nvSpPr>
          <p:cNvPr id="34" name="Rectangle 3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5217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D589E016-1EE1-484C-8423-012B4B780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n que contiene persona, interior, sostener, tabla&#10;&#10;Descripción generada automáticamente">
            <a:extLst>
              <a:ext uri="{FF2B5EF4-FFF2-40B4-BE49-F238E27FC236}">
                <a16:creationId xmlns:a16="http://schemas.microsoft.com/office/drawing/2014/main" id="{48C5D98B-DCE9-47FD-AAA9-97EA2B04BFC7}"/>
              </a:ext>
            </a:extLst>
          </p:cNvPr>
          <p:cNvPicPr>
            <a:picLocks noChangeAspect="1"/>
          </p:cNvPicPr>
          <p:nvPr/>
        </p:nvPicPr>
        <p:blipFill rotWithShape="1">
          <a:blip r:embed="rId2"/>
          <a:srcRect t="6397" r="-1" b="9311"/>
          <a:stretch/>
        </p:blipFill>
        <p:spPr>
          <a:xfrm>
            <a:off x="20" y="-1"/>
            <a:ext cx="12188932" cy="6858000"/>
          </a:xfrm>
          <a:prstGeom prst="rect">
            <a:avLst/>
          </a:prstGeom>
        </p:spPr>
      </p:pic>
      <p:sp>
        <p:nvSpPr>
          <p:cNvPr id="14" name="Rectangle 13">
            <a:extLst>
              <a:ext uri="{FF2B5EF4-FFF2-40B4-BE49-F238E27FC236}">
                <a16:creationId xmlns:a16="http://schemas.microsoft.com/office/drawing/2014/main" id="{46100866-3689-418C-84D9-07C7E2435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EC978101-597B-4201-8680-B229EA4F4D9D}"/>
              </a:ext>
            </a:extLst>
          </p:cNvPr>
          <p:cNvSpPr>
            <a:spLocks noGrp="1"/>
          </p:cNvSpPr>
          <p:nvPr>
            <p:ph type="title"/>
          </p:nvPr>
        </p:nvSpPr>
        <p:spPr>
          <a:xfrm>
            <a:off x="334557" y="1653703"/>
            <a:ext cx="3361953" cy="2850564"/>
          </a:xfrm>
        </p:spPr>
        <p:txBody>
          <a:bodyPr vert="horz" lIns="91440" tIns="45720" rIns="91440" bIns="45720" rtlCol="0" anchor="b">
            <a:normAutofit/>
          </a:bodyPr>
          <a:lstStyle/>
          <a:p>
            <a:pPr algn="ctr"/>
            <a:r>
              <a:rPr lang="en-US" sz="4400" b="1" spc="-100" dirty="0">
                <a:solidFill>
                  <a:schemeClr val="tx1"/>
                </a:solidFill>
              </a:rPr>
              <a:t>III</a:t>
            </a:r>
            <a:br>
              <a:rPr lang="en-US" sz="4400" b="1" spc="-100" dirty="0">
                <a:solidFill>
                  <a:schemeClr val="tx1"/>
                </a:solidFill>
              </a:rPr>
            </a:br>
            <a:r>
              <a:rPr lang="en-US" sz="4400" b="1" spc="-100" dirty="0">
                <a:solidFill>
                  <a:schemeClr val="tx1"/>
                </a:solidFill>
              </a:rPr>
              <a:t>“A” matters in STEM+A</a:t>
            </a:r>
          </a:p>
        </p:txBody>
      </p:sp>
    </p:spTree>
    <p:extLst>
      <p:ext uri="{BB962C8B-B14F-4D97-AF65-F5344CB8AC3E}">
        <p14:creationId xmlns:p14="http://schemas.microsoft.com/office/powerpoint/2010/main" val="135830553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Shape 15">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1C96CA4B-BE78-4294-AE02-2B74FF025D80}"/>
              </a:ext>
            </a:extLst>
          </p:cNvPr>
          <p:cNvSpPr>
            <a:spLocks noGrp="1"/>
          </p:cNvSpPr>
          <p:nvPr>
            <p:ph type="title"/>
          </p:nvPr>
        </p:nvSpPr>
        <p:spPr>
          <a:xfrm>
            <a:off x="381000" y="1298448"/>
            <a:ext cx="8019058" cy="2346452"/>
          </a:xfrm>
        </p:spPr>
        <p:txBody>
          <a:bodyPr vert="horz" lIns="91440" tIns="45720" rIns="91440" bIns="45720" rtlCol="0" anchor="b">
            <a:normAutofit/>
          </a:bodyPr>
          <a:lstStyle/>
          <a:p>
            <a:pPr algn="r"/>
            <a:r>
              <a:rPr lang="en-US" sz="3600" dirty="0"/>
              <a:t>My target is not present STEM vs STEAM </a:t>
            </a:r>
          </a:p>
        </p:txBody>
      </p:sp>
      <p:sp>
        <p:nvSpPr>
          <p:cNvPr id="3" name="Marcador de texto 2">
            <a:extLst>
              <a:ext uri="{FF2B5EF4-FFF2-40B4-BE49-F238E27FC236}">
                <a16:creationId xmlns:a16="http://schemas.microsoft.com/office/drawing/2014/main" id="{3B66D6AA-5E3B-4B9C-8A3D-0DDA9626A11C}"/>
              </a:ext>
            </a:extLst>
          </p:cNvPr>
          <p:cNvSpPr>
            <a:spLocks noGrp="1"/>
          </p:cNvSpPr>
          <p:nvPr>
            <p:ph type="body" idx="1"/>
          </p:nvPr>
        </p:nvSpPr>
        <p:spPr>
          <a:xfrm>
            <a:off x="8528702" y="4084889"/>
            <a:ext cx="3021621" cy="1709159"/>
          </a:xfrm>
        </p:spPr>
        <p:txBody>
          <a:bodyPr vert="horz" lIns="91440" tIns="45720" rIns="91440" bIns="45720" rtlCol="0" anchor="t">
            <a:normAutofit/>
          </a:bodyPr>
          <a:lstStyle/>
          <a:p>
            <a:pPr algn="r"/>
            <a:endParaRPr lang="en-US" sz="1800">
              <a:solidFill>
                <a:srgbClr val="FFFFFF"/>
              </a:solidFill>
            </a:endParaRPr>
          </a:p>
        </p:txBody>
      </p:sp>
    </p:spTree>
    <p:extLst>
      <p:ext uri="{BB962C8B-B14F-4D97-AF65-F5344CB8AC3E}">
        <p14:creationId xmlns:p14="http://schemas.microsoft.com/office/powerpoint/2010/main" val="942570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06CAD7-9D93-4D21-8677-7EF7BF4788A8}"/>
              </a:ext>
            </a:extLst>
          </p:cNvPr>
          <p:cNvSpPr>
            <a:spLocks noGrp="1"/>
          </p:cNvSpPr>
          <p:nvPr>
            <p:ph type="title"/>
          </p:nvPr>
        </p:nvSpPr>
        <p:spPr>
          <a:xfrm>
            <a:off x="323850" y="1543050"/>
            <a:ext cx="3068573" cy="3771900"/>
          </a:xfrm>
        </p:spPr>
        <p:txBody>
          <a:bodyPr>
            <a:normAutofit/>
          </a:bodyPr>
          <a:lstStyle/>
          <a:p>
            <a:r>
              <a:rPr lang="en-GB" dirty="0"/>
              <a:t>“A” doesn’t refers arts as an aggregate in STEM</a:t>
            </a:r>
            <a:br>
              <a:rPr lang="en-GB" dirty="0"/>
            </a:br>
            <a:endParaRPr lang="en-GB" dirty="0"/>
          </a:p>
        </p:txBody>
      </p:sp>
      <p:sp>
        <p:nvSpPr>
          <p:cNvPr id="3" name="Marcador de contenido 2">
            <a:extLst>
              <a:ext uri="{FF2B5EF4-FFF2-40B4-BE49-F238E27FC236}">
                <a16:creationId xmlns:a16="http://schemas.microsoft.com/office/drawing/2014/main" id="{A18AB284-4243-41DE-B29E-9E340187918F}"/>
              </a:ext>
            </a:extLst>
          </p:cNvPr>
          <p:cNvSpPr>
            <a:spLocks noGrp="1"/>
          </p:cNvSpPr>
          <p:nvPr>
            <p:ph sz="half" idx="1"/>
          </p:nvPr>
        </p:nvSpPr>
        <p:spPr/>
        <p:txBody>
          <a:bodyPr/>
          <a:lstStyle/>
          <a:p>
            <a:r>
              <a:rPr lang="en-GB" dirty="0"/>
              <a:t>For instance, “… as an artist, it seems we're missing the point and devaluing, or not realizing, art’s purpose and importance…”</a:t>
            </a:r>
          </a:p>
        </p:txBody>
      </p:sp>
      <p:sp>
        <p:nvSpPr>
          <p:cNvPr id="4" name="Marcador de contenido 3">
            <a:extLst>
              <a:ext uri="{FF2B5EF4-FFF2-40B4-BE49-F238E27FC236}">
                <a16:creationId xmlns:a16="http://schemas.microsoft.com/office/drawing/2014/main" id="{546F2F7D-82F4-49EE-9D92-0F16F5F50CD5}"/>
              </a:ext>
            </a:extLst>
          </p:cNvPr>
          <p:cNvSpPr>
            <a:spLocks noGrp="1"/>
          </p:cNvSpPr>
          <p:nvPr>
            <p:ph sz="half" idx="2"/>
          </p:nvPr>
        </p:nvSpPr>
        <p:spPr/>
        <p:txBody>
          <a:bodyPr/>
          <a:lstStyle/>
          <a:p>
            <a:r>
              <a:rPr lang="en-GB" dirty="0"/>
              <a:t>How would Art benefit from STEM? Why not reverse the thinking process?</a:t>
            </a:r>
          </a:p>
          <a:p>
            <a:r>
              <a:rPr lang="en-GB" dirty="0"/>
              <a:t>The arts provide ways for problem solving</a:t>
            </a:r>
          </a:p>
          <a:p>
            <a:endParaRPr lang="en-GB" dirty="0"/>
          </a:p>
        </p:txBody>
      </p:sp>
    </p:spTree>
    <p:extLst>
      <p:ext uri="{BB962C8B-B14F-4D97-AF65-F5344CB8AC3E}">
        <p14:creationId xmlns:p14="http://schemas.microsoft.com/office/powerpoint/2010/main" val="3141971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D589E016-1EE1-484C-8423-012B4B780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n que contiene interior, puesto, pequeño, tabla&#10;&#10;Descripción generada automáticamente">
            <a:extLst>
              <a:ext uri="{FF2B5EF4-FFF2-40B4-BE49-F238E27FC236}">
                <a16:creationId xmlns:a16="http://schemas.microsoft.com/office/drawing/2014/main" id="{33850BE5-B29B-41CA-9FB0-BFC11B73D998}"/>
              </a:ext>
            </a:extLst>
          </p:cNvPr>
          <p:cNvPicPr>
            <a:picLocks noChangeAspect="1"/>
          </p:cNvPicPr>
          <p:nvPr/>
        </p:nvPicPr>
        <p:blipFill rotWithShape="1">
          <a:blip r:embed="rId2"/>
          <a:srcRect t="15392" r="-1" b="-1"/>
          <a:stretch/>
        </p:blipFill>
        <p:spPr>
          <a:xfrm>
            <a:off x="6649" y="-1"/>
            <a:ext cx="12188932" cy="6858000"/>
          </a:xfrm>
          <a:prstGeom prst="rect">
            <a:avLst/>
          </a:prstGeom>
        </p:spPr>
      </p:pic>
      <p:sp>
        <p:nvSpPr>
          <p:cNvPr id="14" name="Rectangle 13">
            <a:extLst>
              <a:ext uri="{FF2B5EF4-FFF2-40B4-BE49-F238E27FC236}">
                <a16:creationId xmlns:a16="http://schemas.microsoft.com/office/drawing/2014/main" id="{46100866-3689-418C-84D9-07C7E2435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347FF210-11EB-4DF3-872F-482AC690E119}"/>
              </a:ext>
            </a:extLst>
          </p:cNvPr>
          <p:cNvSpPr>
            <a:spLocks noGrp="1"/>
          </p:cNvSpPr>
          <p:nvPr>
            <p:ph type="title"/>
          </p:nvPr>
        </p:nvSpPr>
        <p:spPr>
          <a:xfrm>
            <a:off x="243281" y="1653702"/>
            <a:ext cx="3531765" cy="2314291"/>
          </a:xfrm>
        </p:spPr>
        <p:txBody>
          <a:bodyPr vert="horz" lIns="91440" tIns="45720" rIns="91440" bIns="45720" rtlCol="0" anchor="b">
            <a:normAutofit/>
          </a:bodyPr>
          <a:lstStyle/>
          <a:p>
            <a:pPr algn="ctr"/>
            <a:r>
              <a:rPr lang="en-US" sz="6000" b="1" spc="-100" dirty="0">
                <a:solidFill>
                  <a:schemeClr val="tx1"/>
                </a:solidFill>
              </a:rPr>
              <a:t>I</a:t>
            </a:r>
            <a:br>
              <a:rPr lang="en-US" sz="6000" b="1" spc="-100" dirty="0">
                <a:solidFill>
                  <a:schemeClr val="tx1"/>
                </a:solidFill>
              </a:rPr>
            </a:br>
            <a:r>
              <a:rPr lang="en-US" sz="6000" b="1" spc="-100" dirty="0">
                <a:solidFill>
                  <a:schemeClr val="tx1"/>
                </a:solidFill>
              </a:rPr>
              <a:t>CONTEXT</a:t>
            </a:r>
          </a:p>
        </p:txBody>
      </p:sp>
    </p:spTree>
    <p:extLst>
      <p:ext uri="{BB962C8B-B14F-4D97-AF65-F5344CB8AC3E}">
        <p14:creationId xmlns:p14="http://schemas.microsoft.com/office/powerpoint/2010/main" val="412692852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2800" dirty="0"/>
              <a:t>My point when I use the term STEM+A, this “A” is not a simply addition or subordination of the arts as “design”. </a:t>
            </a:r>
          </a:p>
          <a:p>
            <a:r>
              <a:rPr lang="en-GB" sz="2800" dirty="0"/>
              <a:t>I would like to say that the main issue is about the alignment of arts underlying STEM, but it must be clear in concept. Implementation and curriculum design..</a:t>
            </a:r>
          </a:p>
          <a:p>
            <a:r>
              <a:rPr lang="en-GB" sz="2800" dirty="0"/>
              <a:t>-So, I arguing that arts are not simply tools to be instrumental information/skills for business. Arts are valuable on their on way.</a:t>
            </a:r>
          </a:p>
          <a:p>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82700"/>
            <a:ext cx="8585200" cy="4680712"/>
          </a:xfrm>
        </p:spPr>
        <p:txBody>
          <a:bodyPr>
            <a:noAutofit/>
          </a:bodyPr>
          <a:lstStyle/>
          <a:p>
            <a:r>
              <a:rPr lang="en-GB" sz="2800" b="1" dirty="0"/>
              <a:t>- This “A” in STEM+A is not a simply addition or subordination of the arts as “design”. </a:t>
            </a:r>
            <a:br>
              <a:rPr lang="en-GB" sz="2800" b="1" dirty="0"/>
            </a:br>
            <a:br>
              <a:rPr lang="en-GB" sz="2800" b="1" dirty="0"/>
            </a:br>
            <a:r>
              <a:rPr lang="en-GB" sz="2800" b="1" dirty="0"/>
              <a:t>-I would like to say that the main issue is about the alignment of arts underlying STEM, but it must be clear in concept. Implementation and curriculum design..</a:t>
            </a:r>
            <a:br>
              <a:rPr lang="en-GB" sz="2800" b="1" dirty="0"/>
            </a:br>
            <a:br>
              <a:rPr lang="en-GB" sz="2800" b="1" dirty="0"/>
            </a:br>
            <a:r>
              <a:rPr lang="en-GB" sz="2800" b="1" dirty="0"/>
              <a:t>-So, I arguing that arts are not simply tools to be instrumental information/skills for business. Arts are valuable on their on way.</a:t>
            </a:r>
            <a:br>
              <a:rPr lang="en-GB" sz="2800" b="1" dirty="0"/>
            </a:br>
            <a:endParaRPr lang="en-GB" sz="28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8" name="Rectangle 11">
            <a:extLst>
              <a:ext uri="{FF2B5EF4-FFF2-40B4-BE49-F238E27FC236}">
                <a16:creationId xmlns:a16="http://schemas.microsoft.com/office/drawing/2014/main" id="{D589E016-1EE1-484C-8423-012B4B780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3">
            <a:extLst>
              <a:ext uri="{FF2B5EF4-FFF2-40B4-BE49-F238E27FC236}">
                <a16:creationId xmlns:a16="http://schemas.microsoft.com/office/drawing/2014/main" id="{CBD2762C-4C29-4688-B317-A9712759D478}"/>
              </a:ext>
            </a:extLst>
          </p:cNvPr>
          <p:cNvPicPr>
            <a:picLocks noChangeAspect="1"/>
          </p:cNvPicPr>
          <p:nvPr/>
        </p:nvPicPr>
        <p:blipFill rotWithShape="1">
          <a:blip r:embed="rId2"/>
          <a:srcRect t="2608" r="-1" b="13100"/>
          <a:stretch/>
        </p:blipFill>
        <p:spPr>
          <a:xfrm>
            <a:off x="20" y="-1"/>
            <a:ext cx="12188932" cy="6858000"/>
          </a:xfrm>
          <a:prstGeom prst="rect">
            <a:avLst/>
          </a:prstGeom>
        </p:spPr>
      </p:pic>
      <p:sp>
        <p:nvSpPr>
          <p:cNvPr id="20" name="Rectangle 13">
            <a:extLst>
              <a:ext uri="{FF2B5EF4-FFF2-40B4-BE49-F238E27FC236}">
                <a16:creationId xmlns:a16="http://schemas.microsoft.com/office/drawing/2014/main" id="{46100866-3689-418C-84D9-07C7E2435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0B564A37-9743-4623-9ECD-E0CBEA3A6051}"/>
              </a:ext>
            </a:extLst>
          </p:cNvPr>
          <p:cNvSpPr>
            <a:spLocks noGrp="1"/>
          </p:cNvSpPr>
          <p:nvPr>
            <p:ph type="title"/>
          </p:nvPr>
        </p:nvSpPr>
        <p:spPr>
          <a:xfrm>
            <a:off x="334557" y="1653702"/>
            <a:ext cx="3437343" cy="4442298"/>
          </a:xfrm>
        </p:spPr>
        <p:txBody>
          <a:bodyPr vert="horz" lIns="91440" tIns="45720" rIns="91440" bIns="45720" rtlCol="0" anchor="b">
            <a:normAutofit/>
          </a:bodyPr>
          <a:lstStyle/>
          <a:p>
            <a:pPr algn="ctr"/>
            <a:r>
              <a:rPr lang="en-US" sz="4400" spc="-100" dirty="0">
                <a:solidFill>
                  <a:schemeClr val="tx1"/>
                </a:solidFill>
              </a:rPr>
              <a:t>IV</a:t>
            </a:r>
            <a:br>
              <a:rPr lang="en-US" sz="4400" spc="-100" dirty="0">
                <a:solidFill>
                  <a:schemeClr val="tx1"/>
                </a:solidFill>
              </a:rPr>
            </a:br>
            <a:r>
              <a:rPr lang="en-GB" sz="4000" b="1" dirty="0"/>
              <a:t>The role of educational poetics and disruption in our future</a:t>
            </a:r>
            <a:br>
              <a:rPr lang="en-US" sz="4400" spc="-100" dirty="0">
                <a:solidFill>
                  <a:schemeClr val="tx1"/>
                </a:solidFill>
              </a:rPr>
            </a:br>
            <a:endParaRPr lang="en-US" sz="4400" spc="-100" dirty="0">
              <a:solidFill>
                <a:schemeClr val="tx1"/>
              </a:solidFill>
            </a:endParaRPr>
          </a:p>
        </p:txBody>
      </p:sp>
    </p:spTree>
    <p:extLst>
      <p:ext uri="{BB962C8B-B14F-4D97-AF65-F5344CB8AC3E}">
        <p14:creationId xmlns:p14="http://schemas.microsoft.com/office/powerpoint/2010/main" val="1745947823"/>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43791FAC-5BDB-4E89-BDCE-8656E6A09806}"/>
              </a:ext>
            </a:extLst>
          </p:cNvPr>
          <p:cNvSpPr>
            <a:spLocks noGrp="1"/>
          </p:cNvSpPr>
          <p:nvPr>
            <p:ph type="title"/>
          </p:nvPr>
        </p:nvSpPr>
        <p:spPr>
          <a:xfrm>
            <a:off x="1539116" y="864108"/>
            <a:ext cx="3073914" cy="5120639"/>
          </a:xfrm>
        </p:spPr>
        <p:txBody>
          <a:bodyPr>
            <a:normAutofit/>
          </a:bodyPr>
          <a:lstStyle/>
          <a:p>
            <a:pPr algn="r"/>
            <a:r>
              <a:rPr lang="en-GB" sz="2800" dirty="0">
                <a:solidFill>
                  <a:schemeClr val="tx1">
                    <a:lumMod val="85000"/>
                    <a:lumOff val="15000"/>
                  </a:schemeClr>
                </a:solidFill>
              </a:rPr>
              <a:t>(Tagore, R., 1951, The centre of Indian culture, p. 2)</a:t>
            </a:r>
          </a:p>
        </p:txBody>
      </p:sp>
      <p:sp>
        <p:nvSpPr>
          <p:cNvPr id="19" name="Rectangle 18">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20">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0807BF68-842B-4C45-8010-15E6AF943015}"/>
              </a:ext>
            </a:extLst>
          </p:cNvPr>
          <p:cNvSpPr>
            <a:spLocks noGrp="1"/>
          </p:cNvSpPr>
          <p:nvPr>
            <p:ph idx="1"/>
          </p:nvPr>
        </p:nvSpPr>
        <p:spPr>
          <a:xfrm>
            <a:off x="5289229" y="761999"/>
            <a:ext cx="6056656" cy="5328173"/>
          </a:xfrm>
        </p:spPr>
        <p:txBody>
          <a:bodyPr>
            <a:normAutofit/>
          </a:bodyPr>
          <a:lstStyle/>
          <a:p>
            <a:r>
              <a:rPr lang="en-GB" sz="3400" dirty="0"/>
              <a:t>“… our education should be in full touch with our complete life, economical, intellectual, aesthetic, social and spiritual; and our educational institutions should be in the very heart of our society, connected with it by the living bonds of varied co-operations.” </a:t>
            </a:r>
          </a:p>
          <a:p>
            <a:endParaRPr lang="en-GB" dirty="0"/>
          </a:p>
        </p:txBody>
      </p:sp>
      <p:sp>
        <p:nvSpPr>
          <p:cNvPr id="23" name="Rectangle 22">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308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D1FB31C5-170B-49E1-A667-D3694EFD3564}"/>
              </a:ext>
            </a:extLst>
          </p:cNvPr>
          <p:cNvSpPr>
            <a:spLocks noGrp="1"/>
          </p:cNvSpPr>
          <p:nvPr>
            <p:ph type="ctrTitle"/>
          </p:nvPr>
        </p:nvSpPr>
        <p:spPr>
          <a:xfrm>
            <a:off x="1703295" y="1083732"/>
            <a:ext cx="5509628" cy="4690534"/>
          </a:xfrm>
        </p:spPr>
        <p:txBody>
          <a:bodyPr anchor="ctr">
            <a:normAutofit/>
          </a:bodyPr>
          <a:lstStyle/>
          <a:p>
            <a:pPr algn="r"/>
            <a:r>
              <a:rPr lang="en-GB" sz="3400" dirty="0">
                <a:solidFill>
                  <a:schemeClr val="tx1">
                    <a:lumMod val="75000"/>
                    <a:lumOff val="25000"/>
                  </a:schemeClr>
                </a:solidFill>
              </a:rPr>
              <a:t>“I would develop in the child his hands, his brain and his soul. The hands have almost atrophied. The soul has been altogether ignored.” </a:t>
            </a:r>
            <a:br>
              <a:rPr lang="en-GB" sz="3400" dirty="0">
                <a:solidFill>
                  <a:schemeClr val="tx1">
                    <a:lumMod val="75000"/>
                    <a:lumOff val="25000"/>
                  </a:schemeClr>
                </a:solidFill>
              </a:rPr>
            </a:br>
            <a:br>
              <a:rPr lang="en-GB" sz="3400" dirty="0">
                <a:solidFill>
                  <a:schemeClr val="tx1">
                    <a:lumMod val="75000"/>
                    <a:lumOff val="25000"/>
                  </a:schemeClr>
                </a:solidFill>
              </a:rPr>
            </a:br>
            <a:r>
              <a:rPr lang="en-GB" sz="3400" dirty="0">
                <a:solidFill>
                  <a:schemeClr val="tx1">
                    <a:lumMod val="75000"/>
                    <a:lumOff val="25000"/>
                  </a:schemeClr>
                </a:solidFill>
              </a:rPr>
              <a:t>(Gandhi, 2008, </a:t>
            </a:r>
            <a:r>
              <a:rPr lang="en-GB" sz="3400" i="1" dirty="0">
                <a:solidFill>
                  <a:schemeClr val="tx1">
                    <a:lumMod val="75000"/>
                    <a:lumOff val="25000"/>
                  </a:schemeClr>
                </a:solidFill>
              </a:rPr>
              <a:t>All men are brothers, </a:t>
            </a:r>
            <a:r>
              <a:rPr lang="en-GB" sz="3400" dirty="0">
                <a:solidFill>
                  <a:schemeClr val="tx1">
                    <a:lumMod val="75000"/>
                    <a:lumOff val="25000"/>
                  </a:schemeClr>
                </a:solidFill>
              </a:rPr>
              <a:t>p. 202)</a:t>
            </a:r>
            <a:br>
              <a:rPr lang="en-GB" sz="3400" dirty="0">
                <a:solidFill>
                  <a:schemeClr val="tx1">
                    <a:lumMod val="75000"/>
                    <a:lumOff val="25000"/>
                  </a:schemeClr>
                </a:solidFill>
              </a:rPr>
            </a:br>
            <a:r>
              <a:rPr lang="en-GB" sz="3400" dirty="0">
                <a:solidFill>
                  <a:schemeClr val="tx1">
                    <a:lumMod val="75000"/>
                    <a:lumOff val="25000"/>
                  </a:schemeClr>
                </a:solidFill>
              </a:rPr>
              <a:t>,</a:t>
            </a:r>
          </a:p>
        </p:txBody>
      </p:sp>
      <p:sp>
        <p:nvSpPr>
          <p:cNvPr id="9" name="Rectangle 8">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0310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Shape 15">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1C96CA4B-BE78-4294-AE02-2B74FF025D80}"/>
              </a:ext>
            </a:extLst>
          </p:cNvPr>
          <p:cNvSpPr>
            <a:spLocks noGrp="1"/>
          </p:cNvSpPr>
          <p:nvPr>
            <p:ph type="title"/>
          </p:nvPr>
        </p:nvSpPr>
        <p:spPr>
          <a:xfrm>
            <a:off x="1126545" y="1489463"/>
            <a:ext cx="7056444" cy="5190852"/>
          </a:xfrm>
        </p:spPr>
        <p:txBody>
          <a:bodyPr vert="horz" lIns="91440" tIns="45720" rIns="91440" bIns="45720" rtlCol="0" anchor="b">
            <a:noAutofit/>
          </a:bodyPr>
          <a:lstStyle/>
          <a:p>
            <a:r>
              <a:rPr lang="es-MX" sz="2800" dirty="0">
                <a:latin typeface="+mn-lt"/>
              </a:rPr>
              <a:t>Educational poetics  (</a:t>
            </a:r>
            <a:r>
              <a:rPr lang="es-MX" sz="2800" i="1" dirty="0">
                <a:latin typeface="+mn-lt"/>
              </a:rPr>
              <a:t>poiesis</a:t>
            </a:r>
            <a:r>
              <a:rPr lang="es-MX" sz="2800" dirty="0">
                <a:latin typeface="+mn-lt"/>
              </a:rPr>
              <a:t>) is the convergence of three experieces and ideas: </a:t>
            </a:r>
            <a:br>
              <a:rPr lang="es-MX" sz="2800" dirty="0">
                <a:latin typeface="+mn-lt"/>
              </a:rPr>
            </a:br>
            <a:br>
              <a:rPr lang="es-MX" sz="2800" dirty="0">
                <a:latin typeface="+mn-lt"/>
              </a:rPr>
            </a:br>
            <a:r>
              <a:rPr lang="es-MX" sz="2800" dirty="0">
                <a:latin typeface="+mn-lt"/>
              </a:rPr>
              <a:t>(1) creative contemplation (Sanskrit, </a:t>
            </a:r>
            <a:r>
              <a:rPr lang="es-MX" sz="2800" i="1" dirty="0">
                <a:latin typeface="+mn-lt"/>
              </a:rPr>
              <a:t>bhāvanā</a:t>
            </a:r>
            <a:r>
              <a:rPr lang="es-MX" sz="2800" dirty="0">
                <a:latin typeface="+mn-lt"/>
              </a:rPr>
              <a:t>)</a:t>
            </a:r>
            <a:br>
              <a:rPr lang="es-MX" sz="2800" dirty="0">
                <a:latin typeface="+mn-lt"/>
              </a:rPr>
            </a:br>
            <a:br>
              <a:rPr lang="es-MX" sz="2800" dirty="0">
                <a:latin typeface="+mn-lt"/>
              </a:rPr>
            </a:br>
            <a:r>
              <a:rPr lang="es-MX" sz="2800" dirty="0">
                <a:latin typeface="+mn-lt"/>
              </a:rPr>
              <a:t>(2) practices of conscious attention in education, and specialized interventions with mindfulness (Sanskrit, </a:t>
            </a:r>
            <a:r>
              <a:rPr lang="es-MX" sz="2800" i="1" dirty="0">
                <a:latin typeface="+mn-lt"/>
              </a:rPr>
              <a:t>dhāraņā</a:t>
            </a:r>
            <a:r>
              <a:rPr lang="es-MX" sz="2800" dirty="0">
                <a:latin typeface="+mn-lt"/>
              </a:rPr>
              <a:t>)</a:t>
            </a:r>
            <a:br>
              <a:rPr lang="es-MX" sz="2800" dirty="0">
                <a:latin typeface="+mn-lt"/>
              </a:rPr>
            </a:br>
            <a:br>
              <a:rPr lang="es-MX" sz="2800" dirty="0">
                <a:latin typeface="+mn-lt"/>
              </a:rPr>
            </a:br>
            <a:r>
              <a:rPr lang="es-MX" sz="2800" dirty="0">
                <a:latin typeface="+mn-lt"/>
              </a:rPr>
              <a:t>(3) practices of non-violence that form the basis of a culture of peace (Sanskrit, </a:t>
            </a:r>
            <a:r>
              <a:rPr lang="es-MX" sz="2800" i="1" dirty="0">
                <a:latin typeface="+mn-lt"/>
              </a:rPr>
              <a:t>ahimsā-śanti</a:t>
            </a:r>
            <a:r>
              <a:rPr lang="es-MX" sz="2800" dirty="0">
                <a:latin typeface="+mn-lt"/>
              </a:rPr>
              <a:t>̑)</a:t>
            </a:r>
            <a:br>
              <a:rPr lang="es-MX" sz="2800" dirty="0">
                <a:latin typeface="+mn-lt"/>
              </a:rPr>
            </a:br>
            <a:br>
              <a:rPr lang="es-MX" sz="2800" dirty="0">
                <a:latin typeface="+mn-lt"/>
              </a:rPr>
            </a:br>
            <a:r>
              <a:rPr lang="es-MX" sz="2800" dirty="0">
                <a:latin typeface="+mn-lt"/>
              </a:rPr>
              <a:t>Educational poetics leads to a new perspective in thinking about the risks that jeopardize the future of young generations, as well as that of education and humanity itself. </a:t>
            </a:r>
          </a:p>
        </p:txBody>
      </p:sp>
      <p:sp>
        <p:nvSpPr>
          <p:cNvPr id="3" name="Marcador de texto 2">
            <a:extLst>
              <a:ext uri="{FF2B5EF4-FFF2-40B4-BE49-F238E27FC236}">
                <a16:creationId xmlns:a16="http://schemas.microsoft.com/office/drawing/2014/main" id="{3B66D6AA-5E3B-4B9C-8A3D-0DDA9626A11C}"/>
              </a:ext>
            </a:extLst>
          </p:cNvPr>
          <p:cNvSpPr>
            <a:spLocks noGrp="1"/>
          </p:cNvSpPr>
          <p:nvPr>
            <p:ph type="body" idx="1"/>
          </p:nvPr>
        </p:nvSpPr>
        <p:spPr>
          <a:xfrm>
            <a:off x="8528702" y="4084889"/>
            <a:ext cx="3021621" cy="1709159"/>
          </a:xfrm>
        </p:spPr>
        <p:txBody>
          <a:bodyPr vert="horz" lIns="91440" tIns="45720" rIns="91440" bIns="45720" rtlCol="0" anchor="t">
            <a:normAutofit/>
          </a:bodyPr>
          <a:lstStyle/>
          <a:p>
            <a:pPr algn="r"/>
            <a:endParaRPr lang="en-US" sz="1800">
              <a:solidFill>
                <a:srgbClr val="FFFFFF"/>
              </a:solidFill>
            </a:endParaRPr>
          </a:p>
        </p:txBody>
      </p:sp>
    </p:spTree>
    <p:extLst>
      <p:ext uri="{BB962C8B-B14F-4D97-AF65-F5344CB8AC3E}">
        <p14:creationId xmlns:p14="http://schemas.microsoft.com/office/powerpoint/2010/main" val="3033351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27F08-5346-FA4C-A578-19C4E61317FC}"/>
              </a:ext>
            </a:extLst>
          </p:cNvPr>
          <p:cNvSpPr>
            <a:spLocks noGrp="1"/>
          </p:cNvSpPr>
          <p:nvPr>
            <p:ph type="title"/>
          </p:nvPr>
        </p:nvSpPr>
        <p:spPr/>
        <p:txBody>
          <a:bodyPr/>
          <a:lstStyle/>
          <a:p>
            <a:r>
              <a:rPr lang="en-US" dirty="0"/>
              <a:t>Concluding remarks</a:t>
            </a:r>
          </a:p>
        </p:txBody>
      </p:sp>
      <p:sp>
        <p:nvSpPr>
          <p:cNvPr id="3" name="Content Placeholder 2">
            <a:extLst>
              <a:ext uri="{FF2B5EF4-FFF2-40B4-BE49-F238E27FC236}">
                <a16:creationId xmlns:a16="http://schemas.microsoft.com/office/drawing/2014/main" id="{BAD3CB82-1621-6E48-82F9-6743E4ABDB93}"/>
              </a:ext>
            </a:extLst>
          </p:cNvPr>
          <p:cNvSpPr>
            <a:spLocks noGrp="1"/>
          </p:cNvSpPr>
          <p:nvPr>
            <p:ph idx="1"/>
          </p:nvPr>
        </p:nvSpPr>
        <p:spPr>
          <a:xfrm>
            <a:off x="3492708" y="1123837"/>
            <a:ext cx="8259580" cy="5120640"/>
          </a:xfrm>
        </p:spPr>
        <p:txBody>
          <a:bodyPr>
            <a:normAutofit lnSpcReduction="10000"/>
          </a:bodyPr>
          <a:lstStyle/>
          <a:p>
            <a:pPr algn="ctr">
              <a:buFontTx/>
              <a:buChar char="-"/>
            </a:pPr>
            <a:r>
              <a:rPr lang="en-US" dirty="0"/>
              <a:t>Why is STEM education important? </a:t>
            </a:r>
          </a:p>
          <a:p>
            <a:pPr algn="ctr">
              <a:buFontTx/>
              <a:buChar char="-"/>
            </a:pPr>
            <a:r>
              <a:rPr lang="en-US" dirty="0"/>
              <a:t>Why are the arts and humanities important in education and future?</a:t>
            </a:r>
          </a:p>
          <a:p>
            <a:pPr algn="ctr">
              <a:buFontTx/>
              <a:buChar char="-"/>
            </a:pPr>
            <a:endParaRPr lang="en-US" dirty="0"/>
          </a:p>
          <a:p>
            <a:pPr algn="ctr">
              <a:buFontTx/>
              <a:buChar char="-"/>
            </a:pPr>
            <a:r>
              <a:rPr lang="en-US" sz="2400" dirty="0"/>
              <a:t>A proposal in this talk: STEM-educational poetics approach, because:</a:t>
            </a:r>
          </a:p>
          <a:p>
            <a:pPr algn="ctr">
              <a:buFontTx/>
              <a:buChar char="-"/>
            </a:pPr>
            <a:endParaRPr lang="en-US" dirty="0"/>
          </a:p>
          <a:p>
            <a:r>
              <a:rPr lang="en-US" dirty="0"/>
              <a:t> 1. The learning and teaching process is not guided by the merely utilitarian purpose of educating in order to acquire an exchange value;</a:t>
            </a:r>
          </a:p>
          <a:p>
            <a:r>
              <a:rPr lang="en-US" dirty="0"/>
              <a:t>2. A position against whatever destroys nature, against the destruction of the environment is clear;</a:t>
            </a:r>
          </a:p>
          <a:p>
            <a:r>
              <a:rPr lang="en-US" dirty="0"/>
              <a:t>3. Their different interventions aim to disintegrate that which annihilates freedom, aesthetic sensitivity, moral power and wonder about life</a:t>
            </a:r>
          </a:p>
          <a:p>
            <a:pPr algn="ctr">
              <a:buFontTx/>
              <a:buChar char="-"/>
            </a:pPr>
            <a:endParaRPr lang="en-US" dirty="0"/>
          </a:p>
          <a:p>
            <a:pPr algn="ctr">
              <a:buFontTx/>
              <a:buChar char="-"/>
            </a:pPr>
            <a:r>
              <a:rPr lang="en-US" dirty="0"/>
              <a:t> </a:t>
            </a:r>
          </a:p>
          <a:p>
            <a:endParaRPr lang="en-US" dirty="0"/>
          </a:p>
        </p:txBody>
      </p:sp>
    </p:spTree>
    <p:extLst>
      <p:ext uri="{BB962C8B-B14F-4D97-AF65-F5344CB8AC3E}">
        <p14:creationId xmlns:p14="http://schemas.microsoft.com/office/powerpoint/2010/main" val="2076203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9" name="Rectangle 28">
            <a:extLst>
              <a:ext uri="{FF2B5EF4-FFF2-40B4-BE49-F238E27FC236}">
                <a16:creationId xmlns:a16="http://schemas.microsoft.com/office/drawing/2014/main" id="{DADC4F84-175A-4AB1-916C-1E5796E1E0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3">
            <a:extLst>
              <a:ext uri="{FF2B5EF4-FFF2-40B4-BE49-F238E27FC236}">
                <a16:creationId xmlns:a16="http://schemas.microsoft.com/office/drawing/2014/main" id="{CBD2762C-4C29-4688-B317-A9712759D478}"/>
              </a:ext>
            </a:extLst>
          </p:cNvPr>
          <p:cNvPicPr>
            <a:picLocks noChangeAspect="1"/>
          </p:cNvPicPr>
          <p:nvPr/>
        </p:nvPicPr>
        <p:blipFill rotWithShape="1">
          <a:blip r:embed="rId2">
            <a:alphaModFix amt="25000"/>
          </a:blip>
          <a:srcRect t="3023" b="12707"/>
          <a:stretch/>
        </p:blipFill>
        <p:spPr>
          <a:xfrm>
            <a:off x="20" y="10"/>
            <a:ext cx="12191980" cy="6857990"/>
          </a:xfrm>
          <a:prstGeom prst="rect">
            <a:avLst/>
          </a:prstGeom>
        </p:spPr>
      </p:pic>
      <p:sp>
        <p:nvSpPr>
          <p:cNvPr id="2" name="Título 1">
            <a:extLst>
              <a:ext uri="{FF2B5EF4-FFF2-40B4-BE49-F238E27FC236}">
                <a16:creationId xmlns:a16="http://schemas.microsoft.com/office/drawing/2014/main" id="{0B564A37-9743-4623-9ECD-E0CBEA3A6051}"/>
              </a:ext>
            </a:extLst>
          </p:cNvPr>
          <p:cNvSpPr>
            <a:spLocks noGrp="1"/>
          </p:cNvSpPr>
          <p:nvPr>
            <p:ph type="title"/>
          </p:nvPr>
        </p:nvSpPr>
        <p:spPr>
          <a:xfrm>
            <a:off x="252918" y="1123837"/>
            <a:ext cx="3051113" cy="4601183"/>
          </a:xfrm>
        </p:spPr>
        <p:txBody>
          <a:bodyPr vert="horz" lIns="91440" tIns="45720" rIns="91440" bIns="45720" rtlCol="0" anchor="ctr">
            <a:normAutofit/>
          </a:bodyPr>
          <a:lstStyle/>
          <a:p>
            <a:br>
              <a:rPr lang="en-US">
                <a:solidFill>
                  <a:schemeClr val="tx1"/>
                </a:solidFill>
              </a:rPr>
            </a:br>
            <a:endParaRPr lang="en-US">
              <a:solidFill>
                <a:schemeClr val="tx1"/>
              </a:solidFill>
            </a:endParaRPr>
          </a:p>
        </p:txBody>
      </p:sp>
      <p:sp>
        <p:nvSpPr>
          <p:cNvPr id="3" name="Rectangle 2">
            <a:extLst>
              <a:ext uri="{FF2B5EF4-FFF2-40B4-BE49-F238E27FC236}">
                <a16:creationId xmlns:a16="http://schemas.microsoft.com/office/drawing/2014/main" id="{D1A4EC0F-CEF6-5743-BD7A-8D0FD3BEE8DF}"/>
              </a:ext>
            </a:extLst>
          </p:cNvPr>
          <p:cNvSpPr/>
          <p:nvPr/>
        </p:nvSpPr>
        <p:spPr>
          <a:xfrm>
            <a:off x="1906073" y="864108"/>
            <a:ext cx="9278395" cy="5120640"/>
          </a:xfrm>
          <a:prstGeom prst="rect">
            <a:avLst/>
          </a:prstGeom>
        </p:spPr>
        <p:txBody>
          <a:bodyPr vert="horz" lIns="91440" tIns="45720" rIns="91440" bIns="45720" rtlCol="0" anchor="ctr">
            <a:normAutofit/>
          </a:bodyPr>
          <a:lstStyle/>
          <a:p>
            <a:pPr defTabSz="914400">
              <a:lnSpc>
                <a:spcPct val="90000"/>
              </a:lnSpc>
              <a:spcAft>
                <a:spcPts val="600"/>
              </a:spcAft>
              <a:buClr>
                <a:schemeClr val="accent1"/>
              </a:buClr>
            </a:pPr>
            <a:r>
              <a:rPr lang="en-US" sz="2800" b="1" dirty="0"/>
              <a:t>“Every era has its educational diagnosis, its challenges and desires. Every era defines its priorities and illnesses, and in every era voices rise up that represent the critical conscience of the meaning and goals of education”. </a:t>
            </a:r>
          </a:p>
          <a:p>
            <a:pPr indent="-182880" defTabSz="914400">
              <a:lnSpc>
                <a:spcPct val="90000"/>
              </a:lnSpc>
              <a:spcAft>
                <a:spcPts val="600"/>
              </a:spcAft>
              <a:buClr>
                <a:schemeClr val="accent1"/>
              </a:buClr>
              <a:buFont typeface="Wingdings 2" pitchFamily="18" charset="2"/>
              <a:buChar char=""/>
            </a:pPr>
            <a:endParaRPr lang="en-US" b="1" dirty="0"/>
          </a:p>
          <a:p>
            <a:pPr defTabSz="914400">
              <a:lnSpc>
                <a:spcPct val="90000"/>
              </a:lnSpc>
              <a:spcAft>
                <a:spcPts val="600"/>
              </a:spcAft>
              <a:buClr>
                <a:schemeClr val="accent1"/>
              </a:buClr>
            </a:pPr>
            <a:r>
              <a:rPr lang="en-US" dirty="0"/>
              <a:t>(2019, </a:t>
            </a:r>
            <a:r>
              <a:rPr lang="en-US" i="1" dirty="0"/>
              <a:t>Educational Poetics</a:t>
            </a:r>
            <a:r>
              <a:rPr lang="en-US" dirty="0"/>
              <a:t>. p. 9)</a:t>
            </a:r>
          </a:p>
        </p:txBody>
      </p:sp>
    </p:spTree>
    <p:extLst>
      <p:ext uri="{BB962C8B-B14F-4D97-AF65-F5344CB8AC3E}">
        <p14:creationId xmlns:p14="http://schemas.microsoft.com/office/powerpoint/2010/main" val="914971614"/>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0C456-ED3A-0242-9289-D778727D24A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F0FECE9-41BD-4745-AB58-8EF6C8527559}"/>
              </a:ext>
            </a:extLst>
          </p:cNvPr>
          <p:cNvSpPr>
            <a:spLocks noGrp="1"/>
          </p:cNvSpPr>
          <p:nvPr>
            <p:ph idx="1"/>
          </p:nvPr>
        </p:nvSpPr>
        <p:spPr>
          <a:xfrm>
            <a:off x="3530600" y="381000"/>
            <a:ext cx="8405368" cy="6477000"/>
          </a:xfrm>
        </p:spPr>
        <p:txBody>
          <a:bodyPr>
            <a:normAutofit fontScale="32500" lnSpcReduction="20000"/>
          </a:bodyPr>
          <a:lstStyle/>
          <a:p>
            <a:r>
              <a:rPr lang="en-US" sz="3100" dirty="0" err="1"/>
              <a:t>Balgiu</a:t>
            </a:r>
            <a:r>
              <a:rPr lang="en-US" sz="3100" dirty="0"/>
              <a:t>, B., y </a:t>
            </a:r>
            <a:r>
              <a:rPr lang="en-US" sz="3100" dirty="0" err="1"/>
              <a:t>Zaleschi</a:t>
            </a:r>
            <a:r>
              <a:rPr lang="en-US" sz="3100" dirty="0"/>
              <a:t>, V. (2017). Assessment procedure for the soft skills requested by Industry 4.0. </a:t>
            </a:r>
            <a:r>
              <a:rPr lang="en-US" sz="3100" i="1" dirty="0"/>
              <a:t>MATEC Web of Conferences. </a:t>
            </a:r>
            <a:r>
              <a:rPr lang="en-US" sz="3100" dirty="0"/>
              <a:t>Volume 121, 2017 DOI: 10.1051/</a:t>
            </a:r>
            <a:r>
              <a:rPr lang="en-US" sz="3100" dirty="0" err="1"/>
              <a:t>matecconf</a:t>
            </a:r>
            <a:r>
              <a:rPr lang="en-US" sz="3100" dirty="0"/>
              <a:t>/201712107005 </a:t>
            </a:r>
          </a:p>
          <a:p>
            <a:r>
              <a:rPr lang="en-US" sz="3100" dirty="0" err="1"/>
              <a:t>Demartini</a:t>
            </a:r>
            <a:r>
              <a:rPr lang="en-US" sz="3100" dirty="0"/>
              <a:t>, C., y </a:t>
            </a:r>
            <a:r>
              <a:rPr lang="en-US" sz="3100" dirty="0" err="1"/>
              <a:t>Benussi</a:t>
            </a:r>
            <a:r>
              <a:rPr lang="en-US" sz="3100" dirty="0"/>
              <a:t>, L. (2017). Do Web 4.0 and Industry 4.0 Imply Education X.0? </a:t>
            </a:r>
            <a:r>
              <a:rPr lang="en-US" sz="3100" i="1" dirty="0"/>
              <a:t>IT Pro </a:t>
            </a:r>
            <a:r>
              <a:rPr lang="en-US" sz="3100" dirty="0"/>
              <a:t>May/June 2017, IEEE Computer Society. </a:t>
            </a:r>
            <a:r>
              <a:rPr lang="en-US" sz="3100" dirty="0" err="1"/>
              <a:t>Recuperado</a:t>
            </a:r>
            <a:r>
              <a:rPr lang="en-US" sz="3100" dirty="0"/>
              <a:t> de: </a:t>
            </a:r>
          </a:p>
          <a:p>
            <a:r>
              <a:rPr lang="en-US" sz="3100" dirty="0"/>
              <a:t>https://</a:t>
            </a:r>
            <a:r>
              <a:rPr lang="en-US" sz="3100" dirty="0" err="1"/>
              <a:t>pdfs.semanticscholar.org</a:t>
            </a:r>
            <a:r>
              <a:rPr lang="en-US" sz="3100" dirty="0"/>
              <a:t>/e0b9/45ce38d3ea638de3c02f069a846cde9651fe.pdf </a:t>
            </a:r>
          </a:p>
          <a:p>
            <a:r>
              <a:rPr lang="en-US" sz="3100" dirty="0" err="1"/>
              <a:t>Floridi</a:t>
            </a:r>
            <a:r>
              <a:rPr lang="en-US" sz="3100" dirty="0"/>
              <a:t>, L. (ed.), (2015). </a:t>
            </a:r>
            <a:r>
              <a:rPr lang="en-US" sz="3100" i="1" dirty="0"/>
              <a:t>The </a:t>
            </a:r>
            <a:r>
              <a:rPr lang="en-US" sz="3100" i="1" dirty="0" err="1"/>
              <a:t>Onlife</a:t>
            </a:r>
            <a:r>
              <a:rPr lang="en-US" sz="3100" i="1" dirty="0"/>
              <a:t> Manifesto. Being Human in a Hyperconnected Era. </a:t>
            </a:r>
            <a:r>
              <a:rPr lang="en-US" sz="3100" dirty="0"/>
              <a:t>Springer. DOI 10.1007/978-3-319-04093-6 </a:t>
            </a:r>
          </a:p>
          <a:p>
            <a:r>
              <a:rPr lang="en-US" sz="3100" dirty="0" err="1"/>
              <a:t>Floridi</a:t>
            </a:r>
            <a:r>
              <a:rPr lang="en-US" sz="3100" dirty="0"/>
              <a:t>, L. (2014). </a:t>
            </a:r>
            <a:r>
              <a:rPr lang="en-US" sz="3100" i="1" dirty="0"/>
              <a:t>The Fourth Revolution. How the Infosphere is Reshaping Human Reality</a:t>
            </a:r>
            <a:r>
              <a:rPr lang="en-US" sz="3100" dirty="0"/>
              <a:t>. Oxford, RU: Oxford University Press. </a:t>
            </a:r>
          </a:p>
          <a:p>
            <a:r>
              <a:rPr lang="en-US" sz="3100" dirty="0"/>
              <a:t>ILO (2019). </a:t>
            </a:r>
            <a:r>
              <a:rPr lang="en-US" sz="3100" i="1" dirty="0"/>
              <a:t>Work for a brighter future – Global Commission on the Future of Work</a:t>
            </a:r>
            <a:r>
              <a:rPr lang="en-US" sz="3100" dirty="0"/>
              <a:t>. International </a:t>
            </a:r>
            <a:r>
              <a:rPr lang="en-US" sz="3100" dirty="0" err="1"/>
              <a:t>Labour</a:t>
            </a:r>
            <a:r>
              <a:rPr lang="en-US" sz="3100" dirty="0"/>
              <a:t> Office, Geneva: ILO. </a:t>
            </a:r>
            <a:r>
              <a:rPr lang="en-US" sz="3100" dirty="0" err="1"/>
              <a:t>Recuperado</a:t>
            </a:r>
            <a:r>
              <a:rPr lang="en-US" sz="3100" dirty="0"/>
              <a:t> de: </a:t>
            </a:r>
          </a:p>
          <a:p>
            <a:r>
              <a:rPr lang="en-US" sz="3100" dirty="0"/>
              <a:t>https://</a:t>
            </a:r>
            <a:r>
              <a:rPr lang="en-US" sz="3100" dirty="0" err="1"/>
              <a:t>www.ilo.org</a:t>
            </a:r>
            <a:r>
              <a:rPr lang="en-US" sz="3100" dirty="0"/>
              <a:t>/wcmsp5/groups/public/---</a:t>
            </a:r>
            <a:r>
              <a:rPr lang="en-US" sz="3100" dirty="0" err="1"/>
              <a:t>dgreports</a:t>
            </a:r>
            <a:r>
              <a:rPr lang="en-US" sz="3100" dirty="0"/>
              <a:t>/---cabinet/documents/publication/wcms_662410.pdf </a:t>
            </a:r>
          </a:p>
          <a:p>
            <a:r>
              <a:rPr lang="en-US" sz="3100" dirty="0" err="1"/>
              <a:t>Mackinsey</a:t>
            </a:r>
            <a:r>
              <a:rPr lang="en-US" sz="3100" dirty="0"/>
              <a:t> Global Institute (2017). </a:t>
            </a:r>
            <a:r>
              <a:rPr lang="en-US" sz="3100" i="1" dirty="0"/>
              <a:t>Jobs lost, Jobs Gained: Workforce transitions in a time of automation</a:t>
            </a:r>
            <a:r>
              <a:rPr lang="en-US" sz="3100" dirty="0"/>
              <a:t>. </a:t>
            </a:r>
            <a:r>
              <a:rPr lang="en-US" sz="3100" dirty="0" err="1"/>
              <a:t>Recuperado</a:t>
            </a:r>
            <a:r>
              <a:rPr lang="en-US" sz="3100" dirty="0"/>
              <a:t> de: </a:t>
            </a:r>
            <a:r>
              <a:rPr lang="en-US" sz="3100" dirty="0" err="1"/>
              <a:t>www.mckinsey.com</a:t>
            </a:r>
            <a:r>
              <a:rPr lang="en-US" sz="3100" dirty="0"/>
              <a:t>/</a:t>
            </a:r>
            <a:r>
              <a:rPr lang="en-US" sz="3100" dirty="0" err="1"/>
              <a:t>mgi</a:t>
            </a:r>
            <a:r>
              <a:rPr lang="en-US" sz="3100" dirty="0"/>
              <a:t> </a:t>
            </a:r>
          </a:p>
          <a:p>
            <a:r>
              <a:rPr lang="en-US" sz="3100" dirty="0"/>
              <a:t>-</a:t>
            </a:r>
            <a:r>
              <a:rPr lang="en-US" sz="3100" dirty="0" err="1"/>
              <a:t>Martínez</a:t>
            </a:r>
            <a:r>
              <a:rPr lang="en-US" sz="3100" dirty="0"/>
              <a:t> Ruiz, X. (2018) The alignment argument: at the crossroads between mindfulness and metacognition, </a:t>
            </a:r>
            <a:r>
              <a:rPr lang="en-US" sz="3100" i="1" dirty="0"/>
              <a:t>Learning: Research and Practice</a:t>
            </a:r>
            <a:r>
              <a:rPr lang="en-US" sz="3100" dirty="0"/>
              <a:t>, 4 (1), 29-38, doi:10.1080/23735082.2018.1428096 Retrieved from: </a:t>
            </a:r>
            <a:r>
              <a:rPr lang="en-US" sz="3100" u="sng" dirty="0">
                <a:hlinkClick r:id="rId2"/>
              </a:rPr>
              <a:t>https://www.tandfonline.com/doi/full/10.1080/23735082.2018.1428096</a:t>
            </a:r>
            <a:endParaRPr lang="en-US" sz="3100" dirty="0"/>
          </a:p>
          <a:p>
            <a:r>
              <a:rPr lang="en-US" sz="3100" dirty="0"/>
              <a:t>-</a:t>
            </a:r>
            <a:r>
              <a:rPr lang="en-US" sz="3100" dirty="0" err="1"/>
              <a:t>Martínez</a:t>
            </a:r>
            <a:r>
              <a:rPr lang="en-US" sz="3100" dirty="0"/>
              <a:t> Ruiz, X. (2019). </a:t>
            </a:r>
            <a:r>
              <a:rPr lang="en-US" sz="3100" i="1" dirty="0"/>
              <a:t>Time for Educational Poetics. Why does the future need an educational poetics? </a:t>
            </a:r>
            <a:r>
              <a:rPr lang="en-US" sz="3100" dirty="0"/>
              <a:t>The Netherlands: Brill. </a:t>
            </a:r>
            <a:r>
              <a:rPr lang="en-US" sz="3100" u="sng" dirty="0">
                <a:hlinkClick r:id="rId3"/>
              </a:rPr>
              <a:t>https://brill.com/view/title/54747</a:t>
            </a:r>
            <a:r>
              <a:rPr lang="en-US" sz="3100" dirty="0"/>
              <a:t>  </a:t>
            </a:r>
          </a:p>
          <a:p>
            <a:r>
              <a:rPr lang="en-US" sz="3100" dirty="0"/>
              <a:t>-</a:t>
            </a:r>
            <a:r>
              <a:rPr lang="en-US" sz="3100" dirty="0" err="1"/>
              <a:t>Monier</a:t>
            </a:r>
            <a:r>
              <a:rPr lang="en-US" sz="3100" dirty="0"/>
              <a:t>-Williams, M. (1999/1899). </a:t>
            </a:r>
            <a:r>
              <a:rPr lang="en-US" sz="3100" i="1" dirty="0"/>
              <a:t>A Sanskrit English Dictionary Etymologically and </a:t>
            </a:r>
            <a:r>
              <a:rPr lang="en-US" sz="3100" dirty="0"/>
              <a:t> </a:t>
            </a:r>
            <a:r>
              <a:rPr lang="en-US" sz="3100" i="1" dirty="0"/>
              <a:t>Philologically Arranged with Special Reference to Cognate Indo-European Languages.</a:t>
            </a:r>
            <a:r>
              <a:rPr lang="en-US" sz="3100" dirty="0"/>
              <a:t> </a:t>
            </a:r>
            <a:r>
              <a:rPr lang="es-MX" sz="3100" dirty="0"/>
              <a:t>Delhi, IN: Motilal Banarsidass Publishers</a:t>
            </a:r>
            <a:endParaRPr lang="en-US" sz="3100" dirty="0"/>
          </a:p>
          <a:p>
            <a:r>
              <a:rPr lang="en-US" sz="3100" dirty="0"/>
              <a:t>-Tagore, R., (1961). A Poet’s School. In L. K., </a:t>
            </a:r>
            <a:r>
              <a:rPr lang="en-US" sz="3100" dirty="0" err="1"/>
              <a:t>Elmhirst</a:t>
            </a:r>
            <a:r>
              <a:rPr lang="en-US" sz="3100" dirty="0"/>
              <a:t>. </a:t>
            </a:r>
            <a:r>
              <a:rPr lang="en-US" sz="3100" i="1" dirty="0"/>
              <a:t>Rabindranath Tagore, Pioneer in Education. Essay and Exchanges between Rabindranath Tagore and L. K. </a:t>
            </a:r>
            <a:r>
              <a:rPr lang="en-US" sz="3100" i="1" dirty="0" err="1"/>
              <a:t>Elmhirs</a:t>
            </a:r>
            <a:r>
              <a:rPr lang="en-US" sz="3100" dirty="0" err="1"/>
              <a:t>t</a:t>
            </a:r>
            <a:r>
              <a:rPr lang="en-US" sz="3100" dirty="0"/>
              <a:t>. London, UK: John Murray Publishers Ltd. Retrieved from: </a:t>
            </a:r>
            <a:r>
              <a:rPr lang="en-US" sz="3100" u="sng" dirty="0">
                <a:hlinkClick r:id="rId4"/>
              </a:rPr>
              <a:t>https://archive.org/details/PioneerInEducation-RabindranathTagore</a:t>
            </a:r>
            <a:endParaRPr lang="en-US" sz="3100" dirty="0"/>
          </a:p>
          <a:p>
            <a:r>
              <a:rPr lang="en-GB" sz="3100" dirty="0"/>
              <a:t>-Tagore, R. (1917). </a:t>
            </a:r>
            <a:r>
              <a:rPr lang="en-GB" sz="3100" i="1" dirty="0"/>
              <a:t>Personality. Lectures delivered in America.</a:t>
            </a:r>
            <a:r>
              <a:rPr lang="en-GB" sz="3100" dirty="0"/>
              <a:t> London, UK: MacMillan and Co. Limited. Retrieved from: </a:t>
            </a:r>
            <a:r>
              <a:rPr lang="en-GB" sz="3100" u="sng" dirty="0">
                <a:hlinkClick r:id="rId5"/>
              </a:rPr>
              <a:t>https://archive.org/stream/personalitylectu00tagouoft#page/4/mode/2up</a:t>
            </a:r>
            <a:r>
              <a:rPr lang="en-GB" sz="3100" dirty="0"/>
              <a:t> </a:t>
            </a:r>
            <a:endParaRPr lang="en-US" sz="3100" dirty="0"/>
          </a:p>
          <a:p>
            <a:r>
              <a:rPr lang="en-US" sz="3100" dirty="0"/>
              <a:t>-Tobin, K. (2017). Researching Mindfulness and Wellness.  In Malgorzata </a:t>
            </a:r>
            <a:r>
              <a:rPr lang="en-US" sz="3100" dirty="0" err="1"/>
              <a:t>Powietrzyńska</a:t>
            </a:r>
            <a:r>
              <a:rPr lang="en-US" sz="3100" dirty="0"/>
              <a:t> and Kenneth Tobin (2017) </a:t>
            </a:r>
            <a:r>
              <a:rPr lang="en-US" sz="3100" i="1" dirty="0"/>
              <a:t>Weaving Complementary Knowledge Systems and Mindfulness to Educate a Literate Citizenry for Sustainable and Healthy Lives. </a:t>
            </a:r>
            <a:r>
              <a:rPr lang="en-US" sz="3100" dirty="0"/>
              <a:t>The Netherlands: Sense Publishers. Retrieved from: </a:t>
            </a:r>
            <a:r>
              <a:rPr lang="en-US" sz="3100" u="sng" dirty="0">
                <a:hlinkClick r:id="rId6"/>
              </a:rPr>
              <a:t>https://www.springer.com/gp/book/9789463511827</a:t>
            </a:r>
            <a:endParaRPr lang="en-US" sz="3100" dirty="0"/>
          </a:p>
          <a:p>
            <a:r>
              <a:rPr lang="en-US" sz="3100" dirty="0" err="1"/>
              <a:t>Bughin</a:t>
            </a:r>
            <a:r>
              <a:rPr lang="en-US" sz="3100" dirty="0"/>
              <a:t>, J., </a:t>
            </a:r>
            <a:r>
              <a:rPr lang="en-US" sz="3100" dirty="0" err="1"/>
              <a:t>Hazan</a:t>
            </a:r>
            <a:r>
              <a:rPr lang="en-US" sz="3100" dirty="0"/>
              <a:t>, E., Lund, S., </a:t>
            </a:r>
            <a:r>
              <a:rPr lang="en-US" sz="3100" dirty="0" err="1"/>
              <a:t>Dahiström</a:t>
            </a:r>
            <a:r>
              <a:rPr lang="en-US" sz="3100" dirty="0"/>
              <a:t>, P., </a:t>
            </a:r>
            <a:r>
              <a:rPr lang="en-US" sz="3100" dirty="0" err="1"/>
              <a:t>Wesinger</a:t>
            </a:r>
            <a:r>
              <a:rPr lang="en-US" sz="3100" dirty="0"/>
              <a:t>, A., Subramaniam, A. (2018). </a:t>
            </a:r>
            <a:r>
              <a:rPr lang="en-US" sz="3100" i="1" dirty="0"/>
              <a:t>Skill Shift. Automation and the Future of the Workforce. </a:t>
            </a:r>
            <a:r>
              <a:rPr lang="en-US" sz="3100" dirty="0" err="1"/>
              <a:t>Mackinsey</a:t>
            </a:r>
            <a:r>
              <a:rPr lang="en-US" sz="3100" dirty="0"/>
              <a:t> Global Institute, </a:t>
            </a:r>
            <a:r>
              <a:rPr lang="en-US" sz="3100" dirty="0" err="1"/>
              <a:t>Recuperado</a:t>
            </a:r>
            <a:r>
              <a:rPr lang="en-US" sz="3100" dirty="0"/>
              <a:t> de: </a:t>
            </a:r>
            <a:r>
              <a:rPr lang="en-US" sz="3100" dirty="0" err="1"/>
              <a:t>www.mckinsey.com</a:t>
            </a:r>
            <a:r>
              <a:rPr lang="en-US" sz="3100" dirty="0"/>
              <a:t>/</a:t>
            </a:r>
            <a:r>
              <a:rPr lang="en-US" sz="3100" dirty="0" err="1"/>
              <a:t>mgi</a:t>
            </a:r>
            <a:r>
              <a:rPr lang="en-US" sz="3100" dirty="0"/>
              <a:t> </a:t>
            </a:r>
          </a:p>
          <a:p>
            <a:r>
              <a:rPr lang="en-US" sz="3100" dirty="0"/>
              <a:t>Levy, D. (2011). </a:t>
            </a:r>
            <a:r>
              <a:rPr lang="en-US" sz="3100" i="1" dirty="0"/>
              <a:t>The Decline of Private Higher Education. PROPHE Working Paper Series WP </a:t>
            </a:r>
            <a:r>
              <a:rPr lang="en-US" sz="3100" dirty="0"/>
              <a:t>No. 16. Revised and published as: Levy, D.C. (2013). </a:t>
            </a:r>
            <a:r>
              <a:rPr lang="en-US" sz="3100" i="1" dirty="0"/>
              <a:t>The Decline of Private Higher Education. Higher Education Policy, </a:t>
            </a:r>
            <a:r>
              <a:rPr lang="en-US" sz="3100" dirty="0"/>
              <a:t>26, 25–42. </a:t>
            </a:r>
            <a:r>
              <a:rPr lang="en-US" sz="3100" dirty="0" err="1"/>
              <a:t>Recuperado</a:t>
            </a:r>
            <a:r>
              <a:rPr lang="en-US" sz="3100" dirty="0"/>
              <a:t> de: http://</a:t>
            </a:r>
            <a:r>
              <a:rPr lang="en-US" sz="3100" dirty="0" err="1"/>
              <a:t>www.prophe.org</a:t>
            </a:r>
            <a:r>
              <a:rPr lang="en-US" sz="3100" dirty="0"/>
              <a:t>/</a:t>
            </a:r>
            <a:r>
              <a:rPr lang="en-US" sz="3100" dirty="0" err="1"/>
              <a:t>en</a:t>
            </a:r>
            <a:r>
              <a:rPr lang="en-US" sz="3100" dirty="0"/>
              <a:t>/working-papers/the-decline-of-private-</a:t>
            </a:r>
            <a:r>
              <a:rPr lang="en-US" sz="3100" dirty="0" err="1"/>
              <a:t>highereducation</a:t>
            </a:r>
            <a:r>
              <a:rPr lang="en-US" sz="3100" dirty="0"/>
              <a:t>/ </a:t>
            </a:r>
          </a:p>
          <a:p>
            <a:r>
              <a:rPr lang="en-US" sz="3100" dirty="0" err="1"/>
              <a:t>Maresova</a:t>
            </a:r>
            <a:r>
              <a:rPr lang="en-US" sz="3100" dirty="0"/>
              <a:t>, P., </a:t>
            </a:r>
            <a:r>
              <a:rPr lang="en-US" sz="3100" dirty="0" err="1"/>
              <a:t>Soukal</a:t>
            </a:r>
            <a:r>
              <a:rPr lang="en-US" sz="3100" dirty="0"/>
              <a:t>, I., </a:t>
            </a:r>
            <a:r>
              <a:rPr lang="en-US" sz="3100" dirty="0" err="1"/>
              <a:t>Svobodova</a:t>
            </a:r>
            <a:r>
              <a:rPr lang="en-US" sz="3100" dirty="0"/>
              <a:t>, L., </a:t>
            </a:r>
            <a:r>
              <a:rPr lang="en-US" sz="3100" dirty="0" err="1"/>
              <a:t>Hedvicakova</a:t>
            </a:r>
            <a:r>
              <a:rPr lang="en-US" sz="3100" dirty="0"/>
              <a:t>, M., </a:t>
            </a:r>
            <a:r>
              <a:rPr lang="en-US" sz="3100" dirty="0" err="1"/>
              <a:t>Javanmardi</a:t>
            </a:r>
            <a:r>
              <a:rPr lang="en-US" sz="3100" dirty="0"/>
              <a:t>, E., Ali </a:t>
            </a:r>
            <a:r>
              <a:rPr lang="en-US" sz="3100" dirty="0" err="1"/>
              <a:t>Selamat</a:t>
            </a:r>
            <a:r>
              <a:rPr lang="en-US" sz="3100" dirty="0"/>
              <a:t> and </a:t>
            </a:r>
            <a:r>
              <a:rPr lang="en-US" sz="3100" dirty="0" err="1"/>
              <a:t>Ondrej</a:t>
            </a:r>
            <a:r>
              <a:rPr lang="en-US" sz="3100" dirty="0"/>
              <a:t> </a:t>
            </a:r>
            <a:r>
              <a:rPr lang="en-US" sz="3100" dirty="0" err="1"/>
              <a:t>Krejcar</a:t>
            </a:r>
            <a:r>
              <a:rPr lang="en-US" sz="3100" dirty="0"/>
              <a:t> (2018). Consequences of Industry 4.0 in Business and Economics. </a:t>
            </a:r>
            <a:r>
              <a:rPr lang="en-US" sz="3100" i="1" dirty="0"/>
              <a:t>Economies</a:t>
            </a:r>
            <a:r>
              <a:rPr lang="en-US" sz="3100" dirty="0"/>
              <a:t>, 6, 46. DOI:10.3390/economies6030046 </a:t>
            </a:r>
          </a:p>
          <a:p>
            <a:endParaRPr lang="en-US" dirty="0"/>
          </a:p>
        </p:txBody>
      </p:sp>
      <p:sp>
        <p:nvSpPr>
          <p:cNvPr id="4" name="Text Placeholder 3">
            <a:extLst>
              <a:ext uri="{FF2B5EF4-FFF2-40B4-BE49-F238E27FC236}">
                <a16:creationId xmlns:a16="http://schemas.microsoft.com/office/drawing/2014/main" id="{DB4644E4-7736-EC4A-AC95-5D6A8EDB6779}"/>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602669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6" name="Rectangle 25">
            <a:extLst>
              <a:ext uri="{FF2B5EF4-FFF2-40B4-BE49-F238E27FC236}">
                <a16:creationId xmlns:a16="http://schemas.microsoft.com/office/drawing/2014/main" id="{D589E016-1EE1-484C-8423-012B4B780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6318494-42A7-4A31-8494-BAF550E6A6D8}"/>
              </a:ext>
            </a:extLst>
          </p:cNvPr>
          <p:cNvPicPr>
            <a:picLocks noChangeAspect="1"/>
          </p:cNvPicPr>
          <p:nvPr/>
        </p:nvPicPr>
        <p:blipFill rotWithShape="1">
          <a:blip r:embed="rId2"/>
          <a:srcRect t="248" r="9114" b="8843"/>
          <a:stretch/>
        </p:blipFill>
        <p:spPr>
          <a:xfrm>
            <a:off x="20" y="-1"/>
            <a:ext cx="12188932" cy="6858000"/>
          </a:xfrm>
          <a:prstGeom prst="rect">
            <a:avLst/>
          </a:prstGeom>
        </p:spPr>
      </p:pic>
      <p:sp>
        <p:nvSpPr>
          <p:cNvPr id="28" name="Rectangle 27">
            <a:extLst>
              <a:ext uri="{FF2B5EF4-FFF2-40B4-BE49-F238E27FC236}">
                <a16:creationId xmlns:a16="http://schemas.microsoft.com/office/drawing/2014/main" id="{46100866-3689-418C-84D9-07C7E2435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20B15711-4EA5-49BE-B2A7-134805D3BA0B}"/>
              </a:ext>
            </a:extLst>
          </p:cNvPr>
          <p:cNvSpPr>
            <a:spLocks noGrp="1"/>
          </p:cNvSpPr>
          <p:nvPr>
            <p:ph type="title"/>
          </p:nvPr>
        </p:nvSpPr>
        <p:spPr>
          <a:xfrm>
            <a:off x="140812" y="2542357"/>
            <a:ext cx="3771901" cy="3822700"/>
          </a:xfrm>
        </p:spPr>
        <p:txBody>
          <a:bodyPr vert="horz" lIns="91440" tIns="45720" rIns="91440" bIns="45720" rtlCol="0" anchor="b">
            <a:normAutofit fontScale="90000"/>
          </a:bodyPr>
          <a:lstStyle/>
          <a:p>
            <a:br>
              <a:rPr lang="en-US" sz="4400" spc="-100" dirty="0">
                <a:ln w="15875">
                  <a:solidFill>
                    <a:srgbClr val="FFFFFF"/>
                  </a:solidFill>
                </a:ln>
                <a:solidFill>
                  <a:schemeClr val="tx1"/>
                </a:solidFill>
              </a:rPr>
            </a:br>
            <a:r>
              <a:rPr lang="en-US" sz="4400" spc="-100" dirty="0">
                <a:ln w="15875">
                  <a:solidFill>
                    <a:srgbClr val="FFFFFF"/>
                  </a:solidFill>
                </a:ln>
                <a:solidFill>
                  <a:schemeClr val="tx1"/>
                </a:solidFill>
              </a:rPr>
              <a:t>Thanks</a:t>
            </a:r>
            <a:br>
              <a:rPr lang="en-US" sz="4400" spc="-100" dirty="0">
                <a:ln w="15875">
                  <a:solidFill>
                    <a:srgbClr val="FFFFFF"/>
                  </a:solidFill>
                </a:ln>
                <a:solidFill>
                  <a:schemeClr val="tx1"/>
                </a:solidFill>
              </a:rPr>
            </a:br>
            <a:br>
              <a:rPr lang="en-US" sz="4400" spc="-100" dirty="0">
                <a:ln w="15875">
                  <a:solidFill>
                    <a:srgbClr val="FFFFFF"/>
                  </a:solidFill>
                </a:ln>
                <a:solidFill>
                  <a:schemeClr val="tx1"/>
                </a:solidFill>
              </a:rPr>
            </a:br>
            <a:r>
              <a:rPr lang="en-US" sz="2700" spc="-100" dirty="0">
                <a:ln w="15875">
                  <a:solidFill>
                    <a:srgbClr val="FFFFFF"/>
                  </a:solidFill>
                </a:ln>
                <a:solidFill>
                  <a:schemeClr val="tx1"/>
                </a:solidFill>
              </a:rPr>
              <a:t>Xicoténcatl Martínez Ruiz, </a:t>
            </a:r>
            <a:r>
              <a:rPr lang="en-US" sz="2700" spc="-100">
                <a:ln w="15875">
                  <a:solidFill>
                    <a:srgbClr val="FFFFFF"/>
                  </a:solidFill>
                </a:ln>
                <a:solidFill>
                  <a:schemeClr val="tx1"/>
                </a:solidFill>
              </a:rPr>
              <a:t>Ph.D</a:t>
            </a:r>
            <a:br>
              <a:rPr lang="en-US" sz="2800" spc="-100" dirty="0">
                <a:ln w="15875">
                  <a:solidFill>
                    <a:srgbClr val="FFFFFF"/>
                  </a:solidFill>
                </a:ln>
                <a:solidFill>
                  <a:schemeClr val="tx1"/>
                </a:solidFill>
              </a:rPr>
            </a:br>
            <a:br>
              <a:rPr lang="en-US" sz="2800" spc="-100" dirty="0">
                <a:ln w="15875">
                  <a:solidFill>
                    <a:srgbClr val="FFFFFF"/>
                  </a:solidFill>
                </a:ln>
                <a:solidFill>
                  <a:schemeClr val="tx1"/>
                </a:solidFill>
              </a:rPr>
            </a:br>
            <a:r>
              <a:rPr lang="en-US" sz="2800" spc="-100" dirty="0" err="1">
                <a:ln w="15875">
                  <a:solidFill>
                    <a:srgbClr val="FFFFFF"/>
                  </a:solidFill>
                </a:ln>
                <a:solidFill>
                  <a:schemeClr val="tx1"/>
                </a:solidFill>
              </a:rPr>
              <a:t>xicotencatlm@gmail.com</a:t>
            </a:r>
            <a:br>
              <a:rPr lang="en-US" sz="2800" spc="-100" dirty="0">
                <a:ln w="15875">
                  <a:solidFill>
                    <a:srgbClr val="FFFFFF"/>
                  </a:solidFill>
                </a:ln>
                <a:solidFill>
                  <a:schemeClr val="tx1"/>
                </a:solidFill>
              </a:rPr>
            </a:br>
            <a:br>
              <a:rPr lang="en-US" sz="2800" spc="-100" dirty="0">
                <a:ln w="15875">
                  <a:solidFill>
                    <a:srgbClr val="FFFFFF"/>
                  </a:solidFill>
                </a:ln>
                <a:solidFill>
                  <a:schemeClr val="tx1"/>
                </a:solidFill>
              </a:rPr>
            </a:br>
            <a:br>
              <a:rPr lang="en-US" sz="2800" spc="-100" dirty="0">
                <a:ln w="15875">
                  <a:solidFill>
                    <a:srgbClr val="FFFFFF"/>
                  </a:solidFill>
                </a:ln>
                <a:solidFill>
                  <a:schemeClr val="tx1"/>
                </a:solidFill>
              </a:rPr>
            </a:br>
            <a:br>
              <a:rPr lang="en-US" sz="4400" spc="-100" dirty="0">
                <a:ln w="15875">
                  <a:solidFill>
                    <a:srgbClr val="FFFFFF"/>
                  </a:solidFill>
                </a:ln>
                <a:solidFill>
                  <a:schemeClr val="tx1"/>
                </a:solidFill>
              </a:rPr>
            </a:br>
            <a:br>
              <a:rPr lang="en-US" sz="4400" spc="-100" dirty="0">
                <a:ln w="15875">
                  <a:solidFill>
                    <a:srgbClr val="FFFFFF"/>
                  </a:solidFill>
                </a:ln>
                <a:solidFill>
                  <a:schemeClr val="tx1"/>
                </a:solidFill>
              </a:rPr>
            </a:br>
            <a:endParaRPr lang="en-US" sz="4400" spc="-100" dirty="0">
              <a:ln w="15875">
                <a:solidFill>
                  <a:srgbClr val="FFFFFF"/>
                </a:solidFill>
              </a:ln>
              <a:solidFill>
                <a:schemeClr val="tx1"/>
              </a:solidFill>
            </a:endParaRPr>
          </a:p>
        </p:txBody>
      </p:sp>
      <p:pic>
        <p:nvPicPr>
          <p:cNvPr id="8" name="Imagen 4" descr="Imagen que contiene dibujo&#10;&#10;Descripción generada automáticamente">
            <a:extLst>
              <a:ext uri="{FF2B5EF4-FFF2-40B4-BE49-F238E27FC236}">
                <a16:creationId xmlns:a16="http://schemas.microsoft.com/office/drawing/2014/main" id="{25AC9D9E-1069-F64A-BC4D-04F875A5CA4F}"/>
              </a:ext>
            </a:extLst>
          </p:cNvPr>
          <p:cNvPicPr>
            <a:picLocks noChangeAspect="1"/>
          </p:cNvPicPr>
          <p:nvPr/>
        </p:nvPicPr>
        <p:blipFill>
          <a:blip r:embed="rId3"/>
          <a:stretch>
            <a:fillRect/>
          </a:stretch>
        </p:blipFill>
        <p:spPr>
          <a:xfrm>
            <a:off x="1195222" y="4779293"/>
            <a:ext cx="1437568" cy="1196089"/>
          </a:xfrm>
          <a:prstGeom prst="rect">
            <a:avLst/>
          </a:prstGeom>
        </p:spPr>
      </p:pic>
    </p:spTree>
    <p:extLst>
      <p:ext uri="{BB962C8B-B14F-4D97-AF65-F5344CB8AC3E}">
        <p14:creationId xmlns:p14="http://schemas.microsoft.com/office/powerpoint/2010/main" val="71932016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5" name="Rectangle 24">
            <a:extLst>
              <a:ext uri="{FF2B5EF4-FFF2-40B4-BE49-F238E27FC236}">
                <a16:creationId xmlns:a16="http://schemas.microsoft.com/office/drawing/2014/main" id="{AA7850C8-8932-45FB-824D-8AB7D8469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28BB4B4-FCCA-4BB8-A5B5-7EDD9652D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1C96CA4B-BE78-4294-AE02-2B74FF025D80}"/>
              </a:ext>
            </a:extLst>
          </p:cNvPr>
          <p:cNvSpPr>
            <a:spLocks noGrp="1"/>
          </p:cNvSpPr>
          <p:nvPr>
            <p:ph type="title"/>
          </p:nvPr>
        </p:nvSpPr>
        <p:spPr>
          <a:xfrm>
            <a:off x="219198" y="4090151"/>
            <a:ext cx="4280814" cy="3695229"/>
          </a:xfrm>
        </p:spPr>
        <p:txBody>
          <a:bodyPr vert="horz" lIns="91440" tIns="45720" rIns="91440" bIns="45720" rtlCol="0" anchor="b">
            <a:normAutofit fontScale="90000"/>
          </a:bodyPr>
          <a:lstStyle/>
          <a:p>
            <a:r>
              <a:rPr lang="en-US" sz="4000" b="1" dirty="0" err="1">
                <a:solidFill>
                  <a:srgbClr val="FFFFFF"/>
                </a:solidFill>
              </a:rPr>
              <a:t>Experiences,overview</a:t>
            </a:r>
            <a:r>
              <a:rPr lang="en-US" sz="4000" b="1" dirty="0">
                <a:solidFill>
                  <a:srgbClr val="FFFFFF"/>
                </a:solidFill>
              </a:rPr>
              <a:t> and context:</a:t>
            </a:r>
            <a:br>
              <a:rPr lang="en-US" sz="3100" b="1" dirty="0">
                <a:solidFill>
                  <a:srgbClr val="FFFFFF"/>
                </a:solidFill>
              </a:rPr>
            </a:br>
            <a:r>
              <a:rPr lang="en-US" sz="3100" b="1" dirty="0">
                <a:solidFill>
                  <a:srgbClr val="FFFFFF"/>
                </a:solidFill>
              </a:rPr>
              <a:t>-STEM in VET (Mexico and France)</a:t>
            </a:r>
            <a:br>
              <a:rPr lang="en-US" sz="3100" b="1" dirty="0">
                <a:solidFill>
                  <a:srgbClr val="FFFFFF"/>
                </a:solidFill>
              </a:rPr>
            </a:br>
            <a:br>
              <a:rPr lang="en-US" sz="3100" b="1" dirty="0">
                <a:solidFill>
                  <a:srgbClr val="FFFFFF"/>
                </a:solidFill>
              </a:rPr>
            </a:br>
            <a:r>
              <a:rPr lang="en-US" sz="3100" b="1" dirty="0">
                <a:solidFill>
                  <a:srgbClr val="FFFFFF"/>
                </a:solidFill>
              </a:rPr>
              <a:t>-National Polytechnic Institute </a:t>
            </a:r>
            <a:br>
              <a:rPr lang="en-US" sz="3100" b="1" dirty="0">
                <a:solidFill>
                  <a:srgbClr val="FFFFFF"/>
                </a:solidFill>
              </a:rPr>
            </a:br>
            <a:br>
              <a:rPr lang="en-US" sz="3100" b="1" dirty="0">
                <a:solidFill>
                  <a:srgbClr val="FFFFFF"/>
                </a:solidFill>
              </a:rPr>
            </a:br>
            <a:r>
              <a:rPr lang="en-US" sz="3100" b="1" dirty="0">
                <a:solidFill>
                  <a:srgbClr val="FFFFFF"/>
                </a:solidFill>
              </a:rPr>
              <a:t>-Non-Government Programs on Science and Technology for life </a:t>
            </a:r>
            <a:br>
              <a:rPr lang="en-US" sz="1500" b="1" dirty="0">
                <a:solidFill>
                  <a:srgbClr val="FFFFFF"/>
                </a:solidFill>
              </a:rPr>
            </a:br>
            <a:r>
              <a:rPr lang="en-US" sz="1500" b="1" dirty="0">
                <a:solidFill>
                  <a:srgbClr val="FFFFFF"/>
                </a:solidFill>
              </a:rPr>
              <a:t>  </a:t>
            </a:r>
            <a:br>
              <a:rPr lang="en-US" sz="1500" b="1" dirty="0">
                <a:solidFill>
                  <a:srgbClr val="FFFFFF"/>
                </a:solidFill>
              </a:rPr>
            </a:br>
            <a:br>
              <a:rPr lang="en-US" sz="1500" b="1" dirty="0">
                <a:solidFill>
                  <a:srgbClr val="FFFFFF"/>
                </a:solidFill>
              </a:rPr>
            </a:br>
            <a:br>
              <a:rPr lang="en-US" sz="1500" b="1" dirty="0">
                <a:solidFill>
                  <a:srgbClr val="FFFFFF"/>
                </a:solidFill>
              </a:rPr>
            </a:br>
            <a:br>
              <a:rPr lang="en-US" sz="1500" b="1" dirty="0">
                <a:solidFill>
                  <a:srgbClr val="FFFFFF"/>
                </a:solidFill>
              </a:rPr>
            </a:br>
            <a:br>
              <a:rPr lang="en-US" sz="1500" b="1" dirty="0">
                <a:solidFill>
                  <a:srgbClr val="FFFFFF"/>
                </a:solidFill>
              </a:rPr>
            </a:br>
            <a:br>
              <a:rPr lang="en-US" sz="1500" b="1" dirty="0">
                <a:solidFill>
                  <a:srgbClr val="FFFFFF"/>
                </a:solidFill>
              </a:rPr>
            </a:br>
            <a:br>
              <a:rPr lang="en-US" sz="1500" b="1" dirty="0">
                <a:solidFill>
                  <a:srgbClr val="FFFFFF"/>
                </a:solidFill>
              </a:rPr>
            </a:br>
            <a:br>
              <a:rPr lang="en-US" sz="1500" dirty="0">
                <a:solidFill>
                  <a:srgbClr val="FFFFFF"/>
                </a:solidFill>
              </a:rPr>
            </a:br>
            <a:br>
              <a:rPr lang="en-US" sz="1500" dirty="0">
                <a:solidFill>
                  <a:srgbClr val="FFFFFF"/>
                </a:solidFill>
              </a:rPr>
            </a:br>
            <a:br>
              <a:rPr lang="en-US" sz="1500" dirty="0">
                <a:solidFill>
                  <a:srgbClr val="FFFFFF"/>
                </a:solidFill>
              </a:rPr>
            </a:br>
            <a:br>
              <a:rPr lang="en-US" sz="1500" dirty="0">
                <a:solidFill>
                  <a:srgbClr val="FFFFFF"/>
                </a:solidFill>
              </a:rPr>
            </a:br>
            <a:r>
              <a:rPr lang="en-US" sz="1500" dirty="0">
                <a:solidFill>
                  <a:srgbClr val="FFFFFF"/>
                </a:solidFill>
              </a:rPr>
              <a:t> </a:t>
            </a:r>
          </a:p>
        </p:txBody>
      </p:sp>
      <p:sp>
        <p:nvSpPr>
          <p:cNvPr id="29" name="Rectangle 28">
            <a:extLst>
              <a:ext uri="{FF2B5EF4-FFF2-40B4-BE49-F238E27FC236}">
                <a16:creationId xmlns:a16="http://schemas.microsoft.com/office/drawing/2014/main" id="{9EAD000C-FECC-4415-AB14-16AC3974C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2727" y="758952"/>
            <a:ext cx="3379859" cy="3191490"/>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B052BA5-E8AA-374B-A53A-5ED7614F9EFE}"/>
              </a:ext>
            </a:extLst>
          </p:cNvPr>
          <p:cNvPicPr>
            <a:picLocks noChangeAspect="1"/>
          </p:cNvPicPr>
          <p:nvPr/>
        </p:nvPicPr>
        <p:blipFill>
          <a:blip r:embed="rId2"/>
          <a:stretch>
            <a:fillRect/>
          </a:stretch>
        </p:blipFill>
        <p:spPr>
          <a:xfrm>
            <a:off x="5275608" y="1621493"/>
            <a:ext cx="3054096" cy="1466407"/>
          </a:xfrm>
          <a:prstGeom prst="rect">
            <a:avLst/>
          </a:prstGeom>
        </p:spPr>
      </p:pic>
      <p:sp>
        <p:nvSpPr>
          <p:cNvPr id="31" name="Rectangle 30">
            <a:extLst>
              <a:ext uri="{FF2B5EF4-FFF2-40B4-BE49-F238E27FC236}">
                <a16:creationId xmlns:a16="http://schemas.microsoft.com/office/drawing/2014/main" id="{C4A9CF7B-6D34-42D7-9614-7AA889926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8608" y="758952"/>
            <a:ext cx="2849303" cy="1830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36CCAB5-616C-4A33-8256-D740D31FA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0640" y="4090151"/>
            <a:ext cx="3371946" cy="1999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472A6C1-76CF-4215-B818-52CFF4D7A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8608" y="2722807"/>
            <a:ext cx="2849303" cy="33670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device&#10;&#10;Description automatically generated">
            <a:extLst>
              <a:ext uri="{FF2B5EF4-FFF2-40B4-BE49-F238E27FC236}">
                <a16:creationId xmlns:a16="http://schemas.microsoft.com/office/drawing/2014/main" id="{CE1AACD8-2BE2-8742-82E3-1BAECC93D050}"/>
              </a:ext>
            </a:extLst>
          </p:cNvPr>
          <p:cNvPicPr>
            <a:picLocks noChangeAspect="1"/>
          </p:cNvPicPr>
          <p:nvPr/>
        </p:nvPicPr>
        <p:blipFill>
          <a:blip r:embed="rId3"/>
          <a:stretch>
            <a:fillRect/>
          </a:stretch>
        </p:blipFill>
        <p:spPr>
          <a:xfrm>
            <a:off x="8801387" y="3144483"/>
            <a:ext cx="2523744" cy="2523744"/>
          </a:xfrm>
          <a:prstGeom prst="rect">
            <a:avLst/>
          </a:prstGeom>
        </p:spPr>
      </p:pic>
      <p:sp>
        <p:nvSpPr>
          <p:cNvPr id="37" name="Rectangle 36">
            <a:extLst>
              <a:ext uri="{FF2B5EF4-FFF2-40B4-BE49-F238E27FC236}">
                <a16:creationId xmlns:a16="http://schemas.microsoft.com/office/drawing/2014/main" id="{E61CE9D6-3D74-4540-A98B-232824586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7203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40E10-8B9D-1B4C-8CF0-300FDFB13414}"/>
              </a:ext>
            </a:extLst>
          </p:cNvPr>
          <p:cNvSpPr>
            <a:spLocks noGrp="1"/>
          </p:cNvSpPr>
          <p:nvPr>
            <p:ph type="title"/>
          </p:nvPr>
        </p:nvSpPr>
        <p:spPr>
          <a:xfrm>
            <a:off x="256032" y="1143000"/>
            <a:ext cx="2980944" cy="2377440"/>
          </a:xfrm>
        </p:spPr>
        <p:txBody>
          <a:bodyPr>
            <a:normAutofit/>
          </a:bodyPr>
          <a:lstStyle/>
          <a:p>
            <a:r>
              <a:rPr lang="en-US" sz="4400" b="1" dirty="0"/>
              <a:t>Why &amp; what questions…</a:t>
            </a:r>
          </a:p>
        </p:txBody>
      </p:sp>
      <p:sp>
        <p:nvSpPr>
          <p:cNvPr id="3" name="Content Placeholder 2">
            <a:extLst>
              <a:ext uri="{FF2B5EF4-FFF2-40B4-BE49-F238E27FC236}">
                <a16:creationId xmlns:a16="http://schemas.microsoft.com/office/drawing/2014/main" id="{6EEB2632-435C-EE40-B5DA-BCBA6C7813F0}"/>
              </a:ext>
            </a:extLst>
          </p:cNvPr>
          <p:cNvSpPr>
            <a:spLocks noGrp="1"/>
          </p:cNvSpPr>
          <p:nvPr>
            <p:ph idx="1"/>
          </p:nvPr>
        </p:nvSpPr>
        <p:spPr/>
        <p:txBody>
          <a:bodyPr>
            <a:noAutofit/>
          </a:bodyPr>
          <a:lstStyle/>
          <a:p>
            <a:pPr algn="ctr">
              <a:buFontTx/>
              <a:buChar char="-"/>
            </a:pPr>
            <a:r>
              <a:rPr lang="en-US" sz="3600" dirty="0"/>
              <a:t>Why is STEM education important? </a:t>
            </a:r>
          </a:p>
          <a:p>
            <a:pPr algn="ctr">
              <a:buFontTx/>
              <a:buChar char="-"/>
            </a:pPr>
            <a:r>
              <a:rPr lang="en-US" sz="3600" dirty="0"/>
              <a:t>Why are the arts and humanities important in education?</a:t>
            </a:r>
          </a:p>
          <a:p>
            <a:pPr algn="ctr">
              <a:buFontTx/>
              <a:buChar char="-"/>
            </a:pPr>
            <a:endParaRPr lang="en-US" sz="3600" dirty="0"/>
          </a:p>
          <a:p>
            <a:pPr marL="0" indent="0" algn="ctr">
              <a:buNone/>
            </a:pPr>
            <a:r>
              <a:rPr lang="en-US" sz="3600" dirty="0"/>
              <a:t>Both questions should be considered under this scope:</a:t>
            </a:r>
          </a:p>
          <a:p>
            <a:pPr marL="0" indent="0" algn="ctr">
              <a:buNone/>
            </a:pPr>
            <a:endParaRPr lang="en-US" sz="3600" dirty="0"/>
          </a:p>
          <a:p>
            <a:pPr algn="ctr">
              <a:buFontTx/>
              <a:buChar char="-"/>
            </a:pPr>
            <a:r>
              <a:rPr lang="en-US" sz="3600" dirty="0"/>
              <a:t>What value do we place on the future?</a:t>
            </a:r>
          </a:p>
        </p:txBody>
      </p:sp>
      <p:sp>
        <p:nvSpPr>
          <p:cNvPr id="4" name="Text Placeholder 3">
            <a:extLst>
              <a:ext uri="{FF2B5EF4-FFF2-40B4-BE49-F238E27FC236}">
                <a16:creationId xmlns:a16="http://schemas.microsoft.com/office/drawing/2014/main" id="{72C1264D-74BC-AB45-A7CD-FB37038313F4}"/>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549749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Imagen que contiene persiana, palma, grande, tren&#10;&#10;Descripción generada automáticamente">
            <a:extLst>
              <a:ext uri="{FF2B5EF4-FFF2-40B4-BE49-F238E27FC236}">
                <a16:creationId xmlns:a16="http://schemas.microsoft.com/office/drawing/2014/main" id="{2380FE9D-BDB1-427F-8738-5EA9C956D368}"/>
              </a:ext>
            </a:extLst>
          </p:cNvPr>
          <p:cNvPicPr>
            <a:picLocks noChangeAspect="1"/>
          </p:cNvPicPr>
          <p:nvPr/>
        </p:nvPicPr>
        <p:blipFill rotWithShape="1">
          <a:blip r:embed="rId2"/>
          <a:srcRect b="25000"/>
          <a:stretch/>
        </p:blipFill>
        <p:spPr>
          <a:xfrm>
            <a:off x="-7892" y="10"/>
            <a:ext cx="12191980" cy="6857990"/>
          </a:xfrm>
          <a:prstGeom prst="rect">
            <a:avLst/>
          </a:prstGeom>
        </p:spPr>
      </p:pic>
      <p:sp>
        <p:nvSpPr>
          <p:cNvPr id="9" name="Rectangle 8">
            <a:extLst>
              <a:ext uri="{FF2B5EF4-FFF2-40B4-BE49-F238E27FC236}">
                <a16:creationId xmlns:a16="http://schemas.microsoft.com/office/drawing/2014/main" id="{5A133C1E-CB83-47F3-8F35-94C2A7C58E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2DB02371-3CE7-453E-9B15-EA4C4D20D203}"/>
              </a:ext>
            </a:extLst>
          </p:cNvPr>
          <p:cNvSpPr>
            <a:spLocks noGrp="1"/>
          </p:cNvSpPr>
          <p:nvPr>
            <p:ph type="title"/>
          </p:nvPr>
        </p:nvSpPr>
        <p:spPr>
          <a:xfrm>
            <a:off x="252919" y="1123838"/>
            <a:ext cx="2985581" cy="3854562"/>
          </a:xfrm>
        </p:spPr>
        <p:txBody>
          <a:bodyPr anchor="b">
            <a:normAutofit fontScale="90000"/>
          </a:bodyPr>
          <a:lstStyle/>
          <a:p>
            <a:br>
              <a:rPr lang="en-GB" sz="2400" dirty="0"/>
            </a:br>
            <a:r>
              <a:rPr lang="en-US" sz="3200" b="1" dirty="0"/>
              <a:t>Let us have a look at some facts &amp;</a:t>
            </a:r>
            <a:br>
              <a:rPr lang="en-US" sz="3200" b="1" dirty="0"/>
            </a:br>
            <a:r>
              <a:rPr lang="en-US" sz="3200" b="1" dirty="0"/>
              <a:t>future literacy for STEM practices</a:t>
            </a:r>
            <a:br>
              <a:rPr lang="en-US" sz="2400" b="1" dirty="0"/>
            </a:br>
            <a:br>
              <a:rPr lang="en-US" sz="2400" dirty="0"/>
            </a:br>
            <a:br>
              <a:rPr lang="en-US" sz="2400" dirty="0"/>
            </a:br>
            <a:br>
              <a:rPr lang="en-US" sz="2400" dirty="0"/>
            </a:br>
            <a:endParaRPr lang="en-GB" sz="2400" dirty="0"/>
          </a:p>
        </p:txBody>
      </p:sp>
      <p:sp>
        <p:nvSpPr>
          <p:cNvPr id="3" name="Marcador de contenido 2">
            <a:extLst>
              <a:ext uri="{FF2B5EF4-FFF2-40B4-BE49-F238E27FC236}">
                <a16:creationId xmlns:a16="http://schemas.microsoft.com/office/drawing/2014/main" id="{77E3D97E-BAEA-4BAF-89F3-A1B246490D8E}"/>
              </a:ext>
            </a:extLst>
          </p:cNvPr>
          <p:cNvSpPr>
            <a:spLocks noGrp="1"/>
          </p:cNvSpPr>
          <p:nvPr>
            <p:ph idx="1"/>
          </p:nvPr>
        </p:nvSpPr>
        <p:spPr>
          <a:xfrm>
            <a:off x="5334810" y="4478751"/>
            <a:ext cx="6336490" cy="1611153"/>
          </a:xfrm>
        </p:spPr>
        <p:txBody>
          <a:bodyPr anchor="t">
            <a:normAutofit/>
          </a:bodyPr>
          <a:lstStyle/>
          <a:p>
            <a:endParaRPr lang="es-MX" sz="2400" dirty="0">
              <a:solidFill>
                <a:srgbClr val="FFFFFF"/>
              </a:solidFill>
            </a:endParaRPr>
          </a:p>
          <a:p>
            <a:r>
              <a:rPr lang="en-GB" sz="3200" b="1" dirty="0">
                <a:solidFill>
                  <a:srgbClr val="FFFFFF"/>
                </a:solidFill>
              </a:rPr>
              <a:t>PAST-PRESENT-FUTURE</a:t>
            </a:r>
          </a:p>
        </p:txBody>
      </p:sp>
      <p:sp>
        <p:nvSpPr>
          <p:cNvPr id="11" name="Rectangle 10">
            <a:extLst>
              <a:ext uri="{FF2B5EF4-FFF2-40B4-BE49-F238E27FC236}">
                <a16:creationId xmlns:a16="http://schemas.microsoft.com/office/drawing/2014/main" id="{289E943A-225D-44B1-B345-D7FDBA43C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57493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3222AA-4EF1-427F-B292-FAF0CC05B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Imagen 1">
            <a:extLst>
              <a:ext uri="{FF2B5EF4-FFF2-40B4-BE49-F238E27FC236}">
                <a16:creationId xmlns:a16="http://schemas.microsoft.com/office/drawing/2014/main" id="{372DD7AC-56F5-4AB8-BC9A-67F3996E39F1}"/>
              </a:ext>
            </a:extLst>
          </p:cNvPr>
          <p:cNvPicPr>
            <a:picLocks noChangeAspect="1"/>
          </p:cNvPicPr>
          <p:nvPr/>
        </p:nvPicPr>
        <p:blipFill rotWithShape="1">
          <a:blip r:embed="rId2"/>
          <a:srcRect r="439" b="-1"/>
          <a:stretch/>
        </p:blipFill>
        <p:spPr>
          <a:xfrm>
            <a:off x="1" y="901960"/>
            <a:ext cx="8976048" cy="5048790"/>
          </a:xfrm>
          <a:prstGeom prst="rect">
            <a:avLst/>
          </a:prstGeom>
        </p:spPr>
      </p:pic>
      <p:sp>
        <p:nvSpPr>
          <p:cNvPr id="9" name="Rectangle 8">
            <a:extLst>
              <a:ext uri="{FF2B5EF4-FFF2-40B4-BE49-F238E27FC236}">
                <a16:creationId xmlns:a16="http://schemas.microsoft.com/office/drawing/2014/main" id="{FAB7EB8E-8A2B-48FD-BAC8-437293299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75729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5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CB5FC74E-8C2C-4B11-8FD9-9458A6E411C5}"/>
              </a:ext>
            </a:extLst>
          </p:cNvPr>
          <p:cNvPicPr>
            <a:picLocks noChangeAspect="1"/>
          </p:cNvPicPr>
          <p:nvPr/>
        </p:nvPicPr>
        <p:blipFill>
          <a:blip r:embed="rId2"/>
          <a:stretch>
            <a:fillRect/>
          </a:stretch>
        </p:blipFill>
        <p:spPr>
          <a:xfrm>
            <a:off x="1491675" y="597158"/>
            <a:ext cx="9208650" cy="5635691"/>
          </a:xfrm>
          <a:prstGeom prst="rect">
            <a:avLst/>
          </a:prstGeom>
        </p:spPr>
      </p:pic>
    </p:spTree>
    <p:extLst>
      <p:ext uri="{BB962C8B-B14F-4D97-AF65-F5344CB8AC3E}">
        <p14:creationId xmlns:p14="http://schemas.microsoft.com/office/powerpoint/2010/main" val="3187490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43222AA-4EF1-427F-B292-FAF0CC05B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Imagen 1">
            <a:extLst>
              <a:ext uri="{FF2B5EF4-FFF2-40B4-BE49-F238E27FC236}">
                <a16:creationId xmlns:a16="http://schemas.microsoft.com/office/drawing/2014/main" id="{A42F9366-6003-46AA-BCDA-1FCE9ADCA70F}"/>
              </a:ext>
            </a:extLst>
          </p:cNvPr>
          <p:cNvPicPr>
            <a:picLocks noChangeAspect="1"/>
          </p:cNvPicPr>
          <p:nvPr/>
        </p:nvPicPr>
        <p:blipFill>
          <a:blip r:embed="rId2"/>
          <a:stretch>
            <a:fillRect/>
          </a:stretch>
        </p:blipFill>
        <p:spPr>
          <a:xfrm>
            <a:off x="1441577" y="849086"/>
            <a:ext cx="6993296" cy="5246914"/>
          </a:xfrm>
          <a:prstGeom prst="rect">
            <a:avLst/>
          </a:prstGeom>
        </p:spPr>
      </p:pic>
      <p:sp>
        <p:nvSpPr>
          <p:cNvPr id="16" name="Rectangle 15">
            <a:extLst>
              <a:ext uri="{FF2B5EF4-FFF2-40B4-BE49-F238E27FC236}">
                <a16:creationId xmlns:a16="http://schemas.microsoft.com/office/drawing/2014/main" id="{FAB7EB8E-8A2B-48FD-BAC8-437293299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1631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04E56-3D2E-514B-8876-211D89C12716}"/>
              </a:ext>
            </a:extLst>
          </p:cNvPr>
          <p:cNvSpPr>
            <a:spLocks noGrp="1"/>
          </p:cNvSpPr>
          <p:nvPr>
            <p:ph type="title"/>
          </p:nvPr>
        </p:nvSpPr>
        <p:spPr/>
        <p:txBody>
          <a:bodyPr/>
          <a:lstStyle/>
          <a:p>
            <a:br>
              <a:rPr lang="en-US" dirty="0"/>
            </a:br>
            <a:br>
              <a:rPr lang="en-US" dirty="0"/>
            </a:br>
            <a:br>
              <a:rPr lang="en-US" dirty="0"/>
            </a:br>
            <a:br>
              <a:rPr lang="en-US" dirty="0"/>
            </a:br>
            <a:br>
              <a:rPr lang="en-US" dirty="0"/>
            </a:br>
            <a:br>
              <a:rPr lang="en-US" dirty="0"/>
            </a:br>
            <a:r>
              <a:rPr lang="en-US" dirty="0"/>
              <a:t>Source: </a:t>
            </a:r>
          </a:p>
        </p:txBody>
      </p:sp>
      <p:pic>
        <p:nvPicPr>
          <p:cNvPr id="5" name="Content Placeholder 4" descr="A close up of text on a white background&#10;&#10;Description automatically generated">
            <a:extLst>
              <a:ext uri="{FF2B5EF4-FFF2-40B4-BE49-F238E27FC236}">
                <a16:creationId xmlns:a16="http://schemas.microsoft.com/office/drawing/2014/main" id="{78253CAD-B8A5-1B4D-AC7F-391F0892A454}"/>
              </a:ext>
            </a:extLst>
          </p:cNvPr>
          <p:cNvPicPr>
            <a:picLocks noGrp="1" noChangeAspect="1"/>
          </p:cNvPicPr>
          <p:nvPr>
            <p:ph idx="1"/>
          </p:nvPr>
        </p:nvPicPr>
        <p:blipFill rotWithShape="1">
          <a:blip r:embed="rId2"/>
          <a:srcRect b="19325"/>
          <a:stretch/>
        </p:blipFill>
        <p:spPr>
          <a:xfrm>
            <a:off x="3795623" y="621102"/>
            <a:ext cx="6780362" cy="5745192"/>
          </a:xfrm>
        </p:spPr>
      </p:pic>
    </p:spTree>
    <p:extLst>
      <p:ext uri="{BB962C8B-B14F-4D97-AF65-F5344CB8AC3E}">
        <p14:creationId xmlns:p14="http://schemas.microsoft.com/office/powerpoint/2010/main" val="1635499321"/>
      </p:ext>
    </p:extLst>
  </p:cSld>
  <p:clrMapOvr>
    <a:masterClrMapping/>
  </p:clrMapOvr>
</p:sld>
</file>

<file path=ppt/theme/theme1.xml><?xml version="1.0" encoding="utf-8"?>
<a:theme xmlns:a="http://schemas.openxmlformats.org/drawingml/2006/main" name="Marco">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D2B9B24775C849AE3A83E0D90B5CE9" ma:contentTypeVersion="10" ma:contentTypeDescription="Create a new document." ma:contentTypeScope="" ma:versionID="de06a1ce091b4b99f76353784126964e">
  <xsd:schema xmlns:xsd="http://www.w3.org/2001/XMLSchema" xmlns:xs="http://www.w3.org/2001/XMLSchema" xmlns:p="http://schemas.microsoft.com/office/2006/metadata/properties" xmlns:ns2="d3e0b768-d26b-406b-a123-14d00b8807c7" xmlns:ns3="5759347f-7946-41af-bf18-68ee11167475" targetNamespace="http://schemas.microsoft.com/office/2006/metadata/properties" ma:root="true" ma:fieldsID="09e6dd431ac5dc86d685c3187d270882" ns2:_="" ns3:_="">
    <xsd:import namespace="d3e0b768-d26b-406b-a123-14d00b8807c7"/>
    <xsd:import namespace="5759347f-7946-41af-bf18-68ee1116747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e0b768-d26b-406b-a123-14d00b8807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59347f-7946-41af-bf18-68ee1116747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77B45E-9CD4-4E1B-B69A-1E9C1AE08454}"/>
</file>

<file path=customXml/itemProps2.xml><?xml version="1.0" encoding="utf-8"?>
<ds:datastoreItem xmlns:ds="http://schemas.openxmlformats.org/officeDocument/2006/customXml" ds:itemID="{A4824269-94E7-400E-9EA3-3CB583478A37}"/>
</file>

<file path=customXml/itemProps3.xml><?xml version="1.0" encoding="utf-8"?>
<ds:datastoreItem xmlns:ds="http://schemas.openxmlformats.org/officeDocument/2006/customXml" ds:itemID="{2CC3C2F6-B1CC-4DA2-92A5-BE418B5659C1}"/>
</file>

<file path=docProps/app.xml><?xml version="1.0" encoding="utf-8"?>
<Properties xmlns="http://schemas.openxmlformats.org/officeDocument/2006/extended-properties" xmlns:vt="http://schemas.openxmlformats.org/officeDocument/2006/docPropsVTypes">
  <TotalTime>108</TotalTime>
  <Words>1846</Words>
  <Application>Microsoft Macintosh PowerPoint</Application>
  <PresentationFormat>Widescreen</PresentationFormat>
  <Paragraphs>87</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Corbel</vt:lpstr>
      <vt:lpstr>Wingdings 2</vt:lpstr>
      <vt:lpstr>Marco</vt:lpstr>
      <vt:lpstr>Why an “A” matters in STEM+A?   The role of educational poetics and disruption in our future </vt:lpstr>
      <vt:lpstr>I CONTEXT</vt:lpstr>
      <vt:lpstr>Experiences,overview and context: -STEM in VET (Mexico and France)  -National Polytechnic Institute   -Non-Government Programs on Science and Technology for life                </vt:lpstr>
      <vt:lpstr>Why &amp; what questions…</vt:lpstr>
      <vt:lpstr> Let us have a look at some facts &amp; future literacy for STEM practices    </vt:lpstr>
      <vt:lpstr>PowerPoint Presentation</vt:lpstr>
      <vt:lpstr>PowerPoint Presentation</vt:lpstr>
      <vt:lpstr>PowerPoint Presentation</vt:lpstr>
      <vt:lpstr>      Source: </vt:lpstr>
      <vt:lpstr>Mckinsey Global Institute 2018, source: www.mckinsey.org</vt:lpstr>
      <vt:lpstr>PowerPoint Presentation</vt:lpstr>
      <vt:lpstr>PISA 2018  Country Notes Published in 2019</vt:lpstr>
      <vt:lpstr>II   Problems &amp; statement about STEM  </vt:lpstr>
      <vt:lpstr>21st-century workers require skills that some of today’s graduates don’t have… (they said so!!) </vt:lpstr>
      <vt:lpstr>STEM education is one of the key programs that can build a more sustainable environment that cultivates equity, justice and peace.     </vt:lpstr>
      <vt:lpstr>  Key problems for children and young people engaged or not in STEM education  for this decade.  This is something that I call:  “Society of predetermination”, expressed by:       </vt:lpstr>
      <vt:lpstr>III “A” matters in STEM+A</vt:lpstr>
      <vt:lpstr>My target is not present STEM vs STEAM </vt:lpstr>
      <vt:lpstr>“A” doesn’t refers arts as an aggregate in STEM </vt:lpstr>
      <vt:lpstr>PowerPoint Presentation</vt:lpstr>
      <vt:lpstr>- This “A” in STEM+A is not a simply addition or subordination of the arts as “design”.   -I would like to say that the main issue is about the alignment of arts underlying STEM, but it must be clear in concept. Implementation and curriculum design..  -So, I arguing that arts are not simply tools to be instrumental information/skills for business. Arts are valuable on their on way. </vt:lpstr>
      <vt:lpstr>IV The role of educational poetics and disruption in our future </vt:lpstr>
      <vt:lpstr>(Tagore, R., 1951, The centre of Indian culture, p. 2)</vt:lpstr>
      <vt:lpstr>“I would develop in the child his hands, his brain and his soul. The hands have almost atrophied. The soul has been altogether ignored.”   (Gandhi, 2008, All men are brothers, p. 202) ,</vt:lpstr>
      <vt:lpstr>Educational poetics  (poiesis) is the convergence of three experieces and ideas:   (1) creative contemplation (Sanskrit, bhāvanā)  (2) practices of conscious attention in education, and specialized interventions with mindfulness (Sanskrit, dhāraņā)  (3) practices of non-violence that form the basis of a culture of peace (Sanskrit, ahimsā-śantȋ)  Educational poetics leads to a new perspective in thinking about the risks that jeopardize the future of young generations, as well as that of education and humanity itself. </vt:lpstr>
      <vt:lpstr>Concluding remarks</vt:lpstr>
      <vt:lpstr> </vt:lpstr>
      <vt:lpstr>References</vt:lpstr>
      <vt:lpstr> Thanks  Xicoténcatl Martínez Ruiz, Ph.D  xicotencatlm@gmail.com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an “A” matters in STEM+A?   The role of educational poetics and disruption in our future </dc:title>
  <dc:creator>Alejandro J Gallard</dc:creator>
  <cp:lastModifiedBy>Alejandro J Gallard</cp:lastModifiedBy>
  <cp:revision>3</cp:revision>
  <dcterms:created xsi:type="dcterms:W3CDTF">2020-02-15T05:02:19Z</dcterms:created>
  <dcterms:modified xsi:type="dcterms:W3CDTF">2020-02-15T13:35:00Z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0x0101008AD2B9B24775C849AE3A83E0D90B5CE9</vt:lpwstr>
  </property>
</Properties>
</file>