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13.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13.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61" r:id="rId3"/>
    <p:sldId id="362" r:id="rId4"/>
    <p:sldId id="316" r:id="rId5"/>
    <p:sldId id="286" r:id="rId6"/>
    <p:sldId id="317" r:id="rId7"/>
    <p:sldId id="354" r:id="rId8"/>
    <p:sldId id="288" r:id="rId9"/>
    <p:sldId id="330" r:id="rId10"/>
    <p:sldId id="333" r:id="rId11"/>
    <p:sldId id="313" r:id="rId12"/>
    <p:sldId id="320" r:id="rId13"/>
    <p:sldId id="322" r:id="rId14"/>
    <p:sldId id="323" r:id="rId15"/>
    <p:sldId id="327" r:id="rId16"/>
    <p:sldId id="336" r:id="rId17"/>
    <p:sldId id="356" r:id="rId18"/>
    <p:sldId id="337" r:id="rId19"/>
    <p:sldId id="339" r:id="rId20"/>
    <p:sldId id="340" r:id="rId21"/>
    <p:sldId id="341" r:id="rId22"/>
    <p:sldId id="342" r:id="rId23"/>
    <p:sldId id="347" r:id="rId24"/>
    <p:sldId id="348" r:id="rId25"/>
    <p:sldId id="349" r:id="rId26"/>
    <p:sldId id="338" r:id="rId27"/>
    <p:sldId id="350" r:id="rId28"/>
    <p:sldId id="351" r:id="rId29"/>
    <p:sldId id="353" r:id="rId30"/>
    <p:sldId id="360" r:id="rId31"/>
    <p:sldId id="357" r:id="rId32"/>
    <p:sldId id="358" r:id="rId33"/>
    <p:sldId id="359" r:id="rId34"/>
    <p:sldId id="352" r:id="rId35"/>
    <p:sldId id="312" r:id="rId36"/>
    <p:sldId id="355"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F7A39"/>
    <a:srgbClr val="BDC0C0"/>
    <a:srgbClr val="1942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9D802-9B0A-3B72-2F02-55FCF777C66B}" v="92" dt="2020-02-15T03:07:35.133"/>
    <p1510:client id="{2D3BEA45-C320-F352-9C35-AE291965905E}" v="537" dt="2020-02-15T06:45:42.014"/>
    <p1510:client id="{2E85BD2E-DD18-4503-9FA8-520C8FE5EBAA}" v="717" dt="2020-02-14T05:52:42.169"/>
    <p1510:client id="{3747B447-3A83-1A64-23E5-08584E4A84E3}" v="1" dt="2020-02-15T03:37:59.414"/>
    <p1510:client id="{6D29A2C1-359C-26F4-B0F5-2DB073BE4736}" v="5" dt="2020-02-13T20:27:34.333"/>
    <p1510:client id="{898A741B-9045-DEF7-818C-9E93A80B7F2F}" v="82" dt="2020-02-15T03:13:16.024"/>
    <p1510:client id="{B535EBF7-EFD2-254F-ADC5-2AD2EE9CD257}" v="75" dt="2018-09-19T14:24:51.450"/>
    <p1510:client id="{DD5F0779-5D71-3D03-DBA2-1EE1DC1E641B}" v="50" dt="2020-02-15T03:30:49.213"/>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46"/>
    <p:restoredTop sz="94656"/>
  </p:normalViewPr>
  <p:slideViewPr>
    <p:cSldViewPr snapToGrid="0">
      <p:cViewPr varScale="1">
        <p:scale>
          <a:sx n="34" d="100"/>
          <a:sy n="34" d="100"/>
        </p:scale>
        <p:origin x="192" y="1368"/>
      </p:cViewPr>
      <p:guideLst/>
    </p:cSldViewPr>
  </p:slideViewPr>
  <p:notesTextViewPr>
    <p:cViewPr>
      <p:scale>
        <a:sx n="1" d="1"/>
        <a:sy n="1" d="1"/>
      </p:scale>
      <p:origin x="0" y="0"/>
    </p:cViewPr>
  </p:notesTextViewPr>
  <p:sorterViewPr>
    <p:cViewPr>
      <p:scale>
        <a:sx n="100" d="100"/>
        <a:sy n="100" d="100"/>
      </p:scale>
      <p:origin x="0" y="-8717"/>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98D8E-20CA-4B84-8366-1E83871B7DE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467C1BC-8160-442A-A90C-2AFC17B909C8}">
      <dgm:prSet/>
      <dgm:spPr/>
      <dgm:t>
        <a:bodyPr/>
        <a:lstStyle/>
        <a:p>
          <a:r>
            <a:rPr lang="en-US"/>
            <a:t>As one example, the National Survey of Student Engagement (NSSE) has examined the engagement experiences of hundreds of thousands of students from over 1600 colleges and universities since 2000. The consistent results of these data show that hands-on, integrative, and collaborative active learning experiences lead to high levels of student achievement and personal development (Kuh, O’Donnell, and Schneider, 2017).</a:t>
          </a:r>
        </a:p>
      </dgm:t>
    </dgm:pt>
    <dgm:pt modelId="{1AE630EF-8713-49F7-B50A-BAF2A6C892AC}" type="parTrans" cxnId="{C4B42532-562D-4623-8625-F6E0152BD584}">
      <dgm:prSet/>
      <dgm:spPr/>
      <dgm:t>
        <a:bodyPr/>
        <a:lstStyle/>
        <a:p>
          <a:endParaRPr lang="en-US"/>
        </a:p>
      </dgm:t>
    </dgm:pt>
    <dgm:pt modelId="{D28E0DAF-37C9-425D-9004-2D6ED945C4C7}" type="sibTrans" cxnId="{C4B42532-562D-4623-8625-F6E0152BD584}">
      <dgm:prSet/>
      <dgm:spPr/>
      <dgm:t>
        <a:bodyPr/>
        <a:lstStyle/>
        <a:p>
          <a:endParaRPr lang="en-US"/>
        </a:p>
      </dgm:t>
    </dgm:pt>
    <dgm:pt modelId="{4E7A2E62-701C-4C3F-BAE0-93E6EE352958}">
      <dgm:prSet/>
      <dgm:spPr/>
      <dgm:t>
        <a:bodyPr/>
        <a:lstStyle/>
        <a:p>
          <a:r>
            <a:rPr lang="en-US"/>
            <a:t>There is a well-established evidence base supporting the use of active learning. The benefits to using such activities are many, including improved critical thinking skills, increased retention and transfer of new information, increased motivation, improved interpersonal skills, and decreased course failure (Prince, 2004).</a:t>
          </a:r>
        </a:p>
      </dgm:t>
    </dgm:pt>
    <dgm:pt modelId="{97E03E83-113F-45D8-B441-1C03DB8EE789}" type="parTrans" cxnId="{9DD6599C-2004-4E36-A3C1-6776592A8595}">
      <dgm:prSet/>
      <dgm:spPr/>
      <dgm:t>
        <a:bodyPr/>
        <a:lstStyle/>
        <a:p>
          <a:endParaRPr lang="en-US"/>
        </a:p>
      </dgm:t>
    </dgm:pt>
    <dgm:pt modelId="{F0B80A6F-4C27-4541-A571-32621719768D}" type="sibTrans" cxnId="{9DD6599C-2004-4E36-A3C1-6776592A8595}">
      <dgm:prSet/>
      <dgm:spPr/>
      <dgm:t>
        <a:bodyPr/>
        <a:lstStyle/>
        <a:p>
          <a:endParaRPr lang="en-US"/>
        </a:p>
      </dgm:t>
    </dgm:pt>
    <dgm:pt modelId="{1FFC074C-22B7-40CD-82BA-44CA68D7BCB9}" type="pres">
      <dgm:prSet presAssocID="{C9798D8E-20CA-4B84-8366-1E83871B7DEA}" presName="linear" presStyleCnt="0">
        <dgm:presLayoutVars>
          <dgm:animLvl val="lvl"/>
          <dgm:resizeHandles val="exact"/>
        </dgm:presLayoutVars>
      </dgm:prSet>
      <dgm:spPr/>
    </dgm:pt>
    <dgm:pt modelId="{3745713B-5914-468A-8A28-785DA2349059}" type="pres">
      <dgm:prSet presAssocID="{D467C1BC-8160-442A-A90C-2AFC17B909C8}" presName="parentText" presStyleLbl="node1" presStyleIdx="0" presStyleCnt="2">
        <dgm:presLayoutVars>
          <dgm:chMax val="0"/>
          <dgm:bulletEnabled val="1"/>
        </dgm:presLayoutVars>
      </dgm:prSet>
      <dgm:spPr/>
    </dgm:pt>
    <dgm:pt modelId="{C4FB34EF-6CF0-411A-B4BF-4510B291075E}" type="pres">
      <dgm:prSet presAssocID="{D28E0DAF-37C9-425D-9004-2D6ED945C4C7}" presName="spacer" presStyleCnt="0"/>
      <dgm:spPr/>
    </dgm:pt>
    <dgm:pt modelId="{99CD4527-CED3-4267-9DD6-17E6B97CEA4C}" type="pres">
      <dgm:prSet presAssocID="{4E7A2E62-701C-4C3F-BAE0-93E6EE352958}" presName="parentText" presStyleLbl="node1" presStyleIdx="1" presStyleCnt="2">
        <dgm:presLayoutVars>
          <dgm:chMax val="0"/>
          <dgm:bulletEnabled val="1"/>
        </dgm:presLayoutVars>
      </dgm:prSet>
      <dgm:spPr/>
    </dgm:pt>
  </dgm:ptLst>
  <dgm:cxnLst>
    <dgm:cxn modelId="{C4B42532-562D-4623-8625-F6E0152BD584}" srcId="{C9798D8E-20CA-4B84-8366-1E83871B7DEA}" destId="{D467C1BC-8160-442A-A90C-2AFC17B909C8}" srcOrd="0" destOrd="0" parTransId="{1AE630EF-8713-49F7-B50A-BAF2A6C892AC}" sibTransId="{D28E0DAF-37C9-425D-9004-2D6ED945C4C7}"/>
    <dgm:cxn modelId="{9BB54C85-5764-4649-937D-F6C2073D4A82}" type="presOf" srcId="{4E7A2E62-701C-4C3F-BAE0-93E6EE352958}" destId="{99CD4527-CED3-4267-9DD6-17E6B97CEA4C}" srcOrd="0" destOrd="0" presId="urn:microsoft.com/office/officeart/2005/8/layout/vList2"/>
    <dgm:cxn modelId="{9DD6599C-2004-4E36-A3C1-6776592A8595}" srcId="{C9798D8E-20CA-4B84-8366-1E83871B7DEA}" destId="{4E7A2E62-701C-4C3F-BAE0-93E6EE352958}" srcOrd="1" destOrd="0" parTransId="{97E03E83-113F-45D8-B441-1C03DB8EE789}" sibTransId="{F0B80A6F-4C27-4541-A571-32621719768D}"/>
    <dgm:cxn modelId="{D94221EA-A28D-4EF3-9D94-D67AA20D695F}" type="presOf" srcId="{D467C1BC-8160-442A-A90C-2AFC17B909C8}" destId="{3745713B-5914-468A-8A28-785DA2349059}" srcOrd="0" destOrd="0" presId="urn:microsoft.com/office/officeart/2005/8/layout/vList2"/>
    <dgm:cxn modelId="{7CECD7F3-96A9-470D-BCA1-5521425ECB2C}" type="presOf" srcId="{C9798D8E-20CA-4B84-8366-1E83871B7DEA}" destId="{1FFC074C-22B7-40CD-82BA-44CA68D7BCB9}" srcOrd="0" destOrd="0" presId="urn:microsoft.com/office/officeart/2005/8/layout/vList2"/>
    <dgm:cxn modelId="{3720CCB9-A4EE-4C5D-A9E6-C1E8D8D1877B}" type="presParOf" srcId="{1FFC074C-22B7-40CD-82BA-44CA68D7BCB9}" destId="{3745713B-5914-468A-8A28-785DA2349059}" srcOrd="0" destOrd="0" presId="urn:microsoft.com/office/officeart/2005/8/layout/vList2"/>
    <dgm:cxn modelId="{785C1B59-4D97-458F-9A96-F89A5EF38D42}" type="presParOf" srcId="{1FFC074C-22B7-40CD-82BA-44CA68D7BCB9}" destId="{C4FB34EF-6CF0-411A-B4BF-4510B291075E}" srcOrd="1" destOrd="0" presId="urn:microsoft.com/office/officeart/2005/8/layout/vList2"/>
    <dgm:cxn modelId="{01777625-BB7C-4440-B789-30643E9D92CF}" type="presParOf" srcId="{1FFC074C-22B7-40CD-82BA-44CA68D7BCB9}" destId="{99CD4527-CED3-4267-9DD6-17E6B97CEA4C}"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5713B-5914-468A-8A28-785DA2349059}">
      <dsp:nvSpPr>
        <dsp:cNvPr id="0" name=""/>
        <dsp:cNvSpPr/>
      </dsp:nvSpPr>
      <dsp:spPr>
        <a:xfrm>
          <a:off x="0" y="246312"/>
          <a:ext cx="6513603" cy="2667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As one example, the National Survey of Student Engagement (NSSE) has examined the engagement experiences of hundreds of thousands of students from over 1600 colleges and universities since 2000. The consistent results of these data show that hands-on, integrative, and collaborative active learning experiences lead to high levels of student achievement and personal development (Kuh, O’Donnell, and Schneider, 2017).</a:t>
          </a:r>
        </a:p>
      </dsp:txBody>
      <dsp:txXfrm>
        <a:off x="130221" y="376533"/>
        <a:ext cx="6253161" cy="2407158"/>
      </dsp:txXfrm>
    </dsp:sp>
    <dsp:sp modelId="{99CD4527-CED3-4267-9DD6-17E6B97CEA4C}">
      <dsp:nvSpPr>
        <dsp:cNvPr id="0" name=""/>
        <dsp:cNvSpPr/>
      </dsp:nvSpPr>
      <dsp:spPr>
        <a:xfrm>
          <a:off x="0" y="2971513"/>
          <a:ext cx="6513603" cy="2667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There is a well-established evidence base supporting the use of active learning. The benefits to using such activities are many, including improved critical thinking skills, increased retention and transfer of new information, increased motivation, improved interpersonal skills, and decreased course failure (Prince, 2004).</a:t>
          </a:r>
        </a:p>
      </dsp:txBody>
      <dsp:txXfrm>
        <a:off x="130221" y="3101734"/>
        <a:ext cx="6253161" cy="24071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4229" tIns="47115" rIns="94229" bIns="47115" rtlCol="0"/>
          <a:lstStyle>
            <a:lvl1pPr algn="l">
              <a:defRPr sz="1200"/>
            </a:lvl1pPr>
          </a:lstStyle>
          <a:p>
            <a:endParaRPr lang="en-US"/>
          </a:p>
        </p:txBody>
      </p:sp>
      <p:sp>
        <p:nvSpPr>
          <p:cNvPr id="3" name="Date Placeholder 2"/>
          <p:cNvSpPr>
            <a:spLocks noGrp="1"/>
          </p:cNvSpPr>
          <p:nvPr>
            <p:ph type="dt" idx="1"/>
          </p:nvPr>
        </p:nvSpPr>
        <p:spPr>
          <a:xfrm>
            <a:off x="4023093" y="0"/>
            <a:ext cx="3077739" cy="471055"/>
          </a:xfrm>
          <a:prstGeom prst="rect">
            <a:avLst/>
          </a:prstGeom>
        </p:spPr>
        <p:txBody>
          <a:bodyPr vert="horz" lIns="94229" tIns="47115" rIns="94229" bIns="47115" rtlCol="0"/>
          <a:lstStyle>
            <a:lvl1pPr algn="r">
              <a:defRPr sz="1200"/>
            </a:lvl1pPr>
          </a:lstStyle>
          <a:p>
            <a:fld id="{5701E283-F720-4B81-92DD-9224D381DC3C}" type="datetimeFigureOut">
              <a:rPr lang="en-US" smtClean="0"/>
              <a:t>2/26/20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5" rIns="94229" bIns="47115"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9" tIns="47115" rIns="94229" bIns="471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4"/>
          </a:xfrm>
          <a:prstGeom prst="rect">
            <a:avLst/>
          </a:prstGeom>
        </p:spPr>
        <p:txBody>
          <a:bodyPr vert="horz" lIns="94229" tIns="47115" rIns="94229" bIns="47115"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71054"/>
          </a:xfrm>
          <a:prstGeom prst="rect">
            <a:avLst/>
          </a:prstGeom>
        </p:spPr>
        <p:txBody>
          <a:bodyPr vert="horz" lIns="94229" tIns="47115" rIns="94229" bIns="47115" rtlCol="0" anchor="b"/>
          <a:lstStyle>
            <a:lvl1pPr algn="r">
              <a:defRPr sz="1200"/>
            </a:lvl1pPr>
          </a:lstStyle>
          <a:p>
            <a:fld id="{EAA691FB-75DA-46EF-B979-D237932B765D}" type="slidenum">
              <a:rPr lang="en-US" smtClean="0"/>
              <a:t>‹#›</a:t>
            </a:fld>
            <a:endParaRPr lang="en-US"/>
          </a:p>
        </p:txBody>
      </p:sp>
    </p:spTree>
    <p:extLst>
      <p:ext uri="{BB962C8B-B14F-4D97-AF65-F5344CB8AC3E}">
        <p14:creationId xmlns:p14="http://schemas.microsoft.com/office/powerpoint/2010/main" val="164700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medium.com/benefit-mindset/5-simple-activities-for-exploring-the-power-of-mindsets-8f92e533f19b"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benefit-mindset/5-simple-activities-for-exploring-the-power-of-mindsets-8f92e533f19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1</a:t>
            </a:fld>
            <a:endParaRPr lang="en-US"/>
          </a:p>
        </p:txBody>
      </p:sp>
    </p:spTree>
    <p:extLst>
      <p:ext uri="{BB962C8B-B14F-4D97-AF65-F5344CB8AC3E}">
        <p14:creationId xmlns:p14="http://schemas.microsoft.com/office/powerpoint/2010/main" val="42857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a:cs typeface="Arial"/>
              </a:rPr>
              <a:t>Deb</a:t>
            </a:r>
          </a:p>
          <a:p>
            <a:r>
              <a:rPr lang="en-US">
                <a:solidFill>
                  <a:srgbClr val="000000"/>
                </a:solidFill>
                <a:latin typeface="Arial"/>
                <a:cs typeface="Arial"/>
              </a:rPr>
              <a:t>Whereas students with a growth mindset are more likely to agree with…</a:t>
            </a:r>
          </a:p>
          <a:p>
            <a:r>
              <a:rPr lang="en-US">
                <a:solidFill>
                  <a:srgbClr val="000000"/>
                </a:solidFill>
                <a:latin typeface="Arial"/>
                <a:cs typeface="Arial"/>
              </a:rPr>
              <a:t>“I would work harder in this class from now on.”</a:t>
            </a:r>
          </a:p>
          <a:p>
            <a:endParaRPr lang="en-US">
              <a:solidFill>
                <a:srgbClr val="000000"/>
              </a:solidFill>
              <a:latin typeface="Arial"/>
              <a:cs typeface="Arial"/>
            </a:endParaRPr>
          </a:p>
          <a:p>
            <a:r>
              <a:rPr lang="en-US">
                <a:solidFill>
                  <a:srgbClr val="000000"/>
                </a:solidFill>
                <a:latin typeface="Arial"/>
                <a:cs typeface="Arial"/>
              </a:rPr>
              <a:t>“I would spend more time studying for the tests.”</a:t>
            </a:r>
          </a:p>
        </p:txBody>
      </p:sp>
      <p:sp>
        <p:nvSpPr>
          <p:cNvPr id="4" name="Slide Number Placeholder 3"/>
          <p:cNvSpPr>
            <a:spLocks noGrp="1"/>
          </p:cNvSpPr>
          <p:nvPr>
            <p:ph type="sldNum" sz="quarter" idx="10"/>
          </p:nvPr>
        </p:nvSpPr>
        <p:spPr/>
        <p:txBody>
          <a:bodyPr/>
          <a:lstStyle/>
          <a:p>
            <a:fld id="{6F8884C0-F64C-5841-B6D6-7283E66F4306}" type="slidenum">
              <a:rPr lang="en-US" smtClean="0"/>
              <a:t>10</a:t>
            </a:fld>
            <a:endParaRPr lang="en-US"/>
          </a:p>
        </p:txBody>
      </p:sp>
    </p:spTree>
    <p:extLst>
      <p:ext uri="{BB962C8B-B14F-4D97-AF65-F5344CB8AC3E}">
        <p14:creationId xmlns:p14="http://schemas.microsoft.com/office/powerpoint/2010/main" val="2616109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a:t>
            </a:r>
          </a:p>
          <a:p>
            <a:r>
              <a:rPr lang="en-US"/>
              <a:t>Remember: Intelligence</a:t>
            </a:r>
            <a:r>
              <a:rPr lang="en-US" baseline="0"/>
              <a:t> = Effort + Learning Strategies</a:t>
            </a:r>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11</a:t>
            </a:fld>
            <a:endParaRPr lang="en-US"/>
          </a:p>
        </p:txBody>
      </p:sp>
    </p:spTree>
    <p:extLst>
      <p:ext uri="{BB962C8B-B14F-4D97-AF65-F5344CB8AC3E}">
        <p14:creationId xmlns:p14="http://schemas.microsoft.com/office/powerpoint/2010/main" val="426985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a:cs typeface="Arial"/>
              </a:rPr>
              <a:t>Deb</a:t>
            </a:r>
          </a:p>
          <a:p>
            <a:r>
              <a:rPr lang="en-US">
                <a:solidFill>
                  <a:srgbClr val="000000"/>
                </a:solidFill>
                <a:latin typeface="Arial"/>
                <a:cs typeface="Arial"/>
              </a:rPr>
              <a:t>There are, of course, a lot of reasons kids don’t try hard. Over the last few decades, a lot of research has shown that there is a powerful relationship between students’ mindsets and their achievement.</a:t>
            </a:r>
          </a:p>
          <a:p>
            <a:r>
              <a:rPr lang="en-US">
                <a:solidFill>
                  <a:srgbClr val="000000"/>
                </a:solidFill>
                <a:latin typeface="Arial"/>
                <a:cs typeface="Arial"/>
              </a:rPr>
              <a:t>These beliefs have a big impact on students’</a:t>
            </a:r>
          </a:p>
          <a:p>
            <a:endParaRPr lang="en-US">
              <a:solidFill>
                <a:srgbClr val="000000"/>
              </a:solidFill>
              <a:latin typeface="Arial"/>
              <a:cs typeface="Arial"/>
            </a:endParaRPr>
          </a:p>
          <a:p>
            <a:pPr marL="176679" indent="-176679">
              <a:buFont typeface="Arial" panose="020B0604020202020204" pitchFamily="34" charset="0"/>
              <a:buChar char="•"/>
            </a:pPr>
            <a:r>
              <a:rPr lang="en-US">
                <a:solidFill>
                  <a:srgbClr val="000000"/>
                </a:solidFill>
                <a:latin typeface="Arial"/>
                <a:cs typeface="Arial"/>
              </a:rPr>
              <a:t>Motivation</a:t>
            </a:r>
          </a:p>
          <a:p>
            <a:pPr marL="176679" indent="-176679">
              <a:buFont typeface="Arial" panose="020B0604020202020204" pitchFamily="34" charset="0"/>
              <a:buChar char="•"/>
            </a:pPr>
            <a:r>
              <a:rPr lang="en-US">
                <a:solidFill>
                  <a:srgbClr val="000000"/>
                </a:solidFill>
                <a:latin typeface="Arial"/>
                <a:cs typeface="Arial"/>
              </a:rPr>
              <a:t>Academic behaviors (for example, studying and seeking help)</a:t>
            </a:r>
          </a:p>
          <a:p>
            <a:pPr marL="176679" indent="-176679">
              <a:buFont typeface="Arial" panose="020B0604020202020204" pitchFamily="34" charset="0"/>
              <a:buChar char="•"/>
            </a:pPr>
            <a:r>
              <a:rPr lang="en-US">
                <a:solidFill>
                  <a:srgbClr val="000000"/>
                </a:solidFill>
                <a:latin typeface="Arial"/>
                <a:cs typeface="Arial"/>
              </a:rPr>
              <a:t>Responses to challenges and setbacks</a:t>
            </a:r>
          </a:p>
          <a:p>
            <a:pPr marL="176679" indent="-176679">
              <a:buFont typeface="Arial" panose="020B0604020202020204" pitchFamily="34" charset="0"/>
              <a:buChar char="•"/>
            </a:pPr>
            <a:r>
              <a:rPr lang="en-US">
                <a:solidFill>
                  <a:srgbClr val="000000"/>
                </a:solidFill>
                <a:latin typeface="Arial"/>
                <a:cs typeface="Arial"/>
              </a:rPr>
              <a:t>Academic achievement</a:t>
            </a:r>
          </a:p>
        </p:txBody>
      </p:sp>
      <p:sp>
        <p:nvSpPr>
          <p:cNvPr id="4" name="Slide Number Placeholder 3"/>
          <p:cNvSpPr>
            <a:spLocks noGrp="1"/>
          </p:cNvSpPr>
          <p:nvPr>
            <p:ph type="sldNum" sz="quarter" idx="10"/>
          </p:nvPr>
        </p:nvSpPr>
        <p:spPr/>
        <p:txBody>
          <a:bodyPr/>
          <a:lstStyle/>
          <a:p>
            <a:fld id="{6F8884C0-F64C-5841-B6D6-7283E66F4306}" type="slidenum">
              <a:rPr lang="en-US" smtClean="0"/>
              <a:t>12</a:t>
            </a:fld>
            <a:endParaRPr lang="en-US"/>
          </a:p>
        </p:txBody>
      </p:sp>
    </p:spTree>
    <p:extLst>
      <p:ext uri="{BB962C8B-B14F-4D97-AF65-F5344CB8AC3E}">
        <p14:creationId xmlns:p14="http://schemas.microsoft.com/office/powerpoint/2010/main" val="3270988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fontAlgn="base">
              <a:spcBef>
                <a:spcPct val="0"/>
              </a:spcBef>
              <a:spcAft>
                <a:spcPct val="0"/>
              </a:spcAft>
              <a:defRPr/>
            </a:pPr>
            <a:r>
              <a:rPr lang="en-US">
                <a:solidFill>
                  <a:srgbClr val="000000"/>
                </a:solidFill>
                <a:latin typeface="Arial"/>
                <a:cs typeface="Arial"/>
              </a:rPr>
              <a:t>Deb</a:t>
            </a:r>
          </a:p>
          <a:p>
            <a:pPr defTabSz="942289" fontAlgn="base">
              <a:spcBef>
                <a:spcPct val="0"/>
              </a:spcBef>
              <a:spcAft>
                <a:spcPct val="0"/>
              </a:spcAft>
              <a:defRPr/>
            </a:pPr>
            <a:r>
              <a:rPr lang="en-US">
                <a:solidFill>
                  <a:srgbClr val="000000"/>
                </a:solidFill>
                <a:latin typeface="Arial"/>
                <a:cs typeface="Arial"/>
              </a:rPr>
              <a:t>Numerous studies have shown that students with a growth mindset do better academically. In a recent, large-scale study, researchers had an opportunity to look at the relationship between mindsets and achievement in an entire nation. All of the 10th graders in Chile that took the national standardized test - so over 140,000 students - were also asked questions to assess their mindsets.</a:t>
            </a:r>
          </a:p>
        </p:txBody>
      </p:sp>
    </p:spTree>
    <p:extLst>
      <p:ext uri="{BB962C8B-B14F-4D97-AF65-F5344CB8AC3E}">
        <p14:creationId xmlns:p14="http://schemas.microsoft.com/office/powerpoint/2010/main" val="452417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Deb</a:t>
            </a:r>
          </a:p>
          <a:p>
            <a:r>
              <a:rPr lang="en-US">
                <a:latin typeface="Arial"/>
                <a:cs typeface="Arial"/>
              </a:rPr>
              <a:t>SLIDE 25And they found that students with a growth mindset (those who disagreed with statements like, “You can learn new things, but you can’t really change your basic intelligence”) were 3x as likely to score in the top 20%, whereas students with a fixed mindset were 4x more likely to score in the bottom 20%. </a:t>
            </a:r>
            <a:r>
              <a:rPr lang="en-US"/>
              <a:t>GET</a:t>
            </a:r>
            <a:r>
              <a:rPr lang="en-US" baseline="0"/>
              <a:t> PERMISSION TO USE</a:t>
            </a:r>
            <a:endParaRPr lang="en-US"/>
          </a:p>
        </p:txBody>
      </p:sp>
      <p:sp>
        <p:nvSpPr>
          <p:cNvPr id="4" name="Slide Number Placeholder 3"/>
          <p:cNvSpPr>
            <a:spLocks noGrp="1"/>
          </p:cNvSpPr>
          <p:nvPr>
            <p:ph type="sldNum" sz="quarter" idx="10"/>
          </p:nvPr>
        </p:nvSpPr>
        <p:spPr/>
        <p:txBody>
          <a:bodyPr/>
          <a:lstStyle/>
          <a:p>
            <a:fld id="{6F8884C0-F64C-5841-B6D6-7283E66F4306}" type="slidenum">
              <a:rPr lang="en-US" smtClean="0"/>
              <a:t>14</a:t>
            </a:fld>
            <a:endParaRPr lang="en-US"/>
          </a:p>
        </p:txBody>
      </p:sp>
    </p:spTree>
    <p:extLst>
      <p:ext uri="{BB962C8B-B14F-4D97-AF65-F5344CB8AC3E}">
        <p14:creationId xmlns:p14="http://schemas.microsoft.com/office/powerpoint/2010/main" val="575359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a:t>
            </a:r>
          </a:p>
          <a:p>
            <a:r>
              <a:rPr lang="en-US"/>
              <a:t>Fig 1: Predicted values are computed from the interaction between faculty mindset beliefs (fixed = −1 SD, growth = +1 SD) and students’ URM (Black, Hispanic, Native American) status. Error bars represent ±1 SE.</a:t>
            </a:r>
          </a:p>
          <a:p>
            <a:r>
              <a:rPr lang="en-US"/>
              <a:t>Fig 2: Higher scores on faculty mindset beliefs reflect a more growth mindset. Gender was coded as follows: female = 1, male = 0. Race/ethnicity was coded as follows: URM (Black, Hispanic, Native American) = 1, non-URM (White, Asian) = 0. Tenure status was coded as follows: tenured = 1, </a:t>
            </a:r>
            <a:r>
              <a:rPr lang="en-US" err="1"/>
              <a:t>nontenured</a:t>
            </a:r>
            <a:r>
              <a:rPr lang="en-US"/>
              <a:t> = 0. Biology was used as the reference group for STEM discipline dummy codes.</a:t>
            </a:r>
          </a:p>
        </p:txBody>
      </p:sp>
      <p:sp>
        <p:nvSpPr>
          <p:cNvPr id="4" name="Slide Number Placeholder 3"/>
          <p:cNvSpPr>
            <a:spLocks noGrp="1"/>
          </p:cNvSpPr>
          <p:nvPr>
            <p:ph type="sldNum" sz="quarter" idx="10"/>
          </p:nvPr>
        </p:nvSpPr>
        <p:spPr/>
        <p:txBody>
          <a:bodyPr/>
          <a:lstStyle/>
          <a:p>
            <a:fld id="{EAA691FB-75DA-46EF-B979-D237932B765D}" type="slidenum">
              <a:rPr lang="en-US" smtClean="0"/>
              <a:t>15</a:t>
            </a:fld>
            <a:endParaRPr lang="en-US"/>
          </a:p>
        </p:txBody>
      </p:sp>
    </p:spTree>
    <p:extLst>
      <p:ext uri="{BB962C8B-B14F-4D97-AF65-F5344CB8AC3E}">
        <p14:creationId xmlns:p14="http://schemas.microsoft.com/office/powerpoint/2010/main" val="2908023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Martha</a:t>
            </a:r>
            <a:endParaRPr lang="en-US" baseline="0"/>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A21A0F63-6BAE-4546-9F35-E836D1006693}" type="slidenum">
              <a:rPr lang="en-US" smtClean="0"/>
              <a:t>16</a:t>
            </a:fld>
            <a:endParaRPr lang="en-US"/>
          </a:p>
        </p:txBody>
      </p:sp>
    </p:spTree>
    <p:extLst>
      <p:ext uri="{BB962C8B-B14F-4D97-AF65-F5344CB8AC3E}">
        <p14:creationId xmlns:p14="http://schemas.microsoft.com/office/powerpoint/2010/main" val="195845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Martha</a:t>
            </a:r>
            <a:endParaRPr lang="en-US" baseline="0"/>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A21A0F63-6BAE-4546-9F35-E836D1006693}" type="slidenum">
              <a:rPr lang="en-US" smtClean="0"/>
              <a:t>17</a:t>
            </a:fld>
            <a:endParaRPr lang="en-US"/>
          </a:p>
        </p:txBody>
      </p:sp>
    </p:spTree>
    <p:extLst>
      <p:ext uri="{BB962C8B-B14F-4D97-AF65-F5344CB8AC3E}">
        <p14:creationId xmlns:p14="http://schemas.microsoft.com/office/powerpoint/2010/main" val="47282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a:t>
            </a:r>
          </a:p>
        </p:txBody>
      </p:sp>
      <p:sp>
        <p:nvSpPr>
          <p:cNvPr id="4" name="Slide Number Placeholder 3"/>
          <p:cNvSpPr>
            <a:spLocks noGrp="1"/>
          </p:cNvSpPr>
          <p:nvPr>
            <p:ph type="sldNum" sz="quarter" idx="10"/>
          </p:nvPr>
        </p:nvSpPr>
        <p:spPr/>
        <p:txBody>
          <a:bodyPr/>
          <a:lstStyle/>
          <a:p>
            <a:fld id="{EAA691FB-75DA-46EF-B979-D237932B765D}" type="slidenum">
              <a:rPr lang="en-US" smtClean="0"/>
              <a:t>18</a:t>
            </a:fld>
            <a:endParaRPr lang="en-US"/>
          </a:p>
        </p:txBody>
      </p:sp>
    </p:spTree>
    <p:extLst>
      <p:ext uri="{BB962C8B-B14F-4D97-AF65-F5344CB8AC3E}">
        <p14:creationId xmlns:p14="http://schemas.microsoft.com/office/powerpoint/2010/main" val="1019123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Who?</a:t>
            </a:r>
          </a:p>
          <a:p>
            <a:endParaRPr lang="en-US">
              <a:latin typeface="Arial"/>
              <a:cs typeface="Arial"/>
            </a:endParaRPr>
          </a:p>
          <a:p>
            <a:r>
              <a:rPr lang="en-US">
                <a:latin typeface="Arial"/>
                <a:cs typeface="Arial"/>
              </a:rPr>
              <a:t>What’s exciting though is that there’s also research showing that students’ beliefs can be changed, and that when they are, students do better.</a:t>
            </a:r>
          </a:p>
          <a:p>
            <a:br>
              <a:rPr lang="en-US"/>
            </a:br>
            <a:endParaRPr lang="en-US"/>
          </a:p>
        </p:txBody>
      </p:sp>
      <p:sp>
        <p:nvSpPr>
          <p:cNvPr id="4" name="Slide Number Placeholder 3"/>
          <p:cNvSpPr>
            <a:spLocks noGrp="1"/>
          </p:cNvSpPr>
          <p:nvPr>
            <p:ph type="sldNum" sz="quarter" idx="10"/>
          </p:nvPr>
        </p:nvSpPr>
        <p:spPr/>
        <p:txBody>
          <a:bodyPr/>
          <a:lstStyle/>
          <a:p>
            <a:fld id="{6F8884C0-F64C-5841-B6D6-7283E66F4306}" type="slidenum">
              <a:rPr lang="en-US" smtClean="0"/>
              <a:t>19</a:t>
            </a:fld>
            <a:endParaRPr lang="en-US"/>
          </a:p>
        </p:txBody>
      </p:sp>
    </p:spTree>
    <p:extLst>
      <p:ext uri="{BB962C8B-B14F-4D97-AF65-F5344CB8AC3E}">
        <p14:creationId xmlns:p14="http://schemas.microsoft.com/office/powerpoint/2010/main" val="286101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2</a:t>
            </a:fld>
            <a:endParaRPr lang="en-US"/>
          </a:p>
        </p:txBody>
      </p:sp>
    </p:spTree>
    <p:extLst>
      <p:ext uri="{BB962C8B-B14F-4D97-AF65-F5344CB8AC3E}">
        <p14:creationId xmlns:p14="http://schemas.microsoft.com/office/powerpoint/2010/main" val="91906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71144">
              <a:defRPr/>
            </a:pPr>
            <a:r>
              <a:rPr lang="en-US">
                <a:latin typeface="Arial"/>
                <a:cs typeface="Arial"/>
              </a:rPr>
              <a:t>Delete?—let me know what you think</a:t>
            </a:r>
          </a:p>
          <a:p>
            <a:pPr marL="0" lvl="2" defTabSz="471144">
              <a:defRPr/>
            </a:pPr>
            <a:endParaRPr lang="en-US">
              <a:latin typeface="Arial"/>
              <a:cs typeface="Arial"/>
            </a:endParaRPr>
          </a:p>
          <a:p>
            <a:pPr marL="0" lvl="2" defTabSz="471144">
              <a:defRPr/>
            </a:pPr>
            <a:r>
              <a:rPr lang="en-US">
                <a:latin typeface="Arial"/>
                <a:cs typeface="Arial"/>
              </a:rPr>
              <a:t>In one study, 7th grade students were taught about </a:t>
            </a:r>
            <a:r>
              <a:rPr lang="en-US" b="1">
                <a:latin typeface="Arial"/>
                <a:cs typeface="Arial"/>
              </a:rPr>
              <a:t>neuroplasticity</a:t>
            </a:r>
            <a:r>
              <a:rPr lang="en-US">
                <a:latin typeface="Arial"/>
                <a:cs typeface="Arial"/>
              </a:rPr>
              <a:t> - how the brain changes when you learn new things. They were shown the evidence that you really can change your intelligence by challenging yourself and learning new strategies. Students in the treatment group who got this message did significantly better after the intervention than students in the control group.</a:t>
            </a:r>
            <a:br>
              <a:rPr lang="en-US"/>
            </a:br>
            <a:endParaRPr lang="en-US"/>
          </a:p>
          <a:p>
            <a:pPr marL="0" lvl="2" defTabSz="471144">
              <a:defRPr/>
            </a:pPr>
            <a:r>
              <a:rPr lang="en-US"/>
              <a:t>Students in the treatment group showed an increase in their math grades</a:t>
            </a:r>
          </a:p>
          <a:p>
            <a:br>
              <a:rPr lang="en-US">
                <a:latin typeface="Calibri"/>
              </a:rPr>
            </a:br>
            <a:endParaRPr lang="en-US">
              <a:latin typeface="Calibri"/>
            </a:endParaRPr>
          </a:p>
        </p:txBody>
      </p:sp>
      <p:sp>
        <p:nvSpPr>
          <p:cNvPr id="4" name="Slide Number Placeholder 3"/>
          <p:cNvSpPr>
            <a:spLocks noGrp="1"/>
          </p:cNvSpPr>
          <p:nvPr>
            <p:ph type="sldNum" sz="quarter" idx="10"/>
          </p:nvPr>
        </p:nvSpPr>
        <p:spPr/>
        <p:txBody>
          <a:bodyPr/>
          <a:lstStyle/>
          <a:p>
            <a:fld id="{6F8884C0-F64C-5841-B6D6-7283E66F4306}" type="slidenum">
              <a:rPr lang="en-US" smtClean="0"/>
              <a:t>20</a:t>
            </a:fld>
            <a:endParaRPr lang="en-US"/>
          </a:p>
        </p:txBody>
      </p:sp>
    </p:spTree>
    <p:extLst>
      <p:ext uri="{BB962C8B-B14F-4D97-AF65-F5344CB8AC3E}">
        <p14:creationId xmlns:p14="http://schemas.microsoft.com/office/powerpoint/2010/main" val="25972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Rot="1" noChangeAspect="1" noChangeArrowheads="1"/>
          </p:cNvSpPr>
          <p:nvPr>
            <p:ph type="sldImg"/>
          </p:nvPr>
        </p:nvSpPr>
        <p:spPr bwMode="auto">
          <a:xfrm>
            <a:off x="420688" y="704850"/>
            <a:ext cx="6261100" cy="3521075"/>
          </a:xfrm>
          <a:prstGeom prst="rect">
            <a:avLst/>
          </a:prstGeom>
          <a:solidFill>
            <a:srgbClr val="FFFFFF"/>
          </a:solidFill>
          <a:ln>
            <a:solidFill>
              <a:srgbClr val="000000"/>
            </a:solidFill>
            <a:miter lim="800000"/>
            <a:headEnd/>
            <a:tailEnd/>
          </a:ln>
        </p:spPr>
      </p:sp>
      <p:sp>
        <p:nvSpPr>
          <p:cNvPr id="108546" name="Rectangle 2"/>
          <p:cNvSpPr>
            <a:spLocks noGrp="1" noChangeArrowheads="1"/>
          </p:cNvSpPr>
          <p:nvPr>
            <p:ph type="body" idx="1"/>
          </p:nvPr>
        </p:nvSpPr>
        <p:spPr bwMode="auto">
          <a:xfrm>
            <a:off x="710248" y="4459527"/>
            <a:ext cx="5681980" cy="422481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a:latin typeface="Arial"/>
                <a:cs typeface="Arial"/>
                <a:sym typeface="Helvetica" charset="0"/>
              </a:rPr>
              <a:t>In addition to directly changing students mindsets by teaching them about the brain, how can our everyday interactions shape students’ mindsets?</a:t>
            </a:r>
          </a:p>
          <a:p>
            <a:endParaRPr lang="en-US">
              <a:latin typeface="Arial"/>
              <a:cs typeface="Arial"/>
              <a:sym typeface="Helvetica" charset="0"/>
            </a:endParaRPr>
          </a:p>
          <a:p>
            <a:r>
              <a:rPr lang="en-US">
                <a:latin typeface="Arial"/>
                <a:cs typeface="Arial"/>
                <a:sym typeface="Helvetica" charset="0"/>
              </a:rPr>
              <a:t>Part of the answer is that our language signals to others what we believe and what we value. </a:t>
            </a:r>
          </a:p>
          <a:p>
            <a:r>
              <a:rPr lang="en-US">
                <a:latin typeface="Arial"/>
                <a:cs typeface="Arial"/>
                <a:sym typeface="Helvetica" charset="0"/>
              </a:rPr>
              <a:t>- What beliefs are being reinforced?</a:t>
            </a:r>
          </a:p>
          <a:p>
            <a:r>
              <a:rPr lang="en-US">
                <a:latin typeface="Arial"/>
                <a:cs typeface="Arial"/>
                <a:sym typeface="Helvetica" charset="0"/>
              </a:rPr>
              <a:t>- What goals are being promoted?</a:t>
            </a:r>
          </a:p>
          <a:p>
            <a:r>
              <a:rPr lang="en-US">
                <a:latin typeface="Arial"/>
                <a:cs typeface="Arial"/>
                <a:sym typeface="Helvetica" charset="0"/>
              </a:rPr>
              <a:t>- Are mistakes valued?</a:t>
            </a:r>
          </a:p>
          <a:p>
            <a:br>
              <a:rPr lang="en-US">
                <a:latin typeface="Helvetica" charset="0"/>
                <a:cs typeface="Helvetica" charset="0"/>
                <a:sym typeface="Helvetica" charset="0"/>
              </a:rPr>
            </a:br>
            <a:endParaRPr lang="en-US">
              <a:latin typeface="Helvetica" charset="0"/>
              <a:cs typeface="Helvetica" charset="0"/>
              <a:sym typeface="Helvetica" charset="0"/>
            </a:endParaRPr>
          </a:p>
        </p:txBody>
      </p:sp>
    </p:spTree>
    <p:extLst>
      <p:ext uri="{BB962C8B-B14F-4D97-AF65-F5344CB8AC3E}">
        <p14:creationId xmlns:p14="http://schemas.microsoft.com/office/powerpoint/2010/main" val="1241905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a:cs typeface="Arial"/>
              </a:rPr>
              <a:t>Deb—I REALLY</a:t>
            </a:r>
            <a:r>
              <a:rPr lang="en-US" baseline="0">
                <a:solidFill>
                  <a:srgbClr val="000000"/>
                </a:solidFill>
                <a:latin typeface="Arial"/>
                <a:cs typeface="Arial"/>
              </a:rPr>
              <a:t> want to keep this one! It shows how the language we use for feedback can change mindset.</a:t>
            </a:r>
            <a:endParaRPr lang="en-US">
              <a:solidFill>
                <a:srgbClr val="000000"/>
              </a:solidFill>
              <a:latin typeface="Arial"/>
              <a:cs typeface="Arial"/>
            </a:endParaRPr>
          </a:p>
          <a:p>
            <a:endParaRPr lang="en-US">
              <a:solidFill>
                <a:srgbClr val="000000"/>
              </a:solidFill>
              <a:latin typeface="Arial"/>
              <a:cs typeface="Arial"/>
            </a:endParaRPr>
          </a:p>
          <a:p>
            <a:r>
              <a:rPr lang="en-US">
                <a:solidFill>
                  <a:srgbClr val="000000"/>
                </a:solidFill>
                <a:latin typeface="Arial"/>
                <a:cs typeface="Arial"/>
              </a:rPr>
              <a:t>Researchers Claudia Mueller and Professor </a:t>
            </a:r>
            <a:r>
              <a:rPr lang="en-US" err="1">
                <a:solidFill>
                  <a:srgbClr val="000000"/>
                </a:solidFill>
                <a:latin typeface="Arial"/>
                <a:cs typeface="Arial"/>
              </a:rPr>
              <a:t>Dweck</a:t>
            </a:r>
            <a:r>
              <a:rPr lang="en-US">
                <a:solidFill>
                  <a:srgbClr val="000000"/>
                </a:solidFill>
                <a:latin typeface="Arial"/>
                <a:cs typeface="Arial"/>
              </a:rPr>
              <a:t> were worried that this type of praise might actually have unintended negative consequences--leading kids to develop more of a fixed mindset and to respond with less resilience when faced with setbacks. </a:t>
            </a:r>
          </a:p>
        </p:txBody>
      </p:sp>
      <p:sp>
        <p:nvSpPr>
          <p:cNvPr id="4" name="Slide Number Placeholder 3"/>
          <p:cNvSpPr>
            <a:spLocks noGrp="1"/>
          </p:cNvSpPr>
          <p:nvPr>
            <p:ph type="sldNum" sz="quarter" idx="10"/>
          </p:nvPr>
        </p:nvSpPr>
        <p:spPr/>
        <p:txBody>
          <a:bodyPr/>
          <a:lstStyle/>
          <a:p>
            <a:fld id="{6F8884C0-F64C-5841-B6D6-7283E66F4306}" type="slidenum">
              <a:rPr lang="en-US" smtClean="0"/>
              <a:t>22</a:t>
            </a:fld>
            <a:endParaRPr lang="en-US"/>
          </a:p>
        </p:txBody>
      </p:sp>
    </p:spTree>
    <p:extLst>
      <p:ext uri="{BB962C8B-B14F-4D97-AF65-F5344CB8AC3E}">
        <p14:creationId xmlns:p14="http://schemas.microsoft.com/office/powerpoint/2010/main" val="3083092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bwMode="auto">
          <a:xfrm>
            <a:off x="420688" y="704850"/>
            <a:ext cx="6261100" cy="3521075"/>
          </a:xfrm>
          <a:prstGeom prst="rect">
            <a:avLst/>
          </a:prstGeom>
          <a:solidFill>
            <a:srgbClr val="FFFFFF"/>
          </a:solidFill>
          <a:ln>
            <a:solidFill>
              <a:srgbClr val="000000"/>
            </a:solidFill>
            <a:miter lim="800000"/>
            <a:headEnd/>
            <a:tailEnd/>
          </a:ln>
        </p:spPr>
      </p:sp>
      <p:sp>
        <p:nvSpPr>
          <p:cNvPr id="118786" name="Rectangle 2"/>
          <p:cNvSpPr>
            <a:spLocks noGrp="1" noChangeArrowheads="1"/>
          </p:cNvSpPr>
          <p:nvPr>
            <p:ph type="body" idx="1"/>
          </p:nvPr>
        </p:nvSpPr>
        <p:spPr bwMode="auto">
          <a:xfrm>
            <a:off x="710248" y="4459527"/>
            <a:ext cx="5681980" cy="422481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a:solidFill>
                  <a:srgbClr val="000000"/>
                </a:solidFill>
                <a:latin typeface="Arial"/>
                <a:cs typeface="Arial"/>
                <a:sym typeface="Helvetica" charset="0"/>
              </a:rPr>
              <a:t>NOTE: THIS SLIDE IS ANIMATED. [ADVANCE] INDICATES WHEN YOU SHOULD CLICK ADVANCE TO BRING UP THE NEXT PART OF THE SLIDE.</a:t>
            </a:r>
          </a:p>
          <a:p>
            <a:endParaRPr lang="en-US">
              <a:solidFill>
                <a:srgbClr val="000000"/>
              </a:solidFill>
              <a:latin typeface="Arial"/>
              <a:cs typeface="Arial"/>
              <a:sym typeface="Helvetica" charset="0"/>
            </a:endParaRPr>
          </a:p>
          <a:p>
            <a:r>
              <a:rPr lang="en-US">
                <a:solidFill>
                  <a:srgbClr val="000000"/>
                </a:solidFill>
                <a:latin typeface="Arial"/>
                <a:cs typeface="Arial"/>
                <a:sym typeface="Helvetica" charset="0"/>
              </a:rPr>
              <a:t>Then they went back to working on moderately difficult problems. </a:t>
            </a:r>
          </a:p>
          <a:p>
            <a:r>
              <a:rPr lang="en-US">
                <a:solidFill>
                  <a:srgbClr val="000000"/>
                </a:solidFill>
                <a:latin typeface="Arial"/>
                <a:cs typeface="Arial"/>
                <a:sym typeface="Helvetica" charset="0"/>
              </a:rPr>
              <a:t>To review:</a:t>
            </a:r>
          </a:p>
          <a:p>
            <a:pPr marL="176679" indent="-176679">
              <a:buFont typeface="Arial"/>
              <a:buChar char="•"/>
            </a:pPr>
            <a:r>
              <a:rPr lang="en-US">
                <a:solidFill>
                  <a:srgbClr val="000000"/>
                </a:solidFill>
                <a:latin typeface="Arial"/>
                <a:cs typeface="Arial"/>
                <a:sym typeface="Helvetica" charset="0"/>
              </a:rPr>
              <a:t>All were given moderately difficult IQ test questions</a:t>
            </a:r>
          </a:p>
          <a:p>
            <a:pPr marL="176679" indent="-176679">
              <a:buFontTx/>
              <a:buChar char="•"/>
            </a:pPr>
            <a:r>
              <a:rPr lang="en-US">
                <a:solidFill>
                  <a:srgbClr val="000000"/>
                </a:solidFill>
                <a:latin typeface="Arial"/>
                <a:cs typeface="Arial"/>
                <a:sym typeface="Helvetica" charset="0"/>
              </a:rPr>
              <a:t>Each group gets positive feedback - intelligence, effort, or neutral praise</a:t>
            </a:r>
          </a:p>
          <a:p>
            <a:pPr marL="176679" indent="-176679">
              <a:buFontTx/>
              <a:buChar char="•"/>
            </a:pPr>
            <a:r>
              <a:rPr lang="en-US">
                <a:solidFill>
                  <a:srgbClr val="000000"/>
                </a:solidFill>
                <a:latin typeface="Arial"/>
                <a:cs typeface="Arial"/>
                <a:sym typeface="Helvetica" charset="0"/>
              </a:rPr>
              <a:t>Then complete hard questions</a:t>
            </a:r>
          </a:p>
          <a:p>
            <a:pPr marL="176679" indent="-176679">
              <a:buFontTx/>
              <a:buChar char="•"/>
            </a:pPr>
            <a:r>
              <a:rPr lang="en-US">
                <a:solidFill>
                  <a:srgbClr val="000000"/>
                </a:solidFill>
                <a:latin typeface="Arial"/>
                <a:cs typeface="Arial"/>
                <a:sym typeface="Helvetica" charset="0"/>
              </a:rPr>
              <a:t>All get same negative feedback</a:t>
            </a:r>
          </a:p>
          <a:p>
            <a:pPr marL="176679" indent="-176679">
              <a:buFontTx/>
              <a:buChar char="•"/>
            </a:pPr>
            <a:r>
              <a:rPr lang="en-US">
                <a:solidFill>
                  <a:srgbClr val="000000"/>
                </a:solidFill>
                <a:latin typeface="Arial"/>
                <a:cs typeface="Arial"/>
                <a:sym typeface="Helvetica" charset="0"/>
              </a:rPr>
              <a:t>Then, all given another set of moderately difficult IQ questions similar to the first set</a:t>
            </a:r>
          </a:p>
          <a:p>
            <a:pPr marL="176679" indent="-176679">
              <a:buFontTx/>
              <a:buChar char="•"/>
            </a:pPr>
            <a:endParaRPr lang="en-US">
              <a:solidFill>
                <a:srgbClr val="000000"/>
              </a:solidFill>
              <a:latin typeface="Arial"/>
              <a:cs typeface="Arial"/>
              <a:sym typeface="Helvetica" charset="0"/>
            </a:endParaRPr>
          </a:p>
          <a:p>
            <a:r>
              <a:rPr lang="en-US">
                <a:solidFill>
                  <a:srgbClr val="000000"/>
                </a:solidFill>
                <a:latin typeface="Arial"/>
                <a:cs typeface="Arial"/>
                <a:sym typeface="Helvetica" charset="0"/>
              </a:rPr>
              <a:t>[ADVANCE] So the first and last  [ADVANCE] set of problems were of the same level of difficulty. The researchers were interested in how the different groups would perform on the last set of moderately difficult problems after they experienced a failure.</a:t>
            </a:r>
          </a:p>
        </p:txBody>
      </p:sp>
    </p:spTree>
    <p:extLst>
      <p:ext uri="{BB962C8B-B14F-4D97-AF65-F5344CB8AC3E}">
        <p14:creationId xmlns:p14="http://schemas.microsoft.com/office/powerpoint/2010/main" val="3520918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Arial"/>
                <a:cs typeface="Arial"/>
              </a:rPr>
              <a:t>What they found was really interesting. Students who got neutral praise did about the same. They did slightly better, which you’d expect because they’d had more practice. The students who were given effort praise though did better. What’s most interesting though is that students who were praised for their intelligence were demoralized by that setback and actually did worse. Hearing that the reason they did well was because they were smart lead them to interpret the failure as evidence that they might not be so smart after all. </a:t>
            </a:r>
          </a:p>
          <a:p>
            <a:endParaRPr lang="en-US">
              <a:solidFill>
                <a:srgbClr val="000000"/>
              </a:solidFill>
              <a:latin typeface="Arial"/>
              <a:cs typeface="Arial"/>
            </a:endParaRPr>
          </a:p>
          <a:p>
            <a:r>
              <a:rPr lang="en-US">
                <a:solidFill>
                  <a:srgbClr val="000000"/>
                </a:solidFill>
                <a:latin typeface="Arial"/>
                <a:cs typeface="Arial"/>
              </a:rPr>
              <a:t>Keep in mind, these are tests that have been touted as measuring a supposedly fixed ability: IQ. Yet, just one slight modification to the praise students received had a significant impact on their performance.</a:t>
            </a:r>
          </a:p>
        </p:txBody>
      </p:sp>
      <p:sp>
        <p:nvSpPr>
          <p:cNvPr id="4" name="Slide Number Placeholder 3"/>
          <p:cNvSpPr>
            <a:spLocks noGrp="1"/>
          </p:cNvSpPr>
          <p:nvPr>
            <p:ph type="sldNum" sz="quarter" idx="10"/>
          </p:nvPr>
        </p:nvSpPr>
        <p:spPr/>
        <p:txBody>
          <a:bodyPr/>
          <a:lstStyle/>
          <a:p>
            <a:fld id="{6F8884C0-F64C-5841-B6D6-7283E66F4306}" type="slidenum">
              <a:rPr lang="en-US" smtClean="0"/>
              <a:t>24</a:t>
            </a:fld>
            <a:endParaRPr lang="en-US"/>
          </a:p>
        </p:txBody>
      </p:sp>
    </p:spTree>
    <p:extLst>
      <p:ext uri="{BB962C8B-B14F-4D97-AF65-F5344CB8AC3E}">
        <p14:creationId xmlns:p14="http://schemas.microsoft.com/office/powerpoint/2010/main" val="3614380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 here’s a few do’s and don’ts of praise:</a:t>
            </a:r>
          </a:p>
          <a:p>
            <a:r>
              <a:rPr lang="en-US" u="sng">
                <a:latin typeface="Arial"/>
                <a:cs typeface="Arial"/>
              </a:rPr>
              <a:t>Don’t Focus On:</a:t>
            </a:r>
          </a:p>
          <a:p>
            <a:pPr marL="176679" indent="-176679">
              <a:buFont typeface="Arial" panose="020B0604020202020204" pitchFamily="34" charset="0"/>
              <a:buChar char="•"/>
            </a:pPr>
            <a:r>
              <a:rPr lang="en-US">
                <a:latin typeface="Arial"/>
                <a:cs typeface="Arial"/>
              </a:rPr>
              <a:t>Qualities commonly interpreted as stable, </a:t>
            </a:r>
            <a:br>
              <a:rPr lang="en-US">
                <a:latin typeface="Arial"/>
                <a:cs typeface="Arial"/>
              </a:rPr>
            </a:br>
            <a:r>
              <a:rPr lang="en-US">
                <a:latin typeface="Arial"/>
                <a:cs typeface="Arial"/>
              </a:rPr>
              <a:t>like talent or intelligence</a:t>
            </a:r>
          </a:p>
          <a:p>
            <a:r>
              <a:rPr lang="en-US">
                <a:latin typeface="Arial"/>
                <a:cs typeface="Arial"/>
              </a:rPr>
              <a:t>Instead</a:t>
            </a:r>
          </a:p>
          <a:p>
            <a:r>
              <a:rPr lang="en-US" u="sng">
                <a:latin typeface="Arial"/>
                <a:cs typeface="Arial"/>
              </a:rPr>
              <a:t>Do Focus On:</a:t>
            </a:r>
          </a:p>
          <a:p>
            <a:pPr marL="176679" indent="-176679">
              <a:buFont typeface="Arial" panose="020B0604020202020204" pitchFamily="34" charset="0"/>
              <a:buChar char="•"/>
            </a:pPr>
            <a:r>
              <a:rPr lang="en-US">
                <a:latin typeface="Arial"/>
                <a:cs typeface="Arial"/>
              </a:rPr>
              <a:t>Effort and strategies used</a:t>
            </a:r>
          </a:p>
          <a:p>
            <a:r>
              <a:rPr lang="en-US">
                <a:latin typeface="Arial"/>
                <a:cs typeface="Arial"/>
              </a:rPr>
              <a:t>“I like how you tried a new way to solve that.”</a:t>
            </a:r>
          </a:p>
          <a:p>
            <a:endParaRPr lang="en-US">
              <a:latin typeface="Arial"/>
              <a:cs typeface="Arial"/>
            </a:endParaRPr>
          </a:p>
          <a:p>
            <a:pPr marL="176679" indent="-176679">
              <a:buFont typeface="Arial" panose="020B0604020202020204" pitchFamily="34" charset="0"/>
              <a:buChar char="•"/>
            </a:pPr>
            <a:r>
              <a:rPr lang="en-US">
                <a:latin typeface="Arial"/>
                <a:cs typeface="Arial"/>
              </a:rPr>
              <a:t>That abilities improving over time with practice</a:t>
            </a:r>
          </a:p>
          <a:p>
            <a:r>
              <a:rPr lang="en-US">
                <a:latin typeface="Arial"/>
                <a:cs typeface="Arial"/>
              </a:rPr>
              <a:t>“You’ve been practicing and I can see it’s paying off.”</a:t>
            </a:r>
          </a:p>
          <a:p>
            <a:endParaRPr lang="en-US">
              <a:latin typeface="Arial"/>
              <a:cs typeface="Arial"/>
            </a:endParaRPr>
          </a:p>
          <a:p>
            <a:pPr marL="176679" indent="-176679">
              <a:buFont typeface="Arial" panose="020B0604020202020204" pitchFamily="34" charset="0"/>
              <a:buChar char="•"/>
            </a:pPr>
            <a:r>
              <a:rPr lang="en-US">
                <a:latin typeface="Arial"/>
                <a:cs typeface="Arial"/>
              </a:rPr>
              <a:t>Mistakes and being challenged as necessary part of learning</a:t>
            </a:r>
          </a:p>
          <a:p>
            <a:r>
              <a:rPr lang="en-US">
                <a:latin typeface="Arial"/>
                <a:cs typeface="Arial"/>
              </a:rPr>
              <a:t>“I love mistakes because they’re an opportunity to learn – being challenged is when the brain grows most when it’s being challenged.” </a:t>
            </a:r>
          </a:p>
          <a:p>
            <a:endParaRPr lang="en-US">
              <a:latin typeface="Arial"/>
              <a:cs typeface="Arial"/>
            </a:endParaRPr>
          </a:p>
          <a:p>
            <a:r>
              <a:rPr lang="en-US">
                <a:latin typeface="Arial"/>
                <a:cs typeface="Arial"/>
              </a:rPr>
              <a:t>This last one is so important, because students are often really scared of making mistakes, but mistakes are an essential part of the learning process. Learning how to create opportunities and activities to help students become more comfortable making mistakes is something we’ll focus on in the professional development sessions.</a:t>
            </a:r>
          </a:p>
          <a:p>
            <a:br>
              <a:rPr lang="en-US"/>
            </a:br>
            <a:endParaRPr lang="en-US"/>
          </a:p>
          <a:p>
            <a:br>
              <a:rPr lang="en-US"/>
            </a:br>
            <a:endParaRPr lang="en-US"/>
          </a:p>
        </p:txBody>
      </p:sp>
      <p:sp>
        <p:nvSpPr>
          <p:cNvPr id="4" name="Slide Number Placeholder 3"/>
          <p:cNvSpPr>
            <a:spLocks noGrp="1"/>
          </p:cNvSpPr>
          <p:nvPr>
            <p:ph type="sldNum" sz="quarter" idx="10"/>
          </p:nvPr>
        </p:nvSpPr>
        <p:spPr/>
        <p:txBody>
          <a:bodyPr/>
          <a:lstStyle/>
          <a:p>
            <a:fld id="{6F8884C0-F64C-5841-B6D6-7283E66F4306}" type="slidenum">
              <a:rPr lang="en-US" smtClean="0"/>
              <a:t>25</a:t>
            </a:fld>
            <a:endParaRPr lang="en-US"/>
          </a:p>
        </p:txBody>
      </p:sp>
    </p:spTree>
    <p:extLst>
      <p:ext uri="{BB962C8B-B14F-4D97-AF65-F5344CB8AC3E}">
        <p14:creationId xmlns:p14="http://schemas.microsoft.com/office/powerpoint/2010/main" val="2931618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26</a:t>
            </a:fld>
            <a:endParaRPr lang="en-US"/>
          </a:p>
        </p:txBody>
      </p:sp>
    </p:spTree>
    <p:extLst>
      <p:ext uri="{BB962C8B-B14F-4D97-AF65-F5344CB8AC3E}">
        <p14:creationId xmlns:p14="http://schemas.microsoft.com/office/powerpoint/2010/main" val="582573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27</a:t>
            </a:fld>
            <a:endParaRPr lang="en-US"/>
          </a:p>
        </p:txBody>
      </p:sp>
    </p:spTree>
    <p:extLst>
      <p:ext uri="{BB962C8B-B14F-4D97-AF65-F5344CB8AC3E}">
        <p14:creationId xmlns:p14="http://schemas.microsoft.com/office/powerpoint/2010/main" val="727405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28</a:t>
            </a:fld>
            <a:endParaRPr lang="en-US"/>
          </a:p>
        </p:txBody>
      </p:sp>
    </p:spTree>
    <p:extLst>
      <p:ext uri="{BB962C8B-B14F-4D97-AF65-F5344CB8AC3E}">
        <p14:creationId xmlns:p14="http://schemas.microsoft.com/office/powerpoint/2010/main" val="3149571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29</a:t>
            </a:fld>
            <a:endParaRPr lang="en-US"/>
          </a:p>
        </p:txBody>
      </p:sp>
    </p:spTree>
    <p:extLst>
      <p:ext uri="{BB962C8B-B14F-4D97-AF65-F5344CB8AC3E}">
        <p14:creationId xmlns:p14="http://schemas.microsoft.com/office/powerpoint/2010/main" val="299036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a:t>
            </a:fld>
            <a:endParaRPr lang="en-US"/>
          </a:p>
        </p:txBody>
      </p:sp>
    </p:spTree>
    <p:extLst>
      <p:ext uri="{BB962C8B-B14F-4D97-AF65-F5344CB8AC3E}">
        <p14:creationId xmlns:p14="http://schemas.microsoft.com/office/powerpoint/2010/main" val="309384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30</a:t>
            </a:fld>
            <a:endParaRPr lang="en-US"/>
          </a:p>
        </p:txBody>
      </p:sp>
    </p:spTree>
    <p:extLst>
      <p:ext uri="{BB962C8B-B14F-4D97-AF65-F5344CB8AC3E}">
        <p14:creationId xmlns:p14="http://schemas.microsoft.com/office/powerpoint/2010/main" val="4245975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31</a:t>
            </a:fld>
            <a:endParaRPr lang="en-US"/>
          </a:p>
        </p:txBody>
      </p:sp>
    </p:spTree>
    <p:extLst>
      <p:ext uri="{BB962C8B-B14F-4D97-AF65-F5344CB8AC3E}">
        <p14:creationId xmlns:p14="http://schemas.microsoft.com/office/powerpoint/2010/main" val="3450510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32</a:t>
            </a:fld>
            <a:endParaRPr lang="en-US"/>
          </a:p>
        </p:txBody>
      </p:sp>
    </p:spTree>
    <p:extLst>
      <p:ext uri="{BB962C8B-B14F-4D97-AF65-F5344CB8AC3E}">
        <p14:creationId xmlns:p14="http://schemas.microsoft.com/office/powerpoint/2010/main" val="4035591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33</a:t>
            </a:fld>
            <a:endParaRPr lang="en-US"/>
          </a:p>
        </p:txBody>
      </p:sp>
    </p:spTree>
    <p:extLst>
      <p:ext uri="{BB962C8B-B14F-4D97-AF65-F5344CB8AC3E}">
        <p14:creationId xmlns:p14="http://schemas.microsoft.com/office/powerpoint/2010/main" val="419798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Purpose —</a:t>
            </a:r>
            <a:r>
              <a:rPr lang="en-US"/>
              <a:t> To reflect on how participants’ mindsets shifted at different stages during an activity.</a:t>
            </a:r>
          </a:p>
          <a:p>
            <a:r>
              <a:rPr lang="en-US" i="1"/>
              <a:t>Time </a:t>
            </a:r>
            <a:r>
              <a:rPr lang="en-US"/>
              <a:t>— 5 </a:t>
            </a:r>
            <a:r>
              <a:rPr lang="en-US" err="1"/>
              <a:t>mins</a:t>
            </a:r>
            <a:endParaRPr lang="en-US"/>
          </a:p>
          <a:p>
            <a:r>
              <a:rPr lang="en-US" i="1"/>
              <a:t>Materials</a:t>
            </a:r>
            <a:r>
              <a:rPr lang="en-US"/>
              <a:t> — Paper and pens.</a:t>
            </a:r>
          </a:p>
          <a:p>
            <a:r>
              <a:rPr lang="en-US" i="1"/>
              <a:t>Process — </a:t>
            </a:r>
            <a:r>
              <a:rPr lang="en-US"/>
              <a:t>At the end of an activity, invite participants to rule three columns with the headings Fixed Mindset, Growth Mindset, Benefit Mindset. Under each heading, write 1–2 ways they exhibited each mindset. Facilitate a short discussion to give voice to the groups reflections.</a:t>
            </a:r>
          </a:p>
          <a:p>
            <a:endParaRPr lang="en-US"/>
          </a:p>
          <a:p>
            <a:r>
              <a:rPr lang="en-US"/>
              <a:t>Taken from: </a:t>
            </a:r>
            <a:r>
              <a:rPr lang="en-US">
                <a:hlinkClick r:id="rId3"/>
              </a:rPr>
              <a:t>https://medium.com/benefit-mindset/5-simple-activities-for-exploring-the-power-of-mindsets-8f92e533f19b</a:t>
            </a:r>
            <a:endParaRPr lang="en-US"/>
          </a:p>
        </p:txBody>
      </p:sp>
      <p:sp>
        <p:nvSpPr>
          <p:cNvPr id="4" name="Slide Number Placeholder 3"/>
          <p:cNvSpPr>
            <a:spLocks noGrp="1"/>
          </p:cNvSpPr>
          <p:nvPr>
            <p:ph type="sldNum" sz="quarter" idx="10"/>
          </p:nvPr>
        </p:nvSpPr>
        <p:spPr/>
        <p:txBody>
          <a:bodyPr/>
          <a:lstStyle/>
          <a:p>
            <a:fld id="{A21A0F63-6BAE-4546-9F35-E836D1006693}" type="slidenum">
              <a:rPr lang="en-US" smtClean="0"/>
              <a:t>34</a:t>
            </a:fld>
            <a:endParaRPr lang="en-US"/>
          </a:p>
        </p:txBody>
      </p:sp>
    </p:spTree>
    <p:extLst>
      <p:ext uri="{BB962C8B-B14F-4D97-AF65-F5344CB8AC3E}">
        <p14:creationId xmlns:p14="http://schemas.microsoft.com/office/powerpoint/2010/main" val="30601569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35</a:t>
            </a:fld>
            <a:endParaRPr lang="en-US"/>
          </a:p>
        </p:txBody>
      </p:sp>
    </p:spTree>
    <p:extLst>
      <p:ext uri="{BB962C8B-B14F-4D97-AF65-F5344CB8AC3E}">
        <p14:creationId xmlns:p14="http://schemas.microsoft.com/office/powerpoint/2010/main" val="5914848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in case we need another activity</a:t>
            </a:r>
            <a:endParaRPr lang="en-US" baseline="0" dirty="0"/>
          </a:p>
          <a:p>
            <a:endParaRPr lang="en-US" dirty="0"/>
          </a:p>
          <a:p>
            <a:r>
              <a:rPr lang="en-US" dirty="0"/>
              <a:t>From the Growth Mindset Lesson Plan: Ask your students for a short story about a struggle they had when they were learning. How</a:t>
            </a:r>
            <a:r>
              <a:rPr lang="en-US" baseline="0" dirty="0"/>
              <a:t> </a:t>
            </a:r>
            <a:r>
              <a:rPr lang="en-US" dirty="0"/>
              <a:t>did it make them feel? How did they overcome it, and what did it teach them? Tell them to</a:t>
            </a:r>
          </a:p>
          <a:p>
            <a:r>
              <a:rPr lang="en-US" dirty="0"/>
              <a:t>write a letter to this future student to tell them about their struggle, what they learned from it,</a:t>
            </a:r>
          </a:p>
          <a:p>
            <a:r>
              <a:rPr lang="en-US" dirty="0"/>
              <a:t>and any advice they could give for the student. Collect their letters, and save them in order to</a:t>
            </a:r>
          </a:p>
          <a:p>
            <a:r>
              <a:rPr lang="en-US" dirty="0"/>
              <a:t>give them back to them during difficult testing periods, such as final exams.</a:t>
            </a:r>
          </a:p>
        </p:txBody>
      </p:sp>
      <p:sp>
        <p:nvSpPr>
          <p:cNvPr id="4" name="Slide Number Placeholder 3"/>
          <p:cNvSpPr>
            <a:spLocks noGrp="1"/>
          </p:cNvSpPr>
          <p:nvPr>
            <p:ph type="sldNum" sz="quarter" idx="10"/>
          </p:nvPr>
        </p:nvSpPr>
        <p:spPr/>
        <p:txBody>
          <a:bodyPr/>
          <a:lstStyle/>
          <a:p>
            <a:fld id="{A21A0F63-6BAE-4546-9F35-E836D1006693}" type="slidenum">
              <a:rPr lang="en-US" smtClean="0"/>
              <a:t>36</a:t>
            </a:fld>
            <a:endParaRPr lang="en-US"/>
          </a:p>
        </p:txBody>
      </p:sp>
    </p:spTree>
    <p:extLst>
      <p:ext uri="{BB962C8B-B14F-4D97-AF65-F5344CB8AC3E}">
        <p14:creationId xmlns:p14="http://schemas.microsoft.com/office/powerpoint/2010/main" val="1575996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bwMode="auto">
          <a:xfrm>
            <a:off x="420688" y="704850"/>
            <a:ext cx="6261100" cy="3521075"/>
          </a:xfrm>
          <a:prstGeom prst="rect">
            <a:avLst/>
          </a:prstGeom>
          <a:solidFill>
            <a:srgbClr val="FFFFFF"/>
          </a:solidFill>
          <a:ln>
            <a:solidFill>
              <a:srgbClr val="000000"/>
            </a:solidFill>
            <a:miter lim="800000"/>
            <a:headEnd/>
            <a:tailEnd/>
          </a:ln>
        </p:spPr>
      </p:sp>
      <p:sp>
        <p:nvSpPr>
          <p:cNvPr id="49154" name="Rectangle 2"/>
          <p:cNvSpPr>
            <a:spLocks noGrp="1" noChangeArrowheads="1"/>
          </p:cNvSpPr>
          <p:nvPr>
            <p:ph type="body" idx="1"/>
          </p:nvPr>
        </p:nvSpPr>
        <p:spPr bwMode="auto">
          <a:xfrm>
            <a:off x="710248" y="4459527"/>
            <a:ext cx="5681980" cy="4224814"/>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000">
                <a:solidFill>
                  <a:srgbClr val="000000"/>
                </a:solidFill>
                <a:latin typeface="Arial"/>
                <a:cs typeface="Arial"/>
                <a:sym typeface="Lucida Grande" charset="0"/>
              </a:rPr>
              <a:t>Martha</a:t>
            </a:r>
          </a:p>
        </p:txBody>
      </p:sp>
    </p:spTree>
    <p:extLst>
      <p:ext uri="{BB962C8B-B14F-4D97-AF65-F5344CB8AC3E}">
        <p14:creationId xmlns:p14="http://schemas.microsoft.com/office/powerpoint/2010/main" val="2274467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a:t>
            </a:r>
          </a:p>
        </p:txBody>
      </p:sp>
      <p:sp>
        <p:nvSpPr>
          <p:cNvPr id="4" name="Slide Number Placeholder 3"/>
          <p:cNvSpPr>
            <a:spLocks noGrp="1"/>
          </p:cNvSpPr>
          <p:nvPr>
            <p:ph type="sldNum" sz="quarter" idx="10"/>
          </p:nvPr>
        </p:nvSpPr>
        <p:spPr/>
        <p:txBody>
          <a:bodyPr/>
          <a:lstStyle/>
          <a:p>
            <a:fld id="{EAA691FB-75DA-46EF-B979-D237932B765D}" type="slidenum">
              <a:rPr lang="en-US" smtClean="0"/>
              <a:t>5</a:t>
            </a:fld>
            <a:endParaRPr lang="en-US"/>
          </a:p>
        </p:txBody>
      </p:sp>
    </p:spTree>
    <p:extLst>
      <p:ext uri="{BB962C8B-B14F-4D97-AF65-F5344CB8AC3E}">
        <p14:creationId xmlns:p14="http://schemas.microsoft.com/office/powerpoint/2010/main" val="335712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a:t>
            </a:r>
          </a:p>
          <a:p>
            <a:r>
              <a:rPr lang="en-US"/>
              <a:t>Purpose — To name and share everyday examples of how each mindset shows up in your class / group.</a:t>
            </a:r>
          </a:p>
          <a:p>
            <a:r>
              <a:rPr lang="en-US"/>
              <a:t>Time — 30 </a:t>
            </a:r>
            <a:r>
              <a:rPr lang="en-US" err="1"/>
              <a:t>mins</a:t>
            </a:r>
            <a:endParaRPr lang="en-US"/>
          </a:p>
          <a:p>
            <a:r>
              <a:rPr lang="en-US"/>
              <a:t>Materials — Sheets of paper and an assortment of colored pens</a:t>
            </a:r>
          </a:p>
          <a:p>
            <a:r>
              <a:rPr lang="en-US"/>
              <a:t>Process — Introduce Fixed, Growth and Benefit Mindsets via video (use</a:t>
            </a:r>
            <a:r>
              <a:rPr lang="en-US" baseline="0"/>
              <a:t> link)</a:t>
            </a:r>
            <a:r>
              <a:rPr lang="en-US"/>
              <a:t>. Then, in small groups ask participants to write down as many examples as possible of a Fixed Mindset in 3 </a:t>
            </a:r>
            <a:r>
              <a:rPr lang="en-US" err="1"/>
              <a:t>mins</a:t>
            </a:r>
            <a:r>
              <a:rPr lang="en-US"/>
              <a:t>. (I actually said</a:t>
            </a:r>
            <a:r>
              <a:rPr lang="en-US" baseline="0"/>
              <a:t> they could write words OR draw pictures.) </a:t>
            </a:r>
            <a:r>
              <a:rPr lang="en-US"/>
              <a:t>At the end of the brainstorm, invite each group to share their favorite examples and explain why they think it’s a good example of that mindset. Repeat activity for the Growth Mindset. Facilitate a final discussion about what these examples mean for the groups future activities.</a:t>
            </a:r>
          </a:p>
          <a:p>
            <a:r>
              <a:rPr lang="en-US"/>
              <a:t>Taken from: </a:t>
            </a:r>
            <a:r>
              <a:rPr lang="en-US">
                <a:hlinkClick r:id="rId3"/>
              </a:rPr>
              <a:t>https://medium.com/benefit-mindset/5-simple-activities-for-exploring-the-power-of-mindsets-8f92e533f19b</a:t>
            </a:r>
            <a:endParaRPr lang="en-US"/>
          </a:p>
        </p:txBody>
      </p:sp>
      <p:sp>
        <p:nvSpPr>
          <p:cNvPr id="4" name="Slide Number Placeholder 3"/>
          <p:cNvSpPr>
            <a:spLocks noGrp="1"/>
          </p:cNvSpPr>
          <p:nvPr>
            <p:ph type="sldNum" sz="quarter" idx="10"/>
          </p:nvPr>
        </p:nvSpPr>
        <p:spPr/>
        <p:txBody>
          <a:bodyPr/>
          <a:lstStyle/>
          <a:p>
            <a:fld id="{A21A0F63-6BAE-4546-9F35-E836D1006693}" type="slidenum">
              <a:rPr lang="en-US" smtClean="0"/>
              <a:t>6</a:t>
            </a:fld>
            <a:endParaRPr lang="en-US"/>
          </a:p>
        </p:txBody>
      </p:sp>
    </p:spTree>
    <p:extLst>
      <p:ext uri="{BB962C8B-B14F-4D97-AF65-F5344CB8AC3E}">
        <p14:creationId xmlns:p14="http://schemas.microsoft.com/office/powerpoint/2010/main" val="245221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Diana</a:t>
            </a:r>
          </a:p>
        </p:txBody>
      </p:sp>
      <p:sp>
        <p:nvSpPr>
          <p:cNvPr id="4" name="Slide Number Placeholder 3"/>
          <p:cNvSpPr>
            <a:spLocks noGrp="1"/>
          </p:cNvSpPr>
          <p:nvPr>
            <p:ph type="sldNum" sz="quarter" idx="10"/>
          </p:nvPr>
        </p:nvSpPr>
        <p:spPr/>
        <p:txBody>
          <a:bodyPr/>
          <a:lstStyle/>
          <a:p>
            <a:fld id="{EAA691FB-75DA-46EF-B979-D237932B765D}" type="slidenum">
              <a:rPr lang="en-US" smtClean="0"/>
              <a:t>7</a:t>
            </a:fld>
            <a:endParaRPr lang="en-US"/>
          </a:p>
        </p:txBody>
      </p:sp>
    </p:spTree>
    <p:extLst>
      <p:ext uri="{BB962C8B-B14F-4D97-AF65-F5344CB8AC3E}">
        <p14:creationId xmlns:p14="http://schemas.microsoft.com/office/powerpoint/2010/main" val="108859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 </a:t>
            </a:r>
          </a:p>
          <a:p>
            <a:endParaRPr lang="en-US"/>
          </a:p>
          <a:p>
            <a:r>
              <a:rPr lang="en-US"/>
              <a:t>Keep</a:t>
            </a:r>
            <a:r>
              <a:rPr lang="en-US" baseline="0"/>
              <a:t> or not?</a:t>
            </a:r>
            <a:endParaRPr lang="en-US"/>
          </a:p>
        </p:txBody>
      </p:sp>
      <p:sp>
        <p:nvSpPr>
          <p:cNvPr id="4" name="Slide Number Placeholder 3"/>
          <p:cNvSpPr>
            <a:spLocks noGrp="1"/>
          </p:cNvSpPr>
          <p:nvPr>
            <p:ph type="sldNum" sz="quarter" idx="10"/>
          </p:nvPr>
        </p:nvSpPr>
        <p:spPr/>
        <p:txBody>
          <a:bodyPr/>
          <a:lstStyle/>
          <a:p>
            <a:fld id="{EAA691FB-75DA-46EF-B979-D237932B765D}" type="slidenum">
              <a:rPr lang="en-US" smtClean="0"/>
              <a:t>8</a:t>
            </a:fld>
            <a:endParaRPr lang="en-US"/>
          </a:p>
        </p:txBody>
      </p:sp>
    </p:spTree>
    <p:extLst>
      <p:ext uri="{BB962C8B-B14F-4D97-AF65-F5344CB8AC3E}">
        <p14:creationId xmlns:p14="http://schemas.microsoft.com/office/powerpoint/2010/main" val="369179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solidFill>
                  <a:srgbClr val="000000"/>
                </a:solidFill>
                <a:latin typeface="Arial"/>
                <a:cs typeface="Arial"/>
              </a:rPr>
              <a:t>Deb</a:t>
            </a:r>
          </a:p>
          <a:p>
            <a:r>
              <a:rPr lang="en-US" baseline="0">
                <a:solidFill>
                  <a:srgbClr val="000000"/>
                </a:solidFill>
                <a:latin typeface="Arial"/>
                <a:cs typeface="Arial"/>
              </a:rPr>
              <a:t>Students with a fixed mindset tend to show declines in their performance over time, particularly when they transition to a new environment such as from elementary to middle school or middle school to high school.</a:t>
            </a:r>
          </a:p>
          <a:p>
            <a:endParaRPr lang="en-US" baseline="0">
              <a:solidFill>
                <a:srgbClr val="000000"/>
              </a:solidFill>
              <a:latin typeface="Arial"/>
              <a:cs typeface="Arial"/>
            </a:endParaRPr>
          </a:p>
          <a:p>
            <a:r>
              <a:rPr lang="en-US" baseline="0">
                <a:solidFill>
                  <a:srgbClr val="000000"/>
                </a:solidFill>
                <a:latin typeface="Arial"/>
                <a:cs typeface="Arial"/>
              </a:rPr>
              <a:t>Students with a growth mindset typically show increases over time. </a:t>
            </a:r>
          </a:p>
        </p:txBody>
      </p:sp>
      <p:sp>
        <p:nvSpPr>
          <p:cNvPr id="4" name="Slide Number Placeholder 3"/>
          <p:cNvSpPr>
            <a:spLocks noGrp="1"/>
          </p:cNvSpPr>
          <p:nvPr>
            <p:ph type="sldNum" sz="quarter" idx="10"/>
          </p:nvPr>
        </p:nvSpPr>
        <p:spPr>
          <a:xfrm>
            <a:off x="4023093" y="8917422"/>
            <a:ext cx="3077739" cy="469424"/>
          </a:xfrm>
          <a:prstGeom prst="rect">
            <a:avLst/>
          </a:prstGeom>
        </p:spPr>
        <p:txBody>
          <a:bodyPr/>
          <a:lstStyle/>
          <a:p>
            <a:fld id="{F5C1915B-7215-6A40-826E-D582737E4B63}" type="slidenum">
              <a:rPr lang="en-US" smtClean="0"/>
              <a:pPr/>
              <a:t>9</a:t>
            </a:fld>
            <a:endParaRPr lang="en-US"/>
          </a:p>
        </p:txBody>
      </p:sp>
    </p:spTree>
    <p:extLst>
      <p:ext uri="{BB962C8B-B14F-4D97-AF65-F5344CB8AC3E}">
        <p14:creationId xmlns:p14="http://schemas.microsoft.com/office/powerpoint/2010/main" val="126178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8A22-1D04-474E-B4DC-C2500F460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4A0435-B0CF-5B4B-95C7-4CB526F311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0C4CE7-1D04-0D4E-8DCF-82414A815937}"/>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403E33B2-0A01-8142-AC8D-2C9C0BE79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DBD01-D8FB-9245-B4E4-459180C61DE1}"/>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230992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4CBF-FABB-924D-ACD3-6A5FC23387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24A9E-C821-9C4D-98BE-86FFCA5B1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67841-98B8-6F41-89A4-BD9B223B78F1}"/>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F930DEE7-55D7-9845-9362-FCEE8E0EC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58042-E862-394B-ADB9-EF608D4F64E7}"/>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2533694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C5656-DA43-8545-8BB0-A5C6E227CF52}"/>
              </a:ext>
            </a:extLst>
          </p:cNvPr>
          <p:cNvSpPr>
            <a:spLocks noGrp="1"/>
          </p:cNvSpPr>
          <p:nvPr>
            <p:ph type="title" orient="vert"/>
          </p:nvPr>
        </p:nvSpPr>
        <p:spPr>
          <a:xfrm>
            <a:off x="8724900" y="1052185"/>
            <a:ext cx="2628900" cy="512477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9AF723-6A54-4948-84E0-32268A52E49F}"/>
              </a:ext>
            </a:extLst>
          </p:cNvPr>
          <p:cNvSpPr>
            <a:spLocks noGrp="1"/>
          </p:cNvSpPr>
          <p:nvPr>
            <p:ph type="body" orient="vert" idx="1"/>
          </p:nvPr>
        </p:nvSpPr>
        <p:spPr>
          <a:xfrm>
            <a:off x="838200" y="1052185"/>
            <a:ext cx="7734300" cy="51247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CF23A-0FCC-8643-82B9-6570F6D2768B}"/>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32A64AA1-8593-9349-9312-6B1ED8EC4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BF5C4-3005-CE44-9A57-AC30A0FF2457}"/>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2817370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lvl1pPr>
              <a:defRPr>
                <a:latin typeface="Helvetica"/>
                <a:ea typeface="Helvetica"/>
                <a:cs typeface="Helvetica"/>
                <a:sym typeface="Helvetica"/>
              </a:defRPr>
            </a:lvl1pPr>
          </a:lstStyle>
          <a:p>
            <a:pPr lvl="0">
              <a:defRPr sz="1800"/>
            </a:pPr>
            <a:r>
              <a:rPr sz="5600"/>
              <a:t>Title Text</a:t>
            </a:r>
          </a:p>
        </p:txBody>
      </p:sp>
    </p:spTree>
    <p:extLst>
      <p:ext uri="{BB962C8B-B14F-4D97-AF65-F5344CB8AC3E}">
        <p14:creationId xmlns:p14="http://schemas.microsoft.com/office/powerpoint/2010/main" val="15271735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ERTS Master">
    <p:spTree>
      <p:nvGrpSpPr>
        <p:cNvPr id="1" name=""/>
        <p:cNvGrpSpPr/>
        <p:nvPr/>
      </p:nvGrpSpPr>
      <p:grpSpPr>
        <a:xfrm>
          <a:off x="0" y="0"/>
          <a:ext cx="0" cy="0"/>
          <a:chOff x="0" y="0"/>
          <a:chExt cx="0" cy="0"/>
        </a:xfrm>
      </p:grpSpPr>
      <p:sp>
        <p:nvSpPr>
          <p:cNvPr id="7" name="Shape 7"/>
          <p:cNvSpPr>
            <a:spLocks noGrp="1"/>
          </p:cNvSpPr>
          <p:nvPr>
            <p:ph type="title"/>
          </p:nvPr>
        </p:nvSpPr>
        <p:spPr>
          <a:prstGeom prst="rect">
            <a:avLst/>
          </a:prstGeom>
        </p:spPr>
        <p:txBody>
          <a:bodyPr/>
          <a:lstStyle/>
          <a:p>
            <a:pPr lvl="0">
              <a:defRPr sz="1800"/>
            </a:pPr>
            <a:r>
              <a:rPr sz="4300"/>
              <a:t>Title Text</a:t>
            </a:r>
          </a:p>
        </p:txBody>
      </p:sp>
      <p:sp>
        <p:nvSpPr>
          <p:cNvPr id="8" name="Shape 8"/>
          <p:cNvSpPr>
            <a:spLocks noGrp="1"/>
          </p:cNvSpPr>
          <p:nvPr>
            <p:ph type="body" idx="1"/>
          </p:nvPr>
        </p:nvSpPr>
        <p:spPr>
          <a:prstGeom prst="rect">
            <a:avLst/>
          </a:prstGeom>
        </p:spPr>
        <p:txBody>
          <a:bodyPr/>
          <a:lstStyle>
            <a:lvl2pPr marL="1028088" indent="-342288">
              <a:defRPr sz="2700"/>
            </a:lvl2pPr>
            <a:lvl3pPr marL="1428138" indent="-342288">
              <a:defRPr sz="2500"/>
            </a:lvl3pPr>
            <a:lvl4pPr marL="1828188" indent="-342288">
              <a:defRPr sz="2500"/>
            </a:lvl4pPr>
            <a:lvl5pPr marL="2228238" indent="-342288">
              <a:defRPr sz="2500"/>
            </a:lvl5pPr>
          </a:lstStyle>
          <a:p>
            <a:pPr lvl="0">
              <a:defRPr sz="1800"/>
            </a:pPr>
            <a:r>
              <a:rPr sz="3200"/>
              <a:t>Body Level One</a:t>
            </a:r>
          </a:p>
          <a:p>
            <a:pPr lvl="1">
              <a:defRPr sz="1800"/>
            </a:pPr>
            <a:r>
              <a:rPr sz="2700"/>
              <a:t>Body Level Two</a:t>
            </a:r>
          </a:p>
          <a:p>
            <a:pPr lvl="2">
              <a:defRPr sz="1800"/>
            </a:pPr>
            <a:r>
              <a:rPr sz="2500"/>
              <a:t>Body Level Three</a:t>
            </a:r>
          </a:p>
          <a:p>
            <a:pPr lvl="3">
              <a:defRPr sz="1800"/>
            </a:pPr>
            <a:r>
              <a:rPr sz="2500"/>
              <a:t>Body Level Four</a:t>
            </a:r>
          </a:p>
          <a:p>
            <a:pPr lvl="4">
              <a:defRPr sz="1800"/>
            </a:pPr>
            <a:r>
              <a:rPr sz="2500"/>
              <a:t>Body Level Five</a:t>
            </a:r>
          </a:p>
        </p:txBody>
      </p:sp>
    </p:spTree>
    <p:extLst>
      <p:ext uri="{BB962C8B-B14F-4D97-AF65-F5344CB8AC3E}">
        <p14:creationId xmlns:p14="http://schemas.microsoft.com/office/powerpoint/2010/main" val="36947208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471B-20A1-D944-8CF7-D337908796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D088CF-E971-8241-917D-08D2DD55B3E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DECB98-8CFB-E74B-BDCB-CE064B7EF22C}"/>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6A4D47B7-1619-AF4A-8BF8-2EFB734303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BAD84-9303-7541-BE31-4FE8165DEC24}"/>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146931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FF18-7A5B-6940-8F3D-BBE8D2809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BC8601-88B6-2246-A1AF-A50B4E5544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28A028F-9978-1C4F-A83D-DC2AD782CA12}"/>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CEDE7DA9-D3E3-BF4B-9BBF-E8DD265B2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BCAE6-39C9-EB48-9009-0B1F480633C3}"/>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2093338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F938-70A2-D245-9E40-4E5A70CC24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9126F-5F0D-BF43-8157-96DFF8230FE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2B52E6-2627-CB4F-95D7-1976FA7C924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BD0176-7FF6-F14A-B0E8-20C3003FF616}"/>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6" name="Footer Placeholder 5">
            <a:extLst>
              <a:ext uri="{FF2B5EF4-FFF2-40B4-BE49-F238E27FC236}">
                <a16:creationId xmlns:a16="http://schemas.microsoft.com/office/drawing/2014/main" id="{4B36330D-9BE6-4F44-8BB9-C0EEC867E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49358-B4EC-4D4A-86D3-A4354BC613B8}"/>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321468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BD5A-81B9-6D41-B2FE-6C09897AFAA4}"/>
              </a:ext>
            </a:extLst>
          </p:cNvPr>
          <p:cNvSpPr>
            <a:spLocks noGrp="1"/>
          </p:cNvSpPr>
          <p:nvPr>
            <p:ph type="title"/>
          </p:nvPr>
        </p:nvSpPr>
        <p:spPr>
          <a:xfrm>
            <a:off x="839788" y="883085"/>
            <a:ext cx="10515600" cy="11489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E1A325-555E-E74D-BA5E-91C27BFD0F5B}"/>
              </a:ext>
            </a:extLst>
          </p:cNvPr>
          <p:cNvSpPr>
            <a:spLocks noGrp="1"/>
          </p:cNvSpPr>
          <p:nvPr>
            <p:ph type="body" idx="1"/>
          </p:nvPr>
        </p:nvSpPr>
        <p:spPr>
          <a:xfrm>
            <a:off x="839788" y="203202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C2168-994E-A941-AB0F-637E6FFBC48F}"/>
              </a:ext>
            </a:extLst>
          </p:cNvPr>
          <p:cNvSpPr>
            <a:spLocks noGrp="1"/>
          </p:cNvSpPr>
          <p:nvPr>
            <p:ph sz="half" idx="2"/>
          </p:nvPr>
        </p:nvSpPr>
        <p:spPr>
          <a:xfrm>
            <a:off x="839788" y="2855933"/>
            <a:ext cx="5157787" cy="3333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2D506-B161-0246-8DB1-BBB48F8E2730}"/>
              </a:ext>
            </a:extLst>
          </p:cNvPr>
          <p:cNvSpPr>
            <a:spLocks noGrp="1"/>
          </p:cNvSpPr>
          <p:nvPr>
            <p:ph type="body" sz="quarter" idx="3"/>
          </p:nvPr>
        </p:nvSpPr>
        <p:spPr>
          <a:xfrm>
            <a:off x="6172200" y="203202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25AFB6-ABEF-6347-A59B-D93205D7433E}"/>
              </a:ext>
            </a:extLst>
          </p:cNvPr>
          <p:cNvSpPr>
            <a:spLocks noGrp="1"/>
          </p:cNvSpPr>
          <p:nvPr>
            <p:ph sz="quarter" idx="4"/>
          </p:nvPr>
        </p:nvSpPr>
        <p:spPr>
          <a:xfrm>
            <a:off x="6172200" y="2855933"/>
            <a:ext cx="5183188" cy="33337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027844-19BF-0240-8001-1FD5968A389D}"/>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8" name="Footer Placeholder 7">
            <a:extLst>
              <a:ext uri="{FF2B5EF4-FFF2-40B4-BE49-F238E27FC236}">
                <a16:creationId xmlns:a16="http://schemas.microsoft.com/office/drawing/2014/main" id="{3A2697C7-3EBC-BB40-905C-EAF1903046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94577E-4747-7F44-A0EB-3DE3D21E973E}"/>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1155932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2796-7C67-C14A-B00D-CC980C9B98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3A7A9F-33C0-454E-960A-7E4A3B264E03}"/>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4" name="Footer Placeholder 3">
            <a:extLst>
              <a:ext uri="{FF2B5EF4-FFF2-40B4-BE49-F238E27FC236}">
                <a16:creationId xmlns:a16="http://schemas.microsoft.com/office/drawing/2014/main" id="{780392B5-2B1E-474D-9793-06F8A4E2D2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F198F-4E27-7B45-B82B-49A2DA237B7A}"/>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19286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44C4C-0879-DC43-9569-4BD0E98A7F3F}"/>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3" name="Footer Placeholder 2">
            <a:extLst>
              <a:ext uri="{FF2B5EF4-FFF2-40B4-BE49-F238E27FC236}">
                <a16:creationId xmlns:a16="http://schemas.microsoft.com/office/drawing/2014/main" id="{C4BA40B6-2119-FC4C-A4AD-727773B876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1C591-5522-5245-8950-D3C8EC0B6AF8}"/>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14982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D082-591C-F249-83C1-8E3C5130726E}"/>
              </a:ext>
            </a:extLst>
          </p:cNvPr>
          <p:cNvSpPr>
            <a:spLocks noGrp="1"/>
          </p:cNvSpPr>
          <p:nvPr>
            <p:ph type="title"/>
          </p:nvPr>
        </p:nvSpPr>
        <p:spPr>
          <a:xfrm>
            <a:off x="839788" y="945714"/>
            <a:ext cx="3932237" cy="111168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0CFBA0-16E1-D548-8EED-71FF083B16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A9110-71A5-6B45-B49E-4D79EDCEA1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CAE944-4B41-784A-AA6D-E036CA4C54AC}"/>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6" name="Footer Placeholder 5">
            <a:extLst>
              <a:ext uri="{FF2B5EF4-FFF2-40B4-BE49-F238E27FC236}">
                <a16:creationId xmlns:a16="http://schemas.microsoft.com/office/drawing/2014/main" id="{E06CD4DE-8B72-EA49-8386-3EAD4C96D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7324AD-45E6-3F48-9665-649929C83FF4}"/>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2803690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D6D8B-0605-0943-9AD9-C239953B57D4}"/>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9949EF-E0DA-474E-9ACE-FCEE8881A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5CFF47-DC66-014C-94F6-67D720D4B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49E037-EEE5-284B-BCC1-17ED39F3474B}"/>
              </a:ext>
            </a:extLst>
          </p:cNvPr>
          <p:cNvSpPr>
            <a:spLocks noGrp="1"/>
          </p:cNvSpPr>
          <p:nvPr>
            <p:ph type="dt" sz="half" idx="10"/>
          </p:nvPr>
        </p:nvSpPr>
        <p:spPr/>
        <p:txBody>
          <a:bodyPr/>
          <a:lstStyle/>
          <a:p>
            <a:fld id="{6DD2E839-0242-9440-894E-9DA6F44A97E5}" type="datetimeFigureOut">
              <a:rPr lang="en-US" smtClean="0"/>
              <a:t>2/26/20</a:t>
            </a:fld>
            <a:endParaRPr lang="en-US"/>
          </a:p>
        </p:txBody>
      </p:sp>
      <p:sp>
        <p:nvSpPr>
          <p:cNvPr id="6" name="Footer Placeholder 5">
            <a:extLst>
              <a:ext uri="{FF2B5EF4-FFF2-40B4-BE49-F238E27FC236}">
                <a16:creationId xmlns:a16="http://schemas.microsoft.com/office/drawing/2014/main" id="{2CE545C7-79A7-FD42-98D3-ACAF4AB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0606E-1490-0A44-8FB6-9DE1D69D93D6}"/>
              </a:ext>
            </a:extLst>
          </p:cNvPr>
          <p:cNvSpPr>
            <a:spLocks noGrp="1"/>
          </p:cNvSpPr>
          <p:nvPr>
            <p:ph type="sldNum" sz="quarter" idx="12"/>
          </p:nvPr>
        </p:nvSpPr>
        <p:spPr/>
        <p:txBody>
          <a:bodyPr/>
          <a:lstStyle/>
          <a:p>
            <a:fld id="{4C82F498-78AF-B240-AE91-C5706D48F954}" type="slidenum">
              <a:rPr lang="en-US" smtClean="0"/>
              <a:t>‹#›</a:t>
            </a:fld>
            <a:endParaRPr lang="en-US"/>
          </a:p>
        </p:txBody>
      </p:sp>
    </p:spTree>
    <p:extLst>
      <p:ext uri="{BB962C8B-B14F-4D97-AF65-F5344CB8AC3E}">
        <p14:creationId xmlns:p14="http://schemas.microsoft.com/office/powerpoint/2010/main" val="181751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30504-E4D8-E64C-B16E-7F1C4CAF92CD}"/>
              </a:ext>
            </a:extLst>
          </p:cNvPr>
          <p:cNvSpPr>
            <a:spLocks noGrp="1"/>
          </p:cNvSpPr>
          <p:nvPr>
            <p:ph type="title"/>
          </p:nvPr>
        </p:nvSpPr>
        <p:spPr>
          <a:xfrm>
            <a:off x="838200" y="920663"/>
            <a:ext cx="10515600" cy="7700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642E5-5B66-BC4B-83CD-B014CFFC24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F19D0B-987C-DD45-B953-7BBE041AD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2E839-0242-9440-894E-9DA6F44A97E5}" type="datetimeFigureOut">
              <a:rPr lang="en-US" smtClean="0"/>
              <a:t>2/26/20</a:t>
            </a:fld>
            <a:endParaRPr lang="en-US"/>
          </a:p>
        </p:txBody>
      </p:sp>
      <p:sp>
        <p:nvSpPr>
          <p:cNvPr id="5" name="Footer Placeholder 4">
            <a:extLst>
              <a:ext uri="{FF2B5EF4-FFF2-40B4-BE49-F238E27FC236}">
                <a16:creationId xmlns:a16="http://schemas.microsoft.com/office/drawing/2014/main" id="{86CB99A2-0548-E94A-BB99-29A7FDE8B7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86D39-0E90-8C41-8005-E880B88F93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2F498-78AF-B240-AE91-C5706D48F954}" type="slidenum">
              <a:rPr lang="en-US" smtClean="0"/>
              <a:t>‹#›</a:t>
            </a:fld>
            <a:endParaRPr lang="en-US"/>
          </a:p>
        </p:txBody>
      </p:sp>
    </p:spTree>
    <p:extLst>
      <p:ext uri="{BB962C8B-B14F-4D97-AF65-F5344CB8AC3E}">
        <p14:creationId xmlns:p14="http://schemas.microsoft.com/office/powerpoint/2010/main" val="3723353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i="0" kern="1200">
          <a:solidFill>
            <a:srgbClr val="DF7A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19426D"/>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19426D"/>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19426D"/>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indsetkit.org/growth-mindset-educator-teams"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www.mindsetkit.org/growth-mindset-educator-team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www.mindsetkit.org/growth-mindset-educator-team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mindsetkit.org/growth-mindset-educator-team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s://www.ted.com/talks/carol_dweck_the_power_of_believing_that_you_can_improve?language=en#t-855"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mindsetkit.org/topics/teaching-growth-mindset/growth-mindset-lesson-plan"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W2Sg3nOpd4&amp;feature=youtu.b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indsetkit.org/growth-mindset-educator-team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B918-E570-D84E-B425-182DBD6099EF}"/>
              </a:ext>
            </a:extLst>
          </p:cNvPr>
          <p:cNvSpPr>
            <a:spLocks noGrp="1"/>
          </p:cNvSpPr>
          <p:nvPr>
            <p:ph type="ctrTitle"/>
          </p:nvPr>
        </p:nvSpPr>
        <p:spPr>
          <a:xfrm>
            <a:off x="377040" y="2999718"/>
            <a:ext cx="5655012" cy="1466850"/>
          </a:xfrm>
        </p:spPr>
        <p:txBody>
          <a:bodyPr anchor="ctr">
            <a:noAutofit/>
          </a:bodyPr>
          <a:lstStyle/>
          <a:p>
            <a:pPr algn="l"/>
            <a:r>
              <a:rPr lang="en-US" sz="2800"/>
              <a:t>Growing the STEM Workforce through Active Learning and a Growth Mindset</a:t>
            </a:r>
            <a:endParaRPr lang="en-US" sz="2800" b="1" spc="50">
              <a:ln w="0">
                <a:solidFill>
                  <a:schemeClr val="bg1"/>
                </a:solidFill>
              </a:ln>
              <a:solidFill>
                <a:schemeClr val="bg1"/>
              </a:solidFill>
              <a:effectLst>
                <a:outerShdw blurRad="50800" dist="38100" dir="2700000" algn="tl" rotWithShape="0">
                  <a:prstClr val="black">
                    <a:alpha val="40000"/>
                  </a:prstClr>
                </a:outerShdw>
              </a:effectLst>
            </a:endParaRPr>
          </a:p>
        </p:txBody>
      </p:sp>
      <p:sp>
        <p:nvSpPr>
          <p:cNvPr id="3" name="Subtitle 2">
            <a:extLst>
              <a:ext uri="{FF2B5EF4-FFF2-40B4-BE49-F238E27FC236}">
                <a16:creationId xmlns:a16="http://schemas.microsoft.com/office/drawing/2014/main" id="{FF7FF14A-1D1B-3B4A-AE11-AA2841CD3E1B}"/>
              </a:ext>
            </a:extLst>
          </p:cNvPr>
          <p:cNvSpPr>
            <a:spLocks noGrp="1"/>
          </p:cNvSpPr>
          <p:nvPr>
            <p:ph type="subTitle" idx="1"/>
          </p:nvPr>
        </p:nvSpPr>
        <p:spPr>
          <a:xfrm>
            <a:off x="648510" y="5317415"/>
            <a:ext cx="4628883" cy="995971"/>
          </a:xfrm>
        </p:spPr>
        <p:txBody>
          <a:bodyPr vert="horz" lIns="91440" tIns="45720" rIns="91440" bIns="45720" rtlCol="0" anchor="t">
            <a:noAutofit/>
          </a:bodyPr>
          <a:lstStyle/>
          <a:p>
            <a:pPr algn="l">
              <a:lnSpc>
                <a:spcPct val="100000"/>
              </a:lnSpc>
              <a:spcBef>
                <a:spcPts val="0"/>
              </a:spcBef>
            </a:pPr>
            <a:r>
              <a:rPr lang="en-US" sz="2000" i="1" dirty="0">
                <a:solidFill>
                  <a:schemeClr val="bg1"/>
                </a:solidFill>
              </a:rPr>
              <a:t>R. Deborah </a:t>
            </a:r>
            <a:r>
              <a:rPr lang="en-US" sz="2000" i="1" dirty="0" err="1">
                <a:solidFill>
                  <a:schemeClr val="bg1"/>
                </a:solidFill>
              </a:rPr>
              <a:t>Overath</a:t>
            </a:r>
            <a:r>
              <a:rPr lang="en-US" sz="2000" i="1" dirty="0">
                <a:solidFill>
                  <a:schemeClr val="bg1"/>
                </a:solidFill>
              </a:rPr>
              <a:t>, PhD</a:t>
            </a:r>
          </a:p>
          <a:p>
            <a:pPr algn="l">
              <a:lnSpc>
                <a:spcPct val="100000"/>
              </a:lnSpc>
              <a:spcBef>
                <a:spcPts val="0"/>
              </a:spcBef>
            </a:pPr>
            <a:r>
              <a:rPr lang="en-US" sz="2000" i="1" dirty="0">
                <a:solidFill>
                  <a:schemeClr val="bg1"/>
                </a:solidFill>
              </a:rPr>
              <a:t>Martha Casquette, MS</a:t>
            </a:r>
            <a:endParaRPr lang="en-US" sz="2000" i="1" dirty="0">
              <a:solidFill>
                <a:schemeClr val="bg1"/>
              </a:solidFill>
              <a:cs typeface="Calibri"/>
            </a:endParaRPr>
          </a:p>
          <a:p>
            <a:pPr algn="l">
              <a:lnSpc>
                <a:spcPct val="100000"/>
              </a:lnSpc>
              <a:spcBef>
                <a:spcPts val="0"/>
              </a:spcBef>
            </a:pPr>
            <a:r>
              <a:rPr lang="en-US" sz="2000" i="1" dirty="0">
                <a:solidFill>
                  <a:schemeClr val="bg1"/>
                </a:solidFill>
              </a:rPr>
              <a:t>Diana  H. Cortez-Castro, </a:t>
            </a:r>
            <a:r>
              <a:rPr lang="en-US" sz="2000" i="1" dirty="0" err="1">
                <a:solidFill>
                  <a:schemeClr val="bg1"/>
                </a:solidFill>
              </a:rPr>
              <a:t>Ed.D</a:t>
            </a:r>
            <a:endParaRPr lang="en-US" sz="2000" i="1" dirty="0">
              <a:solidFill>
                <a:schemeClr val="bg1"/>
              </a:solidFill>
            </a:endParaRPr>
          </a:p>
          <a:p>
            <a:pPr algn="l">
              <a:lnSpc>
                <a:spcPct val="100000"/>
              </a:lnSpc>
              <a:spcBef>
                <a:spcPts val="0"/>
              </a:spcBef>
            </a:pPr>
            <a:endParaRPr lang="en-US" sz="2000" i="1" dirty="0">
              <a:solidFill>
                <a:schemeClr val="bg1"/>
              </a:solidFill>
            </a:endParaRPr>
          </a:p>
        </p:txBody>
      </p:sp>
      <p:sp>
        <p:nvSpPr>
          <p:cNvPr id="6" name="Title 1">
            <a:extLst>
              <a:ext uri="{FF2B5EF4-FFF2-40B4-BE49-F238E27FC236}">
                <a16:creationId xmlns:a16="http://schemas.microsoft.com/office/drawing/2014/main" id="{921BB2CD-A8CF-A043-8FE2-393A3E66F561}"/>
              </a:ext>
            </a:extLst>
          </p:cNvPr>
          <p:cNvSpPr txBox="1">
            <a:spLocks/>
          </p:cNvSpPr>
          <p:nvPr/>
        </p:nvSpPr>
        <p:spPr>
          <a:xfrm>
            <a:off x="648511" y="4720967"/>
            <a:ext cx="5655012" cy="461388"/>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i="1">
                <a:solidFill>
                  <a:srgbClr val="DF7A39"/>
                </a:solidFill>
              </a:rPr>
              <a:t>RGV STEM Education Conference </a:t>
            </a:r>
            <a:r>
              <a:rPr lang="en-US" sz="2800" b="1">
                <a:solidFill>
                  <a:srgbClr val="DF7A39"/>
                </a:solidFill>
              </a:rPr>
              <a:t>(2/15/2020)</a:t>
            </a:r>
          </a:p>
        </p:txBody>
      </p:sp>
    </p:spTree>
    <p:extLst>
      <p:ext uri="{BB962C8B-B14F-4D97-AF65-F5344CB8AC3E}">
        <p14:creationId xmlns:p14="http://schemas.microsoft.com/office/powerpoint/2010/main" val="4286817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2415540" y="182880"/>
            <a:ext cx="7360920" cy="1714500"/>
          </a:xfrm>
          <a:prstGeom prst="rect">
            <a:avLst/>
          </a:prstGeom>
          <a:ln w="12700">
            <a:miter lim="400000"/>
          </a:ln>
          <a:extLst>
            <a:ext uri="{C572A759-6A51-4108-AA02-DFA0A04FC94B}">
              <ma14:wrappingTextBoxFlag xmlns:ma14="http://schemas.microsoft.com/office/mac/drawingml/2011/main" xmlns="" val="1"/>
            </a:ext>
          </a:extLst>
        </p:spPr>
        <p:txBody>
          <a:bodyPr lIns="45720" tIns="45720" rIns="45720" bIns="45720" anchor="ctr"/>
          <a:lstStyle>
            <a:lvl1pPr algn="ctr">
              <a:defRPr sz="4800">
                <a:latin typeface="Gill Sans Light"/>
                <a:ea typeface="Gill Sans Light"/>
                <a:cs typeface="Gill Sans Light"/>
                <a:sym typeface="Gill Sans Light"/>
              </a:defRPr>
            </a:lvl1pPr>
          </a:lstStyle>
          <a:p>
            <a:pPr lvl="0">
              <a:defRPr sz="1800"/>
            </a:pPr>
            <a:r>
              <a:rPr sz="4300">
                <a:latin typeface="Avenir Book"/>
                <a:cs typeface="Avenir Book"/>
              </a:rPr>
              <a:t>Response to </a:t>
            </a:r>
            <a:r>
              <a:rPr lang="en-US" sz="4300">
                <a:latin typeface="Avenir Book"/>
                <a:cs typeface="Avenir Book"/>
              </a:rPr>
              <a:t>Failure</a:t>
            </a:r>
            <a:endParaRPr sz="4300">
              <a:latin typeface="Avenir Book"/>
              <a:cs typeface="Avenir Book"/>
            </a:endParaRPr>
          </a:p>
        </p:txBody>
      </p:sp>
      <p:sp>
        <p:nvSpPr>
          <p:cNvPr id="269" name="Shape 269"/>
          <p:cNvSpPr/>
          <p:nvPr/>
        </p:nvSpPr>
        <p:spPr>
          <a:xfrm>
            <a:off x="5180113" y="1771650"/>
            <a:ext cx="5259288" cy="5086350"/>
          </a:xfrm>
          <a:prstGeom prst="rect">
            <a:avLst/>
          </a:prstGeom>
          <a:ln w="12700">
            <a:miter lim="400000"/>
          </a:ln>
          <a:extLst>
            <a:ext uri="{C572A759-6A51-4108-AA02-DFA0A04FC94B}">
              <ma14:wrappingTextBoxFlag xmlns:ma14="http://schemas.microsoft.com/office/mac/drawingml/2011/main" xmlns="" val="1"/>
            </a:ext>
          </a:extLst>
        </p:spPr>
        <p:txBody>
          <a:bodyPr lIns="34290" tIns="34290" rIns="34290" bIns="34290"/>
          <a:lstStyle/>
          <a:p>
            <a:pPr>
              <a:spcBef>
                <a:spcPts val="720"/>
              </a:spcBef>
              <a:defRPr sz="1800"/>
            </a:pPr>
            <a:r>
              <a:rPr sz="2200">
                <a:solidFill>
                  <a:srgbClr val="FF2600"/>
                </a:solidFill>
                <a:latin typeface="Avenir Book"/>
                <a:ea typeface="Gill Sans Light"/>
                <a:cs typeface="Avenir Book"/>
                <a:sym typeface="Gill Sans Light"/>
              </a:rPr>
              <a:t>Helpless</a:t>
            </a:r>
            <a:endParaRPr sz="2200">
              <a:latin typeface="Avenir Book"/>
              <a:ea typeface="Gill Sans Light"/>
              <a:cs typeface="Avenir Book"/>
              <a:sym typeface="Gill Sans Light"/>
            </a:endParaRPr>
          </a:p>
          <a:p>
            <a:pPr>
              <a:spcBef>
                <a:spcPts val="720"/>
              </a:spcBef>
              <a:defRPr sz="1800"/>
            </a:pPr>
            <a:r>
              <a:rPr sz="2200">
                <a:latin typeface="Avenir Book"/>
                <a:ea typeface="Gill Sans Light"/>
                <a:cs typeface="Avenir Book"/>
                <a:sym typeface="Gill Sans Light"/>
              </a:rPr>
              <a:t>“I would spend less time on this subject from now on.”</a:t>
            </a:r>
          </a:p>
          <a:p>
            <a:pPr>
              <a:spcBef>
                <a:spcPts val="720"/>
              </a:spcBef>
              <a:defRPr sz="1800"/>
            </a:pPr>
            <a:r>
              <a:rPr sz="2200">
                <a:latin typeface="Avenir Book"/>
                <a:ea typeface="Gill Sans Light"/>
                <a:cs typeface="Avenir Book"/>
                <a:sym typeface="Gill Sans Light"/>
              </a:rPr>
              <a:t>“I would try not to take this subject ever again.”</a:t>
            </a:r>
          </a:p>
          <a:p>
            <a:pPr>
              <a:spcBef>
                <a:spcPts val="720"/>
              </a:spcBef>
              <a:defRPr sz="1800"/>
            </a:pPr>
            <a:r>
              <a:rPr sz="2200">
                <a:latin typeface="Avenir Book"/>
                <a:ea typeface="Gill Sans Light"/>
                <a:cs typeface="Avenir Book"/>
                <a:sym typeface="Gill Sans Light"/>
              </a:rPr>
              <a:t>“I would try to cheat on the next test.”</a:t>
            </a:r>
          </a:p>
          <a:p>
            <a:pPr>
              <a:spcBef>
                <a:spcPts val="720"/>
              </a:spcBef>
              <a:defRPr sz="1800"/>
            </a:pPr>
            <a:endParaRPr sz="2200">
              <a:latin typeface="Avenir Book"/>
              <a:ea typeface="Gill Sans Light"/>
              <a:cs typeface="Avenir Book"/>
              <a:sym typeface="Gill Sans Light"/>
            </a:endParaRPr>
          </a:p>
          <a:p>
            <a:pPr>
              <a:spcBef>
                <a:spcPts val="720"/>
              </a:spcBef>
              <a:defRPr sz="1800"/>
            </a:pPr>
            <a:r>
              <a:rPr sz="2200">
                <a:solidFill>
                  <a:srgbClr val="00AB00"/>
                </a:solidFill>
                <a:latin typeface="Avenir Book"/>
                <a:ea typeface="Gill Sans Light"/>
                <a:cs typeface="Avenir Book"/>
                <a:sym typeface="Gill Sans Light"/>
              </a:rPr>
              <a:t>Resilient</a:t>
            </a:r>
            <a:endParaRPr sz="2200">
              <a:latin typeface="Avenir Book"/>
              <a:ea typeface="Gill Sans Light"/>
              <a:cs typeface="Avenir Book"/>
              <a:sym typeface="Gill Sans Light"/>
            </a:endParaRPr>
          </a:p>
          <a:p>
            <a:pPr>
              <a:spcBef>
                <a:spcPts val="720"/>
              </a:spcBef>
              <a:defRPr sz="1800"/>
            </a:pPr>
            <a:r>
              <a:rPr sz="2200">
                <a:latin typeface="Avenir Book"/>
                <a:ea typeface="Gill Sans Light"/>
                <a:cs typeface="Avenir Book"/>
                <a:sym typeface="Gill Sans Light"/>
              </a:rPr>
              <a:t>“I would work harder in this class from now on.”</a:t>
            </a:r>
          </a:p>
          <a:p>
            <a:pPr>
              <a:spcBef>
                <a:spcPts val="720"/>
              </a:spcBef>
              <a:defRPr sz="1800"/>
            </a:pPr>
            <a:r>
              <a:rPr sz="2200">
                <a:latin typeface="Avenir Book"/>
                <a:ea typeface="Gill Sans Light"/>
                <a:cs typeface="Avenir Book"/>
                <a:sym typeface="Gill Sans Light"/>
              </a:rPr>
              <a:t>“I would spend more time studying for the tests.”</a:t>
            </a:r>
          </a:p>
        </p:txBody>
      </p:sp>
      <p:graphicFrame>
        <p:nvGraphicFramePr>
          <p:cNvPr id="270" name="Table 270"/>
          <p:cNvGraphicFramePr/>
          <p:nvPr/>
        </p:nvGraphicFramePr>
        <p:xfrm>
          <a:off x="1715795" y="3105807"/>
          <a:ext cx="3097530" cy="1836420"/>
        </p:xfrm>
        <a:graphic>
          <a:graphicData uri="http://schemas.openxmlformats.org/drawingml/2006/table">
            <a:tbl>
              <a:tblPr/>
              <a:tblGrid>
                <a:gridCol w="1032510">
                  <a:extLst>
                    <a:ext uri="{9D8B030D-6E8A-4147-A177-3AD203B41FA5}">
                      <a16:colId xmlns:a16="http://schemas.microsoft.com/office/drawing/2014/main" val="20000"/>
                    </a:ext>
                  </a:extLst>
                </a:gridCol>
                <a:gridCol w="1032510">
                  <a:extLst>
                    <a:ext uri="{9D8B030D-6E8A-4147-A177-3AD203B41FA5}">
                      <a16:colId xmlns:a16="http://schemas.microsoft.com/office/drawing/2014/main" val="20001"/>
                    </a:ext>
                  </a:extLst>
                </a:gridCol>
                <a:gridCol w="1032510">
                  <a:extLst>
                    <a:ext uri="{9D8B030D-6E8A-4147-A177-3AD203B41FA5}">
                      <a16:colId xmlns:a16="http://schemas.microsoft.com/office/drawing/2014/main" val="20002"/>
                    </a:ext>
                  </a:extLst>
                </a:gridCol>
              </a:tblGrid>
              <a:tr h="457200">
                <a:tc>
                  <a:txBody>
                    <a:bodyPr/>
                    <a:lstStyle/>
                    <a:p>
                      <a:pPr lvl="0" algn="ctr" defTabSz="914400">
                        <a:tabLst>
                          <a:tab pos="914400" algn="l"/>
                        </a:tabLst>
                        <a:defRPr>
                          <a:latin typeface="Helvetica"/>
                          <a:ea typeface="Helvetica"/>
                          <a:cs typeface="Helvetica"/>
                          <a:sym typeface="Helvetica"/>
                        </a:defRPr>
                      </a:pPr>
                      <a:endParaRPr sz="1600">
                        <a:latin typeface="Avenir Book"/>
                        <a:cs typeface="Avenir Book"/>
                      </a:endParaRP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sz="1300">
                          <a:solidFill>
                            <a:srgbClr val="D81E00"/>
                          </a:solidFill>
                          <a:latin typeface="Avenir Book"/>
                          <a:ea typeface="Helvetica"/>
                          <a:cs typeface="Avenir Book"/>
                          <a:sym typeface="Helvetica"/>
                        </a:rPr>
                        <a:t>Fixed mindset</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sz="1300">
                          <a:solidFill>
                            <a:srgbClr val="07A203"/>
                          </a:solidFill>
                          <a:latin typeface="Avenir Book"/>
                          <a:ea typeface="Helvetica"/>
                          <a:cs typeface="Avenir Book"/>
                          <a:sym typeface="Helvetica"/>
                        </a:rPr>
                        <a:t>Growth mindset</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0"/>
                  </a:ext>
                </a:extLst>
              </a:tr>
              <a:tr h="457200">
                <a:tc>
                  <a:txBody>
                    <a:bodyPr/>
                    <a:lstStyle/>
                    <a:p>
                      <a:pPr lvl="0" algn="ctr" defTabSz="914400">
                        <a:tabLst>
                          <a:tab pos="914400" algn="l"/>
                        </a:tabLst>
                        <a:defRPr sz="1800"/>
                      </a:pPr>
                      <a:r>
                        <a:rPr lang="en-US" sz="1300">
                          <a:latin typeface="Avenir Book"/>
                          <a:ea typeface="Helvetica"/>
                          <a:cs typeface="Avenir Book"/>
                          <a:sym typeface="Helvetica"/>
                        </a:rPr>
                        <a:t>G</a:t>
                      </a:r>
                      <a:r>
                        <a:rPr sz="1300">
                          <a:latin typeface="Avenir Book"/>
                          <a:ea typeface="Helvetica"/>
                          <a:cs typeface="Avenir Book"/>
                          <a:sym typeface="Helvetica"/>
                        </a:rPr>
                        <a:t>oals</a:t>
                      </a:r>
                      <a:r>
                        <a:rPr lang="en-US" sz="1300">
                          <a:latin typeface="Avenir Book"/>
                          <a:ea typeface="Helvetica"/>
                          <a:cs typeface="Avenir Book"/>
                          <a:sym typeface="Helvetica"/>
                        </a:rPr>
                        <a:t>?</a:t>
                      </a:r>
                      <a:endParaRPr sz="1300">
                        <a:latin typeface="Avenir Book"/>
                        <a:ea typeface="Helvetica"/>
                        <a:cs typeface="Avenir Book"/>
                        <a:sym typeface="Helvetica"/>
                      </a:endParaRP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D81E00"/>
                          </a:solidFill>
                          <a:latin typeface="Avenir Book"/>
                          <a:ea typeface="Helvetica"/>
                          <a:cs typeface="Avenir Book"/>
                          <a:sym typeface="Helvetica"/>
                        </a:rPr>
                        <a:t>L</a:t>
                      </a:r>
                      <a:r>
                        <a:rPr sz="1300">
                          <a:solidFill>
                            <a:srgbClr val="D81E00"/>
                          </a:solidFill>
                          <a:latin typeface="Avenir Book"/>
                          <a:ea typeface="Helvetica"/>
                          <a:cs typeface="Avenir Book"/>
                          <a:sym typeface="Helvetica"/>
                        </a:rPr>
                        <a:t>ook </a:t>
                      </a:r>
                      <a:r>
                        <a:rPr lang="en-US" sz="1300">
                          <a:solidFill>
                            <a:srgbClr val="D81E00"/>
                          </a:solidFill>
                          <a:latin typeface="Avenir Book"/>
                          <a:ea typeface="Helvetica"/>
                          <a:cs typeface="Avenir Book"/>
                          <a:sym typeface="Helvetica"/>
                        </a:rPr>
                        <a:t>S</a:t>
                      </a:r>
                      <a:r>
                        <a:rPr sz="1300">
                          <a:solidFill>
                            <a:srgbClr val="D81E00"/>
                          </a:solidFill>
                          <a:latin typeface="Avenir Book"/>
                          <a:ea typeface="Helvetica"/>
                          <a:cs typeface="Avenir Book"/>
                          <a:sym typeface="Helvetica"/>
                        </a:rPr>
                        <a:t>mart</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07A203"/>
                          </a:solidFill>
                          <a:latin typeface="Avenir Book"/>
                          <a:ea typeface="Helvetica"/>
                          <a:cs typeface="Avenir Book"/>
                          <a:sym typeface="Helvetica"/>
                        </a:rPr>
                        <a:t>L</a:t>
                      </a:r>
                      <a:r>
                        <a:rPr sz="1300">
                          <a:solidFill>
                            <a:srgbClr val="07A203"/>
                          </a:solidFill>
                          <a:latin typeface="Avenir Book"/>
                          <a:ea typeface="Helvetica"/>
                          <a:cs typeface="Avenir Book"/>
                          <a:sym typeface="Helvetica"/>
                        </a:rPr>
                        <a:t>earn</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1"/>
                  </a:ext>
                </a:extLst>
              </a:tr>
              <a:tr h="457200">
                <a:tc>
                  <a:txBody>
                    <a:bodyPr/>
                    <a:lstStyle/>
                    <a:p>
                      <a:pPr lvl="0" algn="ctr" defTabSz="914400">
                        <a:tabLst>
                          <a:tab pos="914400" algn="l"/>
                        </a:tabLst>
                        <a:defRPr sz="1800"/>
                      </a:pPr>
                      <a:r>
                        <a:rPr lang="en-US" sz="1300">
                          <a:latin typeface="Avenir Book"/>
                          <a:ea typeface="Helvetica"/>
                          <a:cs typeface="Avenir Book"/>
                          <a:sym typeface="Helvetica"/>
                        </a:rPr>
                        <a:t>V</a:t>
                      </a:r>
                      <a:r>
                        <a:rPr sz="1300">
                          <a:latin typeface="Avenir Book"/>
                          <a:ea typeface="Helvetica"/>
                          <a:cs typeface="Avenir Book"/>
                          <a:sym typeface="Helvetica"/>
                        </a:rPr>
                        <a:t>alues effort?</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D81E00"/>
                          </a:solidFill>
                          <a:latin typeface="Avenir Book"/>
                          <a:ea typeface="Helvetica"/>
                          <a:cs typeface="Avenir Book"/>
                          <a:sym typeface="Helvetica"/>
                        </a:rPr>
                        <a:t>N</a:t>
                      </a:r>
                      <a:r>
                        <a:rPr sz="1300">
                          <a:solidFill>
                            <a:srgbClr val="D81E00"/>
                          </a:solidFill>
                          <a:latin typeface="Avenir Book"/>
                          <a:ea typeface="Helvetica"/>
                          <a:cs typeface="Avenir Book"/>
                          <a:sym typeface="Helvetica"/>
                        </a:rPr>
                        <a:t>o</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07A203"/>
                          </a:solidFill>
                          <a:latin typeface="Avenir Book"/>
                          <a:ea typeface="Helvetica"/>
                          <a:cs typeface="Avenir Book"/>
                          <a:sym typeface="Helvetica"/>
                        </a:rPr>
                        <a:t>Y</a:t>
                      </a:r>
                      <a:r>
                        <a:rPr sz="1300">
                          <a:solidFill>
                            <a:srgbClr val="07A203"/>
                          </a:solidFill>
                          <a:latin typeface="Avenir Book"/>
                          <a:ea typeface="Helvetica"/>
                          <a:cs typeface="Avenir Book"/>
                          <a:sym typeface="Helvetica"/>
                        </a:rPr>
                        <a:t>es</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2"/>
                  </a:ext>
                </a:extLst>
              </a:tr>
              <a:tr h="457200">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1200" b="0" i="0" u="none" strike="noStrike" cap="none" normalizeH="0" baseline="0">
                          <a:ln>
                            <a:noFill/>
                          </a:ln>
                          <a:solidFill>
                            <a:srgbClr val="000000"/>
                          </a:solidFill>
                          <a:effectLst/>
                          <a:latin typeface="Avenir Book"/>
                          <a:ea typeface="ＭＳ Ｐゴシック" charset="0"/>
                          <a:cs typeface="Avenir Book"/>
                          <a:sym typeface="Helvetica Neue Light" charset="0"/>
                        </a:rPr>
                        <a:t>Reaction to Failure?</a:t>
                      </a:r>
                      <a:endParaRPr kumimoji="0" lang="en-US" sz="8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D81E00"/>
                          </a:solidFill>
                          <a:latin typeface="Avenir Book"/>
                          <a:ea typeface="Helvetica"/>
                          <a:cs typeface="Avenir Book"/>
                          <a:sym typeface="Helvetica"/>
                        </a:rPr>
                        <a:t>G</a:t>
                      </a:r>
                      <a:r>
                        <a:rPr sz="1300">
                          <a:solidFill>
                            <a:srgbClr val="D81E00"/>
                          </a:solidFill>
                          <a:latin typeface="Avenir Book"/>
                          <a:ea typeface="Helvetica"/>
                          <a:cs typeface="Avenir Book"/>
                          <a:sym typeface="Helvetica"/>
                        </a:rPr>
                        <a:t>ive up</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lvl="0" algn="ctr" defTabSz="914400">
                        <a:tabLst>
                          <a:tab pos="914400" algn="l"/>
                        </a:tabLst>
                        <a:defRPr sz="1800"/>
                      </a:pPr>
                      <a:r>
                        <a:rPr lang="en-US" sz="1300">
                          <a:solidFill>
                            <a:srgbClr val="07A203"/>
                          </a:solidFill>
                          <a:latin typeface="Avenir Book"/>
                          <a:ea typeface="Helvetica"/>
                          <a:cs typeface="Avenir Book"/>
                          <a:sym typeface="Helvetica"/>
                        </a:rPr>
                        <a:t>Work</a:t>
                      </a:r>
                      <a:r>
                        <a:rPr sz="1300">
                          <a:solidFill>
                            <a:srgbClr val="07A203"/>
                          </a:solidFill>
                          <a:latin typeface="Avenir Book"/>
                          <a:ea typeface="Helvetica"/>
                          <a:cs typeface="Avenir Book"/>
                          <a:sym typeface="Helvetica"/>
                        </a:rPr>
                        <a:t> </a:t>
                      </a:r>
                      <a:r>
                        <a:rPr lang="en-US" sz="1300">
                          <a:solidFill>
                            <a:srgbClr val="07A203"/>
                          </a:solidFill>
                          <a:latin typeface="Avenir Book"/>
                          <a:ea typeface="Helvetica"/>
                          <a:cs typeface="Avenir Book"/>
                          <a:sym typeface="Helvetica"/>
                        </a:rPr>
                        <a:t>H</a:t>
                      </a:r>
                      <a:r>
                        <a:rPr sz="1300">
                          <a:solidFill>
                            <a:srgbClr val="07A203"/>
                          </a:solidFill>
                          <a:latin typeface="Avenir Book"/>
                          <a:ea typeface="Helvetica"/>
                          <a:cs typeface="Avenir Book"/>
                          <a:sym typeface="Helvetica"/>
                        </a:rPr>
                        <a:t>arder</a:t>
                      </a:r>
                    </a:p>
                  </a:txBody>
                  <a:tcPr marL="34290" marR="34290" marT="34290" marB="34290" anchor="ctr"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a16="http://schemas.microsoft.com/office/drawing/2014/main" val="10003"/>
                  </a:ext>
                </a:extLst>
              </a:tr>
            </a:tbl>
          </a:graphicData>
        </a:graphic>
      </p:graphicFrame>
      <p:sp>
        <p:nvSpPr>
          <p:cNvPr id="271" name="Shape 271"/>
          <p:cNvSpPr/>
          <p:nvPr/>
        </p:nvSpPr>
        <p:spPr>
          <a:xfrm flipH="1">
            <a:off x="3389769" y="2271713"/>
            <a:ext cx="1718906" cy="2281476"/>
          </a:xfrm>
          <a:prstGeom prst="line">
            <a:avLst/>
          </a:prstGeom>
          <a:ln w="25400">
            <a:solidFill>
              <a:srgbClr val="FF2600"/>
            </a:solidFill>
            <a:miter lim="400000"/>
            <a:headEnd type="stealth"/>
          </a:ln>
        </p:spPr>
        <p:txBody>
          <a:bodyPr lIns="0" tIns="0" rIns="0" bIns="0" anchor="ctr"/>
          <a:lstStyle/>
          <a:p>
            <a:pPr lvl="0"/>
            <a:endParaRPr/>
          </a:p>
        </p:txBody>
      </p:sp>
      <p:sp>
        <p:nvSpPr>
          <p:cNvPr id="272" name="Shape 272"/>
          <p:cNvSpPr/>
          <p:nvPr/>
        </p:nvSpPr>
        <p:spPr>
          <a:xfrm flipH="1" flipV="1">
            <a:off x="4748689" y="4746070"/>
            <a:ext cx="428462" cy="1"/>
          </a:xfrm>
          <a:prstGeom prst="line">
            <a:avLst/>
          </a:prstGeom>
          <a:ln w="25400">
            <a:solidFill>
              <a:srgbClr val="00C200"/>
            </a:solidFill>
            <a:miter lim="400000"/>
            <a:headEnd type="stealth"/>
          </a:ln>
        </p:spPr>
        <p:txBody>
          <a:bodyPr lIns="0" tIns="0" rIns="0" bIns="0" anchor="ctr"/>
          <a:lstStyle/>
          <a:p>
            <a:pPr lvl="0"/>
            <a:endParaRPr/>
          </a:p>
        </p:txBody>
      </p:sp>
      <p:sp>
        <p:nvSpPr>
          <p:cNvPr id="273" name="Shape 273"/>
          <p:cNvSpPr/>
          <p:nvPr/>
        </p:nvSpPr>
        <p:spPr>
          <a:xfrm>
            <a:off x="3756793" y="4514850"/>
            <a:ext cx="1056532" cy="38862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00C200"/>
            </a:solidFill>
            <a:miter lim="400000"/>
          </a:ln>
        </p:spPr>
        <p:txBody>
          <a:bodyPr lIns="0" tIns="0" rIns="0" bIns="0" anchor="ctr"/>
          <a:lstStyle/>
          <a:p>
            <a:pPr lvl="0"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3000"/>
          </a:p>
        </p:txBody>
      </p:sp>
      <p:sp>
        <p:nvSpPr>
          <p:cNvPr id="274" name="Shape 274"/>
          <p:cNvSpPr/>
          <p:nvPr/>
        </p:nvSpPr>
        <p:spPr>
          <a:xfrm>
            <a:off x="2781299" y="4526280"/>
            <a:ext cx="925832" cy="3771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ln w="25400">
            <a:solidFill>
              <a:srgbClr val="FF2600"/>
            </a:solidFill>
            <a:miter lim="400000"/>
          </a:ln>
        </p:spPr>
        <p:txBody>
          <a:bodyPr lIns="0" tIns="0" rIns="0" bIns="0" anchor="ctr"/>
          <a:lstStyle/>
          <a:p>
            <a:pPr lvl="0" algn="ctr">
              <a:defRPr sz="3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3000"/>
          </a:p>
        </p:txBody>
      </p:sp>
    </p:spTree>
    <p:extLst>
      <p:ext uri="{BB962C8B-B14F-4D97-AF65-F5344CB8AC3E}">
        <p14:creationId xmlns:p14="http://schemas.microsoft.com/office/powerpoint/2010/main" val="4616893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Neuroplasticity</a:t>
            </a:r>
          </a:p>
        </p:txBody>
      </p:sp>
      <p:sp>
        <p:nvSpPr>
          <p:cNvPr id="3" name="Content Placeholder 2"/>
          <p:cNvSpPr>
            <a:spLocks noGrp="1"/>
          </p:cNvSpPr>
          <p:nvPr>
            <p:ph idx="1"/>
          </p:nvPr>
        </p:nvSpPr>
        <p:spPr/>
        <p:txBody>
          <a:bodyPr/>
          <a:lstStyle/>
          <a:p>
            <a:r>
              <a:rPr lang="en-US"/>
              <a:t>The brain changes when we learn</a:t>
            </a:r>
          </a:p>
          <a:p>
            <a:r>
              <a:rPr lang="en-US"/>
              <a:t>Neurons create associations which are strengthened as we practice</a:t>
            </a:r>
          </a:p>
          <a:p>
            <a:r>
              <a:rPr lang="en-US"/>
              <a:t>Can grow and develop the more we learn and use</a:t>
            </a:r>
          </a:p>
          <a:p>
            <a:r>
              <a:rPr lang="en-US"/>
              <a:t>Productive Persistence</a:t>
            </a:r>
          </a:p>
          <a:p>
            <a:endParaRPr lang="en-US"/>
          </a:p>
          <a:p>
            <a:r>
              <a:rPr lang="en-US"/>
              <a:t>CHALLENGING the brain STRENGTHENS it!</a:t>
            </a:r>
          </a:p>
          <a:p>
            <a:r>
              <a:rPr lang="en-US"/>
              <a:t>BUT what effects does this have?</a:t>
            </a:r>
          </a:p>
        </p:txBody>
      </p:sp>
    </p:spTree>
    <p:extLst>
      <p:ext uri="{BB962C8B-B14F-4D97-AF65-F5344CB8AC3E}">
        <p14:creationId xmlns:p14="http://schemas.microsoft.com/office/powerpoint/2010/main" val="1453724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a:latin typeface="Avenir Book"/>
                <a:cs typeface="Avenir Book"/>
              </a:rPr>
              <a:t>Growth Mindset and Achievement</a:t>
            </a:r>
          </a:p>
        </p:txBody>
      </p:sp>
      <p:sp>
        <p:nvSpPr>
          <p:cNvPr id="3" name="Text Placeholder 2"/>
          <p:cNvSpPr>
            <a:spLocks noGrp="1"/>
          </p:cNvSpPr>
          <p:nvPr>
            <p:ph type="body" idx="4294967295"/>
          </p:nvPr>
        </p:nvSpPr>
        <p:spPr>
          <a:xfrm>
            <a:off x="2193728" y="1735571"/>
            <a:ext cx="7804547" cy="4783761"/>
          </a:xfrm>
        </p:spPr>
        <p:txBody>
          <a:bodyPr>
            <a:normAutofit/>
          </a:bodyPr>
          <a:lstStyle/>
          <a:p>
            <a:r>
              <a:rPr lang="en-US">
                <a:latin typeface="Avenir Book"/>
                <a:cs typeface="Avenir Book"/>
              </a:rPr>
              <a:t>Decades of research show a powerful relationship between </a:t>
            </a:r>
          </a:p>
          <a:p>
            <a:pPr marL="0" indent="0">
              <a:buNone/>
            </a:pPr>
            <a:r>
              <a:rPr lang="en-US" b="1">
                <a:latin typeface="Avenir Book"/>
                <a:cs typeface="Avenir Book"/>
              </a:rPr>
              <a:t>			</a:t>
            </a:r>
            <a:r>
              <a:rPr lang="en-US" b="1">
                <a:effectLst>
                  <a:outerShdw blurRad="38100" dist="38100" dir="2700000" algn="tl">
                    <a:srgbClr val="000000">
                      <a:alpha val="43137"/>
                    </a:srgbClr>
                  </a:outerShdw>
                </a:effectLst>
                <a:latin typeface="Avenir Book"/>
                <a:cs typeface="Avenir Book"/>
              </a:rPr>
              <a:t>mindset</a:t>
            </a:r>
            <a:r>
              <a:rPr lang="en-US">
                <a:effectLst>
                  <a:outerShdw blurRad="38100" dist="38100" dir="2700000" algn="tl">
                    <a:srgbClr val="000000">
                      <a:alpha val="43137"/>
                    </a:srgbClr>
                  </a:outerShdw>
                </a:effectLst>
                <a:latin typeface="Avenir Book"/>
                <a:cs typeface="Avenir Book"/>
              </a:rPr>
              <a:t> </a:t>
            </a:r>
            <a:r>
              <a:rPr lang="en-US">
                <a:latin typeface="Avenir Book"/>
                <a:cs typeface="Avenir Book"/>
              </a:rPr>
              <a:t>and </a:t>
            </a:r>
            <a:r>
              <a:rPr lang="en-US" b="1">
                <a:effectLst>
                  <a:outerShdw blurRad="38100" dist="38100" dir="2700000" algn="tl">
                    <a:srgbClr val="000000">
                      <a:alpha val="43137"/>
                    </a:srgbClr>
                  </a:outerShdw>
                </a:effectLst>
                <a:latin typeface="Avenir Book"/>
                <a:cs typeface="Avenir Book"/>
              </a:rPr>
              <a:t>achievement</a:t>
            </a:r>
            <a:r>
              <a:rPr lang="en-US">
                <a:latin typeface="Avenir Book"/>
                <a:cs typeface="Avenir Book"/>
              </a:rPr>
              <a:t>.</a:t>
            </a:r>
          </a:p>
          <a:p>
            <a:endParaRPr lang="en-US" sz="1100">
              <a:latin typeface="Avenir Book"/>
              <a:cs typeface="Avenir Book"/>
            </a:endParaRPr>
          </a:p>
          <a:p>
            <a:r>
              <a:rPr lang="en-US">
                <a:latin typeface="Avenir Book"/>
                <a:cs typeface="Avenir Book"/>
              </a:rPr>
              <a:t>Students’ </a:t>
            </a:r>
            <a:r>
              <a:rPr lang="en-US" b="1">
                <a:effectLst>
                  <a:outerShdw blurRad="38100" dist="38100" dir="2700000" algn="tl">
                    <a:srgbClr val="000000">
                      <a:alpha val="43137"/>
                    </a:srgbClr>
                  </a:outerShdw>
                </a:effectLst>
                <a:latin typeface="Avenir Book"/>
                <a:cs typeface="Avenir Book"/>
              </a:rPr>
              <a:t>beliefs</a:t>
            </a:r>
            <a:r>
              <a:rPr lang="en-US">
                <a:latin typeface="Avenir Book"/>
                <a:cs typeface="Avenir Book"/>
              </a:rPr>
              <a:t> about intelligence and learning impact:</a:t>
            </a:r>
          </a:p>
          <a:p>
            <a:pPr lvl="2">
              <a:lnSpc>
                <a:spcPct val="110000"/>
              </a:lnSpc>
            </a:pPr>
            <a:r>
              <a:rPr lang="en-US">
                <a:latin typeface="Avenir Book"/>
                <a:cs typeface="Avenir Book"/>
              </a:rPr>
              <a:t>Motivation</a:t>
            </a:r>
          </a:p>
          <a:p>
            <a:pPr lvl="2">
              <a:lnSpc>
                <a:spcPct val="110000"/>
              </a:lnSpc>
            </a:pPr>
            <a:r>
              <a:rPr lang="en-US">
                <a:latin typeface="Avenir Book"/>
                <a:cs typeface="Avenir Book"/>
              </a:rPr>
              <a:t>Academic behaviors (e.g., studying and seeking help)</a:t>
            </a:r>
          </a:p>
          <a:p>
            <a:pPr lvl="2">
              <a:lnSpc>
                <a:spcPct val="110000"/>
              </a:lnSpc>
            </a:pPr>
            <a:r>
              <a:rPr lang="en-US">
                <a:latin typeface="Avenir Book"/>
                <a:cs typeface="Avenir Book"/>
              </a:rPr>
              <a:t>Responses to challenges and setbacks</a:t>
            </a:r>
          </a:p>
          <a:p>
            <a:pPr lvl="2">
              <a:lnSpc>
                <a:spcPct val="110000"/>
              </a:lnSpc>
            </a:pPr>
            <a:r>
              <a:rPr lang="en-US">
                <a:latin typeface="Avenir Book"/>
                <a:cs typeface="Avenir Book"/>
              </a:rPr>
              <a:t>Academic achievement</a:t>
            </a:r>
          </a:p>
        </p:txBody>
      </p:sp>
      <p:sp>
        <p:nvSpPr>
          <p:cNvPr id="4" name="TextBox 3"/>
          <p:cNvSpPr txBox="1"/>
          <p:nvPr/>
        </p:nvSpPr>
        <p:spPr>
          <a:xfrm>
            <a:off x="316523" y="6379549"/>
            <a:ext cx="5097293" cy="369332"/>
          </a:xfrm>
          <a:prstGeom prst="rect">
            <a:avLst/>
          </a:prstGeom>
          <a:noFill/>
        </p:spPr>
        <p:txBody>
          <a:bodyPr wrap="none" rtlCol="0">
            <a:spAutoFit/>
          </a:bodyPr>
          <a:lstStyle/>
          <a:p>
            <a:r>
              <a:rPr lang="en-US"/>
              <a:t>Source: </a:t>
            </a:r>
            <a:r>
              <a:rPr lang="en-US" err="1">
                <a:hlinkClick r:id="rId3"/>
              </a:rPr>
              <a:t>MindsetKit</a:t>
            </a:r>
            <a:r>
              <a:rPr lang="en-US">
                <a:hlinkClick r:id="rId3"/>
              </a:rPr>
              <a:t> PERTS Professional Development</a:t>
            </a:r>
            <a:endParaRPr lang="en-US"/>
          </a:p>
        </p:txBody>
      </p:sp>
    </p:spTree>
    <p:extLst>
      <p:ext uri="{BB962C8B-B14F-4D97-AF65-F5344CB8AC3E}">
        <p14:creationId xmlns:p14="http://schemas.microsoft.com/office/powerpoint/2010/main" val="29354771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2"/>
          <p:cNvSpPr>
            <a:spLocks noGrp="1"/>
          </p:cNvSpPr>
          <p:nvPr>
            <p:ph idx="1"/>
          </p:nvPr>
        </p:nvSpPr>
        <p:spPr>
          <a:xfrm>
            <a:off x="6096000" y="2331720"/>
            <a:ext cx="4284133" cy="3703320"/>
          </a:xfrm>
        </p:spPr>
        <p:txBody>
          <a:bodyPr/>
          <a:lstStyle/>
          <a:p>
            <a:pPr lvl="0">
              <a:lnSpc>
                <a:spcPct val="120000"/>
              </a:lnSpc>
              <a:buFont typeface="Arial"/>
              <a:buChar char="•"/>
              <a:defRPr sz="1800"/>
            </a:pPr>
            <a:r>
              <a:rPr lang="en-US" sz="2200">
                <a:latin typeface="Avenir Book"/>
                <a:cs typeface="Avenir Book"/>
              </a:rPr>
              <a:t>Chilean National Achievement Test</a:t>
            </a:r>
          </a:p>
          <a:p>
            <a:pPr lvl="0">
              <a:lnSpc>
                <a:spcPct val="120000"/>
              </a:lnSpc>
              <a:buFont typeface="Arial"/>
              <a:buChar char="•"/>
              <a:defRPr sz="1800"/>
            </a:pPr>
            <a:r>
              <a:rPr lang="en-US" sz="2200">
                <a:latin typeface="Avenir Book"/>
                <a:cs typeface="Avenir Book"/>
              </a:rPr>
              <a:t>10th grade test incorporated </a:t>
            </a:r>
            <a:br>
              <a:rPr lang="en-US" sz="2200">
                <a:latin typeface="Avenir Book"/>
                <a:cs typeface="Avenir Book"/>
              </a:rPr>
            </a:br>
            <a:r>
              <a:rPr lang="en-US" sz="2200">
                <a:latin typeface="Avenir Book"/>
                <a:cs typeface="Avenir Book"/>
              </a:rPr>
              <a:t>Growth Mindset Assessment</a:t>
            </a:r>
          </a:p>
          <a:p>
            <a:pPr lvl="0">
              <a:lnSpc>
                <a:spcPct val="120000"/>
              </a:lnSpc>
              <a:buFont typeface="Arial"/>
              <a:buChar char="•"/>
              <a:defRPr sz="1800"/>
            </a:pPr>
            <a:r>
              <a:rPr lang="en-US" sz="2200" b="1">
                <a:latin typeface="Avenir Book"/>
                <a:cs typeface="Avenir Book"/>
              </a:rPr>
              <a:t>n=147,000</a:t>
            </a:r>
          </a:p>
          <a:p>
            <a:pPr marL="0" indent="0"/>
            <a:endParaRPr lang="en-US">
              <a:latin typeface="Avenir Book"/>
              <a:cs typeface="Avenir Book"/>
            </a:endParaRPr>
          </a:p>
        </p:txBody>
      </p:sp>
      <p:pic>
        <p:nvPicPr>
          <p:cNvPr id="5" name="pasted-image.pdf"/>
          <p:cNvPicPr/>
          <p:nvPr/>
        </p:nvPicPr>
        <p:blipFill>
          <a:blip r:embed="rId3"/>
          <a:stretch>
            <a:fillRect/>
          </a:stretch>
        </p:blipFill>
        <p:spPr>
          <a:xfrm>
            <a:off x="2255521" y="2331720"/>
            <a:ext cx="1699743" cy="1901028"/>
          </a:xfrm>
          <a:prstGeom prst="rect">
            <a:avLst/>
          </a:prstGeom>
          <a:ln w="12700">
            <a:miter lim="400000"/>
          </a:ln>
        </p:spPr>
      </p:pic>
      <p:sp>
        <p:nvSpPr>
          <p:cNvPr id="9" name="Rectangle 55"/>
          <p:cNvSpPr>
            <a:spLocks/>
          </p:cNvSpPr>
          <p:nvPr/>
        </p:nvSpPr>
        <p:spPr bwMode="auto">
          <a:xfrm>
            <a:off x="6989157" y="6538818"/>
            <a:ext cx="3772186" cy="315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34290" tIns="34290" rIns="34290" bIns="34290" anchor="ctr">
            <a:spAutoFit/>
          </a:bodyPr>
          <a:lstStyle/>
          <a:p>
            <a:r>
              <a:rPr lang="en-US" sz="1600">
                <a:latin typeface="Helvetica Neue Light"/>
                <a:cs typeface="Helvetica Neue Light"/>
              </a:rPr>
              <a:t>Claro, </a:t>
            </a:r>
            <a:r>
              <a:rPr lang="en-US" sz="1600" err="1">
                <a:latin typeface="Helvetica Neue Light"/>
                <a:cs typeface="Helvetica Neue Light"/>
              </a:rPr>
              <a:t>Paunesku</a:t>
            </a:r>
            <a:r>
              <a:rPr lang="en-US" sz="1600">
                <a:latin typeface="Helvetica Neue Light"/>
                <a:cs typeface="Helvetica Neue Light"/>
              </a:rPr>
              <a:t>, &amp; </a:t>
            </a:r>
            <a:r>
              <a:rPr lang="en-US" sz="1600" err="1">
                <a:latin typeface="Helvetica Neue Light"/>
                <a:cs typeface="Helvetica Neue Light"/>
              </a:rPr>
              <a:t>Dweck</a:t>
            </a:r>
            <a:r>
              <a:rPr lang="en-US" sz="1600">
                <a:latin typeface="Helvetica Neue Light"/>
                <a:cs typeface="Helvetica Neue Light"/>
              </a:rPr>
              <a:t> (PNAS 2016)</a:t>
            </a:r>
            <a:endParaRPr lang="en-US" sz="1600">
              <a:latin typeface="Helvetica Neue Light"/>
              <a:ea typeface="ＭＳ Ｐゴシック" charset="0"/>
              <a:cs typeface="Helvetica Neue Light"/>
              <a:sym typeface="Helvetica Neue Light" charset="0"/>
            </a:endParaRPr>
          </a:p>
        </p:txBody>
      </p:sp>
      <p:pic>
        <p:nvPicPr>
          <p:cNvPr id="10" name="Picture 9" descr="Screen Shot 2015-04-30 at 2.09.59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5761" y="2331721"/>
            <a:ext cx="1278775" cy="1889533"/>
          </a:xfrm>
          <a:prstGeom prst="rect">
            <a:avLst/>
          </a:prstGeom>
        </p:spPr>
      </p:pic>
      <p:sp>
        <p:nvSpPr>
          <p:cNvPr id="11" name="Shape 316"/>
          <p:cNvSpPr/>
          <p:nvPr/>
        </p:nvSpPr>
        <p:spPr>
          <a:xfrm>
            <a:off x="2433915" y="4248836"/>
            <a:ext cx="938719" cy="646331"/>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p>
            <a:pPr lvl="0" algn="l">
              <a:defRPr sz="1800"/>
            </a:pPr>
            <a:r>
              <a:rPr>
                <a:latin typeface="Avenir Book"/>
                <a:cs typeface="Avenir Book"/>
              </a:rPr>
              <a:t>Susana </a:t>
            </a:r>
          </a:p>
          <a:p>
            <a:pPr lvl="0" algn="l">
              <a:defRPr sz="1800"/>
            </a:pPr>
            <a:r>
              <a:rPr>
                <a:latin typeface="Avenir Book"/>
                <a:cs typeface="Avenir Book"/>
              </a:rPr>
              <a:t>Claro</a:t>
            </a:r>
          </a:p>
        </p:txBody>
      </p:sp>
      <p:sp>
        <p:nvSpPr>
          <p:cNvPr id="12" name="Shape 318"/>
          <p:cNvSpPr/>
          <p:nvPr/>
        </p:nvSpPr>
        <p:spPr>
          <a:xfrm>
            <a:off x="4376904" y="4248836"/>
            <a:ext cx="1118255" cy="646331"/>
          </a:xfrm>
          <a:prstGeom prst="rect">
            <a:avLst/>
          </a:prstGeom>
          <a:ln w="12700">
            <a:miter lim="400000"/>
          </a:ln>
          <a:extLst>
            <a:ext uri="{C572A759-6A51-4108-AA02-DFA0A04FC94B}">
              <ma14:wrappingTextBoxFlag xmlns:ma14="http://schemas.microsoft.com/office/mac/drawingml/2011/main" xmlns="" val="1"/>
            </a:ext>
          </a:extLst>
        </p:spPr>
        <p:txBody>
          <a:bodyPr wrap="none" lIns="45720" tIns="45720" rIns="45720" bIns="45720" anchor="ctr">
            <a:spAutoFit/>
          </a:bodyPr>
          <a:lstStyle/>
          <a:p>
            <a:pPr lvl="0" algn="l">
              <a:defRPr sz="1800"/>
            </a:pPr>
            <a:r>
              <a:rPr>
                <a:latin typeface="Avenir Book"/>
                <a:cs typeface="Avenir Book"/>
              </a:rPr>
              <a:t>Dave </a:t>
            </a:r>
          </a:p>
          <a:p>
            <a:pPr lvl="0" algn="l">
              <a:defRPr sz="1800"/>
            </a:pPr>
            <a:r>
              <a:rPr>
                <a:latin typeface="Avenir Book"/>
                <a:cs typeface="Avenir Book"/>
              </a:rPr>
              <a:t>Paunesku</a:t>
            </a:r>
          </a:p>
        </p:txBody>
      </p:sp>
      <p:sp>
        <p:nvSpPr>
          <p:cNvPr id="13" name="TextBox 12"/>
          <p:cNvSpPr txBox="1"/>
          <p:nvPr/>
        </p:nvSpPr>
        <p:spPr>
          <a:xfrm>
            <a:off x="316523" y="6379549"/>
            <a:ext cx="5097293" cy="369332"/>
          </a:xfrm>
          <a:prstGeom prst="rect">
            <a:avLst/>
          </a:prstGeom>
          <a:noFill/>
        </p:spPr>
        <p:txBody>
          <a:bodyPr wrap="none" rtlCol="0">
            <a:spAutoFit/>
          </a:bodyPr>
          <a:lstStyle/>
          <a:p>
            <a:r>
              <a:rPr lang="en-US"/>
              <a:t>Source: </a:t>
            </a:r>
            <a:r>
              <a:rPr lang="en-US" err="1">
                <a:hlinkClick r:id="rId5"/>
              </a:rPr>
              <a:t>MindsetKit</a:t>
            </a:r>
            <a:r>
              <a:rPr lang="en-US">
                <a:hlinkClick r:id="rId5"/>
              </a:rPr>
              <a:t> PERTS Professional Development</a:t>
            </a:r>
            <a:endParaRPr lang="en-US"/>
          </a:p>
        </p:txBody>
      </p:sp>
      <p:sp>
        <p:nvSpPr>
          <p:cNvPr id="15" name="Title 1"/>
          <p:cNvSpPr>
            <a:spLocks noGrp="1"/>
          </p:cNvSpPr>
          <p:nvPr>
            <p:ph type="title"/>
          </p:nvPr>
        </p:nvSpPr>
        <p:spPr/>
        <p:txBody>
          <a:bodyPr>
            <a:normAutofit fontScale="90000"/>
          </a:bodyPr>
          <a:lstStyle/>
          <a:p>
            <a:r>
              <a:rPr lang="en-US" sz="4000">
                <a:latin typeface="Avenir Book"/>
                <a:cs typeface="Avenir Book"/>
              </a:rPr>
              <a:t>Does Growth Mindset Correlate with Achievement? </a:t>
            </a:r>
            <a:r>
              <a:rPr lang="en-US" sz="2900">
                <a:latin typeface="Avenir Book"/>
                <a:cs typeface="Avenir Book"/>
              </a:rPr>
              <a:t>Evidence from a Nationwide Sample in Chile</a:t>
            </a:r>
            <a:endParaRPr lang="en-US"/>
          </a:p>
        </p:txBody>
      </p:sp>
    </p:spTree>
    <p:extLst>
      <p:ext uri="{BB962C8B-B14F-4D97-AF65-F5344CB8AC3E}">
        <p14:creationId xmlns:p14="http://schemas.microsoft.com/office/powerpoint/2010/main" val="148625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35" y="952500"/>
            <a:ext cx="10752992" cy="1143000"/>
          </a:xfrm>
        </p:spPr>
        <p:txBody>
          <a:bodyPr>
            <a:normAutofit fontScale="90000"/>
          </a:bodyPr>
          <a:lstStyle/>
          <a:p>
            <a:r>
              <a:rPr lang="en-US" sz="4000">
                <a:latin typeface="Avenir Book"/>
                <a:cs typeface="Avenir Book"/>
              </a:rPr>
              <a:t>Does Growth Mindset Correlate with Achievement? </a:t>
            </a:r>
            <a:r>
              <a:rPr lang="en-US" sz="2900">
                <a:latin typeface="Avenir Book"/>
                <a:cs typeface="Avenir Book"/>
              </a:rPr>
              <a:t>Evidence from a Nationwide Sample in Chile</a:t>
            </a:r>
            <a:endParaRPr lang="en-US"/>
          </a:p>
        </p:txBody>
      </p:sp>
      <p:pic>
        <p:nvPicPr>
          <p:cNvPr id="4" name="Picture 3" descr="Slide3.PNG"/>
          <p:cNvPicPr/>
          <p:nvPr/>
        </p:nvPicPr>
        <p:blipFill rotWithShape="1">
          <a:blip r:embed="rId3" cstate="print"/>
          <a:srcRect t="16601" b="6509"/>
          <a:stretch/>
        </p:blipFill>
        <p:spPr>
          <a:xfrm>
            <a:off x="1811865" y="2141390"/>
            <a:ext cx="8551333" cy="4230835"/>
          </a:xfrm>
          <a:prstGeom prst="rect">
            <a:avLst/>
          </a:prstGeom>
        </p:spPr>
      </p:pic>
      <p:sp>
        <p:nvSpPr>
          <p:cNvPr id="3" name="Rectangle 2"/>
          <p:cNvSpPr/>
          <p:nvPr/>
        </p:nvSpPr>
        <p:spPr>
          <a:xfrm>
            <a:off x="2746130" y="5816600"/>
            <a:ext cx="6383867" cy="592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55"/>
          <p:cNvSpPr>
            <a:spLocks/>
          </p:cNvSpPr>
          <p:nvPr/>
        </p:nvSpPr>
        <p:spPr bwMode="auto">
          <a:xfrm>
            <a:off x="2631470" y="6260379"/>
            <a:ext cx="3772186" cy="315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34290" tIns="34290" rIns="34290" bIns="34290" anchor="ctr">
            <a:spAutoFit/>
          </a:bodyPr>
          <a:lstStyle/>
          <a:p>
            <a:r>
              <a:rPr lang="en-US" sz="1600">
                <a:latin typeface="Helvetica Neue Light"/>
                <a:cs typeface="Helvetica Neue Light"/>
              </a:rPr>
              <a:t>Claro, </a:t>
            </a:r>
            <a:r>
              <a:rPr lang="en-US" sz="1600" err="1">
                <a:latin typeface="Helvetica Neue Light"/>
                <a:cs typeface="Helvetica Neue Light"/>
              </a:rPr>
              <a:t>Paunesku</a:t>
            </a:r>
            <a:r>
              <a:rPr lang="en-US" sz="1600">
                <a:latin typeface="Helvetica Neue Light"/>
                <a:cs typeface="Helvetica Neue Light"/>
              </a:rPr>
              <a:t>, &amp; </a:t>
            </a:r>
            <a:r>
              <a:rPr lang="en-US" sz="1600" err="1">
                <a:latin typeface="Helvetica Neue Light"/>
                <a:cs typeface="Helvetica Neue Light"/>
              </a:rPr>
              <a:t>Dweck</a:t>
            </a:r>
            <a:r>
              <a:rPr lang="en-US" sz="1600">
                <a:latin typeface="Helvetica Neue Light"/>
                <a:cs typeface="Helvetica Neue Light"/>
              </a:rPr>
              <a:t> (PNAS 2016)</a:t>
            </a:r>
            <a:endParaRPr lang="en-US" sz="1600">
              <a:latin typeface="Helvetica Neue Light"/>
              <a:ea typeface="ＭＳ Ｐゴシック" charset="0"/>
              <a:cs typeface="Helvetica Neue Light"/>
              <a:sym typeface="Helvetica Neue Light" charset="0"/>
            </a:endParaRPr>
          </a:p>
        </p:txBody>
      </p:sp>
    </p:spTree>
    <p:extLst>
      <p:ext uri="{BB962C8B-B14F-4D97-AF65-F5344CB8AC3E}">
        <p14:creationId xmlns:p14="http://schemas.microsoft.com/office/powerpoint/2010/main" val="111896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And it’s not just about the students…</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117412"/>
            <a:ext cx="5181600" cy="3767763"/>
          </a:xfrm>
        </p:spPr>
      </p:pic>
      <p:pic>
        <p:nvPicPr>
          <p:cNvPr id="7" name="Content Placeholder 6"/>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2332079"/>
            <a:ext cx="5181600" cy="3338430"/>
          </a:xfrm>
        </p:spPr>
      </p:pic>
      <p:sp>
        <p:nvSpPr>
          <p:cNvPr id="8" name="TextBox 7"/>
          <p:cNvSpPr txBox="1"/>
          <p:nvPr/>
        </p:nvSpPr>
        <p:spPr>
          <a:xfrm>
            <a:off x="5504638" y="6497460"/>
            <a:ext cx="2179186" cy="369332"/>
          </a:xfrm>
          <a:prstGeom prst="rect">
            <a:avLst/>
          </a:prstGeom>
          <a:noFill/>
        </p:spPr>
        <p:txBody>
          <a:bodyPr wrap="none" rtlCol="0">
            <a:spAutoFit/>
          </a:bodyPr>
          <a:lstStyle/>
          <a:p>
            <a:r>
              <a:rPr lang="en-US"/>
              <a:t>Canning et al. (2019) </a:t>
            </a:r>
          </a:p>
        </p:txBody>
      </p:sp>
      <p:sp>
        <p:nvSpPr>
          <p:cNvPr id="9" name="TextBox 8"/>
          <p:cNvSpPr txBox="1"/>
          <p:nvPr/>
        </p:nvSpPr>
        <p:spPr>
          <a:xfrm>
            <a:off x="6541477" y="5885175"/>
            <a:ext cx="4580792" cy="646331"/>
          </a:xfrm>
          <a:prstGeom prst="rect">
            <a:avLst/>
          </a:prstGeom>
          <a:noFill/>
        </p:spPr>
        <p:txBody>
          <a:bodyPr wrap="square" rtlCol="0">
            <a:spAutoFit/>
          </a:bodyPr>
          <a:lstStyle/>
          <a:p>
            <a:r>
              <a:rPr lang="en-US"/>
              <a:t>Fig 2 Faculty mindset beliefs predict students’ experiences in STEM courses. </a:t>
            </a:r>
          </a:p>
        </p:txBody>
      </p:sp>
      <p:sp>
        <p:nvSpPr>
          <p:cNvPr id="10" name="TextBox 9"/>
          <p:cNvSpPr txBox="1"/>
          <p:nvPr/>
        </p:nvSpPr>
        <p:spPr>
          <a:xfrm>
            <a:off x="1040423" y="5885175"/>
            <a:ext cx="4580792" cy="646331"/>
          </a:xfrm>
          <a:prstGeom prst="rect">
            <a:avLst/>
          </a:prstGeom>
          <a:noFill/>
        </p:spPr>
        <p:txBody>
          <a:bodyPr wrap="square" rtlCol="0">
            <a:spAutoFit/>
          </a:bodyPr>
          <a:lstStyle/>
          <a:p>
            <a:r>
              <a:rPr lang="en-US"/>
              <a:t>Fig 1 Faculty mindset beliefs predict racial achievement gap in STEM courses. </a:t>
            </a:r>
          </a:p>
        </p:txBody>
      </p:sp>
    </p:spTree>
    <p:extLst>
      <p:ext uri="{BB962C8B-B14F-4D97-AF65-F5344CB8AC3E}">
        <p14:creationId xmlns:p14="http://schemas.microsoft.com/office/powerpoint/2010/main" val="326896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latin typeface="Arial"/>
                <a:cs typeface="Arial"/>
              </a:rPr>
              <a:t>Activity 3: Da Vinci Bridge </a:t>
            </a:r>
          </a:p>
        </p:txBody>
      </p:sp>
      <p:sp>
        <p:nvSpPr>
          <p:cNvPr id="3" name="Content Placeholder 2"/>
          <p:cNvSpPr>
            <a:spLocks noGrp="1"/>
          </p:cNvSpPr>
          <p:nvPr>
            <p:ph idx="1"/>
          </p:nvPr>
        </p:nvSpPr>
        <p:spPr>
          <a:xfrm>
            <a:off x="766313" y="3047701"/>
            <a:ext cx="10515600" cy="2582923"/>
          </a:xfrm>
        </p:spPr>
        <p:txBody>
          <a:bodyPr vert="horz" lIns="91440" tIns="45720" rIns="91440" bIns="45720" rtlCol="0" anchor="t">
            <a:normAutofit fontScale="92500" lnSpcReduction="20000"/>
          </a:bodyPr>
          <a:lstStyle/>
          <a:p>
            <a:pPr marL="0" indent="0">
              <a:buNone/>
            </a:pPr>
            <a:endParaRPr lang="en-US">
              <a:cs typeface="Calibri"/>
            </a:endParaRPr>
          </a:p>
          <a:p>
            <a:r>
              <a:rPr lang="en-US">
                <a:ea typeface="+mn-lt"/>
                <a:cs typeface="+mn-lt"/>
              </a:rPr>
              <a:t>In 1502 A.D., Leonardo Da Vinci came up with a novel bridge design to connect Istanbul with its neighbor city Galata. </a:t>
            </a:r>
          </a:p>
          <a:p>
            <a:endParaRPr lang="en-US">
              <a:ea typeface="+mn-lt"/>
              <a:cs typeface="+mn-lt"/>
            </a:endParaRPr>
          </a:p>
          <a:p>
            <a:pPr marL="0" indent="0">
              <a:buNone/>
            </a:pPr>
            <a:endParaRPr lang="en-US">
              <a:ea typeface="+mn-lt"/>
              <a:cs typeface="+mn-lt"/>
            </a:endParaRPr>
          </a:p>
          <a:p>
            <a:r>
              <a:rPr lang="en-US">
                <a:ea typeface="+mn-lt"/>
                <a:cs typeface="+mn-lt"/>
              </a:rPr>
              <a:t> The bridge was held together by compression only. All the forces were transferred within the structure.</a:t>
            </a:r>
          </a:p>
        </p:txBody>
      </p:sp>
      <p:pic>
        <p:nvPicPr>
          <p:cNvPr id="5" name="Picture 5" descr="A picture containing table&#10;&#10;Description generated with very high confidence">
            <a:extLst>
              <a:ext uri="{FF2B5EF4-FFF2-40B4-BE49-F238E27FC236}">
                <a16:creationId xmlns:a16="http://schemas.microsoft.com/office/drawing/2014/main" id="{7DB0B35B-9468-412E-BB01-FB7A99965500}"/>
              </a:ext>
            </a:extLst>
          </p:cNvPr>
          <p:cNvPicPr>
            <a:picLocks noChangeAspect="1"/>
          </p:cNvPicPr>
          <p:nvPr/>
        </p:nvPicPr>
        <p:blipFill>
          <a:blip r:embed="rId3"/>
          <a:stretch>
            <a:fillRect/>
          </a:stretch>
        </p:blipFill>
        <p:spPr>
          <a:xfrm>
            <a:off x="8016816" y="50282"/>
            <a:ext cx="3763992" cy="2228569"/>
          </a:xfrm>
          <a:prstGeom prst="rect">
            <a:avLst/>
          </a:prstGeom>
        </p:spPr>
      </p:pic>
    </p:spTree>
    <p:extLst>
      <p:ext uri="{BB962C8B-B14F-4D97-AF65-F5344CB8AC3E}">
        <p14:creationId xmlns:p14="http://schemas.microsoft.com/office/powerpoint/2010/main" val="80234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latin typeface="Arial"/>
                <a:cs typeface="Arial"/>
              </a:rPr>
              <a:t>Activity 3: Da Vinci Bridge Instructions </a:t>
            </a:r>
          </a:p>
        </p:txBody>
      </p:sp>
      <p:pic>
        <p:nvPicPr>
          <p:cNvPr id="5" name="Picture 5" descr="A picture containing table&#10;&#10;Description generated with very high confidence">
            <a:extLst>
              <a:ext uri="{FF2B5EF4-FFF2-40B4-BE49-F238E27FC236}">
                <a16:creationId xmlns:a16="http://schemas.microsoft.com/office/drawing/2014/main" id="{7DB0B35B-9468-412E-BB01-FB7A99965500}"/>
              </a:ext>
            </a:extLst>
          </p:cNvPr>
          <p:cNvPicPr>
            <a:picLocks noChangeAspect="1"/>
          </p:cNvPicPr>
          <p:nvPr/>
        </p:nvPicPr>
        <p:blipFill>
          <a:blip r:embed="rId3"/>
          <a:stretch>
            <a:fillRect/>
          </a:stretch>
        </p:blipFill>
        <p:spPr>
          <a:xfrm>
            <a:off x="7729269" y="1718056"/>
            <a:ext cx="4224067" cy="2516116"/>
          </a:xfrm>
          <a:prstGeom prst="rect">
            <a:avLst/>
          </a:prstGeom>
        </p:spPr>
      </p:pic>
      <p:pic>
        <p:nvPicPr>
          <p:cNvPr id="4" name="Picture 5" descr="A picture containing text, map&#10;&#10;Description generated with very high confidence">
            <a:extLst>
              <a:ext uri="{FF2B5EF4-FFF2-40B4-BE49-F238E27FC236}">
                <a16:creationId xmlns:a16="http://schemas.microsoft.com/office/drawing/2014/main" id="{EF08A04A-E3C4-45F4-AEB5-E8835C41379D}"/>
              </a:ext>
            </a:extLst>
          </p:cNvPr>
          <p:cNvPicPr>
            <a:picLocks noChangeAspect="1"/>
          </p:cNvPicPr>
          <p:nvPr/>
        </p:nvPicPr>
        <p:blipFill>
          <a:blip r:embed="rId4"/>
          <a:stretch>
            <a:fillRect/>
          </a:stretch>
        </p:blipFill>
        <p:spPr>
          <a:xfrm>
            <a:off x="253042" y="1581002"/>
            <a:ext cx="7545237" cy="5119354"/>
          </a:xfrm>
          <a:prstGeom prst="rect">
            <a:avLst/>
          </a:prstGeom>
        </p:spPr>
      </p:pic>
    </p:spTree>
    <p:extLst>
      <p:ext uri="{BB962C8B-B14F-4D97-AF65-F5344CB8AC3E}">
        <p14:creationId xmlns:p14="http://schemas.microsoft.com/office/powerpoint/2010/main" val="2943445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400"/>
              <a:t>How Do We Change Mindset?</a:t>
            </a:r>
            <a:br>
              <a:rPr lang="en-US" sz="5400"/>
            </a:br>
            <a:r>
              <a:rPr lang="en-US" sz="5400"/>
              <a:t>How Do We Foster a Growth Mindset?</a:t>
            </a:r>
          </a:p>
        </p:txBody>
      </p:sp>
    </p:spTree>
    <p:extLst>
      <p:ext uri="{BB962C8B-B14F-4D97-AF65-F5344CB8AC3E}">
        <p14:creationId xmlns:p14="http://schemas.microsoft.com/office/powerpoint/2010/main" val="1293499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venir Book"/>
                <a:cs typeface="Avenir Book"/>
              </a:rPr>
              <a:t>Mindsets Can Change!</a:t>
            </a:r>
          </a:p>
        </p:txBody>
      </p:sp>
      <p:sp>
        <p:nvSpPr>
          <p:cNvPr id="3" name="Text Placeholder 2"/>
          <p:cNvSpPr>
            <a:spLocks noGrp="1"/>
          </p:cNvSpPr>
          <p:nvPr>
            <p:ph type="body" idx="1"/>
          </p:nvPr>
        </p:nvSpPr>
        <p:spPr>
          <a:xfrm>
            <a:off x="1981201" y="1600201"/>
            <a:ext cx="7857067" cy="4525963"/>
          </a:xfrm>
        </p:spPr>
        <p:txBody>
          <a:bodyPr>
            <a:normAutofit/>
          </a:bodyPr>
          <a:lstStyle/>
          <a:p>
            <a:pPr marL="0" indent="0">
              <a:buNone/>
            </a:pPr>
            <a:r>
              <a:rPr lang="en-US">
                <a:latin typeface="Avenir Book"/>
                <a:cs typeface="Avenir Book"/>
              </a:rPr>
              <a:t>Rigorous research also shows that mindsets can change</a:t>
            </a:r>
          </a:p>
          <a:p>
            <a:pPr marL="0" indent="0">
              <a:buNone/>
            </a:pPr>
            <a:r>
              <a:rPr lang="en-US">
                <a:latin typeface="Avenir Book"/>
                <a:cs typeface="Avenir Book"/>
              </a:rPr>
              <a:t>When they are changed to have a Growth Mindset,</a:t>
            </a:r>
            <a:r>
              <a:rPr lang="en-US" b="1">
                <a:latin typeface="Avenir Book"/>
                <a:cs typeface="Avenir Book"/>
              </a:rPr>
              <a:t> </a:t>
            </a:r>
            <a:r>
              <a:rPr lang="en-US" b="1">
                <a:effectLst>
                  <a:outerShdw blurRad="38100" dist="38100" dir="2700000" algn="tl">
                    <a:srgbClr val="000000">
                      <a:alpha val="43137"/>
                    </a:srgbClr>
                  </a:outerShdw>
                </a:effectLst>
                <a:latin typeface="Avenir Book"/>
                <a:cs typeface="Avenir Book"/>
              </a:rPr>
              <a:t>students do better</a:t>
            </a:r>
          </a:p>
        </p:txBody>
      </p:sp>
      <p:pic>
        <p:nvPicPr>
          <p:cNvPr id="4" name="Picture 3" descr="liftinghig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0114" y="3774363"/>
            <a:ext cx="2524532" cy="2351801"/>
          </a:xfrm>
          <a:prstGeom prst="rect">
            <a:avLst/>
          </a:prstGeom>
        </p:spPr>
      </p:pic>
      <p:sp>
        <p:nvSpPr>
          <p:cNvPr id="5" name="Rectangle 4"/>
          <p:cNvSpPr/>
          <p:nvPr/>
        </p:nvSpPr>
        <p:spPr>
          <a:xfrm>
            <a:off x="434876" y="6233718"/>
            <a:ext cx="5097293" cy="369332"/>
          </a:xfrm>
          <a:prstGeom prst="rect">
            <a:avLst/>
          </a:prstGeom>
        </p:spPr>
        <p:txBody>
          <a:bodyPr wrap="none">
            <a:spAutoFit/>
          </a:bodyPr>
          <a:lstStyle/>
          <a:p>
            <a:r>
              <a:rPr lang="en-US"/>
              <a:t>Source: </a:t>
            </a:r>
            <a:r>
              <a:rPr lang="en-US" err="1">
                <a:hlinkClick r:id="rId4"/>
              </a:rPr>
              <a:t>MindsetKit</a:t>
            </a:r>
            <a:r>
              <a:rPr lang="en-US">
                <a:hlinkClick r:id="rId4"/>
              </a:rPr>
              <a:t> PERTS Professional Development</a:t>
            </a:r>
            <a:endParaRPr lang="en-US"/>
          </a:p>
        </p:txBody>
      </p:sp>
    </p:spTree>
    <p:extLst>
      <p:ext uri="{BB962C8B-B14F-4D97-AF65-F5344CB8AC3E}">
        <p14:creationId xmlns:p14="http://schemas.microsoft.com/office/powerpoint/2010/main" val="81032989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3C1A-D70C-46C4-8842-7989D6DECC18}"/>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A06999ED-DC0C-482C-AA97-1BA7185905F0}"/>
              </a:ext>
            </a:extLst>
          </p:cNvPr>
          <p:cNvSpPr>
            <a:spLocks noGrp="1"/>
          </p:cNvSpPr>
          <p:nvPr>
            <p:ph idx="1"/>
          </p:nvPr>
        </p:nvSpPr>
        <p:spPr>
          <a:xfrm>
            <a:off x="593785" y="2098795"/>
            <a:ext cx="10515600" cy="1490244"/>
          </a:xfrm>
        </p:spPr>
        <p:txBody>
          <a:bodyPr vert="horz" lIns="91440" tIns="45720" rIns="91440" bIns="45720" rtlCol="0" anchor="t">
            <a:normAutofit/>
          </a:bodyPr>
          <a:lstStyle/>
          <a:p>
            <a:pPr marL="0" indent="0">
              <a:buNone/>
            </a:pPr>
            <a:r>
              <a:rPr lang="en-US" b="1" dirty="0">
                <a:latin typeface="Arial"/>
                <a:cs typeface="Arial"/>
              </a:rPr>
              <a:t>1) How many students declared a STEM major between 2003 and 2009?  </a:t>
            </a:r>
            <a:endParaRPr lang="en-US" dirty="0">
              <a:cs typeface="Calibri" panose="020F0502020204030204"/>
            </a:endParaRPr>
          </a:p>
        </p:txBody>
      </p:sp>
      <p:sp>
        <p:nvSpPr>
          <p:cNvPr id="5" name="Content Placeholder 2">
            <a:extLst>
              <a:ext uri="{FF2B5EF4-FFF2-40B4-BE49-F238E27FC236}">
                <a16:creationId xmlns:a16="http://schemas.microsoft.com/office/drawing/2014/main" id="{1C1CC2DA-4D00-45B8-9AEC-ABF14C17F61F}"/>
              </a:ext>
            </a:extLst>
          </p:cNvPr>
          <p:cNvSpPr txBox="1">
            <a:spLocks/>
          </p:cNvSpPr>
          <p:nvPr/>
        </p:nvSpPr>
        <p:spPr>
          <a:xfrm>
            <a:off x="602411" y="4177761"/>
            <a:ext cx="10515600"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9426D"/>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19426D"/>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19426D"/>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a:cs typeface="Arial"/>
              </a:rPr>
              <a:t>28% bachelor's degree</a:t>
            </a:r>
            <a:endParaRPr lang="en-US" dirty="0">
              <a:latin typeface="Calibri" panose="020F0502020204030204"/>
              <a:cs typeface="Calibri" panose="020F0502020204030204"/>
            </a:endParaRPr>
          </a:p>
          <a:p>
            <a:pPr marL="0" indent="0">
              <a:buNone/>
            </a:pPr>
            <a:r>
              <a:rPr lang="en-US" b="1" dirty="0">
                <a:latin typeface="Arial"/>
                <a:cs typeface="Arial"/>
              </a:rPr>
              <a:t> 20%  associate's degree</a:t>
            </a:r>
            <a:endParaRPr lang="en-US" dirty="0">
              <a:cs typeface="Calibri" panose="020F0502020204030204"/>
            </a:endParaRPr>
          </a:p>
        </p:txBody>
      </p:sp>
      <p:sp>
        <p:nvSpPr>
          <p:cNvPr id="6" name="TextBox 5">
            <a:extLst>
              <a:ext uri="{FF2B5EF4-FFF2-40B4-BE49-F238E27FC236}">
                <a16:creationId xmlns:a16="http://schemas.microsoft.com/office/drawing/2014/main" id="{A8F84FB2-0B53-4033-B4D5-26DF55A4BF06}"/>
              </a:ext>
            </a:extLst>
          </p:cNvPr>
          <p:cNvSpPr txBox="1"/>
          <p:nvPr/>
        </p:nvSpPr>
        <p:spPr>
          <a:xfrm>
            <a:off x="842513" y="5371381"/>
            <a:ext cx="8364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595959"/>
                </a:solidFill>
                <a:latin typeface="Arial"/>
              </a:rPr>
              <a:t>Department of Education (National Center for Education Statistics)</a:t>
            </a:r>
            <a:endParaRPr lang="en-US" dirty="0"/>
          </a:p>
        </p:txBody>
      </p:sp>
    </p:spTree>
    <p:extLst>
      <p:ext uri="{BB962C8B-B14F-4D97-AF65-F5344CB8AC3E}">
        <p14:creationId xmlns:p14="http://schemas.microsoft.com/office/powerpoint/2010/main" val="286491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7197" y="785471"/>
            <a:ext cx="6018287" cy="704348"/>
          </a:xfrm>
        </p:spPr>
        <p:txBody>
          <a:bodyPr>
            <a:normAutofit/>
          </a:bodyPr>
          <a:lstStyle/>
          <a:p>
            <a:r>
              <a:rPr lang="en-US" sz="3600">
                <a:latin typeface="Avenir Book"/>
                <a:cs typeface="Avenir Book"/>
              </a:rPr>
              <a:t>Mindset Interventions</a:t>
            </a:r>
          </a:p>
        </p:txBody>
      </p:sp>
      <p:pic>
        <p:nvPicPr>
          <p:cNvPr id="8" name="Picture 7" descr="Slide4.PNG"/>
          <p:cNvPicPr/>
          <p:nvPr/>
        </p:nvPicPr>
        <p:blipFill>
          <a:blip r:embed="rId3" cstate="print"/>
          <a:srcRect t="14648"/>
          <a:stretch>
            <a:fillRect/>
          </a:stretch>
        </p:blipFill>
        <p:spPr>
          <a:xfrm>
            <a:off x="2209801" y="1473197"/>
            <a:ext cx="7772400" cy="5029200"/>
          </a:xfrm>
          <a:prstGeom prst="rect">
            <a:avLst/>
          </a:prstGeom>
        </p:spPr>
      </p:pic>
      <p:sp>
        <p:nvSpPr>
          <p:cNvPr id="4" name="Rectangle 3"/>
          <p:cNvSpPr/>
          <p:nvPr/>
        </p:nvSpPr>
        <p:spPr>
          <a:xfrm>
            <a:off x="2311411" y="5520267"/>
            <a:ext cx="7374457" cy="592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250238" y="6488640"/>
            <a:ext cx="5097293" cy="369332"/>
          </a:xfrm>
          <a:prstGeom prst="rect">
            <a:avLst/>
          </a:prstGeom>
        </p:spPr>
        <p:txBody>
          <a:bodyPr wrap="none">
            <a:spAutoFit/>
          </a:bodyPr>
          <a:lstStyle/>
          <a:p>
            <a:r>
              <a:rPr lang="en-US"/>
              <a:t>Source: </a:t>
            </a:r>
            <a:r>
              <a:rPr lang="en-US" err="1">
                <a:hlinkClick r:id="rId4"/>
              </a:rPr>
              <a:t>MindsetKit</a:t>
            </a:r>
            <a:r>
              <a:rPr lang="en-US">
                <a:hlinkClick r:id="rId4"/>
              </a:rPr>
              <a:t> PERTS Professional Development</a:t>
            </a:r>
            <a:endParaRPr lang="en-US"/>
          </a:p>
        </p:txBody>
      </p:sp>
    </p:spTree>
    <p:extLst>
      <p:ext uri="{BB962C8B-B14F-4D97-AF65-F5344CB8AC3E}">
        <p14:creationId xmlns:p14="http://schemas.microsoft.com/office/powerpoint/2010/main" val="30673621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2039622" y="1370886"/>
            <a:ext cx="8001000"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45720" tIns="45720" rIns="45720" bIns="45720" numCol="1" anchor="ctr" anchorCtr="0" compatLnSpc="1">
            <a:prstTxWarp prst="textNoShape">
              <a:avLst/>
            </a:prstTxWarp>
          </a:bodyPr>
          <a:lstStyle>
            <a:lvl1pPr algn="ctr" rtl="0" fontAlgn="base">
              <a:spcBef>
                <a:spcPct val="0"/>
              </a:spcBef>
              <a:spcAft>
                <a:spcPct val="0"/>
              </a:spcAft>
              <a:defRPr sz="4800">
                <a:solidFill>
                  <a:schemeClr val="tx1"/>
                </a:solidFill>
                <a:latin typeface="+mj-lt"/>
                <a:ea typeface="+mj-ea"/>
                <a:cs typeface="+mj-cs"/>
                <a:sym typeface="Gill Sans Light" charset="0"/>
              </a:defRPr>
            </a:lvl1pPr>
            <a:lvl2pPr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5pPr>
            <a:lvl6pPr marL="457200"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6pPr>
            <a:lvl7pPr marL="914400"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7pPr>
            <a:lvl8pPr marL="1371600"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8pPr>
            <a:lvl9pPr marL="1828800" algn="ctr" rtl="0" fontAlgn="base">
              <a:spcBef>
                <a:spcPct val="0"/>
              </a:spcBef>
              <a:spcAft>
                <a:spcPct val="0"/>
              </a:spcAft>
              <a:defRPr sz="4800">
                <a:solidFill>
                  <a:schemeClr val="tx1"/>
                </a:solidFill>
                <a:latin typeface="Gill Sans Light" charset="0"/>
                <a:ea typeface="ヒラギノ角ゴ ProN W3" charset="0"/>
                <a:cs typeface="ヒラギノ角ゴ ProN W3" charset="0"/>
                <a:sym typeface="Gill Sans Light" charset="0"/>
              </a:defRPr>
            </a:lvl9pPr>
          </a:lstStyle>
          <a:p>
            <a:pPr marL="514350" indent="-514350">
              <a:spcBef>
                <a:spcPts val="2700"/>
              </a:spcBef>
            </a:pPr>
            <a:r>
              <a:rPr lang="en-US" sz="4000">
                <a:solidFill>
                  <a:schemeClr val="accent2"/>
                </a:solidFill>
                <a:latin typeface="Avenir Book"/>
                <a:ea typeface="ＭＳ Ｐゴシック" charset="0"/>
                <a:cs typeface="Avenir Book"/>
              </a:rPr>
              <a:t>How Do Everyday Interactions Shape Mindsets?</a:t>
            </a:r>
          </a:p>
        </p:txBody>
      </p:sp>
      <p:sp>
        <p:nvSpPr>
          <p:cNvPr id="6" name="Rectangle 2"/>
          <p:cNvSpPr txBox="1">
            <a:spLocks noChangeArrowheads="1"/>
          </p:cNvSpPr>
          <p:nvPr/>
        </p:nvSpPr>
        <p:spPr>
          <a:xfrm>
            <a:off x="1925322" y="3188673"/>
            <a:ext cx="8229600" cy="2587874"/>
          </a:xfrm>
          <a:prstGeom prst="rect">
            <a:avLst/>
          </a:prstGeom>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55822"/>
            <a:r>
              <a:rPr lang="en-US">
                <a:latin typeface="Avenir Book"/>
                <a:cs typeface="Avenir Book"/>
              </a:rPr>
              <a:t>The </a:t>
            </a:r>
            <a:r>
              <a:rPr lang="en-US" b="1">
                <a:effectLst>
                  <a:outerShdw blurRad="38100" dist="38100" dir="2700000" algn="tl">
                    <a:srgbClr val="000000">
                      <a:alpha val="43137"/>
                    </a:srgbClr>
                  </a:outerShdw>
                </a:effectLst>
                <a:latin typeface="Avenir Book"/>
                <a:cs typeface="Avenir Book"/>
              </a:rPr>
              <a:t>language</a:t>
            </a:r>
            <a:r>
              <a:rPr lang="en-US">
                <a:latin typeface="Avenir Book"/>
                <a:cs typeface="Avenir Book"/>
              </a:rPr>
              <a:t> we use tells others what we believe and what we value</a:t>
            </a:r>
          </a:p>
          <a:p>
            <a:pPr marL="512922" indent="0">
              <a:buNone/>
            </a:pPr>
            <a:endParaRPr lang="en-US" sz="1800">
              <a:latin typeface="Avenir Book"/>
              <a:cs typeface="Avenir Book"/>
            </a:endParaRPr>
          </a:p>
          <a:p>
            <a:pPr marL="855822"/>
            <a:r>
              <a:rPr lang="en-US" b="1">
                <a:effectLst>
                  <a:outerShdw blurRad="38100" dist="38100" dir="2700000" algn="tl">
                    <a:srgbClr val="000000">
                      <a:alpha val="43137"/>
                    </a:srgbClr>
                  </a:outerShdw>
                </a:effectLst>
                <a:latin typeface="Avenir Book"/>
                <a:cs typeface="Avenir Book"/>
              </a:rPr>
              <a:t>Feedback</a:t>
            </a:r>
            <a:r>
              <a:rPr lang="en-US">
                <a:latin typeface="Avenir Book"/>
                <a:cs typeface="Avenir Book"/>
              </a:rPr>
              <a:t> tells us what is expected of us and what goals we should have</a:t>
            </a:r>
          </a:p>
        </p:txBody>
      </p:sp>
      <p:sp>
        <p:nvSpPr>
          <p:cNvPr id="2" name="Rectangle 1"/>
          <p:cNvSpPr/>
          <p:nvPr/>
        </p:nvSpPr>
        <p:spPr>
          <a:xfrm>
            <a:off x="144730" y="6216134"/>
            <a:ext cx="5097293"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endParaRPr lang="en-US"/>
          </a:p>
        </p:txBody>
      </p:sp>
    </p:spTree>
    <p:extLst>
      <p:ext uri="{BB962C8B-B14F-4D97-AF65-F5344CB8AC3E}">
        <p14:creationId xmlns:p14="http://schemas.microsoft.com/office/powerpoint/2010/main" val="282425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5" name="Rectangle 1"/>
          <p:cNvSpPr>
            <a:spLocks noGrp="1" noChangeArrowheads="1"/>
          </p:cNvSpPr>
          <p:nvPr>
            <p:ph type="title"/>
          </p:nvPr>
        </p:nvSpPr>
        <p:spPr>
          <a:xfrm>
            <a:off x="1981200" y="712626"/>
            <a:ext cx="8229600" cy="1143000"/>
          </a:xfrm>
          <a:ln/>
        </p:spPr>
        <p:txBody>
          <a:bodyPr/>
          <a:lstStyle/>
          <a:p>
            <a:r>
              <a:rPr lang="en-US">
                <a:latin typeface="Avenir Book"/>
                <a:cs typeface="Avenir Book"/>
              </a:rPr>
              <a:t>Praise</a:t>
            </a:r>
          </a:p>
        </p:txBody>
      </p:sp>
      <p:sp>
        <p:nvSpPr>
          <p:cNvPr id="190466" name="Rectangle 2"/>
          <p:cNvSpPr>
            <a:spLocks noGrp="1" noChangeArrowheads="1"/>
          </p:cNvSpPr>
          <p:nvPr>
            <p:ph type="body" idx="1"/>
          </p:nvPr>
        </p:nvSpPr>
        <p:spPr>
          <a:xfrm>
            <a:off x="2415540" y="1572683"/>
            <a:ext cx="7486650" cy="4629150"/>
          </a:xfrm>
          <a:ln/>
        </p:spPr>
        <p:txBody>
          <a:bodyPr/>
          <a:lstStyle/>
          <a:p>
            <a:pPr marL="627222"/>
            <a:r>
              <a:rPr lang="en-US">
                <a:latin typeface="Avenir Book"/>
                <a:cs typeface="Avenir Book"/>
              </a:rPr>
              <a:t>Research Question:</a:t>
            </a:r>
          </a:p>
          <a:p>
            <a:pPr marL="284322" indent="0">
              <a:buNone/>
            </a:pPr>
            <a:endParaRPr lang="en-US" sz="1200">
              <a:latin typeface="Avenir Book"/>
              <a:cs typeface="Avenir Book"/>
            </a:endParaRPr>
          </a:p>
          <a:p>
            <a:pPr lvl="1" indent="0">
              <a:buNone/>
            </a:pPr>
            <a:r>
              <a:rPr lang="en-US">
                <a:latin typeface="Avenir Book"/>
                <a:cs typeface="Avenir Book"/>
              </a:rPr>
              <a:t>Do different kinds of praise influence students’ response to failure?</a:t>
            </a:r>
          </a:p>
        </p:txBody>
      </p:sp>
      <p:sp>
        <p:nvSpPr>
          <p:cNvPr id="3" name="TextBox 2"/>
          <p:cNvSpPr txBox="1"/>
          <p:nvPr/>
        </p:nvSpPr>
        <p:spPr>
          <a:xfrm>
            <a:off x="4792980" y="6172201"/>
            <a:ext cx="2606040" cy="360099"/>
          </a:xfrm>
          <a:prstGeom prst="rect">
            <a:avLst/>
          </a:prstGeom>
          <a:noFill/>
        </p:spPr>
        <p:txBody>
          <a:bodyPr wrap="square" lIns="82296" tIns="41148" rIns="82296" bIns="41148" rtlCol="0">
            <a:spAutoFit/>
          </a:bodyPr>
          <a:lstStyle/>
          <a:p>
            <a:pPr algn="ctr"/>
            <a:r>
              <a:rPr lang="en-US">
                <a:latin typeface="Avenir Book"/>
                <a:cs typeface="Avenir Book"/>
              </a:rPr>
              <a:t>Claudia Mueller </a:t>
            </a:r>
          </a:p>
        </p:txBody>
      </p:sp>
      <p:pic>
        <p:nvPicPr>
          <p:cNvPr id="4" name="Picture 3"/>
          <p:cNvPicPr>
            <a:picLocks noChangeAspect="1"/>
          </p:cNvPicPr>
          <p:nvPr/>
        </p:nvPicPr>
        <p:blipFill>
          <a:blip r:embed="rId3"/>
          <a:stretch>
            <a:fillRect/>
          </a:stretch>
        </p:blipFill>
        <p:spPr>
          <a:xfrm>
            <a:off x="5170170" y="3909060"/>
            <a:ext cx="1760220" cy="2183130"/>
          </a:xfrm>
          <a:prstGeom prst="rect">
            <a:avLst/>
          </a:prstGeom>
        </p:spPr>
      </p:pic>
    </p:spTree>
    <p:extLst>
      <p:ext uri="{BB962C8B-B14F-4D97-AF65-F5344CB8AC3E}">
        <p14:creationId xmlns:p14="http://schemas.microsoft.com/office/powerpoint/2010/main" val="401231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body" idx="1"/>
          </p:nvPr>
        </p:nvSpPr>
        <p:spPr>
          <a:xfrm>
            <a:off x="2415540" y="1714500"/>
            <a:ext cx="7360920" cy="4777740"/>
          </a:xfrm>
          <a:ln/>
        </p:spPr>
        <p:txBody>
          <a:bodyPr>
            <a:normAutofit/>
          </a:bodyPr>
          <a:lstStyle/>
          <a:p>
            <a:pPr marL="627222"/>
            <a:r>
              <a:rPr lang="en-US" sz="2500">
                <a:latin typeface="Avenir Book"/>
                <a:cs typeface="Avenir Book"/>
              </a:rPr>
              <a:t>Completed moderately difficult IQ problems</a:t>
            </a:r>
          </a:p>
          <a:p>
            <a:pPr marL="627222">
              <a:spcBef>
                <a:spcPts val="4410"/>
              </a:spcBef>
            </a:pPr>
            <a:r>
              <a:rPr lang="en-US" sz="2500">
                <a:latin typeface="Avenir Book"/>
                <a:cs typeface="Avenir Book"/>
              </a:rPr>
              <a:t>Received positive feedback (intelligence praise, effort praise, or control)</a:t>
            </a:r>
          </a:p>
          <a:p>
            <a:pPr marL="627222">
              <a:spcBef>
                <a:spcPts val="4410"/>
              </a:spcBef>
            </a:pPr>
            <a:r>
              <a:rPr lang="en-US" sz="2500">
                <a:latin typeface="Avenir Book"/>
                <a:cs typeface="Avenir Book"/>
              </a:rPr>
              <a:t>Completed </a:t>
            </a:r>
            <a:r>
              <a:rPr lang="en-US" sz="2500" b="1">
                <a:latin typeface="Avenir Book"/>
                <a:cs typeface="Avenir Book"/>
              </a:rPr>
              <a:t>very difficult</a:t>
            </a:r>
            <a:r>
              <a:rPr lang="en-US" sz="2500">
                <a:latin typeface="Avenir Book"/>
                <a:cs typeface="Avenir Book"/>
              </a:rPr>
              <a:t> IQ problems</a:t>
            </a:r>
          </a:p>
          <a:p>
            <a:pPr marL="627222">
              <a:spcBef>
                <a:spcPts val="4410"/>
              </a:spcBef>
            </a:pPr>
            <a:r>
              <a:rPr lang="en-US" sz="2500">
                <a:latin typeface="Avenir Book"/>
                <a:cs typeface="Avenir Book"/>
              </a:rPr>
              <a:t>Received negative feedback that they did a lot worse</a:t>
            </a:r>
          </a:p>
          <a:p>
            <a:pPr marL="627222">
              <a:spcBef>
                <a:spcPts val="4410"/>
              </a:spcBef>
            </a:pPr>
            <a:r>
              <a:rPr lang="en-US" sz="2500">
                <a:latin typeface="Avenir Book"/>
                <a:cs typeface="Avenir Book"/>
              </a:rPr>
              <a:t>Completed moderately difficult IQ problems</a:t>
            </a:r>
          </a:p>
        </p:txBody>
      </p:sp>
      <p:sp>
        <p:nvSpPr>
          <p:cNvPr id="117762" name="AutoShape 2"/>
          <p:cNvSpPr>
            <a:spLocks/>
          </p:cNvSpPr>
          <p:nvPr/>
        </p:nvSpPr>
        <p:spPr bwMode="auto">
          <a:xfrm>
            <a:off x="2529840" y="1645920"/>
            <a:ext cx="7292340" cy="720090"/>
          </a:xfrm>
          <a:prstGeom prst="roundRect">
            <a:avLst>
              <a:gd name="adj" fmla="val 23806"/>
            </a:avLst>
          </a:prstGeom>
          <a:noFill/>
          <a:ln w="76200" cap="flat">
            <a:solidFill>
              <a:srgbClr val="29008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7763" name="Rectangle 3"/>
          <p:cNvSpPr>
            <a:spLocks/>
          </p:cNvSpPr>
          <p:nvPr/>
        </p:nvSpPr>
        <p:spPr bwMode="auto">
          <a:xfrm>
            <a:off x="8654893" y="6534865"/>
            <a:ext cx="210794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1600">
                <a:latin typeface="Gill Sans Light" charset="0"/>
                <a:ea typeface="ＭＳ Ｐゴシック" charset="0"/>
                <a:cs typeface="Gill Sans Light" charset="0"/>
                <a:sym typeface="Gill Sans Light" charset="0"/>
              </a:rPr>
              <a:t>Mueller &amp; Dweck, 1998</a:t>
            </a:r>
          </a:p>
        </p:txBody>
      </p:sp>
      <p:sp>
        <p:nvSpPr>
          <p:cNvPr id="117764" name="AutoShape 4"/>
          <p:cNvSpPr>
            <a:spLocks/>
          </p:cNvSpPr>
          <p:nvPr/>
        </p:nvSpPr>
        <p:spPr bwMode="auto">
          <a:xfrm>
            <a:off x="2529840" y="5760720"/>
            <a:ext cx="7292340" cy="720090"/>
          </a:xfrm>
          <a:prstGeom prst="roundRect">
            <a:avLst>
              <a:gd name="adj" fmla="val 23806"/>
            </a:avLst>
          </a:prstGeom>
          <a:noFill/>
          <a:ln w="76200" cap="flat">
            <a:solidFill>
              <a:srgbClr val="290082"/>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17765" name="Rectangle 5"/>
          <p:cNvSpPr>
            <a:spLocks/>
          </p:cNvSpPr>
          <p:nvPr/>
        </p:nvSpPr>
        <p:spPr bwMode="auto">
          <a:xfrm>
            <a:off x="1725344" y="516987"/>
            <a:ext cx="9124364" cy="1223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r>
              <a:rPr lang="en-US" sz="3600">
                <a:solidFill>
                  <a:schemeClr val="accent2"/>
                </a:solidFill>
                <a:latin typeface="Avenir Book"/>
                <a:ea typeface="ＭＳ Ｐゴシック" charset="0"/>
                <a:cs typeface="Avenir Book"/>
                <a:sym typeface="Gill Sans Light" charset="0"/>
              </a:rPr>
              <a:t>Praise Effects on IQ Test Performance:</a:t>
            </a:r>
          </a:p>
        </p:txBody>
      </p:sp>
    </p:spTree>
    <p:extLst>
      <p:ext uri="{BB962C8B-B14F-4D97-AF65-F5344CB8AC3E}">
        <p14:creationId xmlns:p14="http://schemas.microsoft.com/office/powerpoint/2010/main" val="1050101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7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7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nimBg="1"/>
      <p:bldP spid="1177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chart-blank.png"/>
          <p:cNvPicPr/>
          <p:nvPr/>
        </p:nvPicPr>
        <p:blipFill>
          <a:blip r:embed="rId3"/>
          <a:stretch>
            <a:fillRect/>
          </a:stretch>
        </p:blipFill>
        <p:spPr>
          <a:xfrm>
            <a:off x="2002090" y="1081461"/>
            <a:ext cx="5715001" cy="5715000"/>
          </a:xfrm>
          <a:prstGeom prst="rect">
            <a:avLst/>
          </a:prstGeom>
          <a:ln w="12700">
            <a:miter lim="400000"/>
          </a:ln>
        </p:spPr>
      </p:pic>
      <p:sp>
        <p:nvSpPr>
          <p:cNvPr id="74" name="Shape 74"/>
          <p:cNvSpPr/>
          <p:nvPr/>
        </p:nvSpPr>
        <p:spPr>
          <a:xfrm flipV="1">
            <a:off x="3817656" y="4631524"/>
            <a:ext cx="2340592" cy="217899"/>
          </a:xfrm>
          <a:prstGeom prst="line">
            <a:avLst/>
          </a:prstGeom>
          <a:ln w="63500">
            <a:solidFill>
              <a:srgbClr val="F5D328"/>
            </a:solidFill>
            <a:miter lim="400000"/>
            <a:headEnd type="oval"/>
            <a:tailEnd type="oval"/>
          </a:ln>
        </p:spPr>
        <p:txBody>
          <a:bodyPr lIns="0" tIns="0" rIns="0" bIns="0" anchor="ctr"/>
          <a:lstStyle/>
          <a:p>
            <a:pPr lvl="0">
              <a:defRPr sz="2400"/>
            </a:pPr>
            <a:endParaRPr sz="2400"/>
          </a:p>
        </p:txBody>
      </p:sp>
      <p:sp>
        <p:nvSpPr>
          <p:cNvPr id="75" name="Shape 75"/>
          <p:cNvSpPr/>
          <p:nvPr/>
        </p:nvSpPr>
        <p:spPr>
          <a:xfrm>
            <a:off x="3854578" y="4410119"/>
            <a:ext cx="2266751" cy="1832438"/>
          </a:xfrm>
          <a:prstGeom prst="line">
            <a:avLst/>
          </a:prstGeom>
          <a:ln w="63500">
            <a:solidFill>
              <a:srgbClr val="EC5D57"/>
            </a:solidFill>
            <a:miter lim="400000"/>
            <a:headEnd type="diamond"/>
            <a:tailEnd type="diamond"/>
          </a:ln>
        </p:spPr>
        <p:txBody>
          <a:bodyPr lIns="0" tIns="0" rIns="0" bIns="0" anchor="ctr"/>
          <a:lstStyle/>
          <a:p>
            <a:pPr lvl="0">
              <a:defRPr sz="2400"/>
            </a:pPr>
            <a:endParaRPr sz="2400"/>
          </a:p>
        </p:txBody>
      </p:sp>
      <p:sp>
        <p:nvSpPr>
          <p:cNvPr id="76" name="Shape 76"/>
          <p:cNvSpPr/>
          <p:nvPr/>
        </p:nvSpPr>
        <p:spPr>
          <a:xfrm flipV="1">
            <a:off x="3817401" y="2995485"/>
            <a:ext cx="2287527" cy="2029829"/>
          </a:xfrm>
          <a:prstGeom prst="line">
            <a:avLst/>
          </a:prstGeom>
          <a:ln w="76200">
            <a:solidFill>
              <a:srgbClr val="70BF41"/>
            </a:solidFill>
            <a:miter lim="400000"/>
            <a:headEnd type="diamond"/>
            <a:tailEnd type="diamond"/>
          </a:ln>
        </p:spPr>
        <p:txBody>
          <a:bodyPr lIns="0" tIns="0" rIns="0" bIns="0" anchor="ctr"/>
          <a:lstStyle/>
          <a:p>
            <a:pPr lvl="0">
              <a:defRPr sz="2400"/>
            </a:pPr>
            <a:endParaRPr sz="2400"/>
          </a:p>
        </p:txBody>
      </p:sp>
      <p:sp>
        <p:nvSpPr>
          <p:cNvPr id="77" name="Shape 77"/>
          <p:cNvSpPr/>
          <p:nvPr/>
        </p:nvSpPr>
        <p:spPr>
          <a:xfrm>
            <a:off x="2645557" y="902837"/>
            <a:ext cx="6236841" cy="1180127"/>
          </a:xfrm>
          <a:prstGeom prst="rect">
            <a:avLst/>
          </a:prstGeom>
          <a:ln w="12700">
            <a:miter lim="400000"/>
          </a:ln>
          <a:extLst>
            <a:ext uri="{C572A759-6A51-4108-AA02-DFA0A04FC94B}">
              <ma14:wrappingTextBoxFlag xmlns:ma14="http://schemas.microsoft.com/office/mac/drawingml/2011/main" xmlns="" val="1"/>
            </a:ext>
          </a:extLst>
        </p:spPr>
        <p:txBody>
          <a:bodyPr wrap="square" lIns="35717" tIns="35717" rIns="35717" bIns="35717" anchor="ctr">
            <a:spAutoFit/>
          </a:bodyPr>
          <a:lstStyle>
            <a:lvl1pPr>
              <a:defRPr sz="3200">
                <a:latin typeface="Avenir Next Medium"/>
                <a:ea typeface="Avenir Next Medium"/>
                <a:cs typeface="Avenir Next Medium"/>
                <a:sym typeface="Avenir Next Medium"/>
              </a:defRPr>
            </a:lvl1pPr>
          </a:lstStyle>
          <a:p>
            <a:pPr lvl="0" algn="ctr">
              <a:defRPr sz="1800"/>
            </a:pPr>
            <a:r>
              <a:rPr sz="3600">
                <a:latin typeface="Avenir Book"/>
                <a:cs typeface="Avenir Book"/>
              </a:rPr>
              <a:t>Number of Problems Solved Before and After Setback</a:t>
            </a:r>
          </a:p>
        </p:txBody>
      </p:sp>
      <p:sp>
        <p:nvSpPr>
          <p:cNvPr id="78" name="Shape 78"/>
          <p:cNvSpPr/>
          <p:nvPr/>
        </p:nvSpPr>
        <p:spPr>
          <a:xfrm>
            <a:off x="7938383" y="3708062"/>
            <a:ext cx="2498456" cy="90312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lvl="0" algn="l">
              <a:defRPr sz="1800"/>
            </a:pPr>
            <a:r>
              <a:rPr>
                <a:latin typeface="Avenir Next"/>
                <a:ea typeface="Avenir Next"/>
                <a:cs typeface="Avenir Next"/>
                <a:sym typeface="Avenir Next"/>
              </a:rPr>
              <a:t>Control praise</a:t>
            </a:r>
          </a:p>
          <a:p>
            <a:pPr lvl="0" algn="l">
              <a:defRPr sz="1800"/>
            </a:pPr>
            <a:r>
              <a:rPr>
                <a:latin typeface="Avenir Next"/>
                <a:ea typeface="Avenir Next"/>
                <a:cs typeface="Avenir Next"/>
                <a:sym typeface="Avenir Next"/>
              </a:rPr>
              <a:t>Intelligence praise</a:t>
            </a:r>
          </a:p>
          <a:p>
            <a:pPr lvl="0" algn="l">
              <a:defRPr sz="1800"/>
            </a:pPr>
            <a:r>
              <a:rPr>
                <a:latin typeface="Avenir Next"/>
                <a:ea typeface="Avenir Next"/>
                <a:cs typeface="Avenir Next"/>
                <a:sym typeface="Avenir Next"/>
              </a:rPr>
              <a:t>Effort praise</a:t>
            </a:r>
          </a:p>
        </p:txBody>
      </p:sp>
      <p:sp>
        <p:nvSpPr>
          <p:cNvPr id="79" name="Shape 79"/>
          <p:cNvSpPr/>
          <p:nvPr/>
        </p:nvSpPr>
        <p:spPr>
          <a:xfrm>
            <a:off x="7605365" y="4368987"/>
            <a:ext cx="223449" cy="223448"/>
          </a:xfrm>
          <a:prstGeom prst="rect">
            <a:avLst/>
          </a:prstGeom>
          <a:solidFill>
            <a:srgbClr val="70BF41"/>
          </a:solidFill>
          <a:ln w="12700">
            <a:miter lim="400000"/>
          </a:ln>
        </p:spPr>
        <p:txBody>
          <a:bodyPr lIns="0" tIns="0" rIns="0" bIns="0" anchor="ctr"/>
          <a:lstStyle/>
          <a:p>
            <a:pPr lvl="0">
              <a:defRPr sz="2400">
                <a:solidFill>
                  <a:srgbClr val="FFFFFF"/>
                </a:solidFill>
              </a:defRPr>
            </a:pPr>
            <a:endParaRPr sz="2400"/>
          </a:p>
        </p:txBody>
      </p:sp>
      <p:sp>
        <p:nvSpPr>
          <p:cNvPr id="80" name="Shape 80"/>
          <p:cNvSpPr/>
          <p:nvPr/>
        </p:nvSpPr>
        <p:spPr>
          <a:xfrm>
            <a:off x="7605365" y="4047902"/>
            <a:ext cx="223449" cy="223448"/>
          </a:xfrm>
          <a:prstGeom prst="rect">
            <a:avLst/>
          </a:prstGeom>
          <a:solidFill>
            <a:srgbClr val="EC5D57"/>
          </a:solidFill>
          <a:ln w="12700">
            <a:miter lim="400000"/>
          </a:ln>
        </p:spPr>
        <p:txBody>
          <a:bodyPr lIns="0" tIns="0" rIns="0" bIns="0" anchor="ctr"/>
          <a:lstStyle/>
          <a:p>
            <a:pPr lvl="0">
              <a:defRPr sz="2400">
                <a:solidFill>
                  <a:srgbClr val="FFFFFF"/>
                </a:solidFill>
              </a:defRPr>
            </a:pPr>
            <a:endParaRPr sz="2400"/>
          </a:p>
        </p:txBody>
      </p:sp>
      <p:sp>
        <p:nvSpPr>
          <p:cNvPr id="81" name="Shape 81"/>
          <p:cNvSpPr/>
          <p:nvPr/>
        </p:nvSpPr>
        <p:spPr>
          <a:xfrm>
            <a:off x="7605365" y="3739444"/>
            <a:ext cx="223449" cy="2108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5D328"/>
          </a:solidFill>
          <a:ln w="12700">
            <a:miter lim="400000"/>
          </a:ln>
        </p:spPr>
        <p:txBody>
          <a:bodyPr lIns="0" tIns="0" rIns="0" bIns="0" anchor="ctr"/>
          <a:lstStyle/>
          <a:p>
            <a:pPr lvl="0">
              <a:defRPr sz="2400">
                <a:solidFill>
                  <a:srgbClr val="FFFFFF"/>
                </a:solidFill>
              </a:defRPr>
            </a:pPr>
            <a:endParaRPr sz="2400"/>
          </a:p>
        </p:txBody>
      </p:sp>
      <p:sp>
        <p:nvSpPr>
          <p:cNvPr id="2" name="Rectangle 1"/>
          <p:cNvSpPr/>
          <p:nvPr/>
        </p:nvSpPr>
        <p:spPr>
          <a:xfrm>
            <a:off x="6967561" y="6427129"/>
            <a:ext cx="5097293" cy="369332"/>
          </a:xfrm>
          <a:prstGeom prst="rect">
            <a:avLst/>
          </a:prstGeom>
        </p:spPr>
        <p:txBody>
          <a:bodyPr wrap="none">
            <a:spAutoFit/>
          </a:bodyPr>
          <a:lstStyle/>
          <a:p>
            <a:r>
              <a:rPr lang="en-US"/>
              <a:t>Source: </a:t>
            </a:r>
            <a:r>
              <a:rPr lang="en-US" err="1">
                <a:hlinkClick r:id="rId4"/>
              </a:rPr>
              <a:t>MindsetKit</a:t>
            </a:r>
            <a:r>
              <a:rPr lang="en-US">
                <a:hlinkClick r:id="rId4"/>
              </a:rPr>
              <a:t> PERTS Professional Development</a:t>
            </a:r>
            <a:endParaRPr lang="en-US"/>
          </a:p>
        </p:txBody>
      </p:sp>
    </p:spTree>
    <p:extLst>
      <p:ext uri="{BB962C8B-B14F-4D97-AF65-F5344CB8AC3E}">
        <p14:creationId xmlns:p14="http://schemas.microsoft.com/office/powerpoint/2010/main" val="1514312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venir Book"/>
                <a:cs typeface="Avenir Book"/>
              </a:rPr>
              <a:t>Growth Mindset Praise</a:t>
            </a:r>
          </a:p>
        </p:txBody>
      </p:sp>
      <p:sp>
        <p:nvSpPr>
          <p:cNvPr id="3" name="Content Placeholder 2"/>
          <p:cNvSpPr>
            <a:spLocks noGrp="1"/>
          </p:cNvSpPr>
          <p:nvPr>
            <p:ph idx="1"/>
          </p:nvPr>
        </p:nvSpPr>
        <p:spPr>
          <a:xfrm>
            <a:off x="2415540" y="1725255"/>
            <a:ext cx="7360920" cy="4677833"/>
          </a:xfrm>
        </p:spPr>
        <p:txBody>
          <a:bodyPr>
            <a:normAutofit fontScale="92500" lnSpcReduction="10000"/>
          </a:bodyPr>
          <a:lstStyle/>
          <a:p>
            <a:pPr marL="0" indent="0">
              <a:buNone/>
            </a:pPr>
            <a:r>
              <a:rPr lang="en-US" b="1" u="sng">
                <a:latin typeface="Avenir Book"/>
                <a:cs typeface="Avenir Book"/>
              </a:rPr>
              <a:t>Don’t</a:t>
            </a:r>
            <a:r>
              <a:rPr lang="en-US" b="1">
                <a:latin typeface="Avenir Book"/>
                <a:cs typeface="Avenir Book"/>
              </a:rPr>
              <a:t> Focus On:</a:t>
            </a:r>
          </a:p>
          <a:p>
            <a:pPr lvl="1"/>
            <a:r>
              <a:rPr lang="en-US" sz="2500">
                <a:latin typeface="Avenir Book"/>
                <a:cs typeface="Avenir Book"/>
              </a:rPr>
              <a:t>Qualities commonly </a:t>
            </a:r>
            <a:r>
              <a:rPr lang="en-US" sz="2500" i="1">
                <a:latin typeface="Avenir Book"/>
                <a:cs typeface="Avenir Book"/>
              </a:rPr>
              <a:t>interpreted</a:t>
            </a:r>
            <a:r>
              <a:rPr lang="en-US" sz="2500">
                <a:latin typeface="Avenir Book"/>
                <a:cs typeface="Avenir Book"/>
              </a:rPr>
              <a:t> as </a:t>
            </a:r>
            <a:r>
              <a:rPr lang="en-US" sz="2500" b="1">
                <a:latin typeface="Avenir Book"/>
                <a:cs typeface="Avenir Book"/>
              </a:rPr>
              <a:t>stable</a:t>
            </a:r>
            <a:r>
              <a:rPr lang="en-US" sz="2500">
                <a:latin typeface="Avenir Book"/>
                <a:cs typeface="Avenir Book"/>
              </a:rPr>
              <a:t>, </a:t>
            </a:r>
            <a:br>
              <a:rPr lang="en-US" sz="2500">
                <a:latin typeface="Avenir Book"/>
                <a:cs typeface="Avenir Book"/>
              </a:rPr>
            </a:br>
            <a:r>
              <a:rPr lang="en-US" sz="2500">
                <a:latin typeface="Avenir Book"/>
                <a:cs typeface="Avenir Book"/>
              </a:rPr>
              <a:t>like talent or intelligence</a:t>
            </a:r>
          </a:p>
          <a:p>
            <a:pPr marL="0" indent="0">
              <a:buNone/>
            </a:pPr>
            <a:r>
              <a:rPr lang="en-US" b="1" u="sng">
                <a:solidFill>
                  <a:srgbClr val="000000"/>
                </a:solidFill>
                <a:latin typeface="Avenir Book"/>
                <a:cs typeface="Avenir Book"/>
              </a:rPr>
              <a:t>Do</a:t>
            </a:r>
            <a:r>
              <a:rPr lang="en-US" b="1">
                <a:solidFill>
                  <a:srgbClr val="000000"/>
                </a:solidFill>
                <a:latin typeface="Avenir Book"/>
                <a:cs typeface="Avenir Book"/>
              </a:rPr>
              <a:t> Focus On:</a:t>
            </a:r>
          </a:p>
          <a:p>
            <a:pPr lvl="1"/>
            <a:r>
              <a:rPr lang="en-US" sz="2500">
                <a:latin typeface="Avenir Book"/>
                <a:cs typeface="Avenir Book"/>
              </a:rPr>
              <a:t>Effort and strategies used</a:t>
            </a:r>
          </a:p>
          <a:p>
            <a:pPr marL="857250" lvl="2" indent="0">
              <a:buNone/>
            </a:pPr>
            <a:r>
              <a:rPr lang="en-US" sz="2200">
                <a:solidFill>
                  <a:srgbClr val="4FD4FF"/>
                </a:solidFill>
                <a:effectLst>
                  <a:outerShdw blurRad="38100" dist="38100" dir="2700000" algn="tl">
                    <a:srgbClr val="000000">
                      <a:alpha val="43137"/>
                    </a:srgbClr>
                  </a:outerShdw>
                </a:effectLst>
                <a:latin typeface="Avenir Book"/>
                <a:cs typeface="Avenir Book"/>
              </a:rPr>
              <a:t>“I like how you tried a new way to solve that.”</a:t>
            </a:r>
          </a:p>
          <a:p>
            <a:pPr marL="857250" lvl="2" indent="0">
              <a:buNone/>
            </a:pPr>
            <a:endParaRPr lang="en-US" sz="900">
              <a:latin typeface="Avenir Book"/>
              <a:cs typeface="Avenir Book"/>
            </a:endParaRPr>
          </a:p>
          <a:p>
            <a:pPr lvl="1"/>
            <a:r>
              <a:rPr lang="en-US" sz="2500">
                <a:latin typeface="Avenir Book"/>
                <a:cs typeface="Avenir Book"/>
              </a:rPr>
              <a:t>Abilities </a:t>
            </a:r>
            <a:r>
              <a:rPr lang="en-US" sz="2500" i="1">
                <a:latin typeface="Avenir Book"/>
                <a:cs typeface="Avenir Book"/>
              </a:rPr>
              <a:t>improving </a:t>
            </a:r>
            <a:r>
              <a:rPr lang="en-US" sz="2500">
                <a:latin typeface="Avenir Book"/>
                <a:cs typeface="Avenir Book"/>
              </a:rPr>
              <a:t>over time with practice</a:t>
            </a:r>
          </a:p>
          <a:p>
            <a:pPr marL="857250" lvl="2" indent="0">
              <a:buNone/>
            </a:pPr>
            <a:r>
              <a:rPr lang="en-US" sz="2200">
                <a:solidFill>
                  <a:srgbClr val="4FD4FF"/>
                </a:solidFill>
                <a:effectLst>
                  <a:outerShdw blurRad="38100" dist="38100" dir="2700000" algn="tl">
                    <a:srgbClr val="000000">
                      <a:alpha val="43137"/>
                    </a:srgbClr>
                  </a:outerShdw>
                </a:effectLst>
                <a:latin typeface="Avenir Book"/>
                <a:cs typeface="Avenir Book"/>
              </a:rPr>
              <a:t>“You’ve been practicing and I can see it’s paying off.”</a:t>
            </a:r>
          </a:p>
          <a:p>
            <a:pPr marL="857250" lvl="2" indent="0">
              <a:buNone/>
            </a:pPr>
            <a:endParaRPr lang="en-US" sz="900">
              <a:latin typeface="Avenir Book"/>
              <a:cs typeface="Avenir Book"/>
            </a:endParaRPr>
          </a:p>
          <a:p>
            <a:pPr lvl="1"/>
            <a:r>
              <a:rPr lang="en-US" sz="2500">
                <a:latin typeface="Avenir Book"/>
                <a:cs typeface="Avenir Book"/>
              </a:rPr>
              <a:t>Mistakes and being challenged as necessary part of learning</a:t>
            </a:r>
          </a:p>
          <a:p>
            <a:pPr marL="857250" lvl="2" indent="0">
              <a:buNone/>
            </a:pPr>
            <a:r>
              <a:rPr lang="en-US" sz="2200">
                <a:solidFill>
                  <a:srgbClr val="4FD4FF"/>
                </a:solidFill>
                <a:effectLst>
                  <a:outerShdw blurRad="38100" dist="38100" dir="2700000" algn="tl">
                    <a:srgbClr val="000000">
                      <a:alpha val="43137"/>
                    </a:srgbClr>
                  </a:outerShdw>
                </a:effectLst>
                <a:latin typeface="Avenir Book"/>
                <a:cs typeface="Avenir Book"/>
              </a:rPr>
              <a:t>“I love mistakes because they’re an opportunity to learn – being challenged is when the brain grows most.”</a:t>
            </a:r>
            <a:endParaRPr lang="en-US">
              <a:solidFill>
                <a:srgbClr val="4FD4FF"/>
              </a:solidFill>
              <a:effectLst>
                <a:outerShdw blurRad="38100" dist="38100" dir="2700000" algn="tl">
                  <a:srgbClr val="000000">
                    <a:alpha val="43137"/>
                  </a:srgbClr>
                </a:outerShdw>
              </a:effectLst>
              <a:latin typeface="Avenir Book"/>
              <a:cs typeface="Avenir Book"/>
            </a:endParaRPr>
          </a:p>
        </p:txBody>
      </p:sp>
      <p:sp>
        <p:nvSpPr>
          <p:cNvPr id="4" name="Rectangle 3"/>
          <p:cNvSpPr/>
          <p:nvPr/>
        </p:nvSpPr>
        <p:spPr>
          <a:xfrm>
            <a:off x="557969" y="6403088"/>
            <a:ext cx="5097293"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endParaRPr lang="en-US"/>
          </a:p>
        </p:txBody>
      </p:sp>
    </p:spTree>
    <p:extLst>
      <p:ext uri="{BB962C8B-B14F-4D97-AF65-F5344CB8AC3E}">
        <p14:creationId xmlns:p14="http://schemas.microsoft.com/office/powerpoint/2010/main" val="360056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Growth Mindset Teaching Practices</a:t>
            </a:r>
          </a:p>
        </p:txBody>
      </p:sp>
      <p:sp>
        <p:nvSpPr>
          <p:cNvPr id="5" name="Content Placeholder 4"/>
          <p:cNvSpPr>
            <a:spLocks noGrp="1"/>
          </p:cNvSpPr>
          <p:nvPr>
            <p:ph idx="1"/>
          </p:nvPr>
        </p:nvSpPr>
        <p:spPr/>
        <p:txBody>
          <a:bodyPr>
            <a:normAutofit/>
          </a:bodyPr>
          <a:lstStyle/>
          <a:p>
            <a:r>
              <a:rPr lang="en-US"/>
              <a:t>Encouraging Growth Mindset as the Norm</a:t>
            </a:r>
          </a:p>
          <a:p>
            <a:endParaRPr lang="en-US"/>
          </a:p>
          <a:p>
            <a:pPr lvl="1"/>
            <a:r>
              <a:rPr lang="en-US"/>
              <a:t>Teach about brain malleability and the effects of challenges</a:t>
            </a:r>
          </a:p>
          <a:p>
            <a:pPr lvl="1"/>
            <a:endParaRPr lang="en-US"/>
          </a:p>
          <a:p>
            <a:pPr lvl="1"/>
            <a:r>
              <a:rPr lang="en-US"/>
              <a:t>Emphasize that learning is the goal</a:t>
            </a:r>
          </a:p>
          <a:p>
            <a:pPr lvl="1"/>
            <a:endParaRPr lang="en-US"/>
          </a:p>
          <a:p>
            <a:pPr lvl="1"/>
            <a:r>
              <a:rPr lang="en-US"/>
              <a:t>Create an environment that embraces struggle</a:t>
            </a:r>
          </a:p>
          <a:p>
            <a:pPr lvl="1"/>
            <a:endParaRPr lang="en-US"/>
          </a:p>
          <a:p>
            <a:pPr lvl="1"/>
            <a:r>
              <a:rPr lang="en-US"/>
              <a:t>Create opportunities to celebrate and learn from mistakes publically</a:t>
            </a:r>
          </a:p>
        </p:txBody>
      </p:sp>
      <p:sp>
        <p:nvSpPr>
          <p:cNvPr id="6" name="Rectangle 5"/>
          <p:cNvSpPr/>
          <p:nvPr/>
        </p:nvSpPr>
        <p:spPr>
          <a:xfrm>
            <a:off x="461253" y="6418357"/>
            <a:ext cx="9550884"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r>
              <a:rPr lang="en-US"/>
              <a:t>: Checklist of Growth Mindset Teaching Practices</a:t>
            </a:r>
          </a:p>
        </p:txBody>
      </p:sp>
    </p:spTree>
    <p:extLst>
      <p:ext uri="{BB962C8B-B14F-4D97-AF65-F5344CB8AC3E}">
        <p14:creationId xmlns:p14="http://schemas.microsoft.com/office/powerpoint/2010/main" val="2844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Growth Mindset Teaching Practices</a:t>
            </a:r>
          </a:p>
        </p:txBody>
      </p:sp>
      <p:sp>
        <p:nvSpPr>
          <p:cNvPr id="5" name="Content Placeholder 4"/>
          <p:cNvSpPr>
            <a:spLocks noGrp="1"/>
          </p:cNvSpPr>
          <p:nvPr>
            <p:ph idx="1"/>
          </p:nvPr>
        </p:nvSpPr>
        <p:spPr/>
        <p:txBody>
          <a:bodyPr>
            <a:normAutofit fontScale="92500" lnSpcReduction="20000"/>
          </a:bodyPr>
          <a:lstStyle/>
          <a:p>
            <a:r>
              <a:rPr lang="en-US"/>
              <a:t>Strategies for Feedback &amp; Assessment</a:t>
            </a:r>
          </a:p>
          <a:p>
            <a:endParaRPr lang="en-US"/>
          </a:p>
          <a:p>
            <a:pPr lvl="1"/>
            <a:r>
              <a:rPr lang="en-US"/>
              <a:t>Focus praise on the process rather than correctness or speed</a:t>
            </a:r>
          </a:p>
          <a:p>
            <a:pPr lvl="1"/>
            <a:endParaRPr lang="en-US"/>
          </a:p>
          <a:p>
            <a:pPr lvl="1"/>
            <a:r>
              <a:rPr lang="en-US"/>
              <a:t>Praise effort when warranted—and be authentic</a:t>
            </a:r>
          </a:p>
          <a:p>
            <a:pPr lvl="1"/>
            <a:endParaRPr lang="en-US"/>
          </a:p>
          <a:p>
            <a:pPr lvl="1"/>
            <a:r>
              <a:rPr lang="en-US"/>
              <a:t>Affirm high standards and reassurance that you believe in their ability to succeed when students are struggling</a:t>
            </a:r>
          </a:p>
          <a:p>
            <a:pPr lvl="1"/>
            <a:endParaRPr lang="en-US"/>
          </a:p>
          <a:p>
            <a:pPr lvl="1"/>
            <a:r>
              <a:rPr lang="en-US"/>
              <a:t>Structure assignment and provide feedback that emphasizes improvement opportunities</a:t>
            </a:r>
          </a:p>
          <a:p>
            <a:pPr lvl="1"/>
            <a:endParaRPr lang="en-US"/>
          </a:p>
          <a:p>
            <a:pPr lvl="1"/>
            <a:r>
              <a:rPr lang="en-US"/>
              <a:t>Encourage students to collaborate and seek help, but not as a shortcut</a:t>
            </a:r>
          </a:p>
        </p:txBody>
      </p:sp>
      <p:sp>
        <p:nvSpPr>
          <p:cNvPr id="6" name="Rectangle 5"/>
          <p:cNvSpPr/>
          <p:nvPr/>
        </p:nvSpPr>
        <p:spPr>
          <a:xfrm>
            <a:off x="461253" y="6418357"/>
            <a:ext cx="9550884"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r>
              <a:rPr lang="en-US"/>
              <a:t>: Checklist of Growth Mindset Teaching Practices</a:t>
            </a:r>
          </a:p>
        </p:txBody>
      </p:sp>
    </p:spTree>
    <p:extLst>
      <p:ext uri="{BB962C8B-B14F-4D97-AF65-F5344CB8AC3E}">
        <p14:creationId xmlns:p14="http://schemas.microsoft.com/office/powerpoint/2010/main" val="1303750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Growth Mindset Teaching Practices</a:t>
            </a:r>
          </a:p>
        </p:txBody>
      </p:sp>
      <p:sp>
        <p:nvSpPr>
          <p:cNvPr id="5" name="Content Placeholder 4"/>
          <p:cNvSpPr>
            <a:spLocks noGrp="1"/>
          </p:cNvSpPr>
          <p:nvPr>
            <p:ph idx="1"/>
          </p:nvPr>
        </p:nvSpPr>
        <p:spPr/>
        <p:txBody>
          <a:bodyPr>
            <a:normAutofit/>
          </a:bodyPr>
          <a:lstStyle/>
          <a:p>
            <a:r>
              <a:rPr lang="en-US"/>
              <a:t>Avoid Sorting Students by Ability</a:t>
            </a:r>
          </a:p>
          <a:p>
            <a:endParaRPr lang="en-US"/>
          </a:p>
          <a:p>
            <a:pPr lvl="1"/>
            <a:r>
              <a:rPr lang="en-US"/>
              <a:t>Use mixed ability groupings instead</a:t>
            </a:r>
          </a:p>
          <a:p>
            <a:pPr lvl="1"/>
            <a:endParaRPr lang="en-US"/>
          </a:p>
          <a:p>
            <a:pPr lvl="1"/>
            <a:r>
              <a:rPr lang="en-US"/>
              <a:t>Emphasize high expectations for ALL students</a:t>
            </a:r>
          </a:p>
          <a:p>
            <a:pPr lvl="1"/>
            <a:endParaRPr lang="en-US"/>
          </a:p>
          <a:p>
            <a:pPr lvl="1"/>
            <a:r>
              <a:rPr lang="en-US"/>
              <a:t>Avoid use of labels such as “smart” or being a “math person”</a:t>
            </a:r>
          </a:p>
          <a:p>
            <a:pPr lvl="1"/>
            <a:endParaRPr lang="en-US"/>
          </a:p>
          <a:p>
            <a:pPr lvl="1"/>
            <a:r>
              <a:rPr lang="en-US"/>
              <a:t>Acknowledge different students publically</a:t>
            </a:r>
          </a:p>
          <a:p>
            <a:pPr lvl="2"/>
            <a:r>
              <a:rPr lang="en-US"/>
              <a:t>Easier and more authentic when basing praise on strategies/process</a:t>
            </a:r>
          </a:p>
        </p:txBody>
      </p:sp>
      <p:sp>
        <p:nvSpPr>
          <p:cNvPr id="6" name="Rectangle 5"/>
          <p:cNvSpPr/>
          <p:nvPr/>
        </p:nvSpPr>
        <p:spPr>
          <a:xfrm>
            <a:off x="461253" y="6418357"/>
            <a:ext cx="9550884"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r>
              <a:rPr lang="en-US"/>
              <a:t>: Checklist of Growth Mindset Teaching Practices</a:t>
            </a:r>
          </a:p>
        </p:txBody>
      </p:sp>
    </p:spTree>
    <p:extLst>
      <p:ext uri="{BB962C8B-B14F-4D97-AF65-F5344CB8AC3E}">
        <p14:creationId xmlns:p14="http://schemas.microsoft.com/office/powerpoint/2010/main" val="11446231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Growth Mindset Teaching Practices</a:t>
            </a:r>
          </a:p>
        </p:txBody>
      </p:sp>
      <p:sp>
        <p:nvSpPr>
          <p:cNvPr id="5" name="Content Placeholder 4"/>
          <p:cNvSpPr>
            <a:spLocks noGrp="1"/>
          </p:cNvSpPr>
          <p:nvPr>
            <p:ph idx="1"/>
          </p:nvPr>
        </p:nvSpPr>
        <p:spPr/>
        <p:txBody>
          <a:bodyPr>
            <a:normAutofit/>
          </a:bodyPr>
          <a:lstStyle/>
          <a:p>
            <a:r>
              <a:rPr lang="en-US"/>
              <a:t>Think of one activity that you could do in your classroom that would encourage a growth mindset</a:t>
            </a:r>
          </a:p>
          <a:p>
            <a:r>
              <a:rPr lang="en-US"/>
              <a:t>Brainstorm with group and write short description on large Post-It</a:t>
            </a:r>
          </a:p>
          <a:p>
            <a:r>
              <a:rPr lang="en-US"/>
              <a:t>Report out</a:t>
            </a:r>
          </a:p>
        </p:txBody>
      </p:sp>
      <p:sp>
        <p:nvSpPr>
          <p:cNvPr id="6" name="Rectangle 5"/>
          <p:cNvSpPr/>
          <p:nvPr/>
        </p:nvSpPr>
        <p:spPr>
          <a:xfrm>
            <a:off x="461253" y="6418357"/>
            <a:ext cx="9550884"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r>
              <a:rPr lang="en-US"/>
              <a:t>: Checklist of Growth Mindset Teaching Practices</a:t>
            </a:r>
          </a:p>
        </p:txBody>
      </p:sp>
    </p:spTree>
    <p:extLst>
      <p:ext uri="{BB962C8B-B14F-4D97-AF65-F5344CB8AC3E}">
        <p14:creationId xmlns:p14="http://schemas.microsoft.com/office/powerpoint/2010/main" val="197893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3C1A-D70C-46C4-8842-7989D6DECC18}"/>
              </a:ext>
            </a:extLst>
          </p:cNvPr>
          <p:cNvSpPr>
            <a:spLocks noGrp="1"/>
          </p:cNvSpPr>
          <p:nvPr>
            <p:ph type="title"/>
          </p:nvPr>
        </p:nvSpPr>
        <p:spPr/>
        <p:txBody>
          <a:bodyPr>
            <a:normAutofit/>
          </a:bodyPr>
          <a:lstStyle/>
          <a:p>
            <a:endParaRPr lang="en-US"/>
          </a:p>
        </p:txBody>
      </p:sp>
      <p:sp>
        <p:nvSpPr>
          <p:cNvPr id="3" name="Content Placeholder 2">
            <a:extLst>
              <a:ext uri="{FF2B5EF4-FFF2-40B4-BE49-F238E27FC236}">
                <a16:creationId xmlns:a16="http://schemas.microsoft.com/office/drawing/2014/main" id="{A06999ED-DC0C-482C-AA97-1BA7185905F0}"/>
              </a:ext>
            </a:extLst>
          </p:cNvPr>
          <p:cNvSpPr>
            <a:spLocks noGrp="1"/>
          </p:cNvSpPr>
          <p:nvPr>
            <p:ph idx="1"/>
          </p:nvPr>
        </p:nvSpPr>
        <p:spPr>
          <a:xfrm>
            <a:off x="593785" y="2098795"/>
            <a:ext cx="10515600" cy="1490244"/>
          </a:xfrm>
        </p:spPr>
        <p:txBody>
          <a:bodyPr vert="horz" lIns="91440" tIns="45720" rIns="91440" bIns="45720" rtlCol="0" anchor="t">
            <a:normAutofit/>
          </a:bodyPr>
          <a:lstStyle/>
          <a:p>
            <a:pPr marL="0" indent="0">
              <a:buNone/>
            </a:pPr>
            <a:r>
              <a:rPr lang="en-US" b="1" dirty="0">
                <a:latin typeface="Arial"/>
                <a:cs typeface="Arial"/>
              </a:rPr>
              <a:t>2) What was the attrition rate of students declared in STEM fields between 2003 and 2009?  </a:t>
            </a:r>
            <a:endParaRPr lang="en-US" dirty="0">
              <a:cs typeface="Calibri" panose="020F0502020204030204"/>
            </a:endParaRPr>
          </a:p>
        </p:txBody>
      </p:sp>
      <p:sp>
        <p:nvSpPr>
          <p:cNvPr id="5" name="Content Placeholder 2">
            <a:extLst>
              <a:ext uri="{FF2B5EF4-FFF2-40B4-BE49-F238E27FC236}">
                <a16:creationId xmlns:a16="http://schemas.microsoft.com/office/drawing/2014/main" id="{1C1CC2DA-4D00-45B8-9AEC-ABF14C17F61F}"/>
              </a:ext>
            </a:extLst>
          </p:cNvPr>
          <p:cNvSpPr txBox="1">
            <a:spLocks/>
          </p:cNvSpPr>
          <p:nvPr/>
        </p:nvSpPr>
        <p:spPr>
          <a:xfrm>
            <a:off x="602411" y="4177761"/>
            <a:ext cx="10515600" cy="149024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Clr>
                <a:srgbClr val="19426D"/>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19426D"/>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rgbClr val="19426D"/>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rgbClr val="19426D"/>
              </a:buClr>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Arial"/>
                <a:cs typeface="Arial"/>
              </a:rPr>
              <a:t>48% bachelor's degree</a:t>
            </a:r>
            <a:endParaRPr lang="en-US" dirty="0">
              <a:latin typeface="Calibri" panose="020F0502020204030204"/>
              <a:cs typeface="Calibri" panose="020F0502020204030204"/>
            </a:endParaRPr>
          </a:p>
          <a:p>
            <a:pPr marL="0" indent="0">
              <a:buNone/>
            </a:pPr>
            <a:r>
              <a:rPr lang="en-US" b="1" dirty="0">
                <a:latin typeface="Arial"/>
                <a:cs typeface="Arial"/>
              </a:rPr>
              <a:t>69% associate's degree </a:t>
            </a:r>
            <a:endParaRPr lang="en-US" dirty="0">
              <a:latin typeface="Calibri" panose="020F0502020204030204"/>
              <a:cs typeface="Calibri" panose="020F0502020204030204"/>
            </a:endParaRPr>
          </a:p>
          <a:p>
            <a:pPr marL="0" indent="0">
              <a:buNone/>
            </a:pPr>
            <a:r>
              <a:rPr lang="en-US" b="1" dirty="0">
                <a:latin typeface="Arial"/>
                <a:cs typeface="Arial"/>
              </a:rPr>
              <a:t>Department of Education (National Center for  Education Statistics)</a:t>
            </a:r>
            <a:endParaRPr lang="en-US" dirty="0">
              <a:cs typeface="Calibri" panose="020F0502020204030204"/>
            </a:endParaRPr>
          </a:p>
        </p:txBody>
      </p:sp>
    </p:spTree>
    <p:extLst>
      <p:ext uri="{BB962C8B-B14F-4D97-AF65-F5344CB8AC3E}">
        <p14:creationId xmlns:p14="http://schemas.microsoft.com/office/powerpoint/2010/main" val="194009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7998B0E-7AB4-4160-89C0-C9E82B73007D}"/>
              </a:ext>
            </a:extLst>
          </p:cNvPr>
          <p:cNvSpPr>
            <a:spLocks noGrp="1"/>
          </p:cNvSpPr>
          <p:nvPr>
            <p:ph type="title"/>
          </p:nvPr>
        </p:nvSpPr>
        <p:spPr>
          <a:xfrm>
            <a:off x="1295400" y="669925"/>
            <a:ext cx="4151304" cy="1325563"/>
          </a:xfrm>
        </p:spPr>
        <p:txBody>
          <a:bodyPr anchor="b">
            <a:normAutofit/>
          </a:bodyPr>
          <a:lstStyle/>
          <a:p>
            <a:r>
              <a:rPr lang="en-US">
                <a:solidFill>
                  <a:schemeClr val="bg1"/>
                </a:solidFill>
                <a:latin typeface="Arial"/>
                <a:cs typeface="Arial"/>
              </a:rPr>
              <a:t>What is Active Learning?</a:t>
            </a:r>
            <a:endParaRPr lang="en-US">
              <a:solidFill>
                <a:schemeClr val="bg1"/>
              </a:solidFill>
            </a:endParaRP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 y="2026340"/>
            <a:ext cx="544670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BB0F20-46F7-4C43-BEE5-7C74CD2037D3}"/>
              </a:ext>
            </a:extLst>
          </p:cNvPr>
          <p:cNvSpPr>
            <a:spLocks noGrp="1"/>
          </p:cNvSpPr>
          <p:nvPr>
            <p:ph idx="1"/>
          </p:nvPr>
        </p:nvSpPr>
        <p:spPr>
          <a:xfrm>
            <a:off x="251178" y="2288833"/>
            <a:ext cx="5195526" cy="3711571"/>
          </a:xfrm>
        </p:spPr>
        <p:txBody>
          <a:bodyPr vert="horz" lIns="91440" tIns="45720" rIns="91440" bIns="45720" rtlCol="0">
            <a:normAutofit/>
          </a:bodyPr>
          <a:lstStyle/>
          <a:p>
            <a:r>
              <a:rPr lang="en-US" sz="2000">
                <a:solidFill>
                  <a:schemeClr val="bg1"/>
                </a:solidFill>
                <a:ea typeface="+mn-lt"/>
                <a:cs typeface="+mn-lt"/>
              </a:rPr>
              <a:t>“Active learning is generally defined as any instructional method that engages students in the learning process. In short, active learning requires students to do meaningful learning activities and think about what they are doing” (Prince, 2004). </a:t>
            </a:r>
            <a:endParaRPr lang="en-US" sz="2000">
              <a:solidFill>
                <a:schemeClr val="bg1"/>
              </a:solidFill>
            </a:endParaRPr>
          </a:p>
        </p:txBody>
      </p:sp>
      <p:pic>
        <p:nvPicPr>
          <p:cNvPr id="4" name="Picture 4" descr="A group of people sitting at a table with a birthday cake&#10;&#10;Description generated with high confidence">
            <a:extLst>
              <a:ext uri="{FF2B5EF4-FFF2-40B4-BE49-F238E27FC236}">
                <a16:creationId xmlns:a16="http://schemas.microsoft.com/office/drawing/2014/main" id="{55887F64-E507-4730-B784-44F53E00569B}"/>
              </a:ext>
            </a:extLst>
          </p:cNvPr>
          <p:cNvPicPr>
            <a:picLocks noChangeAspect="1"/>
          </p:cNvPicPr>
          <p:nvPr/>
        </p:nvPicPr>
        <p:blipFill>
          <a:blip r:embed="rId3"/>
          <a:stretch>
            <a:fillRect/>
          </a:stretch>
        </p:blipFill>
        <p:spPr>
          <a:xfrm>
            <a:off x="6552603" y="233582"/>
            <a:ext cx="2228850" cy="2971800"/>
          </a:xfrm>
          <a:prstGeom prst="rect">
            <a:avLst/>
          </a:prstGeom>
        </p:spPr>
      </p:pic>
      <p:pic>
        <p:nvPicPr>
          <p:cNvPr id="6" name="Picture 6" descr="A group of people sitting at a table&#10;&#10;Description generated with very high confidence">
            <a:extLst>
              <a:ext uri="{FF2B5EF4-FFF2-40B4-BE49-F238E27FC236}">
                <a16:creationId xmlns:a16="http://schemas.microsoft.com/office/drawing/2014/main" id="{CEA32C9C-37A4-467D-BF2C-54BE15DB0079}"/>
              </a:ext>
            </a:extLst>
          </p:cNvPr>
          <p:cNvPicPr>
            <a:picLocks noChangeAspect="1"/>
          </p:cNvPicPr>
          <p:nvPr/>
        </p:nvPicPr>
        <p:blipFill>
          <a:blip r:embed="rId4"/>
          <a:stretch>
            <a:fillRect/>
          </a:stretch>
        </p:blipFill>
        <p:spPr>
          <a:xfrm>
            <a:off x="8974645" y="233582"/>
            <a:ext cx="2228850" cy="2971800"/>
          </a:xfrm>
          <a:prstGeom prst="rect">
            <a:avLst/>
          </a:prstGeom>
        </p:spPr>
      </p:pic>
      <p:pic>
        <p:nvPicPr>
          <p:cNvPr id="14" name="Picture 14" descr="A picture containing person, man, indoor, table&#10;&#10;Description generated with very high confidence">
            <a:extLst>
              <a:ext uri="{FF2B5EF4-FFF2-40B4-BE49-F238E27FC236}">
                <a16:creationId xmlns:a16="http://schemas.microsoft.com/office/drawing/2014/main" id="{1CE35C8B-F9C4-4ECB-8534-5C953334038A}"/>
              </a:ext>
            </a:extLst>
          </p:cNvPr>
          <p:cNvPicPr>
            <a:picLocks noChangeAspect="1"/>
          </p:cNvPicPr>
          <p:nvPr/>
        </p:nvPicPr>
        <p:blipFill>
          <a:blip r:embed="rId5"/>
          <a:stretch>
            <a:fillRect/>
          </a:stretch>
        </p:blipFill>
        <p:spPr>
          <a:xfrm>
            <a:off x="5809653" y="3411753"/>
            <a:ext cx="2971800" cy="2971800"/>
          </a:xfrm>
          <a:prstGeom prst="rect">
            <a:avLst/>
          </a:prstGeom>
        </p:spPr>
      </p:pic>
      <p:pic>
        <p:nvPicPr>
          <p:cNvPr id="12" name="Picture 12" descr="A group of people standing in a room&#10;&#10;Description generated with very high confidence">
            <a:extLst>
              <a:ext uri="{FF2B5EF4-FFF2-40B4-BE49-F238E27FC236}">
                <a16:creationId xmlns:a16="http://schemas.microsoft.com/office/drawing/2014/main" id="{244F6FF3-0D05-4717-B3FE-32B3FF32F287}"/>
              </a:ext>
            </a:extLst>
          </p:cNvPr>
          <p:cNvPicPr>
            <a:picLocks noChangeAspect="1"/>
          </p:cNvPicPr>
          <p:nvPr/>
        </p:nvPicPr>
        <p:blipFill>
          <a:blip r:embed="rId6"/>
          <a:stretch>
            <a:fillRect/>
          </a:stretch>
        </p:blipFill>
        <p:spPr>
          <a:xfrm>
            <a:off x="8974645" y="3411753"/>
            <a:ext cx="2971800" cy="1671637"/>
          </a:xfrm>
          <a:prstGeom prst="rect">
            <a:avLst/>
          </a:prstGeom>
        </p:spPr>
      </p:pic>
      <p:cxnSp>
        <p:nvCxnSpPr>
          <p:cNvPr id="27" name="Straight Connector 26">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33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FA6C48-2A6D-4DC2-9D60-48C420816B82}"/>
              </a:ext>
            </a:extLst>
          </p:cNvPr>
          <p:cNvSpPr>
            <a:spLocks noGrp="1"/>
          </p:cNvSpPr>
          <p:nvPr>
            <p:ph type="title"/>
          </p:nvPr>
        </p:nvSpPr>
        <p:spPr>
          <a:xfrm>
            <a:off x="863029" y="1012004"/>
            <a:ext cx="3416158" cy="4795408"/>
          </a:xfrm>
        </p:spPr>
        <p:txBody>
          <a:bodyPr>
            <a:normAutofit/>
          </a:bodyPr>
          <a:lstStyle/>
          <a:p>
            <a:r>
              <a:rPr lang="en-US">
                <a:solidFill>
                  <a:srgbClr val="FFFFFF"/>
                </a:solidFill>
                <a:latin typeface="Arial"/>
                <a:cs typeface="Arial"/>
              </a:rPr>
              <a:t>Active Learning Works!</a:t>
            </a:r>
          </a:p>
        </p:txBody>
      </p:sp>
      <p:graphicFrame>
        <p:nvGraphicFramePr>
          <p:cNvPr id="5" name="Content Placeholder 2">
            <a:extLst>
              <a:ext uri="{FF2B5EF4-FFF2-40B4-BE49-F238E27FC236}">
                <a16:creationId xmlns:a16="http://schemas.microsoft.com/office/drawing/2014/main" id="{F64C394E-1B46-4047-9232-343D54C87258}"/>
              </a:ext>
            </a:extLst>
          </p:cNvPr>
          <p:cNvGraphicFramePr>
            <a:graphicFrameLocks noGrp="1"/>
          </p:cNvGraphicFramePr>
          <p:nvPr>
            <p:ph idx="1"/>
            <p:extLst>
              <p:ext uri="{D42A27DB-BD31-4B8C-83A1-F6EECF244321}">
                <p14:modId xmlns:p14="http://schemas.microsoft.com/office/powerpoint/2010/main" val="108780106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0212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4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63D7F3-C584-4A8A-BE92-E559B9D722C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latin typeface="+mj-lt"/>
                <a:cs typeface="+mj-cs"/>
              </a:rPr>
              <a:t>Passive Learning </a:t>
            </a:r>
            <a:br>
              <a:rPr lang="en-US" sz="3600">
                <a:solidFill>
                  <a:srgbClr val="FFFFFF"/>
                </a:solidFill>
                <a:latin typeface="+mj-lt"/>
                <a:cs typeface="+mj-cs"/>
              </a:rPr>
            </a:br>
            <a:r>
              <a:rPr lang="en-US" sz="3600">
                <a:solidFill>
                  <a:srgbClr val="FFFFFF"/>
                </a:solidFill>
                <a:latin typeface="+mj-lt"/>
                <a:cs typeface="+mj-cs"/>
              </a:rPr>
              <a:t>Vs </a:t>
            </a:r>
            <a:br>
              <a:rPr lang="en-US" sz="3600">
                <a:solidFill>
                  <a:srgbClr val="FFFFFF"/>
                </a:solidFill>
                <a:latin typeface="+mj-lt"/>
                <a:cs typeface="+mj-cs"/>
              </a:rPr>
            </a:br>
            <a:br>
              <a:rPr lang="en-US" sz="3600">
                <a:latin typeface="+mj-lt"/>
                <a:cs typeface="+mj-cs"/>
              </a:rPr>
            </a:br>
            <a:r>
              <a:rPr lang="en-US" sz="3600">
                <a:solidFill>
                  <a:srgbClr val="FFFFFF"/>
                </a:solidFill>
                <a:latin typeface="+mj-lt"/>
                <a:cs typeface="+mj-cs"/>
              </a:rPr>
              <a:t>Active Learning</a:t>
            </a:r>
          </a:p>
        </p:txBody>
      </p:sp>
      <p:sp>
        <p:nvSpPr>
          <p:cNvPr id="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close up of a sign&#10;&#10;Description generated with very high confidence">
            <a:extLst>
              <a:ext uri="{FF2B5EF4-FFF2-40B4-BE49-F238E27FC236}">
                <a16:creationId xmlns:a16="http://schemas.microsoft.com/office/drawing/2014/main" id="{0ED5C38E-FF4A-4916-9F97-797B17D28948}"/>
              </a:ext>
            </a:extLst>
          </p:cNvPr>
          <p:cNvPicPr>
            <a:picLocks noGrp="1" noChangeAspect="1"/>
          </p:cNvPicPr>
          <p:nvPr>
            <p:ph idx="1"/>
          </p:nvPr>
        </p:nvPicPr>
        <p:blipFill rotWithShape="1">
          <a:blip r:embed="rId3"/>
          <a:srcRect l="921" r="2618"/>
          <a:stretch/>
        </p:blipFill>
        <p:spPr>
          <a:xfrm>
            <a:off x="976251" y="942538"/>
            <a:ext cx="7163222" cy="4808332"/>
          </a:xfrm>
          <a:prstGeom prst="rect">
            <a:avLst/>
          </a:prstGeom>
          <a:effectLst/>
        </p:spPr>
      </p:pic>
    </p:spTree>
    <p:extLst>
      <p:ext uri="{BB962C8B-B14F-4D97-AF65-F5344CB8AC3E}">
        <p14:creationId xmlns:p14="http://schemas.microsoft.com/office/powerpoint/2010/main" val="1371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38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39CE76-C5C2-4831-AA3D-60F08B9AF3CB}"/>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2600" b="1" kern="1200">
                <a:solidFill>
                  <a:srgbClr val="FFFFFF"/>
                </a:solidFill>
                <a:latin typeface="+mj-lt"/>
                <a:ea typeface="+mj-ea"/>
                <a:cs typeface="+mj-cs"/>
              </a:rPr>
              <a:t>BLOOM’S TAXONOMY</a:t>
            </a:r>
            <a:r>
              <a:rPr lang="en-US" sz="2600" kern="1200">
                <a:solidFill>
                  <a:srgbClr val="FFFFFF"/>
                </a:solidFill>
                <a:latin typeface="+mj-lt"/>
                <a:ea typeface="+mj-ea"/>
                <a:cs typeface="+mj-cs"/>
              </a:rPr>
              <a:t> </a:t>
            </a:r>
          </a:p>
          <a:p>
            <a:pPr algn="ctr">
              <a:lnSpc>
                <a:spcPct val="90000"/>
              </a:lnSpc>
              <a:spcBef>
                <a:spcPct val="0"/>
              </a:spcBef>
              <a:spcAft>
                <a:spcPts val="600"/>
              </a:spcAft>
            </a:pPr>
            <a:endParaRPr lang="en-US" sz="2600" kern="1200">
              <a:solidFill>
                <a:srgbClr val="FFFFFF"/>
              </a:solidFill>
              <a:latin typeface="+mj-lt"/>
              <a:ea typeface="+mj-ea"/>
              <a:cs typeface="+mj-cs"/>
            </a:endParaRPr>
          </a:p>
        </p:txBody>
      </p:sp>
      <p:pic>
        <p:nvPicPr>
          <p:cNvPr id="2" name="Picture 2" descr="A map with text&#10;&#10;Description generated with very high confidence">
            <a:extLst>
              <a:ext uri="{FF2B5EF4-FFF2-40B4-BE49-F238E27FC236}">
                <a16:creationId xmlns:a16="http://schemas.microsoft.com/office/drawing/2014/main" id="{1855F79B-4A4E-4144-B3E9-079F489A2CA8}"/>
              </a:ext>
            </a:extLst>
          </p:cNvPr>
          <p:cNvPicPr>
            <a:picLocks noChangeAspect="1"/>
          </p:cNvPicPr>
          <p:nvPr/>
        </p:nvPicPr>
        <p:blipFill>
          <a:blip r:embed="rId3"/>
          <a:stretch>
            <a:fillRect/>
          </a:stretch>
        </p:blipFill>
        <p:spPr>
          <a:xfrm>
            <a:off x="4038600" y="1163023"/>
            <a:ext cx="7188199" cy="4528565"/>
          </a:xfrm>
          <a:prstGeom prst="rect">
            <a:avLst/>
          </a:prstGeom>
        </p:spPr>
      </p:pic>
    </p:spTree>
    <p:extLst>
      <p:ext uri="{BB962C8B-B14F-4D97-AF65-F5344CB8AC3E}">
        <p14:creationId xmlns:p14="http://schemas.microsoft.com/office/powerpoint/2010/main" val="2532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Activity 4: Mindset Reflection</a:t>
            </a:r>
          </a:p>
        </p:txBody>
      </p:sp>
      <p:sp>
        <p:nvSpPr>
          <p:cNvPr id="3" name="Content Placeholder 2"/>
          <p:cNvSpPr>
            <a:spLocks noGrp="1"/>
          </p:cNvSpPr>
          <p:nvPr>
            <p:ph idx="1"/>
          </p:nvPr>
        </p:nvSpPr>
        <p:spPr/>
        <p:txBody>
          <a:bodyPr>
            <a:normAutofit/>
          </a:bodyPr>
          <a:lstStyle/>
          <a:p>
            <a:r>
              <a:rPr lang="en-US"/>
              <a:t>Write down one or two ways that you exhibited a fixed mindset today</a:t>
            </a:r>
          </a:p>
          <a:p>
            <a:r>
              <a:rPr lang="en-US"/>
              <a:t>Repeat for growth mindset</a:t>
            </a:r>
          </a:p>
        </p:txBody>
      </p:sp>
    </p:spTree>
    <p:extLst>
      <p:ext uri="{BB962C8B-B14F-4D97-AF65-F5344CB8AC3E}">
        <p14:creationId xmlns:p14="http://schemas.microsoft.com/office/powerpoint/2010/main" val="209438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217985" y="920751"/>
            <a:ext cx="6195646" cy="5213632"/>
          </a:xfrm>
        </p:spPr>
      </p:pic>
      <p:sp>
        <p:nvSpPr>
          <p:cNvPr id="2" name="TextBox 1"/>
          <p:cNvSpPr txBox="1"/>
          <p:nvPr/>
        </p:nvSpPr>
        <p:spPr>
          <a:xfrm>
            <a:off x="3409102" y="6304029"/>
            <a:ext cx="6004529" cy="369332"/>
          </a:xfrm>
          <a:prstGeom prst="rect">
            <a:avLst/>
          </a:prstGeom>
          <a:noFill/>
        </p:spPr>
        <p:txBody>
          <a:bodyPr wrap="none" rtlCol="0">
            <a:spAutoFit/>
          </a:bodyPr>
          <a:lstStyle/>
          <a:p>
            <a:r>
              <a:rPr lang="en-US" err="1"/>
              <a:t>Dweck</a:t>
            </a:r>
            <a:r>
              <a:rPr lang="en-US"/>
              <a:t> TED Talk: </a:t>
            </a:r>
            <a:r>
              <a:rPr lang="en-US">
                <a:hlinkClick r:id="rId4"/>
              </a:rPr>
              <a:t>The Power of Believing That You Can Improve</a:t>
            </a:r>
            <a:endParaRPr lang="en-US"/>
          </a:p>
        </p:txBody>
      </p:sp>
    </p:spTree>
    <p:extLst>
      <p:ext uri="{BB962C8B-B14F-4D97-AF65-F5344CB8AC3E}">
        <p14:creationId xmlns:p14="http://schemas.microsoft.com/office/powerpoint/2010/main" val="689048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Arial"/>
                <a:cs typeface="Arial"/>
              </a:rPr>
              <a:t>Example Activity for Students: </a:t>
            </a:r>
            <a:br>
              <a:rPr lang="en-US" sz="3600" dirty="0">
                <a:latin typeface="Arial"/>
                <a:cs typeface="Arial"/>
              </a:rPr>
            </a:br>
            <a:r>
              <a:rPr lang="en-US" sz="3600" dirty="0">
                <a:latin typeface="Arial"/>
                <a:cs typeface="Arial"/>
              </a:rPr>
              <a:t>Letter to a Future Student</a:t>
            </a:r>
          </a:p>
        </p:txBody>
      </p:sp>
      <p:sp>
        <p:nvSpPr>
          <p:cNvPr id="3" name="Content Placeholder 2"/>
          <p:cNvSpPr>
            <a:spLocks noGrp="1"/>
          </p:cNvSpPr>
          <p:nvPr>
            <p:ph idx="1"/>
          </p:nvPr>
        </p:nvSpPr>
        <p:spPr/>
        <p:txBody>
          <a:bodyPr>
            <a:normAutofit/>
          </a:bodyPr>
          <a:lstStyle/>
          <a:p>
            <a:r>
              <a:rPr lang="en-US" dirty="0"/>
              <a:t>Consider a time when you struggled with learning</a:t>
            </a:r>
          </a:p>
          <a:p>
            <a:pPr lvl="1"/>
            <a:r>
              <a:rPr lang="en-US" dirty="0"/>
              <a:t>How did it make you feel?</a:t>
            </a:r>
          </a:p>
          <a:p>
            <a:pPr lvl="1"/>
            <a:r>
              <a:rPr lang="en-US" dirty="0"/>
              <a:t>How did you overcome it?</a:t>
            </a:r>
          </a:p>
          <a:p>
            <a:pPr lvl="1"/>
            <a:r>
              <a:rPr lang="en-US" dirty="0"/>
              <a:t>What did you learn from the experience?</a:t>
            </a:r>
          </a:p>
          <a:p>
            <a:r>
              <a:rPr lang="en-US" dirty="0"/>
              <a:t>Write a letter to a future student</a:t>
            </a:r>
          </a:p>
          <a:p>
            <a:pPr lvl="1"/>
            <a:r>
              <a:rPr lang="en-US" dirty="0"/>
              <a:t>Tell them about your struggle</a:t>
            </a:r>
          </a:p>
          <a:p>
            <a:pPr lvl="1"/>
            <a:r>
              <a:rPr lang="en-US" dirty="0"/>
              <a:t>Tell them what you learned from this struggle</a:t>
            </a:r>
          </a:p>
          <a:p>
            <a:pPr lvl="1"/>
            <a:r>
              <a:rPr lang="en-US" dirty="0"/>
              <a:t>Any advice you would like to give</a:t>
            </a:r>
          </a:p>
        </p:txBody>
      </p:sp>
      <p:sp>
        <p:nvSpPr>
          <p:cNvPr id="4" name="TextBox 3"/>
          <p:cNvSpPr txBox="1"/>
          <p:nvPr/>
        </p:nvSpPr>
        <p:spPr>
          <a:xfrm>
            <a:off x="316523" y="6379549"/>
            <a:ext cx="7984430" cy="369332"/>
          </a:xfrm>
          <a:prstGeom prst="rect">
            <a:avLst/>
          </a:prstGeom>
          <a:noFill/>
        </p:spPr>
        <p:txBody>
          <a:bodyPr wrap="none" rtlCol="0">
            <a:spAutoFit/>
          </a:bodyPr>
          <a:lstStyle/>
          <a:p>
            <a:r>
              <a:rPr lang="en-US"/>
              <a:t>Source: </a:t>
            </a:r>
            <a:r>
              <a:rPr lang="en-US" err="1">
                <a:hlinkClick r:id="rId3"/>
              </a:rPr>
              <a:t>MindsetKit</a:t>
            </a:r>
            <a:r>
              <a:rPr lang="en-US">
                <a:hlinkClick r:id="rId3"/>
              </a:rPr>
              <a:t> Growth Mindset Lesson Plan</a:t>
            </a:r>
            <a:r>
              <a:rPr lang="en-US"/>
              <a:t> (Part III Letter to a Future Student)</a:t>
            </a:r>
          </a:p>
        </p:txBody>
      </p:sp>
    </p:spTree>
    <p:extLst>
      <p:ext uri="{BB962C8B-B14F-4D97-AF65-F5344CB8AC3E}">
        <p14:creationId xmlns:p14="http://schemas.microsoft.com/office/powerpoint/2010/main" val="273414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venir Book"/>
                <a:ea typeface="ＭＳ Ｐゴシック" charset="0"/>
                <a:cs typeface="Avenir Book"/>
                <a:sym typeface="Gill Sans Light" charset="0"/>
              </a:rPr>
              <a:t>Where are you with Mindsets?</a:t>
            </a:r>
            <a:endParaRPr lang="en-US"/>
          </a:p>
        </p:txBody>
      </p:sp>
      <p:sp>
        <p:nvSpPr>
          <p:cNvPr id="3" name="Content Placeholder 2"/>
          <p:cNvSpPr>
            <a:spLocks noGrp="1"/>
          </p:cNvSpPr>
          <p:nvPr>
            <p:ph sz="half" idx="1"/>
          </p:nvPr>
        </p:nvSpPr>
        <p:spPr/>
        <p:txBody>
          <a:bodyPr/>
          <a:lstStyle/>
          <a:p>
            <a:r>
              <a:rPr lang="en-US" b="1"/>
              <a:t>Take this quiz to learn about your own mindset!</a:t>
            </a:r>
          </a:p>
          <a:p>
            <a:endParaRPr lang="en-US"/>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2399" y="1740693"/>
            <a:ext cx="4763911" cy="4763911"/>
          </a:xfrm>
        </p:spPr>
      </p:pic>
    </p:spTree>
    <p:extLst>
      <p:ext uri="{BB962C8B-B14F-4D97-AF65-F5344CB8AC3E}">
        <p14:creationId xmlns:p14="http://schemas.microsoft.com/office/powerpoint/2010/main" val="86110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Workshop Outcomes</a:t>
            </a:r>
          </a:p>
        </p:txBody>
      </p:sp>
      <p:pic>
        <p:nvPicPr>
          <p:cNvPr id="7" name="Content Placeholder 6"/>
          <p:cNvPicPr>
            <a:picLocks noGrp="1" noChangeAspect="1"/>
          </p:cNvPicPr>
          <p:nvPr>
            <p:ph sz="half" idx="2"/>
          </p:nvPr>
        </p:nvPicPr>
        <p:blipFill>
          <a:blip r:embed="rId3"/>
          <a:stretch>
            <a:fillRect/>
          </a:stretch>
        </p:blipFill>
        <p:spPr>
          <a:xfrm>
            <a:off x="6172200" y="2056670"/>
            <a:ext cx="5181600" cy="3889247"/>
          </a:xfrm>
          <a:prstGeom prst="rect">
            <a:avLst/>
          </a:prstGeom>
        </p:spPr>
      </p:pic>
      <p:sp>
        <p:nvSpPr>
          <p:cNvPr id="5" name="TextBox 4"/>
          <p:cNvSpPr txBox="1"/>
          <p:nvPr/>
        </p:nvSpPr>
        <p:spPr>
          <a:xfrm>
            <a:off x="7839186" y="6280789"/>
            <a:ext cx="3953164" cy="369332"/>
          </a:xfrm>
          <a:prstGeom prst="rect">
            <a:avLst/>
          </a:prstGeom>
          <a:noFill/>
        </p:spPr>
        <p:txBody>
          <a:bodyPr wrap="square" rtlCol="0">
            <a:spAutoFit/>
          </a:bodyPr>
          <a:lstStyle/>
          <a:p>
            <a:r>
              <a:rPr lang="en-US"/>
              <a:t>Jacque Watkins, Growing Takes Time</a:t>
            </a:r>
          </a:p>
        </p:txBody>
      </p:sp>
      <p:sp>
        <p:nvSpPr>
          <p:cNvPr id="6" name="Content Placeholder 5"/>
          <p:cNvSpPr>
            <a:spLocks noGrp="1"/>
          </p:cNvSpPr>
          <p:nvPr>
            <p:ph sz="half" idx="1"/>
          </p:nvPr>
        </p:nvSpPr>
        <p:spPr>
          <a:xfrm>
            <a:off x="838200" y="1825624"/>
            <a:ext cx="5181600" cy="4759813"/>
          </a:xfrm>
        </p:spPr>
        <p:txBody>
          <a:bodyPr>
            <a:normAutofit fontScale="92500"/>
          </a:bodyPr>
          <a:lstStyle/>
          <a:p>
            <a:r>
              <a:rPr lang="en-US"/>
              <a:t>By the end of this session you should be able to:</a:t>
            </a:r>
          </a:p>
          <a:p>
            <a:r>
              <a:rPr lang="en-US"/>
              <a:t>Define growth &amp; fixed mindsets</a:t>
            </a:r>
          </a:p>
          <a:p>
            <a:r>
              <a:rPr lang="en-US"/>
              <a:t>Understand the consequences of students’ mindset</a:t>
            </a:r>
          </a:p>
          <a:p>
            <a:r>
              <a:rPr lang="en-US"/>
              <a:t>Understand the consequences of instructor’s mindset on students</a:t>
            </a:r>
          </a:p>
          <a:p>
            <a:r>
              <a:rPr lang="en-US"/>
              <a:t>Define neuroplasticity</a:t>
            </a:r>
          </a:p>
          <a:p>
            <a:r>
              <a:rPr lang="en-US"/>
              <a:t>Have some ideas of active learning activities you can use in your classroom to foster growth mindset </a:t>
            </a:r>
          </a:p>
        </p:txBody>
      </p:sp>
    </p:spTree>
    <p:extLst>
      <p:ext uri="{BB962C8B-B14F-4D97-AF65-F5344CB8AC3E}">
        <p14:creationId xmlns:p14="http://schemas.microsoft.com/office/powerpoint/2010/main" val="105393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Activity 1: Everyday Mindset Examples</a:t>
            </a:r>
          </a:p>
        </p:txBody>
      </p:sp>
      <p:sp>
        <p:nvSpPr>
          <p:cNvPr id="3" name="Content Placeholder 2"/>
          <p:cNvSpPr>
            <a:spLocks noGrp="1"/>
          </p:cNvSpPr>
          <p:nvPr>
            <p:ph idx="1"/>
          </p:nvPr>
        </p:nvSpPr>
        <p:spPr/>
        <p:txBody>
          <a:bodyPr>
            <a:normAutofit/>
          </a:bodyPr>
          <a:lstStyle/>
          <a:p>
            <a:r>
              <a:rPr lang="en-US">
                <a:hlinkClick r:id="rId3"/>
              </a:rPr>
              <a:t>Fixed, Growth, and Benefit Mindsets Video</a:t>
            </a:r>
            <a:endParaRPr lang="en-US"/>
          </a:p>
          <a:p>
            <a:r>
              <a:rPr lang="en-US"/>
              <a:t>Group Brainstorm #1</a:t>
            </a:r>
          </a:p>
          <a:p>
            <a:pPr lvl="1"/>
            <a:r>
              <a:rPr lang="en-US"/>
              <a:t>Examples of Fixed Mindset (3 min)</a:t>
            </a:r>
          </a:p>
          <a:p>
            <a:r>
              <a:rPr lang="en-US"/>
              <a:t>Group Brainstorm #2</a:t>
            </a:r>
          </a:p>
          <a:p>
            <a:pPr lvl="1"/>
            <a:r>
              <a:rPr lang="en-US"/>
              <a:t>Examples of Growth Mindset (3 min)</a:t>
            </a:r>
          </a:p>
          <a:p>
            <a:pPr lvl="1"/>
            <a:endParaRPr lang="en-US"/>
          </a:p>
        </p:txBody>
      </p:sp>
    </p:spTree>
    <p:extLst>
      <p:ext uri="{BB962C8B-B14F-4D97-AF65-F5344CB8AC3E}">
        <p14:creationId xmlns:p14="http://schemas.microsoft.com/office/powerpoint/2010/main" val="37149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a:solidFill>
                  <a:schemeClr val="tx1"/>
                </a:solidFill>
                <a:latin typeface="+mj-lt"/>
                <a:cs typeface="+mj-cs"/>
              </a:rPr>
              <a:t>Activity 2: </a:t>
            </a:r>
          </a:p>
        </p:txBody>
      </p:sp>
      <p:sp>
        <p:nvSpPr>
          <p:cNvPr id="3" name="Content Placeholder 2"/>
          <p:cNvSpPr>
            <a:spLocks noGrp="1"/>
          </p:cNvSpPr>
          <p:nvPr>
            <p:ph idx="1"/>
          </p:nvPr>
        </p:nvSpPr>
        <p:spPr>
          <a:xfrm>
            <a:off x="6746627" y="4750893"/>
            <a:ext cx="4645250" cy="1147863"/>
          </a:xfrm>
        </p:spPr>
        <p:txBody>
          <a:bodyPr vert="horz" lIns="91440" tIns="45720" rIns="91440" bIns="45720" rtlCol="0" anchor="t">
            <a:normAutofit/>
          </a:bodyPr>
          <a:lstStyle/>
          <a:p>
            <a:pPr marL="0" indent="0">
              <a:buNone/>
            </a:pPr>
            <a:r>
              <a:rPr lang="en-US" sz="4400">
                <a:solidFill>
                  <a:srgbClr val="FF0000"/>
                </a:solidFill>
              </a:rPr>
              <a:t>Let's Play!</a:t>
            </a:r>
          </a:p>
        </p:txBody>
      </p:sp>
      <p:sp>
        <p:nvSpPr>
          <p:cNvPr id="33" name="Freeform: Shape 3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person, indoor, sitting, laptop&#10;&#10;Description generated with very high confidence">
            <a:extLst>
              <a:ext uri="{FF2B5EF4-FFF2-40B4-BE49-F238E27FC236}">
                <a16:creationId xmlns:a16="http://schemas.microsoft.com/office/drawing/2014/main" id="{44721826-AC73-44E8-8E91-47E6EE0F5119}"/>
              </a:ext>
            </a:extLst>
          </p:cNvPr>
          <p:cNvPicPr>
            <a:picLocks noChangeAspect="1"/>
          </p:cNvPicPr>
          <p:nvPr/>
        </p:nvPicPr>
        <p:blipFill rotWithShape="1">
          <a:blip r:embed="rId3"/>
          <a:srcRect t="8031" r="-2" b="6586"/>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46142385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Fixed vs. Growth Mindset</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11866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a:latin typeface="Avenir Book"/>
                <a:cs typeface="Avenir Book"/>
              </a:rPr>
              <a:t>Consequences of Mindsets</a:t>
            </a:r>
          </a:p>
        </p:txBody>
      </p:sp>
      <p:graphicFrame>
        <p:nvGraphicFramePr>
          <p:cNvPr id="10" name="Group 2"/>
          <p:cNvGraphicFramePr>
            <a:graphicFrameLocks noGrp="1"/>
          </p:cNvGraphicFramePr>
          <p:nvPr/>
        </p:nvGraphicFramePr>
        <p:xfrm>
          <a:off x="2572385" y="1706245"/>
          <a:ext cx="7160894" cy="3937508"/>
        </p:xfrm>
        <a:graphic>
          <a:graphicData uri="http://schemas.openxmlformats.org/drawingml/2006/table">
            <a:tbl>
              <a:tblPr/>
              <a:tblGrid>
                <a:gridCol w="2386965">
                  <a:extLst>
                    <a:ext uri="{9D8B030D-6E8A-4147-A177-3AD203B41FA5}">
                      <a16:colId xmlns:a16="http://schemas.microsoft.com/office/drawing/2014/main" val="20000"/>
                    </a:ext>
                  </a:extLst>
                </a:gridCol>
                <a:gridCol w="2386964">
                  <a:extLst>
                    <a:ext uri="{9D8B030D-6E8A-4147-A177-3AD203B41FA5}">
                      <a16:colId xmlns:a16="http://schemas.microsoft.com/office/drawing/2014/main" val="20001"/>
                    </a:ext>
                  </a:extLst>
                </a:gridCol>
                <a:gridCol w="2386965">
                  <a:extLst>
                    <a:ext uri="{9D8B030D-6E8A-4147-A177-3AD203B41FA5}">
                      <a16:colId xmlns:a16="http://schemas.microsoft.com/office/drawing/2014/main" val="20002"/>
                    </a:ext>
                  </a:extLst>
                </a:gridCol>
              </a:tblGrid>
              <a:tr h="782447">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endParaRPr kumimoji="0" lang="en-US" sz="2400" b="0" i="0" u="none" strike="noStrike" cap="none" normalizeH="0" baseline="0">
                        <a:ln>
                          <a:noFill/>
                        </a:ln>
                        <a:solidFill>
                          <a:srgbClr val="000000"/>
                        </a:solidFill>
                        <a:effectLst/>
                        <a:latin typeface="Avenir Book"/>
                        <a:ea typeface="ＭＳ Ｐゴシック" charset="0"/>
                        <a:cs typeface="Avenir Book"/>
                        <a:sym typeface="Helvetica Neue Light"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D81E00"/>
                          </a:solidFill>
                          <a:effectLst/>
                          <a:latin typeface="Avenir Book"/>
                          <a:ea typeface="ＭＳ Ｐゴシック" charset="0"/>
                          <a:cs typeface="Avenir Book"/>
                          <a:sym typeface="Helvetica Neue Light" charset="0"/>
                        </a:rPr>
                        <a:t>Fixed Mindset</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7A203"/>
                          </a:solidFill>
                          <a:effectLst/>
                          <a:latin typeface="Avenir Book"/>
                          <a:ea typeface="ＭＳ Ｐゴシック" charset="0"/>
                          <a:cs typeface="Avenir Book"/>
                          <a:sym typeface="Helvetica Neue Light" charset="0"/>
                        </a:rPr>
                        <a:t>Growth Mindset</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2447">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00000"/>
                          </a:solidFill>
                          <a:effectLst/>
                          <a:latin typeface="Avenir Book"/>
                          <a:ea typeface="ＭＳ Ｐゴシック" charset="0"/>
                          <a:cs typeface="Avenir Book"/>
                          <a:sym typeface="Helvetica Neue Light" charset="0"/>
                        </a:rPr>
                        <a:t>Goal in School?</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D81E00"/>
                          </a:solidFill>
                          <a:effectLst/>
                          <a:latin typeface="Avenir Book"/>
                          <a:ea typeface="ＭＳ Ｐゴシック" charset="0"/>
                          <a:cs typeface="Avenir Book"/>
                          <a:sym typeface="Helvetica Neue Light" charset="0"/>
                        </a:rPr>
                        <a:t>Look Smart</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7A203"/>
                          </a:solidFill>
                          <a:effectLst/>
                          <a:latin typeface="Avenir Book"/>
                          <a:ea typeface="ＭＳ Ｐゴシック" charset="0"/>
                          <a:cs typeface="Avenir Book"/>
                          <a:sym typeface="Helvetica Neue Light" charset="0"/>
                        </a:rPr>
                        <a:t>Learn</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2447">
                <a:tc>
                  <a:txBody>
                    <a:bodyPr/>
                    <a:lstStyle/>
                    <a:p>
                      <a:pPr marL="0" marR="0" lvl="0" indent="0" algn="ctr" defTabSz="914400" eaLnBrk="1" fontAlgn="auto" latinLnBrk="0" hangingPunct="1">
                        <a:lnSpc>
                          <a:spcPct val="100000"/>
                        </a:lnSpc>
                        <a:spcBef>
                          <a:spcPts val="0"/>
                        </a:spcBef>
                        <a:spcAft>
                          <a:spcPts val="0"/>
                        </a:spcAft>
                        <a:buClrTx/>
                        <a:buSzTx/>
                        <a:buFontTx/>
                        <a:buNone/>
                        <a:tabLst>
                          <a:tab pos="914400" algn="l"/>
                        </a:tabLst>
                        <a:defRPr sz="1800"/>
                      </a:pPr>
                      <a:r>
                        <a:rPr kumimoji="0" lang="en-US" sz="2400" b="0" i="0" u="none" strike="noStrike" kern="0" cap="none" spc="0" normalizeH="0" baseline="0" noProof="0">
                          <a:ln>
                            <a:noFill/>
                          </a:ln>
                          <a:solidFill>
                            <a:srgbClr val="000000"/>
                          </a:solidFill>
                          <a:effectLst/>
                          <a:uLnTx/>
                          <a:uFillTx/>
                          <a:latin typeface="Avenir Book"/>
                          <a:ea typeface="Helvetica Neue Light"/>
                          <a:cs typeface="Avenir Book"/>
                          <a:sym typeface="Helvetica Neue Light"/>
                        </a:rPr>
                        <a:t>Values effort?</a:t>
                      </a: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D81E00"/>
                          </a:solidFill>
                          <a:effectLst/>
                          <a:latin typeface="Avenir Book"/>
                          <a:ea typeface="ＭＳ Ｐゴシック" charset="0"/>
                          <a:cs typeface="Avenir Book"/>
                          <a:sym typeface="Helvetica Neue Light" charset="0"/>
                        </a:rPr>
                        <a:t>No</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7A203"/>
                          </a:solidFill>
                          <a:effectLst/>
                          <a:latin typeface="Avenir Book"/>
                          <a:ea typeface="ＭＳ Ｐゴシック" charset="0"/>
                          <a:cs typeface="Avenir Book"/>
                          <a:sym typeface="Helvetica Neue Light" charset="0"/>
                        </a:rPr>
                        <a:t>Yes</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2447">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00000"/>
                          </a:solidFill>
                          <a:effectLst/>
                          <a:latin typeface="Avenir Book"/>
                          <a:ea typeface="ＭＳ Ｐゴシック" charset="0"/>
                          <a:cs typeface="Avenir Book"/>
                          <a:sym typeface="Helvetica Neue Light" charset="0"/>
                        </a:rPr>
                        <a:t>Reaction to Failure?</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D81E00"/>
                          </a:solidFill>
                          <a:effectLst/>
                          <a:latin typeface="Avenir Book"/>
                          <a:ea typeface="ＭＳ Ｐゴシック" charset="0"/>
                          <a:cs typeface="Avenir Book"/>
                          <a:sym typeface="Helvetica Neue Light" charset="0"/>
                        </a:rPr>
                        <a:t>Give Up</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0" i="0" u="none" strike="noStrike" cap="none" normalizeH="0" baseline="0">
                          <a:ln>
                            <a:noFill/>
                          </a:ln>
                          <a:solidFill>
                            <a:srgbClr val="07A203"/>
                          </a:solidFill>
                          <a:effectLst/>
                          <a:latin typeface="Avenir Book"/>
                          <a:ea typeface="ＭＳ Ｐゴシック" charset="0"/>
                          <a:cs typeface="Avenir Book"/>
                          <a:sym typeface="Helvetica Neue Light" charset="0"/>
                        </a:rPr>
                        <a:t>Work Harder</a:t>
                      </a:r>
                      <a:endParaRPr kumimoji="0" lang="en-US" sz="1200" b="0"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2447">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1" i="0" u="none" strike="noStrike" cap="none" normalizeH="0" baseline="0">
                          <a:ln>
                            <a:noFill/>
                          </a:ln>
                          <a:solidFill>
                            <a:srgbClr val="000000"/>
                          </a:solidFill>
                          <a:effectLst/>
                          <a:latin typeface="Avenir Book"/>
                          <a:ea typeface="ＭＳ Ｐゴシック" charset="0"/>
                          <a:cs typeface="Avenir Book"/>
                          <a:sym typeface="Helvetica Neue Light" charset="0"/>
                        </a:rPr>
                        <a:t>Achievement</a:t>
                      </a:r>
                      <a:endParaRPr kumimoji="0" lang="en-US" sz="1200" b="1"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pPr>
                      <a:r>
                        <a:rPr kumimoji="0" lang="en-US" sz="2400" b="1" i="0" u="none" strike="noStrike" cap="none" normalizeH="0" baseline="0">
                          <a:ln>
                            <a:noFill/>
                          </a:ln>
                          <a:solidFill>
                            <a:srgbClr val="D81E00"/>
                          </a:solidFill>
                          <a:effectLst/>
                          <a:latin typeface="Avenir Book"/>
                          <a:ea typeface="ＭＳ Ｐゴシック" charset="0"/>
                          <a:cs typeface="Avenir Book"/>
                          <a:sym typeface="Helvetica Neue Light" charset="0"/>
                        </a:rPr>
                        <a:t>Lower</a:t>
                      </a:r>
                      <a:endParaRPr kumimoji="0" lang="en-US" sz="1200" b="1"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tc>
                  <a:txBody>
                    <a:bodyPr/>
                    <a:lstStyle/>
                    <a:p>
                      <a:pPr marL="0" marR="0" lvl="0" indent="0" algn="ctr" defTabSz="0" rtl="0" eaLnBrk="1" fontAlgn="base" latinLnBrk="0" hangingPunct="0">
                        <a:lnSpc>
                          <a:spcPct val="100000"/>
                        </a:lnSpc>
                        <a:spcBef>
                          <a:spcPct val="0"/>
                        </a:spcBef>
                        <a:spcAft>
                          <a:spcPct val="0"/>
                        </a:spcAft>
                        <a:buClrTx/>
                        <a:buSzTx/>
                        <a:buFontTx/>
                        <a:buNone/>
                        <a:tabLst>
                          <a:tab pos="914400" algn="l"/>
                        </a:tabLst>
                        <a:defRPr/>
                      </a:pPr>
                      <a:r>
                        <a:rPr kumimoji="0" lang="en-US" sz="2400" b="1" i="0" u="none" strike="noStrike" cap="none" normalizeH="0" baseline="0">
                          <a:ln>
                            <a:noFill/>
                          </a:ln>
                          <a:solidFill>
                            <a:srgbClr val="07A203"/>
                          </a:solidFill>
                          <a:effectLst/>
                          <a:latin typeface="Avenir Book"/>
                          <a:ea typeface="ＭＳ Ｐゴシック" charset="0"/>
                          <a:cs typeface="Avenir Book"/>
                          <a:sym typeface="Helvetica Neue Light" charset="0"/>
                        </a:rPr>
                        <a:t>Higher </a:t>
                      </a:r>
                      <a:endParaRPr kumimoji="0" lang="en-US" sz="2400" b="1" i="0" u="none" strike="noStrike" cap="none" normalizeH="0" baseline="0">
                        <a:ln>
                          <a:noFill/>
                        </a:ln>
                        <a:solidFill>
                          <a:srgbClr val="000000"/>
                        </a:solidFill>
                        <a:effectLst/>
                        <a:latin typeface="Avenir Book"/>
                        <a:ea typeface="ＭＳ Ｐゴシック" charset="0"/>
                        <a:cs typeface="Avenir Book"/>
                        <a:sym typeface="Helvetica" charset="0"/>
                      </a:endParaRPr>
                    </a:p>
                  </a:txBody>
                  <a:tcPr marL="38100" marR="38100" marT="38100" marB="38100" anchor="ctr" horzOverflow="overflow">
                    <a:lnL w="12700" cap="flat" cmpd="sng" algn="ctr">
                      <a:solidFill>
                        <a:srgbClr val="000000"/>
                      </a:solidFill>
                      <a:prstDash val="solid"/>
                      <a:miter lim="0"/>
                      <a:headEnd type="none" w="med" len="med"/>
                      <a:tailEnd type="none" w="med" len="med"/>
                    </a:lnL>
                    <a:lnR w="12700" cap="flat" cmpd="sng" algn="ctr">
                      <a:solidFill>
                        <a:srgbClr val="000000"/>
                      </a:solidFill>
                      <a:prstDash val="solid"/>
                      <a:miter lim="0"/>
                      <a:headEnd type="none" w="med" len="med"/>
                      <a:tailEnd type="none" w="med" len="med"/>
                    </a:lnR>
                    <a:lnT w="12700" cap="flat" cmpd="sng" algn="ctr">
                      <a:solidFill>
                        <a:srgbClr val="000000"/>
                      </a:solidFill>
                      <a:prstDash val="solid"/>
                      <a:miter lim="0"/>
                      <a:headEnd type="none" w="med" len="med"/>
                      <a:tailEnd type="none" w="med" len="med"/>
                    </a:lnT>
                    <a:lnB w="12700" cap="flat" cmpd="sng" algn="ctr">
                      <a:solidFill>
                        <a:srgbClr val="000000"/>
                      </a:solidFill>
                      <a:prstDash val="solid"/>
                      <a:miter lim="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Rectangle 1"/>
          <p:cNvSpPr/>
          <p:nvPr/>
        </p:nvSpPr>
        <p:spPr>
          <a:xfrm>
            <a:off x="338160" y="6277680"/>
            <a:ext cx="5097293" cy="369332"/>
          </a:xfrm>
          <a:prstGeom prst="rect">
            <a:avLst/>
          </a:prstGeom>
        </p:spPr>
        <p:txBody>
          <a:bodyPr wrap="none">
            <a:spAutoFit/>
          </a:bodyPr>
          <a:lstStyle/>
          <a:p>
            <a:r>
              <a:rPr lang="en-US"/>
              <a:t>Source: </a:t>
            </a:r>
            <a:r>
              <a:rPr lang="en-US" err="1">
                <a:hlinkClick r:id="rId3"/>
              </a:rPr>
              <a:t>MindsetKit</a:t>
            </a:r>
            <a:r>
              <a:rPr lang="en-US">
                <a:hlinkClick r:id="rId3"/>
              </a:rPr>
              <a:t> PERTS Professional Development</a:t>
            </a:r>
            <a:endParaRPr lang="en-US"/>
          </a:p>
        </p:txBody>
      </p:sp>
    </p:spTree>
    <p:extLst>
      <p:ext uri="{BB962C8B-B14F-4D97-AF65-F5344CB8AC3E}">
        <p14:creationId xmlns:p14="http://schemas.microsoft.com/office/powerpoint/2010/main" val="14257212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D2B9B24775C849AE3A83E0D90B5CE9" ma:contentTypeVersion="10" ma:contentTypeDescription="Create a new document." ma:contentTypeScope="" ma:versionID="de06a1ce091b4b99f76353784126964e">
  <xsd:schema xmlns:xsd="http://www.w3.org/2001/XMLSchema" xmlns:xs="http://www.w3.org/2001/XMLSchema" xmlns:p="http://schemas.microsoft.com/office/2006/metadata/properties" xmlns:ns2="d3e0b768-d26b-406b-a123-14d00b8807c7" xmlns:ns3="5759347f-7946-41af-bf18-68ee11167475" targetNamespace="http://schemas.microsoft.com/office/2006/metadata/properties" ma:root="true" ma:fieldsID="09e6dd431ac5dc86d685c3187d270882" ns2:_="" ns3:_="">
    <xsd:import namespace="d3e0b768-d26b-406b-a123-14d00b8807c7"/>
    <xsd:import namespace="5759347f-7946-41af-bf18-68ee111674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0b768-d26b-406b-a123-14d00b8807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59347f-7946-41af-bf18-68ee1116747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A56134-6D42-4BBC-81EF-D288CFE8377E}"/>
</file>

<file path=customXml/itemProps2.xml><?xml version="1.0" encoding="utf-8"?>
<ds:datastoreItem xmlns:ds="http://schemas.openxmlformats.org/officeDocument/2006/customXml" ds:itemID="{8A199847-78A1-4869-A531-8D7D4EC7B937}"/>
</file>

<file path=customXml/itemProps3.xml><?xml version="1.0" encoding="utf-8"?>
<ds:datastoreItem xmlns:ds="http://schemas.openxmlformats.org/officeDocument/2006/customXml" ds:itemID="{9602E736-4D93-487E-9B8A-AC1819B5300B}"/>
</file>

<file path=docProps/app.xml><?xml version="1.0" encoding="utf-8"?>
<Properties xmlns="http://schemas.openxmlformats.org/officeDocument/2006/extended-properties" xmlns:vt="http://schemas.openxmlformats.org/officeDocument/2006/docPropsVTypes">
  <Template>Office Theme</Template>
  <TotalTime>33</TotalTime>
  <Words>2510</Words>
  <Application>Microsoft Macintosh PowerPoint</Application>
  <PresentationFormat>Widescreen</PresentationFormat>
  <Paragraphs>348</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Avenir Book</vt:lpstr>
      <vt:lpstr>Avenir Next</vt:lpstr>
      <vt:lpstr>Calibri</vt:lpstr>
      <vt:lpstr>Calibri Light</vt:lpstr>
      <vt:lpstr>Gill Sans Light</vt:lpstr>
      <vt:lpstr>Helvetica</vt:lpstr>
      <vt:lpstr>Helvetica Neue Light</vt:lpstr>
      <vt:lpstr>Office Theme</vt:lpstr>
      <vt:lpstr>Growing the STEM Workforce through Active Learning and a Growth Mindset</vt:lpstr>
      <vt:lpstr>PowerPoint Presentation</vt:lpstr>
      <vt:lpstr>PowerPoint Presentation</vt:lpstr>
      <vt:lpstr>Where are you with Mindsets?</vt:lpstr>
      <vt:lpstr>Workshop Outcomes</vt:lpstr>
      <vt:lpstr>Activity 1: Everyday Mindset Examples</vt:lpstr>
      <vt:lpstr>Activity 2: </vt:lpstr>
      <vt:lpstr>Fixed vs. Growth Mindset</vt:lpstr>
      <vt:lpstr>Consequences of Mindsets</vt:lpstr>
      <vt:lpstr>PowerPoint Presentation</vt:lpstr>
      <vt:lpstr>Neuroplasticity</vt:lpstr>
      <vt:lpstr>Growth Mindset and Achievement</vt:lpstr>
      <vt:lpstr>Does Growth Mindset Correlate with Achievement? Evidence from a Nationwide Sample in Chile</vt:lpstr>
      <vt:lpstr>Does Growth Mindset Correlate with Achievement? Evidence from a Nationwide Sample in Chile</vt:lpstr>
      <vt:lpstr>And it’s not just about the students…</vt:lpstr>
      <vt:lpstr>Activity 3: Da Vinci Bridge </vt:lpstr>
      <vt:lpstr>Activity 3: Da Vinci Bridge Instructions </vt:lpstr>
      <vt:lpstr>How Do We Change Mindset? How Do We Foster a Growth Mindset?</vt:lpstr>
      <vt:lpstr>Mindsets Can Change!</vt:lpstr>
      <vt:lpstr>Mindset Interventions</vt:lpstr>
      <vt:lpstr>PowerPoint Presentation</vt:lpstr>
      <vt:lpstr>Praise</vt:lpstr>
      <vt:lpstr>PowerPoint Presentation</vt:lpstr>
      <vt:lpstr>PowerPoint Presentation</vt:lpstr>
      <vt:lpstr>Growth Mindset Praise</vt:lpstr>
      <vt:lpstr>Growth Mindset Teaching Practices</vt:lpstr>
      <vt:lpstr>Growth Mindset Teaching Practices</vt:lpstr>
      <vt:lpstr>Growth Mindset Teaching Practices</vt:lpstr>
      <vt:lpstr>Growth Mindset Teaching Practices</vt:lpstr>
      <vt:lpstr>What is Active Learning?</vt:lpstr>
      <vt:lpstr>Active Learning Works!</vt:lpstr>
      <vt:lpstr>Passive Learning  Vs   Active Learning</vt:lpstr>
      <vt:lpstr>PowerPoint Presentation</vt:lpstr>
      <vt:lpstr>Activity 4: Mindset Reflection</vt:lpstr>
      <vt:lpstr>PowerPoint Presentation</vt:lpstr>
      <vt:lpstr>Example Activity for Students:  Letter to a Future Student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QEP Development Team</dc:title>
  <dc:creator>Microsoft Office User</dc:creator>
  <cp:lastModifiedBy>Stephany Pinales</cp:lastModifiedBy>
  <cp:revision>86</cp:revision>
  <cp:lastPrinted>2020-02-15T12:59:27Z</cp:lastPrinted>
  <dcterms:created xsi:type="dcterms:W3CDTF">2019-02-01T13:30:29Z</dcterms:created>
  <dcterms:modified xsi:type="dcterms:W3CDTF">2020-02-27T05:29:12Z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0x0101008AD2B9B24775C849AE3A83E0D90B5CE9</vt:lpwstr>
  </property>
</Properties>
</file>