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8" r:id="rId3"/>
    <p:sldId id="269" r:id="rId4"/>
    <p:sldId id="270" r:id="rId5"/>
    <p:sldId id="271" r:id="rId6"/>
    <p:sldId id="273" r:id="rId7"/>
    <p:sldId id="276" r:id="rId8"/>
    <p:sldId id="277" r:id="rId9"/>
    <p:sldId id="279" r:id="rId10"/>
    <p:sldId id="281" r:id="rId11"/>
    <p:sldId id="280" r:id="rId12"/>
    <p:sldId id="282" r:id="rId13"/>
    <p:sldId id="283" r:id="rId1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9EB"/>
    <a:srgbClr val="0C234B"/>
    <a:srgbClr val="81D3EB"/>
    <a:srgbClr val="007D84"/>
    <a:srgbClr val="1E5288"/>
    <a:srgbClr val="EF4056"/>
    <a:srgbClr val="AB0520"/>
    <a:srgbClr val="001C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97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98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6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32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41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8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01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0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0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68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97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80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2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8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9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64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38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2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1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5080-9935-4385-9621-76A7CC7E219B}" type="datetimeFigureOut">
              <a:rPr lang="en-US" smtClean="0"/>
              <a:t>2/21/20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F5FEC-D4C7-42BD-B66F-AFEB52920F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5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8C06-D423-46FA-A88C-32771EA1ED94}" type="datetimeFigureOut">
              <a:rPr lang="en-US" smtClean="0"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7326-C6FE-4CDC-8FD1-ED76E480A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1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water, red, man, skiing&#10;&#10;Description automatically generated">
            <a:extLst>
              <a:ext uri="{FF2B5EF4-FFF2-40B4-BE49-F238E27FC236}">
                <a16:creationId xmlns:a16="http://schemas.microsoft.com/office/drawing/2014/main" id="{D4A41EC6-1802-40FB-9541-12D76B223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85000"/>
          </a:xfrm>
          <a:prstGeom prst="rect">
            <a:avLst/>
          </a:prstGeom>
          <a:ln>
            <a:noFill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3F88513-290D-4B12-80E4-CAE0EFA1E7EB}"/>
              </a:ext>
            </a:extLst>
          </p:cNvPr>
          <p:cNvSpPr txBox="1">
            <a:spLocks/>
          </p:cNvSpPr>
          <p:nvPr/>
        </p:nvSpPr>
        <p:spPr>
          <a:xfrm>
            <a:off x="419100" y="440493"/>
            <a:ext cx="8305800" cy="116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E2E9EB"/>
                </a:solidFill>
                <a:latin typeface="MiloOT-Exlig" panose="020B0404020101010102" pitchFamily="34" charset="0"/>
              </a:rPr>
              <a:t>Transformation Through Equity Literacy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17524D8-0FB3-4268-B75E-D1DB30769EF8}"/>
              </a:ext>
            </a:extLst>
          </p:cNvPr>
          <p:cNvSpPr txBox="1">
            <a:spLocks/>
          </p:cNvSpPr>
          <p:nvPr/>
        </p:nvSpPr>
        <p:spPr>
          <a:xfrm>
            <a:off x="346933" y="2437076"/>
            <a:ext cx="8450134" cy="383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E2E9EB"/>
                </a:solidFill>
                <a:latin typeface="MiloOT" panose="020B0504030101020102" pitchFamily="34" charset="0"/>
              </a:rPr>
              <a:t>Rick Orozco, Ph.D.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E2E9EB"/>
                </a:solidFill>
                <a:latin typeface="MiloOT" panose="020B0504030101020102" pitchFamily="34" charset="0"/>
              </a:rPr>
              <a:t>College of Education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E2E9EB"/>
                </a:solidFill>
                <a:latin typeface="MiloOT" panose="020B0504030101020102" pitchFamily="34" charset="0"/>
              </a:rPr>
              <a:t>University of Arizona</a:t>
            </a:r>
          </a:p>
          <a:p>
            <a:pPr marL="0" indent="0">
              <a:buNone/>
            </a:pPr>
            <a:endParaRPr lang="en-US" dirty="0">
              <a:solidFill>
                <a:srgbClr val="E2E9EB"/>
              </a:solidFill>
              <a:latin typeface="MiloOT" panose="020B0504030101020102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E2E9EB"/>
                </a:solidFill>
                <a:latin typeface="MiloOT" panose="020B0504030101020102" pitchFamily="34" charset="0"/>
              </a:rPr>
              <a:t>UTRGV 3rd Annual STEM Education Conference</a:t>
            </a:r>
          </a:p>
          <a:p>
            <a:pPr marL="0" indent="0">
              <a:buNone/>
            </a:pPr>
            <a:r>
              <a:rPr lang="en-US" dirty="0">
                <a:solidFill>
                  <a:srgbClr val="E2E9EB"/>
                </a:solidFill>
                <a:latin typeface="MiloOT" panose="020B0504030101020102" pitchFamily="34" charset="0"/>
              </a:rPr>
              <a:t>February 15, 2020</a:t>
            </a:r>
          </a:p>
          <a:p>
            <a:pPr marL="0" indent="0">
              <a:buNone/>
            </a:pPr>
            <a:r>
              <a:rPr lang="en-US" dirty="0">
                <a:solidFill>
                  <a:srgbClr val="E2E9EB"/>
                </a:solidFill>
                <a:latin typeface="MiloOT" panose="020B0504030101020102" pitchFamily="34" charset="0"/>
              </a:rPr>
              <a:t>McAllen, TX</a:t>
            </a:r>
          </a:p>
          <a:p>
            <a:pPr marL="0" indent="0">
              <a:buNone/>
            </a:pPr>
            <a:endParaRPr lang="en-US" dirty="0">
              <a:solidFill>
                <a:srgbClr val="E2E9EB"/>
              </a:solidFill>
              <a:latin typeface="MiloOT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585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  <a:b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</a:br>
            <a:r>
              <a:rPr lang="en-US" sz="2800" b="1" dirty="0" err="1">
                <a:solidFill>
                  <a:srgbClr val="0C234B"/>
                </a:solidFill>
                <a:latin typeface="MiloOT-Exlig" panose="020B0404020101010102" pitchFamily="34" charset="0"/>
              </a:rPr>
              <a:t>Microaggression</a:t>
            </a:r>
            <a:r>
              <a:rPr lang="en-US" sz="2800" b="1" dirty="0">
                <a:solidFill>
                  <a:srgbClr val="0C234B"/>
                </a:solidFill>
                <a:latin typeface="MiloOT-Exlig" panose="020B0404020101010102" pitchFamily="34" charset="0"/>
              </a:rPr>
              <a:t> Types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3550" y="1810385"/>
            <a:ext cx="8216900" cy="455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  <a:b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</a:br>
            <a:endParaRPr lang="en-US" sz="2800" b="1" dirty="0">
              <a:solidFill>
                <a:srgbClr val="0C234B"/>
              </a:solidFill>
              <a:latin typeface="MiloOT-Exlig" panose="020B0404020101010102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sz="3200" b="1" u="sng" dirty="0">
                <a:solidFill>
                  <a:prstClr val="black"/>
                </a:solidFill>
                <a:latin typeface="Bodoni MT" panose="02070603080606020203" pitchFamily="18" charset="0"/>
              </a:rPr>
              <a:t>What types of </a:t>
            </a:r>
            <a:r>
              <a:rPr lang="en-US" sz="3200" b="1" u="sng" dirty="0" err="1">
                <a:solidFill>
                  <a:prstClr val="black"/>
                </a:solidFill>
                <a:latin typeface="Bodoni MT" panose="02070603080606020203" pitchFamily="18" charset="0"/>
              </a:rPr>
              <a:t>microaggressions</a:t>
            </a:r>
            <a:r>
              <a:rPr lang="en-US" sz="3200" b="1" u="sng" dirty="0">
                <a:solidFill>
                  <a:prstClr val="black"/>
                </a:solidFill>
                <a:latin typeface="Bodoni MT" panose="02070603080606020203" pitchFamily="18" charset="0"/>
              </a:rPr>
              <a:t> are these?</a:t>
            </a:r>
          </a:p>
          <a:p>
            <a:pPr marL="285750" lvl="0" indent="-285750"/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“You better watch him, I’ve seen his type before.”</a:t>
            </a:r>
          </a:p>
          <a:p>
            <a:pPr marL="742950" lvl="1" indent="-285750"/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Assumption of criminality </a:t>
            </a:r>
          </a:p>
          <a:p>
            <a:pPr marL="285750" indent="-285750"/>
            <a:r>
              <a:rPr lang="en-US" sz="3200" b="1" dirty="0">
                <a:latin typeface="Bodoni MT" panose="02070603080606020203" pitchFamily="18" charset="0"/>
              </a:rPr>
              <a:t>Asking an Asian student to help other students with math</a:t>
            </a:r>
          </a:p>
          <a:p>
            <a:pPr marL="742950" lvl="1" indent="-285750"/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Ascription of intelligence</a:t>
            </a:r>
          </a:p>
          <a:p>
            <a:pPr marL="285750" lvl="0" indent="-285750"/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“If only there were more like you.”</a:t>
            </a:r>
          </a:p>
          <a:p>
            <a:pPr marL="742950" lvl="1" indent="-285750"/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Different norming</a:t>
            </a:r>
          </a:p>
          <a:p>
            <a:pPr marL="285750" lvl="0" indent="-285750"/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“Mexican parents don’t care about education, they never show up to open house.”</a:t>
            </a:r>
          </a:p>
          <a:p>
            <a:pPr marL="742950" lvl="1" indent="-285750"/>
            <a:r>
              <a:rPr lang="en-US" sz="3200" b="1" dirty="0" err="1">
                <a:solidFill>
                  <a:prstClr val="black"/>
                </a:solidFill>
                <a:latin typeface="Bodoni MT" panose="02070603080606020203" pitchFamily="18" charset="0"/>
              </a:rPr>
              <a:t>Pathologizing</a:t>
            </a:r>
            <a:r>
              <a:rPr lang="en-US" sz="3200" b="1" dirty="0">
                <a:solidFill>
                  <a:prstClr val="black"/>
                </a:solidFill>
                <a:latin typeface="Bodoni MT" panose="02070603080606020203" pitchFamily="18" charset="0"/>
              </a:rPr>
              <a:t> cultures and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5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  <a:b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</a:br>
            <a:endParaRPr lang="en-US" sz="2800" b="1" dirty="0">
              <a:solidFill>
                <a:srgbClr val="0C234B"/>
              </a:solidFill>
              <a:latin typeface="MiloOT-Exlig" panose="020B0404020101010102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03525"/>
            <a:ext cx="7886700" cy="1870075"/>
          </a:xfrm>
        </p:spPr>
        <p:txBody>
          <a:bodyPr>
            <a:normAutofit/>
          </a:bodyPr>
          <a:lstStyle/>
          <a:p>
            <a:r>
              <a:rPr lang="en-US" dirty="0"/>
              <a:t>Thank you.</a:t>
            </a:r>
          </a:p>
          <a:p>
            <a:endParaRPr lang="en-US" dirty="0"/>
          </a:p>
          <a:p>
            <a:r>
              <a:rPr lang="en-US" dirty="0"/>
              <a:t>raorozco@email.arizona.edu</a:t>
            </a:r>
          </a:p>
        </p:txBody>
      </p:sp>
    </p:spTree>
    <p:extLst>
      <p:ext uri="{BB962C8B-B14F-4D97-AF65-F5344CB8AC3E}">
        <p14:creationId xmlns:p14="http://schemas.microsoft.com/office/powerpoint/2010/main" val="83525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2411"/>
            <a:ext cx="91440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 (EL)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C48AD-6787-4BD2-BADE-6F16AA8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1810385"/>
            <a:ext cx="8216900" cy="4107815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telling: Student self-segregation(?)</a:t>
            </a:r>
            <a:endParaRPr lang="en-US" dirty="0">
              <a:solidFill>
                <a:srgbClr val="0C234B"/>
              </a:solidFill>
              <a:latin typeface="MiloOT" panose="020B0504030101020102" pitchFamily="34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0C234B"/>
              </a:solidFill>
              <a:latin typeface="MiloOT" panose="020B0504030101020102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12" y="2667000"/>
            <a:ext cx="2641600" cy="325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2667000"/>
            <a:ext cx="29210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2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C48AD-6787-4BD2-BADE-6F16AA8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250" y="2349500"/>
            <a:ext cx="8216900" cy="2984500"/>
          </a:xfrm>
        </p:spPr>
        <p:txBody>
          <a:bodyPr>
            <a:normAutofit/>
          </a:bodyPr>
          <a:lstStyle/>
          <a:p>
            <a:pPr lvl="1">
              <a:buClr>
                <a:srgbClr val="AB0520"/>
              </a:buClr>
            </a:pPr>
            <a:r>
              <a:rPr lang="en-US" sz="3600" b="1" u="sng" dirty="0">
                <a:latin typeface="Arial" panose="020B0604020202020204" pitchFamily="34" charset="0"/>
              </a:rPr>
              <a:t>EL</a:t>
            </a:r>
            <a:r>
              <a:rPr lang="en-US" sz="3600" dirty="0">
                <a:latin typeface="Arial" panose="020B0604020202020204" pitchFamily="34" charset="0"/>
              </a:rPr>
              <a:t> - knowledge and skills that enable us to be a threat to the existence of inequity </a:t>
            </a:r>
            <a:r>
              <a:rPr lang="en-US" sz="3600" b="1" i="1" dirty="0">
                <a:latin typeface="Arial" panose="020B0604020202020204" pitchFamily="34" charset="0"/>
              </a:rPr>
              <a:t>in our spheres of influence</a:t>
            </a:r>
            <a:r>
              <a:rPr lang="en-US" sz="3600" dirty="0">
                <a:latin typeface="Arial" panose="020B0604020202020204" pitchFamily="34" charset="0"/>
              </a:rPr>
              <a:t>. </a:t>
            </a:r>
          </a:p>
          <a:p>
            <a:pPr lvl="1">
              <a:buClr>
                <a:srgbClr val="AB0520"/>
              </a:buClr>
            </a:pPr>
            <a:endParaRPr lang="en-US" dirty="0">
              <a:solidFill>
                <a:srgbClr val="0C234B"/>
              </a:solidFill>
              <a:latin typeface="MiloOT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82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C48AD-6787-4BD2-BADE-6F16AA8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2298700"/>
            <a:ext cx="8216900" cy="29845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AB0520"/>
              </a:buClr>
            </a:pPr>
            <a:r>
              <a:rPr lang="en-US" sz="3600" dirty="0">
                <a:latin typeface="Arial" panose="020B0604020202020204" pitchFamily="34" charset="0"/>
              </a:rPr>
              <a:t>EL Goal:</a:t>
            </a:r>
          </a:p>
          <a:p>
            <a:pPr marL="457200" lvl="1" indent="0">
              <a:buClr>
                <a:srgbClr val="AB0520"/>
              </a:buClr>
              <a:buNone/>
            </a:pPr>
            <a:r>
              <a:rPr lang="en-US" sz="3600" dirty="0">
                <a:latin typeface="Arial" panose="020B0604020202020204" pitchFamily="34" charset="0"/>
              </a:rPr>
              <a:t>“Multicultural curriculum  development </a:t>
            </a:r>
            <a:r>
              <a:rPr lang="en-US" sz="3600" b="1" i="1" dirty="0">
                <a:latin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</a:rPr>
              <a:t> bigger efforts to create equitable classrooms and schools” </a:t>
            </a:r>
          </a:p>
          <a:p>
            <a:pPr marL="457200" lvl="1" indent="0">
              <a:buClr>
                <a:srgbClr val="AB0520"/>
              </a:buClr>
              <a:buNone/>
            </a:pPr>
            <a:r>
              <a:rPr lang="en-US" sz="3600" dirty="0">
                <a:latin typeface="Arial" panose="020B0604020202020204" pitchFamily="34" charset="0"/>
              </a:rPr>
              <a:t>			</a:t>
            </a:r>
            <a:r>
              <a:rPr lang="en-US" sz="2800" dirty="0">
                <a:latin typeface="Arial" panose="020B0604020202020204" pitchFamily="34" charset="0"/>
              </a:rPr>
              <a:t>(Gorski &amp; </a:t>
            </a:r>
            <a:r>
              <a:rPr lang="en-US" sz="2800" dirty="0" err="1">
                <a:latin typeface="Arial" panose="020B0604020202020204" pitchFamily="34" charset="0"/>
              </a:rPr>
              <a:t>Swallwell</a:t>
            </a:r>
            <a:r>
              <a:rPr lang="en-US" sz="2800" dirty="0">
                <a:latin typeface="Arial" panose="020B0604020202020204" pitchFamily="34" charset="0"/>
              </a:rPr>
              <a:t>, 2015, p. 36)</a:t>
            </a:r>
          </a:p>
          <a:p>
            <a:pPr lvl="1">
              <a:buClr>
                <a:srgbClr val="AB0520"/>
              </a:buClr>
            </a:pPr>
            <a:endParaRPr lang="en-US" sz="3600" dirty="0">
              <a:latin typeface="Arial" panose="020B0604020202020204" pitchFamily="34" charset="0"/>
            </a:endParaRPr>
          </a:p>
          <a:p>
            <a:pPr lvl="1">
              <a:buClr>
                <a:srgbClr val="AB0520"/>
              </a:buClr>
            </a:pPr>
            <a:endParaRPr lang="en-US" dirty="0">
              <a:solidFill>
                <a:srgbClr val="0C234B"/>
              </a:solidFill>
              <a:latin typeface="MiloOT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35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802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C48AD-6787-4BD2-BADE-6F16AA8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1943100"/>
            <a:ext cx="8216900" cy="3860800"/>
          </a:xfrm>
        </p:spPr>
        <p:txBody>
          <a:bodyPr>
            <a:normAutofit/>
          </a:bodyPr>
          <a:lstStyle/>
          <a:p>
            <a:pPr lvl="1">
              <a:buClr>
                <a:srgbClr val="AB0520"/>
              </a:buClr>
            </a:pPr>
            <a:endParaRPr lang="en-US" sz="3600" dirty="0">
              <a:latin typeface="Arial" panose="020B0604020202020204" pitchFamily="34" charset="0"/>
            </a:endParaRPr>
          </a:p>
          <a:p>
            <a:pPr lvl="1">
              <a:buClr>
                <a:srgbClr val="AB0520"/>
              </a:buClr>
            </a:pPr>
            <a:endParaRPr lang="en-US" dirty="0">
              <a:solidFill>
                <a:srgbClr val="0C234B"/>
              </a:solidFill>
              <a:latin typeface="MiloOT" panose="020B0504030101020102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40" y="2035943"/>
            <a:ext cx="8218120" cy="376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C48AD-6787-4BD2-BADE-6F16AA8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2057400"/>
            <a:ext cx="8216900" cy="314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Common Math/Science argument: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	Equity is important, but math/science content is 	“objective” and not open	to such work.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4 EL Abilities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are not content specific. </a:t>
            </a:r>
            <a:endParaRPr lang="en-US" dirty="0"/>
          </a:p>
          <a:p>
            <a:pPr lvl="1">
              <a:buClr>
                <a:srgbClr val="AB0520"/>
              </a:buClr>
            </a:pPr>
            <a:endParaRPr lang="en-US" sz="3600" dirty="0">
              <a:latin typeface="Arial" panose="020B0604020202020204" pitchFamily="34" charset="0"/>
            </a:endParaRPr>
          </a:p>
          <a:p>
            <a:pPr lvl="1">
              <a:buClr>
                <a:srgbClr val="AB0520"/>
              </a:buClr>
            </a:pPr>
            <a:endParaRPr lang="en-US" dirty="0">
              <a:solidFill>
                <a:srgbClr val="0C234B"/>
              </a:solidFill>
              <a:latin typeface="MiloOT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0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3AD0975-31BD-4BC5-903C-F663665D7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9EFCFF-0D23-4632-88E9-0D3E2856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42411"/>
            <a:ext cx="82169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C234B"/>
                </a:solidFill>
                <a:latin typeface="MiloOT-Exlig" panose="020B0404020101010102" pitchFamily="34" charset="0"/>
              </a:rPr>
              <a:t>Transformation through Equity Literacy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FC48AD-6787-4BD2-BADE-6F16AA87C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2451100"/>
            <a:ext cx="8216900" cy="2908300"/>
          </a:xfrm>
        </p:spPr>
        <p:txBody>
          <a:bodyPr>
            <a:normAutofit/>
          </a:bodyPr>
          <a:lstStyle/>
          <a:p>
            <a:pPr lvl="1">
              <a:buClr>
                <a:srgbClr val="AB0520"/>
              </a:buClr>
            </a:pPr>
            <a:r>
              <a:rPr lang="en-US" sz="3600" dirty="0">
                <a:latin typeface="Arial" panose="020B0604020202020204" pitchFamily="34" charset="0"/>
              </a:rPr>
              <a:t>Example: </a:t>
            </a:r>
          </a:p>
          <a:p>
            <a:pPr lvl="2">
              <a:buClr>
                <a:srgbClr val="AB0520"/>
              </a:buClr>
            </a:pPr>
            <a:r>
              <a:rPr lang="en-US" sz="3600" dirty="0" err="1">
                <a:latin typeface="Arial" panose="020B0604020202020204" pitchFamily="34" charset="0"/>
              </a:rPr>
              <a:t>Microaggressions</a:t>
            </a:r>
            <a:r>
              <a:rPr lang="en-US" sz="3600" dirty="0">
                <a:latin typeface="Arial" panose="020B0604020202020204" pitchFamily="34" charset="0"/>
              </a:rPr>
              <a:t> as EL ability 1 	- to recognize inequity in even 	  its most subtle forms</a:t>
            </a:r>
          </a:p>
          <a:p>
            <a:pPr lvl="1">
              <a:buClr>
                <a:srgbClr val="AB0520"/>
              </a:buClr>
            </a:pPr>
            <a:endParaRPr lang="en-US" dirty="0">
              <a:solidFill>
                <a:srgbClr val="0C234B"/>
              </a:solidFill>
              <a:latin typeface="MiloOT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53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564" y="5395568"/>
            <a:ext cx="76150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prstClr val="black"/>
                </a:solidFill>
                <a:latin typeface="Bodoni MT" panose="02070603080606020203" pitchFamily="18" charset="0"/>
              </a:rPr>
              <a:t>(Sue, et al., (2007). Racial </a:t>
            </a:r>
            <a:r>
              <a:rPr lang="en-US" sz="1350" dirty="0" err="1">
                <a:solidFill>
                  <a:prstClr val="black"/>
                </a:solidFill>
                <a:latin typeface="Bodoni MT" panose="02070603080606020203" pitchFamily="18" charset="0"/>
              </a:rPr>
              <a:t>microaggressions</a:t>
            </a:r>
            <a:r>
              <a:rPr lang="en-US" sz="1350" dirty="0">
                <a:solidFill>
                  <a:prstClr val="black"/>
                </a:solidFill>
                <a:latin typeface="Bodoni MT" panose="02070603080606020203" pitchFamily="18" charset="0"/>
              </a:rPr>
              <a:t> in everyday life: Implications for clinical practice. </a:t>
            </a:r>
            <a:r>
              <a:rPr lang="en-US" sz="1350" i="1" dirty="0">
                <a:solidFill>
                  <a:prstClr val="black"/>
                </a:solidFill>
                <a:latin typeface="Bodoni MT" panose="02070603080606020203" pitchFamily="18" charset="0"/>
              </a:rPr>
              <a:t>American Psychologist</a:t>
            </a:r>
            <a:r>
              <a:rPr lang="en-US" sz="1350" dirty="0">
                <a:solidFill>
                  <a:prstClr val="black"/>
                </a:solidFill>
                <a:latin typeface="Bodoni MT" panose="02070603080606020203" pitchFamily="18" charset="0"/>
              </a:rPr>
              <a:t>, </a:t>
            </a:r>
            <a:r>
              <a:rPr lang="en-US" sz="1350" i="1" dirty="0">
                <a:solidFill>
                  <a:prstClr val="black"/>
                </a:solidFill>
                <a:latin typeface="Bodoni MT" panose="02070603080606020203" pitchFamily="18" charset="0"/>
              </a:rPr>
              <a:t>62</a:t>
            </a:r>
            <a:r>
              <a:rPr lang="en-US" sz="1350" dirty="0">
                <a:solidFill>
                  <a:prstClr val="black"/>
                </a:solidFill>
                <a:latin typeface="Bodoni MT" panose="02070603080606020203" pitchFamily="18" charset="0"/>
              </a:rPr>
              <a:t>(4), pp. 271-286).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1375" y="1107592"/>
            <a:ext cx="557546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100" b="1" u="sng" dirty="0" err="1">
                <a:solidFill>
                  <a:prstClr val="black"/>
                </a:solidFill>
                <a:latin typeface="Bodoni MT" panose="02070603080606020203" pitchFamily="18" charset="0"/>
              </a:rPr>
              <a:t>Microaggressions</a:t>
            </a:r>
            <a:r>
              <a:rPr lang="en-US" dirty="0">
                <a:solidFill>
                  <a:prstClr val="black"/>
                </a:solidFill>
                <a:latin typeface="Bodoni MT" panose="02070603080606020203" pitchFamily="18" charset="0"/>
              </a:rPr>
              <a:t> </a:t>
            </a: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Bodoni MT" panose="02070603080606020203" pitchFamily="18" charset="0"/>
              </a:rPr>
              <a:t>The everyday verbal, behavioral, or environmental indignities, whether intentional or unintentional, that communicate hostile, derogatory, or negative messages to target persons based solely upon their marginalized group membership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519" y="3998857"/>
            <a:ext cx="333102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100" u="sng" dirty="0" err="1">
                <a:solidFill>
                  <a:prstClr val="black"/>
                </a:solidFill>
                <a:latin typeface="Bodoni MT" panose="02070603080606020203" pitchFamily="18" charset="0"/>
              </a:rPr>
              <a:t>Microassault</a:t>
            </a:r>
            <a:r>
              <a:rPr lang="en-US" u="sng" dirty="0">
                <a:solidFill>
                  <a:prstClr val="black"/>
                </a:solidFill>
                <a:latin typeface="Bodoni MT" panose="02070603080606020203" pitchFamily="18" charset="0"/>
              </a:rPr>
              <a:t> </a:t>
            </a: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Bodoni MT" panose="02070603080606020203" pitchFamily="18" charset="0"/>
              </a:rPr>
              <a:t>Overt, explicit verbal or nonverbal assaults</a:t>
            </a:r>
            <a:endParaRPr lang="en-US" u="sng" dirty="0">
              <a:solidFill>
                <a:prstClr val="black"/>
              </a:solidFill>
              <a:latin typeface="Bodoni MT" panose="020706030806060202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5321" y="3998858"/>
            <a:ext cx="270757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100" u="sng" dirty="0" err="1">
                <a:solidFill>
                  <a:prstClr val="black"/>
                </a:solidFill>
                <a:latin typeface="Bodoni MT" panose="02070603080606020203" pitchFamily="18" charset="0"/>
              </a:rPr>
              <a:t>Microinsult</a:t>
            </a:r>
            <a:r>
              <a:rPr lang="en-US" u="sng" dirty="0">
                <a:solidFill>
                  <a:prstClr val="black"/>
                </a:solidFill>
                <a:latin typeface="Bodoni MT" panose="02070603080606020203" pitchFamily="18" charset="0"/>
              </a:rPr>
              <a:t> </a:t>
            </a:r>
          </a:p>
          <a:p>
            <a:pPr algn="ctr" defTabSz="685800"/>
            <a:r>
              <a:rPr lang="en-US" dirty="0">
                <a:solidFill>
                  <a:prstClr val="black"/>
                </a:solidFill>
                <a:latin typeface="Bodoni MT" panose="02070603080606020203" pitchFamily="18" charset="0"/>
              </a:rPr>
              <a:t>Rude, inconsiderate, patronizing expressions</a:t>
            </a:r>
            <a:endParaRPr lang="en-US" u="sng" dirty="0">
              <a:solidFill>
                <a:prstClr val="black"/>
              </a:solidFill>
              <a:latin typeface="Bodoni MT" panose="020706030806060202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30084" y="3998857"/>
            <a:ext cx="263632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2100" u="sng" dirty="0" err="1">
                <a:solidFill>
                  <a:prstClr val="black"/>
                </a:solidFill>
                <a:latin typeface="Bodoni MT" panose="02070603080606020203" pitchFamily="18" charset="0"/>
              </a:rPr>
              <a:t>Microinvalidation</a:t>
            </a:r>
            <a:r>
              <a:rPr lang="en-US" u="sng" dirty="0">
                <a:solidFill>
                  <a:prstClr val="black"/>
                </a:solidFill>
                <a:latin typeface="Bodoni MT" panose="02070603080606020203" pitchFamily="18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Bodoni MT" panose="02070603080606020203" pitchFamily="18" charset="0"/>
              </a:rPr>
              <a:t>Exclusion or denial of ones thoughts, feelings, or experiential reality </a:t>
            </a:r>
            <a:endParaRPr lang="en-US" u="sng" dirty="0">
              <a:solidFill>
                <a:prstClr val="black"/>
              </a:solidFill>
              <a:latin typeface="Bodoni MT" panose="02070603080606020203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520538" y="2860934"/>
            <a:ext cx="2088571" cy="9354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658090" y="2857032"/>
            <a:ext cx="2035136" cy="9354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542548" y="3288723"/>
            <a:ext cx="21397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500" b="1" dirty="0">
                <a:solidFill>
                  <a:prstClr val="black"/>
                </a:solidFill>
                <a:latin typeface="Bodoni MT" panose="02070603080606020203" pitchFamily="18" charset="0"/>
              </a:rPr>
              <a:t>Categories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654752" y="2857030"/>
            <a:ext cx="3338" cy="43169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654751" y="3565722"/>
            <a:ext cx="0" cy="3286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63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37" y="1049984"/>
            <a:ext cx="7527663" cy="48387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96813" y="1722921"/>
            <a:ext cx="651054" cy="480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2338" y="1577687"/>
            <a:ext cx="2234476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Perceived discrimination</a:t>
            </a:r>
            <a:endParaRPr lang="en-US" sz="15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8" y="1599538"/>
            <a:ext cx="3884800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Emotions (e.g. anxiety, anger, stress)</a:t>
            </a:r>
            <a:endParaRPr lang="en-US" sz="12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99597" y="2253585"/>
            <a:ext cx="3754840" cy="78483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Hypothalamic-Pituitary-Adrenal </a:t>
            </a:r>
          </a:p>
          <a:p>
            <a:pPr algn="ctr"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(HPA) Axis activity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763369" y="3038415"/>
            <a:ext cx="0" cy="2548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260910" y="2254478"/>
            <a:ext cx="1165177" cy="78483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Sleep Hours </a:t>
            </a:r>
          </a:p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Quality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763369" y="1939074"/>
            <a:ext cx="3413" cy="30156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780377" y="1939074"/>
            <a:ext cx="0" cy="28226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633113" y="2579018"/>
            <a:ext cx="627797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653454" y="4607842"/>
            <a:ext cx="171486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948127" y="3307752"/>
            <a:ext cx="1689946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Cortisol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3777017" y="3670141"/>
            <a:ext cx="5118" cy="2277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581588" y="4562367"/>
            <a:ext cx="2651078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 Cognitive Function (e.g. attention, memory)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6780377" y="3038415"/>
            <a:ext cx="0" cy="1523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899597" y="3936128"/>
            <a:ext cx="4131860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Blood Pressure and Respiratory Rate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 flipH="1">
            <a:off x="5080000" y="4267087"/>
            <a:ext cx="1" cy="295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1847" y="5316320"/>
            <a:ext cx="150160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n-US" sz="13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(Levy et. al., 2016)</a:t>
            </a:r>
          </a:p>
        </p:txBody>
      </p:sp>
    </p:spTree>
    <p:extLst>
      <p:ext uri="{BB962C8B-B14F-4D97-AF65-F5344CB8AC3E}">
        <p14:creationId xmlns:p14="http://schemas.microsoft.com/office/powerpoint/2010/main" val="245816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57" grpId="0" animBg="1"/>
      <p:bldP spid="69" grpId="0" animBg="1"/>
      <p:bldP spid="80" grpId="0" animBg="1"/>
      <p:bldP spid="8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D2B9B24775C849AE3A83E0D90B5CE9" ma:contentTypeVersion="10" ma:contentTypeDescription="Create a new document." ma:contentTypeScope="" ma:versionID="de06a1ce091b4b99f76353784126964e">
  <xsd:schema xmlns:xsd="http://www.w3.org/2001/XMLSchema" xmlns:xs="http://www.w3.org/2001/XMLSchema" xmlns:p="http://schemas.microsoft.com/office/2006/metadata/properties" xmlns:ns2="d3e0b768-d26b-406b-a123-14d00b8807c7" xmlns:ns3="5759347f-7946-41af-bf18-68ee11167475" targetNamespace="http://schemas.microsoft.com/office/2006/metadata/properties" ma:root="true" ma:fieldsID="09e6dd431ac5dc86d685c3187d270882" ns2:_="" ns3:_="">
    <xsd:import namespace="d3e0b768-d26b-406b-a123-14d00b8807c7"/>
    <xsd:import namespace="5759347f-7946-41af-bf18-68ee111674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0b768-d26b-406b-a123-14d00b8807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59347f-7946-41af-bf18-68ee111674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E07ECC-296F-4604-B192-5994AA217850}"/>
</file>

<file path=customXml/itemProps2.xml><?xml version="1.0" encoding="utf-8"?>
<ds:datastoreItem xmlns:ds="http://schemas.openxmlformats.org/officeDocument/2006/customXml" ds:itemID="{E90926C7-2C63-4977-93B1-DCF16E841502}"/>
</file>

<file path=customXml/itemProps3.xml><?xml version="1.0" encoding="utf-8"?>
<ds:datastoreItem xmlns:ds="http://schemas.openxmlformats.org/officeDocument/2006/customXml" ds:itemID="{119F98CF-09F0-416D-9017-843945B30E9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1327</TotalTime>
  <Words>352</Words>
  <Application>Microsoft Macintosh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Bodoni MT</vt:lpstr>
      <vt:lpstr>Calibri</vt:lpstr>
      <vt:lpstr>Calibri Light</vt:lpstr>
      <vt:lpstr>MiloOT</vt:lpstr>
      <vt:lpstr>MiloOT-Exlig</vt:lpstr>
      <vt:lpstr>Times New Roman</vt:lpstr>
      <vt:lpstr>Office Theme</vt:lpstr>
      <vt:lpstr>1_Office Theme</vt:lpstr>
      <vt:lpstr>PowerPoint Presentation</vt:lpstr>
      <vt:lpstr>Transformation through Equity Literacy (EL)</vt:lpstr>
      <vt:lpstr>Transformation through Equity Literacy</vt:lpstr>
      <vt:lpstr>Transformation through Equity Literacy</vt:lpstr>
      <vt:lpstr>Transformation through Equity Literacy</vt:lpstr>
      <vt:lpstr>Transformation through Equity Literacy</vt:lpstr>
      <vt:lpstr>Transformation through Equity Literacy</vt:lpstr>
      <vt:lpstr>PowerPoint Presentation</vt:lpstr>
      <vt:lpstr>PowerPoint Presentation</vt:lpstr>
      <vt:lpstr>Transformation through Equity Literacy Microaggression Types</vt:lpstr>
      <vt:lpstr>Transformation through Equity Literacy </vt:lpstr>
      <vt:lpstr>Transformation through Equity Literacy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 HERE</dc:title>
  <dc:creator>Hargett, Danielle M - (dhargett)</dc:creator>
  <cp:lastModifiedBy>Stephany Pinales</cp:lastModifiedBy>
  <cp:revision>28</cp:revision>
  <dcterms:created xsi:type="dcterms:W3CDTF">2019-04-09T21:32:12Z</dcterms:created>
  <dcterms:modified xsi:type="dcterms:W3CDTF">2020-02-21T20:02:54Z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0x0101008AD2B9B24775C849AE3A83E0D90B5CE9</vt:lpwstr>
  </property>
</Properties>
</file>