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7.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harts/colors2.xml" ContentType="application/vnd.ms-office.chartcolor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69"/>
  </p:notesMasterIdLst>
  <p:sldIdLst>
    <p:sldId id="256" r:id="rId2"/>
    <p:sldId id="325" r:id="rId3"/>
    <p:sldId id="381" r:id="rId4"/>
    <p:sldId id="297" r:id="rId5"/>
    <p:sldId id="380" r:id="rId6"/>
    <p:sldId id="318" r:id="rId7"/>
    <p:sldId id="382" r:id="rId8"/>
    <p:sldId id="383" r:id="rId9"/>
    <p:sldId id="461" r:id="rId10"/>
    <p:sldId id="379" r:id="rId11"/>
    <p:sldId id="326" r:id="rId12"/>
    <p:sldId id="388" r:id="rId13"/>
    <p:sldId id="389" r:id="rId14"/>
    <p:sldId id="327" r:id="rId15"/>
    <p:sldId id="328" r:id="rId16"/>
    <p:sldId id="390" r:id="rId17"/>
    <p:sldId id="321" r:id="rId18"/>
    <p:sldId id="333" r:id="rId19"/>
    <p:sldId id="329" r:id="rId20"/>
    <p:sldId id="391" r:id="rId21"/>
    <p:sldId id="366" r:id="rId22"/>
    <p:sldId id="400" r:id="rId23"/>
    <p:sldId id="462" r:id="rId24"/>
    <p:sldId id="419" r:id="rId25"/>
    <p:sldId id="355" r:id="rId26"/>
    <p:sldId id="448" r:id="rId27"/>
    <p:sldId id="445" r:id="rId28"/>
    <p:sldId id="446" r:id="rId29"/>
    <p:sldId id="447" r:id="rId30"/>
    <p:sldId id="339" r:id="rId31"/>
    <p:sldId id="449" r:id="rId32"/>
    <p:sldId id="450" r:id="rId33"/>
    <p:sldId id="335" r:id="rId34"/>
    <p:sldId id="451" r:id="rId35"/>
    <p:sldId id="452" r:id="rId36"/>
    <p:sldId id="453" r:id="rId37"/>
    <p:sldId id="454" r:id="rId38"/>
    <p:sldId id="345" r:id="rId39"/>
    <p:sldId id="455" r:id="rId40"/>
    <p:sldId id="456" r:id="rId41"/>
    <p:sldId id="342" r:id="rId42"/>
    <p:sldId id="421" r:id="rId43"/>
    <p:sldId id="349" r:id="rId44"/>
    <p:sldId id="458" r:id="rId45"/>
    <p:sldId id="459" r:id="rId46"/>
    <p:sldId id="351" r:id="rId47"/>
    <p:sldId id="417" r:id="rId48"/>
    <p:sldId id="348" r:id="rId49"/>
    <p:sldId id="378" r:id="rId50"/>
    <p:sldId id="460" r:id="rId51"/>
    <p:sldId id="354" r:id="rId52"/>
    <p:sldId id="357" r:id="rId53"/>
    <p:sldId id="430" r:id="rId54"/>
    <p:sldId id="431" r:id="rId55"/>
    <p:sldId id="432" r:id="rId56"/>
    <p:sldId id="358" r:id="rId57"/>
    <p:sldId id="433" r:id="rId58"/>
    <p:sldId id="359" r:id="rId59"/>
    <p:sldId id="457" r:id="rId60"/>
    <p:sldId id="435" r:id="rId61"/>
    <p:sldId id="436" r:id="rId62"/>
    <p:sldId id="437" r:id="rId63"/>
    <p:sldId id="438" r:id="rId64"/>
    <p:sldId id="364" r:id="rId65"/>
    <p:sldId id="442" r:id="rId66"/>
    <p:sldId id="361" r:id="rId67"/>
    <p:sldId id="26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Fernandez" initials="LF" lastIdx="4" clrIdx="0"/>
  <p:cmAuthor id="2" name="user" initials="u" lastIdx="12" clrIdx="1"/>
  <p:cmAuthor id="3" name="Luis  Fernandez" initials="" lastIdx="0" clrIdx="2"/>
  <p:cmAuthor id="4" name="Fernandez, Luis M" initials="FLM" lastIdx="4" clrIdx="3">
    <p:extLst>
      <p:ext uri="{19B8F6BF-5375-455C-9EA6-DF929625EA0E}">
        <p15:presenceInfo xmlns:p15="http://schemas.microsoft.com/office/powerpoint/2012/main" userId="S::lmf2274@austin.eid.utexas.edu::eae416a7-d807-4f4e-9f67-e1ba3be831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262626"/>
    <a:srgbClr val="FFFFFF"/>
    <a:srgbClr val="35434D"/>
    <a:srgbClr val="005F86"/>
    <a:srgbClr val="323F48"/>
    <a:srgbClr val="BD5717"/>
    <a:srgbClr val="D15F09"/>
    <a:srgbClr val="811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81" autoAdjust="0"/>
    <p:restoredTop sz="92350" autoAdjust="0"/>
  </p:normalViewPr>
  <p:slideViewPr>
    <p:cSldViewPr snapToGrid="0">
      <p:cViewPr varScale="1">
        <p:scale>
          <a:sx n="41" d="100"/>
          <a:sy n="41" d="100"/>
        </p:scale>
        <p:origin x="200" y="11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Users/luisfernandez/Google%20Drive/Dissertation/Analysis/SPSS/Data%20Sets/Dataset_2019_0428/Tabl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uisfernandez/Google%20Drive/Dissertation/Analysis/SPSS/Data%20Sets/Dataset_2019_0428/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281332020997374E-2"/>
          <c:y val="2.3260475796645488E-2"/>
          <c:w val="0.93892700131233597"/>
          <c:h val="0.90221929602390472"/>
        </c:manualLayout>
      </c:layout>
      <c:lineChart>
        <c:grouping val="standard"/>
        <c:varyColors val="0"/>
        <c:ser>
          <c:idx val="0"/>
          <c:order val="0"/>
          <c:tx>
            <c:strRef>
              <c:f>'Different Survey Items_Graph1'!$A$2</c:f>
              <c:strCache>
                <c:ptCount val="1"/>
                <c:pt idx="0">
                  <c:v>Students should share their problem-solving thinking and approaches with other students.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Items_Graph1'!$B$2:$D$2</c:f>
              <c:numCache>
                <c:formatCode>General</c:formatCode>
                <c:ptCount val="3"/>
                <c:pt idx="0">
                  <c:v>4.9000000000000004</c:v>
                </c:pt>
                <c:pt idx="1">
                  <c:v>4.93</c:v>
                </c:pt>
                <c:pt idx="2">
                  <c:v>4.3499999999999996</c:v>
                </c:pt>
              </c:numCache>
            </c:numRef>
          </c:val>
          <c:smooth val="0"/>
          <c:extLst>
            <c:ext xmlns:c16="http://schemas.microsoft.com/office/drawing/2014/chart" uri="{C3380CC4-5D6E-409C-BE32-E72D297353CC}">
              <c16:uniqueId val="{00000000-4351-844C-909C-D23AA65A2C24}"/>
            </c:ext>
          </c:extLst>
        </c:ser>
        <c:ser>
          <c:idx val="1"/>
          <c:order val="1"/>
          <c:tx>
            <c:strRef>
              <c:f>'Different Survey Items_Graph1'!$A$3</c:f>
              <c:strCache>
                <c:ptCount val="1"/>
                <c:pt idx="0">
                  <c:v>Mathematics can be thought as a language that must be meaningful if students are to communicate and apply mathematics productively.</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Items_Graph1'!$B$3:$D$3</c:f>
              <c:numCache>
                <c:formatCode>General</c:formatCode>
                <c:ptCount val="3"/>
                <c:pt idx="0">
                  <c:v>4.7</c:v>
                </c:pt>
                <c:pt idx="1">
                  <c:v>4.3600000000000003</c:v>
                </c:pt>
                <c:pt idx="2">
                  <c:v>4.13</c:v>
                </c:pt>
              </c:numCache>
            </c:numRef>
          </c:val>
          <c:smooth val="0"/>
          <c:extLst>
            <c:ext xmlns:c16="http://schemas.microsoft.com/office/drawing/2014/chart" uri="{C3380CC4-5D6E-409C-BE32-E72D297353CC}">
              <c16:uniqueId val="{00000001-4351-844C-909C-D23AA65A2C24}"/>
            </c:ext>
          </c:extLst>
        </c:ser>
        <c:ser>
          <c:idx val="2"/>
          <c:order val="2"/>
          <c:tx>
            <c:strRef>
              <c:f>'Different Survey Items_Graph1'!$A$4</c:f>
              <c:strCache>
                <c:ptCount val="1"/>
                <c:pt idx="0">
                  <c:v>A major goal of mathematics instruction is to help children develop the belief that they have the power to control their own success in mathematics.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Items_Graph1'!$B$4:$D$4</c:f>
              <c:numCache>
                <c:formatCode>General</c:formatCode>
                <c:ptCount val="3"/>
                <c:pt idx="0">
                  <c:v>4.5</c:v>
                </c:pt>
                <c:pt idx="1">
                  <c:v>4.5</c:v>
                </c:pt>
                <c:pt idx="2">
                  <c:v>3.87</c:v>
                </c:pt>
              </c:numCache>
            </c:numRef>
          </c:val>
          <c:smooth val="0"/>
          <c:extLst>
            <c:ext xmlns:c16="http://schemas.microsoft.com/office/drawing/2014/chart" uri="{C3380CC4-5D6E-409C-BE32-E72D297353CC}">
              <c16:uniqueId val="{00000002-4351-844C-909C-D23AA65A2C24}"/>
            </c:ext>
          </c:extLst>
        </c:ser>
        <c:ser>
          <c:idx val="3"/>
          <c:order val="3"/>
          <c:tx>
            <c:strRef>
              <c:f>'Different Survey Items_Graph1'!$A$5</c:f>
              <c:strCache>
                <c:ptCount val="1"/>
                <c:pt idx="0">
                  <c:v>Children should be encouraged to justify their solutions, thinking, and conjectures in a single way.</c:v>
                </c:pt>
              </c:strCache>
            </c:strRef>
          </c:tx>
          <c:spPr>
            <a:ln w="19050" cap="rnd" cmpd="sng" algn="ctr">
              <a:solidFill>
                <a:schemeClr val="accent4">
                  <a:shade val="95000"/>
                  <a:satMod val="105000"/>
                </a:schemeClr>
              </a:solidFill>
              <a:round/>
            </a:ln>
            <a:effectLst/>
          </c:spPr>
          <c:marker>
            <c:symbol val="circle"/>
            <c:size val="17"/>
            <c:spPr>
              <a:solidFill>
                <a:srgbClr val="FFFF00"/>
              </a:solidFill>
              <a:ln>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Items_Graph1'!$B$5:$D$5</c:f>
              <c:numCache>
                <c:formatCode>General</c:formatCode>
                <c:ptCount val="3"/>
                <c:pt idx="0">
                  <c:v>4.2</c:v>
                </c:pt>
                <c:pt idx="1">
                  <c:v>1.43</c:v>
                </c:pt>
                <c:pt idx="2">
                  <c:v>2.35</c:v>
                </c:pt>
              </c:numCache>
            </c:numRef>
          </c:val>
          <c:smooth val="0"/>
          <c:extLst>
            <c:ext xmlns:c16="http://schemas.microsoft.com/office/drawing/2014/chart" uri="{C3380CC4-5D6E-409C-BE32-E72D297353CC}">
              <c16:uniqueId val="{00000003-4351-844C-909C-D23AA65A2C24}"/>
            </c:ext>
          </c:extLst>
        </c:ser>
        <c:ser>
          <c:idx val="4"/>
          <c:order val="4"/>
          <c:tx>
            <c:strRef>
              <c:f>'Different Survey Items_Graph1'!$A$6</c:f>
              <c:strCache>
                <c:ptCount val="1"/>
                <c:pt idx="0">
                  <c:v>The mathematics curriculum consists of several discrete strands such as computation, geometry, and measurement which can best be taught in isolation.</c:v>
                </c:pt>
              </c:strCache>
            </c:strRef>
          </c:tx>
          <c:spPr>
            <a:ln w="19050" cap="rnd" cmpd="sng" algn="ctr">
              <a:solidFill>
                <a:schemeClr val="accent5">
                  <a:shade val="95000"/>
                  <a:satMod val="105000"/>
                </a:schemeClr>
              </a:solidFill>
              <a:round/>
            </a:ln>
            <a:effectLst/>
          </c:spPr>
          <c:marker>
            <c:symbol val="circle"/>
            <c:size val="17"/>
            <c:spPr>
              <a:solidFill>
                <a:srgbClr val="FFFF00"/>
              </a:solidFill>
              <a:ln>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Items_Graph1'!$B$6:$D$6</c:f>
              <c:numCache>
                <c:formatCode>General</c:formatCode>
                <c:ptCount val="3"/>
                <c:pt idx="0">
                  <c:v>3.05</c:v>
                </c:pt>
                <c:pt idx="1">
                  <c:v>1.5</c:v>
                </c:pt>
                <c:pt idx="2">
                  <c:v>3.09</c:v>
                </c:pt>
              </c:numCache>
            </c:numRef>
          </c:val>
          <c:smooth val="0"/>
          <c:extLst>
            <c:ext xmlns:c16="http://schemas.microsoft.com/office/drawing/2014/chart" uri="{C3380CC4-5D6E-409C-BE32-E72D297353CC}">
              <c16:uniqueId val="{00000004-4351-844C-909C-D23AA65A2C24}"/>
            </c:ext>
          </c:extLst>
        </c:ser>
        <c:ser>
          <c:idx val="5"/>
          <c:order val="5"/>
          <c:tx>
            <c:strRef>
              <c:f>'Different Survey Items_Graph1'!$A$7</c:f>
              <c:strCache>
                <c:ptCount val="1"/>
                <c:pt idx="0">
                  <c:v>Learning mathematics is a process in which students absorb information, storing it in easily retrievable fragments as a result of repeated practice and reinforcement.</c:v>
                </c:pt>
              </c:strCache>
            </c:strRef>
          </c:tx>
          <c:spPr>
            <a:ln w="19050" cap="rnd" cmpd="sng" algn="ctr">
              <a:solidFill>
                <a:schemeClr val="accent6">
                  <a:shade val="95000"/>
                  <a:satMod val="105000"/>
                </a:schemeClr>
              </a:solidFill>
              <a:round/>
            </a:ln>
            <a:effectLst/>
          </c:spPr>
          <c:marker>
            <c:symbol val="circle"/>
            <c:size val="17"/>
            <c:spPr>
              <a:solidFill>
                <a:srgbClr val="FFFF00"/>
              </a:solidFill>
              <a:ln>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Items_Graph1'!$B$7:$D$7</c:f>
              <c:numCache>
                <c:formatCode>General</c:formatCode>
                <c:ptCount val="3"/>
                <c:pt idx="0">
                  <c:v>4</c:v>
                </c:pt>
                <c:pt idx="1">
                  <c:v>2.64</c:v>
                </c:pt>
                <c:pt idx="2">
                  <c:v>3.43</c:v>
                </c:pt>
              </c:numCache>
            </c:numRef>
          </c:val>
          <c:smooth val="0"/>
          <c:extLst>
            <c:ext xmlns:c16="http://schemas.microsoft.com/office/drawing/2014/chart" uri="{C3380CC4-5D6E-409C-BE32-E72D297353CC}">
              <c16:uniqueId val="{00000005-4351-844C-909C-D23AA65A2C24}"/>
            </c:ext>
          </c:extLst>
        </c:ser>
        <c:ser>
          <c:idx val="6"/>
          <c:order val="6"/>
          <c:tx>
            <c:strRef>
              <c:f>'Different Survey Items_Graph1'!$A$8</c:f>
              <c:strCache>
                <c:ptCount val="1"/>
                <c:pt idx="0">
                  <c:v>A demonstration of good reasoning should be regraded even more than students' ability to find correct answers.</c:v>
                </c:pt>
              </c:strCache>
            </c:strRef>
          </c:tx>
          <c:spPr>
            <a:ln w="19050" cap="rnd" cmpd="sng" algn="ctr">
              <a:solidFill>
                <a:schemeClr val="accent1">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Items_Graph1'!$B$8:$D$8</c:f>
              <c:numCache>
                <c:formatCode>General</c:formatCode>
                <c:ptCount val="3"/>
                <c:pt idx="0">
                  <c:v>4.4000000000000004</c:v>
                </c:pt>
                <c:pt idx="1">
                  <c:v>4.1399999999999997</c:v>
                </c:pt>
                <c:pt idx="2">
                  <c:v>3.74</c:v>
                </c:pt>
              </c:numCache>
            </c:numRef>
          </c:val>
          <c:smooth val="0"/>
          <c:extLst>
            <c:ext xmlns:c16="http://schemas.microsoft.com/office/drawing/2014/chart" uri="{C3380CC4-5D6E-409C-BE32-E72D297353CC}">
              <c16:uniqueId val="{00000006-4351-844C-909C-D23AA65A2C24}"/>
            </c:ext>
          </c:extLst>
        </c:ser>
        <c:ser>
          <c:idx val="7"/>
          <c:order val="7"/>
          <c:tx>
            <c:strRef>
              <c:f>'Different Survey Items_Graph1'!$A$9</c:f>
              <c:strCache>
                <c:ptCount val="1"/>
                <c:pt idx="0">
                  <c:v>Some people are good at mathematics and some aren't.</c:v>
                </c:pt>
              </c:strCache>
            </c:strRef>
          </c:tx>
          <c:spPr>
            <a:ln w="19050" cap="rnd" cmpd="sng" algn="ctr">
              <a:solidFill>
                <a:schemeClr val="accent2">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Items_Graph1'!$B$9:$D$9</c:f>
              <c:numCache>
                <c:formatCode>General</c:formatCode>
                <c:ptCount val="3"/>
                <c:pt idx="0">
                  <c:v>2.1</c:v>
                </c:pt>
                <c:pt idx="1">
                  <c:v>1.79</c:v>
                </c:pt>
                <c:pt idx="2">
                  <c:v>2.7</c:v>
                </c:pt>
              </c:numCache>
            </c:numRef>
          </c:val>
          <c:smooth val="0"/>
          <c:extLst>
            <c:ext xmlns:c16="http://schemas.microsoft.com/office/drawing/2014/chart" uri="{C3380CC4-5D6E-409C-BE32-E72D297353CC}">
              <c16:uniqueId val="{00000007-4351-844C-909C-D23AA65A2C24}"/>
            </c:ext>
          </c:extLst>
        </c:ser>
        <c:ser>
          <c:idx val="8"/>
          <c:order val="8"/>
          <c:tx>
            <c:strRef>
              <c:f>'Different Survey Items_Graph1'!$A$10</c:f>
              <c:strCache>
                <c:ptCount val="1"/>
                <c:pt idx="0">
                  <c:v>In mathematics something is either right or it is wrong.</c:v>
                </c:pt>
              </c:strCache>
            </c:strRef>
          </c:tx>
          <c:spPr>
            <a:ln w="19050" cap="rnd" cmpd="sng" algn="ctr">
              <a:solidFill>
                <a:schemeClr val="accent3">
                  <a:lumMod val="60000"/>
                  <a:shade val="95000"/>
                  <a:satMod val="105000"/>
                </a:schemeClr>
              </a:solidFill>
              <a:round/>
            </a:ln>
            <a:effectLst/>
          </c:spPr>
          <c:marker>
            <c:symbol val="circle"/>
            <c:size val="17"/>
            <c:spPr>
              <a:solidFill>
                <a:srgbClr val="FFFF00"/>
              </a:solidFill>
              <a:ln>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Items_Graph1'!$B$10:$D$10</c:f>
              <c:numCache>
                <c:formatCode>General</c:formatCode>
                <c:ptCount val="3"/>
                <c:pt idx="0">
                  <c:v>2.2999999999999998</c:v>
                </c:pt>
                <c:pt idx="1">
                  <c:v>2.4300000000000002</c:v>
                </c:pt>
                <c:pt idx="2">
                  <c:v>3.52</c:v>
                </c:pt>
              </c:numCache>
            </c:numRef>
          </c:val>
          <c:smooth val="0"/>
          <c:extLst>
            <c:ext xmlns:c16="http://schemas.microsoft.com/office/drawing/2014/chart" uri="{C3380CC4-5D6E-409C-BE32-E72D297353CC}">
              <c16:uniqueId val="{00000008-4351-844C-909C-D23AA65A2C24}"/>
            </c:ext>
          </c:extLst>
        </c:ser>
        <c:ser>
          <c:idx val="9"/>
          <c:order val="9"/>
          <c:tx>
            <c:strRef>
              <c:f>'Different Survey Items_Graph1'!$A$11</c:f>
              <c:strCache>
                <c:ptCount val="1"/>
                <c:pt idx="0">
                  <c:v>Good mathematics teachers show students lots of different ways to look at the same question.</c:v>
                </c:pt>
              </c:strCache>
            </c:strRef>
          </c:tx>
          <c:spPr>
            <a:ln w="19050" cap="rnd" cmpd="sng" algn="ctr">
              <a:solidFill>
                <a:schemeClr val="accent4">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Items_Graph1'!$B$11:$D$11</c:f>
              <c:numCache>
                <c:formatCode>General</c:formatCode>
                <c:ptCount val="3"/>
                <c:pt idx="0">
                  <c:v>4.8499999999999996</c:v>
                </c:pt>
                <c:pt idx="1">
                  <c:v>4.93</c:v>
                </c:pt>
                <c:pt idx="2">
                  <c:v>4.3499999999999996</c:v>
                </c:pt>
              </c:numCache>
            </c:numRef>
          </c:val>
          <c:smooth val="0"/>
          <c:extLst>
            <c:ext xmlns:c16="http://schemas.microsoft.com/office/drawing/2014/chart" uri="{C3380CC4-5D6E-409C-BE32-E72D297353CC}">
              <c16:uniqueId val="{00000009-4351-844C-909C-D23AA65A2C24}"/>
            </c:ext>
          </c:extLst>
        </c:ser>
        <c:ser>
          <c:idx val="10"/>
          <c:order val="10"/>
          <c:tx>
            <c:strRef>
              <c:f>'Different Survey Items_Graph1'!$A$12</c:f>
              <c:strCache>
                <c:ptCount val="1"/>
                <c:pt idx="0">
                  <c:v>Math problems can be done correctly in only one way.</c:v>
                </c:pt>
              </c:strCache>
            </c:strRef>
          </c:tx>
          <c:spPr>
            <a:ln w="19050" cap="rnd" cmpd="sng" algn="ctr">
              <a:solidFill>
                <a:schemeClr val="accent5">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Items_Graph1'!$B$12:$D$12</c:f>
              <c:numCache>
                <c:formatCode>General</c:formatCode>
                <c:ptCount val="3"/>
                <c:pt idx="0">
                  <c:v>1.3</c:v>
                </c:pt>
                <c:pt idx="1">
                  <c:v>1.21</c:v>
                </c:pt>
                <c:pt idx="2">
                  <c:v>1.78</c:v>
                </c:pt>
              </c:numCache>
            </c:numRef>
          </c:val>
          <c:smooth val="0"/>
          <c:extLst>
            <c:ext xmlns:c16="http://schemas.microsoft.com/office/drawing/2014/chart" uri="{C3380CC4-5D6E-409C-BE32-E72D297353CC}">
              <c16:uniqueId val="{0000000A-4351-844C-909C-D23AA65A2C24}"/>
            </c:ext>
          </c:extLst>
        </c:ser>
        <c:ser>
          <c:idx val="11"/>
          <c:order val="11"/>
          <c:tx>
            <c:strRef>
              <c:f>'Different Survey Items_Graph1'!$A$13</c:f>
              <c:strCache>
                <c:ptCount val="1"/>
                <c:pt idx="0">
                  <c:v>Males are better at math than females.</c:v>
                </c:pt>
              </c:strCache>
            </c:strRef>
          </c:tx>
          <c:spPr>
            <a:ln w="19050" cap="rnd" cmpd="sng" algn="ctr">
              <a:solidFill>
                <a:schemeClr val="accent6">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Items_Graph1'!$B$13:$D$13</c:f>
              <c:numCache>
                <c:formatCode>General</c:formatCode>
                <c:ptCount val="3"/>
                <c:pt idx="0">
                  <c:v>1.1000000000000001</c:v>
                </c:pt>
                <c:pt idx="1">
                  <c:v>1</c:v>
                </c:pt>
                <c:pt idx="2">
                  <c:v>1.43</c:v>
                </c:pt>
              </c:numCache>
            </c:numRef>
          </c:val>
          <c:smooth val="0"/>
          <c:extLst>
            <c:ext xmlns:c16="http://schemas.microsoft.com/office/drawing/2014/chart" uri="{C3380CC4-5D6E-409C-BE32-E72D297353CC}">
              <c16:uniqueId val="{0000000B-4351-844C-909C-D23AA65A2C24}"/>
            </c:ext>
          </c:extLst>
        </c:ser>
        <c:ser>
          <c:idx val="12"/>
          <c:order val="12"/>
          <c:tx>
            <c:strRef>
              <c:f>'Different Survey Items_Graph1'!$A$14</c:f>
              <c:strCache>
                <c:ptCount val="1"/>
                <c:pt idx="0">
                  <c:v>Some ethnic groups are better at math than others.</c:v>
                </c:pt>
              </c:strCache>
            </c:strRef>
          </c:tx>
          <c:spPr>
            <a:ln w="19050" cap="rnd" cmpd="sng" algn="ctr">
              <a:solidFill>
                <a:schemeClr val="accent1">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Items_Graph1'!$B$14:$D$14</c:f>
              <c:numCache>
                <c:formatCode>General</c:formatCode>
                <c:ptCount val="3"/>
                <c:pt idx="0">
                  <c:v>1.2</c:v>
                </c:pt>
                <c:pt idx="1">
                  <c:v>1.07</c:v>
                </c:pt>
                <c:pt idx="2">
                  <c:v>1.65</c:v>
                </c:pt>
              </c:numCache>
            </c:numRef>
          </c:val>
          <c:smooth val="0"/>
          <c:extLst>
            <c:ext xmlns:c16="http://schemas.microsoft.com/office/drawing/2014/chart" uri="{C3380CC4-5D6E-409C-BE32-E72D297353CC}">
              <c16:uniqueId val="{0000000C-4351-844C-909C-D23AA65A2C24}"/>
            </c:ext>
          </c:extLst>
        </c:ser>
        <c:ser>
          <c:idx val="13"/>
          <c:order val="13"/>
          <c:tx>
            <c:strRef>
              <c:f>'Different Survey Items_Graph1'!$A$15</c:f>
              <c:strCache>
                <c:ptCount val="1"/>
                <c:pt idx="0">
                  <c:v>To be good in math you must be able to solve problems quickly.</c:v>
                </c:pt>
              </c:strCache>
            </c:strRef>
          </c:tx>
          <c:spPr>
            <a:ln w="19050" cap="rnd" cmpd="sng" algn="ctr">
              <a:solidFill>
                <a:schemeClr val="accent2">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Items_Graph1'!$B$1:$D$1</c:f>
              <c:strCache>
                <c:ptCount val="3"/>
                <c:pt idx="0">
                  <c:v>Cluster 1</c:v>
                </c:pt>
                <c:pt idx="1">
                  <c:v>Cluster 2</c:v>
                </c:pt>
                <c:pt idx="2">
                  <c:v>Cluster 3</c:v>
                </c:pt>
              </c:strCache>
            </c:strRef>
          </c:cat>
          <c:val>
            <c:numRef>
              <c:f>'Different Survey Items_Graph1'!$B$15:$D$15</c:f>
              <c:numCache>
                <c:formatCode>General</c:formatCode>
                <c:ptCount val="3"/>
                <c:pt idx="0">
                  <c:v>1.4</c:v>
                </c:pt>
                <c:pt idx="1">
                  <c:v>1.36</c:v>
                </c:pt>
                <c:pt idx="2">
                  <c:v>1.96</c:v>
                </c:pt>
              </c:numCache>
            </c:numRef>
          </c:val>
          <c:smooth val="0"/>
          <c:extLst>
            <c:ext xmlns:c16="http://schemas.microsoft.com/office/drawing/2014/chart" uri="{C3380CC4-5D6E-409C-BE32-E72D297353CC}">
              <c16:uniqueId val="{0000000D-4351-844C-909C-D23AA65A2C24}"/>
            </c:ext>
          </c:extLst>
        </c:ser>
        <c:dLbls>
          <c:dLblPos val="ctr"/>
          <c:showLegendKey val="0"/>
          <c:showVal val="1"/>
          <c:showCatName val="0"/>
          <c:showSerName val="0"/>
          <c:showPercent val="0"/>
          <c:showBubbleSize val="0"/>
        </c:dLbls>
        <c:marker val="1"/>
        <c:smooth val="0"/>
        <c:axId val="743446512"/>
        <c:axId val="743610592"/>
      </c:lineChart>
      <c:catAx>
        <c:axId val="74344651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743610592"/>
        <c:crosses val="autoZero"/>
        <c:auto val="1"/>
        <c:lblAlgn val="ctr"/>
        <c:lblOffset val="100"/>
        <c:noMultiLvlLbl val="0"/>
      </c:catAx>
      <c:valAx>
        <c:axId val="743610592"/>
        <c:scaling>
          <c:orientation val="minMax"/>
          <c:max val="5.5"/>
          <c:min val="0"/>
        </c:scaling>
        <c:delete val="0"/>
        <c:axPos val="l"/>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74344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81696488000039E-2"/>
          <c:y val="2.4810543921000617E-2"/>
          <c:w val="0.94722530422333573"/>
          <c:h val="0.90066919808263246"/>
        </c:manualLayout>
      </c:layout>
      <c:lineChart>
        <c:grouping val="standard"/>
        <c:varyColors val="0"/>
        <c:ser>
          <c:idx val="0"/>
          <c:order val="0"/>
          <c:tx>
            <c:strRef>
              <c:f>'Different Survey Items_Graph2'!$A$2</c:f>
              <c:strCache>
                <c:ptCount val="1"/>
                <c:pt idx="0">
                  <c:v>EL students' background and experiences should be integrated into the mathematics lessons.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Items_Graph2'!$B$2:$C$2</c:f>
              <c:numCache>
                <c:formatCode>General</c:formatCode>
                <c:ptCount val="2"/>
                <c:pt idx="0">
                  <c:v>4.42</c:v>
                </c:pt>
                <c:pt idx="1">
                  <c:v>4.8899999999999997</c:v>
                </c:pt>
              </c:numCache>
            </c:numRef>
          </c:val>
          <c:smooth val="0"/>
          <c:extLst>
            <c:ext xmlns:c16="http://schemas.microsoft.com/office/drawing/2014/chart" uri="{C3380CC4-5D6E-409C-BE32-E72D297353CC}">
              <c16:uniqueId val="{00000000-4ED8-A84C-835A-819128B12F0D}"/>
            </c:ext>
          </c:extLst>
        </c:ser>
        <c:ser>
          <c:idx val="1"/>
          <c:order val="1"/>
          <c:tx>
            <c:strRef>
              <c:f>'Different Survey Items_Graph2'!$A$3</c:f>
              <c:strCache>
                <c:ptCount val="1"/>
                <c:pt idx="0">
                  <c:v>Alternative mathematical algorithms learned by ELs in their home countries are meaningful learning opportunities for all students.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Items_Graph2'!$B$3:$C$3</c:f>
              <c:numCache>
                <c:formatCode>General</c:formatCode>
                <c:ptCount val="2"/>
                <c:pt idx="0">
                  <c:v>4.42</c:v>
                </c:pt>
                <c:pt idx="1">
                  <c:v>4.9400000000000004</c:v>
                </c:pt>
              </c:numCache>
            </c:numRef>
          </c:val>
          <c:smooth val="0"/>
          <c:extLst>
            <c:ext xmlns:c16="http://schemas.microsoft.com/office/drawing/2014/chart" uri="{C3380CC4-5D6E-409C-BE32-E72D297353CC}">
              <c16:uniqueId val="{00000001-4ED8-A84C-835A-819128B12F0D}"/>
            </c:ext>
          </c:extLst>
        </c:ser>
        <c:ser>
          <c:idx val="2"/>
          <c:order val="2"/>
          <c:tx>
            <c:strRef>
              <c:f>'Different Survey Items_Graph2'!$A$4</c:f>
              <c:strCache>
                <c:ptCount val="1"/>
                <c:pt idx="0">
                  <c:v>ELs home culture negatively impacts their mathematics learning.</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Items_Graph2'!$B$4:$C$4</c:f>
              <c:numCache>
                <c:formatCode>General</c:formatCode>
                <c:ptCount val="2"/>
                <c:pt idx="0">
                  <c:v>1.89</c:v>
                </c:pt>
                <c:pt idx="1">
                  <c:v>1.06</c:v>
                </c:pt>
              </c:numCache>
            </c:numRef>
          </c:val>
          <c:smooth val="0"/>
          <c:extLst>
            <c:ext xmlns:c16="http://schemas.microsoft.com/office/drawing/2014/chart" uri="{C3380CC4-5D6E-409C-BE32-E72D297353CC}">
              <c16:uniqueId val="{00000002-4ED8-A84C-835A-819128B12F0D}"/>
            </c:ext>
          </c:extLst>
        </c:ser>
        <c:ser>
          <c:idx val="3"/>
          <c:order val="3"/>
          <c:tx>
            <c:strRef>
              <c:f>'Different Survey Items_Graph2'!$A$5</c:f>
              <c:strCache>
                <c:ptCount val="1"/>
                <c:pt idx="0">
                  <c:v>ELs usage of their native language in the mathematics classroom hampers their learning of English.</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Items_Graph2'!$B$5:$C$5</c:f>
              <c:numCache>
                <c:formatCode>General</c:formatCode>
                <c:ptCount val="2"/>
                <c:pt idx="0">
                  <c:v>2.08</c:v>
                </c:pt>
                <c:pt idx="1">
                  <c:v>1.28</c:v>
                </c:pt>
              </c:numCache>
            </c:numRef>
          </c:val>
          <c:smooth val="0"/>
          <c:extLst>
            <c:ext xmlns:c16="http://schemas.microsoft.com/office/drawing/2014/chart" uri="{C3380CC4-5D6E-409C-BE32-E72D297353CC}">
              <c16:uniqueId val="{00000003-4ED8-A84C-835A-819128B12F0D}"/>
            </c:ext>
          </c:extLst>
        </c:ser>
        <c:ser>
          <c:idx val="4"/>
          <c:order val="4"/>
          <c:tx>
            <c:strRef>
              <c:f>'Different Survey Items_Graph2'!$A$6</c:f>
              <c:strCache>
                <c:ptCount val="1"/>
                <c:pt idx="0">
                  <c:v>English should be the only language of mathematics instruction in all U.S. schools.</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Items_Graph2'!$B$6:$C$6</c:f>
              <c:numCache>
                <c:formatCode>General</c:formatCode>
                <c:ptCount val="2"/>
                <c:pt idx="0">
                  <c:v>1.92</c:v>
                </c:pt>
                <c:pt idx="1">
                  <c:v>1.22</c:v>
                </c:pt>
              </c:numCache>
            </c:numRef>
          </c:val>
          <c:smooth val="0"/>
          <c:extLst>
            <c:ext xmlns:c16="http://schemas.microsoft.com/office/drawing/2014/chart" uri="{C3380CC4-5D6E-409C-BE32-E72D297353CC}">
              <c16:uniqueId val="{00000004-4ED8-A84C-835A-819128B12F0D}"/>
            </c:ext>
          </c:extLst>
        </c:ser>
        <c:ser>
          <c:idx val="5"/>
          <c:order val="5"/>
          <c:tx>
            <c:strRef>
              <c:f>'Different Survey Items_Graph2'!$A$7</c:f>
              <c:strCache>
                <c:ptCount val="1"/>
                <c:pt idx="0">
                  <c:v>Even when teachers use the most effective mathematics techniques in teaching mathematics, some ELs cannot achieve in mathematics.</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Items_Graph2'!$B$7:$C$7</c:f>
              <c:numCache>
                <c:formatCode>General</c:formatCode>
                <c:ptCount val="2"/>
                <c:pt idx="0">
                  <c:v>2.44</c:v>
                </c:pt>
                <c:pt idx="1">
                  <c:v>1.33</c:v>
                </c:pt>
              </c:numCache>
            </c:numRef>
          </c:val>
          <c:smooth val="0"/>
          <c:extLst>
            <c:ext xmlns:c16="http://schemas.microsoft.com/office/drawing/2014/chart" uri="{C3380CC4-5D6E-409C-BE32-E72D297353CC}">
              <c16:uniqueId val="{00000005-4ED8-A84C-835A-819128B12F0D}"/>
            </c:ext>
          </c:extLst>
        </c:ser>
        <c:ser>
          <c:idx val="6"/>
          <c:order val="6"/>
          <c:tx>
            <c:strRef>
              <c:f>'Different Survey Items_Graph2'!$A$8</c:f>
              <c:strCache>
                <c:ptCount val="1"/>
                <c:pt idx="0">
                  <c:v>Mathematics standardized testing should be offered in languages other than English for ELs.</c:v>
                </c:pt>
              </c:strCache>
            </c:strRef>
          </c:tx>
          <c:spPr>
            <a:ln w="19050" cap="rnd" cmpd="sng" algn="ctr">
              <a:solidFill>
                <a:schemeClr val="accent1">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Items_Graph2'!$B$8:$C$8</c:f>
              <c:numCache>
                <c:formatCode>General</c:formatCode>
                <c:ptCount val="2"/>
                <c:pt idx="0">
                  <c:v>4.08</c:v>
                </c:pt>
                <c:pt idx="1">
                  <c:v>4.8899999999999997</c:v>
                </c:pt>
              </c:numCache>
            </c:numRef>
          </c:val>
          <c:smooth val="0"/>
          <c:extLst>
            <c:ext xmlns:c16="http://schemas.microsoft.com/office/drawing/2014/chart" uri="{C3380CC4-5D6E-409C-BE32-E72D297353CC}">
              <c16:uniqueId val="{00000006-4ED8-A84C-835A-819128B12F0D}"/>
            </c:ext>
          </c:extLst>
        </c:ser>
        <c:ser>
          <c:idx val="7"/>
          <c:order val="7"/>
          <c:tx>
            <c:strRef>
              <c:f>'Different Survey Items_Graph2'!$A$9</c:f>
              <c:strCache>
                <c:ptCount val="1"/>
                <c:pt idx="0">
                  <c:v>It takes about a year for ELs to be capable of participating in rich math discussions.</c:v>
                </c:pt>
              </c:strCache>
            </c:strRef>
          </c:tx>
          <c:spPr>
            <a:ln w="19050" cap="rnd" cmpd="sng" algn="ctr">
              <a:solidFill>
                <a:schemeClr val="accent2">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Items_Graph2'!$B$9:$C$9</c:f>
              <c:numCache>
                <c:formatCode>General</c:formatCode>
                <c:ptCount val="2"/>
                <c:pt idx="0">
                  <c:v>2.64</c:v>
                </c:pt>
                <c:pt idx="1">
                  <c:v>1.78</c:v>
                </c:pt>
              </c:numCache>
            </c:numRef>
          </c:val>
          <c:smooth val="0"/>
          <c:extLst>
            <c:ext xmlns:c16="http://schemas.microsoft.com/office/drawing/2014/chart" uri="{C3380CC4-5D6E-409C-BE32-E72D297353CC}">
              <c16:uniqueId val="{00000007-4ED8-A84C-835A-819128B12F0D}"/>
            </c:ext>
          </c:extLst>
        </c:ser>
        <c:ser>
          <c:idx val="8"/>
          <c:order val="8"/>
          <c:tx>
            <c:strRef>
              <c:f>'Different Survey Items_Graph2'!$A$10</c:f>
              <c:strCache>
                <c:ptCount val="1"/>
                <c:pt idx="0">
                  <c:v>EL students that develop conversational fluency implies they are capable of learning mathematics like non-EL students.</c:v>
                </c:pt>
              </c:strCache>
            </c:strRef>
          </c:tx>
          <c:spPr>
            <a:ln w="19050" cap="rnd" cmpd="sng" algn="ctr">
              <a:solidFill>
                <a:schemeClr val="accent3">
                  <a:lumMod val="60000"/>
                  <a:shade val="95000"/>
                  <a:satMod val="105000"/>
                </a:schemeClr>
              </a:solidFill>
              <a:round/>
            </a:ln>
            <a:effectLst/>
          </c:spPr>
          <c:marker>
            <c:symbol val="circle"/>
            <c:size val="17"/>
            <c:spPr>
              <a:solidFill>
                <a:srgbClr val="FFFF00"/>
              </a:solidFill>
              <a:ln>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Items_Graph2'!$B$10:$C$10</c:f>
              <c:numCache>
                <c:formatCode>General</c:formatCode>
                <c:ptCount val="2"/>
                <c:pt idx="0">
                  <c:v>2.92</c:v>
                </c:pt>
                <c:pt idx="1">
                  <c:v>3.56</c:v>
                </c:pt>
              </c:numCache>
            </c:numRef>
          </c:val>
          <c:smooth val="0"/>
          <c:extLst>
            <c:ext xmlns:c16="http://schemas.microsoft.com/office/drawing/2014/chart" uri="{C3380CC4-5D6E-409C-BE32-E72D297353CC}">
              <c16:uniqueId val="{00000008-4ED8-A84C-835A-819128B12F0D}"/>
            </c:ext>
          </c:extLst>
        </c:ser>
        <c:ser>
          <c:idx val="9"/>
          <c:order val="9"/>
          <c:tx>
            <c:strRef>
              <c:f>'Different Survey Items_Graph2'!$A$11</c:f>
              <c:strCache>
                <c:ptCount val="1"/>
                <c:pt idx="0">
                  <c:v>Limited vocabulary in a mathematics classroom is ideal for EL students to learn mathematics.</c:v>
                </c:pt>
              </c:strCache>
            </c:strRef>
          </c:tx>
          <c:spPr>
            <a:ln w="19050" cap="rnd" cmpd="sng" algn="ctr">
              <a:solidFill>
                <a:schemeClr val="accent4">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Items_Graph2'!$B$11:$C$11</c:f>
              <c:numCache>
                <c:formatCode>General</c:formatCode>
                <c:ptCount val="2"/>
                <c:pt idx="0">
                  <c:v>2.58</c:v>
                </c:pt>
                <c:pt idx="1">
                  <c:v>1.61</c:v>
                </c:pt>
              </c:numCache>
            </c:numRef>
          </c:val>
          <c:smooth val="0"/>
          <c:extLst>
            <c:ext xmlns:c16="http://schemas.microsoft.com/office/drawing/2014/chart" uri="{C3380CC4-5D6E-409C-BE32-E72D297353CC}">
              <c16:uniqueId val="{00000009-4ED8-A84C-835A-819128B12F0D}"/>
            </c:ext>
          </c:extLst>
        </c:ser>
        <c:ser>
          <c:idx val="10"/>
          <c:order val="10"/>
          <c:tx>
            <c:strRef>
              <c:f>'Different Survey Items_Graph2'!$A$12</c:f>
              <c:strCache>
                <c:ptCount val="1"/>
                <c:pt idx="0">
                  <c:v>EL students need mathematics classrooms that foster discussions and argumentation to learn mathematics.</c:v>
                </c:pt>
              </c:strCache>
            </c:strRef>
          </c:tx>
          <c:spPr>
            <a:ln w="19050" cap="rnd" cmpd="sng" algn="ctr">
              <a:solidFill>
                <a:schemeClr val="accent5">
                  <a:lumMod val="6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Items_Graph2'!$B$12:$C$12</c:f>
              <c:numCache>
                <c:formatCode>General</c:formatCode>
                <c:ptCount val="2"/>
                <c:pt idx="0">
                  <c:v>3.64</c:v>
                </c:pt>
                <c:pt idx="1">
                  <c:v>4.6100000000000003</c:v>
                </c:pt>
              </c:numCache>
            </c:numRef>
          </c:val>
          <c:smooth val="0"/>
          <c:extLst>
            <c:ext xmlns:c16="http://schemas.microsoft.com/office/drawing/2014/chart" uri="{C3380CC4-5D6E-409C-BE32-E72D297353CC}">
              <c16:uniqueId val="{0000000A-4ED8-A84C-835A-819128B12F0D}"/>
            </c:ext>
          </c:extLst>
        </c:ser>
        <c:ser>
          <c:idx val="11"/>
          <c:order val="11"/>
          <c:tx>
            <c:strRef>
              <c:f>'Different Survey Items_Graph2'!$A$13</c:f>
              <c:strCache>
                <c:ptCount val="1"/>
                <c:pt idx="0">
                  <c:v>Assessments should be evaluated equally for both EL and non-EL students.</c:v>
                </c:pt>
              </c:strCache>
            </c:strRef>
          </c:tx>
          <c:spPr>
            <a:ln w="19050" cap="rnd" cmpd="sng" algn="ctr">
              <a:solidFill>
                <a:schemeClr val="accent6">
                  <a:lumMod val="60000"/>
                  <a:shade val="95000"/>
                  <a:satMod val="105000"/>
                </a:schemeClr>
              </a:solidFill>
              <a:round/>
            </a:ln>
            <a:effectLst/>
          </c:spPr>
          <c:marker>
            <c:symbol val="circle"/>
            <c:size val="17"/>
            <c:spPr>
              <a:solidFill>
                <a:srgbClr val="FFFF00"/>
              </a:solidFill>
              <a:ln>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Items_Graph2'!$B$13:$C$13</c:f>
              <c:numCache>
                <c:formatCode>General</c:formatCode>
                <c:ptCount val="2"/>
                <c:pt idx="0">
                  <c:v>2.92</c:v>
                </c:pt>
                <c:pt idx="1">
                  <c:v>3.72</c:v>
                </c:pt>
              </c:numCache>
            </c:numRef>
          </c:val>
          <c:smooth val="0"/>
          <c:extLst>
            <c:ext xmlns:c16="http://schemas.microsoft.com/office/drawing/2014/chart" uri="{C3380CC4-5D6E-409C-BE32-E72D297353CC}">
              <c16:uniqueId val="{0000000B-4ED8-A84C-835A-819128B12F0D}"/>
            </c:ext>
          </c:extLst>
        </c:ser>
        <c:ser>
          <c:idx val="12"/>
          <c:order val="12"/>
          <c:tx>
            <c:strRef>
              <c:f>'Different Survey Items_Graph2'!$A$14</c:f>
              <c:strCache>
                <c:ptCount val="1"/>
                <c:pt idx="0">
                  <c:v>ELs from some ethnicities are better at mathematics than others.</c:v>
                </c:pt>
              </c:strCache>
            </c:strRef>
          </c:tx>
          <c:spPr>
            <a:ln w="19050" cap="rnd" cmpd="sng" algn="ctr">
              <a:solidFill>
                <a:schemeClr val="accent1">
                  <a:lumMod val="80000"/>
                  <a:lumOff val="20000"/>
                  <a:shade val="95000"/>
                  <a:satMod val="105000"/>
                </a:schemeClr>
              </a:solidFill>
              <a:round/>
            </a:ln>
            <a:effectLst/>
          </c:spPr>
          <c:marker>
            <c:symbol val="circle"/>
            <c:size val="17"/>
            <c:spPr>
              <a:solidFill>
                <a:schemeClr val="lt1"/>
              </a:solidFill>
              <a:ln>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C-4ED8-A84C-835A-819128B12F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Items_Graph2'!$B$14:$C$14</c:f>
              <c:numCache>
                <c:formatCode>General</c:formatCode>
                <c:ptCount val="2"/>
                <c:pt idx="0">
                  <c:v>1.92</c:v>
                </c:pt>
                <c:pt idx="1">
                  <c:v>1.22</c:v>
                </c:pt>
              </c:numCache>
            </c:numRef>
          </c:val>
          <c:smooth val="0"/>
          <c:extLst>
            <c:ext xmlns:c16="http://schemas.microsoft.com/office/drawing/2014/chart" uri="{C3380CC4-5D6E-409C-BE32-E72D297353CC}">
              <c16:uniqueId val="{0000000D-4ED8-A84C-835A-819128B12F0D}"/>
            </c:ext>
          </c:extLst>
        </c:ser>
        <c:ser>
          <c:idx val="13"/>
          <c:order val="13"/>
          <c:tx>
            <c:strRef>
              <c:f>'Different Survey Items_Graph2'!$A$15</c:f>
              <c:strCache>
                <c:ptCount val="1"/>
                <c:pt idx="0">
                  <c:v>The inclusion of EL students in classes of mathematics creates a positive educational atmosphere.</c:v>
                </c:pt>
              </c:strCache>
            </c:strRef>
          </c:tx>
          <c:spPr>
            <a:ln w="19050" cap="rnd" cmpd="sng" algn="ctr">
              <a:solidFill>
                <a:schemeClr val="accent2">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Items_Graph2'!$B$15:$C$15</c:f>
              <c:numCache>
                <c:formatCode>General</c:formatCode>
                <c:ptCount val="2"/>
                <c:pt idx="0">
                  <c:v>4.03</c:v>
                </c:pt>
                <c:pt idx="1">
                  <c:v>5</c:v>
                </c:pt>
              </c:numCache>
            </c:numRef>
          </c:val>
          <c:smooth val="0"/>
          <c:extLst>
            <c:ext xmlns:c16="http://schemas.microsoft.com/office/drawing/2014/chart" uri="{C3380CC4-5D6E-409C-BE32-E72D297353CC}">
              <c16:uniqueId val="{0000000E-4ED8-A84C-835A-819128B12F0D}"/>
            </c:ext>
          </c:extLst>
        </c:ser>
        <c:ser>
          <c:idx val="14"/>
          <c:order val="14"/>
          <c:tx>
            <c:strRef>
              <c:f>'Different Survey Items_Graph2'!$A$16</c:f>
              <c:strCache>
                <c:ptCount val="1"/>
                <c:pt idx="0">
                  <c:v>Teachers should modify assignments for the EL students enrolled in mathematics classes.</c:v>
                </c:pt>
              </c:strCache>
            </c:strRef>
          </c:tx>
          <c:spPr>
            <a:ln w="19050" cap="rnd" cmpd="sng" algn="ctr">
              <a:solidFill>
                <a:schemeClr val="accent3">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Items_Graph2'!$B$16:$C$16</c:f>
              <c:numCache>
                <c:formatCode>General</c:formatCode>
                <c:ptCount val="2"/>
                <c:pt idx="0">
                  <c:v>3.53</c:v>
                </c:pt>
                <c:pt idx="1">
                  <c:v>4.33</c:v>
                </c:pt>
              </c:numCache>
            </c:numRef>
          </c:val>
          <c:smooth val="0"/>
          <c:extLst>
            <c:ext xmlns:c16="http://schemas.microsoft.com/office/drawing/2014/chart" uri="{C3380CC4-5D6E-409C-BE32-E72D297353CC}">
              <c16:uniqueId val="{0000000F-4ED8-A84C-835A-819128B12F0D}"/>
            </c:ext>
          </c:extLst>
        </c:ser>
        <c:ser>
          <c:idx val="15"/>
          <c:order val="15"/>
          <c:tx>
            <c:strRef>
              <c:f>'Different Survey Items_Graph2'!$A$17</c:f>
              <c:strCache>
                <c:ptCount val="1"/>
                <c:pt idx="0">
                  <c:v>The inclusion of EL students in mathematics classes slows the progress of the entire class.</c:v>
                </c:pt>
              </c:strCache>
            </c:strRef>
          </c:tx>
          <c:spPr>
            <a:ln w="19050" cap="rnd" cmpd="sng" algn="ctr">
              <a:solidFill>
                <a:schemeClr val="accent4">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Items_Graph2'!$B$17:$C$17</c:f>
              <c:numCache>
                <c:formatCode>General</c:formatCode>
                <c:ptCount val="2"/>
                <c:pt idx="0">
                  <c:v>2.2799999999999998</c:v>
                </c:pt>
                <c:pt idx="1">
                  <c:v>1.5</c:v>
                </c:pt>
              </c:numCache>
            </c:numRef>
          </c:val>
          <c:smooth val="0"/>
          <c:extLst>
            <c:ext xmlns:c16="http://schemas.microsoft.com/office/drawing/2014/chart" uri="{C3380CC4-5D6E-409C-BE32-E72D297353CC}">
              <c16:uniqueId val="{00000010-4ED8-A84C-835A-819128B12F0D}"/>
            </c:ext>
          </c:extLst>
        </c:ser>
        <c:ser>
          <c:idx val="16"/>
          <c:order val="16"/>
          <c:tx>
            <c:strRef>
              <c:f>'Different Survey Items_Graph2'!$A$18</c:f>
              <c:strCache>
                <c:ptCount val="1"/>
                <c:pt idx="0">
                  <c:v>EL students should be included in mathematics classes regardless of their English proficiency.</c:v>
                </c:pt>
              </c:strCache>
            </c:strRef>
          </c:tx>
          <c:spPr>
            <a:ln w="19050" cap="rnd" cmpd="sng" algn="ctr">
              <a:solidFill>
                <a:schemeClr val="accent5">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Items_Graph2'!$B$18:$C$18</c:f>
              <c:numCache>
                <c:formatCode>General</c:formatCode>
                <c:ptCount val="2"/>
                <c:pt idx="0">
                  <c:v>3.89</c:v>
                </c:pt>
                <c:pt idx="1">
                  <c:v>4.72</c:v>
                </c:pt>
              </c:numCache>
            </c:numRef>
          </c:val>
          <c:smooth val="0"/>
          <c:extLst>
            <c:ext xmlns:c16="http://schemas.microsoft.com/office/drawing/2014/chart" uri="{C3380CC4-5D6E-409C-BE32-E72D297353CC}">
              <c16:uniqueId val="{00000011-4ED8-A84C-835A-819128B12F0D}"/>
            </c:ext>
          </c:extLst>
        </c:ser>
        <c:ser>
          <c:idx val="17"/>
          <c:order val="17"/>
          <c:tx>
            <c:strRef>
              <c:f>'Different Survey Items_Graph2'!$A$19</c:f>
              <c:strCache>
                <c:ptCount val="1"/>
                <c:pt idx="0">
                  <c:v>Teachers of mathematics should spend time covering non-academic vocabulary prior to mathematical instruction.</c:v>
                </c:pt>
              </c:strCache>
            </c:strRef>
          </c:tx>
          <c:spPr>
            <a:ln w="19050" cap="rnd" cmpd="sng" algn="ctr">
              <a:solidFill>
                <a:schemeClr val="accent6">
                  <a:lumMod val="80000"/>
                  <a:lumOff val="2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80000"/>
                        <a:lumOff val="2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Items_Graph2'!$B$19:$C$19</c:f>
              <c:numCache>
                <c:formatCode>General</c:formatCode>
                <c:ptCount val="2"/>
                <c:pt idx="0">
                  <c:v>3.33</c:v>
                </c:pt>
                <c:pt idx="1">
                  <c:v>4.28</c:v>
                </c:pt>
              </c:numCache>
            </c:numRef>
          </c:val>
          <c:smooth val="0"/>
          <c:extLst>
            <c:ext xmlns:c16="http://schemas.microsoft.com/office/drawing/2014/chart" uri="{C3380CC4-5D6E-409C-BE32-E72D297353CC}">
              <c16:uniqueId val="{00000012-4ED8-A84C-835A-819128B12F0D}"/>
            </c:ext>
          </c:extLst>
        </c:ser>
        <c:ser>
          <c:idx val="18"/>
          <c:order val="18"/>
          <c:tx>
            <c:strRef>
              <c:f>'Different Survey Items_Graph2'!$A$20</c:f>
              <c:strCache>
                <c:ptCount val="1"/>
                <c:pt idx="0">
                  <c:v>EL students should be allowed to use non-verbal actions (e.g. gestures, drawings, etc.) as they participate in mathematical discussions.</c:v>
                </c:pt>
              </c:strCache>
            </c:strRef>
          </c:tx>
          <c:spPr>
            <a:ln w="19050" cap="rnd" cmpd="sng" algn="ctr">
              <a:solidFill>
                <a:schemeClr val="accent1">
                  <a:lumMod val="8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8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Items_Graph2'!$B$20:$C$20</c:f>
              <c:numCache>
                <c:formatCode>General</c:formatCode>
                <c:ptCount val="2"/>
                <c:pt idx="0">
                  <c:v>4.17</c:v>
                </c:pt>
                <c:pt idx="1">
                  <c:v>4.9400000000000004</c:v>
                </c:pt>
              </c:numCache>
            </c:numRef>
          </c:val>
          <c:smooth val="0"/>
          <c:extLst>
            <c:ext xmlns:c16="http://schemas.microsoft.com/office/drawing/2014/chart" uri="{C3380CC4-5D6E-409C-BE32-E72D297353CC}">
              <c16:uniqueId val="{00000013-4ED8-A84C-835A-819128B12F0D}"/>
            </c:ext>
          </c:extLst>
        </c:ser>
        <c:ser>
          <c:idx val="19"/>
          <c:order val="19"/>
          <c:tx>
            <c:strRef>
              <c:f>'Different Survey Items_Graph2'!$A$21</c:f>
              <c:strCache>
                <c:ptCount val="1"/>
                <c:pt idx="0">
                  <c:v>Both EL and non-EL students should be presented with the same mathematical rigor.</c:v>
                </c:pt>
              </c:strCache>
            </c:strRef>
          </c:tx>
          <c:spPr>
            <a:ln w="19050" cap="rnd" cmpd="sng" algn="ctr">
              <a:solidFill>
                <a:schemeClr val="accent2">
                  <a:lumMod val="8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8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Items_Graph2'!$B$21:$C$21</c:f>
              <c:numCache>
                <c:formatCode>General</c:formatCode>
                <c:ptCount val="2"/>
                <c:pt idx="0">
                  <c:v>3.47</c:v>
                </c:pt>
                <c:pt idx="1">
                  <c:v>4.6100000000000003</c:v>
                </c:pt>
              </c:numCache>
            </c:numRef>
          </c:val>
          <c:smooth val="0"/>
          <c:extLst>
            <c:ext xmlns:c16="http://schemas.microsoft.com/office/drawing/2014/chart" uri="{C3380CC4-5D6E-409C-BE32-E72D297353CC}">
              <c16:uniqueId val="{00000014-4ED8-A84C-835A-819128B12F0D}"/>
            </c:ext>
          </c:extLst>
        </c:ser>
        <c:ser>
          <c:idx val="20"/>
          <c:order val="20"/>
          <c:tx>
            <c:strRef>
              <c:f>'Different Survey Items_Graph2'!$A$22</c:f>
              <c:strCache>
                <c:ptCount val="1"/>
                <c:pt idx="0">
                  <c:v>EL students learn better when they are provided with visual supports such as manipulatives, videos, illustrations, and gestures in the classroom.</c:v>
                </c:pt>
              </c:strCache>
            </c:strRef>
          </c:tx>
          <c:spPr>
            <a:ln w="19050" cap="rnd" cmpd="sng" algn="ctr">
              <a:solidFill>
                <a:schemeClr val="accent3">
                  <a:lumMod val="8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lumMod val="8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Items_Graph2'!$B$22:$C$22</c:f>
              <c:numCache>
                <c:formatCode>General</c:formatCode>
                <c:ptCount val="2"/>
                <c:pt idx="0">
                  <c:v>4.08</c:v>
                </c:pt>
                <c:pt idx="1">
                  <c:v>5</c:v>
                </c:pt>
              </c:numCache>
            </c:numRef>
          </c:val>
          <c:smooth val="0"/>
          <c:extLst>
            <c:ext xmlns:c16="http://schemas.microsoft.com/office/drawing/2014/chart" uri="{C3380CC4-5D6E-409C-BE32-E72D297353CC}">
              <c16:uniqueId val="{00000015-4ED8-A84C-835A-819128B12F0D}"/>
            </c:ext>
          </c:extLst>
        </c:ser>
        <c:ser>
          <c:idx val="21"/>
          <c:order val="21"/>
          <c:tx>
            <c:strRef>
              <c:f>'Different Survey Items_Graph2'!$A$23</c:f>
              <c:strCache>
                <c:ptCount val="1"/>
                <c:pt idx="0">
                  <c:v>EL students learn the best when in mathematics classes that are rich in language.</c:v>
                </c:pt>
              </c:strCache>
            </c:strRef>
          </c:tx>
          <c:spPr>
            <a:ln w="19050" cap="rnd" cmpd="sng" algn="ctr">
              <a:solidFill>
                <a:schemeClr val="accent4">
                  <a:lumMod val="8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lumMod val="8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Items_Graph2'!$B$23:$C$23</c:f>
              <c:numCache>
                <c:formatCode>General</c:formatCode>
                <c:ptCount val="2"/>
                <c:pt idx="0">
                  <c:v>3.39</c:v>
                </c:pt>
                <c:pt idx="1">
                  <c:v>4.6100000000000003</c:v>
                </c:pt>
              </c:numCache>
            </c:numRef>
          </c:val>
          <c:smooth val="0"/>
          <c:extLst>
            <c:ext xmlns:c16="http://schemas.microsoft.com/office/drawing/2014/chart" uri="{C3380CC4-5D6E-409C-BE32-E72D297353CC}">
              <c16:uniqueId val="{00000016-4ED8-A84C-835A-819128B12F0D}"/>
            </c:ext>
          </c:extLst>
        </c:ser>
        <c:ser>
          <c:idx val="22"/>
          <c:order val="22"/>
          <c:tx>
            <c:strRef>
              <c:f>'Different Survey Items_Graph2'!$A$24</c:f>
              <c:strCache>
                <c:ptCount val="1"/>
                <c:pt idx="0">
                  <c:v>Teachers of mathematics should also be held responsible for the English development of EL students.</c:v>
                </c:pt>
              </c:strCache>
            </c:strRef>
          </c:tx>
          <c:spPr>
            <a:ln w="19050" cap="rnd" cmpd="sng" algn="ctr">
              <a:solidFill>
                <a:schemeClr val="accent5">
                  <a:lumMod val="80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8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'Different Survey Items_Graph2'!$B$1:$C$1</c:f>
              <c:strCache>
                <c:ptCount val="2"/>
                <c:pt idx="0">
                  <c:v>Cluster 1</c:v>
                </c:pt>
                <c:pt idx="1">
                  <c:v>Cluster 2</c:v>
                </c:pt>
              </c:strCache>
            </c:strRef>
          </c:cat>
          <c:val>
            <c:numRef>
              <c:f>'Different Survey Items_Graph2'!$B$24:$C$24</c:f>
              <c:numCache>
                <c:formatCode>General</c:formatCode>
                <c:ptCount val="2"/>
                <c:pt idx="0">
                  <c:v>3.58</c:v>
                </c:pt>
                <c:pt idx="1">
                  <c:v>4.72</c:v>
                </c:pt>
              </c:numCache>
            </c:numRef>
          </c:val>
          <c:smooth val="0"/>
          <c:extLst>
            <c:ext xmlns:c16="http://schemas.microsoft.com/office/drawing/2014/chart" uri="{C3380CC4-5D6E-409C-BE32-E72D297353CC}">
              <c16:uniqueId val="{00000017-4ED8-A84C-835A-819128B12F0D}"/>
            </c:ext>
          </c:extLst>
        </c:ser>
        <c:dLbls>
          <c:dLblPos val="ctr"/>
          <c:showLegendKey val="0"/>
          <c:showVal val="1"/>
          <c:showCatName val="0"/>
          <c:showSerName val="0"/>
          <c:showPercent val="0"/>
          <c:showBubbleSize val="0"/>
        </c:dLbls>
        <c:marker val="1"/>
        <c:smooth val="0"/>
        <c:axId val="743446512"/>
        <c:axId val="743610592"/>
      </c:lineChart>
      <c:catAx>
        <c:axId val="74344651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743610592"/>
        <c:crosses val="autoZero"/>
        <c:auto val="1"/>
        <c:lblAlgn val="ctr"/>
        <c:lblOffset val="100"/>
        <c:noMultiLvlLbl val="0"/>
      </c:catAx>
      <c:valAx>
        <c:axId val="743610592"/>
        <c:scaling>
          <c:orientation val="minMax"/>
          <c:max val="5.5"/>
          <c:min val="0"/>
        </c:scaling>
        <c:delete val="0"/>
        <c:axPos val="l"/>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4344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0.03284</cdr:x>
      <cdr:y>0.43413</cdr:y>
    </cdr:from>
    <cdr:to>
      <cdr:x>0.96851</cdr:x>
      <cdr:y>0.43413</cdr:y>
    </cdr:to>
    <cdr:cxnSp macro="">
      <cdr:nvCxnSpPr>
        <cdr:cNvPr id="4" name="Straight Connector 3">
          <a:extLst xmlns:a="http://schemas.openxmlformats.org/drawingml/2006/main">
            <a:ext uri="{FF2B5EF4-FFF2-40B4-BE49-F238E27FC236}">
              <a16:creationId xmlns:a16="http://schemas.microsoft.com/office/drawing/2014/main" id="{FEB79E57-B9C1-C84E-809C-C77D709EAA6D}"/>
            </a:ext>
          </a:extLst>
        </cdr:cNvPr>
        <cdr:cNvCxnSpPr/>
      </cdr:nvCxnSpPr>
      <cdr:spPr>
        <a:xfrm xmlns:a="http://schemas.openxmlformats.org/drawingml/2006/main">
          <a:off x="335914" y="2170014"/>
          <a:ext cx="9570794" cy="0"/>
        </a:xfrm>
        <a:prstGeom xmlns:a="http://schemas.openxmlformats.org/drawingml/2006/main" prst="line">
          <a:avLst/>
        </a:prstGeom>
        <a:ln xmlns:a="http://schemas.openxmlformats.org/drawingml/2006/main" w="38100" cap="flat" cmpd="sng" algn="ctr">
          <a:solidFill>
            <a:srgbClr val="FF000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0.03509</cdr:x>
      <cdr:y>0.43347</cdr:y>
    </cdr:from>
    <cdr:to>
      <cdr:x>1</cdr:x>
      <cdr:y>0.43347</cdr:y>
    </cdr:to>
    <cdr:cxnSp macro="">
      <cdr:nvCxnSpPr>
        <cdr:cNvPr id="2" name="Straight Connector 2">
          <a:extLst xmlns:a="http://schemas.openxmlformats.org/drawingml/2006/main">
            <a:ext uri="{FF2B5EF4-FFF2-40B4-BE49-F238E27FC236}">
              <a16:creationId xmlns:a16="http://schemas.microsoft.com/office/drawing/2014/main" id="{5E1C9FAD-D0D3-2149-96BF-2C29AD88CC0B}"/>
            </a:ext>
          </a:extLst>
        </cdr:cNvPr>
        <cdr:cNvCxnSpPr/>
      </cdr:nvCxnSpPr>
      <cdr:spPr>
        <a:xfrm xmlns:a="http://schemas.openxmlformats.org/drawingml/2006/main">
          <a:off x="352949" y="2166686"/>
          <a:ext cx="9705451" cy="0"/>
        </a:xfrm>
        <a:prstGeom xmlns:a="http://schemas.openxmlformats.org/drawingml/2006/main" prst="line">
          <a:avLst/>
        </a:prstGeom>
        <a:ln xmlns:a="http://schemas.openxmlformats.org/drawingml/2006/main" w="38100" cap="flat" cmpd="sng" algn="ctr">
          <a:solidFill>
            <a:srgbClr val="FF000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1A95A-7C48-46F0-AB8F-8D0B3561EE35}"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59213-605E-4D75-88D9-B04D8BD56A60}" type="slidenum">
              <a:rPr lang="en-US" smtClean="0"/>
              <a:t>‹#›</a:t>
            </a:fld>
            <a:endParaRPr lang="en-US"/>
          </a:p>
        </p:txBody>
      </p:sp>
    </p:spTree>
    <p:extLst>
      <p:ext uri="{BB962C8B-B14F-4D97-AF65-F5344CB8AC3E}">
        <p14:creationId xmlns:p14="http://schemas.microsoft.com/office/powerpoint/2010/main" val="396317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results! Not finished product. </a:t>
            </a:r>
          </a:p>
        </p:txBody>
      </p:sp>
      <p:sp>
        <p:nvSpPr>
          <p:cNvPr id="4" name="Slide Number Placeholder 3"/>
          <p:cNvSpPr>
            <a:spLocks noGrp="1"/>
          </p:cNvSpPr>
          <p:nvPr>
            <p:ph type="sldNum" sz="quarter" idx="5"/>
          </p:nvPr>
        </p:nvSpPr>
        <p:spPr/>
        <p:txBody>
          <a:bodyPr/>
          <a:lstStyle/>
          <a:p>
            <a:fld id="{C0E59213-605E-4D75-88D9-B04D8BD56A60}" type="slidenum">
              <a:rPr lang="en-US" smtClean="0"/>
              <a:t>1</a:t>
            </a:fld>
            <a:endParaRPr lang="en-US"/>
          </a:p>
        </p:txBody>
      </p:sp>
    </p:spTree>
    <p:extLst>
      <p:ext uri="{BB962C8B-B14F-4D97-AF65-F5344CB8AC3E}">
        <p14:creationId xmlns:p14="http://schemas.microsoft.com/office/powerpoint/2010/main" val="217248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study here, want I want to do (identify beliefs and explore relationships)</a:t>
            </a:r>
          </a:p>
          <a:p>
            <a:r>
              <a:rPr lang="en-US" dirty="0"/>
              <a:t>Following a well-established collection of </a:t>
            </a:r>
            <a:r>
              <a:rPr lang="en-US" dirty="0" err="1"/>
              <a:t>methods..I</a:t>
            </a:r>
            <a:r>
              <a:rPr lang="en-US" dirty="0"/>
              <a:t> came up with the following RQs</a:t>
            </a:r>
          </a:p>
        </p:txBody>
      </p:sp>
      <p:sp>
        <p:nvSpPr>
          <p:cNvPr id="4" name="Slide Number Placeholder 3"/>
          <p:cNvSpPr>
            <a:spLocks noGrp="1"/>
          </p:cNvSpPr>
          <p:nvPr>
            <p:ph type="sldNum" sz="quarter" idx="5"/>
          </p:nvPr>
        </p:nvSpPr>
        <p:spPr/>
        <p:txBody>
          <a:bodyPr/>
          <a:lstStyle/>
          <a:p>
            <a:fld id="{C0E59213-605E-4D75-88D9-B04D8BD56A60}" type="slidenum">
              <a:rPr lang="en-US" smtClean="0"/>
              <a:t>10</a:t>
            </a:fld>
            <a:endParaRPr lang="en-US"/>
          </a:p>
        </p:txBody>
      </p:sp>
    </p:spTree>
    <p:extLst>
      <p:ext uri="{BB962C8B-B14F-4D97-AF65-F5344CB8AC3E}">
        <p14:creationId xmlns:p14="http://schemas.microsoft.com/office/powerpoint/2010/main" val="147270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11</a:t>
            </a:fld>
            <a:endParaRPr lang="en-US"/>
          </a:p>
        </p:txBody>
      </p:sp>
    </p:spTree>
    <p:extLst>
      <p:ext uri="{BB962C8B-B14F-4D97-AF65-F5344CB8AC3E}">
        <p14:creationId xmlns:p14="http://schemas.microsoft.com/office/powerpoint/2010/main" val="377734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12</a:t>
            </a:fld>
            <a:endParaRPr lang="en-US"/>
          </a:p>
        </p:txBody>
      </p:sp>
    </p:spTree>
    <p:extLst>
      <p:ext uri="{BB962C8B-B14F-4D97-AF65-F5344CB8AC3E}">
        <p14:creationId xmlns:p14="http://schemas.microsoft.com/office/powerpoint/2010/main" val="317573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13</a:t>
            </a:fld>
            <a:endParaRPr lang="en-US"/>
          </a:p>
        </p:txBody>
      </p:sp>
    </p:spTree>
    <p:extLst>
      <p:ext uri="{BB962C8B-B14F-4D97-AF65-F5344CB8AC3E}">
        <p14:creationId xmlns:p14="http://schemas.microsoft.com/office/powerpoint/2010/main" val="176020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1-this includes attitudes and perceptions NOT to be confused with ???</a:t>
            </a:r>
          </a:p>
          <a:p>
            <a:endParaRPr lang="en-US" sz="1200" dirty="0"/>
          </a:p>
          <a:p>
            <a:r>
              <a:rPr lang="en-US" sz="1200" dirty="0"/>
              <a:t>2- (Math Cognitions; Pajares 1992, Phillip, 2007)</a:t>
            </a:r>
            <a:endParaRPr lang="en-US" dirty="0"/>
          </a:p>
          <a:p>
            <a:endParaRPr lang="en-US" dirty="0"/>
          </a:p>
          <a:p>
            <a:r>
              <a:rPr lang="en-US" dirty="0"/>
              <a:t>It is important to also acknowledge that beliefs are (context-dependent, not mutually exclusive?) </a:t>
            </a:r>
          </a:p>
          <a:p>
            <a:r>
              <a:rPr lang="en-US" dirty="0"/>
              <a:t>That they are influenced by many other factors that go beyond scope of this study. </a:t>
            </a:r>
          </a:p>
        </p:txBody>
      </p:sp>
      <p:sp>
        <p:nvSpPr>
          <p:cNvPr id="4" name="Slide Number Placeholder 3"/>
          <p:cNvSpPr>
            <a:spLocks noGrp="1"/>
          </p:cNvSpPr>
          <p:nvPr>
            <p:ph type="sldNum" sz="quarter" idx="5"/>
          </p:nvPr>
        </p:nvSpPr>
        <p:spPr/>
        <p:txBody>
          <a:bodyPr/>
          <a:lstStyle/>
          <a:p>
            <a:fld id="{C0E59213-605E-4D75-88D9-B04D8BD56A60}" type="slidenum">
              <a:rPr lang="en-US" smtClean="0"/>
              <a:t>15</a:t>
            </a:fld>
            <a:endParaRPr lang="en-US"/>
          </a:p>
        </p:txBody>
      </p:sp>
    </p:spTree>
    <p:extLst>
      <p:ext uri="{BB962C8B-B14F-4D97-AF65-F5344CB8AC3E}">
        <p14:creationId xmlns:p14="http://schemas.microsoft.com/office/powerpoint/2010/main" val="14788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1-this includes attitudes and perceptions NOT to be confused with ???</a:t>
            </a:r>
          </a:p>
          <a:p>
            <a:endParaRPr lang="en-US" sz="1200" dirty="0"/>
          </a:p>
          <a:p>
            <a:r>
              <a:rPr lang="en-US" sz="1200" dirty="0"/>
              <a:t>2- (Math Cognitions; Pajares 1992, Phillip, 2007)</a:t>
            </a:r>
            <a:endParaRPr lang="en-US" dirty="0"/>
          </a:p>
          <a:p>
            <a:endParaRPr lang="en-US" dirty="0"/>
          </a:p>
          <a:p>
            <a:r>
              <a:rPr lang="en-US" dirty="0"/>
              <a:t>It is important to also acknowledge that beliefs are (context-dependent, not mutually exclusive?) </a:t>
            </a:r>
          </a:p>
          <a:p>
            <a:r>
              <a:rPr lang="en-US" dirty="0"/>
              <a:t>That they are influenced by many other factors that go beyond scope of this study. </a:t>
            </a:r>
          </a:p>
        </p:txBody>
      </p:sp>
      <p:sp>
        <p:nvSpPr>
          <p:cNvPr id="4" name="Slide Number Placeholder 3"/>
          <p:cNvSpPr>
            <a:spLocks noGrp="1"/>
          </p:cNvSpPr>
          <p:nvPr>
            <p:ph type="sldNum" sz="quarter" idx="5"/>
          </p:nvPr>
        </p:nvSpPr>
        <p:spPr/>
        <p:txBody>
          <a:bodyPr/>
          <a:lstStyle/>
          <a:p>
            <a:fld id="{C0E59213-605E-4D75-88D9-B04D8BD56A60}" type="slidenum">
              <a:rPr lang="en-US" smtClean="0"/>
              <a:t>16</a:t>
            </a:fld>
            <a:endParaRPr lang="en-US"/>
          </a:p>
        </p:txBody>
      </p:sp>
    </p:spTree>
    <p:extLst>
      <p:ext uri="{BB962C8B-B14F-4D97-AF65-F5344CB8AC3E}">
        <p14:creationId xmlns:p14="http://schemas.microsoft.com/office/powerpoint/2010/main" val="206069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1-Borrowing from Original and (later updated by) Hughes (year), we can think of teacher beliefs lying on a spectrum between traditionalists beliefs to socio-constructivist beliefs about mathematics.</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17</a:t>
            </a:fld>
            <a:endParaRPr lang="en-US"/>
          </a:p>
        </p:txBody>
      </p:sp>
    </p:spTree>
    <p:extLst>
      <p:ext uri="{BB962C8B-B14F-4D97-AF65-F5344CB8AC3E}">
        <p14:creationId xmlns:p14="http://schemas.microsoft.com/office/powerpoint/2010/main" val="255502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Borrowing from Original and (later updated by) Hughes (year), we can think of teacher beliefs lying on a spectrum between traditionalists beliefs to socio-constructivist beliefs about mathematics.</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18</a:t>
            </a:fld>
            <a:endParaRPr lang="en-US"/>
          </a:p>
        </p:txBody>
      </p:sp>
    </p:spTree>
    <p:extLst>
      <p:ext uri="{BB962C8B-B14F-4D97-AF65-F5344CB8AC3E}">
        <p14:creationId xmlns:p14="http://schemas.microsoft.com/office/powerpoint/2010/main" val="198958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Convenience sampling / based on research / dimension of contrast</a:t>
            </a:r>
          </a:p>
        </p:txBody>
      </p:sp>
      <p:sp>
        <p:nvSpPr>
          <p:cNvPr id="4" name="Slide Number Placeholder 3"/>
          <p:cNvSpPr>
            <a:spLocks noGrp="1"/>
          </p:cNvSpPr>
          <p:nvPr>
            <p:ph type="sldNum" sz="quarter" idx="5"/>
          </p:nvPr>
        </p:nvSpPr>
        <p:spPr/>
        <p:txBody>
          <a:bodyPr/>
          <a:lstStyle/>
          <a:p>
            <a:fld id="{C0E59213-605E-4D75-88D9-B04D8BD56A60}" type="slidenum">
              <a:rPr lang="en-US" smtClean="0"/>
              <a:t>20</a:t>
            </a:fld>
            <a:endParaRPr lang="en-US"/>
          </a:p>
        </p:txBody>
      </p:sp>
    </p:spTree>
    <p:extLst>
      <p:ext uri="{BB962C8B-B14F-4D97-AF65-F5344CB8AC3E}">
        <p14:creationId xmlns:p14="http://schemas.microsoft.com/office/powerpoint/2010/main" val="5728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Convenience sampling / based on research / dimension of contrast</a:t>
            </a:r>
          </a:p>
        </p:txBody>
      </p:sp>
      <p:sp>
        <p:nvSpPr>
          <p:cNvPr id="4" name="Slide Number Placeholder 3"/>
          <p:cNvSpPr>
            <a:spLocks noGrp="1"/>
          </p:cNvSpPr>
          <p:nvPr>
            <p:ph type="sldNum" sz="quarter" idx="5"/>
          </p:nvPr>
        </p:nvSpPr>
        <p:spPr/>
        <p:txBody>
          <a:bodyPr/>
          <a:lstStyle/>
          <a:p>
            <a:fld id="{C0E59213-605E-4D75-88D9-B04D8BD56A60}" type="slidenum">
              <a:rPr lang="en-US" smtClean="0"/>
              <a:t>21</a:t>
            </a:fld>
            <a:endParaRPr lang="en-US"/>
          </a:p>
        </p:txBody>
      </p:sp>
    </p:spTree>
    <p:extLst>
      <p:ext uri="{BB962C8B-B14F-4D97-AF65-F5344CB8AC3E}">
        <p14:creationId xmlns:p14="http://schemas.microsoft.com/office/powerpoint/2010/main" val="289975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study here, want I want to do (identify beliefs and explore relationships)</a:t>
            </a:r>
          </a:p>
          <a:p>
            <a:r>
              <a:rPr lang="en-US" dirty="0"/>
              <a:t>Following a well-established collection of </a:t>
            </a:r>
            <a:r>
              <a:rPr lang="en-US" dirty="0" err="1"/>
              <a:t>methods..I</a:t>
            </a:r>
            <a:r>
              <a:rPr lang="en-US" dirty="0"/>
              <a:t> came up with the following RQs</a:t>
            </a:r>
          </a:p>
        </p:txBody>
      </p:sp>
      <p:sp>
        <p:nvSpPr>
          <p:cNvPr id="4" name="Slide Number Placeholder 3"/>
          <p:cNvSpPr>
            <a:spLocks noGrp="1"/>
          </p:cNvSpPr>
          <p:nvPr>
            <p:ph type="sldNum" sz="quarter" idx="5"/>
          </p:nvPr>
        </p:nvSpPr>
        <p:spPr/>
        <p:txBody>
          <a:bodyPr/>
          <a:lstStyle/>
          <a:p>
            <a:fld id="{C0E59213-605E-4D75-88D9-B04D8BD56A60}" type="slidenum">
              <a:rPr lang="en-US" smtClean="0"/>
              <a:t>2</a:t>
            </a:fld>
            <a:endParaRPr lang="en-US"/>
          </a:p>
        </p:txBody>
      </p:sp>
    </p:spTree>
    <p:extLst>
      <p:ext uri="{BB962C8B-B14F-4D97-AF65-F5344CB8AC3E}">
        <p14:creationId xmlns:p14="http://schemas.microsoft.com/office/powerpoint/2010/main" val="1759594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highlight>
                  <a:srgbClr val="FFFF00"/>
                </a:highlight>
                <a:cs typeface="Arial" panose="020B0604020202020204" pitchFamily="34" charset="0"/>
              </a:rPr>
              <a:t>(Print them to distribute them? With references AND coefficient of reliability.)</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C0E59213-605E-4D75-88D9-B04D8BD56A60}" type="slidenum">
              <a:rPr lang="en-US" smtClean="0"/>
              <a:t>22</a:t>
            </a:fld>
            <a:endParaRPr lang="en-US"/>
          </a:p>
        </p:txBody>
      </p:sp>
    </p:spTree>
    <p:extLst>
      <p:ext uri="{BB962C8B-B14F-4D97-AF65-F5344CB8AC3E}">
        <p14:creationId xmlns:p14="http://schemas.microsoft.com/office/powerpoint/2010/main" val="3861575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highlight>
                  <a:srgbClr val="FFFF00"/>
                </a:highlight>
                <a:cs typeface="Arial" panose="020B0604020202020204" pitchFamily="34" charset="0"/>
              </a:rPr>
              <a:t>(Print them to distribute them? With references AND coefficient of reliability.)</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C0E59213-605E-4D75-88D9-B04D8BD56A60}" type="slidenum">
              <a:rPr lang="en-US" smtClean="0"/>
              <a:t>23</a:t>
            </a:fld>
            <a:endParaRPr lang="en-US"/>
          </a:p>
        </p:txBody>
      </p:sp>
    </p:spTree>
    <p:extLst>
      <p:ext uri="{BB962C8B-B14F-4D97-AF65-F5344CB8AC3E}">
        <p14:creationId xmlns:p14="http://schemas.microsoft.com/office/powerpoint/2010/main" val="2726644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26</a:t>
            </a:fld>
            <a:endParaRPr lang="en-US"/>
          </a:p>
        </p:txBody>
      </p:sp>
    </p:spTree>
    <p:extLst>
      <p:ext uri="{BB962C8B-B14F-4D97-AF65-F5344CB8AC3E}">
        <p14:creationId xmlns:p14="http://schemas.microsoft.com/office/powerpoint/2010/main" val="278178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27</a:t>
            </a:fld>
            <a:endParaRPr lang="en-US"/>
          </a:p>
        </p:txBody>
      </p:sp>
    </p:spTree>
    <p:extLst>
      <p:ext uri="{BB962C8B-B14F-4D97-AF65-F5344CB8AC3E}">
        <p14:creationId xmlns:p14="http://schemas.microsoft.com/office/powerpoint/2010/main" val="3722056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28</a:t>
            </a:fld>
            <a:endParaRPr lang="en-US"/>
          </a:p>
        </p:txBody>
      </p:sp>
    </p:spTree>
    <p:extLst>
      <p:ext uri="{BB962C8B-B14F-4D97-AF65-F5344CB8AC3E}">
        <p14:creationId xmlns:p14="http://schemas.microsoft.com/office/powerpoint/2010/main" val="2774201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29</a:t>
            </a:fld>
            <a:endParaRPr lang="en-US"/>
          </a:p>
        </p:txBody>
      </p:sp>
    </p:spTree>
    <p:extLst>
      <p:ext uri="{BB962C8B-B14F-4D97-AF65-F5344CB8AC3E}">
        <p14:creationId xmlns:p14="http://schemas.microsoft.com/office/powerpoint/2010/main" val="134301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33</a:t>
            </a:fld>
            <a:endParaRPr lang="en-US"/>
          </a:p>
        </p:txBody>
      </p:sp>
    </p:spTree>
    <p:extLst>
      <p:ext uri="{BB962C8B-B14F-4D97-AF65-F5344CB8AC3E}">
        <p14:creationId xmlns:p14="http://schemas.microsoft.com/office/powerpoint/2010/main" val="302816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34</a:t>
            </a:fld>
            <a:endParaRPr lang="en-US"/>
          </a:p>
        </p:txBody>
      </p:sp>
    </p:spTree>
    <p:extLst>
      <p:ext uri="{BB962C8B-B14F-4D97-AF65-F5344CB8AC3E}">
        <p14:creationId xmlns:p14="http://schemas.microsoft.com/office/powerpoint/2010/main" val="1916614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35</a:t>
            </a:fld>
            <a:endParaRPr lang="en-US"/>
          </a:p>
        </p:txBody>
      </p:sp>
    </p:spTree>
    <p:extLst>
      <p:ext uri="{BB962C8B-B14F-4D97-AF65-F5344CB8AC3E}">
        <p14:creationId xmlns:p14="http://schemas.microsoft.com/office/powerpoint/2010/main" val="4158936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36</a:t>
            </a:fld>
            <a:endParaRPr lang="en-US"/>
          </a:p>
        </p:txBody>
      </p:sp>
    </p:spTree>
    <p:extLst>
      <p:ext uri="{BB962C8B-B14F-4D97-AF65-F5344CB8AC3E}">
        <p14:creationId xmlns:p14="http://schemas.microsoft.com/office/powerpoint/2010/main" val="51808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2</a:t>
            </a:r>
          </a:p>
          <a:p>
            <a:r>
              <a:rPr lang="en-US" dirty="0"/>
              <a:t>3 funds of knowledge, culturally relevant &amp; sustaining pedagogies</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3</a:t>
            </a:fld>
            <a:endParaRPr lang="en-US"/>
          </a:p>
        </p:txBody>
      </p:sp>
    </p:spTree>
    <p:extLst>
      <p:ext uri="{BB962C8B-B14F-4D97-AF65-F5344CB8AC3E}">
        <p14:creationId xmlns:p14="http://schemas.microsoft.com/office/powerpoint/2010/main" val="2759137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just a sample (main ones)</a:t>
            </a:r>
          </a:p>
        </p:txBody>
      </p:sp>
      <p:sp>
        <p:nvSpPr>
          <p:cNvPr id="4" name="Slide Number Placeholder 3"/>
          <p:cNvSpPr>
            <a:spLocks noGrp="1"/>
          </p:cNvSpPr>
          <p:nvPr>
            <p:ph type="sldNum" sz="quarter" idx="5"/>
          </p:nvPr>
        </p:nvSpPr>
        <p:spPr/>
        <p:txBody>
          <a:bodyPr/>
          <a:lstStyle/>
          <a:p>
            <a:fld id="{C0E59213-605E-4D75-88D9-B04D8BD56A60}" type="slidenum">
              <a:rPr lang="en-US" smtClean="0"/>
              <a:t>37</a:t>
            </a:fld>
            <a:endParaRPr lang="en-US"/>
          </a:p>
        </p:txBody>
      </p:sp>
    </p:spTree>
    <p:extLst>
      <p:ext uri="{BB962C8B-B14F-4D97-AF65-F5344CB8AC3E}">
        <p14:creationId xmlns:p14="http://schemas.microsoft.com/office/powerpoint/2010/main" val="302380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42</a:t>
            </a:fld>
            <a:endParaRPr lang="en-US"/>
          </a:p>
        </p:txBody>
      </p:sp>
    </p:spTree>
    <p:extLst>
      <p:ext uri="{BB962C8B-B14F-4D97-AF65-F5344CB8AC3E}">
        <p14:creationId xmlns:p14="http://schemas.microsoft.com/office/powerpoint/2010/main" val="1377228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Display sample size of each cluster here???</a:t>
            </a:r>
          </a:p>
          <a:p>
            <a:r>
              <a:rPr lang="en-US" dirty="0"/>
              <a:t>Display letter of cluster (</a:t>
            </a:r>
            <a:r>
              <a:rPr lang="en-US" dirty="0" err="1"/>
              <a:t>e.g</a:t>
            </a:r>
            <a:r>
              <a:rPr lang="en-US" dirty="0"/>
              <a:t>, Cluster 1A (C1A); Cluster 2A (C2A)..) </a:t>
            </a:r>
          </a:p>
        </p:txBody>
      </p:sp>
      <p:sp>
        <p:nvSpPr>
          <p:cNvPr id="4" name="Slide Number Placeholder 3"/>
          <p:cNvSpPr>
            <a:spLocks noGrp="1"/>
          </p:cNvSpPr>
          <p:nvPr>
            <p:ph type="sldNum" sz="quarter" idx="5"/>
          </p:nvPr>
        </p:nvSpPr>
        <p:spPr/>
        <p:txBody>
          <a:bodyPr/>
          <a:lstStyle/>
          <a:p>
            <a:fld id="{C0E59213-605E-4D75-88D9-B04D8BD56A60}" type="slidenum">
              <a:rPr lang="en-US" smtClean="0"/>
              <a:t>43</a:t>
            </a:fld>
            <a:endParaRPr lang="en-US"/>
          </a:p>
        </p:txBody>
      </p:sp>
    </p:spTree>
    <p:extLst>
      <p:ext uri="{BB962C8B-B14F-4D97-AF65-F5344CB8AC3E}">
        <p14:creationId xmlns:p14="http://schemas.microsoft.com/office/powerpoint/2010/main" val="3647871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44</a:t>
            </a:fld>
            <a:endParaRPr lang="en-US"/>
          </a:p>
        </p:txBody>
      </p:sp>
    </p:spTree>
    <p:extLst>
      <p:ext uri="{BB962C8B-B14F-4D97-AF65-F5344CB8AC3E}">
        <p14:creationId xmlns:p14="http://schemas.microsoft.com/office/powerpoint/2010/main" val="4258975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45</a:t>
            </a:fld>
            <a:endParaRPr lang="en-US"/>
          </a:p>
        </p:txBody>
      </p:sp>
    </p:spTree>
    <p:extLst>
      <p:ext uri="{BB962C8B-B14F-4D97-AF65-F5344CB8AC3E}">
        <p14:creationId xmlns:p14="http://schemas.microsoft.com/office/powerpoint/2010/main" val="3909169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46</a:t>
            </a:fld>
            <a:endParaRPr lang="en-US"/>
          </a:p>
        </p:txBody>
      </p:sp>
    </p:spTree>
    <p:extLst>
      <p:ext uri="{BB962C8B-B14F-4D97-AF65-F5344CB8AC3E}">
        <p14:creationId xmlns:p14="http://schemas.microsoft.com/office/powerpoint/2010/main" val="728382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47</a:t>
            </a:fld>
            <a:endParaRPr lang="en-US"/>
          </a:p>
        </p:txBody>
      </p:sp>
    </p:spTree>
    <p:extLst>
      <p:ext uri="{BB962C8B-B14F-4D97-AF65-F5344CB8AC3E}">
        <p14:creationId xmlns:p14="http://schemas.microsoft.com/office/powerpoint/2010/main" val="3067838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printed handout, show key. </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48</a:t>
            </a:fld>
            <a:endParaRPr lang="en-US"/>
          </a:p>
        </p:txBody>
      </p:sp>
    </p:spTree>
    <p:extLst>
      <p:ext uri="{BB962C8B-B14F-4D97-AF65-F5344CB8AC3E}">
        <p14:creationId xmlns:p14="http://schemas.microsoft.com/office/powerpoint/2010/main" val="3740831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49</a:t>
            </a:fld>
            <a:endParaRPr lang="en-US"/>
          </a:p>
        </p:txBody>
      </p:sp>
    </p:spTree>
    <p:extLst>
      <p:ext uri="{BB962C8B-B14F-4D97-AF65-F5344CB8AC3E}">
        <p14:creationId xmlns:p14="http://schemas.microsoft.com/office/powerpoint/2010/main" val="1849678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p:txBody>
      </p:sp>
      <p:sp>
        <p:nvSpPr>
          <p:cNvPr id="4" name="Slide Number Placeholder 3"/>
          <p:cNvSpPr>
            <a:spLocks noGrp="1"/>
          </p:cNvSpPr>
          <p:nvPr>
            <p:ph type="sldNum" sz="quarter" idx="5"/>
          </p:nvPr>
        </p:nvSpPr>
        <p:spPr/>
        <p:txBody>
          <a:bodyPr/>
          <a:lstStyle/>
          <a:p>
            <a:fld id="{C0E59213-605E-4D75-88D9-B04D8BD56A60}" type="slidenum">
              <a:rPr lang="en-US" smtClean="0"/>
              <a:t>50</a:t>
            </a:fld>
            <a:endParaRPr lang="en-US"/>
          </a:p>
        </p:txBody>
      </p:sp>
    </p:spTree>
    <p:extLst>
      <p:ext uri="{BB962C8B-B14F-4D97-AF65-F5344CB8AC3E}">
        <p14:creationId xmlns:p14="http://schemas.microsoft.com/office/powerpoint/2010/main" val="408038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2</a:t>
            </a:r>
          </a:p>
          <a:p>
            <a:r>
              <a:rPr lang="en-US" dirty="0"/>
              <a:t>3 funds of knowledge, culturally relevant &amp; sustaining pedagogies</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4</a:t>
            </a:fld>
            <a:endParaRPr lang="en-US"/>
          </a:p>
        </p:txBody>
      </p:sp>
    </p:spTree>
    <p:extLst>
      <p:ext uri="{BB962C8B-B14F-4D97-AF65-F5344CB8AC3E}">
        <p14:creationId xmlns:p14="http://schemas.microsoft.com/office/powerpoint/2010/main" val="1359596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recommended by Beswick…(reference where I am getting this method/approach from)</a:t>
            </a:r>
          </a:p>
          <a:p>
            <a:r>
              <a:rPr lang="en-US" dirty="0"/>
              <a:t>I am thinking of changing the numbers a little to make relationships a little clearer</a:t>
            </a:r>
          </a:p>
        </p:txBody>
      </p:sp>
      <p:sp>
        <p:nvSpPr>
          <p:cNvPr id="4" name="Slide Number Placeholder 3"/>
          <p:cNvSpPr>
            <a:spLocks noGrp="1"/>
          </p:cNvSpPr>
          <p:nvPr>
            <p:ph type="sldNum" sz="quarter" idx="5"/>
          </p:nvPr>
        </p:nvSpPr>
        <p:spPr/>
        <p:txBody>
          <a:bodyPr/>
          <a:lstStyle/>
          <a:p>
            <a:fld id="{C0E59213-605E-4D75-88D9-B04D8BD56A60}" type="slidenum">
              <a:rPr lang="en-US" smtClean="0"/>
              <a:t>52</a:t>
            </a:fld>
            <a:endParaRPr lang="en-US"/>
          </a:p>
        </p:txBody>
      </p:sp>
    </p:spTree>
    <p:extLst>
      <p:ext uri="{BB962C8B-B14F-4D97-AF65-F5344CB8AC3E}">
        <p14:creationId xmlns:p14="http://schemas.microsoft.com/office/powerpoint/2010/main" val="1208635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recommended by Beswick…(reference where I am getting this method/approach from)</a:t>
            </a:r>
          </a:p>
          <a:p>
            <a:r>
              <a:rPr lang="en-US" dirty="0"/>
              <a:t>I am thinking of changing the numbers a little to make relationships a little clearer</a:t>
            </a:r>
          </a:p>
        </p:txBody>
      </p:sp>
      <p:sp>
        <p:nvSpPr>
          <p:cNvPr id="4" name="Slide Number Placeholder 3"/>
          <p:cNvSpPr>
            <a:spLocks noGrp="1"/>
          </p:cNvSpPr>
          <p:nvPr>
            <p:ph type="sldNum" sz="quarter" idx="5"/>
          </p:nvPr>
        </p:nvSpPr>
        <p:spPr/>
        <p:txBody>
          <a:bodyPr/>
          <a:lstStyle/>
          <a:p>
            <a:fld id="{C0E59213-605E-4D75-88D9-B04D8BD56A60}" type="slidenum">
              <a:rPr lang="en-US" smtClean="0"/>
              <a:t>53</a:t>
            </a:fld>
            <a:endParaRPr lang="en-US"/>
          </a:p>
        </p:txBody>
      </p:sp>
    </p:spTree>
    <p:extLst>
      <p:ext uri="{BB962C8B-B14F-4D97-AF65-F5344CB8AC3E}">
        <p14:creationId xmlns:p14="http://schemas.microsoft.com/office/powerpoint/2010/main" val="1872442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recommended by Beswick…(reference where I am getting this method/approach from)</a:t>
            </a:r>
          </a:p>
          <a:p>
            <a:r>
              <a:rPr lang="en-US" dirty="0"/>
              <a:t>I am thinking of changing the numbers a little to make relationships a little clearer</a:t>
            </a:r>
          </a:p>
        </p:txBody>
      </p:sp>
      <p:sp>
        <p:nvSpPr>
          <p:cNvPr id="4" name="Slide Number Placeholder 3"/>
          <p:cNvSpPr>
            <a:spLocks noGrp="1"/>
          </p:cNvSpPr>
          <p:nvPr>
            <p:ph type="sldNum" sz="quarter" idx="5"/>
          </p:nvPr>
        </p:nvSpPr>
        <p:spPr/>
        <p:txBody>
          <a:bodyPr/>
          <a:lstStyle/>
          <a:p>
            <a:fld id="{C0E59213-605E-4D75-88D9-B04D8BD56A60}" type="slidenum">
              <a:rPr lang="en-US" smtClean="0"/>
              <a:t>54</a:t>
            </a:fld>
            <a:endParaRPr lang="en-US"/>
          </a:p>
        </p:txBody>
      </p:sp>
    </p:spTree>
    <p:extLst>
      <p:ext uri="{BB962C8B-B14F-4D97-AF65-F5344CB8AC3E}">
        <p14:creationId xmlns:p14="http://schemas.microsoft.com/office/powerpoint/2010/main" val="34879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recommended by Beswick…(reference where I am getting this method/approach from)</a:t>
            </a:r>
          </a:p>
          <a:p>
            <a:r>
              <a:rPr lang="en-US" dirty="0"/>
              <a:t>I am thinking of changing the numbers a little to make relationships a little clearer</a:t>
            </a:r>
          </a:p>
        </p:txBody>
      </p:sp>
      <p:sp>
        <p:nvSpPr>
          <p:cNvPr id="4" name="Slide Number Placeholder 3"/>
          <p:cNvSpPr>
            <a:spLocks noGrp="1"/>
          </p:cNvSpPr>
          <p:nvPr>
            <p:ph type="sldNum" sz="quarter" idx="5"/>
          </p:nvPr>
        </p:nvSpPr>
        <p:spPr/>
        <p:txBody>
          <a:bodyPr/>
          <a:lstStyle/>
          <a:p>
            <a:fld id="{C0E59213-605E-4D75-88D9-B04D8BD56A60}" type="slidenum">
              <a:rPr lang="en-US" smtClean="0"/>
              <a:t>55</a:t>
            </a:fld>
            <a:endParaRPr lang="en-US"/>
          </a:p>
        </p:txBody>
      </p:sp>
    </p:spTree>
    <p:extLst>
      <p:ext uri="{BB962C8B-B14F-4D97-AF65-F5344CB8AC3E}">
        <p14:creationId xmlns:p14="http://schemas.microsoft.com/office/powerpoint/2010/main" val="3796203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Intersection 1 (despite ”equity” oriented beliefs about math inclusion, these do not necessarily translate to EB students’ education) </a:t>
            </a:r>
          </a:p>
          <a:p>
            <a:endParaRPr lang="en-US" dirty="0"/>
          </a:p>
          <a:p>
            <a:r>
              <a:rPr lang="en-US" dirty="0"/>
              <a:t>Intersection 2 (equity-oriented beliefs DO translate to EB students’ education)</a:t>
            </a:r>
          </a:p>
        </p:txBody>
      </p:sp>
      <p:sp>
        <p:nvSpPr>
          <p:cNvPr id="4" name="Slide Number Placeholder 3"/>
          <p:cNvSpPr>
            <a:spLocks noGrp="1"/>
          </p:cNvSpPr>
          <p:nvPr>
            <p:ph type="sldNum" sz="quarter" idx="5"/>
          </p:nvPr>
        </p:nvSpPr>
        <p:spPr/>
        <p:txBody>
          <a:bodyPr/>
          <a:lstStyle/>
          <a:p>
            <a:fld id="{C0E59213-605E-4D75-88D9-B04D8BD56A60}" type="slidenum">
              <a:rPr lang="en-US" smtClean="0"/>
              <a:t>56</a:t>
            </a:fld>
            <a:endParaRPr lang="en-US"/>
          </a:p>
        </p:txBody>
      </p:sp>
    </p:spTree>
    <p:extLst>
      <p:ext uri="{BB962C8B-B14F-4D97-AF65-F5344CB8AC3E}">
        <p14:creationId xmlns:p14="http://schemas.microsoft.com/office/powerpoint/2010/main" val="1214198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Intersection 1 (despite ”equity” oriented beliefs about math inclusion, these do not necessarily translate to EB students’ education) </a:t>
            </a:r>
          </a:p>
          <a:p>
            <a:endParaRPr lang="en-US" dirty="0"/>
          </a:p>
          <a:p>
            <a:r>
              <a:rPr lang="en-US" dirty="0"/>
              <a:t>Intersection 2 (equity-oriented beliefs DO translate to EB students’ education)</a:t>
            </a:r>
          </a:p>
        </p:txBody>
      </p:sp>
      <p:sp>
        <p:nvSpPr>
          <p:cNvPr id="4" name="Slide Number Placeholder 3"/>
          <p:cNvSpPr>
            <a:spLocks noGrp="1"/>
          </p:cNvSpPr>
          <p:nvPr>
            <p:ph type="sldNum" sz="quarter" idx="5"/>
          </p:nvPr>
        </p:nvSpPr>
        <p:spPr/>
        <p:txBody>
          <a:bodyPr/>
          <a:lstStyle/>
          <a:p>
            <a:fld id="{C0E59213-605E-4D75-88D9-B04D8BD56A60}" type="slidenum">
              <a:rPr lang="en-US" smtClean="0"/>
              <a:t>57</a:t>
            </a:fld>
            <a:endParaRPr lang="en-US"/>
          </a:p>
        </p:txBody>
      </p:sp>
    </p:spTree>
    <p:extLst>
      <p:ext uri="{BB962C8B-B14F-4D97-AF65-F5344CB8AC3E}">
        <p14:creationId xmlns:p14="http://schemas.microsoft.com/office/powerpoint/2010/main" val="4152620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58</a:t>
            </a:fld>
            <a:endParaRPr lang="en-US"/>
          </a:p>
        </p:txBody>
      </p:sp>
    </p:spTree>
    <p:extLst>
      <p:ext uri="{BB962C8B-B14F-4D97-AF65-F5344CB8AC3E}">
        <p14:creationId xmlns:p14="http://schemas.microsoft.com/office/powerpoint/2010/main" val="208618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59</a:t>
            </a:fld>
            <a:endParaRPr lang="en-US"/>
          </a:p>
        </p:txBody>
      </p:sp>
    </p:spTree>
    <p:extLst>
      <p:ext uri="{BB962C8B-B14F-4D97-AF65-F5344CB8AC3E}">
        <p14:creationId xmlns:p14="http://schemas.microsoft.com/office/powerpoint/2010/main" val="2194466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60</a:t>
            </a:fld>
            <a:endParaRPr lang="en-US"/>
          </a:p>
        </p:txBody>
      </p:sp>
    </p:spTree>
    <p:extLst>
      <p:ext uri="{BB962C8B-B14F-4D97-AF65-F5344CB8AC3E}">
        <p14:creationId xmlns:p14="http://schemas.microsoft.com/office/powerpoint/2010/main" val="2613655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61</a:t>
            </a:fld>
            <a:endParaRPr lang="en-US"/>
          </a:p>
        </p:txBody>
      </p:sp>
    </p:spTree>
    <p:extLst>
      <p:ext uri="{BB962C8B-B14F-4D97-AF65-F5344CB8AC3E}">
        <p14:creationId xmlns:p14="http://schemas.microsoft.com/office/powerpoint/2010/main" val="32275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2</a:t>
            </a:r>
          </a:p>
          <a:p>
            <a:r>
              <a:rPr lang="en-US" dirty="0"/>
              <a:t>3 funds of knowledge, culturally relevant &amp; sustaining pedagogies</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5</a:t>
            </a:fld>
            <a:endParaRPr lang="en-US"/>
          </a:p>
        </p:txBody>
      </p:sp>
    </p:spTree>
    <p:extLst>
      <p:ext uri="{BB962C8B-B14F-4D97-AF65-F5344CB8AC3E}">
        <p14:creationId xmlns:p14="http://schemas.microsoft.com/office/powerpoint/2010/main" val="4204018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62</a:t>
            </a:fld>
            <a:endParaRPr lang="en-US"/>
          </a:p>
        </p:txBody>
      </p:sp>
    </p:spTree>
    <p:extLst>
      <p:ext uri="{BB962C8B-B14F-4D97-AF65-F5344CB8AC3E}">
        <p14:creationId xmlns:p14="http://schemas.microsoft.com/office/powerpoint/2010/main" val="10306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63</a:t>
            </a:fld>
            <a:endParaRPr lang="en-US"/>
          </a:p>
        </p:txBody>
      </p:sp>
    </p:spTree>
    <p:extLst>
      <p:ext uri="{BB962C8B-B14F-4D97-AF65-F5344CB8AC3E}">
        <p14:creationId xmlns:p14="http://schemas.microsoft.com/office/powerpoint/2010/main" val="3755944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65</a:t>
            </a:fld>
            <a:endParaRPr lang="en-US"/>
          </a:p>
        </p:txBody>
      </p:sp>
    </p:spTree>
    <p:extLst>
      <p:ext uri="{BB962C8B-B14F-4D97-AF65-F5344CB8AC3E}">
        <p14:creationId xmlns:p14="http://schemas.microsoft.com/office/powerpoint/2010/main" val="3204948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process of cluster analyses (that is, how many different models I did and how I compared them)</a:t>
            </a:r>
          </a:p>
          <a:p>
            <a:endParaRPr lang="en-US" dirty="0"/>
          </a:p>
          <a:p>
            <a:r>
              <a:rPr lang="en-US" dirty="0"/>
              <a:t>In printed handout, show key. </a:t>
            </a:r>
          </a:p>
          <a:p>
            <a:endParaRPr lang="en-US" dirty="0"/>
          </a:p>
          <a:p>
            <a:r>
              <a:rPr lang="en-US" dirty="0"/>
              <a:t>(Should I show composition of each cluster?) I think I should, very briefly in one slide only (pie charts). </a:t>
            </a:r>
          </a:p>
          <a:p>
            <a:r>
              <a:rPr lang="en-US" dirty="0"/>
              <a:t>Okay, I will </a:t>
            </a:r>
            <a:r>
              <a:rPr lang="en-US" b="1" u="sng" dirty="0"/>
              <a:t>not</a:t>
            </a:r>
            <a:r>
              <a:rPr lang="en-US" dirty="0"/>
              <a:t> do it RIGHT NOW, but I will do it later if necessary. </a:t>
            </a:r>
          </a:p>
          <a:p>
            <a:endParaRPr lang="en-US" dirty="0"/>
          </a:p>
          <a:p>
            <a:r>
              <a:rPr lang="en-US" dirty="0"/>
              <a:t>Rather than </a:t>
            </a:r>
            <a:r>
              <a:rPr lang="en-US" dirty="0" err="1"/>
              <a:t>piecharts</a:t>
            </a:r>
            <a:r>
              <a:rPr lang="en-US" dirty="0"/>
              <a:t>, I can just make 3-column table with basic descriptors!!!! Yes! I will do that!</a:t>
            </a:r>
          </a:p>
        </p:txBody>
      </p:sp>
      <p:sp>
        <p:nvSpPr>
          <p:cNvPr id="4" name="Slide Number Placeholder 3"/>
          <p:cNvSpPr>
            <a:spLocks noGrp="1"/>
          </p:cNvSpPr>
          <p:nvPr>
            <p:ph type="sldNum" sz="quarter" idx="5"/>
          </p:nvPr>
        </p:nvSpPr>
        <p:spPr/>
        <p:txBody>
          <a:bodyPr/>
          <a:lstStyle/>
          <a:p>
            <a:fld id="{C0E59213-605E-4D75-88D9-B04D8BD56A60}" type="slidenum">
              <a:rPr lang="en-US" smtClean="0"/>
              <a:t>66</a:t>
            </a:fld>
            <a:endParaRPr lang="en-US"/>
          </a:p>
        </p:txBody>
      </p:sp>
    </p:spTree>
    <p:extLst>
      <p:ext uri="{BB962C8B-B14F-4D97-AF65-F5344CB8AC3E}">
        <p14:creationId xmlns:p14="http://schemas.microsoft.com/office/powerpoint/2010/main" val="3212217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67</a:t>
            </a:fld>
            <a:endParaRPr lang="en-US"/>
          </a:p>
        </p:txBody>
      </p:sp>
    </p:spTree>
    <p:extLst>
      <p:ext uri="{BB962C8B-B14F-4D97-AF65-F5344CB8AC3E}">
        <p14:creationId xmlns:p14="http://schemas.microsoft.com/office/powerpoint/2010/main" val="201339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3-In return, such deficit beliefs end up translating to poor EB mathematics instruction and overall low achievement</a:t>
            </a:r>
            <a:r>
              <a:rPr lang="en-US" baseline="30000" dirty="0"/>
              <a:t>6</a:t>
            </a:r>
            <a:r>
              <a:rPr lang="en-US" dirty="0"/>
              <a:t>. </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6</a:t>
            </a:fld>
            <a:endParaRPr lang="en-US"/>
          </a:p>
        </p:txBody>
      </p:sp>
    </p:spTree>
    <p:extLst>
      <p:ext uri="{BB962C8B-B14F-4D97-AF65-F5344CB8AC3E}">
        <p14:creationId xmlns:p14="http://schemas.microsoft.com/office/powerpoint/2010/main" val="408370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3-In return, such deficit beliefs end up translating to poor EB mathematics instruction and overall low achievement</a:t>
            </a:r>
            <a:r>
              <a:rPr lang="en-US" baseline="30000" dirty="0"/>
              <a:t>6</a:t>
            </a:r>
            <a:r>
              <a:rPr lang="en-US" dirty="0"/>
              <a:t>. </a:t>
            </a:r>
          </a:p>
          <a:p>
            <a:endParaRPr lang="en-US" dirty="0"/>
          </a:p>
        </p:txBody>
      </p:sp>
      <p:sp>
        <p:nvSpPr>
          <p:cNvPr id="4" name="Slide Number Placeholder 3"/>
          <p:cNvSpPr>
            <a:spLocks noGrp="1"/>
          </p:cNvSpPr>
          <p:nvPr>
            <p:ph type="sldNum" sz="quarter" idx="5"/>
          </p:nvPr>
        </p:nvSpPr>
        <p:spPr/>
        <p:txBody>
          <a:bodyPr/>
          <a:lstStyle/>
          <a:p>
            <a:fld id="{C0E59213-605E-4D75-88D9-B04D8BD56A60}" type="slidenum">
              <a:rPr lang="en-US" smtClean="0"/>
              <a:t>7</a:t>
            </a:fld>
            <a:endParaRPr lang="en-US"/>
          </a:p>
        </p:txBody>
      </p:sp>
    </p:spTree>
    <p:extLst>
      <p:ext uri="{BB962C8B-B14F-4D97-AF65-F5344CB8AC3E}">
        <p14:creationId xmlns:p14="http://schemas.microsoft.com/office/powerpoint/2010/main" val="191276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not to say that efforts aren’t being made to address these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In fact, . . . .including beliefs that some ethnicities naturally outperform others in math and that some parents care more than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studies have shown that many stem from, and are associated with misinformed beliefs about language acquisition and </a:t>
            </a:r>
            <a:r>
              <a:rPr lang="en-US" dirty="0" err="1"/>
              <a:t>multiculrual</a:t>
            </a:r>
            <a:r>
              <a:rPr lang="en-US" dirty="0"/>
              <a:t>/lingual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r>
              <a:rPr lang="en-US" dirty="0"/>
              <a:t>However, there is evidence to suggest that there might be other beliefs that influence EB math education beyond those already identified and addressed, specifically beliefs about mathematics, its teaching, and its learning. </a:t>
            </a:r>
          </a:p>
        </p:txBody>
      </p:sp>
      <p:sp>
        <p:nvSpPr>
          <p:cNvPr id="4" name="Slide Number Placeholder 3"/>
          <p:cNvSpPr>
            <a:spLocks noGrp="1"/>
          </p:cNvSpPr>
          <p:nvPr>
            <p:ph type="sldNum" sz="quarter" idx="5"/>
          </p:nvPr>
        </p:nvSpPr>
        <p:spPr/>
        <p:txBody>
          <a:bodyPr/>
          <a:lstStyle/>
          <a:p>
            <a:fld id="{C0E59213-605E-4D75-88D9-B04D8BD56A60}" type="slidenum">
              <a:rPr lang="en-US" smtClean="0"/>
              <a:t>8</a:t>
            </a:fld>
            <a:endParaRPr lang="en-US"/>
          </a:p>
        </p:txBody>
      </p:sp>
    </p:spTree>
    <p:extLst>
      <p:ext uri="{BB962C8B-B14F-4D97-AF65-F5344CB8AC3E}">
        <p14:creationId xmlns:p14="http://schemas.microsoft.com/office/powerpoint/2010/main" val="47243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not to say that efforts aren’t being made to address these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In fact, . . . .including beliefs that some ethnicities naturally outperform others in math and that some parents care more than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studies have shown that many stem from, and are associated with misinformed beliefs about language acquisition and </a:t>
            </a:r>
            <a:r>
              <a:rPr lang="en-US" dirty="0" err="1"/>
              <a:t>multiculrual</a:t>
            </a:r>
            <a:r>
              <a:rPr lang="en-US" dirty="0"/>
              <a:t>/lingual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r>
              <a:rPr lang="en-US" dirty="0"/>
              <a:t>However, there is evidence to suggest that there might be other beliefs that influence EB math education beyond those already identified and addressed, specifically beliefs about mathematics, its teaching, and its learning. </a:t>
            </a:r>
          </a:p>
        </p:txBody>
      </p:sp>
      <p:sp>
        <p:nvSpPr>
          <p:cNvPr id="4" name="Slide Number Placeholder 3"/>
          <p:cNvSpPr>
            <a:spLocks noGrp="1"/>
          </p:cNvSpPr>
          <p:nvPr>
            <p:ph type="sldNum" sz="quarter" idx="5"/>
          </p:nvPr>
        </p:nvSpPr>
        <p:spPr/>
        <p:txBody>
          <a:bodyPr/>
          <a:lstStyle/>
          <a:p>
            <a:fld id="{C0E59213-605E-4D75-88D9-B04D8BD56A60}" type="slidenum">
              <a:rPr lang="en-US" smtClean="0"/>
              <a:t>9</a:t>
            </a:fld>
            <a:endParaRPr lang="en-US"/>
          </a:p>
        </p:txBody>
      </p:sp>
    </p:spTree>
    <p:extLst>
      <p:ext uri="{BB962C8B-B14F-4D97-AF65-F5344CB8AC3E}">
        <p14:creationId xmlns:p14="http://schemas.microsoft.com/office/powerpoint/2010/main" val="2279502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BD571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lIns="45720" rIns="45720" anchor="b" anchorCtr="0">
            <a:normAutofit/>
          </a:bodyPr>
          <a:lstStyle>
            <a:lvl1pPr>
              <a:lnSpc>
                <a:spcPct val="85000"/>
              </a:lnSpc>
              <a:defRPr sz="6600" b="0">
                <a:solidFill>
                  <a:srgbClr val="333F48"/>
                </a:solidFill>
              </a:defRPr>
            </a:lvl1pPr>
          </a:lstStyle>
          <a:p>
            <a:r>
              <a:rPr lang="en-US" dirty="0"/>
              <a:t>Click to edit Master title style</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rgbClr val="333F48"/>
                </a:solidFill>
                <a:latin typeface="Garamond" panose="020204040303010108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2AEEACA-DBC5-4C0C-9495-C217251CC94C}" type="datetimeFigureOut">
              <a:rPr lang="en-US" smtClean="0"/>
              <a:t>2/26/20</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49110E0-5C81-4EE4-A2DE-9ED0A25767C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87AFBFB-0000-CB44-B187-1550C5DFB8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2080" y="6407215"/>
            <a:ext cx="1259920" cy="444370"/>
          </a:xfrm>
          <a:prstGeom prst="rect">
            <a:avLst/>
          </a:prstGeom>
        </p:spPr>
      </p:pic>
    </p:spTree>
    <p:extLst>
      <p:ext uri="{BB962C8B-B14F-4D97-AF65-F5344CB8AC3E}">
        <p14:creationId xmlns:p14="http://schemas.microsoft.com/office/powerpoint/2010/main" val="31525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97280" y="1414914"/>
            <a:ext cx="10058400" cy="4454180"/>
          </a:xfrm>
        </p:spPr>
        <p:txBody>
          <a:bodyPr lIns="91440"/>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34B4C615-5CD1-2C4D-88D0-9E3EA8C8A71C}"/>
              </a:ext>
            </a:extLst>
          </p:cNvPr>
          <p:cNvSpPr>
            <a:spLocks noGrp="1"/>
          </p:cNvSpPr>
          <p:nvPr>
            <p:ph type="title"/>
          </p:nvPr>
        </p:nvSpPr>
        <p:spPr>
          <a:xfrm>
            <a:off x="1097280" y="473129"/>
            <a:ext cx="10058400" cy="835632"/>
          </a:xfrm>
          <a:prstGeom prst="rect">
            <a:avLst/>
          </a:prstGeom>
        </p:spPr>
        <p:txBody>
          <a:bodyPr lIns="91440" rIns="91440" anchor="b"/>
          <a:lstStyle>
            <a:lvl1pPr>
              <a:defRPr>
                <a:solidFill>
                  <a:srgbClr val="333F48"/>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1DAA00D6-DA18-C844-ABE2-21E0494FF134}"/>
              </a:ext>
            </a:extLst>
          </p:cNvPr>
          <p:cNvSpPr>
            <a:spLocks noGrp="1"/>
          </p:cNvSpPr>
          <p:nvPr>
            <p:ph type="dt" sz="half" idx="10"/>
          </p:nvPr>
        </p:nvSpPr>
        <p:spPr/>
        <p:txBody>
          <a:bodyPr/>
          <a:lstStyle/>
          <a:p>
            <a:fld id="{22AEEACA-DBC5-4C0C-9495-C217251CC94C}" type="datetimeFigureOut">
              <a:rPr lang="en-US" smtClean="0"/>
              <a:t>2/26/20</a:t>
            </a:fld>
            <a:endParaRPr lang="en-US"/>
          </a:p>
        </p:txBody>
      </p:sp>
      <p:sp>
        <p:nvSpPr>
          <p:cNvPr id="10" name="Slide Number Placeholder 9">
            <a:extLst>
              <a:ext uri="{FF2B5EF4-FFF2-40B4-BE49-F238E27FC236}">
                <a16:creationId xmlns:a16="http://schemas.microsoft.com/office/drawing/2014/main" id="{9A9E4AE0-AC68-F844-9005-85AD23E8D257}"/>
              </a:ext>
            </a:extLst>
          </p:cNvPr>
          <p:cNvSpPr>
            <a:spLocks noGrp="1"/>
          </p:cNvSpPr>
          <p:nvPr>
            <p:ph type="sldNum" sz="quarter" idx="12"/>
          </p:nvPr>
        </p:nvSpPr>
        <p:spPr/>
        <p:txBody>
          <a:bodyPr/>
          <a:lstStyle/>
          <a:p>
            <a:fld id="{A49110E0-5C81-4EE4-A2DE-9ED0A25767C2}" type="slidenum">
              <a:rPr lang="en-US" smtClean="0"/>
              <a:t>‹#›</a:t>
            </a:fld>
            <a:endParaRPr lang="en-US"/>
          </a:p>
        </p:txBody>
      </p:sp>
      <p:sp>
        <p:nvSpPr>
          <p:cNvPr id="11" name="Footer Placeholder 4">
            <a:extLst>
              <a:ext uri="{FF2B5EF4-FFF2-40B4-BE49-F238E27FC236}">
                <a16:creationId xmlns:a16="http://schemas.microsoft.com/office/drawing/2014/main" id="{69FED8FF-166D-2D4A-B48D-B63BDF4518F6}"/>
              </a:ext>
            </a:extLst>
          </p:cNvPr>
          <p:cNvSpPr>
            <a:spLocks noGrp="1"/>
          </p:cNvSpPr>
          <p:nvPr>
            <p:ph type="ftr" sz="quarter" idx="11"/>
          </p:nvPr>
        </p:nvSpPr>
        <p:spPr>
          <a:xfrm>
            <a:off x="3686185" y="6459785"/>
            <a:ext cx="4822804" cy="365125"/>
          </a:xfrm>
          <a:prstGeom prst="rect">
            <a:avLst/>
          </a:prstGeom>
        </p:spPr>
        <p:txBody>
          <a:bodyPr/>
          <a:lstStyle/>
          <a:p>
            <a:endParaRPr lang="en-US" dirty="0"/>
          </a:p>
        </p:txBody>
      </p:sp>
    </p:spTree>
    <p:extLst>
      <p:ext uri="{BB962C8B-B14F-4D97-AF65-F5344CB8AC3E}">
        <p14:creationId xmlns:p14="http://schemas.microsoft.com/office/powerpoint/2010/main" val="13835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337912"/>
            <a:ext cx="4937760" cy="4531182"/>
          </a:xfrm>
        </p:spPr>
        <p:txBody>
          <a:bodyPr/>
          <a:lstStyle>
            <a:lvl1pPr>
              <a:defRPr>
                <a:solidFill>
                  <a:srgbClr val="333F48"/>
                </a:solidFill>
              </a:defRPr>
            </a:lvl1pPr>
            <a:lvl2pPr>
              <a:defRPr>
                <a:solidFill>
                  <a:srgbClr val="333F48"/>
                </a:solidFill>
              </a:defRPr>
            </a:lvl2pPr>
            <a:lvl3pPr>
              <a:defRPr>
                <a:solidFill>
                  <a:srgbClr val="333F48"/>
                </a:solidFill>
              </a:defRPr>
            </a:lvl3pPr>
            <a:lvl4pPr>
              <a:defRPr>
                <a:solidFill>
                  <a:srgbClr val="333F48"/>
                </a:solidFill>
              </a:defRPr>
            </a:lvl4pPr>
            <a:lvl5pPr>
              <a:defRPr>
                <a:solidFill>
                  <a:srgbClr val="333F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337911"/>
            <a:ext cx="4937760" cy="4531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2AEEACA-DBC5-4C0C-9495-C217251CC94C}" type="datetimeFigureOut">
              <a:rPr lang="en-US" smtClean="0"/>
              <a:t>2/26/20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49110E0-5C81-4EE4-A2DE-9ED0A25767C2}" type="slidenum">
              <a:rPr lang="en-US" smtClean="0"/>
              <a:t>‹#›</a:t>
            </a:fld>
            <a:endParaRPr lang="en-US"/>
          </a:p>
        </p:txBody>
      </p:sp>
      <p:sp>
        <p:nvSpPr>
          <p:cNvPr id="10" name="Title 6">
            <a:extLst>
              <a:ext uri="{FF2B5EF4-FFF2-40B4-BE49-F238E27FC236}">
                <a16:creationId xmlns:a16="http://schemas.microsoft.com/office/drawing/2014/main" id="{9D2F203E-72B0-AB44-99D3-6F9DFEA4659B}"/>
              </a:ext>
            </a:extLst>
          </p:cNvPr>
          <p:cNvSpPr>
            <a:spLocks noGrp="1"/>
          </p:cNvSpPr>
          <p:nvPr>
            <p:ph type="title"/>
          </p:nvPr>
        </p:nvSpPr>
        <p:spPr>
          <a:xfrm>
            <a:off x="1097280" y="473129"/>
            <a:ext cx="10058400" cy="835632"/>
          </a:xfrm>
          <a:prstGeom prst="rect">
            <a:avLst/>
          </a:prstGeom>
        </p:spPr>
        <p:txBody>
          <a:bodyPr lIns="91440" rIns="91440" anchor="b"/>
          <a:lstStyle>
            <a:lvl1pPr>
              <a:defRPr>
                <a:solidFill>
                  <a:srgbClr val="333F48"/>
                </a:solidFill>
              </a:defRPr>
            </a:lvl1pPr>
          </a:lstStyle>
          <a:p>
            <a:r>
              <a:rPr lang="en-US" dirty="0"/>
              <a:t>Click to edit Master title style</a:t>
            </a:r>
          </a:p>
        </p:txBody>
      </p:sp>
    </p:spTree>
    <p:extLst>
      <p:ext uri="{BB962C8B-B14F-4D97-AF65-F5344CB8AC3E}">
        <p14:creationId xmlns:p14="http://schemas.microsoft.com/office/powerpoint/2010/main" val="21543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309036"/>
            <a:ext cx="4937760" cy="537016"/>
          </a:xfrm>
        </p:spPr>
        <p:txBody>
          <a:bodyPr lIns="91440" rIns="91440" anchor="ctr">
            <a:normAutofit/>
          </a:bodyPr>
          <a:lstStyle>
            <a:lvl1pPr marL="0" indent="0">
              <a:buNone/>
              <a:defRPr sz="1800" b="1" cap="all" baseline="0">
                <a:solidFill>
                  <a:srgbClr val="333F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1846052"/>
            <a:ext cx="4937760" cy="41144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309036"/>
            <a:ext cx="4937760" cy="537016"/>
          </a:xfrm>
        </p:spPr>
        <p:txBody>
          <a:bodyPr lIns="91440" rIns="91440" anchor="ctr">
            <a:normAutofit/>
          </a:bodyPr>
          <a:lstStyle>
            <a:lvl1pPr marL="0" indent="0">
              <a:buNone/>
              <a:defRPr sz="1800" b="1" cap="all" baseline="0">
                <a:solidFill>
                  <a:srgbClr val="333F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1846052"/>
            <a:ext cx="4937760" cy="41144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AEEACA-DBC5-4C0C-9495-C217251CC94C}" type="datetimeFigureOut">
              <a:rPr lang="en-US" smtClean="0"/>
              <a:t>2/26/20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49110E0-5C81-4EE4-A2DE-9ED0A25767C2}" type="slidenum">
              <a:rPr lang="en-US" smtClean="0"/>
              <a:t>‹#›</a:t>
            </a:fld>
            <a:endParaRPr lang="en-US"/>
          </a:p>
        </p:txBody>
      </p:sp>
      <p:sp>
        <p:nvSpPr>
          <p:cNvPr id="11" name="Title 6">
            <a:extLst>
              <a:ext uri="{FF2B5EF4-FFF2-40B4-BE49-F238E27FC236}">
                <a16:creationId xmlns:a16="http://schemas.microsoft.com/office/drawing/2014/main" id="{C331F81D-7109-7444-AF03-4616F4FEF8E2}"/>
              </a:ext>
            </a:extLst>
          </p:cNvPr>
          <p:cNvSpPr>
            <a:spLocks noGrp="1"/>
          </p:cNvSpPr>
          <p:nvPr>
            <p:ph type="title"/>
          </p:nvPr>
        </p:nvSpPr>
        <p:spPr>
          <a:xfrm>
            <a:off x="1097280" y="473129"/>
            <a:ext cx="10058400" cy="835632"/>
          </a:xfrm>
          <a:prstGeom prst="rect">
            <a:avLst/>
          </a:prstGeom>
        </p:spPr>
        <p:txBody>
          <a:bodyPr lIns="91440" rIns="91440" anchor="b"/>
          <a:lstStyle>
            <a:lvl1pPr>
              <a:defRPr>
                <a:solidFill>
                  <a:srgbClr val="333F48"/>
                </a:solidFill>
              </a:defRPr>
            </a:lvl1pPr>
          </a:lstStyle>
          <a:p>
            <a:r>
              <a:rPr lang="en-US" dirty="0"/>
              <a:t>Click to edit Master title style</a:t>
            </a:r>
          </a:p>
        </p:txBody>
      </p:sp>
    </p:spTree>
    <p:extLst>
      <p:ext uri="{BB962C8B-B14F-4D97-AF65-F5344CB8AC3E}">
        <p14:creationId xmlns:p14="http://schemas.microsoft.com/office/powerpoint/2010/main" val="5835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AEEACA-DBC5-4C0C-9495-C217251CC94C}" type="datetimeFigureOut">
              <a:rPr lang="en-US" smtClean="0"/>
              <a:t>2/26/20</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49110E0-5C81-4EE4-A2DE-9ED0A25767C2}" type="slidenum">
              <a:rPr lang="en-US" smtClean="0"/>
              <a:t>‹#›</a:t>
            </a:fld>
            <a:endParaRPr lang="en-US"/>
          </a:p>
        </p:txBody>
      </p:sp>
      <p:sp>
        <p:nvSpPr>
          <p:cNvPr id="6" name="Title 6">
            <a:extLst>
              <a:ext uri="{FF2B5EF4-FFF2-40B4-BE49-F238E27FC236}">
                <a16:creationId xmlns:a16="http://schemas.microsoft.com/office/drawing/2014/main" id="{5BBDEAED-2109-6743-8A30-32849B5D067C}"/>
              </a:ext>
            </a:extLst>
          </p:cNvPr>
          <p:cNvSpPr>
            <a:spLocks noGrp="1"/>
          </p:cNvSpPr>
          <p:nvPr>
            <p:ph type="title"/>
          </p:nvPr>
        </p:nvSpPr>
        <p:spPr>
          <a:xfrm>
            <a:off x="1097280" y="473129"/>
            <a:ext cx="10058400" cy="835632"/>
          </a:xfrm>
          <a:prstGeom prst="rect">
            <a:avLst/>
          </a:prstGeom>
        </p:spPr>
        <p:txBody>
          <a:bodyPr lIns="91440" rIns="91440" anchor="b"/>
          <a:lstStyle>
            <a:lvl1pPr>
              <a:defRPr>
                <a:solidFill>
                  <a:srgbClr val="333F48"/>
                </a:solidFill>
              </a:defRPr>
            </a:lvl1pPr>
          </a:lstStyle>
          <a:p>
            <a:r>
              <a:rPr lang="en-US" dirty="0"/>
              <a:t>Click to edit Master title style</a:t>
            </a:r>
          </a:p>
        </p:txBody>
      </p:sp>
    </p:spTree>
    <p:extLst>
      <p:ext uri="{BB962C8B-B14F-4D97-AF65-F5344CB8AC3E}">
        <p14:creationId xmlns:p14="http://schemas.microsoft.com/office/powerpoint/2010/main" val="31831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BD571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AEEACA-DBC5-4C0C-9495-C217251CC94C}" type="datetimeFigureOut">
              <a:rPr lang="en-US" smtClean="0"/>
              <a:t>2/26/20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49110E0-5C81-4EE4-A2DE-9ED0A25767C2}" type="slidenum">
              <a:rPr lang="en-US" smtClean="0"/>
              <a:t>‹#›</a:t>
            </a:fld>
            <a:endParaRPr lang="en-US"/>
          </a:p>
        </p:txBody>
      </p:sp>
      <p:sp>
        <p:nvSpPr>
          <p:cNvPr id="10" name="Title 6">
            <a:extLst>
              <a:ext uri="{FF2B5EF4-FFF2-40B4-BE49-F238E27FC236}">
                <a16:creationId xmlns:a16="http://schemas.microsoft.com/office/drawing/2014/main" id="{E8255927-1A4F-1840-B82A-75E918511B47}"/>
              </a:ext>
            </a:extLst>
          </p:cNvPr>
          <p:cNvSpPr>
            <a:spLocks noGrp="1"/>
          </p:cNvSpPr>
          <p:nvPr>
            <p:ph type="title"/>
          </p:nvPr>
        </p:nvSpPr>
        <p:spPr>
          <a:xfrm>
            <a:off x="1097280" y="473129"/>
            <a:ext cx="10058400" cy="835632"/>
          </a:xfrm>
          <a:prstGeom prst="rect">
            <a:avLst/>
          </a:prstGeom>
        </p:spPr>
        <p:txBody>
          <a:bodyPr lIns="91440" rIns="91440" anchor="b"/>
          <a:lstStyle>
            <a:lvl1pPr>
              <a:defRPr>
                <a:solidFill>
                  <a:srgbClr val="333F48"/>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16D58C83-CBC7-354B-96E1-995D5C1B2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2080" y="6407215"/>
            <a:ext cx="1259920" cy="444370"/>
          </a:xfrm>
          <a:prstGeom prst="rect">
            <a:avLst/>
          </a:prstGeom>
        </p:spPr>
      </p:pic>
    </p:spTree>
    <p:extLst>
      <p:ext uri="{BB962C8B-B14F-4D97-AF65-F5344CB8AC3E}">
        <p14:creationId xmlns:p14="http://schemas.microsoft.com/office/powerpoint/2010/main" val="424660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50807" y="0"/>
            <a:ext cx="64008"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333F48"/>
                </a:solidFill>
              </a:defRPr>
            </a:lvl1pPr>
            <a:lvl2pPr>
              <a:defRPr>
                <a:solidFill>
                  <a:srgbClr val="333F48"/>
                </a:solidFill>
              </a:defRPr>
            </a:lvl2pPr>
            <a:lvl3pPr>
              <a:defRPr>
                <a:solidFill>
                  <a:srgbClr val="333F48"/>
                </a:solidFill>
              </a:defRPr>
            </a:lvl3pPr>
            <a:lvl4pPr>
              <a:defRPr>
                <a:solidFill>
                  <a:srgbClr val="333F48"/>
                </a:solidFill>
              </a:defRPr>
            </a:lvl4pPr>
            <a:lvl5pPr>
              <a:defRPr>
                <a:solidFill>
                  <a:srgbClr val="333F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AEEACA-DBC5-4C0C-9495-C217251CC94C}" type="datetimeFigureOut">
              <a:rPr lang="en-US" smtClean="0"/>
              <a:t>2/26/20</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9110E0-5C81-4EE4-A2DE-9ED0A25767C2}" type="slidenum">
              <a:rPr lang="en-US" smtClean="0"/>
              <a:t>‹#›</a:t>
            </a:fld>
            <a:endParaRPr lang="en-US"/>
          </a:p>
        </p:txBody>
      </p:sp>
    </p:spTree>
    <p:extLst>
      <p:ext uri="{BB962C8B-B14F-4D97-AF65-F5344CB8AC3E}">
        <p14:creationId xmlns:p14="http://schemas.microsoft.com/office/powerpoint/2010/main" val="207581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EEACA-DBC5-4C0C-9495-C217251CC94C}" type="datetimeFigureOut">
              <a:rPr lang="en-US" smtClean="0"/>
              <a:t>2/26/20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49110E0-5C81-4EE4-A2DE-9ED0A25767C2}" type="slidenum">
              <a:rPr lang="en-US" smtClean="0"/>
              <a:t>‹#›</a:t>
            </a:fld>
            <a:endParaRPr lang="en-US"/>
          </a:p>
        </p:txBody>
      </p:sp>
    </p:spTree>
    <p:extLst>
      <p:ext uri="{BB962C8B-B14F-4D97-AF65-F5344CB8AC3E}">
        <p14:creationId xmlns:p14="http://schemas.microsoft.com/office/powerpoint/2010/main" val="38740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EEACA-DBC5-4C0C-9495-C217251CC94C}" type="datetimeFigureOut">
              <a:rPr lang="en-US" smtClean="0"/>
              <a:t>2/26/20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9110E0-5C81-4EE4-A2DE-9ED0A25767C2}" type="slidenum">
              <a:rPr lang="en-US" smtClean="0"/>
              <a:t>‹#›</a:t>
            </a:fld>
            <a:endParaRPr lang="en-US"/>
          </a:p>
        </p:txBody>
      </p:sp>
      <p:sp>
        <p:nvSpPr>
          <p:cNvPr id="7" name="Title 6">
            <a:extLst>
              <a:ext uri="{FF2B5EF4-FFF2-40B4-BE49-F238E27FC236}">
                <a16:creationId xmlns:a16="http://schemas.microsoft.com/office/drawing/2014/main" id="{5E01CE76-A1BA-B04D-A04D-34CEACF934CA}"/>
              </a:ext>
            </a:extLst>
          </p:cNvPr>
          <p:cNvSpPr>
            <a:spLocks noGrp="1"/>
          </p:cNvSpPr>
          <p:nvPr>
            <p:ph type="title"/>
          </p:nvPr>
        </p:nvSpPr>
        <p:spPr>
          <a:xfrm>
            <a:off x="1097280" y="473129"/>
            <a:ext cx="10058400" cy="835632"/>
          </a:xfrm>
          <a:prstGeom prst="rect">
            <a:avLst/>
          </a:prstGeom>
        </p:spPr>
        <p:txBody>
          <a:bodyPr lIns="91440" rIns="91440" anchor="b"/>
          <a:lstStyle>
            <a:lvl1pPr>
              <a:defRPr>
                <a:solidFill>
                  <a:srgbClr val="333F48"/>
                </a:solidFill>
              </a:defRPr>
            </a:lvl1pPr>
          </a:lstStyle>
          <a:p>
            <a:r>
              <a:rPr lang="en-US" dirty="0"/>
              <a:t>Click to edit Master title style</a:t>
            </a:r>
          </a:p>
        </p:txBody>
      </p:sp>
    </p:spTree>
    <p:extLst>
      <p:ext uri="{BB962C8B-B14F-4D97-AF65-F5344CB8AC3E}">
        <p14:creationId xmlns:p14="http://schemas.microsoft.com/office/powerpoint/2010/main" val="251328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BD571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1414914"/>
            <a:ext cx="10058400" cy="44541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AEEACA-DBC5-4C0C-9495-C217251CC94C}" type="datetimeFigureOut">
              <a:rPr lang="en-US" smtClean="0"/>
              <a:t>2/26/20</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ctr">
              <a:defRPr sz="1200">
                <a:solidFill>
                  <a:srgbClr val="FFFFFF"/>
                </a:solidFill>
                <a:latin typeface="Garamond" panose="02020404030301010803" pitchFamily="18" charset="0"/>
              </a:defRPr>
            </a:lvl1pPr>
          </a:lstStyle>
          <a:p>
            <a:fld id="{A49110E0-5C81-4EE4-A2DE-9ED0A25767C2}" type="slidenum">
              <a:rPr lang="en-US" smtClean="0"/>
              <a:pPr/>
              <a:t>‹#›</a:t>
            </a:fld>
            <a:endParaRPr lang="en-US" dirty="0"/>
          </a:p>
        </p:txBody>
      </p:sp>
      <p:cxnSp>
        <p:nvCxnSpPr>
          <p:cNvPr id="10" name="Straight Connector 9"/>
          <p:cNvCxnSpPr/>
          <p:nvPr/>
        </p:nvCxnSpPr>
        <p:spPr>
          <a:xfrm>
            <a:off x="1193532" y="127720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itle Placeholder 14">
            <a:extLst>
              <a:ext uri="{FF2B5EF4-FFF2-40B4-BE49-F238E27FC236}">
                <a16:creationId xmlns:a16="http://schemas.microsoft.com/office/drawing/2014/main" id="{53908119-7A9F-B441-893A-E77A233C4FAA}"/>
              </a:ext>
            </a:extLst>
          </p:cNvPr>
          <p:cNvSpPr>
            <a:spLocks noGrp="1"/>
          </p:cNvSpPr>
          <p:nvPr>
            <p:ph type="title"/>
          </p:nvPr>
        </p:nvSpPr>
        <p:spPr>
          <a:xfrm>
            <a:off x="1097280" y="484014"/>
            <a:ext cx="10058400" cy="823543"/>
          </a:xfrm>
          <a:prstGeom prst="rect">
            <a:avLst/>
          </a:prstGeom>
        </p:spPr>
        <p:txBody>
          <a:bodyPr vert="horz" lIns="91440" tIns="45720" rIns="91440" bIns="45720" rtlCol="0" anchor="b">
            <a:normAutofit/>
          </a:bodyPr>
          <a:lstStyle/>
          <a:p>
            <a:r>
              <a:rPr lang="en-US" dirty="0"/>
              <a:t>Click to edit Master title style</a:t>
            </a:r>
          </a:p>
        </p:txBody>
      </p:sp>
      <p:sp>
        <p:nvSpPr>
          <p:cNvPr id="16" name="Footer Placeholder 4">
            <a:extLst>
              <a:ext uri="{FF2B5EF4-FFF2-40B4-BE49-F238E27FC236}">
                <a16:creationId xmlns:a16="http://schemas.microsoft.com/office/drawing/2014/main" id="{25EA7431-1758-3844-9287-3384788A98D3}"/>
              </a:ext>
            </a:extLst>
          </p:cNvPr>
          <p:cNvSpPr>
            <a:spLocks noGrp="1"/>
          </p:cNvSpPr>
          <p:nvPr>
            <p:ph type="ftr" sz="quarter" idx="3"/>
          </p:nvPr>
        </p:nvSpPr>
        <p:spPr>
          <a:xfrm>
            <a:off x="3686185" y="6459785"/>
            <a:ext cx="4822804" cy="365125"/>
          </a:xfrm>
          <a:prstGeom prst="rect">
            <a:avLst/>
          </a:prstGeom>
        </p:spPr>
        <p:txBody>
          <a:bodyPr/>
          <a:lstStyle>
            <a:lvl1pPr>
              <a:defRPr>
                <a:solidFill>
                  <a:schemeClr val="bg1"/>
                </a:solidFill>
              </a:defRPr>
            </a:lvl1pPr>
          </a:lstStyle>
          <a:p>
            <a:endParaRPr lang="en-US" dirty="0"/>
          </a:p>
        </p:txBody>
      </p:sp>
      <p:pic>
        <p:nvPicPr>
          <p:cNvPr id="19" name="Picture 18">
            <a:extLst>
              <a:ext uri="{FF2B5EF4-FFF2-40B4-BE49-F238E27FC236}">
                <a16:creationId xmlns:a16="http://schemas.microsoft.com/office/drawing/2014/main" id="{1768CA2A-C696-1E44-97A4-48E82CBDEF2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32080" y="6407215"/>
            <a:ext cx="1259920" cy="444370"/>
          </a:xfrm>
          <a:prstGeom prst="rect">
            <a:avLst/>
          </a:prstGeom>
        </p:spPr>
      </p:pic>
    </p:spTree>
    <p:extLst>
      <p:ext uri="{BB962C8B-B14F-4D97-AF65-F5344CB8AC3E}">
        <p14:creationId xmlns:p14="http://schemas.microsoft.com/office/powerpoint/2010/main" val="3609549599"/>
      </p:ext>
    </p:extLst>
  </p:cSld>
  <p:clrMap bg1="lt1" tx1="dk1" bg2="lt2" tx2="dk2" accent1="accent1" accent2="accent2" accent3="accent3" accent4="accent4" accent5="accent5" accent6="accent6" hlink="hlink" folHlink="folHlink"/>
  <p:sldLayoutIdLst>
    <p:sldLayoutId id="2147483941" r:id="rId1"/>
    <p:sldLayoutId id="2147483940" r:id="rId2"/>
    <p:sldLayoutId id="2147483942" r:id="rId3"/>
    <p:sldLayoutId id="2147483943" r:id="rId4"/>
    <p:sldLayoutId id="2147483944" r:id="rId5"/>
    <p:sldLayoutId id="2147483945" r:id="rId6"/>
    <p:sldLayoutId id="2147483946" r:id="rId7"/>
    <p:sldLayoutId id="2147483947" r:id="rId8"/>
    <p:sldLayoutId id="214748394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rgbClr val="333F48"/>
          </a:solidFill>
          <a:latin typeface="Garamond" panose="020204040303010108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E498-4EB7-7042-BD20-5D07BC2AED44}"/>
              </a:ext>
            </a:extLst>
          </p:cNvPr>
          <p:cNvSpPr>
            <a:spLocks noGrp="1"/>
          </p:cNvSpPr>
          <p:nvPr>
            <p:ph type="title"/>
          </p:nvPr>
        </p:nvSpPr>
        <p:spPr>
          <a:xfrm>
            <a:off x="1097280" y="758952"/>
            <a:ext cx="10058400" cy="3566160"/>
          </a:xfrm>
        </p:spPr>
        <p:txBody>
          <a:bodyPr>
            <a:normAutofit/>
          </a:bodyPr>
          <a:lstStyle/>
          <a:p>
            <a:r>
              <a:rPr lang="en-US" sz="4000" dirty="0">
                <a:solidFill>
                  <a:srgbClr val="323F48"/>
                </a:solidFill>
              </a:rPr>
              <a:t>Pre-Service Teachers’ Beliefs about Mathematics and the Mathematics Education of EB Students: </a:t>
            </a:r>
            <a:br>
              <a:rPr lang="en-US" sz="4000" dirty="0">
                <a:solidFill>
                  <a:srgbClr val="323F48"/>
                </a:solidFill>
              </a:rPr>
            </a:br>
            <a:r>
              <a:rPr lang="en-US" sz="4000" dirty="0">
                <a:solidFill>
                  <a:srgbClr val="323F48"/>
                </a:solidFill>
              </a:rPr>
              <a:t>An Exploratory Study </a:t>
            </a:r>
          </a:p>
        </p:txBody>
      </p:sp>
      <p:sp>
        <p:nvSpPr>
          <p:cNvPr id="3" name="Text Placeholder 2">
            <a:extLst>
              <a:ext uri="{FF2B5EF4-FFF2-40B4-BE49-F238E27FC236}">
                <a16:creationId xmlns:a16="http://schemas.microsoft.com/office/drawing/2014/main" id="{84BFF82D-BDE2-B841-9825-43C8B64CAC47}"/>
              </a:ext>
            </a:extLst>
          </p:cNvPr>
          <p:cNvSpPr>
            <a:spLocks noGrp="1"/>
          </p:cNvSpPr>
          <p:nvPr>
            <p:ph type="body" idx="1"/>
          </p:nvPr>
        </p:nvSpPr>
        <p:spPr>
          <a:xfrm>
            <a:off x="1097280" y="4453128"/>
            <a:ext cx="10058400" cy="1645920"/>
          </a:xfrm>
        </p:spPr>
        <p:txBody>
          <a:bodyPr>
            <a:normAutofit/>
          </a:bodyPr>
          <a:lstStyle/>
          <a:p>
            <a:r>
              <a:rPr lang="en-US" dirty="0"/>
              <a:t>Luis M. Fernández</a:t>
            </a:r>
          </a:p>
          <a:p>
            <a:r>
              <a:rPr lang="en-US" dirty="0"/>
              <a:t>Eric Knuth, Ph.D. (advisor)</a:t>
            </a:r>
          </a:p>
        </p:txBody>
      </p:sp>
    </p:spTree>
    <p:extLst>
      <p:ext uri="{BB962C8B-B14F-4D97-AF65-F5344CB8AC3E}">
        <p14:creationId xmlns:p14="http://schemas.microsoft.com/office/powerpoint/2010/main" val="16298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95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bg1">
                    <a:lumMod val="50000"/>
                  </a:schemeClr>
                </a:solidFill>
              </a:rPr>
              <a:t>Results &amp; Discussion: RQ1;</a:t>
            </a:r>
            <a:r>
              <a:rPr lang="en-US" sz="4400" dirty="0">
                <a:solidFill>
                  <a:schemeClr val="bg1">
                    <a:lumMod val="95000"/>
                  </a:schemeClr>
                </a:solidFill>
              </a:rPr>
              <a:t> </a:t>
            </a:r>
            <a:r>
              <a:rPr lang="en-US" sz="4400" dirty="0">
                <a:solidFill>
                  <a:schemeClr val="bg1">
                    <a:lumMod val="50000"/>
                  </a:schemeClr>
                </a:solidFill>
              </a:rPr>
              <a:t>RQ2; 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10058400" cy="4454180"/>
          </a:xfrm>
        </p:spPr>
        <p:txBody>
          <a:bodyPr>
            <a:normAutofit/>
          </a:bodyPr>
          <a:lstStyle/>
          <a:p>
            <a:pPr>
              <a:lnSpc>
                <a:spcPct val="100000"/>
              </a:lnSpc>
            </a:pPr>
            <a:r>
              <a:rPr lang="en-US" sz="3200" b="1" dirty="0"/>
              <a:t>RQ1:</a:t>
            </a:r>
            <a:r>
              <a:rPr lang="en-US" sz="3200" dirty="0"/>
              <a:t> What beliefs do PSTs hold about (1) the nature of mathematics, including its teaching and its learning, and (2) the mathematics education of EB students?</a:t>
            </a:r>
          </a:p>
          <a:p>
            <a:pPr>
              <a:lnSpc>
                <a:spcPct val="100000"/>
              </a:lnSpc>
            </a:pPr>
            <a:r>
              <a:rPr lang="en-US" sz="3200" b="1" dirty="0">
                <a:solidFill>
                  <a:schemeClr val="bg1">
                    <a:lumMod val="85000"/>
                  </a:schemeClr>
                </a:solidFill>
              </a:rPr>
              <a:t>RQ2:</a:t>
            </a:r>
            <a:r>
              <a:rPr lang="en-US" sz="3200" dirty="0">
                <a:solidFill>
                  <a:schemeClr val="bg1">
                    <a:lumMod val="85000"/>
                  </a:schemeClr>
                </a:solidFill>
              </a:rPr>
              <a:t> How do such beliefs cluster, respectively?</a:t>
            </a:r>
          </a:p>
          <a:p>
            <a:pPr>
              <a:lnSpc>
                <a:spcPct val="100000"/>
              </a:lnSpc>
            </a:pPr>
            <a:r>
              <a:rPr lang="en-US" sz="3200" b="1" dirty="0">
                <a:solidFill>
                  <a:schemeClr val="bg1">
                    <a:lumMod val="85000"/>
                  </a:schemeClr>
                </a:solidFill>
              </a:rPr>
              <a:t>RQ3:</a:t>
            </a:r>
            <a:r>
              <a:rPr lang="en-US" sz="3200" dirty="0">
                <a:solidFill>
                  <a:schemeClr val="bg1">
                    <a:lumMod val="85000"/>
                  </a:schemeClr>
                </a:solidFill>
              </a:rPr>
              <a:t> What relationships exist between the beliefs that PSTs hold about (1) the nature of mathematics, including its teaching and its learning, and (2) the mathematics education of EB students?</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Research Questions</a:t>
            </a:r>
          </a:p>
        </p:txBody>
      </p:sp>
      <p:sp>
        <p:nvSpPr>
          <p:cNvPr id="5" name="TextBox 4">
            <a:extLst>
              <a:ext uri="{FF2B5EF4-FFF2-40B4-BE49-F238E27FC236}">
                <a16:creationId xmlns:a16="http://schemas.microsoft.com/office/drawing/2014/main" id="{CF29AA63-3F91-F841-8C8C-230B92F18AF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0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10058400" cy="4454180"/>
          </a:xfrm>
        </p:spPr>
        <p:txBody>
          <a:bodyPr>
            <a:normAutofit/>
          </a:bodyPr>
          <a:lstStyle/>
          <a:p>
            <a:pPr>
              <a:lnSpc>
                <a:spcPct val="100000"/>
              </a:lnSpc>
            </a:pPr>
            <a:r>
              <a:rPr lang="en-US" sz="3200" b="1" dirty="0">
                <a:solidFill>
                  <a:schemeClr val="bg1">
                    <a:lumMod val="85000"/>
                  </a:schemeClr>
                </a:solidFill>
              </a:rPr>
              <a:t>RQ1:</a:t>
            </a:r>
            <a:r>
              <a:rPr lang="en-US" sz="3200" dirty="0">
                <a:solidFill>
                  <a:schemeClr val="bg1">
                    <a:lumMod val="85000"/>
                  </a:schemeClr>
                </a:solidFill>
              </a:rPr>
              <a:t> What beliefs do PSTs hold about (1) the nature of mathematics, including its teaching and its learning, and (2) the mathematics education of EB students?</a:t>
            </a:r>
          </a:p>
          <a:p>
            <a:pPr>
              <a:lnSpc>
                <a:spcPct val="100000"/>
              </a:lnSpc>
            </a:pPr>
            <a:r>
              <a:rPr lang="en-US" sz="3200" b="1" dirty="0"/>
              <a:t>RQ2:</a:t>
            </a:r>
            <a:r>
              <a:rPr lang="en-US" sz="3200" dirty="0"/>
              <a:t> How do such beliefs cluster, respectively?</a:t>
            </a:r>
          </a:p>
          <a:p>
            <a:pPr>
              <a:lnSpc>
                <a:spcPct val="100000"/>
              </a:lnSpc>
            </a:pPr>
            <a:r>
              <a:rPr lang="en-US" sz="3200" b="1" dirty="0">
                <a:solidFill>
                  <a:schemeClr val="bg1">
                    <a:lumMod val="85000"/>
                  </a:schemeClr>
                </a:solidFill>
              </a:rPr>
              <a:t>RQ3:</a:t>
            </a:r>
            <a:r>
              <a:rPr lang="en-US" sz="3200" dirty="0">
                <a:solidFill>
                  <a:schemeClr val="bg1">
                    <a:lumMod val="85000"/>
                  </a:schemeClr>
                </a:solidFill>
              </a:rPr>
              <a:t> What relationships exist between the beliefs that PSTs hold about (1) the nature of mathematics, including its teaching and its learning, and (2) the mathematics education of EB students?</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Research Questions</a:t>
            </a:r>
          </a:p>
        </p:txBody>
      </p:sp>
      <p:sp>
        <p:nvSpPr>
          <p:cNvPr id="5" name="TextBox 4">
            <a:extLst>
              <a:ext uri="{FF2B5EF4-FFF2-40B4-BE49-F238E27FC236}">
                <a16:creationId xmlns:a16="http://schemas.microsoft.com/office/drawing/2014/main" id="{CF29AA63-3F91-F841-8C8C-230B92F18AF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81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10058400" cy="4454180"/>
          </a:xfrm>
        </p:spPr>
        <p:txBody>
          <a:bodyPr>
            <a:normAutofit/>
          </a:bodyPr>
          <a:lstStyle/>
          <a:p>
            <a:pPr>
              <a:lnSpc>
                <a:spcPct val="100000"/>
              </a:lnSpc>
            </a:pPr>
            <a:r>
              <a:rPr lang="en-US" sz="3200" b="1" dirty="0">
                <a:solidFill>
                  <a:schemeClr val="bg1">
                    <a:lumMod val="85000"/>
                  </a:schemeClr>
                </a:solidFill>
              </a:rPr>
              <a:t>RQ1:</a:t>
            </a:r>
            <a:r>
              <a:rPr lang="en-US" sz="3200" dirty="0">
                <a:solidFill>
                  <a:schemeClr val="bg1">
                    <a:lumMod val="85000"/>
                  </a:schemeClr>
                </a:solidFill>
              </a:rPr>
              <a:t> What beliefs do PSTs hold about (1) the nature of mathematics, including its teaching and its learning, and (2) the mathematics education of EB students?</a:t>
            </a:r>
          </a:p>
          <a:p>
            <a:pPr>
              <a:lnSpc>
                <a:spcPct val="100000"/>
              </a:lnSpc>
            </a:pPr>
            <a:r>
              <a:rPr lang="en-US" sz="3200" b="1" dirty="0">
                <a:solidFill>
                  <a:schemeClr val="bg1">
                    <a:lumMod val="85000"/>
                  </a:schemeClr>
                </a:solidFill>
              </a:rPr>
              <a:t>RQ2:</a:t>
            </a:r>
            <a:r>
              <a:rPr lang="en-US" sz="3200" dirty="0">
                <a:solidFill>
                  <a:schemeClr val="bg1">
                    <a:lumMod val="85000"/>
                  </a:schemeClr>
                </a:solidFill>
              </a:rPr>
              <a:t> How do such beliefs cluster, respectively?</a:t>
            </a:r>
          </a:p>
          <a:p>
            <a:pPr>
              <a:lnSpc>
                <a:spcPct val="100000"/>
              </a:lnSpc>
            </a:pPr>
            <a:r>
              <a:rPr lang="en-US" sz="3200" b="1" dirty="0"/>
              <a:t>RQ3:</a:t>
            </a:r>
            <a:r>
              <a:rPr lang="en-US" sz="3200" dirty="0"/>
              <a:t> What relationships exist between the beliefs that PSTs hold about (1) the nature of mathematics, including its teaching and its learning, and (2) the mathematics education of EB students?</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Research Questions</a:t>
            </a:r>
          </a:p>
        </p:txBody>
      </p:sp>
      <p:sp>
        <p:nvSpPr>
          <p:cNvPr id="5" name="TextBox 4">
            <a:extLst>
              <a:ext uri="{FF2B5EF4-FFF2-40B4-BE49-F238E27FC236}">
                <a16:creationId xmlns:a16="http://schemas.microsoft.com/office/drawing/2014/main" id="{CF29AA63-3F91-F841-8C8C-230B92F18AF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40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95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bg1">
                    <a:lumMod val="50000"/>
                  </a:schemeClr>
                </a:solidFill>
              </a:rPr>
              <a:t>Results &amp; Discussion: RQ1;</a:t>
            </a:r>
            <a:r>
              <a:rPr lang="en-US" sz="4400" dirty="0">
                <a:solidFill>
                  <a:schemeClr val="bg1">
                    <a:lumMod val="95000"/>
                  </a:schemeClr>
                </a:solidFill>
              </a:rPr>
              <a:t> </a:t>
            </a:r>
            <a:r>
              <a:rPr lang="en-US" sz="4400" dirty="0">
                <a:solidFill>
                  <a:schemeClr val="bg1">
                    <a:lumMod val="50000"/>
                  </a:schemeClr>
                </a:solidFill>
              </a:rPr>
              <a:t>RQ2; 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68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5986916" cy="4454180"/>
          </a:xfrm>
        </p:spPr>
        <p:txBody>
          <a:bodyPr>
            <a:normAutofit/>
          </a:bodyPr>
          <a:lstStyle/>
          <a:p>
            <a:pPr>
              <a:lnSpc>
                <a:spcPct val="100000"/>
              </a:lnSpc>
            </a:pPr>
            <a:r>
              <a:rPr lang="en-US" sz="3200" b="1" dirty="0">
                <a:solidFill>
                  <a:srgbClr val="005F86"/>
                </a:solidFill>
              </a:rPr>
              <a:t>Beliefs</a:t>
            </a:r>
          </a:p>
          <a:p>
            <a:pPr>
              <a:lnSpc>
                <a:spcPct val="100000"/>
              </a:lnSpc>
            </a:pPr>
            <a:r>
              <a:rPr lang="en-US" sz="2800" dirty="0"/>
              <a:t>The term </a:t>
            </a:r>
            <a:r>
              <a:rPr lang="en-US" sz="2800" i="1" dirty="0"/>
              <a:t>beliefs </a:t>
            </a:r>
            <a:r>
              <a:rPr lang="en-US" sz="2800" dirty="0"/>
              <a:t>can be though of as “lenses that affect one’s view of some aspect of the world” (de Araujo, 2017, p. 259). </a:t>
            </a:r>
          </a:p>
          <a:p>
            <a:pPr>
              <a:lnSpc>
                <a:spcPct val="100000"/>
              </a:lnSpc>
            </a:pPr>
            <a:r>
              <a:rPr lang="en-US" sz="2800" dirty="0">
                <a:solidFill>
                  <a:schemeClr val="bg1">
                    <a:lumMod val="85000"/>
                  </a:schemeClr>
                </a:solidFill>
              </a:rPr>
              <a:t>Teacher beliefs can relate to any number of aspect of their profession, including their role, their students, or their notion of mathematics</a:t>
            </a:r>
            <a:r>
              <a:rPr lang="en-US" sz="2800" baseline="30000" dirty="0">
                <a:solidFill>
                  <a:schemeClr val="bg1">
                    <a:lumMod val="85000"/>
                  </a:schemeClr>
                </a:solidFill>
              </a:rPr>
              <a:t>7</a:t>
            </a:r>
            <a:r>
              <a:rPr lang="en-US" sz="2800" dirty="0">
                <a:solidFill>
                  <a:schemeClr val="bg1">
                    <a:lumMod val="85000"/>
                  </a:schemeClr>
                </a:solidFill>
              </a:rPr>
              <a:t>.</a:t>
            </a:r>
          </a:p>
          <a:p>
            <a:pPr>
              <a:lnSpc>
                <a:spcPct val="100000"/>
              </a:lnSpc>
            </a:pPr>
            <a:endParaRPr lang="en-US" dirty="0"/>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Theoretical Framework - Beliefs </a:t>
            </a:r>
            <a:endParaRPr lang="en-US" sz="4000" dirty="0"/>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 name="Graphic 4" descr="Brain in head">
            <a:extLst>
              <a:ext uri="{FF2B5EF4-FFF2-40B4-BE49-F238E27FC236}">
                <a16:creationId xmlns:a16="http://schemas.microsoft.com/office/drawing/2014/main" id="{745686D2-9BA2-144F-B32D-E8CC2EDFE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84194" y="1218042"/>
            <a:ext cx="4847923" cy="4847923"/>
          </a:xfrm>
          <a:prstGeom prst="rect">
            <a:avLst/>
          </a:prstGeom>
        </p:spPr>
      </p:pic>
    </p:spTree>
    <p:extLst>
      <p:ext uri="{BB962C8B-B14F-4D97-AF65-F5344CB8AC3E}">
        <p14:creationId xmlns:p14="http://schemas.microsoft.com/office/powerpoint/2010/main" val="21548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5986916" cy="4454180"/>
          </a:xfrm>
        </p:spPr>
        <p:txBody>
          <a:bodyPr>
            <a:normAutofit/>
          </a:bodyPr>
          <a:lstStyle/>
          <a:p>
            <a:pPr>
              <a:lnSpc>
                <a:spcPct val="100000"/>
              </a:lnSpc>
            </a:pPr>
            <a:r>
              <a:rPr lang="en-US" sz="3200" b="1" dirty="0">
                <a:solidFill>
                  <a:srgbClr val="005F86"/>
                </a:solidFill>
              </a:rPr>
              <a:t>Beliefs</a:t>
            </a:r>
          </a:p>
          <a:p>
            <a:pPr>
              <a:lnSpc>
                <a:spcPct val="100000"/>
              </a:lnSpc>
            </a:pPr>
            <a:r>
              <a:rPr lang="en-US" sz="2800" dirty="0">
                <a:solidFill>
                  <a:schemeClr val="bg1">
                    <a:lumMod val="85000"/>
                  </a:schemeClr>
                </a:solidFill>
              </a:rPr>
              <a:t>The term </a:t>
            </a:r>
            <a:r>
              <a:rPr lang="en-US" sz="2800" i="1" dirty="0">
                <a:solidFill>
                  <a:schemeClr val="bg1">
                    <a:lumMod val="85000"/>
                  </a:schemeClr>
                </a:solidFill>
              </a:rPr>
              <a:t>beliefs </a:t>
            </a:r>
            <a:r>
              <a:rPr lang="en-US" sz="2800" dirty="0">
                <a:solidFill>
                  <a:schemeClr val="bg1">
                    <a:lumMod val="85000"/>
                  </a:schemeClr>
                </a:solidFill>
              </a:rPr>
              <a:t>can be though of as “lenses that affect one’s view of some aspect of the world” (de Araujo, 2017, p. 259). </a:t>
            </a:r>
          </a:p>
          <a:p>
            <a:pPr>
              <a:lnSpc>
                <a:spcPct val="100000"/>
              </a:lnSpc>
            </a:pPr>
            <a:r>
              <a:rPr lang="en-US" sz="2800" dirty="0"/>
              <a:t>Teacher beliefs can relate to any number of aspect of their profession, including their role, their students, or their notion of mathematics</a:t>
            </a:r>
            <a:r>
              <a:rPr lang="en-US" sz="2800" baseline="30000" dirty="0"/>
              <a:t>7</a:t>
            </a:r>
            <a:r>
              <a:rPr lang="en-US" sz="2800" dirty="0"/>
              <a:t>.</a:t>
            </a:r>
          </a:p>
          <a:p>
            <a:pPr>
              <a:lnSpc>
                <a:spcPct val="100000"/>
              </a:lnSpc>
            </a:pPr>
            <a:endParaRPr lang="en-US" dirty="0"/>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Theoretical Framework - Beliefs </a:t>
            </a:r>
            <a:endParaRPr lang="en-US" sz="4000" dirty="0"/>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 name="Graphic 4" descr="Brain in head">
            <a:extLst>
              <a:ext uri="{FF2B5EF4-FFF2-40B4-BE49-F238E27FC236}">
                <a16:creationId xmlns:a16="http://schemas.microsoft.com/office/drawing/2014/main" id="{745686D2-9BA2-144F-B32D-E8CC2EDFE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84194" y="1218042"/>
            <a:ext cx="4847923" cy="4847923"/>
          </a:xfrm>
          <a:prstGeom prst="rect">
            <a:avLst/>
          </a:prstGeom>
        </p:spPr>
      </p:pic>
    </p:spTree>
    <p:extLst>
      <p:ext uri="{BB962C8B-B14F-4D97-AF65-F5344CB8AC3E}">
        <p14:creationId xmlns:p14="http://schemas.microsoft.com/office/powerpoint/2010/main" val="274962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10058400" cy="931565"/>
          </a:xfrm>
        </p:spPr>
        <p:txBody>
          <a:bodyPr>
            <a:normAutofit fontScale="92500" lnSpcReduction="10000"/>
          </a:bodyPr>
          <a:lstStyle/>
          <a:p>
            <a:pPr>
              <a:lnSpc>
                <a:spcPct val="100000"/>
              </a:lnSpc>
            </a:pPr>
            <a:r>
              <a:rPr lang="en-US" sz="2600" b="1" dirty="0">
                <a:solidFill>
                  <a:srgbClr val="005F86"/>
                </a:solidFill>
              </a:rPr>
              <a:t>Beliefs about Mathematics, its Teaching, and its Learning</a:t>
            </a:r>
            <a:r>
              <a:rPr lang="en-US" sz="2600" b="1" dirty="0"/>
              <a:t> </a:t>
            </a:r>
            <a:endParaRPr lang="en-US" sz="2600" dirty="0"/>
          </a:p>
          <a:p>
            <a:pPr>
              <a:lnSpc>
                <a:spcPct val="100000"/>
              </a:lnSpc>
            </a:pPr>
            <a:r>
              <a:rPr lang="en-US" dirty="0"/>
              <a:t>Traditionalist Beliefs                                                                 Socio-Constructivist Beliefs</a:t>
            </a:r>
          </a:p>
          <a:p>
            <a:pPr>
              <a:lnSpc>
                <a:spcPct val="100000"/>
              </a:lnSpc>
            </a:pPr>
            <a:endParaRPr lang="en-US" dirty="0"/>
          </a:p>
          <a:p>
            <a:pPr>
              <a:lnSpc>
                <a:spcPct val="100000"/>
              </a:lnSpc>
            </a:pPr>
            <a:endParaRPr lang="en-US" dirty="0"/>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Theoretical Framework - Beliefs </a:t>
            </a:r>
            <a:endParaRPr lang="en-US" sz="4000" dirty="0"/>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Left-Right Arrow 3">
            <a:extLst>
              <a:ext uri="{FF2B5EF4-FFF2-40B4-BE49-F238E27FC236}">
                <a16:creationId xmlns:a16="http://schemas.microsoft.com/office/drawing/2014/main" id="{37D38C49-202F-F84B-81D8-61BA76DF1B6B}"/>
              </a:ext>
            </a:extLst>
          </p:cNvPr>
          <p:cNvSpPr/>
          <p:nvPr/>
        </p:nvSpPr>
        <p:spPr>
          <a:xfrm>
            <a:off x="1203157" y="2222951"/>
            <a:ext cx="9952519" cy="430731"/>
          </a:xfrm>
          <a:prstGeom prst="leftRightArrow">
            <a:avLst/>
          </a:prstGeom>
          <a:gradFill flip="none" rotWithShape="1">
            <a:gsLst>
              <a:gs pos="0">
                <a:srgbClr val="333F48"/>
              </a:gs>
              <a:gs pos="26000">
                <a:srgbClr val="333F48"/>
              </a:gs>
              <a:gs pos="78000">
                <a:schemeClr val="bg1">
                  <a:lumMod val="50000"/>
                </a:schemeClr>
              </a:gs>
              <a:gs pos="99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113E458-2B64-D042-A2BE-8F821202DE61}"/>
              </a:ext>
            </a:extLst>
          </p:cNvPr>
          <p:cNvSpPr txBox="1">
            <a:spLocks/>
          </p:cNvSpPr>
          <p:nvPr/>
        </p:nvSpPr>
        <p:spPr>
          <a:xfrm>
            <a:off x="1097278" y="2641462"/>
            <a:ext cx="3994485" cy="1332498"/>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t>Aligned with outdated philosophies of human cognition (e.g., blank slates, memorization, repetition, transfer of knowledge)</a:t>
            </a:r>
          </a:p>
        </p:txBody>
      </p:sp>
      <p:sp>
        <p:nvSpPr>
          <p:cNvPr id="9" name="Content Placeholder 1">
            <a:extLst>
              <a:ext uri="{FF2B5EF4-FFF2-40B4-BE49-F238E27FC236}">
                <a16:creationId xmlns:a16="http://schemas.microsoft.com/office/drawing/2014/main" id="{E1B51D36-8EFC-AE41-B1DD-BC6783EF3D5E}"/>
              </a:ext>
            </a:extLst>
          </p:cNvPr>
          <p:cNvSpPr txBox="1">
            <a:spLocks/>
          </p:cNvSpPr>
          <p:nvPr/>
        </p:nvSpPr>
        <p:spPr>
          <a:xfrm>
            <a:off x="7517330" y="2589057"/>
            <a:ext cx="3994485" cy="1669382"/>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t>Aligned with reform-oriented views of mathematics education (e.g., learning through exploration &amp; collaboration, student-centered, discussion-based)</a:t>
            </a:r>
          </a:p>
        </p:txBody>
      </p:sp>
    </p:spTree>
    <p:extLst>
      <p:ext uri="{BB962C8B-B14F-4D97-AF65-F5344CB8AC3E}">
        <p14:creationId xmlns:p14="http://schemas.microsoft.com/office/powerpoint/2010/main" val="23668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4"/>
            <a:ext cx="10058400" cy="931565"/>
          </a:xfrm>
        </p:spPr>
        <p:txBody>
          <a:bodyPr>
            <a:normAutofit fontScale="92500" lnSpcReduction="10000"/>
          </a:bodyPr>
          <a:lstStyle/>
          <a:p>
            <a:pPr>
              <a:lnSpc>
                <a:spcPct val="100000"/>
              </a:lnSpc>
            </a:pPr>
            <a:r>
              <a:rPr lang="en-US" sz="2600" b="1" dirty="0">
                <a:solidFill>
                  <a:schemeClr val="bg1">
                    <a:lumMod val="75000"/>
                  </a:schemeClr>
                </a:solidFill>
              </a:rPr>
              <a:t>Beliefs about Mathematics, its Teaching, and its Learning </a:t>
            </a:r>
            <a:endParaRPr lang="en-US" sz="2600" dirty="0">
              <a:solidFill>
                <a:schemeClr val="bg1">
                  <a:lumMod val="75000"/>
                </a:schemeClr>
              </a:solidFill>
            </a:endParaRPr>
          </a:p>
          <a:p>
            <a:pPr>
              <a:lnSpc>
                <a:spcPct val="100000"/>
              </a:lnSpc>
            </a:pPr>
            <a:r>
              <a:rPr lang="en-US" dirty="0">
                <a:solidFill>
                  <a:schemeClr val="bg1">
                    <a:lumMod val="75000"/>
                  </a:schemeClr>
                </a:solidFill>
              </a:rPr>
              <a:t>Traditionalist Beliefs                                                                 Socio-Constructivist Beliefs</a:t>
            </a:r>
          </a:p>
          <a:p>
            <a:pPr>
              <a:lnSpc>
                <a:spcPct val="100000"/>
              </a:lnSpc>
            </a:pPr>
            <a:endParaRPr lang="en-US" dirty="0"/>
          </a:p>
          <a:p>
            <a:pPr>
              <a:lnSpc>
                <a:spcPct val="100000"/>
              </a:lnSpc>
            </a:pPr>
            <a:endParaRPr lang="en-US" dirty="0"/>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Theoretical Framework - Beliefs </a:t>
            </a:r>
            <a:endParaRPr lang="en-US" sz="4000" dirty="0"/>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Left-Right Arrow 3">
            <a:extLst>
              <a:ext uri="{FF2B5EF4-FFF2-40B4-BE49-F238E27FC236}">
                <a16:creationId xmlns:a16="http://schemas.microsoft.com/office/drawing/2014/main" id="{37D38C49-202F-F84B-81D8-61BA76DF1B6B}"/>
              </a:ext>
            </a:extLst>
          </p:cNvPr>
          <p:cNvSpPr/>
          <p:nvPr/>
        </p:nvSpPr>
        <p:spPr>
          <a:xfrm>
            <a:off x="1203157" y="2222951"/>
            <a:ext cx="9952519" cy="430731"/>
          </a:xfrm>
          <a:prstGeom prst="leftRightArrow">
            <a:avLst/>
          </a:prstGeom>
          <a:gradFill flip="none" rotWithShape="1">
            <a:gsLst>
              <a:gs pos="0">
                <a:srgbClr val="333F48">
                  <a:alpha val="30000"/>
                </a:srgbClr>
              </a:gs>
              <a:gs pos="25000">
                <a:srgbClr val="333F48">
                  <a:alpha val="30000"/>
                </a:srgbClr>
              </a:gs>
              <a:gs pos="78000">
                <a:schemeClr val="bg1">
                  <a:lumMod val="50000"/>
                  <a:alpha val="30000"/>
                </a:schemeClr>
              </a:gs>
              <a:gs pos="99000">
                <a:schemeClr val="bg1">
                  <a:lumMod val="50000"/>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8FF25AB8-259C-FA41-A73A-32FF4CB34E4D}"/>
              </a:ext>
            </a:extLst>
          </p:cNvPr>
          <p:cNvSpPr txBox="1">
            <a:spLocks/>
          </p:cNvSpPr>
          <p:nvPr/>
        </p:nvSpPr>
        <p:spPr>
          <a:xfrm>
            <a:off x="1150215" y="3903230"/>
            <a:ext cx="10058400" cy="950238"/>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b="1" dirty="0">
                <a:solidFill>
                  <a:srgbClr val="005F86"/>
                </a:solidFill>
              </a:rPr>
              <a:t>Beliefs about the Mathematics Education of EB Students</a:t>
            </a:r>
          </a:p>
          <a:p>
            <a:pPr>
              <a:lnSpc>
                <a:spcPct val="100000"/>
              </a:lnSpc>
            </a:pPr>
            <a:r>
              <a:rPr lang="en-US" dirty="0"/>
              <a:t>Deficit-Oriented Beliefs                                                                   Asset-Oriented Beliefs</a:t>
            </a:r>
          </a:p>
          <a:p>
            <a:pPr>
              <a:lnSpc>
                <a:spcPct val="100000"/>
              </a:lnSpc>
            </a:pPr>
            <a:endParaRPr lang="en-US" sz="2600" dirty="0"/>
          </a:p>
        </p:txBody>
      </p:sp>
      <p:sp>
        <p:nvSpPr>
          <p:cNvPr id="8" name="Content Placeholder 1">
            <a:extLst>
              <a:ext uri="{FF2B5EF4-FFF2-40B4-BE49-F238E27FC236}">
                <a16:creationId xmlns:a16="http://schemas.microsoft.com/office/drawing/2014/main" id="{3113E458-2B64-D042-A2BE-8F821202DE61}"/>
              </a:ext>
            </a:extLst>
          </p:cNvPr>
          <p:cNvSpPr txBox="1">
            <a:spLocks/>
          </p:cNvSpPr>
          <p:nvPr/>
        </p:nvSpPr>
        <p:spPr>
          <a:xfrm>
            <a:off x="1097278" y="2641462"/>
            <a:ext cx="3994485" cy="1332498"/>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solidFill>
                  <a:schemeClr val="bg1">
                    <a:lumMod val="75000"/>
                  </a:schemeClr>
                </a:solidFill>
              </a:rPr>
              <a:t>Aligned with outdated philosophies of human cognition (e.g., blank slates, memorization, repetition, transfer of knowledge)</a:t>
            </a:r>
          </a:p>
        </p:txBody>
      </p:sp>
      <p:sp>
        <p:nvSpPr>
          <p:cNvPr id="9" name="Content Placeholder 1">
            <a:extLst>
              <a:ext uri="{FF2B5EF4-FFF2-40B4-BE49-F238E27FC236}">
                <a16:creationId xmlns:a16="http://schemas.microsoft.com/office/drawing/2014/main" id="{E1B51D36-8EFC-AE41-B1DD-BC6783EF3D5E}"/>
              </a:ext>
            </a:extLst>
          </p:cNvPr>
          <p:cNvSpPr txBox="1">
            <a:spLocks/>
          </p:cNvSpPr>
          <p:nvPr/>
        </p:nvSpPr>
        <p:spPr>
          <a:xfrm>
            <a:off x="7517330" y="2589057"/>
            <a:ext cx="3994485" cy="1669382"/>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solidFill>
                  <a:schemeClr val="bg1">
                    <a:lumMod val="75000"/>
                  </a:schemeClr>
                </a:solidFill>
              </a:rPr>
              <a:t>Aligned with reform-oriented views of mathematics education (e.g., learning through exploration &amp; collaboration, student-centered, discussion-based)</a:t>
            </a:r>
          </a:p>
        </p:txBody>
      </p:sp>
      <p:sp>
        <p:nvSpPr>
          <p:cNvPr id="10" name="Left-Right Arrow 9">
            <a:extLst>
              <a:ext uri="{FF2B5EF4-FFF2-40B4-BE49-F238E27FC236}">
                <a16:creationId xmlns:a16="http://schemas.microsoft.com/office/drawing/2014/main" id="{3809E32F-5AC6-A642-BC3C-2577B4DE5AC6}"/>
              </a:ext>
            </a:extLst>
          </p:cNvPr>
          <p:cNvSpPr/>
          <p:nvPr/>
        </p:nvSpPr>
        <p:spPr>
          <a:xfrm>
            <a:off x="1203157" y="4692959"/>
            <a:ext cx="9952519" cy="430731"/>
          </a:xfrm>
          <a:prstGeom prst="leftRightArrow">
            <a:avLst/>
          </a:prstGeom>
          <a:gradFill flip="none" rotWithShape="1">
            <a:gsLst>
              <a:gs pos="0">
                <a:srgbClr val="333F48"/>
              </a:gs>
              <a:gs pos="26000">
                <a:srgbClr val="333F48"/>
              </a:gs>
              <a:gs pos="78000">
                <a:schemeClr val="bg1">
                  <a:lumMod val="50000"/>
                </a:schemeClr>
              </a:gs>
              <a:gs pos="99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a:extLst>
              <a:ext uri="{FF2B5EF4-FFF2-40B4-BE49-F238E27FC236}">
                <a16:creationId xmlns:a16="http://schemas.microsoft.com/office/drawing/2014/main" id="{05BC4781-F7D2-E046-9A4E-E11A424D6F56}"/>
              </a:ext>
            </a:extLst>
          </p:cNvPr>
          <p:cNvSpPr txBox="1">
            <a:spLocks/>
          </p:cNvSpPr>
          <p:nvPr/>
        </p:nvSpPr>
        <p:spPr>
          <a:xfrm>
            <a:off x="1203157" y="5101995"/>
            <a:ext cx="3994485" cy="1332498"/>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t>Aligned with outdated/deficit philosophies (mostly misconceptions) of EBs</a:t>
            </a:r>
          </a:p>
        </p:txBody>
      </p:sp>
      <p:sp>
        <p:nvSpPr>
          <p:cNvPr id="12" name="Content Placeholder 1">
            <a:extLst>
              <a:ext uri="{FF2B5EF4-FFF2-40B4-BE49-F238E27FC236}">
                <a16:creationId xmlns:a16="http://schemas.microsoft.com/office/drawing/2014/main" id="{38979809-355C-8F42-AFBD-A1314F5FF18A}"/>
              </a:ext>
            </a:extLst>
          </p:cNvPr>
          <p:cNvSpPr txBox="1">
            <a:spLocks/>
          </p:cNvSpPr>
          <p:nvPr/>
        </p:nvSpPr>
        <p:spPr>
          <a:xfrm>
            <a:off x="7517330" y="5147375"/>
            <a:ext cx="3994485" cy="1332498"/>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t>Aligned with research-based ideologies and recommendations for EBs</a:t>
            </a:r>
          </a:p>
        </p:txBody>
      </p:sp>
    </p:spTree>
    <p:extLst>
      <p:ext uri="{BB962C8B-B14F-4D97-AF65-F5344CB8AC3E}">
        <p14:creationId xmlns:p14="http://schemas.microsoft.com/office/powerpoint/2010/main" val="100820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95000"/>
                  </a:schemeClr>
                </a:solidFill>
              </a:rPr>
              <a:t>Data &amp; Analysis</a:t>
            </a:r>
            <a:br>
              <a:rPr lang="en-US" sz="4400" dirty="0">
                <a:solidFill>
                  <a:schemeClr val="bg1">
                    <a:lumMod val="50000"/>
                  </a:schemeClr>
                </a:solidFill>
              </a:rPr>
            </a:br>
            <a:r>
              <a:rPr lang="en-US" sz="4400" dirty="0">
                <a:solidFill>
                  <a:schemeClr val="bg1">
                    <a:lumMod val="50000"/>
                  </a:schemeClr>
                </a:solidFill>
              </a:rPr>
              <a:t>Results &amp; Discussion: RQ1;</a:t>
            </a:r>
            <a:r>
              <a:rPr lang="en-US" sz="4400" dirty="0">
                <a:solidFill>
                  <a:schemeClr val="bg1">
                    <a:lumMod val="95000"/>
                  </a:schemeClr>
                </a:solidFill>
              </a:rPr>
              <a:t> </a:t>
            </a:r>
            <a:r>
              <a:rPr lang="en-US" sz="4400" dirty="0">
                <a:solidFill>
                  <a:schemeClr val="bg1">
                    <a:lumMod val="50000"/>
                  </a:schemeClr>
                </a:solidFill>
              </a:rPr>
              <a:t>RQ2; 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26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95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bg1">
                    <a:lumMod val="50000"/>
                  </a:schemeClr>
                </a:solidFill>
              </a:rPr>
              <a:t>Results &amp; Discussion: RQ1;</a:t>
            </a:r>
            <a:r>
              <a:rPr lang="en-US" sz="4400" dirty="0">
                <a:solidFill>
                  <a:schemeClr val="bg1">
                    <a:lumMod val="95000"/>
                  </a:schemeClr>
                </a:solidFill>
              </a:rPr>
              <a:t> </a:t>
            </a:r>
            <a:r>
              <a:rPr lang="en-US" sz="4400" dirty="0">
                <a:solidFill>
                  <a:schemeClr val="bg1">
                    <a:lumMod val="50000"/>
                  </a:schemeClr>
                </a:solidFill>
              </a:rPr>
              <a:t>RQ2; 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35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80" y="473129"/>
            <a:ext cx="10058400" cy="835632"/>
          </a:xfrm>
        </p:spPr>
        <p:txBody>
          <a:bodyPr>
            <a:normAutofit/>
          </a:bodyPr>
          <a:lstStyle/>
          <a:p>
            <a:r>
              <a:rPr lang="en-US" sz="4400" dirty="0"/>
              <a:t>Data: Sample</a:t>
            </a:r>
          </a:p>
        </p:txBody>
      </p:sp>
      <p:sp>
        <p:nvSpPr>
          <p:cNvPr id="9" name="TextBox 8">
            <a:extLst>
              <a:ext uri="{FF2B5EF4-FFF2-40B4-BE49-F238E27FC236}">
                <a16:creationId xmlns:a16="http://schemas.microsoft.com/office/drawing/2014/main" id="{320A0332-7160-B04F-9AA6-3447D2F6F18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 name="Graphic 4" descr="Pie chart">
            <a:extLst>
              <a:ext uri="{FF2B5EF4-FFF2-40B4-BE49-F238E27FC236}">
                <a16:creationId xmlns:a16="http://schemas.microsoft.com/office/drawing/2014/main" id="{E72EAC98-3A86-924E-BA11-084A123365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0981" y="2027114"/>
            <a:ext cx="4430318" cy="4430318"/>
          </a:xfrm>
          <a:prstGeom prst="rect">
            <a:avLst/>
          </a:prstGeom>
        </p:spPr>
      </p:pic>
      <p:sp>
        <p:nvSpPr>
          <p:cNvPr id="10" name="Content Placeholder 1">
            <a:extLst>
              <a:ext uri="{FF2B5EF4-FFF2-40B4-BE49-F238E27FC236}">
                <a16:creationId xmlns:a16="http://schemas.microsoft.com/office/drawing/2014/main" id="{4DA82578-81F3-BE45-871E-A2D52E34DAA2}"/>
              </a:ext>
            </a:extLst>
          </p:cNvPr>
          <p:cNvSpPr>
            <a:spLocks noGrp="1"/>
          </p:cNvSpPr>
          <p:nvPr>
            <p:ph idx="1"/>
          </p:nvPr>
        </p:nvSpPr>
        <p:spPr>
          <a:xfrm>
            <a:off x="6370700" y="1395983"/>
            <a:ext cx="7286700" cy="4839473"/>
          </a:xfrm>
        </p:spPr>
        <p:txBody>
          <a:bodyPr>
            <a:normAutofit fontScale="92500" lnSpcReduction="10000"/>
          </a:bodyPr>
          <a:lstStyle/>
          <a:p>
            <a:pPr>
              <a:buFont typeface="Arial" panose="020B0604020202020204" pitchFamily="34" charset="0"/>
              <a:buChar char="•"/>
            </a:pPr>
            <a:r>
              <a:rPr lang="en-US" altLang="en-US" sz="2800" dirty="0">
                <a:cs typeface="Arial" panose="020B0604020202020204" pitchFamily="34" charset="0"/>
              </a:rPr>
              <a:t> Women (100%)</a:t>
            </a:r>
          </a:p>
          <a:p>
            <a:pPr>
              <a:buFont typeface="Arial" panose="020B0604020202020204" pitchFamily="34" charset="0"/>
              <a:buChar char="•"/>
            </a:pPr>
            <a:r>
              <a:rPr lang="en-US" sz="2800" dirty="0">
                <a:cs typeface="Arial" panose="020B0604020202020204" pitchFamily="34" charset="0"/>
              </a:rPr>
              <a:t> Ages 19 ~24</a:t>
            </a:r>
          </a:p>
          <a:p>
            <a:pPr>
              <a:buFont typeface="Arial" panose="020B0604020202020204" pitchFamily="34" charset="0"/>
              <a:buChar char="•"/>
            </a:pPr>
            <a:r>
              <a:rPr lang="en-US" sz="2800" dirty="0">
                <a:cs typeface="Arial" panose="020B0604020202020204" pitchFamily="34" charset="0"/>
              </a:rPr>
              <a:t> Race/Ethnicity</a:t>
            </a:r>
          </a:p>
          <a:p>
            <a:pPr lvl="1">
              <a:buFont typeface="Arial" panose="020B0604020202020204" pitchFamily="34" charset="0"/>
              <a:buChar char="•"/>
            </a:pPr>
            <a:r>
              <a:rPr lang="en-US" sz="2800" dirty="0">
                <a:cs typeface="Arial" panose="020B0604020202020204" pitchFamily="34" charset="0"/>
              </a:rPr>
              <a:t> White (~50%)</a:t>
            </a:r>
          </a:p>
          <a:p>
            <a:pPr lvl="1">
              <a:buFont typeface="Arial" panose="020B0604020202020204" pitchFamily="34" charset="0"/>
              <a:buChar char="•"/>
            </a:pPr>
            <a:r>
              <a:rPr lang="en-US" sz="2800" dirty="0">
                <a:cs typeface="Arial" panose="020B0604020202020204" pitchFamily="34" charset="0"/>
              </a:rPr>
              <a:t> Hispanic/Latinx (~35%)</a:t>
            </a:r>
          </a:p>
          <a:p>
            <a:pPr lvl="1">
              <a:buFont typeface="Arial" panose="020B0604020202020204" pitchFamily="34" charset="0"/>
              <a:buChar char="•"/>
            </a:pPr>
            <a:r>
              <a:rPr lang="en-US" sz="2800" dirty="0">
                <a:cs typeface="Arial" panose="020B0604020202020204" pitchFamily="34" charset="0"/>
              </a:rPr>
              <a:t> Black/African American (~5%)</a:t>
            </a:r>
          </a:p>
          <a:p>
            <a:pPr lvl="1">
              <a:buFont typeface="Arial" panose="020B0604020202020204" pitchFamily="34" charset="0"/>
              <a:buChar char="•"/>
            </a:pPr>
            <a:r>
              <a:rPr lang="en-US" sz="2800" dirty="0">
                <a:cs typeface="Arial" panose="020B0604020202020204" pitchFamily="34" charset="0"/>
              </a:rPr>
              <a:t> Asian (~8%)</a:t>
            </a:r>
          </a:p>
          <a:p>
            <a:pPr lvl="1">
              <a:buFont typeface="Arial" panose="020B0604020202020204" pitchFamily="34" charset="0"/>
              <a:buChar char="•"/>
            </a:pPr>
            <a:r>
              <a:rPr lang="en-US" sz="2800" dirty="0">
                <a:cs typeface="Arial" panose="020B0604020202020204" pitchFamily="34" charset="0"/>
              </a:rPr>
              <a:t> Other (~2%)</a:t>
            </a:r>
          </a:p>
          <a:p>
            <a:pPr>
              <a:buFont typeface="Arial" panose="020B0604020202020204" pitchFamily="34" charset="0"/>
              <a:buChar char="•"/>
            </a:pPr>
            <a:r>
              <a:rPr lang="en-US" sz="2800" dirty="0">
                <a:cs typeface="Arial" panose="020B0604020202020204" pitchFamily="34" charset="0"/>
              </a:rPr>
              <a:t> Bilingual</a:t>
            </a:r>
          </a:p>
          <a:p>
            <a:pPr lvl="1">
              <a:buFont typeface="Arial" panose="020B0604020202020204" pitchFamily="34" charset="0"/>
              <a:buChar char="•"/>
            </a:pPr>
            <a:r>
              <a:rPr lang="en-US" sz="2800" dirty="0">
                <a:cs typeface="Arial" panose="020B0604020202020204" pitchFamily="34" charset="0"/>
              </a:rPr>
              <a:t> Yes (~40%)</a:t>
            </a:r>
          </a:p>
          <a:p>
            <a:pPr lvl="1">
              <a:buFont typeface="Arial" panose="020B0604020202020204" pitchFamily="34" charset="0"/>
              <a:buChar char="•"/>
            </a:pPr>
            <a:r>
              <a:rPr lang="en-US" sz="2800" dirty="0">
                <a:cs typeface="Arial" panose="020B0604020202020204" pitchFamily="34" charset="0"/>
              </a:rPr>
              <a:t> No (~60%)</a:t>
            </a:r>
            <a:endParaRPr lang="en-US" sz="2800" dirty="0"/>
          </a:p>
        </p:txBody>
      </p:sp>
      <p:sp>
        <p:nvSpPr>
          <p:cNvPr id="11" name="Rectangle 10">
            <a:extLst>
              <a:ext uri="{FF2B5EF4-FFF2-40B4-BE49-F238E27FC236}">
                <a16:creationId xmlns:a16="http://schemas.microsoft.com/office/drawing/2014/main" id="{AC22B498-10EF-1449-87A4-0934D782D3A9}"/>
              </a:ext>
            </a:extLst>
          </p:cNvPr>
          <p:cNvSpPr/>
          <p:nvPr/>
        </p:nvSpPr>
        <p:spPr>
          <a:xfrm>
            <a:off x="1116281" y="1308761"/>
            <a:ext cx="4979719" cy="1292662"/>
          </a:xfrm>
          <a:prstGeom prst="rect">
            <a:avLst/>
          </a:prstGeom>
        </p:spPr>
        <p:txBody>
          <a:bodyPr wrap="square">
            <a:spAutoFit/>
          </a:bodyPr>
          <a:lstStyle/>
          <a:p>
            <a:pPr marL="91440" lvl="0" indent="-91440">
              <a:spcBef>
                <a:spcPts val="1200"/>
              </a:spcBef>
              <a:spcAft>
                <a:spcPts val="200"/>
              </a:spcAft>
              <a:buClr>
                <a:srgbClr val="E48312"/>
              </a:buClr>
              <a:buSzPct val="100000"/>
              <a:buFont typeface="Calibri" panose="020F0502020204030204" pitchFamily="34" charset="0"/>
              <a:buChar char=" "/>
            </a:pPr>
            <a:r>
              <a:rPr lang="en-US" sz="2600" dirty="0">
                <a:solidFill>
                  <a:srgbClr val="333F48"/>
                </a:solidFill>
                <a:latin typeface="Garamond" panose="02020404030301010803" pitchFamily="18" charset="0"/>
              </a:rPr>
              <a:t>PSTs (</a:t>
            </a:r>
            <a:r>
              <a:rPr lang="en-US" sz="2600" b="1" dirty="0">
                <a:solidFill>
                  <a:srgbClr val="005F86"/>
                </a:solidFill>
                <a:latin typeface="Garamond" panose="02020404030301010803" pitchFamily="18" charset="0"/>
              </a:rPr>
              <a:t>n = 78</a:t>
            </a:r>
            <a:r>
              <a:rPr lang="en-US" sz="2600" dirty="0">
                <a:solidFill>
                  <a:srgbClr val="333F48"/>
                </a:solidFill>
                <a:latin typeface="Garamond" panose="02020404030301010803" pitchFamily="18" charset="0"/>
              </a:rPr>
              <a:t>) towards the latter part of their teacher preparation program.</a:t>
            </a:r>
          </a:p>
        </p:txBody>
      </p:sp>
    </p:spTree>
    <p:extLst>
      <p:ext uri="{BB962C8B-B14F-4D97-AF65-F5344CB8AC3E}">
        <p14:creationId xmlns:p14="http://schemas.microsoft.com/office/powerpoint/2010/main" val="525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80" y="473129"/>
            <a:ext cx="10058400" cy="835632"/>
          </a:xfrm>
        </p:spPr>
        <p:txBody>
          <a:bodyPr>
            <a:normAutofit/>
          </a:bodyPr>
          <a:lstStyle/>
          <a:p>
            <a:r>
              <a:rPr lang="en-US" sz="4400" dirty="0"/>
              <a:t>Data: Sample</a:t>
            </a:r>
          </a:p>
        </p:txBody>
      </p:sp>
      <p:sp>
        <p:nvSpPr>
          <p:cNvPr id="2" name="Rectangle 1">
            <a:extLst>
              <a:ext uri="{FF2B5EF4-FFF2-40B4-BE49-F238E27FC236}">
                <a16:creationId xmlns:a16="http://schemas.microsoft.com/office/drawing/2014/main" id="{F72FCEC4-8D65-F343-88AA-1DF04DF8E88E}"/>
              </a:ext>
            </a:extLst>
          </p:cNvPr>
          <p:cNvSpPr/>
          <p:nvPr/>
        </p:nvSpPr>
        <p:spPr>
          <a:xfrm>
            <a:off x="1097280" y="1308760"/>
            <a:ext cx="10058400" cy="545983"/>
          </a:xfrm>
          <a:prstGeom prst="rect">
            <a:avLst/>
          </a:prstGeom>
        </p:spPr>
        <p:txBody>
          <a:bodyPr wrap="square">
            <a:spAutoFit/>
          </a:bodyPr>
          <a:lstStyle/>
          <a:p>
            <a:pPr marL="91440" lvl="0" indent="-91440">
              <a:lnSpc>
                <a:spcPct val="120000"/>
              </a:lnSpc>
              <a:spcBef>
                <a:spcPts val="1200"/>
              </a:spcBef>
              <a:spcAft>
                <a:spcPts val="200"/>
              </a:spcAft>
              <a:buClr>
                <a:srgbClr val="E48312"/>
              </a:buClr>
              <a:buSzPct val="100000"/>
              <a:buFont typeface="Calibri" panose="020F0502020204030204" pitchFamily="34" charset="0"/>
              <a:buChar char=" "/>
            </a:pPr>
            <a:r>
              <a:rPr lang="en-US" sz="2600" dirty="0">
                <a:solidFill>
                  <a:srgbClr val="333F48"/>
                </a:solidFill>
                <a:latin typeface="Garamond" panose="02020404030301010803" pitchFamily="18" charset="0"/>
              </a:rPr>
              <a:t>Certification Type</a:t>
            </a:r>
            <a:endParaRPr lang="en-US" altLang="en-US" sz="2200" dirty="0">
              <a:solidFill>
                <a:srgbClr val="333F48"/>
              </a:solidFill>
              <a:latin typeface="Garamond" panose="02020404030301010803" pitchFamily="18" charset="0"/>
              <a:cs typeface="Arial" panose="020B0604020202020204" pitchFamily="34" charset="0"/>
            </a:endParaRPr>
          </a:p>
        </p:txBody>
      </p:sp>
      <p:graphicFrame>
        <p:nvGraphicFramePr>
          <p:cNvPr id="6" name="Table 5">
            <a:extLst>
              <a:ext uri="{FF2B5EF4-FFF2-40B4-BE49-F238E27FC236}">
                <a16:creationId xmlns:a16="http://schemas.microsoft.com/office/drawing/2014/main" id="{AFD1E550-D64A-9640-B0F2-6B58535BD072}"/>
              </a:ext>
            </a:extLst>
          </p:cNvPr>
          <p:cNvGraphicFramePr>
            <a:graphicFrameLocks noGrp="1"/>
          </p:cNvGraphicFramePr>
          <p:nvPr>
            <p:extLst>
              <p:ext uri="{D42A27DB-BD31-4B8C-83A1-F6EECF244321}">
                <p14:modId xmlns:p14="http://schemas.microsoft.com/office/powerpoint/2010/main" val="1830722220"/>
              </p:ext>
            </p:extLst>
          </p:nvPr>
        </p:nvGraphicFramePr>
        <p:xfrm>
          <a:off x="336754" y="2401006"/>
          <a:ext cx="9601201" cy="1828293"/>
        </p:xfrm>
        <a:graphic>
          <a:graphicData uri="http://schemas.openxmlformats.org/drawingml/2006/table">
            <a:tbl>
              <a:tblPr firstRow="1" firstCol="1" bandRow="1">
                <a:tableStyleId>{2D5ABB26-0587-4C30-8999-92F81FD0307C}</a:tableStyleId>
              </a:tblPr>
              <a:tblGrid>
                <a:gridCol w="1618917">
                  <a:extLst>
                    <a:ext uri="{9D8B030D-6E8A-4147-A177-3AD203B41FA5}">
                      <a16:colId xmlns:a16="http://schemas.microsoft.com/office/drawing/2014/main" val="417692178"/>
                    </a:ext>
                  </a:extLst>
                </a:gridCol>
                <a:gridCol w="3991142">
                  <a:extLst>
                    <a:ext uri="{9D8B030D-6E8A-4147-A177-3AD203B41FA5}">
                      <a16:colId xmlns:a16="http://schemas.microsoft.com/office/drawing/2014/main" val="2483580592"/>
                    </a:ext>
                  </a:extLst>
                </a:gridCol>
                <a:gridCol w="3991142">
                  <a:extLst>
                    <a:ext uri="{9D8B030D-6E8A-4147-A177-3AD203B41FA5}">
                      <a16:colId xmlns:a16="http://schemas.microsoft.com/office/drawing/2014/main" val="175426014"/>
                    </a:ext>
                  </a:extLst>
                </a:gridCol>
              </a:tblGrid>
              <a:tr h="913893">
                <a:tc>
                  <a:txBody>
                    <a:bodyPr/>
                    <a:lstStyle/>
                    <a:p>
                      <a:pPr marL="0" marR="0" indent="457200" algn="just" hangingPunct="0">
                        <a:lnSpc>
                          <a:spcPts val="2400"/>
                        </a:lnSpc>
                        <a:spcBef>
                          <a:spcPts val="0"/>
                        </a:spcBef>
                        <a:spcAft>
                          <a:spcPts val="0"/>
                        </a:spcAft>
                      </a:pPr>
                      <a:endParaRPr lang="en-US" sz="2000" dirty="0">
                        <a:solidFill>
                          <a:srgbClr val="35434D"/>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hangingPunct="0">
                        <a:lnSpc>
                          <a:spcPts val="2400"/>
                        </a:lnSpc>
                        <a:spcBef>
                          <a:spcPts val="0"/>
                        </a:spcBef>
                        <a:spcAft>
                          <a:spcPts val="0"/>
                        </a:spcAft>
                      </a:pPr>
                      <a:r>
                        <a:rPr lang="en-US" sz="2000" dirty="0">
                          <a:solidFill>
                            <a:schemeClr val="bg1">
                              <a:lumMod val="95000"/>
                            </a:schemeClr>
                          </a:solidFill>
                          <a:effectLst/>
                          <a:latin typeface="Garamond" panose="02020404030301010803" pitchFamily="18" charset="0"/>
                        </a:rPr>
                        <a:t>Early Childhood to Sixth Grade </a:t>
                      </a:r>
                      <a:r>
                        <a:rPr lang="en-US" sz="2000" u="sng" dirty="0">
                          <a:solidFill>
                            <a:schemeClr val="bg1">
                              <a:lumMod val="95000"/>
                            </a:schemeClr>
                          </a:solidFill>
                          <a:effectLst/>
                          <a:latin typeface="Garamond" panose="02020404030301010803" pitchFamily="18" charset="0"/>
                        </a:rPr>
                        <a:t>ESL</a:t>
                      </a:r>
                      <a:r>
                        <a:rPr lang="en-US" sz="2000" dirty="0">
                          <a:solidFill>
                            <a:schemeClr val="bg1">
                              <a:lumMod val="95000"/>
                            </a:schemeClr>
                          </a:solidFill>
                          <a:effectLst/>
                          <a:latin typeface="Garamond" panose="02020404030301010803" pitchFamily="18" charset="0"/>
                        </a:rPr>
                        <a:t> Generalist Certification</a:t>
                      </a:r>
                    </a:p>
                    <a:p>
                      <a:pPr marL="0" marR="0" indent="0" algn="ctr" hangingPunct="0">
                        <a:lnSpc>
                          <a:spcPts val="2400"/>
                        </a:lnSpc>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indent="0" algn="ctr" hangingPunct="0">
                        <a:lnSpc>
                          <a:spcPts val="2400"/>
                        </a:lnSpc>
                        <a:spcBef>
                          <a:spcPts val="0"/>
                        </a:spcBef>
                        <a:spcAft>
                          <a:spcPts val="0"/>
                        </a:spcAft>
                      </a:pPr>
                      <a:r>
                        <a:rPr lang="en-US" sz="2000" dirty="0">
                          <a:solidFill>
                            <a:schemeClr val="bg1">
                              <a:lumMod val="95000"/>
                            </a:schemeClr>
                          </a:solidFill>
                          <a:effectLst/>
                          <a:latin typeface="Garamond" panose="02020404030301010803" pitchFamily="18" charset="0"/>
                        </a:rPr>
                        <a:t>Early Childhood to Sixth Grade </a:t>
                      </a:r>
                      <a:r>
                        <a:rPr lang="en-US" sz="2000" u="sng" dirty="0">
                          <a:solidFill>
                            <a:schemeClr val="bg1">
                              <a:lumMod val="95000"/>
                            </a:schemeClr>
                          </a:solidFill>
                          <a:effectLst/>
                          <a:latin typeface="Garamond" panose="02020404030301010803" pitchFamily="18" charset="0"/>
                        </a:rPr>
                        <a:t>Bilingual</a:t>
                      </a:r>
                      <a:r>
                        <a:rPr lang="en-US" sz="2000" dirty="0">
                          <a:solidFill>
                            <a:schemeClr val="bg1">
                              <a:lumMod val="95000"/>
                            </a:schemeClr>
                          </a:solidFill>
                          <a:effectLst/>
                          <a:latin typeface="Garamond" panose="02020404030301010803" pitchFamily="18" charset="0"/>
                        </a:rPr>
                        <a:t> Generalist Certification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432193938"/>
                  </a:ext>
                </a:extLst>
              </a:tr>
              <a:tr h="913893">
                <a:tc>
                  <a:txBody>
                    <a:bodyPr/>
                    <a:lstStyle/>
                    <a:p>
                      <a:pPr marL="0" marR="0" indent="0" algn="l" hangingPunct="0">
                        <a:lnSpc>
                          <a:spcPts val="2400"/>
                        </a:lnSpc>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hangingPunct="0">
                        <a:lnSpc>
                          <a:spcPts val="2400"/>
                        </a:lnSpc>
                        <a:spcBef>
                          <a:spcPts val="0"/>
                        </a:spcBef>
                        <a:spcAft>
                          <a:spcPts val="0"/>
                        </a:spcAft>
                      </a:pPr>
                      <a:r>
                        <a:rPr lang="en-US" sz="2400" dirty="0">
                          <a:solidFill>
                            <a:srgbClr val="262626"/>
                          </a:solidFill>
                          <a:effectLst/>
                          <a:latin typeface="Garamond" panose="02020404030301010803" pitchFamily="18" charset="0"/>
                          <a:ea typeface="Times New Roman" panose="02020603050405020304" pitchFamily="18" charset="0"/>
                        </a:rPr>
                        <a:t>(n = 54)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2400"/>
                        </a:lnSpc>
                        <a:spcBef>
                          <a:spcPts val="0"/>
                        </a:spcBef>
                        <a:spcAft>
                          <a:spcPts val="0"/>
                        </a:spcAft>
                      </a:pPr>
                      <a:r>
                        <a:rPr lang="en-US" sz="2400" dirty="0">
                          <a:solidFill>
                            <a:srgbClr val="262626"/>
                          </a:solidFill>
                          <a:effectLst/>
                          <a:latin typeface="Garamond" panose="02020404030301010803" pitchFamily="18" charset="0"/>
                          <a:ea typeface="Times New Roman" panose="02020603050405020304" pitchFamily="18" charset="0"/>
                        </a:rPr>
                        <a:t>(n = 24)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3336963"/>
                  </a:ext>
                </a:extLst>
              </a:tr>
            </a:tbl>
          </a:graphicData>
        </a:graphic>
      </p:graphicFrame>
      <p:sp>
        <p:nvSpPr>
          <p:cNvPr id="9" name="TextBox 8">
            <a:extLst>
              <a:ext uri="{FF2B5EF4-FFF2-40B4-BE49-F238E27FC236}">
                <a16:creationId xmlns:a16="http://schemas.microsoft.com/office/drawing/2014/main" id="{320A0332-7160-B04F-9AA6-3447D2F6F18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78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80" y="473129"/>
            <a:ext cx="10058400" cy="835632"/>
          </a:xfrm>
        </p:spPr>
        <p:txBody>
          <a:bodyPr>
            <a:normAutofit fontScale="90000"/>
          </a:bodyPr>
          <a:lstStyle/>
          <a:p>
            <a:r>
              <a:rPr lang="en-US" sz="4400" dirty="0"/>
              <a:t>Data: Survey Instruments (5-Level Likert Scales)</a:t>
            </a:r>
          </a:p>
        </p:txBody>
      </p:sp>
      <p:sp>
        <p:nvSpPr>
          <p:cNvPr id="9" name="TextBox 8">
            <a:extLst>
              <a:ext uri="{FF2B5EF4-FFF2-40B4-BE49-F238E27FC236}">
                <a16:creationId xmlns:a16="http://schemas.microsoft.com/office/drawing/2014/main" id="{320A0332-7160-B04F-9AA6-3447D2F6F18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7D3B85-CEFC-114E-A045-16F37C9B19F9}"/>
              </a:ext>
            </a:extLst>
          </p:cNvPr>
          <p:cNvGraphicFramePr>
            <a:graphicFrameLocks noGrp="1"/>
          </p:cNvGraphicFramePr>
          <p:nvPr>
            <p:extLst>
              <p:ext uri="{D42A27DB-BD31-4B8C-83A1-F6EECF244321}">
                <p14:modId xmlns:p14="http://schemas.microsoft.com/office/powerpoint/2010/main" val="1175834787"/>
              </p:ext>
            </p:extLst>
          </p:nvPr>
        </p:nvGraphicFramePr>
        <p:xfrm>
          <a:off x="1200726" y="1432184"/>
          <a:ext cx="9954954" cy="4121648"/>
        </p:xfrm>
        <a:graphic>
          <a:graphicData uri="http://schemas.openxmlformats.org/drawingml/2006/table">
            <a:tbl>
              <a:tblPr firstRow="1" bandRow="1">
                <a:tableStyleId>{2D5ABB26-0587-4C30-8999-92F81FD0307C}</a:tableStyleId>
              </a:tblPr>
              <a:tblGrid>
                <a:gridCol w="4977477">
                  <a:extLst>
                    <a:ext uri="{9D8B030D-6E8A-4147-A177-3AD203B41FA5}">
                      <a16:colId xmlns:a16="http://schemas.microsoft.com/office/drawing/2014/main" val="4243293409"/>
                    </a:ext>
                  </a:extLst>
                </a:gridCol>
                <a:gridCol w="4977477">
                  <a:extLst>
                    <a:ext uri="{9D8B030D-6E8A-4147-A177-3AD203B41FA5}">
                      <a16:colId xmlns:a16="http://schemas.microsoft.com/office/drawing/2014/main" val="4211445450"/>
                    </a:ext>
                  </a:extLst>
                </a:gridCol>
              </a:tblGrid>
              <a:tr h="402781">
                <a:tc>
                  <a:txBody>
                    <a:bodyPr/>
                    <a:lstStyle/>
                    <a:p>
                      <a:pPr algn="ctr"/>
                      <a:r>
                        <a:rPr lang="en-US" dirty="0">
                          <a:solidFill>
                            <a:schemeClr val="bg1">
                              <a:lumMod val="95000"/>
                            </a:schemeClr>
                          </a:solidFill>
                          <a:latin typeface="Garamond" panose="02020404030301010803" pitchFamily="18" charset="0"/>
                        </a:rPr>
                        <a:t>The Mathematics Beliefs Instrument</a:t>
                      </a:r>
                      <a:endParaRPr lang="en-US" dirty="0">
                        <a:solidFill>
                          <a:schemeClr val="bg1">
                            <a:lumMod val="95000"/>
                          </a:schemeClr>
                        </a:solidFill>
                        <a:highlight>
                          <a:srgbClr val="FFFF00"/>
                        </a:highlight>
                        <a:latin typeface="Garamond" panose="020204040303010108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dirty="0">
                          <a:solidFill>
                            <a:schemeClr val="bg1">
                              <a:lumMod val="50000"/>
                            </a:schemeClr>
                          </a:solidFill>
                          <a:latin typeface="Garamond" panose="02020404030301010803" pitchFamily="18" charset="0"/>
                        </a:rPr>
                        <a:t>Teacher Beliefs on Mathematics Education of 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720047978"/>
                  </a:ext>
                </a:extLst>
              </a:tr>
              <a:tr h="1006952">
                <a:tc>
                  <a:txBody>
                    <a:bodyPr/>
                    <a:lstStyle/>
                    <a:p>
                      <a:pPr marL="285750" indent="-285750">
                        <a:buFont typeface="Arial" panose="020B0604020202020204" pitchFamily="34" charset="0"/>
                        <a:buChar char="•"/>
                      </a:pPr>
                      <a:r>
                        <a:rPr lang="en-US" sz="2000" dirty="0">
                          <a:latin typeface="Garamond" panose="02020404030301010803" pitchFamily="18" charset="0"/>
                        </a:rPr>
                        <a:t>28-Items: capture beliefs about mathematics and how consistent those are to NCTM’s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solidFill>
                            <a:schemeClr val="bg1">
                              <a:lumMod val="85000"/>
                            </a:schemeClr>
                          </a:solidFill>
                          <a:latin typeface="Garamond" panose="02020404030301010803" pitchFamily="18" charset="0"/>
                        </a:rPr>
                        <a:t>30-Items : capture beliefs about EB’s math education and how consistent those are to the 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442120"/>
                  </a:ext>
                </a:extLst>
              </a:tr>
              <a:tr h="230913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latin typeface="Garamond" panose="02020404030301010803" pitchFamily="18" charset="0"/>
                        </a:rPr>
                        <a:t>Learning math is a process in which students absorb information as a result of repeated practice. (R)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latin typeface="Garamond" panose="02020404030301010803" pitchFamily="18" charset="0"/>
                        </a:rPr>
                        <a:t>Good reasoning should be regraded more than students' ability to find correct answers.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latin typeface="Garamond" panose="02020404030301010803" pitchFamily="18" charset="0"/>
                        </a:rPr>
                        <a:t>In math, something is either right or wrong.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solidFill>
                            <a:schemeClr val="bg1">
                              <a:lumMod val="85000"/>
                            </a:schemeClr>
                          </a:solidFill>
                          <a:latin typeface="Garamond" panose="02020404030301010803" pitchFamily="18" charset="0"/>
                        </a:rPr>
                        <a:t>ELs' background should be integrated into the mathematics lessons.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lumMod val="85000"/>
                            </a:schemeClr>
                          </a:solidFill>
                          <a:latin typeface="Garamond" panose="02020404030301010803" pitchFamily="18" charset="0"/>
                        </a:rPr>
                        <a:t>Math standardized testing should be offered in languages other than English for ELs.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lumMod val="85000"/>
                            </a:schemeClr>
                          </a:solidFill>
                          <a:latin typeface="Garamond" panose="02020404030301010803" pitchFamily="18" charset="0"/>
                        </a:rPr>
                        <a:t>It is good practice to simplify the math content for EL students. (R)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164329"/>
                  </a:ext>
                </a:extLst>
              </a:tr>
              <a:tr h="402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Garamond" panose="02020404030301010803" pitchFamily="18" charset="0"/>
                          <a:ea typeface="+mn-ea"/>
                          <a:cs typeface="+mn-cs"/>
                        </a:rPr>
                        <a:t>Cronbach Alpha: 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Garamond" panose="02020404030301010803" pitchFamily="18" charset="0"/>
                          <a:ea typeface="+mn-ea"/>
                          <a:cs typeface="+mn-cs"/>
                        </a:rPr>
                        <a:t>Cronbach Alpha: 0.78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448387"/>
                  </a:ext>
                </a:extLst>
              </a:tr>
            </a:tbl>
          </a:graphicData>
        </a:graphic>
      </p:graphicFrame>
    </p:spTree>
    <p:extLst>
      <p:ext uri="{BB962C8B-B14F-4D97-AF65-F5344CB8AC3E}">
        <p14:creationId xmlns:p14="http://schemas.microsoft.com/office/powerpoint/2010/main" val="158921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80" y="473129"/>
            <a:ext cx="10058400" cy="835632"/>
          </a:xfrm>
        </p:spPr>
        <p:txBody>
          <a:bodyPr>
            <a:normAutofit fontScale="90000"/>
          </a:bodyPr>
          <a:lstStyle/>
          <a:p>
            <a:r>
              <a:rPr lang="en-US" sz="4400" dirty="0"/>
              <a:t>Data: Survey Instruments (5-Level Likert Scales)</a:t>
            </a:r>
          </a:p>
        </p:txBody>
      </p:sp>
      <p:sp>
        <p:nvSpPr>
          <p:cNvPr id="9" name="TextBox 8">
            <a:extLst>
              <a:ext uri="{FF2B5EF4-FFF2-40B4-BE49-F238E27FC236}">
                <a16:creationId xmlns:a16="http://schemas.microsoft.com/office/drawing/2014/main" id="{320A0332-7160-B04F-9AA6-3447D2F6F18F}"/>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7D3B85-CEFC-114E-A045-16F37C9B19F9}"/>
              </a:ext>
            </a:extLst>
          </p:cNvPr>
          <p:cNvGraphicFramePr>
            <a:graphicFrameLocks noGrp="1"/>
          </p:cNvGraphicFramePr>
          <p:nvPr>
            <p:extLst>
              <p:ext uri="{D42A27DB-BD31-4B8C-83A1-F6EECF244321}">
                <p14:modId xmlns:p14="http://schemas.microsoft.com/office/powerpoint/2010/main" val="875797185"/>
              </p:ext>
            </p:extLst>
          </p:nvPr>
        </p:nvGraphicFramePr>
        <p:xfrm>
          <a:off x="1200726" y="1432184"/>
          <a:ext cx="9954954" cy="4121648"/>
        </p:xfrm>
        <a:graphic>
          <a:graphicData uri="http://schemas.openxmlformats.org/drawingml/2006/table">
            <a:tbl>
              <a:tblPr firstRow="1" bandRow="1">
                <a:tableStyleId>{2D5ABB26-0587-4C30-8999-92F81FD0307C}</a:tableStyleId>
              </a:tblPr>
              <a:tblGrid>
                <a:gridCol w="4977477">
                  <a:extLst>
                    <a:ext uri="{9D8B030D-6E8A-4147-A177-3AD203B41FA5}">
                      <a16:colId xmlns:a16="http://schemas.microsoft.com/office/drawing/2014/main" val="4243293409"/>
                    </a:ext>
                  </a:extLst>
                </a:gridCol>
                <a:gridCol w="4977477">
                  <a:extLst>
                    <a:ext uri="{9D8B030D-6E8A-4147-A177-3AD203B41FA5}">
                      <a16:colId xmlns:a16="http://schemas.microsoft.com/office/drawing/2014/main" val="4211445450"/>
                    </a:ext>
                  </a:extLst>
                </a:gridCol>
              </a:tblGrid>
              <a:tr h="402781">
                <a:tc>
                  <a:txBody>
                    <a:bodyPr/>
                    <a:lstStyle/>
                    <a:p>
                      <a:pPr algn="ctr"/>
                      <a:r>
                        <a:rPr lang="en-US" dirty="0">
                          <a:solidFill>
                            <a:schemeClr val="bg1">
                              <a:lumMod val="50000"/>
                            </a:schemeClr>
                          </a:solidFill>
                          <a:latin typeface="Garamond" panose="02020404030301010803" pitchFamily="18" charset="0"/>
                        </a:rPr>
                        <a:t>The Mathematics Beliefs Instrument</a:t>
                      </a:r>
                      <a:endParaRPr lang="en-US" dirty="0">
                        <a:solidFill>
                          <a:schemeClr val="bg1">
                            <a:lumMod val="50000"/>
                          </a:schemeClr>
                        </a:solidFill>
                        <a:highlight>
                          <a:srgbClr val="FFFF00"/>
                        </a:highlight>
                        <a:latin typeface="Garamond" panose="020204040303010108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dirty="0">
                          <a:solidFill>
                            <a:schemeClr val="bg1"/>
                          </a:solidFill>
                          <a:latin typeface="Garamond" panose="02020404030301010803" pitchFamily="18" charset="0"/>
                        </a:rPr>
                        <a:t>Teacher Beliefs on Mathematics Education of 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720047978"/>
                  </a:ext>
                </a:extLst>
              </a:tr>
              <a:tr h="1006952">
                <a:tc>
                  <a:txBody>
                    <a:bodyPr/>
                    <a:lstStyle/>
                    <a:p>
                      <a:pPr marL="285750" indent="-285750">
                        <a:buFont typeface="Arial" panose="020B0604020202020204" pitchFamily="34" charset="0"/>
                        <a:buChar char="•"/>
                      </a:pPr>
                      <a:r>
                        <a:rPr lang="en-US" sz="2000" dirty="0">
                          <a:solidFill>
                            <a:schemeClr val="bg1">
                              <a:lumMod val="85000"/>
                            </a:schemeClr>
                          </a:solidFill>
                          <a:latin typeface="Garamond" panose="02020404030301010803" pitchFamily="18" charset="0"/>
                        </a:rPr>
                        <a:t>28-Items: capture beliefs about mathematics and how consistent those are to NCTM’s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solidFill>
                            <a:schemeClr val="tx1"/>
                          </a:solidFill>
                          <a:latin typeface="Garamond" panose="02020404030301010803" pitchFamily="18" charset="0"/>
                        </a:rPr>
                        <a:t>30-Items : capture beliefs about EB’s math education and how consistent those are to the 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442120"/>
                  </a:ext>
                </a:extLst>
              </a:tr>
              <a:tr h="230913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solidFill>
                            <a:schemeClr val="bg1">
                              <a:lumMod val="85000"/>
                            </a:schemeClr>
                          </a:solidFill>
                          <a:latin typeface="Garamond" panose="02020404030301010803" pitchFamily="18" charset="0"/>
                        </a:rPr>
                        <a:t>Learning math is a process in which students absorb information as a result of repeated practice. (R)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solidFill>
                            <a:schemeClr val="bg1">
                              <a:lumMod val="85000"/>
                            </a:schemeClr>
                          </a:solidFill>
                          <a:latin typeface="Garamond" panose="02020404030301010803" pitchFamily="18" charset="0"/>
                        </a:rPr>
                        <a:t>Good reasoning should be regraded more than students' ability to find correct answers.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solidFill>
                            <a:schemeClr val="bg1">
                              <a:lumMod val="85000"/>
                            </a:schemeClr>
                          </a:solidFill>
                          <a:latin typeface="Garamond" panose="02020404030301010803" pitchFamily="18" charset="0"/>
                        </a:rPr>
                        <a:t>In math, something is either right or wrong.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solidFill>
                            <a:schemeClr val="tx1"/>
                          </a:solidFill>
                          <a:latin typeface="Garamond" panose="02020404030301010803" pitchFamily="18" charset="0"/>
                        </a:rPr>
                        <a:t>ELs' background should be integrated into the mathematics lessons.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latin typeface="Garamond" panose="02020404030301010803" pitchFamily="18" charset="0"/>
                        </a:rPr>
                        <a:t>Math standardized testing should be offered in languages other than English for ELs.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latin typeface="Garamond" panose="02020404030301010803" pitchFamily="18" charset="0"/>
                        </a:rPr>
                        <a:t>It is good practice to simplify the math content for EL students. (R)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164329"/>
                  </a:ext>
                </a:extLst>
              </a:tr>
              <a:tr h="402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Garamond" panose="02020404030301010803" pitchFamily="18" charset="0"/>
                          <a:ea typeface="+mn-ea"/>
                          <a:cs typeface="+mn-cs"/>
                        </a:rPr>
                        <a:t>Cronbach Alpha: 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Cronbach Alpha: 0.78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448387"/>
                  </a:ext>
                </a:extLst>
              </a:tr>
            </a:tbl>
          </a:graphicData>
        </a:graphic>
      </p:graphicFrame>
    </p:spTree>
    <p:extLst>
      <p:ext uri="{BB962C8B-B14F-4D97-AF65-F5344CB8AC3E}">
        <p14:creationId xmlns:p14="http://schemas.microsoft.com/office/powerpoint/2010/main" val="227296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8" y="1414913"/>
            <a:ext cx="10058400" cy="4819631"/>
          </a:xfrm>
        </p:spPr>
        <p:txBody>
          <a:bodyPr>
            <a:normAutofit/>
          </a:bodyPr>
          <a:lstStyle/>
          <a:p>
            <a:pPr marL="0" indent="0">
              <a:buNone/>
            </a:pPr>
            <a:r>
              <a:rPr lang="en-US" altLang="en-US" sz="3200" dirty="0">
                <a:cs typeface="Arial" panose="020B0604020202020204" pitchFamily="34" charset="0"/>
              </a:rPr>
              <a:t>Well-established methodology for the exploration of beliefs and their relationships</a:t>
            </a:r>
            <a:r>
              <a:rPr lang="en-US" altLang="en-US" sz="3200" baseline="30000" dirty="0">
                <a:cs typeface="Arial" panose="020B0604020202020204" pitchFamily="34" charset="0"/>
              </a:rPr>
              <a:t>8</a:t>
            </a:r>
            <a:r>
              <a:rPr lang="en-US" altLang="en-US" sz="3200" dirty="0">
                <a:cs typeface="Arial" panose="020B0604020202020204" pitchFamily="34" charset="0"/>
              </a:rPr>
              <a:t>: </a:t>
            </a:r>
            <a:r>
              <a:rPr lang="en-US" altLang="en-US" sz="3200" baseline="30000" dirty="0">
                <a:cs typeface="Arial" panose="020B0604020202020204" pitchFamily="34" charset="0"/>
              </a:rPr>
              <a:t> </a:t>
            </a:r>
            <a:endParaRPr lang="en-US" altLang="en-US" sz="3200" dirty="0">
              <a:cs typeface="Arial" panose="020B0604020202020204" pitchFamily="34" charset="0"/>
            </a:endParaRPr>
          </a:p>
          <a:p>
            <a:pPr>
              <a:buFont typeface="Wingdings" pitchFamily="2" charset="2"/>
              <a:buChar char="Ø"/>
            </a:pPr>
            <a:r>
              <a:rPr lang="en-US" altLang="en-US" sz="3200" dirty="0">
                <a:cs typeface="Arial" panose="020B0604020202020204" pitchFamily="34" charset="0"/>
              </a:rPr>
              <a:t> Cluster Analysis</a:t>
            </a:r>
          </a:p>
          <a:p>
            <a:pPr>
              <a:buFont typeface="Wingdings" pitchFamily="2" charset="2"/>
              <a:buChar char="Ø"/>
            </a:pPr>
            <a:r>
              <a:rPr lang="en-US" altLang="en-US" sz="3400" dirty="0">
                <a:solidFill>
                  <a:schemeClr val="bg1">
                    <a:lumMod val="85000"/>
                  </a:schemeClr>
                </a:solidFill>
                <a:cs typeface="Arial" panose="020B0604020202020204" pitchFamily="34" charset="0"/>
              </a:rPr>
              <a:t> </a:t>
            </a:r>
            <a:r>
              <a:rPr lang="en-US" altLang="en-US" sz="3400" dirty="0">
                <a:cs typeface="Arial" panose="020B0604020202020204" pitchFamily="34" charset="0"/>
              </a:rPr>
              <a:t>Crosstabulation of Clusters</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Analysis</a:t>
            </a:r>
          </a:p>
        </p:txBody>
      </p:sp>
      <p:sp>
        <p:nvSpPr>
          <p:cNvPr id="6" name="TextBox 5">
            <a:extLst>
              <a:ext uri="{FF2B5EF4-FFF2-40B4-BE49-F238E27FC236}">
                <a16:creationId xmlns:a16="http://schemas.microsoft.com/office/drawing/2014/main" id="{5CCBFBDD-12AB-6F43-9A93-0B0E3AA0AFF6}"/>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96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bg1">
                    <a:lumMod val="95000"/>
                  </a:schemeClr>
                </a:solidFill>
              </a:rPr>
              <a:t>Results &amp; Discussion: RQ1; </a:t>
            </a:r>
            <a:r>
              <a:rPr lang="en-US" sz="4400" dirty="0">
                <a:solidFill>
                  <a:schemeClr val="bg1">
                    <a:lumMod val="50000"/>
                  </a:schemeClr>
                </a:solidFill>
              </a:rPr>
              <a:t>RQ2; 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5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058400" cy="4488243"/>
          </a:xfrm>
        </p:spPr>
        <p:txBody>
          <a:bodyPr>
            <a:normAutofit/>
          </a:bodyPr>
          <a:lstStyle/>
          <a:p>
            <a:pPr marL="0" indent="0">
              <a:buNone/>
            </a:pPr>
            <a:r>
              <a:rPr lang="en-US" sz="2200" b="1" u="sng" dirty="0">
                <a:cs typeface="Arial" panose="020B0604020202020204" pitchFamily="34" charset="0"/>
              </a:rPr>
              <a:t>Strongly Agreed / Agreed Statements (more than 80 %) </a:t>
            </a:r>
          </a:p>
          <a:p>
            <a:pPr>
              <a:buFont typeface="Wingdings" pitchFamily="2" charset="2"/>
              <a:buChar char="Ø"/>
            </a:pPr>
            <a:r>
              <a:rPr lang="en-US" sz="2200" dirty="0">
                <a:solidFill>
                  <a:schemeClr val="bg1">
                    <a:lumMod val="85000"/>
                  </a:schemeClr>
                </a:solidFill>
                <a:cs typeface="Arial" panose="020B0604020202020204" pitchFamily="34" charset="0"/>
              </a:rPr>
              <a:t> A </a:t>
            </a:r>
            <a:r>
              <a:rPr lang="en-US" sz="2200" b="1" dirty="0">
                <a:solidFill>
                  <a:schemeClr val="bg1">
                    <a:lumMod val="85000"/>
                  </a:schemeClr>
                </a:solidFill>
                <a:cs typeface="Arial" panose="020B0604020202020204" pitchFamily="34" charset="0"/>
              </a:rPr>
              <a:t>demonstration of good reasoning</a:t>
            </a:r>
            <a:r>
              <a:rPr lang="en-US" sz="2200" dirty="0">
                <a:solidFill>
                  <a:schemeClr val="bg1">
                    <a:lumMod val="85000"/>
                  </a:schemeClr>
                </a:solidFill>
                <a:cs typeface="Arial" panose="020B0604020202020204" pitchFamily="34" charset="0"/>
              </a:rPr>
              <a:t> should be regarded even </a:t>
            </a:r>
            <a:r>
              <a:rPr lang="en-US" sz="2200" b="1" dirty="0">
                <a:solidFill>
                  <a:schemeClr val="bg1">
                    <a:lumMod val="85000"/>
                  </a:schemeClr>
                </a:solidFill>
                <a:cs typeface="Arial" panose="020B0604020202020204" pitchFamily="34" charset="0"/>
              </a:rPr>
              <a:t>more</a:t>
            </a:r>
            <a:r>
              <a:rPr lang="en-US" sz="2200" dirty="0">
                <a:solidFill>
                  <a:schemeClr val="bg1">
                    <a:lumMod val="85000"/>
                  </a:schemeClr>
                </a:solidFill>
                <a:cs typeface="Arial" panose="020B0604020202020204" pitchFamily="34" charset="0"/>
              </a:rPr>
              <a:t> than students’ ability to find correct answers. (SC)</a:t>
            </a:r>
          </a:p>
          <a:p>
            <a:pPr>
              <a:buFont typeface="Wingdings" pitchFamily="2" charset="2"/>
              <a:buChar char="Ø"/>
            </a:pPr>
            <a:r>
              <a:rPr lang="en-US" sz="2200" dirty="0">
                <a:solidFill>
                  <a:schemeClr val="bg1">
                    <a:lumMod val="85000"/>
                  </a:schemeClr>
                </a:solidFill>
                <a:cs typeface="Arial" panose="020B0604020202020204" pitchFamily="34" charset="0"/>
              </a:rPr>
              <a:t> Mathematics should be taught as a </a:t>
            </a:r>
            <a:r>
              <a:rPr lang="en-US" sz="2200" b="1" dirty="0">
                <a:solidFill>
                  <a:schemeClr val="bg1">
                    <a:lumMod val="85000"/>
                  </a:schemeClr>
                </a:solidFill>
                <a:cs typeface="Arial" panose="020B0604020202020204" pitchFamily="34" charset="0"/>
              </a:rPr>
              <a:t>collection</a:t>
            </a:r>
            <a:r>
              <a:rPr lang="en-US" sz="2200" dirty="0">
                <a:solidFill>
                  <a:schemeClr val="bg1">
                    <a:lumMod val="85000"/>
                  </a:schemeClr>
                </a:solidFill>
                <a:cs typeface="Arial" panose="020B0604020202020204" pitchFamily="34" charset="0"/>
              </a:rPr>
              <a:t> of concepts, skills, and algorithms. (T)</a:t>
            </a:r>
          </a:p>
          <a:p>
            <a:pPr marL="0" indent="0">
              <a:buNone/>
            </a:pPr>
            <a:r>
              <a:rPr lang="en-US" sz="2200" b="1" u="sng" dirty="0">
                <a:solidFill>
                  <a:schemeClr val="bg1">
                    <a:lumMod val="85000"/>
                  </a:schemeClr>
                </a:solidFill>
                <a:cs typeface="Arial" panose="020B0604020202020204" pitchFamily="34" charset="0"/>
              </a:rPr>
              <a:t>Strongly Disagreed / Disagreed Statements (more than 80 %) </a:t>
            </a:r>
          </a:p>
          <a:p>
            <a:pPr>
              <a:buFont typeface="Wingdings" pitchFamily="2" charset="2"/>
              <a:buChar char="Ø"/>
            </a:pPr>
            <a:r>
              <a:rPr lang="en-US" sz="2200" dirty="0">
                <a:solidFill>
                  <a:schemeClr val="bg1">
                    <a:lumMod val="85000"/>
                  </a:schemeClr>
                </a:solidFill>
                <a:cs typeface="Arial" panose="020B0604020202020204" pitchFamily="34" charset="0"/>
              </a:rPr>
              <a:t> To be good at mathematics you must be able to solve problems </a:t>
            </a:r>
            <a:r>
              <a:rPr lang="en-US" sz="2200" b="1" dirty="0">
                <a:solidFill>
                  <a:schemeClr val="bg1">
                    <a:lumMod val="85000"/>
                  </a:schemeClr>
                </a:solidFill>
                <a:cs typeface="Arial" panose="020B0604020202020204" pitchFamily="34" charset="0"/>
              </a:rPr>
              <a:t>quickly</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Math problems can be done correctly in </a:t>
            </a:r>
            <a:r>
              <a:rPr lang="en-US" sz="2200" b="1" dirty="0">
                <a:solidFill>
                  <a:schemeClr val="bg1">
                    <a:lumMod val="85000"/>
                  </a:schemeClr>
                </a:solidFill>
                <a:cs typeface="Arial" panose="020B0604020202020204" pitchFamily="34" charset="0"/>
              </a:rPr>
              <a:t>one way</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Some ethnic groups are </a:t>
            </a:r>
            <a:r>
              <a:rPr lang="en-US" sz="2200" b="1" dirty="0">
                <a:solidFill>
                  <a:schemeClr val="bg1">
                    <a:lumMod val="85000"/>
                  </a:schemeClr>
                </a:solidFill>
                <a:cs typeface="Arial" panose="020B0604020202020204" pitchFamily="34" charset="0"/>
              </a:rPr>
              <a:t>better than</a:t>
            </a:r>
            <a:r>
              <a:rPr lang="en-US" sz="2200" dirty="0">
                <a:solidFill>
                  <a:schemeClr val="bg1">
                    <a:lumMod val="85000"/>
                  </a:schemeClr>
                </a:solidFill>
                <a:cs typeface="Arial" panose="020B0604020202020204" pitchFamily="34" charset="0"/>
              </a:rPr>
              <a:t> others. (T)</a:t>
            </a:r>
          </a:p>
          <a:p>
            <a:pPr marL="0" indent="0">
              <a:buNone/>
            </a:pPr>
            <a:endParaRPr lang="en-US" sz="2200" dirty="0">
              <a:cs typeface="Arial" panose="020B0604020202020204" pitchFamily="34" charset="0"/>
            </a:endParaRP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6" name="TextBox 5">
            <a:extLst>
              <a:ext uri="{FF2B5EF4-FFF2-40B4-BE49-F238E27FC236}">
                <a16:creationId xmlns:a16="http://schemas.microsoft.com/office/drawing/2014/main" id="{B741E870-55AB-5340-A9D4-F16299018B9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4E89AA-9599-574C-AD4E-C49AE5141A67}"/>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199922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058400" cy="4488243"/>
          </a:xfrm>
        </p:spPr>
        <p:txBody>
          <a:bodyPr>
            <a:normAutofit/>
          </a:bodyPr>
          <a:lstStyle/>
          <a:p>
            <a:pPr marL="0" indent="0">
              <a:buNone/>
            </a:pPr>
            <a:r>
              <a:rPr lang="en-US" sz="2200" b="1" u="sng" dirty="0">
                <a:cs typeface="Arial" panose="020B0604020202020204" pitchFamily="34" charset="0"/>
              </a:rPr>
              <a:t>Strongly Agreed / Agreed Statements (more than 80 %) </a:t>
            </a:r>
          </a:p>
          <a:p>
            <a:pPr>
              <a:buFont typeface="Wingdings" pitchFamily="2" charset="2"/>
              <a:buChar char="Ø"/>
            </a:pPr>
            <a:r>
              <a:rPr lang="en-US" sz="2200" dirty="0">
                <a:cs typeface="Arial" panose="020B0604020202020204" pitchFamily="34" charset="0"/>
              </a:rPr>
              <a:t> A </a:t>
            </a:r>
            <a:r>
              <a:rPr lang="en-US" sz="2200" b="1" dirty="0">
                <a:solidFill>
                  <a:srgbClr val="005F86"/>
                </a:solidFill>
                <a:cs typeface="Arial" panose="020B0604020202020204" pitchFamily="34" charset="0"/>
              </a:rPr>
              <a:t>demonstration of good reasoning</a:t>
            </a:r>
            <a:r>
              <a:rPr lang="en-US" sz="2200" dirty="0">
                <a:cs typeface="Arial" panose="020B0604020202020204" pitchFamily="34" charset="0"/>
              </a:rPr>
              <a:t> should be regarded even </a:t>
            </a:r>
            <a:r>
              <a:rPr lang="en-US" sz="2200" b="1" dirty="0">
                <a:solidFill>
                  <a:srgbClr val="005F86"/>
                </a:solidFill>
                <a:cs typeface="Arial" panose="020B0604020202020204" pitchFamily="34" charset="0"/>
              </a:rPr>
              <a:t>more</a:t>
            </a:r>
            <a:r>
              <a:rPr lang="en-US" sz="2200" dirty="0">
                <a:cs typeface="Arial" panose="020B0604020202020204" pitchFamily="34" charset="0"/>
              </a:rPr>
              <a:t> than students’ ability to find correct answers. (SC)</a:t>
            </a:r>
          </a:p>
          <a:p>
            <a:pPr>
              <a:buFont typeface="Wingdings" pitchFamily="2" charset="2"/>
              <a:buChar char="Ø"/>
            </a:pPr>
            <a:r>
              <a:rPr lang="en-US" sz="2200" dirty="0">
                <a:cs typeface="Arial" panose="020B0604020202020204" pitchFamily="34" charset="0"/>
              </a:rPr>
              <a:t> Mathematics should be taught as a </a:t>
            </a:r>
            <a:r>
              <a:rPr lang="en-US" sz="2200" b="1" dirty="0">
                <a:solidFill>
                  <a:srgbClr val="005F86"/>
                </a:solidFill>
                <a:cs typeface="Arial" panose="020B0604020202020204" pitchFamily="34" charset="0"/>
              </a:rPr>
              <a:t>collection</a:t>
            </a:r>
            <a:r>
              <a:rPr lang="en-US" sz="2200" dirty="0">
                <a:cs typeface="Arial" panose="020B0604020202020204" pitchFamily="34" charset="0"/>
              </a:rPr>
              <a:t> of concepts, skills, and algorithms. (T)</a:t>
            </a:r>
          </a:p>
          <a:p>
            <a:pPr marL="0" indent="0">
              <a:buNone/>
            </a:pPr>
            <a:r>
              <a:rPr lang="en-US" sz="2200" b="1" u="sng" dirty="0">
                <a:solidFill>
                  <a:schemeClr val="bg1">
                    <a:lumMod val="85000"/>
                  </a:schemeClr>
                </a:solidFill>
                <a:cs typeface="Arial" panose="020B0604020202020204" pitchFamily="34" charset="0"/>
              </a:rPr>
              <a:t>Strongly Disagreed / Disagreed Statements (more than 80 %) </a:t>
            </a:r>
          </a:p>
          <a:p>
            <a:pPr>
              <a:buFont typeface="Wingdings" pitchFamily="2" charset="2"/>
              <a:buChar char="Ø"/>
            </a:pPr>
            <a:r>
              <a:rPr lang="en-US" sz="2200" dirty="0">
                <a:solidFill>
                  <a:schemeClr val="bg1">
                    <a:lumMod val="85000"/>
                  </a:schemeClr>
                </a:solidFill>
                <a:cs typeface="Arial" panose="020B0604020202020204" pitchFamily="34" charset="0"/>
              </a:rPr>
              <a:t> To be good at mathematics you must be able to solve problems </a:t>
            </a:r>
            <a:r>
              <a:rPr lang="en-US" sz="2200" b="1" dirty="0">
                <a:solidFill>
                  <a:schemeClr val="bg1">
                    <a:lumMod val="85000"/>
                  </a:schemeClr>
                </a:solidFill>
                <a:cs typeface="Arial" panose="020B0604020202020204" pitchFamily="34" charset="0"/>
              </a:rPr>
              <a:t>quickly</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Math problems can be done correctly in </a:t>
            </a:r>
            <a:r>
              <a:rPr lang="en-US" sz="2200" b="1" dirty="0">
                <a:solidFill>
                  <a:schemeClr val="bg1">
                    <a:lumMod val="85000"/>
                  </a:schemeClr>
                </a:solidFill>
                <a:cs typeface="Arial" panose="020B0604020202020204" pitchFamily="34" charset="0"/>
              </a:rPr>
              <a:t>one way</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Some ethnic groups are </a:t>
            </a:r>
            <a:r>
              <a:rPr lang="en-US" sz="2200" b="1" dirty="0">
                <a:solidFill>
                  <a:schemeClr val="bg1">
                    <a:lumMod val="85000"/>
                  </a:schemeClr>
                </a:solidFill>
                <a:cs typeface="Arial" panose="020B0604020202020204" pitchFamily="34" charset="0"/>
              </a:rPr>
              <a:t>better than</a:t>
            </a:r>
            <a:r>
              <a:rPr lang="en-US" sz="2200" dirty="0">
                <a:solidFill>
                  <a:schemeClr val="bg1">
                    <a:lumMod val="85000"/>
                  </a:schemeClr>
                </a:solidFill>
                <a:cs typeface="Arial" panose="020B0604020202020204" pitchFamily="34" charset="0"/>
              </a:rPr>
              <a:t> others. (T)</a:t>
            </a:r>
          </a:p>
          <a:p>
            <a:pPr marL="0" indent="0">
              <a:buNone/>
            </a:pPr>
            <a:endParaRPr lang="en-US" sz="2200" dirty="0">
              <a:cs typeface="Arial" panose="020B0604020202020204" pitchFamily="34" charset="0"/>
            </a:endParaRP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6" name="TextBox 5">
            <a:extLst>
              <a:ext uri="{FF2B5EF4-FFF2-40B4-BE49-F238E27FC236}">
                <a16:creationId xmlns:a16="http://schemas.microsoft.com/office/drawing/2014/main" id="{B741E870-55AB-5340-A9D4-F16299018B9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4E89AA-9599-574C-AD4E-C49AE5141A67}"/>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89487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058400" cy="4488243"/>
          </a:xfrm>
        </p:spPr>
        <p:txBody>
          <a:bodyPr>
            <a:normAutofit/>
          </a:bodyPr>
          <a:lstStyle/>
          <a:p>
            <a:pPr marL="0" indent="0">
              <a:buNone/>
            </a:pPr>
            <a:r>
              <a:rPr lang="en-US" sz="2200" b="1" u="sng" dirty="0">
                <a:solidFill>
                  <a:schemeClr val="bg1">
                    <a:lumMod val="85000"/>
                  </a:schemeClr>
                </a:solidFill>
                <a:cs typeface="Arial" panose="020B0604020202020204" pitchFamily="34" charset="0"/>
              </a:rPr>
              <a:t>Strongly Agreed / Agreed Statements (more than 80 %) </a:t>
            </a:r>
          </a:p>
          <a:p>
            <a:pPr>
              <a:buFont typeface="Wingdings" pitchFamily="2" charset="2"/>
              <a:buChar char="Ø"/>
            </a:pPr>
            <a:r>
              <a:rPr lang="en-US" sz="2200" dirty="0">
                <a:solidFill>
                  <a:schemeClr val="bg1">
                    <a:lumMod val="85000"/>
                  </a:schemeClr>
                </a:solidFill>
                <a:cs typeface="Arial" panose="020B0604020202020204" pitchFamily="34" charset="0"/>
              </a:rPr>
              <a:t> A </a:t>
            </a:r>
            <a:r>
              <a:rPr lang="en-US" sz="2200" b="1" dirty="0">
                <a:solidFill>
                  <a:schemeClr val="bg1">
                    <a:lumMod val="85000"/>
                  </a:schemeClr>
                </a:solidFill>
                <a:cs typeface="Arial" panose="020B0604020202020204" pitchFamily="34" charset="0"/>
              </a:rPr>
              <a:t>demonstration of good reasoning</a:t>
            </a:r>
            <a:r>
              <a:rPr lang="en-US" sz="2200" dirty="0">
                <a:solidFill>
                  <a:schemeClr val="bg1">
                    <a:lumMod val="85000"/>
                  </a:schemeClr>
                </a:solidFill>
                <a:cs typeface="Arial" panose="020B0604020202020204" pitchFamily="34" charset="0"/>
              </a:rPr>
              <a:t> should be regarded even </a:t>
            </a:r>
            <a:r>
              <a:rPr lang="en-US" sz="2200" b="1" dirty="0">
                <a:solidFill>
                  <a:schemeClr val="bg1">
                    <a:lumMod val="85000"/>
                  </a:schemeClr>
                </a:solidFill>
                <a:cs typeface="Arial" panose="020B0604020202020204" pitchFamily="34" charset="0"/>
              </a:rPr>
              <a:t>more</a:t>
            </a:r>
            <a:r>
              <a:rPr lang="en-US" sz="2200" dirty="0">
                <a:solidFill>
                  <a:schemeClr val="bg1">
                    <a:lumMod val="85000"/>
                  </a:schemeClr>
                </a:solidFill>
                <a:cs typeface="Arial" panose="020B0604020202020204" pitchFamily="34" charset="0"/>
              </a:rPr>
              <a:t> than students’ ability to find correct answers. (SC)</a:t>
            </a:r>
          </a:p>
          <a:p>
            <a:pPr>
              <a:buFont typeface="Wingdings" pitchFamily="2" charset="2"/>
              <a:buChar char="Ø"/>
            </a:pPr>
            <a:r>
              <a:rPr lang="en-US" sz="2200" dirty="0">
                <a:solidFill>
                  <a:schemeClr val="bg1">
                    <a:lumMod val="85000"/>
                  </a:schemeClr>
                </a:solidFill>
                <a:cs typeface="Arial" panose="020B0604020202020204" pitchFamily="34" charset="0"/>
              </a:rPr>
              <a:t> Mathematics should be taught as a </a:t>
            </a:r>
            <a:r>
              <a:rPr lang="en-US" sz="2200" b="1" dirty="0">
                <a:solidFill>
                  <a:schemeClr val="bg1">
                    <a:lumMod val="85000"/>
                  </a:schemeClr>
                </a:solidFill>
                <a:cs typeface="Arial" panose="020B0604020202020204" pitchFamily="34" charset="0"/>
              </a:rPr>
              <a:t>collection</a:t>
            </a:r>
            <a:r>
              <a:rPr lang="en-US" sz="2200" dirty="0">
                <a:solidFill>
                  <a:schemeClr val="bg1">
                    <a:lumMod val="85000"/>
                  </a:schemeClr>
                </a:solidFill>
                <a:cs typeface="Arial" panose="020B0604020202020204" pitchFamily="34" charset="0"/>
              </a:rPr>
              <a:t> of concepts, skills, and algorithms. (T)</a:t>
            </a:r>
          </a:p>
          <a:p>
            <a:pPr marL="0" indent="0">
              <a:buNone/>
            </a:pPr>
            <a:r>
              <a:rPr lang="en-US" sz="2200" b="1" u="sng" dirty="0">
                <a:cs typeface="Arial" panose="020B0604020202020204" pitchFamily="34" charset="0"/>
              </a:rPr>
              <a:t>Strongly Disagreed / Disagreed Statements (more than 80 %) </a:t>
            </a:r>
          </a:p>
          <a:p>
            <a:pPr>
              <a:buFont typeface="Wingdings" pitchFamily="2" charset="2"/>
              <a:buChar char="Ø"/>
            </a:pPr>
            <a:r>
              <a:rPr lang="en-US" sz="2200" dirty="0">
                <a:cs typeface="Arial" panose="020B0604020202020204" pitchFamily="34" charset="0"/>
              </a:rPr>
              <a:t> </a:t>
            </a:r>
            <a:r>
              <a:rPr lang="en-US" sz="2200" dirty="0">
                <a:solidFill>
                  <a:schemeClr val="bg1">
                    <a:lumMod val="85000"/>
                  </a:schemeClr>
                </a:solidFill>
                <a:cs typeface="Arial" panose="020B0604020202020204" pitchFamily="34" charset="0"/>
              </a:rPr>
              <a:t>To be good at mathematics you must be able to solve problems </a:t>
            </a:r>
            <a:r>
              <a:rPr lang="en-US" sz="2200" b="1" dirty="0">
                <a:solidFill>
                  <a:schemeClr val="bg1">
                    <a:lumMod val="85000"/>
                  </a:schemeClr>
                </a:solidFill>
                <a:cs typeface="Arial" panose="020B0604020202020204" pitchFamily="34" charset="0"/>
              </a:rPr>
              <a:t>quickly</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Math problems can be done correctly in </a:t>
            </a:r>
            <a:r>
              <a:rPr lang="en-US" sz="2200" b="1" dirty="0">
                <a:solidFill>
                  <a:schemeClr val="bg1">
                    <a:lumMod val="85000"/>
                  </a:schemeClr>
                </a:solidFill>
                <a:cs typeface="Arial" panose="020B0604020202020204" pitchFamily="34" charset="0"/>
              </a:rPr>
              <a:t>one way</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Some ethnic groups are </a:t>
            </a:r>
            <a:r>
              <a:rPr lang="en-US" sz="2200" b="1" dirty="0">
                <a:solidFill>
                  <a:schemeClr val="bg1">
                    <a:lumMod val="85000"/>
                  </a:schemeClr>
                </a:solidFill>
                <a:cs typeface="Arial" panose="020B0604020202020204" pitchFamily="34" charset="0"/>
              </a:rPr>
              <a:t>better than</a:t>
            </a:r>
            <a:r>
              <a:rPr lang="en-US" sz="2200" dirty="0">
                <a:solidFill>
                  <a:schemeClr val="bg1">
                    <a:lumMod val="85000"/>
                  </a:schemeClr>
                </a:solidFill>
                <a:cs typeface="Arial" panose="020B0604020202020204" pitchFamily="34" charset="0"/>
              </a:rPr>
              <a:t> others. (T)</a:t>
            </a:r>
          </a:p>
          <a:p>
            <a:pPr marL="0" indent="0">
              <a:buNone/>
            </a:pPr>
            <a:endParaRPr lang="en-US" sz="2200" dirty="0">
              <a:cs typeface="Arial" panose="020B0604020202020204" pitchFamily="34" charset="0"/>
            </a:endParaRP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6" name="TextBox 5">
            <a:extLst>
              <a:ext uri="{FF2B5EF4-FFF2-40B4-BE49-F238E27FC236}">
                <a16:creationId xmlns:a16="http://schemas.microsoft.com/office/drawing/2014/main" id="{B741E870-55AB-5340-A9D4-F16299018B9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4E89AA-9599-574C-AD4E-C49AE5141A67}"/>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35093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058400" cy="4488243"/>
          </a:xfrm>
        </p:spPr>
        <p:txBody>
          <a:bodyPr>
            <a:normAutofit/>
          </a:bodyPr>
          <a:lstStyle/>
          <a:p>
            <a:pPr marL="0" indent="0">
              <a:buNone/>
            </a:pPr>
            <a:r>
              <a:rPr lang="en-US" sz="2200" b="1" u="sng" dirty="0">
                <a:solidFill>
                  <a:schemeClr val="bg1">
                    <a:lumMod val="85000"/>
                  </a:schemeClr>
                </a:solidFill>
                <a:cs typeface="Arial" panose="020B0604020202020204" pitchFamily="34" charset="0"/>
              </a:rPr>
              <a:t>Strongly Agreed / Agreed Statements (more than 80 %) </a:t>
            </a:r>
          </a:p>
          <a:p>
            <a:pPr>
              <a:buFont typeface="Wingdings" pitchFamily="2" charset="2"/>
              <a:buChar char="Ø"/>
            </a:pPr>
            <a:r>
              <a:rPr lang="en-US" sz="2200" dirty="0">
                <a:solidFill>
                  <a:schemeClr val="bg1">
                    <a:lumMod val="85000"/>
                  </a:schemeClr>
                </a:solidFill>
                <a:cs typeface="Arial" panose="020B0604020202020204" pitchFamily="34" charset="0"/>
              </a:rPr>
              <a:t> A </a:t>
            </a:r>
            <a:r>
              <a:rPr lang="en-US" sz="2200" b="1" dirty="0">
                <a:solidFill>
                  <a:schemeClr val="bg1">
                    <a:lumMod val="85000"/>
                  </a:schemeClr>
                </a:solidFill>
                <a:cs typeface="Arial" panose="020B0604020202020204" pitchFamily="34" charset="0"/>
              </a:rPr>
              <a:t>demonstration of good reasoning</a:t>
            </a:r>
            <a:r>
              <a:rPr lang="en-US" sz="2200" dirty="0">
                <a:solidFill>
                  <a:schemeClr val="bg1">
                    <a:lumMod val="85000"/>
                  </a:schemeClr>
                </a:solidFill>
                <a:cs typeface="Arial" panose="020B0604020202020204" pitchFamily="34" charset="0"/>
              </a:rPr>
              <a:t> should be regarded even </a:t>
            </a:r>
            <a:r>
              <a:rPr lang="en-US" sz="2200" b="1" dirty="0">
                <a:solidFill>
                  <a:schemeClr val="bg1">
                    <a:lumMod val="85000"/>
                  </a:schemeClr>
                </a:solidFill>
                <a:cs typeface="Arial" panose="020B0604020202020204" pitchFamily="34" charset="0"/>
              </a:rPr>
              <a:t>more</a:t>
            </a:r>
            <a:r>
              <a:rPr lang="en-US" sz="2200" dirty="0">
                <a:solidFill>
                  <a:schemeClr val="bg1">
                    <a:lumMod val="85000"/>
                  </a:schemeClr>
                </a:solidFill>
                <a:cs typeface="Arial" panose="020B0604020202020204" pitchFamily="34" charset="0"/>
              </a:rPr>
              <a:t> than students’ ability to find correct answers. (SC)</a:t>
            </a:r>
          </a:p>
          <a:p>
            <a:pPr>
              <a:buFont typeface="Wingdings" pitchFamily="2" charset="2"/>
              <a:buChar char="Ø"/>
            </a:pPr>
            <a:r>
              <a:rPr lang="en-US" sz="2200" dirty="0">
                <a:solidFill>
                  <a:schemeClr val="bg1">
                    <a:lumMod val="85000"/>
                  </a:schemeClr>
                </a:solidFill>
                <a:cs typeface="Arial" panose="020B0604020202020204" pitchFamily="34" charset="0"/>
              </a:rPr>
              <a:t> Mathematics should be taught as a </a:t>
            </a:r>
            <a:r>
              <a:rPr lang="en-US" sz="2200" b="1" dirty="0">
                <a:solidFill>
                  <a:schemeClr val="bg1">
                    <a:lumMod val="85000"/>
                  </a:schemeClr>
                </a:solidFill>
                <a:cs typeface="Arial" panose="020B0604020202020204" pitchFamily="34" charset="0"/>
              </a:rPr>
              <a:t>collection</a:t>
            </a:r>
            <a:r>
              <a:rPr lang="en-US" sz="2200" dirty="0">
                <a:solidFill>
                  <a:schemeClr val="bg1">
                    <a:lumMod val="85000"/>
                  </a:schemeClr>
                </a:solidFill>
                <a:cs typeface="Arial" panose="020B0604020202020204" pitchFamily="34" charset="0"/>
              </a:rPr>
              <a:t> of concepts, skills, and algorithms. (T)</a:t>
            </a:r>
          </a:p>
          <a:p>
            <a:pPr marL="0" indent="0">
              <a:buNone/>
            </a:pPr>
            <a:r>
              <a:rPr lang="en-US" sz="2200" b="1" u="sng" dirty="0">
                <a:cs typeface="Arial" panose="020B0604020202020204" pitchFamily="34" charset="0"/>
              </a:rPr>
              <a:t>Strongly Disagreed / Disagreed Statements (more than 80 %) </a:t>
            </a:r>
          </a:p>
          <a:p>
            <a:pPr>
              <a:buFont typeface="Wingdings" pitchFamily="2" charset="2"/>
              <a:buChar char="Ø"/>
            </a:pPr>
            <a:r>
              <a:rPr lang="en-US" sz="2200" dirty="0">
                <a:cs typeface="Arial" panose="020B0604020202020204" pitchFamily="34" charset="0"/>
              </a:rPr>
              <a:t> To be good at mathematics you must be able to solve problems </a:t>
            </a:r>
            <a:r>
              <a:rPr lang="en-US" sz="2200" b="1" dirty="0">
                <a:solidFill>
                  <a:srgbClr val="005F86"/>
                </a:solidFill>
                <a:cs typeface="Arial" panose="020B0604020202020204" pitchFamily="34" charset="0"/>
              </a:rPr>
              <a:t>quickly</a:t>
            </a:r>
            <a:r>
              <a:rPr lang="en-US" sz="2200" dirty="0">
                <a:cs typeface="Arial" panose="020B0604020202020204" pitchFamily="34" charset="0"/>
              </a:rPr>
              <a:t>. (T)</a:t>
            </a:r>
          </a:p>
          <a:p>
            <a:pPr>
              <a:buFont typeface="Wingdings" pitchFamily="2" charset="2"/>
              <a:buChar char="Ø"/>
            </a:pPr>
            <a:r>
              <a:rPr lang="en-US" sz="2200" dirty="0">
                <a:cs typeface="Arial" panose="020B0604020202020204" pitchFamily="34" charset="0"/>
              </a:rPr>
              <a:t> Math problems can be done correctly in </a:t>
            </a:r>
            <a:r>
              <a:rPr lang="en-US" sz="2200" b="1" dirty="0">
                <a:solidFill>
                  <a:srgbClr val="005F86"/>
                </a:solidFill>
                <a:cs typeface="Arial" panose="020B0604020202020204" pitchFamily="34" charset="0"/>
              </a:rPr>
              <a:t>one way</a:t>
            </a:r>
            <a:r>
              <a:rPr lang="en-US" sz="2200" dirty="0">
                <a:cs typeface="Arial" panose="020B0604020202020204" pitchFamily="34" charset="0"/>
              </a:rPr>
              <a:t>. (T)</a:t>
            </a:r>
          </a:p>
          <a:p>
            <a:pPr>
              <a:buFont typeface="Wingdings" pitchFamily="2" charset="2"/>
              <a:buChar char="Ø"/>
            </a:pPr>
            <a:r>
              <a:rPr lang="en-US" sz="2200" dirty="0">
                <a:cs typeface="Arial" panose="020B0604020202020204" pitchFamily="34" charset="0"/>
              </a:rPr>
              <a:t> Some ethnic groups are </a:t>
            </a:r>
            <a:r>
              <a:rPr lang="en-US" sz="2200" b="1" dirty="0">
                <a:solidFill>
                  <a:srgbClr val="005F86"/>
                </a:solidFill>
                <a:cs typeface="Arial" panose="020B0604020202020204" pitchFamily="34" charset="0"/>
              </a:rPr>
              <a:t>better than</a:t>
            </a:r>
            <a:r>
              <a:rPr lang="en-US" sz="2200" dirty="0">
                <a:cs typeface="Arial" panose="020B0604020202020204" pitchFamily="34" charset="0"/>
              </a:rPr>
              <a:t> others. (T)</a:t>
            </a:r>
          </a:p>
          <a:p>
            <a:pPr marL="0" indent="0">
              <a:buNone/>
            </a:pPr>
            <a:endParaRPr lang="en-US" sz="2200" dirty="0">
              <a:cs typeface="Arial" panose="020B0604020202020204" pitchFamily="34" charset="0"/>
            </a:endParaRP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6" name="TextBox 5">
            <a:extLst>
              <a:ext uri="{FF2B5EF4-FFF2-40B4-BE49-F238E27FC236}">
                <a16:creationId xmlns:a16="http://schemas.microsoft.com/office/drawing/2014/main" id="{B741E870-55AB-5340-A9D4-F16299018B9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4E89AA-9599-574C-AD4E-C49AE5141A67}"/>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74300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414914"/>
            <a:ext cx="5665471" cy="4547736"/>
          </a:xfrm>
        </p:spPr>
        <p:txBody>
          <a:bodyPr>
            <a:normAutofit/>
          </a:bodyPr>
          <a:lstStyle/>
          <a:p>
            <a:pPr>
              <a:lnSpc>
                <a:spcPct val="100000"/>
              </a:lnSpc>
            </a:pPr>
            <a:r>
              <a:rPr lang="en-US" dirty="0"/>
              <a:t>English Learner students, or </a:t>
            </a:r>
            <a:r>
              <a:rPr lang="en-US" b="1" dirty="0"/>
              <a:t>Emergent Bilinguals</a:t>
            </a:r>
            <a:r>
              <a:rPr lang="en-US" baseline="30000" dirty="0"/>
              <a:t>1 </a:t>
            </a:r>
            <a:r>
              <a:rPr lang="en-US" dirty="0"/>
              <a:t>(EBs), are the fastest growing K-12 student population</a:t>
            </a:r>
            <a:r>
              <a:rPr lang="en-US" baseline="30000" dirty="0"/>
              <a:t>2</a:t>
            </a:r>
            <a:r>
              <a:rPr lang="en-US" dirty="0"/>
              <a:t>. </a:t>
            </a:r>
          </a:p>
          <a:p>
            <a:pPr>
              <a:lnSpc>
                <a:spcPct val="100000"/>
              </a:lnSpc>
            </a:pPr>
            <a:r>
              <a:rPr lang="en-US" dirty="0">
                <a:solidFill>
                  <a:schemeClr val="bg1">
                    <a:lumMod val="85000"/>
                  </a:schemeClr>
                </a:solidFill>
              </a:rPr>
              <a:t>At the same time, our society’s prosperity is increasingly dependent on our advances in the sciences and mathematics, especially within underrepresented student populations like EBs</a:t>
            </a:r>
            <a:r>
              <a:rPr lang="en-US" baseline="30000" dirty="0">
                <a:solidFill>
                  <a:schemeClr val="bg1">
                    <a:lumMod val="85000"/>
                  </a:schemeClr>
                </a:solidFill>
              </a:rPr>
              <a:t>3</a:t>
            </a:r>
            <a:r>
              <a:rPr lang="en-US" dirty="0">
                <a:solidFill>
                  <a:schemeClr val="bg1">
                    <a:lumMod val="85000"/>
                  </a:schemeClr>
                </a:solidFill>
              </a:rPr>
              <a:t>. </a:t>
            </a:r>
          </a:p>
          <a:p>
            <a:pPr>
              <a:lnSpc>
                <a:spcPct val="100000"/>
              </a:lnSpc>
            </a:pPr>
            <a:r>
              <a:rPr lang="en-US" dirty="0">
                <a:solidFill>
                  <a:schemeClr val="bg1">
                    <a:lumMod val="85000"/>
                  </a:schemeClr>
                </a:solidFill>
              </a:rPr>
              <a:t>This requires STEM teachers to be aware of and to fully address the unique pedagogical (and emotional) needs of EBs. </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Emergent Bilinguals in our Schools</a:t>
            </a:r>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0" name="Picture 9" descr="A group of people sitting at a table&#10;&#10;Description automatically generated">
            <a:extLst>
              <a:ext uri="{FF2B5EF4-FFF2-40B4-BE49-F238E27FC236}">
                <a16:creationId xmlns:a16="http://schemas.microsoft.com/office/drawing/2014/main" id="{D66C3775-00BA-CD47-8A7C-DA8A27ABF76E}"/>
              </a:ext>
            </a:extLst>
          </p:cNvPr>
          <p:cNvPicPr>
            <a:picLocks noChangeAspect="1"/>
          </p:cNvPicPr>
          <p:nvPr/>
        </p:nvPicPr>
        <p:blipFill rotWithShape="1">
          <a:blip r:embed="rId3">
            <a:extLst>
              <a:ext uri="{28A0092B-C50C-407E-A947-70E740481C1C}">
                <a14:useLocalDpi xmlns:a14="http://schemas.microsoft.com/office/drawing/2010/main" val="0"/>
              </a:ext>
            </a:extLst>
          </a:blip>
          <a:srcRect l="16593" t="140" r="18994" b="-140"/>
          <a:stretch/>
        </p:blipFill>
        <p:spPr>
          <a:xfrm>
            <a:off x="6762750" y="1421264"/>
            <a:ext cx="4392930" cy="4546600"/>
          </a:xfrm>
          <a:prstGeom prst="roundRect">
            <a:avLst>
              <a:gd name="adj" fmla="val 1987"/>
            </a:avLst>
          </a:prstGeom>
          <a:effectLst/>
        </p:spPr>
      </p:pic>
    </p:spTree>
    <p:extLst>
      <p:ext uri="{BB962C8B-B14F-4D97-AF65-F5344CB8AC3E}">
        <p14:creationId xmlns:p14="http://schemas.microsoft.com/office/powerpoint/2010/main" val="425738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3"/>
            <a:ext cx="10058400" cy="4234294"/>
          </a:xfrm>
        </p:spPr>
        <p:txBody>
          <a:bodyPr>
            <a:normAutofit/>
          </a:bodyPr>
          <a:lstStyle/>
          <a:p>
            <a:pPr marL="0" indent="0">
              <a:buNone/>
            </a:pPr>
            <a:r>
              <a:rPr lang="en-US" sz="2200" b="1" u="sng" dirty="0">
                <a:solidFill>
                  <a:schemeClr val="bg1">
                    <a:lumMod val="85000"/>
                  </a:schemeClr>
                </a:solidFill>
                <a:cs typeface="Arial" panose="020B0604020202020204" pitchFamily="34" charset="0"/>
              </a:rPr>
              <a:t>Most Disagreements (at least 33% SA/A and at least 33% SD/D) </a:t>
            </a:r>
          </a:p>
          <a:p>
            <a:pPr>
              <a:buFont typeface="Wingdings" pitchFamily="2" charset="2"/>
              <a:buChar char="Ø"/>
            </a:pPr>
            <a:r>
              <a:rPr lang="en-US" sz="2200" dirty="0">
                <a:solidFill>
                  <a:schemeClr val="bg1">
                    <a:lumMod val="85000"/>
                  </a:schemeClr>
                </a:solidFill>
                <a:cs typeface="Arial" panose="020B0604020202020204" pitchFamily="34" charset="0"/>
              </a:rPr>
              <a:t> Learning mathematics is a process in which students </a:t>
            </a:r>
            <a:r>
              <a:rPr lang="en-US" sz="2200" b="1" dirty="0">
                <a:solidFill>
                  <a:schemeClr val="bg1">
                    <a:lumMod val="85000"/>
                  </a:schemeClr>
                </a:solidFill>
                <a:cs typeface="Arial" panose="020B0604020202020204" pitchFamily="34" charset="0"/>
              </a:rPr>
              <a:t>absorb</a:t>
            </a:r>
            <a:r>
              <a:rPr lang="en-US" sz="2200" dirty="0">
                <a:solidFill>
                  <a:schemeClr val="bg1">
                    <a:lumMod val="85000"/>
                  </a:schemeClr>
                </a:solidFill>
                <a:cs typeface="Arial" panose="020B0604020202020204" pitchFamily="34" charset="0"/>
              </a:rPr>
              <a:t> information, </a:t>
            </a:r>
            <a:r>
              <a:rPr lang="en-US" sz="2200" b="1" dirty="0">
                <a:solidFill>
                  <a:schemeClr val="bg1">
                    <a:lumMod val="85000"/>
                  </a:schemeClr>
                </a:solidFill>
                <a:cs typeface="Arial" panose="020B0604020202020204" pitchFamily="34" charset="0"/>
              </a:rPr>
              <a:t>sorting</a:t>
            </a:r>
            <a:r>
              <a:rPr lang="en-US" sz="2200" dirty="0">
                <a:solidFill>
                  <a:schemeClr val="bg1">
                    <a:lumMod val="85000"/>
                  </a:schemeClr>
                </a:solidFill>
                <a:cs typeface="Arial" panose="020B0604020202020204" pitchFamily="34" charset="0"/>
              </a:rPr>
              <a:t> it in easily retrievable fragments as a result of </a:t>
            </a:r>
            <a:r>
              <a:rPr lang="en-US" sz="2200" b="1" dirty="0">
                <a:solidFill>
                  <a:schemeClr val="bg1">
                    <a:lumMod val="85000"/>
                  </a:schemeClr>
                </a:solidFill>
                <a:cs typeface="Arial" panose="020B0604020202020204" pitchFamily="34" charset="0"/>
              </a:rPr>
              <a:t>repeated</a:t>
            </a:r>
            <a:r>
              <a:rPr lang="en-US" sz="2200" dirty="0">
                <a:solidFill>
                  <a:schemeClr val="bg1">
                    <a:lumMod val="85000"/>
                  </a:schemeClr>
                </a:solidFill>
                <a:cs typeface="Arial" panose="020B0604020202020204" pitchFamily="34" charset="0"/>
              </a:rPr>
              <a:t> practice and reinforcement. (T) </a:t>
            </a:r>
          </a:p>
          <a:p>
            <a:pPr>
              <a:buFont typeface="Wingdings" pitchFamily="2" charset="2"/>
              <a:buChar char="Ø"/>
            </a:pPr>
            <a:r>
              <a:rPr lang="en-US" sz="2200" dirty="0">
                <a:solidFill>
                  <a:schemeClr val="bg1">
                    <a:lumMod val="85000"/>
                  </a:schemeClr>
                </a:solidFill>
                <a:cs typeface="Arial" panose="020B0604020202020204" pitchFamily="34" charset="0"/>
              </a:rPr>
              <a:t> In mathematics, something is either </a:t>
            </a:r>
            <a:r>
              <a:rPr lang="en-US" sz="2200" b="1" dirty="0">
                <a:solidFill>
                  <a:schemeClr val="bg1">
                    <a:lumMod val="85000"/>
                  </a:schemeClr>
                </a:solidFill>
                <a:cs typeface="Arial" panose="020B0604020202020204" pitchFamily="34" charset="0"/>
              </a:rPr>
              <a:t>right or wrong</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The mathematics curriculum consists of several </a:t>
            </a:r>
            <a:r>
              <a:rPr lang="en-US" sz="2200" b="1" dirty="0">
                <a:solidFill>
                  <a:schemeClr val="bg1">
                    <a:lumMod val="85000"/>
                  </a:schemeClr>
                </a:solidFill>
                <a:cs typeface="Arial" panose="020B0604020202020204" pitchFamily="34" charset="0"/>
              </a:rPr>
              <a:t>discrete</a:t>
            </a:r>
            <a:r>
              <a:rPr lang="en-US" sz="2200" dirty="0">
                <a:solidFill>
                  <a:schemeClr val="bg1">
                    <a:lumMod val="85000"/>
                  </a:schemeClr>
                </a:solidFill>
                <a:cs typeface="Arial" panose="020B0604020202020204" pitchFamily="34" charset="0"/>
              </a:rPr>
              <a:t> strands such as computation, geometry, and measurement which is best taught in </a:t>
            </a:r>
            <a:r>
              <a:rPr lang="en-US" sz="2200" b="1" dirty="0">
                <a:solidFill>
                  <a:schemeClr val="bg1">
                    <a:lumMod val="85000"/>
                  </a:schemeClr>
                </a:solidFill>
                <a:cs typeface="Arial" panose="020B0604020202020204" pitchFamily="34" charset="0"/>
              </a:rPr>
              <a:t>isolation</a:t>
            </a:r>
            <a:r>
              <a:rPr lang="en-US" sz="2200" dirty="0">
                <a:solidFill>
                  <a:schemeClr val="bg1">
                    <a:lumMod val="85000"/>
                  </a:schemeClr>
                </a:solidFill>
                <a:cs typeface="Arial" panose="020B0604020202020204" pitchFamily="34" charset="0"/>
              </a:rPr>
              <a:t>. (T)</a:t>
            </a:r>
          </a:p>
          <a:p>
            <a:pPr marL="0" indent="0">
              <a:buNone/>
            </a:pPr>
            <a:endParaRPr lang="en-US" sz="2200" dirty="0">
              <a:solidFill>
                <a:schemeClr val="bg1">
                  <a:lumMod val="85000"/>
                </a:schemeClr>
              </a:solidFill>
              <a:cs typeface="Arial" panose="020B0604020202020204" pitchFamily="34" charset="0"/>
            </a:endParaRPr>
          </a:p>
        </p:txBody>
      </p:sp>
      <p:sp>
        <p:nvSpPr>
          <p:cNvPr id="8" name="Title 2">
            <a:extLst>
              <a:ext uri="{FF2B5EF4-FFF2-40B4-BE49-F238E27FC236}">
                <a16:creationId xmlns:a16="http://schemas.microsoft.com/office/drawing/2014/main" id="{18868653-7171-FC41-8555-2F28FDFD8B58}"/>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9" name="TextBox 8">
            <a:extLst>
              <a:ext uri="{FF2B5EF4-FFF2-40B4-BE49-F238E27FC236}">
                <a16:creationId xmlns:a16="http://schemas.microsoft.com/office/drawing/2014/main" id="{E6F0BE81-0B62-A14C-8048-835286DEEFB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0912BAF-0164-7043-9EA9-59A42B905166}"/>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421981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3"/>
            <a:ext cx="10058400" cy="4234294"/>
          </a:xfrm>
        </p:spPr>
        <p:txBody>
          <a:bodyPr>
            <a:normAutofit/>
          </a:bodyPr>
          <a:lstStyle/>
          <a:p>
            <a:pPr marL="0" indent="0">
              <a:buNone/>
            </a:pPr>
            <a:r>
              <a:rPr lang="en-US" sz="2200" b="1" u="sng" dirty="0">
                <a:cs typeface="Arial" panose="020B0604020202020204" pitchFamily="34" charset="0"/>
              </a:rPr>
              <a:t>Most Disagreements (at least 33% SA/A and at least 33% SD/D) </a:t>
            </a:r>
          </a:p>
          <a:p>
            <a:pPr>
              <a:buFont typeface="Wingdings" pitchFamily="2" charset="2"/>
              <a:buChar char="Ø"/>
            </a:pPr>
            <a:r>
              <a:rPr lang="en-US" sz="2200" dirty="0">
                <a:solidFill>
                  <a:schemeClr val="bg1">
                    <a:lumMod val="85000"/>
                  </a:schemeClr>
                </a:solidFill>
                <a:cs typeface="Arial" panose="020B0604020202020204" pitchFamily="34" charset="0"/>
              </a:rPr>
              <a:t> Learning mathematics is a process in which students </a:t>
            </a:r>
            <a:r>
              <a:rPr lang="en-US" sz="2200" b="1" dirty="0">
                <a:solidFill>
                  <a:schemeClr val="bg1">
                    <a:lumMod val="85000"/>
                  </a:schemeClr>
                </a:solidFill>
                <a:cs typeface="Arial" panose="020B0604020202020204" pitchFamily="34" charset="0"/>
              </a:rPr>
              <a:t>absorb</a:t>
            </a:r>
            <a:r>
              <a:rPr lang="en-US" sz="2200" dirty="0">
                <a:solidFill>
                  <a:schemeClr val="bg1">
                    <a:lumMod val="85000"/>
                  </a:schemeClr>
                </a:solidFill>
                <a:cs typeface="Arial" panose="020B0604020202020204" pitchFamily="34" charset="0"/>
              </a:rPr>
              <a:t> information, </a:t>
            </a:r>
            <a:r>
              <a:rPr lang="en-US" sz="2200" b="1" dirty="0">
                <a:solidFill>
                  <a:schemeClr val="bg1">
                    <a:lumMod val="85000"/>
                  </a:schemeClr>
                </a:solidFill>
                <a:cs typeface="Arial" panose="020B0604020202020204" pitchFamily="34" charset="0"/>
              </a:rPr>
              <a:t>sorting</a:t>
            </a:r>
            <a:r>
              <a:rPr lang="en-US" sz="2200" dirty="0">
                <a:solidFill>
                  <a:schemeClr val="bg1">
                    <a:lumMod val="85000"/>
                  </a:schemeClr>
                </a:solidFill>
                <a:cs typeface="Arial" panose="020B0604020202020204" pitchFamily="34" charset="0"/>
              </a:rPr>
              <a:t> it in easily retrievable fragments as a result of </a:t>
            </a:r>
            <a:r>
              <a:rPr lang="en-US" sz="2200" b="1" dirty="0">
                <a:solidFill>
                  <a:schemeClr val="bg1">
                    <a:lumMod val="85000"/>
                  </a:schemeClr>
                </a:solidFill>
                <a:cs typeface="Arial" panose="020B0604020202020204" pitchFamily="34" charset="0"/>
              </a:rPr>
              <a:t>repeated</a:t>
            </a:r>
            <a:r>
              <a:rPr lang="en-US" sz="2200" dirty="0">
                <a:solidFill>
                  <a:schemeClr val="bg1">
                    <a:lumMod val="85000"/>
                  </a:schemeClr>
                </a:solidFill>
                <a:cs typeface="Arial" panose="020B0604020202020204" pitchFamily="34" charset="0"/>
              </a:rPr>
              <a:t> practice and reinforcement. (T)</a:t>
            </a:r>
          </a:p>
          <a:p>
            <a:pPr>
              <a:buFont typeface="Wingdings" pitchFamily="2" charset="2"/>
              <a:buChar char="Ø"/>
            </a:pPr>
            <a:r>
              <a:rPr lang="en-US" sz="2200" dirty="0">
                <a:solidFill>
                  <a:schemeClr val="bg1">
                    <a:lumMod val="85000"/>
                  </a:schemeClr>
                </a:solidFill>
                <a:cs typeface="Arial" panose="020B0604020202020204" pitchFamily="34" charset="0"/>
              </a:rPr>
              <a:t> In mathematics, something is either </a:t>
            </a:r>
            <a:r>
              <a:rPr lang="en-US" sz="2200" b="1" dirty="0">
                <a:solidFill>
                  <a:schemeClr val="bg1">
                    <a:lumMod val="85000"/>
                  </a:schemeClr>
                </a:solidFill>
                <a:cs typeface="Arial" panose="020B0604020202020204" pitchFamily="34" charset="0"/>
              </a:rPr>
              <a:t>right or wrong</a:t>
            </a:r>
            <a:r>
              <a:rPr lang="en-US" sz="2200" dirty="0">
                <a:solidFill>
                  <a:schemeClr val="bg1">
                    <a:lumMod val="85000"/>
                  </a:schemeClr>
                </a:solidFill>
                <a:cs typeface="Arial" panose="020B0604020202020204" pitchFamily="34" charset="0"/>
              </a:rPr>
              <a:t>. (T)</a:t>
            </a:r>
          </a:p>
          <a:p>
            <a:pPr>
              <a:buFont typeface="Wingdings" pitchFamily="2" charset="2"/>
              <a:buChar char="Ø"/>
            </a:pPr>
            <a:r>
              <a:rPr lang="en-US" sz="2200" dirty="0">
                <a:solidFill>
                  <a:schemeClr val="bg1">
                    <a:lumMod val="85000"/>
                  </a:schemeClr>
                </a:solidFill>
                <a:cs typeface="Arial" panose="020B0604020202020204" pitchFamily="34" charset="0"/>
              </a:rPr>
              <a:t> The mathematics curriculum consists of several </a:t>
            </a:r>
            <a:r>
              <a:rPr lang="en-US" sz="2200" b="1" dirty="0">
                <a:solidFill>
                  <a:schemeClr val="bg1">
                    <a:lumMod val="85000"/>
                  </a:schemeClr>
                </a:solidFill>
                <a:cs typeface="Arial" panose="020B0604020202020204" pitchFamily="34" charset="0"/>
              </a:rPr>
              <a:t>discrete</a:t>
            </a:r>
            <a:r>
              <a:rPr lang="en-US" sz="2200" dirty="0">
                <a:solidFill>
                  <a:schemeClr val="bg1">
                    <a:lumMod val="85000"/>
                  </a:schemeClr>
                </a:solidFill>
                <a:cs typeface="Arial" panose="020B0604020202020204" pitchFamily="34" charset="0"/>
              </a:rPr>
              <a:t> strands such as computation, geometry, and measurement which is best taught in </a:t>
            </a:r>
            <a:r>
              <a:rPr lang="en-US" sz="2200" b="1" dirty="0">
                <a:solidFill>
                  <a:schemeClr val="bg1">
                    <a:lumMod val="85000"/>
                  </a:schemeClr>
                </a:solidFill>
                <a:cs typeface="Arial" panose="020B0604020202020204" pitchFamily="34" charset="0"/>
              </a:rPr>
              <a:t>isolation</a:t>
            </a:r>
            <a:r>
              <a:rPr lang="en-US" sz="2200" dirty="0">
                <a:solidFill>
                  <a:schemeClr val="bg1">
                    <a:lumMod val="85000"/>
                  </a:schemeClr>
                </a:solidFill>
                <a:cs typeface="Arial" panose="020B0604020202020204" pitchFamily="34" charset="0"/>
              </a:rPr>
              <a:t>. (T)</a:t>
            </a:r>
          </a:p>
          <a:p>
            <a:pPr marL="0" indent="0">
              <a:buNone/>
            </a:pPr>
            <a:endParaRPr lang="en-US" sz="2200" dirty="0">
              <a:cs typeface="Arial" panose="020B0604020202020204" pitchFamily="34" charset="0"/>
            </a:endParaRPr>
          </a:p>
        </p:txBody>
      </p:sp>
      <p:sp>
        <p:nvSpPr>
          <p:cNvPr id="8" name="Title 2">
            <a:extLst>
              <a:ext uri="{FF2B5EF4-FFF2-40B4-BE49-F238E27FC236}">
                <a16:creationId xmlns:a16="http://schemas.microsoft.com/office/drawing/2014/main" id="{18868653-7171-FC41-8555-2F28FDFD8B58}"/>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9" name="TextBox 8">
            <a:extLst>
              <a:ext uri="{FF2B5EF4-FFF2-40B4-BE49-F238E27FC236}">
                <a16:creationId xmlns:a16="http://schemas.microsoft.com/office/drawing/2014/main" id="{E6F0BE81-0B62-A14C-8048-835286DEEFB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0912BAF-0164-7043-9EA9-59A42B905166}"/>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304420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3"/>
            <a:ext cx="10058400" cy="4234294"/>
          </a:xfrm>
        </p:spPr>
        <p:txBody>
          <a:bodyPr>
            <a:normAutofit/>
          </a:bodyPr>
          <a:lstStyle/>
          <a:p>
            <a:pPr marL="0" indent="0">
              <a:buNone/>
            </a:pPr>
            <a:r>
              <a:rPr lang="en-US" sz="2200" b="1" u="sng" dirty="0">
                <a:cs typeface="Arial" panose="020B0604020202020204" pitchFamily="34" charset="0"/>
              </a:rPr>
              <a:t>Most Disagreements (at least 33% SA/A and at least 33% SD/D) </a:t>
            </a:r>
          </a:p>
          <a:p>
            <a:pPr>
              <a:buFont typeface="Wingdings" pitchFamily="2" charset="2"/>
              <a:buChar char="Ø"/>
            </a:pPr>
            <a:r>
              <a:rPr lang="en-US" sz="2200" dirty="0">
                <a:cs typeface="Arial" panose="020B0604020202020204" pitchFamily="34" charset="0"/>
              </a:rPr>
              <a:t> Learning mathematics is a process in which students </a:t>
            </a:r>
            <a:r>
              <a:rPr lang="en-US" sz="2200" b="1" dirty="0">
                <a:solidFill>
                  <a:srgbClr val="005F86"/>
                </a:solidFill>
                <a:cs typeface="Arial" panose="020B0604020202020204" pitchFamily="34" charset="0"/>
              </a:rPr>
              <a:t>absorb</a:t>
            </a:r>
            <a:r>
              <a:rPr lang="en-US" sz="2200" dirty="0">
                <a:cs typeface="Arial" panose="020B0604020202020204" pitchFamily="34" charset="0"/>
              </a:rPr>
              <a:t> information, </a:t>
            </a:r>
            <a:r>
              <a:rPr lang="en-US" sz="2200" b="1" dirty="0">
                <a:solidFill>
                  <a:srgbClr val="005F86"/>
                </a:solidFill>
                <a:cs typeface="Arial" panose="020B0604020202020204" pitchFamily="34" charset="0"/>
              </a:rPr>
              <a:t>sorting</a:t>
            </a:r>
            <a:r>
              <a:rPr lang="en-US" sz="2200" dirty="0">
                <a:cs typeface="Arial" panose="020B0604020202020204" pitchFamily="34" charset="0"/>
              </a:rPr>
              <a:t> it in easily retrievable fragments as a result of </a:t>
            </a:r>
            <a:r>
              <a:rPr lang="en-US" sz="2200" b="1" dirty="0">
                <a:solidFill>
                  <a:srgbClr val="005F86"/>
                </a:solidFill>
                <a:cs typeface="Arial" panose="020B0604020202020204" pitchFamily="34" charset="0"/>
              </a:rPr>
              <a:t>repeated</a:t>
            </a:r>
            <a:r>
              <a:rPr lang="en-US" sz="2200" dirty="0">
                <a:cs typeface="Arial" panose="020B0604020202020204" pitchFamily="34" charset="0"/>
              </a:rPr>
              <a:t> practice and reinforcement. (T)</a:t>
            </a:r>
          </a:p>
          <a:p>
            <a:pPr>
              <a:buFont typeface="Wingdings" pitchFamily="2" charset="2"/>
              <a:buChar char="Ø"/>
            </a:pPr>
            <a:r>
              <a:rPr lang="en-US" sz="2200" dirty="0">
                <a:cs typeface="Arial" panose="020B0604020202020204" pitchFamily="34" charset="0"/>
              </a:rPr>
              <a:t> In mathematics, something is either </a:t>
            </a:r>
            <a:r>
              <a:rPr lang="en-US" sz="2200" b="1" dirty="0">
                <a:solidFill>
                  <a:srgbClr val="005F86"/>
                </a:solidFill>
                <a:cs typeface="Arial" panose="020B0604020202020204" pitchFamily="34" charset="0"/>
              </a:rPr>
              <a:t>right or wrong</a:t>
            </a:r>
            <a:r>
              <a:rPr lang="en-US" sz="2200" dirty="0">
                <a:cs typeface="Arial" panose="020B0604020202020204" pitchFamily="34" charset="0"/>
              </a:rPr>
              <a:t>. (T)</a:t>
            </a:r>
          </a:p>
          <a:p>
            <a:pPr>
              <a:buFont typeface="Wingdings" pitchFamily="2" charset="2"/>
              <a:buChar char="Ø"/>
            </a:pPr>
            <a:r>
              <a:rPr lang="en-US" sz="2200" dirty="0">
                <a:cs typeface="Arial" panose="020B0604020202020204" pitchFamily="34" charset="0"/>
              </a:rPr>
              <a:t> The mathematics curriculum consists of several </a:t>
            </a:r>
            <a:r>
              <a:rPr lang="en-US" sz="2200" b="1" dirty="0">
                <a:solidFill>
                  <a:srgbClr val="005F86"/>
                </a:solidFill>
                <a:cs typeface="Arial" panose="020B0604020202020204" pitchFamily="34" charset="0"/>
              </a:rPr>
              <a:t>discrete</a:t>
            </a:r>
            <a:r>
              <a:rPr lang="en-US" sz="2200" dirty="0">
                <a:cs typeface="Arial" panose="020B0604020202020204" pitchFamily="34" charset="0"/>
              </a:rPr>
              <a:t> strands such as computation, geometry, and measurement which is best taught in </a:t>
            </a:r>
            <a:r>
              <a:rPr lang="en-US" sz="2200" b="1" dirty="0">
                <a:solidFill>
                  <a:srgbClr val="005F86"/>
                </a:solidFill>
                <a:cs typeface="Arial" panose="020B0604020202020204" pitchFamily="34" charset="0"/>
              </a:rPr>
              <a:t>isolation</a:t>
            </a:r>
            <a:r>
              <a:rPr lang="en-US" sz="2200" dirty="0">
                <a:cs typeface="Arial" panose="020B0604020202020204" pitchFamily="34" charset="0"/>
              </a:rPr>
              <a:t>. (T)</a:t>
            </a:r>
          </a:p>
          <a:p>
            <a:pPr marL="0" indent="0">
              <a:buNone/>
            </a:pPr>
            <a:endParaRPr lang="en-US" sz="2200" dirty="0">
              <a:cs typeface="Arial" panose="020B0604020202020204" pitchFamily="34" charset="0"/>
            </a:endParaRPr>
          </a:p>
        </p:txBody>
      </p:sp>
      <p:sp>
        <p:nvSpPr>
          <p:cNvPr id="8" name="Title 2">
            <a:extLst>
              <a:ext uri="{FF2B5EF4-FFF2-40B4-BE49-F238E27FC236}">
                <a16:creationId xmlns:a16="http://schemas.microsoft.com/office/drawing/2014/main" id="{18868653-7171-FC41-8555-2F28FDFD8B58}"/>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9" name="TextBox 8">
            <a:extLst>
              <a:ext uri="{FF2B5EF4-FFF2-40B4-BE49-F238E27FC236}">
                <a16:creationId xmlns:a16="http://schemas.microsoft.com/office/drawing/2014/main" id="{E6F0BE81-0B62-A14C-8048-835286DEEFB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0912BAF-0164-7043-9EA9-59A42B905166}"/>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SC = Socio-Constructivist Beliefs</a:t>
            </a:r>
          </a:p>
          <a:p>
            <a:r>
              <a:rPr lang="en-US" sz="1600" i="1" dirty="0">
                <a:solidFill>
                  <a:srgbClr val="35434D"/>
                </a:solidFill>
                <a:latin typeface="Times New Roman" panose="02020603050405020304" pitchFamily="18" charset="0"/>
                <a:cs typeface="Times New Roman" panose="02020603050405020304" pitchFamily="18" charset="0"/>
              </a:rPr>
              <a:t>T = Traditionalist Beliefs</a:t>
            </a:r>
          </a:p>
        </p:txBody>
      </p:sp>
    </p:spTree>
    <p:extLst>
      <p:ext uri="{BB962C8B-B14F-4D97-AF65-F5344CB8AC3E}">
        <p14:creationId xmlns:p14="http://schemas.microsoft.com/office/powerpoint/2010/main" val="17838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530148" cy="4415683"/>
          </a:xfrm>
        </p:spPr>
        <p:txBody>
          <a:bodyPr>
            <a:noAutofit/>
          </a:bodyPr>
          <a:lstStyle/>
          <a:p>
            <a:pPr marL="0" indent="0">
              <a:buNone/>
            </a:pPr>
            <a:r>
              <a:rPr lang="en-US" sz="2100" b="1" u="sng" dirty="0">
                <a:solidFill>
                  <a:schemeClr val="bg1">
                    <a:lumMod val="85000"/>
                  </a:schemeClr>
                </a:solidFill>
                <a:cs typeface="Arial" panose="020B0604020202020204" pitchFamily="34" charset="0"/>
              </a:rPr>
              <a:t>Strongly Agreed / 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 The </a:t>
            </a:r>
            <a:r>
              <a:rPr lang="en-US" sz="2100" b="1" dirty="0">
                <a:solidFill>
                  <a:schemeClr val="bg1">
                    <a:lumMod val="85000"/>
                  </a:schemeClr>
                </a:solidFill>
                <a:cs typeface="Arial" panose="020B0604020202020204" pitchFamily="34" charset="0"/>
              </a:rPr>
              <a:t>inclusion</a:t>
            </a:r>
            <a:r>
              <a:rPr lang="en-US" sz="2100" dirty="0">
                <a:solidFill>
                  <a:schemeClr val="bg1">
                    <a:lumMod val="85000"/>
                  </a:schemeClr>
                </a:solidFill>
                <a:cs typeface="Arial" panose="020B0604020202020204" pitchFamily="34" charset="0"/>
              </a:rPr>
              <a:t> of EL students in classes of mathematics creates a </a:t>
            </a:r>
            <a:r>
              <a:rPr lang="en-US" sz="2100" b="1" dirty="0">
                <a:solidFill>
                  <a:schemeClr val="bg1">
                    <a:lumMod val="85000"/>
                  </a:schemeClr>
                </a:solidFill>
                <a:cs typeface="Arial" panose="020B0604020202020204" pitchFamily="34" charset="0"/>
              </a:rPr>
              <a:t>positive</a:t>
            </a:r>
            <a:r>
              <a:rPr lang="en-US" sz="2100" dirty="0">
                <a:solidFill>
                  <a:schemeClr val="bg1">
                    <a:lumMod val="85000"/>
                  </a:schemeClr>
                </a:solidFill>
                <a:cs typeface="Arial" panose="020B0604020202020204" pitchFamily="34" charset="0"/>
              </a:rPr>
              <a:t> educational atmosphere. (AB)</a:t>
            </a:r>
          </a:p>
          <a:p>
            <a:pPr>
              <a:buFont typeface="Wingdings" pitchFamily="2" charset="2"/>
              <a:buChar char="Ø"/>
            </a:pPr>
            <a:r>
              <a:rPr lang="en-US" sz="2100" dirty="0">
                <a:solidFill>
                  <a:schemeClr val="bg1">
                    <a:lumMod val="85000"/>
                  </a:schemeClr>
                </a:solidFill>
                <a:cs typeface="Arial" panose="020B0604020202020204" pitchFamily="34" charset="0"/>
              </a:rPr>
              <a:t> EL students should be </a:t>
            </a:r>
            <a:r>
              <a:rPr lang="en-US" sz="2100" b="1" dirty="0">
                <a:solidFill>
                  <a:schemeClr val="bg1">
                    <a:lumMod val="85000"/>
                  </a:schemeClr>
                </a:solidFill>
                <a:cs typeface="Arial" panose="020B0604020202020204" pitchFamily="34" charset="0"/>
              </a:rPr>
              <a:t>allowed</a:t>
            </a:r>
            <a:r>
              <a:rPr lang="en-US" sz="2100" dirty="0">
                <a:solidFill>
                  <a:schemeClr val="bg1">
                    <a:lumMod val="85000"/>
                  </a:schemeClr>
                </a:solidFill>
                <a:cs typeface="Arial" panose="020B0604020202020204" pitchFamily="34" charset="0"/>
              </a:rPr>
              <a:t> to use non-verbal actions (e.g., gestures, drawings, etc.) as they participate in mathematical discussions. (AB)</a:t>
            </a:r>
          </a:p>
          <a:p>
            <a:pPr marL="0" indent="0">
              <a:buNone/>
            </a:pPr>
            <a:r>
              <a:rPr lang="en-US" sz="2100" b="1" u="sng" dirty="0">
                <a:solidFill>
                  <a:schemeClr val="bg1">
                    <a:lumMod val="85000"/>
                  </a:schemeClr>
                </a:solidFill>
                <a:cs typeface="Arial" panose="020B0604020202020204" pitchFamily="34" charset="0"/>
              </a:rPr>
              <a:t>Strongly Disagreed / Disagreed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ELs from some ethnicities are </a:t>
            </a:r>
            <a:r>
              <a:rPr lang="en-US" sz="2100" b="1" dirty="0">
                <a:solidFill>
                  <a:schemeClr val="bg1">
                    <a:lumMod val="85000"/>
                  </a:schemeClr>
                </a:solidFill>
                <a:cs typeface="Arial" panose="020B0604020202020204" pitchFamily="34" charset="0"/>
              </a:rPr>
              <a:t>better</a:t>
            </a:r>
            <a:r>
              <a:rPr lang="en-US" sz="2100" dirty="0">
                <a:solidFill>
                  <a:schemeClr val="bg1">
                    <a:lumMod val="85000"/>
                  </a:schemeClr>
                </a:solidFill>
                <a:cs typeface="Arial" panose="020B0604020202020204" pitchFamily="34" charset="0"/>
              </a:rPr>
              <a:t> at mathematics than others. (DB)</a:t>
            </a:r>
          </a:p>
          <a:p>
            <a:pPr>
              <a:buFont typeface="Wingdings" pitchFamily="2" charset="2"/>
              <a:buChar char="Ø"/>
            </a:pPr>
            <a:r>
              <a:rPr lang="en-US" sz="2100" dirty="0">
                <a:solidFill>
                  <a:schemeClr val="bg1">
                    <a:lumMod val="85000"/>
                  </a:schemeClr>
                </a:solidFill>
                <a:cs typeface="Arial" panose="020B0604020202020204" pitchFamily="34" charset="0"/>
              </a:rPr>
              <a:t>EL students’ home culture </a:t>
            </a:r>
            <a:r>
              <a:rPr lang="en-US" sz="2100" b="1" dirty="0">
                <a:solidFill>
                  <a:schemeClr val="bg1">
                    <a:lumMod val="85000"/>
                  </a:schemeClr>
                </a:solidFill>
                <a:cs typeface="Arial" panose="020B0604020202020204" pitchFamily="34" charset="0"/>
              </a:rPr>
              <a:t>negatively impacts</a:t>
            </a:r>
            <a:r>
              <a:rPr lang="en-US" sz="2100" dirty="0">
                <a:solidFill>
                  <a:schemeClr val="bg1">
                    <a:lumMod val="85000"/>
                  </a:schemeClr>
                </a:solidFill>
                <a:cs typeface="Arial" panose="020B0604020202020204" pitchFamily="34" charset="0"/>
              </a:rPr>
              <a:t> their mathematics learning. (DB)</a:t>
            </a: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12" name="TextBox 11">
            <a:extLst>
              <a:ext uri="{FF2B5EF4-FFF2-40B4-BE49-F238E27FC236}">
                <a16:creationId xmlns:a16="http://schemas.microsoft.com/office/drawing/2014/main" id="{7923D5D4-FF29-D54D-962C-E83370F3589B}"/>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A47B38-9266-2147-AC76-81AB02F2C24D}"/>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407051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530148" cy="4415683"/>
          </a:xfrm>
        </p:spPr>
        <p:txBody>
          <a:bodyPr>
            <a:noAutofit/>
          </a:bodyPr>
          <a:lstStyle/>
          <a:p>
            <a:pPr marL="0" indent="0">
              <a:buNone/>
            </a:pPr>
            <a:r>
              <a:rPr lang="en-US" sz="2100" b="1" u="sng" dirty="0">
                <a:cs typeface="Arial" panose="020B0604020202020204" pitchFamily="34" charset="0"/>
              </a:rPr>
              <a:t>Strongly Agreed / 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 The </a:t>
            </a:r>
            <a:r>
              <a:rPr lang="en-US" sz="2100" b="1" dirty="0">
                <a:solidFill>
                  <a:schemeClr val="bg1">
                    <a:lumMod val="85000"/>
                  </a:schemeClr>
                </a:solidFill>
                <a:cs typeface="Arial" panose="020B0604020202020204" pitchFamily="34" charset="0"/>
              </a:rPr>
              <a:t>inclusion</a:t>
            </a:r>
            <a:r>
              <a:rPr lang="en-US" sz="2100" dirty="0">
                <a:solidFill>
                  <a:schemeClr val="bg1">
                    <a:lumMod val="85000"/>
                  </a:schemeClr>
                </a:solidFill>
                <a:cs typeface="Arial" panose="020B0604020202020204" pitchFamily="34" charset="0"/>
              </a:rPr>
              <a:t> of EL students in classes of mathematics creates a </a:t>
            </a:r>
            <a:r>
              <a:rPr lang="en-US" sz="2100" b="1" dirty="0">
                <a:solidFill>
                  <a:schemeClr val="bg1">
                    <a:lumMod val="85000"/>
                  </a:schemeClr>
                </a:solidFill>
                <a:cs typeface="Arial" panose="020B0604020202020204" pitchFamily="34" charset="0"/>
              </a:rPr>
              <a:t>positive</a:t>
            </a:r>
            <a:r>
              <a:rPr lang="en-US" sz="2100" dirty="0">
                <a:solidFill>
                  <a:schemeClr val="bg1">
                    <a:lumMod val="85000"/>
                  </a:schemeClr>
                </a:solidFill>
                <a:cs typeface="Arial" panose="020B0604020202020204" pitchFamily="34" charset="0"/>
              </a:rPr>
              <a:t> educational atmosphere. (AB)</a:t>
            </a:r>
          </a:p>
          <a:p>
            <a:pPr>
              <a:buFont typeface="Wingdings" pitchFamily="2" charset="2"/>
              <a:buChar char="Ø"/>
            </a:pPr>
            <a:r>
              <a:rPr lang="en-US" sz="2100" dirty="0">
                <a:solidFill>
                  <a:schemeClr val="bg1">
                    <a:lumMod val="85000"/>
                  </a:schemeClr>
                </a:solidFill>
                <a:cs typeface="Arial" panose="020B0604020202020204" pitchFamily="34" charset="0"/>
              </a:rPr>
              <a:t> EL students should be </a:t>
            </a:r>
            <a:r>
              <a:rPr lang="en-US" sz="2100" b="1" dirty="0">
                <a:solidFill>
                  <a:schemeClr val="bg1">
                    <a:lumMod val="85000"/>
                  </a:schemeClr>
                </a:solidFill>
                <a:cs typeface="Arial" panose="020B0604020202020204" pitchFamily="34" charset="0"/>
              </a:rPr>
              <a:t>allowed</a:t>
            </a:r>
            <a:r>
              <a:rPr lang="en-US" sz="2100" dirty="0">
                <a:solidFill>
                  <a:schemeClr val="bg1">
                    <a:lumMod val="85000"/>
                  </a:schemeClr>
                </a:solidFill>
                <a:cs typeface="Arial" panose="020B0604020202020204" pitchFamily="34" charset="0"/>
              </a:rPr>
              <a:t> to use non-verbal actions (e.g., gestures, drawings, etc.) as they participate in mathematical discussions. (AB)</a:t>
            </a:r>
          </a:p>
          <a:p>
            <a:pPr marL="0" indent="0">
              <a:buNone/>
            </a:pPr>
            <a:r>
              <a:rPr lang="en-US" sz="2100" b="1" u="sng" dirty="0">
                <a:solidFill>
                  <a:schemeClr val="bg1">
                    <a:lumMod val="85000"/>
                  </a:schemeClr>
                </a:solidFill>
                <a:cs typeface="Arial" panose="020B0604020202020204" pitchFamily="34" charset="0"/>
              </a:rPr>
              <a:t>Strongly Disagreed / Disagreed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ELs from some ethnicities are </a:t>
            </a:r>
            <a:r>
              <a:rPr lang="en-US" sz="2100" b="1" dirty="0">
                <a:solidFill>
                  <a:schemeClr val="bg1">
                    <a:lumMod val="85000"/>
                  </a:schemeClr>
                </a:solidFill>
                <a:cs typeface="Arial" panose="020B0604020202020204" pitchFamily="34" charset="0"/>
              </a:rPr>
              <a:t>better</a:t>
            </a:r>
            <a:r>
              <a:rPr lang="en-US" sz="2100" dirty="0">
                <a:solidFill>
                  <a:schemeClr val="bg1">
                    <a:lumMod val="85000"/>
                  </a:schemeClr>
                </a:solidFill>
                <a:cs typeface="Arial" panose="020B0604020202020204" pitchFamily="34" charset="0"/>
              </a:rPr>
              <a:t> at mathematics than others. (DB)</a:t>
            </a:r>
          </a:p>
          <a:p>
            <a:pPr>
              <a:buFont typeface="Wingdings" pitchFamily="2" charset="2"/>
              <a:buChar char="Ø"/>
            </a:pPr>
            <a:r>
              <a:rPr lang="en-US" sz="2100" dirty="0">
                <a:solidFill>
                  <a:schemeClr val="bg1">
                    <a:lumMod val="85000"/>
                  </a:schemeClr>
                </a:solidFill>
                <a:cs typeface="Arial" panose="020B0604020202020204" pitchFamily="34" charset="0"/>
              </a:rPr>
              <a:t>EL students’ home culture </a:t>
            </a:r>
            <a:r>
              <a:rPr lang="en-US" sz="2100" b="1" dirty="0">
                <a:solidFill>
                  <a:schemeClr val="bg1">
                    <a:lumMod val="85000"/>
                  </a:schemeClr>
                </a:solidFill>
                <a:cs typeface="Arial" panose="020B0604020202020204" pitchFamily="34" charset="0"/>
              </a:rPr>
              <a:t>negatively impacts</a:t>
            </a:r>
            <a:r>
              <a:rPr lang="en-US" sz="2100" dirty="0">
                <a:solidFill>
                  <a:schemeClr val="bg1">
                    <a:lumMod val="85000"/>
                  </a:schemeClr>
                </a:solidFill>
                <a:cs typeface="Arial" panose="020B0604020202020204" pitchFamily="34" charset="0"/>
              </a:rPr>
              <a:t> their mathematics learning. (DB)</a:t>
            </a: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12" name="TextBox 11">
            <a:extLst>
              <a:ext uri="{FF2B5EF4-FFF2-40B4-BE49-F238E27FC236}">
                <a16:creationId xmlns:a16="http://schemas.microsoft.com/office/drawing/2014/main" id="{7923D5D4-FF29-D54D-962C-E83370F3589B}"/>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A47B38-9266-2147-AC76-81AB02F2C24D}"/>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18121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530148" cy="4415683"/>
          </a:xfrm>
        </p:spPr>
        <p:txBody>
          <a:bodyPr>
            <a:noAutofit/>
          </a:bodyPr>
          <a:lstStyle/>
          <a:p>
            <a:pPr marL="0" indent="0">
              <a:buNone/>
            </a:pPr>
            <a:r>
              <a:rPr lang="en-US" sz="2100" b="1" u="sng" dirty="0">
                <a:cs typeface="Arial" panose="020B0604020202020204" pitchFamily="34" charset="0"/>
              </a:rPr>
              <a:t>Strongly Agreed / Agreed Statements (more than 80 %) </a:t>
            </a:r>
          </a:p>
          <a:p>
            <a:pPr>
              <a:buFont typeface="Wingdings" pitchFamily="2" charset="2"/>
              <a:buChar char="Ø"/>
            </a:pPr>
            <a:r>
              <a:rPr lang="en-US" sz="2100" dirty="0">
                <a:cs typeface="Arial" panose="020B0604020202020204" pitchFamily="34" charset="0"/>
              </a:rPr>
              <a:t> The </a:t>
            </a:r>
            <a:r>
              <a:rPr lang="en-US" sz="2100" b="1" dirty="0">
                <a:solidFill>
                  <a:srgbClr val="005F86"/>
                </a:solidFill>
                <a:cs typeface="Arial" panose="020B0604020202020204" pitchFamily="34" charset="0"/>
              </a:rPr>
              <a:t>inclusion</a:t>
            </a:r>
            <a:r>
              <a:rPr lang="en-US" sz="2100" dirty="0">
                <a:cs typeface="Arial" panose="020B0604020202020204" pitchFamily="34" charset="0"/>
              </a:rPr>
              <a:t> of EL students in classes of mathematics creates a </a:t>
            </a:r>
            <a:r>
              <a:rPr lang="en-US" sz="2100" b="1" dirty="0">
                <a:solidFill>
                  <a:srgbClr val="005F86"/>
                </a:solidFill>
                <a:cs typeface="Arial" panose="020B0604020202020204" pitchFamily="34" charset="0"/>
              </a:rPr>
              <a:t>positive</a:t>
            </a:r>
            <a:r>
              <a:rPr lang="en-US" sz="2100" dirty="0">
                <a:cs typeface="Arial" panose="020B0604020202020204" pitchFamily="34" charset="0"/>
              </a:rPr>
              <a:t> educational atmosphere. (AB)</a:t>
            </a:r>
          </a:p>
          <a:p>
            <a:pPr>
              <a:buFont typeface="Wingdings" pitchFamily="2" charset="2"/>
              <a:buChar char="Ø"/>
            </a:pPr>
            <a:r>
              <a:rPr lang="en-US" sz="2100" dirty="0">
                <a:cs typeface="Arial" panose="020B0604020202020204" pitchFamily="34" charset="0"/>
              </a:rPr>
              <a:t> EL students should be </a:t>
            </a:r>
            <a:r>
              <a:rPr lang="en-US" sz="2100" b="1" dirty="0">
                <a:solidFill>
                  <a:srgbClr val="005F86"/>
                </a:solidFill>
                <a:cs typeface="Arial" panose="020B0604020202020204" pitchFamily="34" charset="0"/>
              </a:rPr>
              <a:t>allowed</a:t>
            </a:r>
            <a:r>
              <a:rPr lang="en-US" sz="2100" dirty="0">
                <a:cs typeface="Arial" panose="020B0604020202020204" pitchFamily="34" charset="0"/>
              </a:rPr>
              <a:t> to use non-verbal actions (e.g., gestures, drawings, etc.) as they participate in mathematical discussions. (AB)</a:t>
            </a:r>
          </a:p>
          <a:p>
            <a:pPr marL="0" indent="0">
              <a:buNone/>
            </a:pPr>
            <a:r>
              <a:rPr lang="en-US" sz="2100" b="1" u="sng" dirty="0">
                <a:solidFill>
                  <a:schemeClr val="bg1">
                    <a:lumMod val="85000"/>
                  </a:schemeClr>
                </a:solidFill>
                <a:cs typeface="Arial" panose="020B0604020202020204" pitchFamily="34" charset="0"/>
              </a:rPr>
              <a:t>Strongly Disagreed / Disagreed Statements (more than 80 %) </a:t>
            </a:r>
            <a:endParaRPr lang="en-US" sz="2100" dirty="0">
              <a:solidFill>
                <a:schemeClr val="bg1">
                  <a:lumMod val="85000"/>
                </a:schemeClr>
              </a:solidFill>
              <a:cs typeface="Arial" panose="020B0604020202020204" pitchFamily="34" charset="0"/>
            </a:endParaRPr>
          </a:p>
          <a:p>
            <a:pPr>
              <a:buFont typeface="Wingdings" pitchFamily="2" charset="2"/>
              <a:buChar char="Ø"/>
            </a:pPr>
            <a:r>
              <a:rPr lang="en-US" sz="2100" dirty="0">
                <a:solidFill>
                  <a:schemeClr val="bg1">
                    <a:lumMod val="85000"/>
                  </a:schemeClr>
                </a:solidFill>
                <a:cs typeface="Arial" panose="020B0604020202020204" pitchFamily="34" charset="0"/>
              </a:rPr>
              <a:t>ELs from some ethnicities are </a:t>
            </a:r>
            <a:r>
              <a:rPr lang="en-US" sz="2100" b="1" dirty="0">
                <a:solidFill>
                  <a:schemeClr val="bg1">
                    <a:lumMod val="85000"/>
                  </a:schemeClr>
                </a:solidFill>
                <a:cs typeface="Arial" panose="020B0604020202020204" pitchFamily="34" charset="0"/>
              </a:rPr>
              <a:t>better</a:t>
            </a:r>
            <a:r>
              <a:rPr lang="en-US" sz="2100" dirty="0">
                <a:solidFill>
                  <a:schemeClr val="bg1">
                    <a:lumMod val="85000"/>
                  </a:schemeClr>
                </a:solidFill>
                <a:cs typeface="Arial" panose="020B0604020202020204" pitchFamily="34" charset="0"/>
              </a:rPr>
              <a:t> at mathematics than others. (DB)</a:t>
            </a:r>
          </a:p>
          <a:p>
            <a:pPr>
              <a:buFont typeface="Wingdings" pitchFamily="2" charset="2"/>
              <a:buChar char="Ø"/>
            </a:pPr>
            <a:r>
              <a:rPr lang="en-US" sz="2100" dirty="0">
                <a:solidFill>
                  <a:schemeClr val="bg1">
                    <a:lumMod val="85000"/>
                  </a:schemeClr>
                </a:solidFill>
                <a:cs typeface="Arial" panose="020B0604020202020204" pitchFamily="34" charset="0"/>
              </a:rPr>
              <a:t>EL students’ home culture </a:t>
            </a:r>
            <a:r>
              <a:rPr lang="en-US" sz="2100" b="1" dirty="0">
                <a:solidFill>
                  <a:schemeClr val="bg1">
                    <a:lumMod val="85000"/>
                  </a:schemeClr>
                </a:solidFill>
                <a:cs typeface="Arial" panose="020B0604020202020204" pitchFamily="34" charset="0"/>
              </a:rPr>
              <a:t>negatively impacts</a:t>
            </a:r>
            <a:r>
              <a:rPr lang="en-US" sz="2100" dirty="0">
                <a:solidFill>
                  <a:schemeClr val="bg1">
                    <a:lumMod val="85000"/>
                  </a:schemeClr>
                </a:solidFill>
                <a:cs typeface="Arial" panose="020B0604020202020204" pitchFamily="34" charset="0"/>
              </a:rPr>
              <a:t> their mathematics learning. (DB)</a:t>
            </a: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12" name="TextBox 11">
            <a:extLst>
              <a:ext uri="{FF2B5EF4-FFF2-40B4-BE49-F238E27FC236}">
                <a16:creationId xmlns:a16="http://schemas.microsoft.com/office/drawing/2014/main" id="{7923D5D4-FF29-D54D-962C-E83370F3589B}"/>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A47B38-9266-2147-AC76-81AB02F2C24D}"/>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29119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530148" cy="4415683"/>
          </a:xfrm>
        </p:spPr>
        <p:txBody>
          <a:bodyPr>
            <a:noAutofit/>
          </a:bodyPr>
          <a:lstStyle/>
          <a:p>
            <a:pPr marL="0" indent="0">
              <a:buNone/>
            </a:pPr>
            <a:r>
              <a:rPr lang="en-US" sz="2100" b="1" u="sng" dirty="0">
                <a:solidFill>
                  <a:schemeClr val="bg1">
                    <a:lumMod val="85000"/>
                  </a:schemeClr>
                </a:solidFill>
                <a:cs typeface="Arial" panose="020B0604020202020204" pitchFamily="34" charset="0"/>
              </a:rPr>
              <a:t>Strongly Agreed / 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 The </a:t>
            </a:r>
            <a:r>
              <a:rPr lang="en-US" sz="2100" b="1" dirty="0">
                <a:solidFill>
                  <a:schemeClr val="bg1">
                    <a:lumMod val="85000"/>
                  </a:schemeClr>
                </a:solidFill>
                <a:cs typeface="Arial" panose="020B0604020202020204" pitchFamily="34" charset="0"/>
              </a:rPr>
              <a:t>inclusion</a:t>
            </a:r>
            <a:r>
              <a:rPr lang="en-US" sz="2100" dirty="0">
                <a:solidFill>
                  <a:schemeClr val="bg1">
                    <a:lumMod val="85000"/>
                  </a:schemeClr>
                </a:solidFill>
                <a:cs typeface="Arial" panose="020B0604020202020204" pitchFamily="34" charset="0"/>
              </a:rPr>
              <a:t> of EL students in classes of mathematics creates a </a:t>
            </a:r>
            <a:r>
              <a:rPr lang="en-US" sz="2100" b="1" dirty="0">
                <a:solidFill>
                  <a:schemeClr val="bg1">
                    <a:lumMod val="85000"/>
                  </a:schemeClr>
                </a:solidFill>
                <a:cs typeface="Arial" panose="020B0604020202020204" pitchFamily="34" charset="0"/>
              </a:rPr>
              <a:t>positive</a:t>
            </a:r>
            <a:r>
              <a:rPr lang="en-US" sz="2100" dirty="0">
                <a:solidFill>
                  <a:schemeClr val="bg1">
                    <a:lumMod val="85000"/>
                  </a:schemeClr>
                </a:solidFill>
                <a:cs typeface="Arial" panose="020B0604020202020204" pitchFamily="34" charset="0"/>
              </a:rPr>
              <a:t> educational atmosphere. (AB)</a:t>
            </a:r>
          </a:p>
          <a:p>
            <a:pPr>
              <a:buFont typeface="Wingdings" pitchFamily="2" charset="2"/>
              <a:buChar char="Ø"/>
            </a:pPr>
            <a:r>
              <a:rPr lang="en-US" sz="2100" dirty="0">
                <a:solidFill>
                  <a:schemeClr val="bg1">
                    <a:lumMod val="85000"/>
                  </a:schemeClr>
                </a:solidFill>
                <a:cs typeface="Arial" panose="020B0604020202020204" pitchFamily="34" charset="0"/>
              </a:rPr>
              <a:t> EL students should be </a:t>
            </a:r>
            <a:r>
              <a:rPr lang="en-US" sz="2100" b="1" dirty="0">
                <a:solidFill>
                  <a:schemeClr val="bg1">
                    <a:lumMod val="85000"/>
                  </a:schemeClr>
                </a:solidFill>
                <a:cs typeface="Arial" panose="020B0604020202020204" pitchFamily="34" charset="0"/>
              </a:rPr>
              <a:t>allowed</a:t>
            </a:r>
            <a:r>
              <a:rPr lang="en-US" sz="2100" dirty="0">
                <a:solidFill>
                  <a:schemeClr val="bg1">
                    <a:lumMod val="85000"/>
                  </a:schemeClr>
                </a:solidFill>
                <a:cs typeface="Arial" panose="020B0604020202020204" pitchFamily="34" charset="0"/>
              </a:rPr>
              <a:t> to use non-verbal actions (e.g., gestures, drawings, etc.) as they participate in mathematical discussions. (AB)</a:t>
            </a:r>
          </a:p>
          <a:p>
            <a:pPr marL="0" indent="0">
              <a:buNone/>
            </a:pPr>
            <a:r>
              <a:rPr lang="en-US" sz="2100" b="1" u="sng" dirty="0">
                <a:cs typeface="Arial" panose="020B0604020202020204" pitchFamily="34" charset="0"/>
              </a:rPr>
              <a:t>Strongly Disagreed / Disagreed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ELs from some ethnicities are </a:t>
            </a:r>
            <a:r>
              <a:rPr lang="en-US" sz="2100" b="1" dirty="0">
                <a:solidFill>
                  <a:schemeClr val="bg1">
                    <a:lumMod val="85000"/>
                  </a:schemeClr>
                </a:solidFill>
                <a:cs typeface="Arial" panose="020B0604020202020204" pitchFamily="34" charset="0"/>
              </a:rPr>
              <a:t>better</a:t>
            </a:r>
            <a:r>
              <a:rPr lang="en-US" sz="2100" dirty="0">
                <a:solidFill>
                  <a:schemeClr val="bg1">
                    <a:lumMod val="85000"/>
                  </a:schemeClr>
                </a:solidFill>
                <a:cs typeface="Arial" panose="020B0604020202020204" pitchFamily="34" charset="0"/>
              </a:rPr>
              <a:t> at mathematics than others. (DB)</a:t>
            </a:r>
          </a:p>
          <a:p>
            <a:pPr>
              <a:buFont typeface="Wingdings" pitchFamily="2" charset="2"/>
              <a:buChar char="Ø"/>
            </a:pPr>
            <a:r>
              <a:rPr lang="en-US" sz="2100" dirty="0">
                <a:solidFill>
                  <a:schemeClr val="bg1">
                    <a:lumMod val="85000"/>
                  </a:schemeClr>
                </a:solidFill>
                <a:cs typeface="Arial" panose="020B0604020202020204" pitchFamily="34" charset="0"/>
              </a:rPr>
              <a:t>EL students’ home culture </a:t>
            </a:r>
            <a:r>
              <a:rPr lang="en-US" sz="2100" b="1" dirty="0">
                <a:solidFill>
                  <a:schemeClr val="bg1">
                    <a:lumMod val="85000"/>
                  </a:schemeClr>
                </a:solidFill>
                <a:cs typeface="Arial" panose="020B0604020202020204" pitchFamily="34" charset="0"/>
              </a:rPr>
              <a:t>negatively impacts</a:t>
            </a:r>
            <a:r>
              <a:rPr lang="en-US" sz="2100" dirty="0">
                <a:solidFill>
                  <a:schemeClr val="bg1">
                    <a:lumMod val="85000"/>
                  </a:schemeClr>
                </a:solidFill>
                <a:cs typeface="Arial" panose="020B0604020202020204" pitchFamily="34" charset="0"/>
              </a:rPr>
              <a:t> their mathematics learning. (DB)</a:t>
            </a: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12" name="TextBox 11">
            <a:extLst>
              <a:ext uri="{FF2B5EF4-FFF2-40B4-BE49-F238E27FC236}">
                <a16:creationId xmlns:a16="http://schemas.microsoft.com/office/drawing/2014/main" id="{7923D5D4-FF29-D54D-962C-E83370F3589B}"/>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A47B38-9266-2147-AC76-81AB02F2C24D}"/>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3965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2"/>
            <a:ext cx="10530148" cy="4415683"/>
          </a:xfrm>
        </p:spPr>
        <p:txBody>
          <a:bodyPr>
            <a:noAutofit/>
          </a:bodyPr>
          <a:lstStyle/>
          <a:p>
            <a:pPr marL="0" indent="0">
              <a:buNone/>
            </a:pPr>
            <a:r>
              <a:rPr lang="en-US" sz="2100" b="1" u="sng" dirty="0">
                <a:solidFill>
                  <a:schemeClr val="bg1">
                    <a:lumMod val="85000"/>
                  </a:schemeClr>
                </a:solidFill>
                <a:cs typeface="Arial" panose="020B0604020202020204" pitchFamily="34" charset="0"/>
              </a:rPr>
              <a:t>Strongly Agreed / Agreed Statements (more than 80 %) </a:t>
            </a:r>
          </a:p>
          <a:p>
            <a:pPr>
              <a:buFont typeface="Wingdings" pitchFamily="2" charset="2"/>
              <a:buChar char="Ø"/>
            </a:pPr>
            <a:r>
              <a:rPr lang="en-US" sz="2100" dirty="0">
                <a:solidFill>
                  <a:schemeClr val="bg1">
                    <a:lumMod val="85000"/>
                  </a:schemeClr>
                </a:solidFill>
                <a:cs typeface="Arial" panose="020B0604020202020204" pitchFamily="34" charset="0"/>
              </a:rPr>
              <a:t> The </a:t>
            </a:r>
            <a:r>
              <a:rPr lang="en-US" sz="2100" b="1" dirty="0">
                <a:solidFill>
                  <a:schemeClr val="bg1">
                    <a:lumMod val="85000"/>
                  </a:schemeClr>
                </a:solidFill>
                <a:cs typeface="Arial" panose="020B0604020202020204" pitchFamily="34" charset="0"/>
              </a:rPr>
              <a:t>inclusion</a:t>
            </a:r>
            <a:r>
              <a:rPr lang="en-US" sz="2100" dirty="0">
                <a:solidFill>
                  <a:schemeClr val="bg1">
                    <a:lumMod val="85000"/>
                  </a:schemeClr>
                </a:solidFill>
                <a:cs typeface="Arial" panose="020B0604020202020204" pitchFamily="34" charset="0"/>
              </a:rPr>
              <a:t> of EL students in classes of mathematics creates a </a:t>
            </a:r>
            <a:r>
              <a:rPr lang="en-US" sz="2100" b="1" dirty="0">
                <a:solidFill>
                  <a:schemeClr val="bg1">
                    <a:lumMod val="85000"/>
                  </a:schemeClr>
                </a:solidFill>
                <a:cs typeface="Arial" panose="020B0604020202020204" pitchFamily="34" charset="0"/>
              </a:rPr>
              <a:t>positive</a:t>
            </a:r>
            <a:r>
              <a:rPr lang="en-US" sz="2100" dirty="0">
                <a:solidFill>
                  <a:schemeClr val="bg1">
                    <a:lumMod val="85000"/>
                  </a:schemeClr>
                </a:solidFill>
                <a:cs typeface="Arial" panose="020B0604020202020204" pitchFamily="34" charset="0"/>
              </a:rPr>
              <a:t> educational atmosphere. (AB)</a:t>
            </a:r>
          </a:p>
          <a:p>
            <a:pPr>
              <a:buFont typeface="Wingdings" pitchFamily="2" charset="2"/>
              <a:buChar char="Ø"/>
            </a:pPr>
            <a:r>
              <a:rPr lang="en-US" sz="2100" dirty="0">
                <a:solidFill>
                  <a:schemeClr val="bg1">
                    <a:lumMod val="85000"/>
                  </a:schemeClr>
                </a:solidFill>
                <a:cs typeface="Arial" panose="020B0604020202020204" pitchFamily="34" charset="0"/>
              </a:rPr>
              <a:t> EL students should be </a:t>
            </a:r>
            <a:r>
              <a:rPr lang="en-US" sz="2100" b="1" dirty="0">
                <a:solidFill>
                  <a:schemeClr val="bg1">
                    <a:lumMod val="85000"/>
                  </a:schemeClr>
                </a:solidFill>
                <a:cs typeface="Arial" panose="020B0604020202020204" pitchFamily="34" charset="0"/>
              </a:rPr>
              <a:t>allowed</a:t>
            </a:r>
            <a:r>
              <a:rPr lang="en-US" sz="2100" dirty="0">
                <a:solidFill>
                  <a:schemeClr val="bg1">
                    <a:lumMod val="85000"/>
                  </a:schemeClr>
                </a:solidFill>
                <a:cs typeface="Arial" panose="020B0604020202020204" pitchFamily="34" charset="0"/>
              </a:rPr>
              <a:t> to use non-verbal actions (e.g., gestures, drawings, etc.) as they participate in mathematical discussions. (AB)</a:t>
            </a:r>
          </a:p>
          <a:p>
            <a:pPr marL="0" indent="0">
              <a:buNone/>
            </a:pPr>
            <a:r>
              <a:rPr lang="en-US" sz="2100" b="1" u="sng" dirty="0">
                <a:cs typeface="Arial" panose="020B0604020202020204" pitchFamily="34" charset="0"/>
              </a:rPr>
              <a:t>Strongly Disagreed / Disagreed Statements (more than 80 %) </a:t>
            </a:r>
          </a:p>
          <a:p>
            <a:pPr>
              <a:buFont typeface="Wingdings" pitchFamily="2" charset="2"/>
              <a:buChar char="Ø"/>
            </a:pPr>
            <a:r>
              <a:rPr lang="en-US" sz="2100" dirty="0">
                <a:cs typeface="Arial" panose="020B0604020202020204" pitchFamily="34" charset="0"/>
              </a:rPr>
              <a:t>ELs from some ethnicities are </a:t>
            </a:r>
            <a:r>
              <a:rPr lang="en-US" sz="2100" b="1" dirty="0">
                <a:solidFill>
                  <a:srgbClr val="005F86"/>
                </a:solidFill>
                <a:cs typeface="Arial" panose="020B0604020202020204" pitchFamily="34" charset="0"/>
              </a:rPr>
              <a:t>better</a:t>
            </a:r>
            <a:r>
              <a:rPr lang="en-US" sz="2100" dirty="0">
                <a:cs typeface="Arial" panose="020B0604020202020204" pitchFamily="34" charset="0"/>
              </a:rPr>
              <a:t> at mathematics than others. (DB)</a:t>
            </a:r>
          </a:p>
          <a:p>
            <a:pPr>
              <a:buFont typeface="Wingdings" pitchFamily="2" charset="2"/>
              <a:buChar char="Ø"/>
            </a:pPr>
            <a:r>
              <a:rPr lang="en-US" sz="2100" dirty="0">
                <a:cs typeface="Arial" panose="020B0604020202020204" pitchFamily="34" charset="0"/>
              </a:rPr>
              <a:t>EL students’ home culture </a:t>
            </a:r>
            <a:r>
              <a:rPr lang="en-US" sz="2100" b="1" dirty="0">
                <a:solidFill>
                  <a:srgbClr val="005F86"/>
                </a:solidFill>
                <a:cs typeface="Arial" panose="020B0604020202020204" pitchFamily="34" charset="0"/>
              </a:rPr>
              <a:t>negatively impacts</a:t>
            </a:r>
            <a:r>
              <a:rPr lang="en-US" sz="2100" dirty="0">
                <a:cs typeface="Arial" panose="020B0604020202020204" pitchFamily="34" charset="0"/>
              </a:rPr>
              <a:t> their mathematics learning. (DB)</a:t>
            </a:r>
          </a:p>
        </p:txBody>
      </p:sp>
      <p:sp>
        <p:nvSpPr>
          <p:cNvPr id="11" name="Title 2">
            <a:extLst>
              <a:ext uri="{FF2B5EF4-FFF2-40B4-BE49-F238E27FC236}">
                <a16:creationId xmlns:a16="http://schemas.microsoft.com/office/drawing/2014/main" id="{12E7E4EB-89DF-8A42-B172-B21A5FA5F252}"/>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12" name="TextBox 11">
            <a:extLst>
              <a:ext uri="{FF2B5EF4-FFF2-40B4-BE49-F238E27FC236}">
                <a16:creationId xmlns:a16="http://schemas.microsoft.com/office/drawing/2014/main" id="{7923D5D4-FF29-D54D-962C-E83370F3589B}"/>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A47B38-9266-2147-AC76-81AB02F2C24D}"/>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38920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3"/>
            <a:ext cx="10058400" cy="4234294"/>
          </a:xfrm>
        </p:spPr>
        <p:txBody>
          <a:bodyPr>
            <a:normAutofit/>
          </a:bodyPr>
          <a:lstStyle/>
          <a:p>
            <a:pPr marL="0" indent="0">
              <a:buNone/>
            </a:pPr>
            <a:r>
              <a:rPr lang="en-US" sz="2200" b="1" u="sng" dirty="0">
                <a:solidFill>
                  <a:schemeClr val="bg1">
                    <a:lumMod val="85000"/>
                  </a:schemeClr>
                </a:solidFill>
                <a:cs typeface="Arial" panose="020B0604020202020204" pitchFamily="34" charset="0"/>
              </a:rPr>
              <a:t>Most Disagreements (at least 33% SA/A and at least 33% SD/D) </a:t>
            </a:r>
          </a:p>
          <a:p>
            <a:pPr>
              <a:buFont typeface="Wingdings" pitchFamily="2" charset="2"/>
              <a:buChar char="Ø"/>
            </a:pPr>
            <a:r>
              <a:rPr lang="en-US" sz="2200" dirty="0">
                <a:solidFill>
                  <a:schemeClr val="bg1">
                    <a:lumMod val="85000"/>
                  </a:schemeClr>
                </a:solidFill>
                <a:cs typeface="Arial" panose="020B0604020202020204" pitchFamily="34" charset="0"/>
              </a:rPr>
              <a:t>Assessments should be evaluated </a:t>
            </a:r>
            <a:r>
              <a:rPr lang="en-US" sz="2200" b="1" dirty="0">
                <a:solidFill>
                  <a:schemeClr val="bg1">
                    <a:lumMod val="85000"/>
                  </a:schemeClr>
                </a:solidFill>
                <a:cs typeface="Arial" panose="020B0604020202020204" pitchFamily="34" charset="0"/>
              </a:rPr>
              <a:t>equally</a:t>
            </a:r>
            <a:r>
              <a:rPr lang="en-US" sz="2200" dirty="0">
                <a:solidFill>
                  <a:schemeClr val="bg1">
                    <a:lumMod val="85000"/>
                  </a:schemeClr>
                </a:solidFill>
                <a:cs typeface="Arial" panose="020B0604020202020204" pitchFamily="34" charset="0"/>
              </a:rPr>
              <a:t> for both EL and non-EL students. (DB)</a:t>
            </a:r>
          </a:p>
          <a:p>
            <a:pPr>
              <a:buFont typeface="Wingdings" pitchFamily="2" charset="2"/>
              <a:buChar char="Ø"/>
            </a:pPr>
            <a:r>
              <a:rPr lang="en-US" sz="2200" dirty="0">
                <a:solidFill>
                  <a:schemeClr val="bg1">
                    <a:lumMod val="85000"/>
                  </a:schemeClr>
                </a:solidFill>
                <a:cs typeface="Arial" panose="020B0604020202020204" pitchFamily="34" charset="0"/>
              </a:rPr>
              <a:t> Mathematics should be </a:t>
            </a:r>
            <a:r>
              <a:rPr lang="en-US" sz="2200" b="1" dirty="0">
                <a:solidFill>
                  <a:schemeClr val="bg1">
                    <a:lumMod val="85000"/>
                  </a:schemeClr>
                </a:solidFill>
                <a:cs typeface="Arial" panose="020B0604020202020204" pitchFamily="34" charset="0"/>
              </a:rPr>
              <a:t>taught the same</a:t>
            </a:r>
            <a:r>
              <a:rPr lang="en-US" sz="2200" dirty="0">
                <a:solidFill>
                  <a:schemeClr val="bg1">
                    <a:lumMod val="85000"/>
                  </a:schemeClr>
                </a:solidFill>
                <a:cs typeface="Arial" panose="020B0604020202020204" pitchFamily="34" charset="0"/>
              </a:rPr>
              <a:t> for both EL and non-EL students. (DB)</a:t>
            </a:r>
          </a:p>
          <a:p>
            <a:pPr marL="0" indent="0">
              <a:buNone/>
            </a:pPr>
            <a:endParaRPr lang="en-US" sz="2200" dirty="0">
              <a:solidFill>
                <a:schemeClr val="bg1">
                  <a:lumMod val="85000"/>
                </a:schemeClr>
              </a:solidFill>
              <a:cs typeface="Arial" panose="020B0604020202020204" pitchFamily="34" charset="0"/>
            </a:endParaRPr>
          </a:p>
        </p:txBody>
      </p:sp>
      <p:sp>
        <p:nvSpPr>
          <p:cNvPr id="9" name="TextBox 8">
            <a:extLst>
              <a:ext uri="{FF2B5EF4-FFF2-40B4-BE49-F238E27FC236}">
                <a16:creationId xmlns:a16="http://schemas.microsoft.com/office/drawing/2014/main" id="{E6F0BE81-0B62-A14C-8048-835286DEEFB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1" name="Title 2">
            <a:extLst>
              <a:ext uri="{FF2B5EF4-FFF2-40B4-BE49-F238E27FC236}">
                <a16:creationId xmlns:a16="http://schemas.microsoft.com/office/drawing/2014/main" id="{3053684F-8007-444E-B4CB-358526946444}"/>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7" name="TextBox 6">
            <a:extLst>
              <a:ext uri="{FF2B5EF4-FFF2-40B4-BE49-F238E27FC236}">
                <a16:creationId xmlns:a16="http://schemas.microsoft.com/office/drawing/2014/main" id="{2E9BFA93-F4BF-3849-B91F-A3ED6AF04526}"/>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27223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3"/>
            <a:ext cx="10058400" cy="4234294"/>
          </a:xfrm>
        </p:spPr>
        <p:txBody>
          <a:bodyPr>
            <a:normAutofit/>
          </a:bodyPr>
          <a:lstStyle/>
          <a:p>
            <a:pPr marL="0" indent="0">
              <a:buNone/>
            </a:pPr>
            <a:r>
              <a:rPr lang="en-US" sz="2200" b="1" u="sng" dirty="0">
                <a:cs typeface="Arial" panose="020B0604020202020204" pitchFamily="34" charset="0"/>
              </a:rPr>
              <a:t>Most Disagreements (at least 33% SA/A and at least 33% SD/D) </a:t>
            </a:r>
          </a:p>
          <a:p>
            <a:pPr>
              <a:buFont typeface="Wingdings" pitchFamily="2" charset="2"/>
              <a:buChar char="Ø"/>
            </a:pPr>
            <a:r>
              <a:rPr lang="en-US" sz="2200" dirty="0">
                <a:solidFill>
                  <a:schemeClr val="bg1">
                    <a:lumMod val="85000"/>
                  </a:schemeClr>
                </a:solidFill>
                <a:cs typeface="Arial" panose="020B0604020202020204" pitchFamily="34" charset="0"/>
              </a:rPr>
              <a:t>Assessments should be evaluated </a:t>
            </a:r>
            <a:r>
              <a:rPr lang="en-US" sz="2200" b="1" dirty="0">
                <a:solidFill>
                  <a:schemeClr val="bg1">
                    <a:lumMod val="85000"/>
                  </a:schemeClr>
                </a:solidFill>
                <a:cs typeface="Arial" panose="020B0604020202020204" pitchFamily="34" charset="0"/>
              </a:rPr>
              <a:t>equally</a:t>
            </a:r>
            <a:r>
              <a:rPr lang="en-US" sz="2200" dirty="0">
                <a:solidFill>
                  <a:schemeClr val="bg1">
                    <a:lumMod val="85000"/>
                  </a:schemeClr>
                </a:solidFill>
                <a:cs typeface="Arial" panose="020B0604020202020204" pitchFamily="34" charset="0"/>
              </a:rPr>
              <a:t> for both EL and non-EL students. (DB)</a:t>
            </a:r>
          </a:p>
          <a:p>
            <a:pPr>
              <a:buFont typeface="Wingdings" pitchFamily="2" charset="2"/>
              <a:buChar char="Ø"/>
            </a:pPr>
            <a:r>
              <a:rPr lang="en-US" sz="2200" dirty="0">
                <a:solidFill>
                  <a:schemeClr val="bg1">
                    <a:lumMod val="85000"/>
                  </a:schemeClr>
                </a:solidFill>
                <a:cs typeface="Arial" panose="020B0604020202020204" pitchFamily="34" charset="0"/>
              </a:rPr>
              <a:t> Mathematics should be </a:t>
            </a:r>
            <a:r>
              <a:rPr lang="en-US" sz="2200" b="1" dirty="0">
                <a:solidFill>
                  <a:schemeClr val="bg1">
                    <a:lumMod val="85000"/>
                  </a:schemeClr>
                </a:solidFill>
                <a:cs typeface="Arial" panose="020B0604020202020204" pitchFamily="34" charset="0"/>
              </a:rPr>
              <a:t>taught the same</a:t>
            </a:r>
            <a:r>
              <a:rPr lang="en-US" sz="2200" dirty="0">
                <a:solidFill>
                  <a:schemeClr val="bg1">
                    <a:lumMod val="85000"/>
                  </a:schemeClr>
                </a:solidFill>
                <a:cs typeface="Arial" panose="020B0604020202020204" pitchFamily="34" charset="0"/>
              </a:rPr>
              <a:t> for both EL and non-EL students. (DB)</a:t>
            </a:r>
          </a:p>
          <a:p>
            <a:pPr marL="0" indent="0">
              <a:buNone/>
            </a:pPr>
            <a:endParaRPr lang="en-US" sz="2200" dirty="0">
              <a:cs typeface="Arial" panose="020B0604020202020204" pitchFamily="34" charset="0"/>
            </a:endParaRPr>
          </a:p>
        </p:txBody>
      </p:sp>
      <p:sp>
        <p:nvSpPr>
          <p:cNvPr id="9" name="TextBox 8">
            <a:extLst>
              <a:ext uri="{FF2B5EF4-FFF2-40B4-BE49-F238E27FC236}">
                <a16:creationId xmlns:a16="http://schemas.microsoft.com/office/drawing/2014/main" id="{E6F0BE81-0B62-A14C-8048-835286DEEFB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1" name="Title 2">
            <a:extLst>
              <a:ext uri="{FF2B5EF4-FFF2-40B4-BE49-F238E27FC236}">
                <a16:creationId xmlns:a16="http://schemas.microsoft.com/office/drawing/2014/main" id="{3053684F-8007-444E-B4CB-358526946444}"/>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7" name="TextBox 6">
            <a:extLst>
              <a:ext uri="{FF2B5EF4-FFF2-40B4-BE49-F238E27FC236}">
                <a16:creationId xmlns:a16="http://schemas.microsoft.com/office/drawing/2014/main" id="{2E9BFA93-F4BF-3849-B91F-A3ED6AF04526}"/>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11818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414914"/>
            <a:ext cx="5665471" cy="4547736"/>
          </a:xfrm>
        </p:spPr>
        <p:txBody>
          <a:bodyPr>
            <a:normAutofit/>
          </a:bodyPr>
          <a:lstStyle/>
          <a:p>
            <a:pPr>
              <a:lnSpc>
                <a:spcPct val="100000"/>
              </a:lnSpc>
            </a:pPr>
            <a:r>
              <a:rPr lang="en-US" dirty="0">
                <a:solidFill>
                  <a:schemeClr val="bg1">
                    <a:lumMod val="85000"/>
                  </a:schemeClr>
                </a:solidFill>
              </a:rPr>
              <a:t>English Learner students, or </a:t>
            </a:r>
            <a:r>
              <a:rPr lang="en-US" b="1" dirty="0">
                <a:solidFill>
                  <a:schemeClr val="bg1">
                    <a:lumMod val="85000"/>
                  </a:schemeClr>
                </a:solidFill>
              </a:rPr>
              <a:t>Emergent Bilinguals</a:t>
            </a:r>
            <a:r>
              <a:rPr lang="en-US" baseline="30000" dirty="0">
                <a:solidFill>
                  <a:schemeClr val="bg1">
                    <a:lumMod val="85000"/>
                  </a:schemeClr>
                </a:solidFill>
              </a:rPr>
              <a:t>1 </a:t>
            </a:r>
            <a:r>
              <a:rPr lang="en-US" dirty="0">
                <a:solidFill>
                  <a:schemeClr val="bg1">
                    <a:lumMod val="85000"/>
                  </a:schemeClr>
                </a:solidFill>
              </a:rPr>
              <a:t>(EBs), are the fastest growing K-12 student population</a:t>
            </a:r>
            <a:r>
              <a:rPr lang="en-US" baseline="30000" dirty="0">
                <a:solidFill>
                  <a:schemeClr val="bg1">
                    <a:lumMod val="85000"/>
                  </a:schemeClr>
                </a:solidFill>
              </a:rPr>
              <a:t>2</a:t>
            </a:r>
            <a:r>
              <a:rPr lang="en-US" dirty="0">
                <a:solidFill>
                  <a:schemeClr val="bg1">
                    <a:lumMod val="85000"/>
                  </a:schemeClr>
                </a:solidFill>
              </a:rPr>
              <a:t>. </a:t>
            </a:r>
          </a:p>
          <a:p>
            <a:pPr>
              <a:lnSpc>
                <a:spcPct val="100000"/>
              </a:lnSpc>
            </a:pPr>
            <a:r>
              <a:rPr lang="en-US" dirty="0"/>
              <a:t>At the same time, our society’s prosperity is increasingly dependent on our advances in the sciences and mathematics, especially within underrepresented student populations like EBs</a:t>
            </a:r>
            <a:r>
              <a:rPr lang="en-US" baseline="30000" dirty="0"/>
              <a:t>3</a:t>
            </a:r>
            <a:r>
              <a:rPr lang="en-US" dirty="0"/>
              <a:t>. </a:t>
            </a:r>
          </a:p>
          <a:p>
            <a:pPr>
              <a:lnSpc>
                <a:spcPct val="100000"/>
              </a:lnSpc>
            </a:pPr>
            <a:r>
              <a:rPr lang="en-US" dirty="0">
                <a:solidFill>
                  <a:schemeClr val="bg1">
                    <a:lumMod val="85000"/>
                  </a:schemeClr>
                </a:solidFill>
              </a:rPr>
              <a:t>This requires STEM teachers to be aware of and to fully address the unique pedagogical (and emotional) needs of EBs. </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Emergent Bilinguals in our Schools</a:t>
            </a:r>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0" name="Picture 9" descr="A group of people sitting at a table&#10;&#10;Description automatically generated">
            <a:extLst>
              <a:ext uri="{FF2B5EF4-FFF2-40B4-BE49-F238E27FC236}">
                <a16:creationId xmlns:a16="http://schemas.microsoft.com/office/drawing/2014/main" id="{D66C3775-00BA-CD47-8A7C-DA8A27ABF76E}"/>
              </a:ext>
            </a:extLst>
          </p:cNvPr>
          <p:cNvPicPr>
            <a:picLocks noChangeAspect="1"/>
          </p:cNvPicPr>
          <p:nvPr/>
        </p:nvPicPr>
        <p:blipFill rotWithShape="1">
          <a:blip r:embed="rId3">
            <a:extLst>
              <a:ext uri="{28A0092B-C50C-407E-A947-70E740481C1C}">
                <a14:useLocalDpi xmlns:a14="http://schemas.microsoft.com/office/drawing/2010/main" val="0"/>
              </a:ext>
            </a:extLst>
          </a:blip>
          <a:srcRect l="16593" t="140" r="18994" b="-140"/>
          <a:stretch/>
        </p:blipFill>
        <p:spPr>
          <a:xfrm>
            <a:off x="6762750" y="1421264"/>
            <a:ext cx="4392930" cy="4546600"/>
          </a:xfrm>
          <a:prstGeom prst="roundRect">
            <a:avLst>
              <a:gd name="adj" fmla="val 1987"/>
            </a:avLst>
          </a:prstGeom>
          <a:effectLst/>
        </p:spPr>
      </p:pic>
    </p:spTree>
    <p:extLst>
      <p:ext uri="{BB962C8B-B14F-4D97-AF65-F5344CB8AC3E}">
        <p14:creationId xmlns:p14="http://schemas.microsoft.com/office/powerpoint/2010/main" val="168874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311853"/>
            <a:ext cx="10058400" cy="4234294"/>
          </a:xfrm>
        </p:spPr>
        <p:txBody>
          <a:bodyPr>
            <a:normAutofit/>
          </a:bodyPr>
          <a:lstStyle/>
          <a:p>
            <a:pPr marL="0" indent="0">
              <a:buNone/>
            </a:pPr>
            <a:r>
              <a:rPr lang="en-US" sz="2200" b="1" u="sng" dirty="0">
                <a:cs typeface="Arial" panose="020B0604020202020204" pitchFamily="34" charset="0"/>
              </a:rPr>
              <a:t>Most Disagreements (at least 33% SA/A and at least 33% SD/D) </a:t>
            </a:r>
          </a:p>
          <a:p>
            <a:pPr>
              <a:buFont typeface="Wingdings" pitchFamily="2" charset="2"/>
              <a:buChar char="Ø"/>
            </a:pPr>
            <a:r>
              <a:rPr lang="en-US" sz="2200" dirty="0">
                <a:cs typeface="Arial" panose="020B0604020202020204" pitchFamily="34" charset="0"/>
              </a:rPr>
              <a:t>Assessments should be evaluated </a:t>
            </a:r>
            <a:r>
              <a:rPr lang="en-US" sz="2200" b="1" dirty="0">
                <a:solidFill>
                  <a:srgbClr val="005F86"/>
                </a:solidFill>
                <a:cs typeface="Arial" panose="020B0604020202020204" pitchFamily="34" charset="0"/>
              </a:rPr>
              <a:t>equally</a:t>
            </a:r>
            <a:r>
              <a:rPr lang="en-US" sz="2200" dirty="0">
                <a:cs typeface="Arial" panose="020B0604020202020204" pitchFamily="34" charset="0"/>
              </a:rPr>
              <a:t> for both EL and non-EL students. (DB)</a:t>
            </a:r>
          </a:p>
          <a:p>
            <a:pPr>
              <a:buFont typeface="Wingdings" pitchFamily="2" charset="2"/>
              <a:buChar char="Ø"/>
            </a:pPr>
            <a:r>
              <a:rPr lang="en-US" sz="2200" dirty="0">
                <a:cs typeface="Arial" panose="020B0604020202020204" pitchFamily="34" charset="0"/>
              </a:rPr>
              <a:t> Mathematics should be </a:t>
            </a:r>
            <a:r>
              <a:rPr lang="en-US" sz="2200" b="1" dirty="0">
                <a:solidFill>
                  <a:srgbClr val="005F86"/>
                </a:solidFill>
                <a:cs typeface="Arial" panose="020B0604020202020204" pitchFamily="34" charset="0"/>
              </a:rPr>
              <a:t>taught the same</a:t>
            </a:r>
            <a:r>
              <a:rPr lang="en-US" sz="2200" dirty="0">
                <a:cs typeface="Arial" panose="020B0604020202020204" pitchFamily="34" charset="0"/>
              </a:rPr>
              <a:t> for both EL and non-EL students. (DB)</a:t>
            </a:r>
          </a:p>
          <a:p>
            <a:pPr marL="0" indent="0">
              <a:buNone/>
            </a:pPr>
            <a:endParaRPr lang="en-US" sz="2200" dirty="0">
              <a:cs typeface="Arial" panose="020B0604020202020204" pitchFamily="34" charset="0"/>
            </a:endParaRPr>
          </a:p>
        </p:txBody>
      </p:sp>
      <p:sp>
        <p:nvSpPr>
          <p:cNvPr id="9" name="TextBox 8">
            <a:extLst>
              <a:ext uri="{FF2B5EF4-FFF2-40B4-BE49-F238E27FC236}">
                <a16:creationId xmlns:a16="http://schemas.microsoft.com/office/drawing/2014/main" id="{E6F0BE81-0B62-A14C-8048-835286DEEFB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1" name="Title 2">
            <a:extLst>
              <a:ext uri="{FF2B5EF4-FFF2-40B4-BE49-F238E27FC236}">
                <a16:creationId xmlns:a16="http://schemas.microsoft.com/office/drawing/2014/main" id="{3053684F-8007-444E-B4CB-358526946444}"/>
              </a:ext>
            </a:extLst>
          </p:cNvPr>
          <p:cNvSpPr>
            <a:spLocks noGrp="1"/>
          </p:cNvSpPr>
          <p:nvPr>
            <p:ph type="title"/>
          </p:nvPr>
        </p:nvSpPr>
        <p:spPr>
          <a:xfrm>
            <a:off x="1097279" y="473129"/>
            <a:ext cx="10737965" cy="835632"/>
          </a:xfrm>
        </p:spPr>
        <p:txBody>
          <a:bodyPr>
            <a:noAutofit/>
          </a:bodyPr>
          <a:lstStyle/>
          <a:p>
            <a:r>
              <a:rPr lang="en-US" sz="3400" dirty="0"/>
              <a:t>RQ1; </a:t>
            </a:r>
            <a:r>
              <a:rPr lang="en-US" sz="34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7" name="TextBox 6">
            <a:extLst>
              <a:ext uri="{FF2B5EF4-FFF2-40B4-BE49-F238E27FC236}">
                <a16:creationId xmlns:a16="http://schemas.microsoft.com/office/drawing/2014/main" id="{2E9BFA93-F4BF-3849-B91F-A3ED6AF04526}"/>
              </a:ext>
            </a:extLst>
          </p:cNvPr>
          <p:cNvSpPr txBox="1"/>
          <p:nvPr/>
        </p:nvSpPr>
        <p:spPr>
          <a:xfrm>
            <a:off x="0" y="5800096"/>
            <a:ext cx="3692236" cy="584775"/>
          </a:xfrm>
          <a:prstGeom prst="rect">
            <a:avLst/>
          </a:prstGeom>
          <a:noFill/>
        </p:spPr>
        <p:txBody>
          <a:bodyPr wrap="square" rtlCol="0">
            <a:spAutoFit/>
          </a:bodyPr>
          <a:lstStyle/>
          <a:p>
            <a:r>
              <a:rPr lang="en-US" sz="1600" i="1" dirty="0">
                <a:solidFill>
                  <a:srgbClr val="35434D"/>
                </a:solidFill>
                <a:latin typeface="Times New Roman" panose="02020603050405020304" pitchFamily="18" charset="0"/>
                <a:cs typeface="Times New Roman" panose="02020603050405020304" pitchFamily="18" charset="0"/>
              </a:rPr>
              <a:t>AB = Asset-Oriented Beliefs</a:t>
            </a:r>
          </a:p>
          <a:p>
            <a:r>
              <a:rPr lang="en-US" sz="1600" i="1" dirty="0">
                <a:solidFill>
                  <a:srgbClr val="35434D"/>
                </a:solidFill>
                <a:latin typeface="Times New Roman" panose="02020603050405020304" pitchFamily="18" charset="0"/>
                <a:cs typeface="Times New Roman" panose="02020603050405020304" pitchFamily="18" charset="0"/>
              </a:rPr>
              <a:t>DB = Deficit-Oriented Beliefs</a:t>
            </a:r>
          </a:p>
        </p:txBody>
      </p:sp>
    </p:spTree>
    <p:extLst>
      <p:ext uri="{BB962C8B-B14F-4D97-AF65-F5344CB8AC3E}">
        <p14:creationId xmlns:p14="http://schemas.microsoft.com/office/powerpoint/2010/main" val="45814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bg1">
                    <a:lumMod val="95000"/>
                  </a:schemeClr>
                </a:solidFill>
              </a:rPr>
              <a:t>Results &amp; Discussion: </a:t>
            </a:r>
            <a:r>
              <a:rPr lang="en-US" sz="4400" dirty="0">
                <a:solidFill>
                  <a:schemeClr val="bg1">
                    <a:lumMod val="50000"/>
                  </a:schemeClr>
                </a:solidFill>
              </a:rPr>
              <a:t>RQ1;</a:t>
            </a:r>
            <a:r>
              <a:rPr lang="en-US" sz="4400" dirty="0">
                <a:solidFill>
                  <a:schemeClr val="bg1">
                    <a:lumMod val="95000"/>
                  </a:schemeClr>
                </a:solidFill>
              </a:rPr>
              <a:t> RQ2;</a:t>
            </a:r>
            <a:r>
              <a:rPr lang="en-US" sz="4400" dirty="0">
                <a:solidFill>
                  <a:schemeClr val="bg1">
                    <a:lumMod val="50000"/>
                  </a:schemeClr>
                </a:solidFill>
              </a:rPr>
              <a:t> 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96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10482393-BF49-4447-A80D-8E874976B879}"/>
              </a:ext>
            </a:extLst>
          </p:cNvPr>
          <p:cNvSpPr>
            <a:spLocks noGrp="1"/>
          </p:cNvSpPr>
          <p:nvPr>
            <p:ph idx="1"/>
          </p:nvPr>
        </p:nvSpPr>
        <p:spPr>
          <a:xfrm>
            <a:off x="1097279" y="1399327"/>
            <a:ext cx="10058400" cy="4234294"/>
          </a:xfrm>
        </p:spPr>
        <p:txBody>
          <a:bodyPr>
            <a:normAutofit/>
          </a:bodyPr>
          <a:lstStyle/>
          <a:p>
            <a:pPr>
              <a:buFont typeface="Arial" panose="020B0604020202020204" pitchFamily="34" charset="0"/>
              <a:buChar char="•"/>
            </a:pPr>
            <a:r>
              <a:rPr lang="en-US" dirty="0">
                <a:cs typeface="Arial" panose="020B0604020202020204" pitchFamily="34" charset="0"/>
              </a:rPr>
              <a:t> Survey scores (Mathematics Beliefs Instrument) were calculated for each respondent</a:t>
            </a:r>
          </a:p>
          <a:p>
            <a:pPr>
              <a:buFont typeface="Arial" panose="020B0604020202020204" pitchFamily="34" charset="0"/>
              <a:buChar char="•"/>
            </a:pPr>
            <a:r>
              <a:rPr lang="en-US" dirty="0"/>
              <a:t> All variations of analyses pointed towards a </a:t>
            </a:r>
            <a:r>
              <a:rPr lang="en-US" b="1" dirty="0">
                <a:solidFill>
                  <a:srgbClr val="005F86"/>
                </a:solidFill>
              </a:rPr>
              <a:t>3-cluster</a:t>
            </a:r>
            <a:r>
              <a:rPr lang="en-US" dirty="0"/>
              <a:t> result. </a:t>
            </a:r>
          </a:p>
          <a:p>
            <a:pPr>
              <a:buFont typeface="Arial" panose="020B0604020202020204" pitchFamily="34" charset="0"/>
              <a:buChar char="•"/>
            </a:pPr>
            <a:r>
              <a:rPr lang="en-US" dirty="0">
                <a:solidFill>
                  <a:schemeClr val="bg1">
                    <a:lumMod val="85000"/>
                  </a:schemeClr>
                </a:solidFill>
              </a:rPr>
              <a:t> </a:t>
            </a:r>
            <a:r>
              <a:rPr lang="en-US" dirty="0"/>
              <a:t>In order to begin labelling each cluster, items that were statistically significantly different ( p &lt; . 05) among all three clusters were mainly considered.   </a:t>
            </a:r>
          </a:p>
          <a:p>
            <a:pPr>
              <a:buFont typeface="Arial" panose="020B0604020202020204" pitchFamily="34" charset="0"/>
              <a:buChar char="•"/>
            </a:pPr>
            <a:endParaRPr lang="en-US" sz="2200" dirty="0">
              <a:cs typeface="Arial" panose="020B0604020202020204" pitchFamily="34" charset="0"/>
            </a:endParaRPr>
          </a:p>
          <a:p>
            <a:pPr>
              <a:buFont typeface="Arial" panose="020B0604020202020204" pitchFamily="34" charset="0"/>
              <a:buChar char="•"/>
            </a:pPr>
            <a:endParaRPr lang="en-US" sz="2200" dirty="0">
              <a:cs typeface="Arial" panose="020B0604020202020204" pitchFamily="34" charset="0"/>
            </a:endParaRPr>
          </a:p>
          <a:p>
            <a:pPr>
              <a:buFont typeface="Arial" panose="020B0604020202020204" pitchFamily="34" charset="0"/>
              <a:buChar char="•"/>
            </a:pPr>
            <a:endParaRPr lang="en-US" sz="2200" dirty="0">
              <a:cs typeface="Arial" panose="020B0604020202020204" pitchFamily="34" charset="0"/>
            </a:endParaRPr>
          </a:p>
          <a:p>
            <a:pPr marL="0" indent="0">
              <a:buNone/>
            </a:pPr>
            <a:endParaRPr lang="en-US" sz="2200" dirty="0">
              <a:cs typeface="Arial" panose="020B0604020202020204" pitchFamily="34" charset="0"/>
            </a:endParaRPr>
          </a:p>
        </p:txBody>
      </p:sp>
    </p:spTree>
    <p:extLst>
      <p:ext uri="{BB962C8B-B14F-4D97-AF65-F5344CB8AC3E}">
        <p14:creationId xmlns:p14="http://schemas.microsoft.com/office/powerpoint/2010/main" val="247546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graphicFrame>
        <p:nvGraphicFramePr>
          <p:cNvPr id="6" name="Chart 5">
            <a:extLst>
              <a:ext uri="{FF2B5EF4-FFF2-40B4-BE49-F238E27FC236}">
                <a16:creationId xmlns:a16="http://schemas.microsoft.com/office/drawing/2014/main" id="{67788CD5-E954-9743-A5C0-50506EFD0864}"/>
              </a:ext>
            </a:extLst>
          </p:cNvPr>
          <p:cNvGraphicFramePr>
            <a:graphicFrameLocks/>
          </p:cNvGraphicFramePr>
          <p:nvPr>
            <p:extLst>
              <p:ext uri="{D42A27DB-BD31-4B8C-83A1-F6EECF244321}">
                <p14:modId xmlns:p14="http://schemas.microsoft.com/office/powerpoint/2010/main" val="456966994"/>
              </p:ext>
            </p:extLst>
          </p:nvPr>
        </p:nvGraphicFramePr>
        <p:xfrm>
          <a:off x="1097278" y="1308761"/>
          <a:ext cx="10228813" cy="49985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C18394E-C80D-0046-B8BB-DB4923B24C9A}"/>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5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8490F0-EBD5-B447-A51E-53360A9D4B10}"/>
              </a:ext>
            </a:extLst>
          </p:cNvPr>
          <p:cNvGraphicFramePr>
            <a:graphicFrameLocks noGrp="1"/>
          </p:cNvGraphicFramePr>
          <p:nvPr>
            <p:extLst>
              <p:ext uri="{D42A27DB-BD31-4B8C-83A1-F6EECF244321}">
                <p14:modId xmlns:p14="http://schemas.microsoft.com/office/powerpoint/2010/main" val="2156997076"/>
              </p:ext>
            </p:extLst>
          </p:nvPr>
        </p:nvGraphicFramePr>
        <p:xfrm>
          <a:off x="1236873" y="1414913"/>
          <a:ext cx="9918806" cy="4124960"/>
        </p:xfrm>
        <a:graphic>
          <a:graphicData uri="http://schemas.openxmlformats.org/drawingml/2006/table">
            <a:tbl>
              <a:tblPr firstRow="1" bandRow="1">
                <a:tableStyleId>{2D5ABB26-0587-4C30-8999-92F81FD0307C}</a:tableStyleId>
              </a:tblPr>
              <a:tblGrid>
                <a:gridCol w="1148519">
                  <a:extLst>
                    <a:ext uri="{9D8B030D-6E8A-4147-A177-3AD203B41FA5}">
                      <a16:colId xmlns:a16="http://schemas.microsoft.com/office/drawing/2014/main" val="73009923"/>
                    </a:ext>
                  </a:extLst>
                </a:gridCol>
                <a:gridCol w="2923429">
                  <a:extLst>
                    <a:ext uri="{9D8B030D-6E8A-4147-A177-3AD203B41FA5}">
                      <a16:colId xmlns:a16="http://schemas.microsoft.com/office/drawing/2014/main" val="161497083"/>
                    </a:ext>
                  </a:extLst>
                </a:gridCol>
                <a:gridCol w="2923429">
                  <a:extLst>
                    <a:ext uri="{9D8B030D-6E8A-4147-A177-3AD203B41FA5}">
                      <a16:colId xmlns:a16="http://schemas.microsoft.com/office/drawing/2014/main" val="924641076"/>
                    </a:ext>
                  </a:extLst>
                </a:gridCol>
                <a:gridCol w="2923429">
                  <a:extLst>
                    <a:ext uri="{9D8B030D-6E8A-4147-A177-3AD203B41FA5}">
                      <a16:colId xmlns:a16="http://schemas.microsoft.com/office/drawing/2014/main" val="2505197854"/>
                    </a:ext>
                  </a:extLst>
                </a:gridCol>
              </a:tblGrid>
              <a:tr h="370840">
                <a:tc>
                  <a:txBody>
                    <a:bodyPr/>
                    <a:lstStyle/>
                    <a:p>
                      <a:endParaRPr lang="en-US" sz="1500" dirty="0">
                        <a:solidFill>
                          <a:srgbClr val="35434D"/>
                        </a:solidFill>
                        <a:latin typeface="Garamond" panose="02020404030301010803"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lumMod val="95000"/>
                            </a:schemeClr>
                          </a:solidFill>
                          <a:latin typeface="Garamond" panose="02020404030301010803" pitchFamily="18" charset="0"/>
                        </a:rPr>
                        <a:t>Cluster 1A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2A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877514817"/>
                  </a:ext>
                </a:extLst>
              </a:tr>
              <a:tr h="370840">
                <a:tc>
                  <a:txBody>
                    <a:bodyPr/>
                    <a:lstStyle/>
                    <a:p>
                      <a:r>
                        <a:rPr lang="en-US" sz="1500" dirty="0">
                          <a:solidFill>
                            <a:schemeClr val="bg1">
                              <a:lumMod val="95000"/>
                            </a:schemeClr>
                          </a:solidFill>
                          <a:latin typeface="Garamond" panose="02020404030301010803" pitchFamily="18" charset="0"/>
                        </a:rPr>
                        <a:t>Key Survey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Math consists of discrete strands of knowledge</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Math should be taught in isolated strands</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Learning/teaching is a process in which student absorbs data due to repeated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DOES NOT consist of discrete strands of knowledge</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SHOULD NOT be taught in isolated strands</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Learning/teaching IS NOT a process in which student absorbs data due to repeated practice</a:t>
                      </a:r>
                    </a:p>
                    <a:p>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consists of discrete strands of knowledge</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should be taught in isolated strands</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Learning/teaching is a process in which student absorbs data due to repeated practice</a:t>
                      </a:r>
                    </a:p>
                    <a:p>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213289"/>
                  </a:ext>
                </a:extLst>
              </a:tr>
              <a:tr h="370840">
                <a:tc>
                  <a:txBody>
                    <a:bodyPr/>
                    <a:lstStyle/>
                    <a:p>
                      <a:r>
                        <a:rPr lang="en-US" sz="1500" dirty="0">
                          <a:solidFill>
                            <a:schemeClr val="bg1">
                              <a:lumMod val="95000"/>
                            </a:schemeClr>
                          </a:solidFill>
                          <a:latin typeface="Garamond" panose="02020404030301010803" pitchFamily="18" charset="0"/>
                        </a:rPr>
                        <a:t>Broad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lumMod val="85000"/>
                              <a:lumOff val="15000"/>
                            </a:schemeClr>
                          </a:solidFill>
                          <a:effectLst/>
                          <a:latin typeface="Garamond" panose="02020404030301010803" pitchFamily="18" charset="0"/>
                        </a:rPr>
                        <a:t>Beliefs about specific teaching practices and math participation align with reform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lumMod val="85000"/>
                              <a:lumOff val="15000"/>
                            </a:schemeClr>
                          </a:solidFill>
                          <a:effectLst/>
                          <a:latin typeface="Garamond" panose="02020404030301010803" pitchFamily="18" charset="0"/>
                        </a:rPr>
                        <a:t>However, strong overarching beliefs about math are of a “traditionalist”. </a:t>
                      </a:r>
                      <a:endParaRPr lang="en-US" sz="1500" dirty="0">
                        <a:solidFill>
                          <a:schemeClr val="tx1">
                            <a:lumMod val="85000"/>
                            <a:lumOff val="1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Beliefs about mathematics, its teaching, and its learning align strongly with those of reform-oriented efforts in that they share a “constructivist” view of the discipline. </a:t>
                      </a:r>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Key beliefs about mathematics contradicts the beliefs expressed in math reform efforts, although “moderately” compared to Cluster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578918"/>
                  </a:ext>
                </a:extLst>
              </a:tr>
              <a:tr h="370840">
                <a:tc>
                  <a:txBody>
                    <a:bodyPr/>
                    <a:lstStyle/>
                    <a:p>
                      <a:r>
                        <a:rPr lang="en-US" sz="1500" dirty="0">
                          <a:solidFill>
                            <a:schemeClr val="bg1">
                              <a:lumMod val="95000"/>
                            </a:schemeClr>
                          </a:solidFill>
                          <a:latin typeface="Garamond" panose="02020404030301010803" pitchFamily="18" charset="0"/>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r>
                        <a:rPr lang="en-US" sz="1500" b="1" dirty="0">
                          <a:solidFill>
                            <a:schemeClr val="tx1">
                              <a:lumMod val="85000"/>
                              <a:lumOff val="15000"/>
                            </a:schemeClr>
                          </a:solidFill>
                          <a:latin typeface="Garamond" panose="02020404030301010803" pitchFamily="18" charset="0"/>
                        </a:rPr>
                        <a:t>Traditionalist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bg1">
                              <a:lumMod val="85000"/>
                            </a:schemeClr>
                          </a:solidFill>
                          <a:latin typeface="Garamond" panose="02020404030301010803" pitchFamily="18" charset="0"/>
                        </a:rPr>
                        <a:t>Socio-Constructivist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bg1">
                              <a:lumMod val="85000"/>
                            </a:schemeClr>
                          </a:solidFill>
                          <a:latin typeface="Garamond" panose="02020404030301010803" pitchFamily="18" charset="0"/>
                        </a:rPr>
                        <a:t>Moderate Traditionalist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70402"/>
                  </a:ext>
                </a:extLst>
              </a:tr>
            </a:tbl>
          </a:graphicData>
        </a:graphic>
      </p:graphicFrame>
    </p:spTree>
    <p:extLst>
      <p:ext uri="{BB962C8B-B14F-4D97-AF65-F5344CB8AC3E}">
        <p14:creationId xmlns:p14="http://schemas.microsoft.com/office/powerpoint/2010/main" val="400628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8490F0-EBD5-B447-A51E-53360A9D4B10}"/>
              </a:ext>
            </a:extLst>
          </p:cNvPr>
          <p:cNvGraphicFramePr>
            <a:graphicFrameLocks noGrp="1"/>
          </p:cNvGraphicFramePr>
          <p:nvPr>
            <p:extLst>
              <p:ext uri="{D42A27DB-BD31-4B8C-83A1-F6EECF244321}">
                <p14:modId xmlns:p14="http://schemas.microsoft.com/office/powerpoint/2010/main" val="4122562860"/>
              </p:ext>
            </p:extLst>
          </p:nvPr>
        </p:nvGraphicFramePr>
        <p:xfrm>
          <a:off x="1236873" y="1414913"/>
          <a:ext cx="9918806" cy="4124960"/>
        </p:xfrm>
        <a:graphic>
          <a:graphicData uri="http://schemas.openxmlformats.org/drawingml/2006/table">
            <a:tbl>
              <a:tblPr firstRow="1" bandRow="1">
                <a:tableStyleId>{2D5ABB26-0587-4C30-8999-92F81FD0307C}</a:tableStyleId>
              </a:tblPr>
              <a:tblGrid>
                <a:gridCol w="1148519">
                  <a:extLst>
                    <a:ext uri="{9D8B030D-6E8A-4147-A177-3AD203B41FA5}">
                      <a16:colId xmlns:a16="http://schemas.microsoft.com/office/drawing/2014/main" val="73009923"/>
                    </a:ext>
                  </a:extLst>
                </a:gridCol>
                <a:gridCol w="2923429">
                  <a:extLst>
                    <a:ext uri="{9D8B030D-6E8A-4147-A177-3AD203B41FA5}">
                      <a16:colId xmlns:a16="http://schemas.microsoft.com/office/drawing/2014/main" val="161497083"/>
                    </a:ext>
                  </a:extLst>
                </a:gridCol>
                <a:gridCol w="2923429">
                  <a:extLst>
                    <a:ext uri="{9D8B030D-6E8A-4147-A177-3AD203B41FA5}">
                      <a16:colId xmlns:a16="http://schemas.microsoft.com/office/drawing/2014/main" val="924641076"/>
                    </a:ext>
                  </a:extLst>
                </a:gridCol>
                <a:gridCol w="2923429">
                  <a:extLst>
                    <a:ext uri="{9D8B030D-6E8A-4147-A177-3AD203B41FA5}">
                      <a16:colId xmlns:a16="http://schemas.microsoft.com/office/drawing/2014/main" val="2505197854"/>
                    </a:ext>
                  </a:extLst>
                </a:gridCol>
              </a:tblGrid>
              <a:tr h="370840">
                <a:tc>
                  <a:txBody>
                    <a:bodyPr/>
                    <a:lstStyle/>
                    <a:p>
                      <a:endParaRPr lang="en-US" sz="1500" dirty="0">
                        <a:solidFill>
                          <a:srgbClr val="35434D"/>
                        </a:solidFill>
                        <a:latin typeface="Garamond" panose="02020404030301010803"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lumMod val="95000"/>
                            </a:schemeClr>
                          </a:solidFill>
                          <a:latin typeface="Garamond" panose="02020404030301010803" pitchFamily="18" charset="0"/>
                        </a:rPr>
                        <a:t>Cluster 1A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2A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877514817"/>
                  </a:ext>
                </a:extLst>
              </a:tr>
              <a:tr h="370840">
                <a:tc>
                  <a:txBody>
                    <a:bodyPr/>
                    <a:lstStyle/>
                    <a:p>
                      <a:r>
                        <a:rPr lang="en-US" sz="1500" dirty="0">
                          <a:solidFill>
                            <a:schemeClr val="bg1">
                              <a:lumMod val="95000"/>
                            </a:schemeClr>
                          </a:solidFill>
                          <a:latin typeface="Garamond" panose="02020404030301010803" pitchFamily="18" charset="0"/>
                        </a:rPr>
                        <a:t>Key Survey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consists of discrete strands of knowledge</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should be taught in isolated strands</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Learning/teaching is a process in which student absorbs data due to repeated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Math DOES NOT consist of discrete strands of knowledge</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Math SHOULD NOT be taught in isolated strands</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Learning/teaching IS NOT a process in which student absorbs data due to repeated practice</a:t>
                      </a:r>
                    </a:p>
                    <a:p>
                      <a:endParaRPr lang="en-US" sz="1500" dirty="0">
                        <a:solidFill>
                          <a:schemeClr val="tx1">
                            <a:lumMod val="85000"/>
                            <a:lumOff val="1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consists of discrete strands of knowledge</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should be taught in isolated strands</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Learning/teaching is a process in which student absorbs data due to repeated practice</a:t>
                      </a:r>
                    </a:p>
                    <a:p>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213289"/>
                  </a:ext>
                </a:extLst>
              </a:tr>
              <a:tr h="370840">
                <a:tc>
                  <a:txBody>
                    <a:bodyPr/>
                    <a:lstStyle/>
                    <a:p>
                      <a:r>
                        <a:rPr lang="en-US" sz="1500" dirty="0">
                          <a:solidFill>
                            <a:schemeClr val="bg1">
                              <a:lumMod val="95000"/>
                            </a:schemeClr>
                          </a:solidFill>
                          <a:latin typeface="Garamond" panose="02020404030301010803" pitchFamily="18" charset="0"/>
                        </a:rPr>
                        <a:t>Broad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Beliefs about specific teaching practices and math participation align with reform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However, strong overarching beliefs about math are of a “traditionalist”. </a:t>
                      </a:r>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lumMod val="85000"/>
                              <a:lumOff val="15000"/>
                            </a:schemeClr>
                          </a:solidFill>
                          <a:effectLst/>
                          <a:latin typeface="Garamond" panose="02020404030301010803" pitchFamily="18" charset="0"/>
                        </a:rPr>
                        <a:t>Beliefs about mathematics, its teaching, and its learning align strongly with those of reform-oriented efforts in that they share a “constructivist” view of the discipline. </a:t>
                      </a:r>
                      <a:endParaRPr lang="en-US" sz="1500" dirty="0">
                        <a:solidFill>
                          <a:schemeClr val="tx1">
                            <a:lumMod val="85000"/>
                            <a:lumOff val="1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Key beliefs about mathematics contradicts the beliefs expressed in math reform efforts, although “moderately” compared to Cluster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578918"/>
                  </a:ext>
                </a:extLst>
              </a:tr>
              <a:tr h="370840">
                <a:tc>
                  <a:txBody>
                    <a:bodyPr/>
                    <a:lstStyle/>
                    <a:p>
                      <a:r>
                        <a:rPr lang="en-US" sz="1500" dirty="0">
                          <a:solidFill>
                            <a:schemeClr val="bg1">
                              <a:lumMod val="95000"/>
                            </a:schemeClr>
                          </a:solidFill>
                          <a:latin typeface="Garamond" panose="02020404030301010803" pitchFamily="18" charset="0"/>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r>
                        <a:rPr lang="en-US" sz="1500" b="1" dirty="0">
                          <a:solidFill>
                            <a:schemeClr val="bg1">
                              <a:lumMod val="85000"/>
                            </a:schemeClr>
                          </a:solidFill>
                          <a:latin typeface="Garamond" panose="02020404030301010803" pitchFamily="18" charset="0"/>
                        </a:rPr>
                        <a:t>Traditionalist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tx1">
                              <a:lumMod val="85000"/>
                              <a:lumOff val="15000"/>
                            </a:schemeClr>
                          </a:solidFill>
                          <a:latin typeface="Garamond" panose="02020404030301010803" pitchFamily="18" charset="0"/>
                        </a:rPr>
                        <a:t>Socio-Constructivist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bg1">
                              <a:lumMod val="85000"/>
                            </a:schemeClr>
                          </a:solidFill>
                          <a:latin typeface="Garamond" panose="02020404030301010803" pitchFamily="18" charset="0"/>
                        </a:rPr>
                        <a:t>Moderate Traditionalist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70402"/>
                  </a:ext>
                </a:extLst>
              </a:tr>
            </a:tbl>
          </a:graphicData>
        </a:graphic>
      </p:graphicFrame>
    </p:spTree>
    <p:extLst>
      <p:ext uri="{BB962C8B-B14F-4D97-AF65-F5344CB8AC3E}">
        <p14:creationId xmlns:p14="http://schemas.microsoft.com/office/powerpoint/2010/main" val="14596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Mathematics, its Teaching, and its Learning</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8490F0-EBD5-B447-A51E-53360A9D4B10}"/>
              </a:ext>
            </a:extLst>
          </p:cNvPr>
          <p:cNvGraphicFramePr>
            <a:graphicFrameLocks noGrp="1"/>
          </p:cNvGraphicFramePr>
          <p:nvPr>
            <p:extLst>
              <p:ext uri="{D42A27DB-BD31-4B8C-83A1-F6EECF244321}">
                <p14:modId xmlns:p14="http://schemas.microsoft.com/office/powerpoint/2010/main" val="4106507593"/>
              </p:ext>
            </p:extLst>
          </p:nvPr>
        </p:nvGraphicFramePr>
        <p:xfrm>
          <a:off x="1236873" y="1414913"/>
          <a:ext cx="9918806" cy="4124960"/>
        </p:xfrm>
        <a:graphic>
          <a:graphicData uri="http://schemas.openxmlformats.org/drawingml/2006/table">
            <a:tbl>
              <a:tblPr firstRow="1" bandRow="1">
                <a:tableStyleId>{2D5ABB26-0587-4C30-8999-92F81FD0307C}</a:tableStyleId>
              </a:tblPr>
              <a:tblGrid>
                <a:gridCol w="1148519">
                  <a:extLst>
                    <a:ext uri="{9D8B030D-6E8A-4147-A177-3AD203B41FA5}">
                      <a16:colId xmlns:a16="http://schemas.microsoft.com/office/drawing/2014/main" val="73009923"/>
                    </a:ext>
                  </a:extLst>
                </a:gridCol>
                <a:gridCol w="2923429">
                  <a:extLst>
                    <a:ext uri="{9D8B030D-6E8A-4147-A177-3AD203B41FA5}">
                      <a16:colId xmlns:a16="http://schemas.microsoft.com/office/drawing/2014/main" val="161497083"/>
                    </a:ext>
                  </a:extLst>
                </a:gridCol>
                <a:gridCol w="2923429">
                  <a:extLst>
                    <a:ext uri="{9D8B030D-6E8A-4147-A177-3AD203B41FA5}">
                      <a16:colId xmlns:a16="http://schemas.microsoft.com/office/drawing/2014/main" val="924641076"/>
                    </a:ext>
                  </a:extLst>
                </a:gridCol>
                <a:gridCol w="2923429">
                  <a:extLst>
                    <a:ext uri="{9D8B030D-6E8A-4147-A177-3AD203B41FA5}">
                      <a16:colId xmlns:a16="http://schemas.microsoft.com/office/drawing/2014/main" val="2505197854"/>
                    </a:ext>
                  </a:extLst>
                </a:gridCol>
              </a:tblGrid>
              <a:tr h="370840">
                <a:tc>
                  <a:txBody>
                    <a:bodyPr/>
                    <a:lstStyle/>
                    <a:p>
                      <a:endParaRPr lang="en-US" sz="1500" dirty="0">
                        <a:solidFill>
                          <a:srgbClr val="35434D"/>
                        </a:solidFill>
                        <a:latin typeface="Garamond" panose="02020404030301010803"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lumMod val="95000"/>
                            </a:schemeClr>
                          </a:solidFill>
                          <a:latin typeface="Garamond" panose="02020404030301010803" pitchFamily="18" charset="0"/>
                        </a:rPr>
                        <a:t>Cluster 1A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2A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877514817"/>
                  </a:ext>
                </a:extLst>
              </a:tr>
              <a:tr h="370840">
                <a:tc>
                  <a:txBody>
                    <a:bodyPr/>
                    <a:lstStyle/>
                    <a:p>
                      <a:r>
                        <a:rPr lang="en-US" sz="1500" dirty="0">
                          <a:solidFill>
                            <a:schemeClr val="bg1">
                              <a:lumMod val="95000"/>
                            </a:schemeClr>
                          </a:solidFill>
                          <a:latin typeface="Garamond" panose="02020404030301010803" pitchFamily="18" charset="0"/>
                        </a:rPr>
                        <a:t>Key Survey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consists of discrete strands of knowledge</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should be taught in isolated strands</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Learning/teaching is a process in which student absorbs data due to repeated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DOES NOT consist of discrete strands of knowledge</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Math SHOULD NOT be taught in isolated strands</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Learning/teaching IS NOT a process in which student absorbs data due to repeated practice</a:t>
                      </a:r>
                    </a:p>
                    <a:p>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Math consists of discrete strands of knowledge</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Math should be taught in isolated strands</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Learning/teaching is a process in which student absorbs data due to repeated practice</a:t>
                      </a:r>
                    </a:p>
                    <a:p>
                      <a:endParaRPr lang="en-US" sz="1500" dirty="0">
                        <a:solidFill>
                          <a:schemeClr val="tx1">
                            <a:lumMod val="85000"/>
                            <a:lumOff val="1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213289"/>
                  </a:ext>
                </a:extLst>
              </a:tr>
              <a:tr h="370840">
                <a:tc>
                  <a:txBody>
                    <a:bodyPr/>
                    <a:lstStyle/>
                    <a:p>
                      <a:r>
                        <a:rPr lang="en-US" sz="1500" dirty="0">
                          <a:solidFill>
                            <a:schemeClr val="bg1">
                              <a:lumMod val="95000"/>
                            </a:schemeClr>
                          </a:solidFill>
                          <a:latin typeface="Garamond" panose="02020404030301010803" pitchFamily="18" charset="0"/>
                        </a:rPr>
                        <a:t>Broad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Beliefs about specific teaching practices and math participation align with reform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However, strong overarching beliefs about math are of a “traditionalist”. </a:t>
                      </a:r>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Beliefs about mathematics, its teaching, and its learning align strongly with those of reform-oriented efforts in that they share a “constructivist” view of the discipline. </a:t>
                      </a:r>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lumMod val="85000"/>
                              <a:lumOff val="15000"/>
                            </a:schemeClr>
                          </a:solidFill>
                          <a:effectLst/>
                          <a:latin typeface="Garamond" panose="02020404030301010803" pitchFamily="18" charset="0"/>
                        </a:rPr>
                        <a:t>Key beliefs about mathematics contradicts the beliefs expressed in math reform efforts, although “moderately” compared to Cluster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578918"/>
                  </a:ext>
                </a:extLst>
              </a:tr>
              <a:tr h="370840">
                <a:tc>
                  <a:txBody>
                    <a:bodyPr/>
                    <a:lstStyle/>
                    <a:p>
                      <a:r>
                        <a:rPr lang="en-US" sz="1500" dirty="0">
                          <a:solidFill>
                            <a:schemeClr val="bg1">
                              <a:lumMod val="95000"/>
                            </a:schemeClr>
                          </a:solidFill>
                          <a:latin typeface="Garamond" panose="02020404030301010803" pitchFamily="18" charset="0"/>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r>
                        <a:rPr lang="en-US" sz="1500" b="1" dirty="0">
                          <a:solidFill>
                            <a:schemeClr val="bg1">
                              <a:lumMod val="85000"/>
                            </a:schemeClr>
                          </a:solidFill>
                          <a:latin typeface="Garamond" panose="02020404030301010803" pitchFamily="18" charset="0"/>
                        </a:rPr>
                        <a:t>Traditionalist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bg1">
                              <a:lumMod val="85000"/>
                            </a:schemeClr>
                          </a:solidFill>
                          <a:latin typeface="Garamond" panose="02020404030301010803" pitchFamily="18" charset="0"/>
                        </a:rPr>
                        <a:t>Socio-Constructivist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tx1">
                              <a:lumMod val="85000"/>
                              <a:lumOff val="15000"/>
                            </a:schemeClr>
                          </a:solidFill>
                          <a:latin typeface="Garamond" panose="02020404030301010803" pitchFamily="18" charset="0"/>
                        </a:rPr>
                        <a:t>Moderate Traditionalist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70402"/>
                  </a:ext>
                </a:extLst>
              </a:tr>
            </a:tbl>
          </a:graphicData>
        </a:graphic>
      </p:graphicFrame>
    </p:spTree>
    <p:extLst>
      <p:ext uri="{BB962C8B-B14F-4D97-AF65-F5344CB8AC3E}">
        <p14:creationId xmlns:p14="http://schemas.microsoft.com/office/powerpoint/2010/main" val="422986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10482393-BF49-4447-A80D-8E874976B879}"/>
              </a:ext>
            </a:extLst>
          </p:cNvPr>
          <p:cNvSpPr>
            <a:spLocks noGrp="1"/>
          </p:cNvSpPr>
          <p:nvPr>
            <p:ph idx="1"/>
          </p:nvPr>
        </p:nvSpPr>
        <p:spPr>
          <a:xfrm>
            <a:off x="1097279" y="1399327"/>
            <a:ext cx="10058400" cy="4234294"/>
          </a:xfrm>
        </p:spPr>
        <p:txBody>
          <a:bodyPr>
            <a:normAutofit/>
          </a:bodyPr>
          <a:lstStyle/>
          <a:p>
            <a:pPr>
              <a:buFont typeface="Arial" panose="020B0604020202020204" pitchFamily="34" charset="0"/>
              <a:buChar char="•"/>
            </a:pPr>
            <a:r>
              <a:rPr lang="en-US" dirty="0">
                <a:cs typeface="Arial" panose="020B0604020202020204" pitchFamily="34" charset="0"/>
              </a:rPr>
              <a:t> Survey scores (Teacher Beliefs on Mathematics Education of ELs) were calculated for each respondent</a:t>
            </a:r>
          </a:p>
          <a:p>
            <a:pPr>
              <a:buFont typeface="Arial" panose="020B0604020202020204" pitchFamily="34" charset="0"/>
              <a:buChar char="•"/>
            </a:pPr>
            <a:r>
              <a:rPr lang="en-US" dirty="0"/>
              <a:t> All variations of analyses pointed towards a </a:t>
            </a:r>
            <a:r>
              <a:rPr lang="en-US" b="1" dirty="0">
                <a:solidFill>
                  <a:srgbClr val="005F86"/>
                </a:solidFill>
              </a:rPr>
              <a:t>2-cluster</a:t>
            </a:r>
            <a:r>
              <a:rPr lang="en-US" dirty="0"/>
              <a:t> result. </a:t>
            </a:r>
          </a:p>
          <a:p>
            <a:pPr>
              <a:buFont typeface="Arial" panose="020B0604020202020204" pitchFamily="34" charset="0"/>
              <a:buChar char="•"/>
            </a:pPr>
            <a:r>
              <a:rPr lang="en-US" dirty="0"/>
              <a:t> In order to begin labelling each cluster, items that were statistically significantly different ( p &lt; . 05) among all three clusters were mainly considered.   </a:t>
            </a:r>
          </a:p>
          <a:p>
            <a:pPr>
              <a:buFont typeface="Arial" panose="020B0604020202020204" pitchFamily="34" charset="0"/>
              <a:buChar char="•"/>
            </a:pPr>
            <a:endParaRPr lang="en-US" sz="2200" dirty="0">
              <a:cs typeface="Arial" panose="020B0604020202020204" pitchFamily="34" charset="0"/>
            </a:endParaRPr>
          </a:p>
          <a:p>
            <a:pPr>
              <a:buFont typeface="Arial" panose="020B0604020202020204" pitchFamily="34" charset="0"/>
              <a:buChar char="•"/>
            </a:pPr>
            <a:endParaRPr lang="en-US" sz="2200" dirty="0">
              <a:cs typeface="Arial" panose="020B0604020202020204" pitchFamily="34" charset="0"/>
            </a:endParaRPr>
          </a:p>
          <a:p>
            <a:pPr>
              <a:buFont typeface="Arial" panose="020B0604020202020204" pitchFamily="34" charset="0"/>
              <a:buChar char="•"/>
            </a:pPr>
            <a:endParaRPr lang="en-US" sz="2200" dirty="0">
              <a:cs typeface="Arial" panose="020B0604020202020204" pitchFamily="34" charset="0"/>
            </a:endParaRPr>
          </a:p>
          <a:p>
            <a:pPr marL="0" indent="0">
              <a:buNone/>
            </a:pPr>
            <a:endParaRPr lang="en-US" sz="2200" dirty="0">
              <a:cs typeface="Arial" panose="020B0604020202020204" pitchFamily="34" charset="0"/>
            </a:endParaRPr>
          </a:p>
        </p:txBody>
      </p:sp>
      <p:sp>
        <p:nvSpPr>
          <p:cNvPr id="11" name="Title 2">
            <a:extLst>
              <a:ext uri="{FF2B5EF4-FFF2-40B4-BE49-F238E27FC236}">
                <a16:creationId xmlns:a16="http://schemas.microsoft.com/office/drawing/2014/main" id="{8EE1344A-7137-8A4A-B028-C016B1E45564}"/>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Tree>
    <p:extLst>
      <p:ext uri="{BB962C8B-B14F-4D97-AF65-F5344CB8AC3E}">
        <p14:creationId xmlns:p14="http://schemas.microsoft.com/office/powerpoint/2010/main" val="146686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graphicFrame>
        <p:nvGraphicFramePr>
          <p:cNvPr id="8" name="Chart 7">
            <a:extLst>
              <a:ext uri="{FF2B5EF4-FFF2-40B4-BE49-F238E27FC236}">
                <a16:creationId xmlns:a16="http://schemas.microsoft.com/office/drawing/2014/main" id="{7DFD3F92-D3BC-3F4C-9B4B-0226DAF02D0E}"/>
              </a:ext>
            </a:extLst>
          </p:cNvPr>
          <p:cNvGraphicFramePr>
            <a:graphicFrameLocks/>
          </p:cNvGraphicFramePr>
          <p:nvPr>
            <p:extLst>
              <p:ext uri="{D42A27DB-BD31-4B8C-83A1-F6EECF244321}">
                <p14:modId xmlns:p14="http://schemas.microsoft.com/office/powerpoint/2010/main" val="3209356578"/>
              </p:ext>
            </p:extLst>
          </p:nvPr>
        </p:nvGraphicFramePr>
        <p:xfrm>
          <a:off x="1097279" y="1308761"/>
          <a:ext cx="10058400" cy="4998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2">
            <a:extLst>
              <a:ext uri="{FF2B5EF4-FFF2-40B4-BE49-F238E27FC236}">
                <a16:creationId xmlns:a16="http://schemas.microsoft.com/office/drawing/2014/main" id="{2CCD078B-FC76-7E4A-AE2C-BBBF11185D44}"/>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
        <p:nvSpPr>
          <p:cNvPr id="6" name="TextBox 5">
            <a:extLst>
              <a:ext uri="{FF2B5EF4-FFF2-40B4-BE49-F238E27FC236}">
                <a16:creationId xmlns:a16="http://schemas.microsoft.com/office/drawing/2014/main" id="{2DBC5DAB-3977-9147-A50A-12148AD98EED}"/>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7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8490F0-EBD5-B447-A51E-53360A9D4B10}"/>
              </a:ext>
            </a:extLst>
          </p:cNvPr>
          <p:cNvGraphicFramePr>
            <a:graphicFrameLocks noGrp="1"/>
          </p:cNvGraphicFramePr>
          <p:nvPr>
            <p:extLst>
              <p:ext uri="{D42A27DB-BD31-4B8C-83A1-F6EECF244321}">
                <p14:modId xmlns:p14="http://schemas.microsoft.com/office/powerpoint/2010/main" val="253034577"/>
              </p:ext>
            </p:extLst>
          </p:nvPr>
        </p:nvGraphicFramePr>
        <p:xfrm>
          <a:off x="1236873" y="1414913"/>
          <a:ext cx="9918805" cy="3210560"/>
        </p:xfrm>
        <a:graphic>
          <a:graphicData uri="http://schemas.openxmlformats.org/drawingml/2006/table">
            <a:tbl>
              <a:tblPr firstRow="1" bandRow="1">
                <a:tableStyleId>{2D5ABB26-0587-4C30-8999-92F81FD0307C}</a:tableStyleId>
              </a:tblPr>
              <a:tblGrid>
                <a:gridCol w="1159194">
                  <a:extLst>
                    <a:ext uri="{9D8B030D-6E8A-4147-A177-3AD203B41FA5}">
                      <a16:colId xmlns:a16="http://schemas.microsoft.com/office/drawing/2014/main" val="73009923"/>
                    </a:ext>
                  </a:extLst>
                </a:gridCol>
                <a:gridCol w="4614456">
                  <a:extLst>
                    <a:ext uri="{9D8B030D-6E8A-4147-A177-3AD203B41FA5}">
                      <a16:colId xmlns:a16="http://schemas.microsoft.com/office/drawing/2014/main" val="161497083"/>
                    </a:ext>
                  </a:extLst>
                </a:gridCol>
                <a:gridCol w="4145155">
                  <a:extLst>
                    <a:ext uri="{9D8B030D-6E8A-4147-A177-3AD203B41FA5}">
                      <a16:colId xmlns:a16="http://schemas.microsoft.com/office/drawing/2014/main" val="924641076"/>
                    </a:ext>
                  </a:extLst>
                </a:gridCol>
              </a:tblGrid>
              <a:tr h="370840">
                <a:tc>
                  <a:txBody>
                    <a:bodyPr/>
                    <a:lstStyle/>
                    <a:p>
                      <a:endParaRPr lang="en-US" sz="1500" dirty="0">
                        <a:solidFill>
                          <a:srgbClr val="35434D"/>
                        </a:solidFill>
                        <a:latin typeface="Garamond" panose="02020404030301010803"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lumMod val="95000"/>
                            </a:schemeClr>
                          </a:solidFill>
                          <a:latin typeface="Garamond" panose="02020404030301010803" pitchFamily="18" charset="0"/>
                        </a:rPr>
                        <a:t>Cluster 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877514817"/>
                  </a:ext>
                </a:extLst>
              </a:tr>
              <a:tr h="370840">
                <a:tc>
                  <a:txBody>
                    <a:bodyPr/>
                    <a:lstStyle/>
                    <a:p>
                      <a:r>
                        <a:rPr lang="en-US" sz="1500" dirty="0">
                          <a:solidFill>
                            <a:schemeClr val="bg1">
                              <a:lumMod val="95000"/>
                            </a:schemeClr>
                          </a:solidFill>
                          <a:latin typeface="Garamond" panose="02020404030301010803" pitchFamily="18" charset="0"/>
                        </a:rPr>
                        <a:t>Key Survey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Accommodations should be provided such that it insures EB participation</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EBs DO NOT negatively impact learning environment </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Both EB and non-EB students should be treated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Accommodations should be provided such that it insures EB participation</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EBs DO NOT negatively impact learning environment </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Both EB and non-EB students should be treated the same</a:t>
                      </a:r>
                    </a:p>
                    <a:p>
                      <a:endParaRPr lang="en-US" sz="15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213289"/>
                  </a:ext>
                </a:extLst>
              </a:tr>
              <a:tr h="370840">
                <a:tc>
                  <a:txBody>
                    <a:bodyPr/>
                    <a:lstStyle/>
                    <a:p>
                      <a:r>
                        <a:rPr lang="en-US" sz="1500" dirty="0">
                          <a:solidFill>
                            <a:schemeClr val="bg1">
                              <a:lumMod val="95000"/>
                            </a:schemeClr>
                          </a:solidFill>
                          <a:latin typeface="Garamond" panose="02020404030301010803" pitchFamily="18" charset="0"/>
                        </a:rPr>
                        <a:t>Broad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lumMod val="85000"/>
                              <a:lumOff val="15000"/>
                            </a:schemeClr>
                          </a:solidFill>
                          <a:effectLst/>
                          <a:latin typeface="Garamond" panose="02020404030301010803" pitchFamily="18" charset="0"/>
                        </a:rPr>
                        <a:t>Beliefs of both clusters align well with recommendations found on the literature. However, Cluster 1B’s beliefs are “weaker” than those believed by Cluster 2B.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Beliefs express by Cluster 2B are more strongly aligned with recommendations found in the 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578918"/>
                  </a:ext>
                </a:extLst>
              </a:tr>
              <a:tr h="370840">
                <a:tc>
                  <a:txBody>
                    <a:bodyPr/>
                    <a:lstStyle/>
                    <a:p>
                      <a:r>
                        <a:rPr lang="en-US" sz="1500" dirty="0">
                          <a:solidFill>
                            <a:schemeClr val="bg1">
                              <a:lumMod val="95000"/>
                            </a:schemeClr>
                          </a:solidFill>
                          <a:latin typeface="Garamond" panose="02020404030301010803" pitchFamily="18" charset="0"/>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r>
                        <a:rPr lang="en-US" sz="1500" b="1" dirty="0">
                          <a:solidFill>
                            <a:schemeClr val="tx1">
                              <a:lumMod val="85000"/>
                              <a:lumOff val="15000"/>
                            </a:schemeClr>
                          </a:solidFill>
                          <a:latin typeface="Garamond" panose="02020404030301010803" pitchFamily="18" charset="0"/>
                        </a:rPr>
                        <a:t>Moderate Asset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bg1">
                              <a:lumMod val="85000"/>
                            </a:schemeClr>
                          </a:solidFill>
                          <a:latin typeface="Garamond" panose="02020404030301010803" pitchFamily="18" charset="0"/>
                        </a:rPr>
                        <a:t>Asset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70402"/>
                  </a:ext>
                </a:extLst>
              </a:tr>
            </a:tbl>
          </a:graphicData>
        </a:graphic>
      </p:graphicFrame>
      <p:sp>
        <p:nvSpPr>
          <p:cNvPr id="10" name="Title 2">
            <a:extLst>
              <a:ext uri="{FF2B5EF4-FFF2-40B4-BE49-F238E27FC236}">
                <a16:creationId xmlns:a16="http://schemas.microsoft.com/office/drawing/2014/main" id="{F6803E37-9804-244D-A281-C3CDE7CC3CBD}"/>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Tree>
    <p:extLst>
      <p:ext uri="{BB962C8B-B14F-4D97-AF65-F5344CB8AC3E}">
        <p14:creationId xmlns:p14="http://schemas.microsoft.com/office/powerpoint/2010/main" val="376447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1097279" y="1414914"/>
            <a:ext cx="5665471" cy="4547736"/>
          </a:xfrm>
        </p:spPr>
        <p:txBody>
          <a:bodyPr>
            <a:normAutofit/>
          </a:bodyPr>
          <a:lstStyle/>
          <a:p>
            <a:pPr>
              <a:lnSpc>
                <a:spcPct val="100000"/>
              </a:lnSpc>
            </a:pPr>
            <a:r>
              <a:rPr lang="en-US" dirty="0">
                <a:solidFill>
                  <a:schemeClr val="bg1">
                    <a:lumMod val="85000"/>
                  </a:schemeClr>
                </a:solidFill>
              </a:rPr>
              <a:t>English Learner students, or </a:t>
            </a:r>
            <a:r>
              <a:rPr lang="en-US" b="1" dirty="0">
                <a:solidFill>
                  <a:schemeClr val="bg1">
                    <a:lumMod val="85000"/>
                  </a:schemeClr>
                </a:solidFill>
              </a:rPr>
              <a:t>Emergent Bilinguals</a:t>
            </a:r>
            <a:r>
              <a:rPr lang="en-US" baseline="30000" dirty="0">
                <a:solidFill>
                  <a:schemeClr val="bg1">
                    <a:lumMod val="85000"/>
                  </a:schemeClr>
                </a:solidFill>
              </a:rPr>
              <a:t>1 </a:t>
            </a:r>
            <a:r>
              <a:rPr lang="en-US" dirty="0">
                <a:solidFill>
                  <a:schemeClr val="bg1">
                    <a:lumMod val="85000"/>
                  </a:schemeClr>
                </a:solidFill>
              </a:rPr>
              <a:t>(EBs), are the fastest growing K-12 student population</a:t>
            </a:r>
            <a:r>
              <a:rPr lang="en-US" baseline="30000" dirty="0">
                <a:solidFill>
                  <a:schemeClr val="bg1">
                    <a:lumMod val="85000"/>
                  </a:schemeClr>
                </a:solidFill>
              </a:rPr>
              <a:t>2</a:t>
            </a:r>
            <a:r>
              <a:rPr lang="en-US" dirty="0">
                <a:solidFill>
                  <a:schemeClr val="bg1">
                    <a:lumMod val="85000"/>
                  </a:schemeClr>
                </a:solidFill>
              </a:rPr>
              <a:t>. </a:t>
            </a:r>
          </a:p>
          <a:p>
            <a:pPr>
              <a:lnSpc>
                <a:spcPct val="100000"/>
              </a:lnSpc>
            </a:pPr>
            <a:r>
              <a:rPr lang="en-US" dirty="0">
                <a:solidFill>
                  <a:schemeClr val="bg1">
                    <a:lumMod val="85000"/>
                  </a:schemeClr>
                </a:solidFill>
              </a:rPr>
              <a:t>At the same time, our society’s prosperity is increasingly dependent on our advances in the sciences and mathematics, especially within underrepresented student populations like EBs</a:t>
            </a:r>
            <a:r>
              <a:rPr lang="en-US" baseline="30000" dirty="0">
                <a:solidFill>
                  <a:schemeClr val="bg1">
                    <a:lumMod val="85000"/>
                  </a:schemeClr>
                </a:solidFill>
              </a:rPr>
              <a:t>3</a:t>
            </a:r>
            <a:r>
              <a:rPr lang="en-US" dirty="0">
                <a:solidFill>
                  <a:schemeClr val="bg1">
                    <a:lumMod val="85000"/>
                  </a:schemeClr>
                </a:solidFill>
              </a:rPr>
              <a:t>. </a:t>
            </a:r>
          </a:p>
          <a:p>
            <a:pPr>
              <a:lnSpc>
                <a:spcPct val="100000"/>
              </a:lnSpc>
            </a:pPr>
            <a:r>
              <a:rPr lang="en-US" dirty="0"/>
              <a:t>This requires STEM teachers to be aware of and to fully address the unique pedagogical (and emotional) needs of EBs. </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Emergent Bilinguals in our Schools</a:t>
            </a:r>
          </a:p>
        </p:txBody>
      </p:sp>
      <p:sp>
        <p:nvSpPr>
          <p:cNvPr id="6" name="TextBox 5">
            <a:extLst>
              <a:ext uri="{FF2B5EF4-FFF2-40B4-BE49-F238E27FC236}">
                <a16:creationId xmlns:a16="http://schemas.microsoft.com/office/drawing/2014/main" id="{D1322264-A3A1-294A-8B20-307029584A53}"/>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0" name="Picture 9" descr="A group of people sitting at a table&#10;&#10;Description automatically generated">
            <a:extLst>
              <a:ext uri="{FF2B5EF4-FFF2-40B4-BE49-F238E27FC236}">
                <a16:creationId xmlns:a16="http://schemas.microsoft.com/office/drawing/2014/main" id="{D66C3775-00BA-CD47-8A7C-DA8A27ABF76E}"/>
              </a:ext>
            </a:extLst>
          </p:cNvPr>
          <p:cNvPicPr>
            <a:picLocks noChangeAspect="1"/>
          </p:cNvPicPr>
          <p:nvPr/>
        </p:nvPicPr>
        <p:blipFill rotWithShape="1">
          <a:blip r:embed="rId3">
            <a:extLst>
              <a:ext uri="{28A0092B-C50C-407E-A947-70E740481C1C}">
                <a14:useLocalDpi xmlns:a14="http://schemas.microsoft.com/office/drawing/2010/main" val="0"/>
              </a:ext>
            </a:extLst>
          </a:blip>
          <a:srcRect l="16593" t="140" r="18994" b="-140"/>
          <a:stretch/>
        </p:blipFill>
        <p:spPr>
          <a:xfrm>
            <a:off x="6762750" y="1421264"/>
            <a:ext cx="4392930" cy="4546600"/>
          </a:xfrm>
          <a:prstGeom prst="roundRect">
            <a:avLst>
              <a:gd name="adj" fmla="val 1987"/>
            </a:avLst>
          </a:prstGeom>
          <a:effectLst/>
        </p:spPr>
      </p:pic>
    </p:spTree>
    <p:extLst>
      <p:ext uri="{BB962C8B-B14F-4D97-AF65-F5344CB8AC3E}">
        <p14:creationId xmlns:p14="http://schemas.microsoft.com/office/powerpoint/2010/main" val="21163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8490F0-EBD5-B447-A51E-53360A9D4B10}"/>
              </a:ext>
            </a:extLst>
          </p:cNvPr>
          <p:cNvGraphicFramePr>
            <a:graphicFrameLocks noGrp="1"/>
          </p:cNvGraphicFramePr>
          <p:nvPr>
            <p:extLst>
              <p:ext uri="{D42A27DB-BD31-4B8C-83A1-F6EECF244321}">
                <p14:modId xmlns:p14="http://schemas.microsoft.com/office/powerpoint/2010/main" val="3113007825"/>
              </p:ext>
            </p:extLst>
          </p:nvPr>
        </p:nvGraphicFramePr>
        <p:xfrm>
          <a:off x="1236873" y="1414913"/>
          <a:ext cx="9918805" cy="3210560"/>
        </p:xfrm>
        <a:graphic>
          <a:graphicData uri="http://schemas.openxmlformats.org/drawingml/2006/table">
            <a:tbl>
              <a:tblPr firstRow="1" bandRow="1">
                <a:tableStyleId>{2D5ABB26-0587-4C30-8999-92F81FD0307C}</a:tableStyleId>
              </a:tblPr>
              <a:tblGrid>
                <a:gridCol w="1159194">
                  <a:extLst>
                    <a:ext uri="{9D8B030D-6E8A-4147-A177-3AD203B41FA5}">
                      <a16:colId xmlns:a16="http://schemas.microsoft.com/office/drawing/2014/main" val="73009923"/>
                    </a:ext>
                  </a:extLst>
                </a:gridCol>
                <a:gridCol w="4614456">
                  <a:extLst>
                    <a:ext uri="{9D8B030D-6E8A-4147-A177-3AD203B41FA5}">
                      <a16:colId xmlns:a16="http://schemas.microsoft.com/office/drawing/2014/main" val="161497083"/>
                    </a:ext>
                  </a:extLst>
                </a:gridCol>
                <a:gridCol w="4145155">
                  <a:extLst>
                    <a:ext uri="{9D8B030D-6E8A-4147-A177-3AD203B41FA5}">
                      <a16:colId xmlns:a16="http://schemas.microsoft.com/office/drawing/2014/main" val="924641076"/>
                    </a:ext>
                  </a:extLst>
                </a:gridCol>
              </a:tblGrid>
              <a:tr h="370840">
                <a:tc>
                  <a:txBody>
                    <a:bodyPr/>
                    <a:lstStyle/>
                    <a:p>
                      <a:endParaRPr lang="en-US" sz="1500" dirty="0">
                        <a:solidFill>
                          <a:srgbClr val="35434D"/>
                        </a:solidFill>
                        <a:latin typeface="Garamond" panose="02020404030301010803"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lumMod val="85000"/>
                            </a:schemeClr>
                          </a:solidFill>
                          <a:latin typeface="Garamond" panose="02020404030301010803" pitchFamily="18" charset="0"/>
                        </a:rPr>
                        <a:t>Cluster 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sz="1500" dirty="0">
                          <a:solidFill>
                            <a:schemeClr val="bg1">
                              <a:lumMod val="95000"/>
                            </a:schemeClr>
                          </a:solidFill>
                          <a:latin typeface="Garamond" panose="02020404030301010803" pitchFamily="18" charset="0"/>
                        </a:rPr>
                        <a:t>Cluster 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877514817"/>
                  </a:ext>
                </a:extLst>
              </a:tr>
              <a:tr h="370840">
                <a:tc>
                  <a:txBody>
                    <a:bodyPr/>
                    <a:lstStyle/>
                    <a:p>
                      <a:r>
                        <a:rPr lang="en-US" sz="1500" dirty="0">
                          <a:solidFill>
                            <a:schemeClr val="bg1">
                              <a:lumMod val="95000"/>
                            </a:schemeClr>
                          </a:solidFill>
                          <a:latin typeface="Garamond" panose="02020404030301010803" pitchFamily="18" charset="0"/>
                        </a:rPr>
                        <a:t>Key Survey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Accommodations should be provided such that it insures EB participation</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EBs DO NOT negatively impact learning environment </a:t>
                      </a:r>
                    </a:p>
                    <a:p>
                      <a:pPr marL="285750" indent="-285750">
                        <a:buFont typeface="Arial" panose="020B0604020202020204" pitchFamily="34" charset="0"/>
                        <a:buChar char="•"/>
                      </a:pPr>
                      <a:r>
                        <a:rPr lang="en-US" sz="1500" dirty="0">
                          <a:solidFill>
                            <a:schemeClr val="bg1">
                              <a:lumMod val="85000"/>
                            </a:schemeClr>
                          </a:solidFill>
                          <a:latin typeface="Garamond" panose="02020404030301010803" pitchFamily="18" charset="0"/>
                        </a:rPr>
                        <a:t>Both EB and non-EB students should be treated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Accommodations should be provided such that it insures EB participation</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EBs DO NOT negatively impact learning environment </a:t>
                      </a:r>
                    </a:p>
                    <a:p>
                      <a:pPr marL="285750" indent="-285750">
                        <a:buFont typeface="Arial" panose="020B0604020202020204" pitchFamily="34" charset="0"/>
                        <a:buChar char="•"/>
                      </a:pPr>
                      <a:r>
                        <a:rPr lang="en-US" sz="1500" dirty="0">
                          <a:solidFill>
                            <a:schemeClr val="tx1">
                              <a:lumMod val="85000"/>
                              <a:lumOff val="15000"/>
                            </a:schemeClr>
                          </a:solidFill>
                          <a:latin typeface="Garamond" panose="02020404030301010803" pitchFamily="18" charset="0"/>
                        </a:rPr>
                        <a:t>Both EB and non-EB students should be treated the same</a:t>
                      </a:r>
                    </a:p>
                    <a:p>
                      <a:endParaRPr lang="en-US" sz="1500" dirty="0">
                        <a:solidFill>
                          <a:schemeClr val="tx1">
                            <a:lumMod val="85000"/>
                            <a:lumOff val="1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213289"/>
                  </a:ext>
                </a:extLst>
              </a:tr>
              <a:tr h="370840">
                <a:tc>
                  <a:txBody>
                    <a:bodyPr/>
                    <a:lstStyle/>
                    <a:p>
                      <a:r>
                        <a:rPr lang="en-US" sz="1500" dirty="0">
                          <a:solidFill>
                            <a:schemeClr val="bg1">
                              <a:lumMod val="95000"/>
                            </a:schemeClr>
                          </a:solidFill>
                          <a:latin typeface="Garamond" panose="02020404030301010803" pitchFamily="18" charset="0"/>
                        </a:rPr>
                        <a:t>Broad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85000"/>
                            </a:schemeClr>
                          </a:solidFill>
                          <a:effectLst/>
                          <a:latin typeface="Garamond" panose="02020404030301010803" pitchFamily="18" charset="0"/>
                        </a:rPr>
                        <a:t>Beliefs of both clusters align well with recommendations found on the literature. However, Cluster 1B’s beliefs are “weaker” than those believed by Cluster 2B.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lumMod val="85000"/>
                              <a:lumOff val="15000"/>
                            </a:schemeClr>
                          </a:solidFill>
                          <a:effectLst/>
                          <a:latin typeface="Garamond" panose="02020404030301010803" pitchFamily="18" charset="0"/>
                        </a:rPr>
                        <a:t>Beliefs express by Cluster 2B are more strongly aligned with recommendations found in the 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578918"/>
                  </a:ext>
                </a:extLst>
              </a:tr>
              <a:tr h="370840">
                <a:tc>
                  <a:txBody>
                    <a:bodyPr/>
                    <a:lstStyle/>
                    <a:p>
                      <a:r>
                        <a:rPr lang="en-US" sz="1500" dirty="0">
                          <a:solidFill>
                            <a:schemeClr val="bg1">
                              <a:lumMod val="95000"/>
                            </a:schemeClr>
                          </a:solidFill>
                          <a:latin typeface="Garamond" panose="02020404030301010803" pitchFamily="18" charset="0"/>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r>
                        <a:rPr lang="en-US" sz="1500" b="1" dirty="0">
                          <a:solidFill>
                            <a:schemeClr val="bg1">
                              <a:lumMod val="85000"/>
                            </a:schemeClr>
                          </a:solidFill>
                          <a:latin typeface="Garamond" panose="02020404030301010803" pitchFamily="18" charset="0"/>
                        </a:rPr>
                        <a:t>Moderate Asset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a:solidFill>
                            <a:schemeClr val="tx1">
                              <a:lumMod val="85000"/>
                              <a:lumOff val="15000"/>
                            </a:schemeClr>
                          </a:solidFill>
                          <a:latin typeface="Garamond" panose="02020404030301010803" pitchFamily="18" charset="0"/>
                        </a:rPr>
                        <a:t>Asset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70402"/>
                  </a:ext>
                </a:extLst>
              </a:tr>
            </a:tbl>
          </a:graphicData>
        </a:graphic>
      </p:graphicFrame>
      <p:sp>
        <p:nvSpPr>
          <p:cNvPr id="10" name="Title 2">
            <a:extLst>
              <a:ext uri="{FF2B5EF4-FFF2-40B4-BE49-F238E27FC236}">
                <a16:creationId xmlns:a16="http://schemas.microsoft.com/office/drawing/2014/main" id="{F6803E37-9804-244D-A281-C3CDE7CC3CBD}"/>
              </a:ext>
            </a:extLst>
          </p:cNvPr>
          <p:cNvSpPr>
            <a:spLocks noGrp="1"/>
          </p:cNvSpPr>
          <p:nvPr>
            <p:ph type="title"/>
          </p:nvPr>
        </p:nvSpPr>
        <p:spPr>
          <a:xfrm>
            <a:off x="1097279" y="473129"/>
            <a:ext cx="10737965" cy="835632"/>
          </a:xfrm>
        </p:spPr>
        <p:txBody>
          <a:bodyPr>
            <a:noAutofit/>
          </a:bodyPr>
          <a:lstStyle/>
          <a:p>
            <a:r>
              <a:rPr lang="en-US" sz="3400" dirty="0"/>
              <a:t>RQ2; </a:t>
            </a:r>
            <a:r>
              <a:rPr lang="en-US" sz="2800" dirty="0"/>
              <a:t>Clusters of </a:t>
            </a:r>
            <a:r>
              <a:rPr lang="en-US" sz="2800" dirty="0">
                <a:solidFill>
                  <a:srgbClr val="35434D"/>
                </a:solidFill>
                <a:cs typeface="Arial" panose="020B0604020202020204" pitchFamily="34" charset="0"/>
              </a:rPr>
              <a:t>Beliefs about the Mathematics Education of EB Students</a:t>
            </a:r>
            <a:endParaRPr lang="en-US" sz="3400" dirty="0">
              <a:solidFill>
                <a:srgbClr val="35434D"/>
              </a:solidFill>
            </a:endParaRPr>
          </a:p>
        </p:txBody>
      </p:sp>
    </p:spTree>
    <p:extLst>
      <p:ext uri="{BB962C8B-B14F-4D97-AF65-F5344CB8AC3E}">
        <p14:creationId xmlns:p14="http://schemas.microsoft.com/office/powerpoint/2010/main" val="115096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bg1">
                    <a:lumMod val="95000"/>
                  </a:schemeClr>
                </a:solidFill>
              </a:rPr>
              <a:t>Results &amp; Discussion: </a:t>
            </a:r>
            <a:r>
              <a:rPr lang="en-US" sz="4400" dirty="0">
                <a:solidFill>
                  <a:schemeClr val="bg1">
                    <a:lumMod val="50000"/>
                  </a:schemeClr>
                </a:solidFill>
              </a:rPr>
              <a:t>RQ1;</a:t>
            </a:r>
            <a:r>
              <a:rPr lang="en-US" sz="4400" dirty="0">
                <a:solidFill>
                  <a:schemeClr val="bg1">
                    <a:lumMod val="95000"/>
                  </a:schemeClr>
                </a:solidFill>
              </a:rPr>
              <a:t> </a:t>
            </a:r>
            <a:r>
              <a:rPr lang="en-US" sz="4400" dirty="0">
                <a:solidFill>
                  <a:schemeClr val="bg1">
                    <a:lumMod val="50000"/>
                  </a:schemeClr>
                </a:solidFill>
              </a:rPr>
              <a:t>RQ2; </a:t>
            </a:r>
            <a:r>
              <a:rPr lang="en-US" sz="4400" dirty="0">
                <a:solidFill>
                  <a:schemeClr val="bg1">
                    <a:lumMod val="95000"/>
                  </a:schemeClr>
                </a:solidFill>
              </a:rPr>
              <a:t>RQ3</a:t>
            </a:r>
            <a:br>
              <a:rPr lang="en-US" sz="4400" dirty="0">
                <a:solidFill>
                  <a:schemeClr val="bg1">
                    <a:lumMod val="50000"/>
                  </a:schemeClr>
                </a:solidFill>
              </a:rPr>
            </a:br>
            <a:r>
              <a:rPr lang="en-US" sz="4400" dirty="0">
                <a:solidFill>
                  <a:schemeClr val="bg1">
                    <a:lumMod val="50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RQ3; Relationships among Beliefs’ Clusters</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95A10B-942F-B84A-A279-EA34F5692319}"/>
              </a:ext>
            </a:extLst>
          </p:cNvPr>
          <p:cNvGraphicFramePr>
            <a:graphicFrameLocks noGrp="1"/>
          </p:cNvGraphicFramePr>
          <p:nvPr>
            <p:extLst>
              <p:ext uri="{D42A27DB-BD31-4B8C-83A1-F6EECF244321}">
                <p14:modId xmlns:p14="http://schemas.microsoft.com/office/powerpoint/2010/main" val="3360020890"/>
              </p:ext>
            </p:extLst>
          </p:nvPr>
        </p:nvGraphicFramePr>
        <p:xfrm>
          <a:off x="1192530" y="1707581"/>
          <a:ext cx="9963149" cy="2857387"/>
        </p:xfrm>
        <a:graphic>
          <a:graphicData uri="http://schemas.openxmlformats.org/drawingml/2006/table">
            <a:tbl>
              <a:tblPr firstRow="1" firstCol="1" bandRow="1">
                <a:tableStyleId>{2D5ABB26-0587-4C30-8999-92F81FD0307C}</a:tableStyleId>
              </a:tblPr>
              <a:tblGrid>
                <a:gridCol w="314537">
                  <a:extLst>
                    <a:ext uri="{9D8B030D-6E8A-4147-A177-3AD203B41FA5}">
                      <a16:colId xmlns:a16="http://schemas.microsoft.com/office/drawing/2014/main" val="3944069693"/>
                    </a:ext>
                  </a:extLst>
                </a:gridCol>
                <a:gridCol w="4013200">
                  <a:extLst>
                    <a:ext uri="{9D8B030D-6E8A-4147-A177-3AD203B41FA5}">
                      <a16:colId xmlns:a16="http://schemas.microsoft.com/office/drawing/2014/main" val="1835611394"/>
                    </a:ext>
                  </a:extLst>
                </a:gridCol>
                <a:gridCol w="2887133">
                  <a:extLst>
                    <a:ext uri="{9D8B030D-6E8A-4147-A177-3AD203B41FA5}">
                      <a16:colId xmlns:a16="http://schemas.microsoft.com/office/drawing/2014/main" val="3834983525"/>
                    </a:ext>
                  </a:extLst>
                </a:gridCol>
                <a:gridCol w="2748279">
                  <a:extLst>
                    <a:ext uri="{9D8B030D-6E8A-4147-A177-3AD203B41FA5}">
                      <a16:colId xmlns:a16="http://schemas.microsoft.com/office/drawing/2014/main" val="810992758"/>
                    </a:ext>
                  </a:extLst>
                </a:gridCol>
              </a:tblGrid>
              <a:tr h="241262">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EB Math Ed Beliefs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hMerge="1">
                  <a:txBody>
                    <a:bodyPr/>
                    <a:lstStyle/>
                    <a:p>
                      <a:pPr marL="0" marR="0" hangingPunct="0">
                        <a:spcBef>
                          <a:spcPts val="0"/>
                        </a:spcBef>
                        <a:spcAft>
                          <a:spcPts val="0"/>
                        </a:spcAft>
                      </a:pPr>
                      <a:endParaRPr lang="en-US" sz="12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4110686308"/>
                  </a:ext>
                </a:extLst>
              </a:tr>
              <a:tr h="723787">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Moderate 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(C1B)</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3813219532"/>
                  </a:ext>
                </a:extLst>
              </a:tr>
              <a:tr h="98042">
                <a:tc rowSpan="3">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Traditionalist Beliefs (C1A)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64.6%</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5.9%</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564454"/>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Social Constructivist Beliefs (C2A)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7.2%</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59.4%</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305187"/>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Moderate Traditionalist Beliefs (C3A)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28.2%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34.7%</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872325"/>
                  </a:ext>
                </a:extLst>
              </a:tr>
            </a:tbl>
          </a:graphicData>
        </a:graphic>
      </p:graphicFrame>
      <p:sp>
        <p:nvSpPr>
          <p:cNvPr id="8" name="Content Placeholder 1">
            <a:extLst>
              <a:ext uri="{FF2B5EF4-FFF2-40B4-BE49-F238E27FC236}">
                <a16:creationId xmlns:a16="http://schemas.microsoft.com/office/drawing/2014/main" id="{01DF6E96-AD10-FE4C-AFF2-3AAA131FCB6B}"/>
              </a:ext>
            </a:extLst>
          </p:cNvPr>
          <p:cNvSpPr txBox="1">
            <a:spLocks/>
          </p:cNvSpPr>
          <p:nvPr/>
        </p:nvSpPr>
        <p:spPr>
          <a:xfrm rot="16200000">
            <a:off x="482817" y="3002632"/>
            <a:ext cx="2081099" cy="66167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solidFill>
                  <a:schemeClr val="bg1">
                    <a:lumMod val="95000"/>
                  </a:schemeClr>
                </a:solidFill>
                <a:cs typeface="Arial" panose="020B0604020202020204" pitchFamily="34" charset="0"/>
              </a:rPr>
              <a:t>Math Beliefs</a:t>
            </a:r>
          </a:p>
          <a:p>
            <a:pPr marL="0" indent="0">
              <a:buFont typeface="Calibri" panose="020F0502020204030204" pitchFamily="34" charset="0"/>
              <a:buNone/>
            </a:pPr>
            <a:endParaRPr lang="en-US" sz="2000" dirty="0">
              <a:solidFill>
                <a:schemeClr val="bg1">
                  <a:lumMod val="95000"/>
                </a:schemeClr>
              </a:solidFill>
              <a:cs typeface="Arial" panose="020B0604020202020204" pitchFamily="34" charset="0"/>
            </a:endParaRPr>
          </a:p>
        </p:txBody>
      </p:sp>
    </p:spTree>
    <p:extLst>
      <p:ext uri="{BB962C8B-B14F-4D97-AF65-F5344CB8AC3E}">
        <p14:creationId xmlns:p14="http://schemas.microsoft.com/office/powerpoint/2010/main" val="246640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RQ3; Relationships among Beliefs’ Clusters</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95A10B-942F-B84A-A279-EA34F5692319}"/>
              </a:ext>
            </a:extLst>
          </p:cNvPr>
          <p:cNvGraphicFramePr>
            <a:graphicFrameLocks noGrp="1"/>
          </p:cNvGraphicFramePr>
          <p:nvPr>
            <p:extLst>
              <p:ext uri="{D42A27DB-BD31-4B8C-83A1-F6EECF244321}">
                <p14:modId xmlns:p14="http://schemas.microsoft.com/office/powerpoint/2010/main" val="813438535"/>
              </p:ext>
            </p:extLst>
          </p:nvPr>
        </p:nvGraphicFramePr>
        <p:xfrm>
          <a:off x="1192530" y="1707581"/>
          <a:ext cx="9963149" cy="2857387"/>
        </p:xfrm>
        <a:graphic>
          <a:graphicData uri="http://schemas.openxmlformats.org/drawingml/2006/table">
            <a:tbl>
              <a:tblPr firstRow="1" firstCol="1" bandRow="1">
                <a:tableStyleId>{2D5ABB26-0587-4C30-8999-92F81FD0307C}</a:tableStyleId>
              </a:tblPr>
              <a:tblGrid>
                <a:gridCol w="314537">
                  <a:extLst>
                    <a:ext uri="{9D8B030D-6E8A-4147-A177-3AD203B41FA5}">
                      <a16:colId xmlns:a16="http://schemas.microsoft.com/office/drawing/2014/main" val="3944069693"/>
                    </a:ext>
                  </a:extLst>
                </a:gridCol>
                <a:gridCol w="4013200">
                  <a:extLst>
                    <a:ext uri="{9D8B030D-6E8A-4147-A177-3AD203B41FA5}">
                      <a16:colId xmlns:a16="http://schemas.microsoft.com/office/drawing/2014/main" val="1835611394"/>
                    </a:ext>
                  </a:extLst>
                </a:gridCol>
                <a:gridCol w="2887133">
                  <a:extLst>
                    <a:ext uri="{9D8B030D-6E8A-4147-A177-3AD203B41FA5}">
                      <a16:colId xmlns:a16="http://schemas.microsoft.com/office/drawing/2014/main" val="3834983525"/>
                    </a:ext>
                  </a:extLst>
                </a:gridCol>
                <a:gridCol w="2748279">
                  <a:extLst>
                    <a:ext uri="{9D8B030D-6E8A-4147-A177-3AD203B41FA5}">
                      <a16:colId xmlns:a16="http://schemas.microsoft.com/office/drawing/2014/main" val="810992758"/>
                    </a:ext>
                  </a:extLst>
                </a:gridCol>
              </a:tblGrid>
              <a:tr h="241262">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EB Math Ed Beliefs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hMerge="1">
                  <a:txBody>
                    <a:bodyPr/>
                    <a:lstStyle/>
                    <a:p>
                      <a:pPr marL="0" marR="0" hangingPunct="0">
                        <a:spcBef>
                          <a:spcPts val="0"/>
                        </a:spcBef>
                        <a:spcAft>
                          <a:spcPts val="0"/>
                        </a:spcAft>
                      </a:pPr>
                      <a:endParaRPr lang="en-US" sz="12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4110686308"/>
                  </a:ext>
                </a:extLst>
              </a:tr>
              <a:tr h="723787">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Moderate 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(C1B)</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3813219532"/>
                  </a:ext>
                </a:extLst>
              </a:tr>
              <a:tr h="98042">
                <a:tc rowSpan="3">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Traditionalist Beliefs (C1A)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64.6%</a:t>
                      </a:r>
                      <a:endParaRPr lang="en-US" sz="2000" dirty="0">
                        <a:solidFill>
                          <a:srgbClr val="262626"/>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5.9%</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564454"/>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Social Constructivist Beliefs (C2A)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7.2%</a:t>
                      </a:r>
                      <a:endParaRPr lang="en-US" sz="2000" dirty="0">
                        <a:solidFill>
                          <a:srgbClr val="262626"/>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59.4%</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305187"/>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Moderate Traditionalist Beliefs (C3A)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28.2%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34.7%</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872325"/>
                  </a:ext>
                </a:extLst>
              </a:tr>
            </a:tbl>
          </a:graphicData>
        </a:graphic>
      </p:graphicFrame>
      <p:sp>
        <p:nvSpPr>
          <p:cNvPr id="8" name="Content Placeholder 1">
            <a:extLst>
              <a:ext uri="{FF2B5EF4-FFF2-40B4-BE49-F238E27FC236}">
                <a16:creationId xmlns:a16="http://schemas.microsoft.com/office/drawing/2014/main" id="{01DF6E96-AD10-FE4C-AFF2-3AAA131FCB6B}"/>
              </a:ext>
            </a:extLst>
          </p:cNvPr>
          <p:cNvSpPr txBox="1">
            <a:spLocks/>
          </p:cNvSpPr>
          <p:nvPr/>
        </p:nvSpPr>
        <p:spPr>
          <a:xfrm rot="16200000">
            <a:off x="482817" y="3002632"/>
            <a:ext cx="2081099" cy="66167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solidFill>
                  <a:schemeClr val="bg1">
                    <a:lumMod val="95000"/>
                  </a:schemeClr>
                </a:solidFill>
                <a:cs typeface="Arial" panose="020B0604020202020204" pitchFamily="34" charset="0"/>
              </a:rPr>
              <a:t>Math Beliefs</a:t>
            </a:r>
          </a:p>
          <a:p>
            <a:pPr marL="0" indent="0">
              <a:buFont typeface="Calibri" panose="020F0502020204030204" pitchFamily="34" charset="0"/>
              <a:buNone/>
            </a:pPr>
            <a:endParaRPr lang="en-US" sz="2000" dirty="0">
              <a:solidFill>
                <a:schemeClr val="bg1">
                  <a:lumMod val="95000"/>
                </a:schemeClr>
              </a:solidFill>
              <a:cs typeface="Arial" panose="020B0604020202020204" pitchFamily="34" charset="0"/>
            </a:endParaRPr>
          </a:p>
        </p:txBody>
      </p:sp>
      <p:sp>
        <p:nvSpPr>
          <p:cNvPr id="11" name="Rectangle 10">
            <a:extLst>
              <a:ext uri="{FF2B5EF4-FFF2-40B4-BE49-F238E27FC236}">
                <a16:creationId xmlns:a16="http://schemas.microsoft.com/office/drawing/2014/main" id="{AAD88BD7-AF3C-5C49-8FB5-25CFEDC38B61}"/>
              </a:ext>
            </a:extLst>
          </p:cNvPr>
          <p:cNvSpPr/>
          <p:nvPr/>
        </p:nvSpPr>
        <p:spPr>
          <a:xfrm>
            <a:off x="5537201" y="2000250"/>
            <a:ext cx="2870200" cy="256471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5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RQ3; Relationships among Beliefs’ Clusters</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95A10B-942F-B84A-A279-EA34F5692319}"/>
              </a:ext>
            </a:extLst>
          </p:cNvPr>
          <p:cNvGraphicFramePr>
            <a:graphicFrameLocks noGrp="1"/>
          </p:cNvGraphicFramePr>
          <p:nvPr>
            <p:extLst>
              <p:ext uri="{D42A27DB-BD31-4B8C-83A1-F6EECF244321}">
                <p14:modId xmlns:p14="http://schemas.microsoft.com/office/powerpoint/2010/main" val="2937810864"/>
              </p:ext>
            </p:extLst>
          </p:nvPr>
        </p:nvGraphicFramePr>
        <p:xfrm>
          <a:off x="1192530" y="1707581"/>
          <a:ext cx="9963149" cy="2857387"/>
        </p:xfrm>
        <a:graphic>
          <a:graphicData uri="http://schemas.openxmlformats.org/drawingml/2006/table">
            <a:tbl>
              <a:tblPr firstRow="1" firstCol="1" bandRow="1">
                <a:tableStyleId>{2D5ABB26-0587-4C30-8999-92F81FD0307C}</a:tableStyleId>
              </a:tblPr>
              <a:tblGrid>
                <a:gridCol w="314537">
                  <a:extLst>
                    <a:ext uri="{9D8B030D-6E8A-4147-A177-3AD203B41FA5}">
                      <a16:colId xmlns:a16="http://schemas.microsoft.com/office/drawing/2014/main" val="3944069693"/>
                    </a:ext>
                  </a:extLst>
                </a:gridCol>
                <a:gridCol w="4013200">
                  <a:extLst>
                    <a:ext uri="{9D8B030D-6E8A-4147-A177-3AD203B41FA5}">
                      <a16:colId xmlns:a16="http://schemas.microsoft.com/office/drawing/2014/main" val="1835611394"/>
                    </a:ext>
                  </a:extLst>
                </a:gridCol>
                <a:gridCol w="2887133">
                  <a:extLst>
                    <a:ext uri="{9D8B030D-6E8A-4147-A177-3AD203B41FA5}">
                      <a16:colId xmlns:a16="http://schemas.microsoft.com/office/drawing/2014/main" val="3834983525"/>
                    </a:ext>
                  </a:extLst>
                </a:gridCol>
                <a:gridCol w="2748279">
                  <a:extLst>
                    <a:ext uri="{9D8B030D-6E8A-4147-A177-3AD203B41FA5}">
                      <a16:colId xmlns:a16="http://schemas.microsoft.com/office/drawing/2014/main" val="810992758"/>
                    </a:ext>
                  </a:extLst>
                </a:gridCol>
              </a:tblGrid>
              <a:tr h="241262">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EB Math Ed Beliefs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hMerge="1">
                  <a:txBody>
                    <a:bodyPr/>
                    <a:lstStyle/>
                    <a:p>
                      <a:pPr marL="0" marR="0" hangingPunct="0">
                        <a:spcBef>
                          <a:spcPts val="0"/>
                        </a:spcBef>
                        <a:spcAft>
                          <a:spcPts val="0"/>
                        </a:spcAft>
                      </a:pPr>
                      <a:endParaRPr lang="en-US" sz="12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4110686308"/>
                  </a:ext>
                </a:extLst>
              </a:tr>
              <a:tr h="723787">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Moderate 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(C1B)</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3813219532"/>
                  </a:ext>
                </a:extLst>
              </a:tr>
              <a:tr h="98042">
                <a:tc rowSpan="3">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Traditionalist Beliefs (C1A)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64.6%</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5.9%</a:t>
                      </a:r>
                      <a:endParaRPr lang="en-US" sz="2000" dirty="0">
                        <a:solidFill>
                          <a:srgbClr val="262626"/>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564454"/>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Social Constructivist Beliefs (C2A)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7.2%</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59.4%</a:t>
                      </a:r>
                      <a:endParaRPr lang="en-US" sz="2000" dirty="0">
                        <a:solidFill>
                          <a:srgbClr val="262626"/>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305187"/>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Moderate Traditionalist Beliefs (C3A)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28.2%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34.7%</a:t>
                      </a:r>
                      <a:endParaRPr lang="en-US" sz="2000" dirty="0">
                        <a:solidFill>
                          <a:srgbClr val="262626"/>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872325"/>
                  </a:ext>
                </a:extLst>
              </a:tr>
            </a:tbl>
          </a:graphicData>
        </a:graphic>
      </p:graphicFrame>
      <p:sp>
        <p:nvSpPr>
          <p:cNvPr id="8" name="Content Placeholder 1">
            <a:extLst>
              <a:ext uri="{FF2B5EF4-FFF2-40B4-BE49-F238E27FC236}">
                <a16:creationId xmlns:a16="http://schemas.microsoft.com/office/drawing/2014/main" id="{01DF6E96-AD10-FE4C-AFF2-3AAA131FCB6B}"/>
              </a:ext>
            </a:extLst>
          </p:cNvPr>
          <p:cNvSpPr txBox="1">
            <a:spLocks/>
          </p:cNvSpPr>
          <p:nvPr/>
        </p:nvSpPr>
        <p:spPr>
          <a:xfrm rot="16200000">
            <a:off x="482817" y="3002632"/>
            <a:ext cx="2081099" cy="66167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solidFill>
                  <a:schemeClr val="bg1">
                    <a:lumMod val="95000"/>
                  </a:schemeClr>
                </a:solidFill>
                <a:cs typeface="Arial" panose="020B0604020202020204" pitchFamily="34" charset="0"/>
              </a:rPr>
              <a:t>Math Beliefs</a:t>
            </a:r>
          </a:p>
          <a:p>
            <a:pPr marL="0" indent="0">
              <a:buFont typeface="Calibri" panose="020F0502020204030204" pitchFamily="34" charset="0"/>
              <a:buNone/>
            </a:pPr>
            <a:endParaRPr lang="en-US" sz="2000" dirty="0">
              <a:solidFill>
                <a:schemeClr val="bg1">
                  <a:lumMod val="95000"/>
                </a:schemeClr>
              </a:solidFill>
              <a:cs typeface="Arial" panose="020B0604020202020204" pitchFamily="34" charset="0"/>
            </a:endParaRPr>
          </a:p>
        </p:txBody>
      </p:sp>
      <p:sp>
        <p:nvSpPr>
          <p:cNvPr id="11" name="Rectangle 10">
            <a:extLst>
              <a:ext uri="{FF2B5EF4-FFF2-40B4-BE49-F238E27FC236}">
                <a16:creationId xmlns:a16="http://schemas.microsoft.com/office/drawing/2014/main" id="{7B503948-CF25-EC41-A2D9-617468FFEF37}"/>
              </a:ext>
            </a:extLst>
          </p:cNvPr>
          <p:cNvSpPr/>
          <p:nvPr/>
        </p:nvSpPr>
        <p:spPr>
          <a:xfrm>
            <a:off x="8382000" y="2000250"/>
            <a:ext cx="2773680" cy="256471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02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a:xfrm>
            <a:off x="1097279" y="473129"/>
            <a:ext cx="10737965" cy="835632"/>
          </a:xfrm>
        </p:spPr>
        <p:txBody>
          <a:bodyPr>
            <a:noAutofit/>
          </a:bodyPr>
          <a:lstStyle/>
          <a:p>
            <a:r>
              <a:rPr lang="en-US" sz="3400" dirty="0"/>
              <a:t>RQ3; Relationships among Beliefs’ Clusters</a:t>
            </a:r>
            <a:endParaRPr lang="en-US" sz="3400" dirty="0">
              <a:solidFill>
                <a:srgbClr val="35434D"/>
              </a:solidFill>
            </a:endParaRPr>
          </a:p>
        </p:txBody>
      </p:sp>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extBox 8">
            <a:extLst>
              <a:ext uri="{FF2B5EF4-FFF2-40B4-BE49-F238E27FC236}">
                <a16:creationId xmlns:a16="http://schemas.microsoft.com/office/drawing/2014/main" id="{73502E41-D9CA-3B46-BB71-4BCCFD99BDEC}"/>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95A10B-942F-B84A-A279-EA34F5692319}"/>
              </a:ext>
            </a:extLst>
          </p:cNvPr>
          <p:cNvGraphicFramePr>
            <a:graphicFrameLocks noGrp="1"/>
          </p:cNvGraphicFramePr>
          <p:nvPr>
            <p:extLst>
              <p:ext uri="{D42A27DB-BD31-4B8C-83A1-F6EECF244321}">
                <p14:modId xmlns:p14="http://schemas.microsoft.com/office/powerpoint/2010/main" val="2284768367"/>
              </p:ext>
            </p:extLst>
          </p:nvPr>
        </p:nvGraphicFramePr>
        <p:xfrm>
          <a:off x="1192530" y="1707581"/>
          <a:ext cx="9963149" cy="2857387"/>
        </p:xfrm>
        <a:graphic>
          <a:graphicData uri="http://schemas.openxmlformats.org/drawingml/2006/table">
            <a:tbl>
              <a:tblPr firstRow="1" firstCol="1" bandRow="1">
                <a:tableStyleId>{2D5ABB26-0587-4C30-8999-92F81FD0307C}</a:tableStyleId>
              </a:tblPr>
              <a:tblGrid>
                <a:gridCol w="314537">
                  <a:extLst>
                    <a:ext uri="{9D8B030D-6E8A-4147-A177-3AD203B41FA5}">
                      <a16:colId xmlns:a16="http://schemas.microsoft.com/office/drawing/2014/main" val="3944069693"/>
                    </a:ext>
                  </a:extLst>
                </a:gridCol>
                <a:gridCol w="4013200">
                  <a:extLst>
                    <a:ext uri="{9D8B030D-6E8A-4147-A177-3AD203B41FA5}">
                      <a16:colId xmlns:a16="http://schemas.microsoft.com/office/drawing/2014/main" val="1835611394"/>
                    </a:ext>
                  </a:extLst>
                </a:gridCol>
                <a:gridCol w="2887133">
                  <a:extLst>
                    <a:ext uri="{9D8B030D-6E8A-4147-A177-3AD203B41FA5}">
                      <a16:colId xmlns:a16="http://schemas.microsoft.com/office/drawing/2014/main" val="3834983525"/>
                    </a:ext>
                  </a:extLst>
                </a:gridCol>
                <a:gridCol w="2748279">
                  <a:extLst>
                    <a:ext uri="{9D8B030D-6E8A-4147-A177-3AD203B41FA5}">
                      <a16:colId xmlns:a16="http://schemas.microsoft.com/office/drawing/2014/main" val="810992758"/>
                    </a:ext>
                  </a:extLst>
                </a:gridCol>
              </a:tblGrid>
              <a:tr h="241262">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EB Math Ed Beliefs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hMerge="1">
                  <a:txBody>
                    <a:bodyPr/>
                    <a:lstStyle/>
                    <a:p>
                      <a:pPr marL="0" marR="0" hangingPunct="0">
                        <a:spcBef>
                          <a:spcPts val="0"/>
                        </a:spcBef>
                        <a:spcAft>
                          <a:spcPts val="0"/>
                        </a:spcAft>
                      </a:pPr>
                      <a:endParaRPr lang="en-US" sz="12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4110686308"/>
                  </a:ext>
                </a:extLst>
              </a:tr>
              <a:tr h="723787">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Moderate 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(C1B)</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rPr>
                        <a:t>Asset Beliefs</a:t>
                      </a:r>
                    </a:p>
                    <a:p>
                      <a:pPr marL="0" marR="0" algn="ctr" hangingPunct="0">
                        <a:spcBef>
                          <a:spcPts val="0"/>
                        </a:spcBef>
                        <a:spcAft>
                          <a:spcPts val="0"/>
                        </a:spcAft>
                      </a:pPr>
                      <a:r>
                        <a:rPr lang="en-US" sz="2000" dirty="0">
                          <a:solidFill>
                            <a:schemeClr val="bg1">
                              <a:lumMod val="95000"/>
                            </a:schemeClr>
                          </a:solidFill>
                          <a:effectLst/>
                          <a:latin typeface="Garamond" panose="02020404030301010803" pitchFamily="18" charset="0"/>
                          <a:ea typeface="Times New Roman" panose="02020603050405020304" pitchFamily="18" charset="0"/>
                        </a:rPr>
                        <a:t>(C2B)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3813219532"/>
                  </a:ext>
                </a:extLst>
              </a:tr>
              <a:tr h="98042">
                <a:tc rowSpan="3">
                  <a:txBody>
                    <a:bodyPr/>
                    <a:lstStyle/>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Traditionalist Beliefs (C1A)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64.6%</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5.9%</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564454"/>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Social Constructivist Beliefs (C2A)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7.2%</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chemeClr val="bg1">
                              <a:lumMod val="85000"/>
                            </a:schemeClr>
                          </a:solidFill>
                          <a:effectLst/>
                          <a:latin typeface="Garamond" panose="02020404030301010803" pitchFamily="18" charset="0"/>
                        </a:rPr>
                        <a:t>59.4%</a:t>
                      </a:r>
                      <a:endParaRPr lang="en-US" sz="2000" dirty="0">
                        <a:solidFill>
                          <a:schemeClr val="bg1">
                            <a:lumMod val="85000"/>
                          </a:schemeClr>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305187"/>
                  </a:ext>
                </a:extLst>
              </a:tr>
              <a:tr h="0">
                <a:tc vMerge="1">
                  <a:txBody>
                    <a:bodyPr/>
                    <a:lstStyle/>
                    <a:p>
                      <a:pPr marL="0" marR="0" hangingPunct="0">
                        <a:spcBef>
                          <a:spcPts val="0"/>
                        </a:spcBef>
                        <a:spcAft>
                          <a:spcPts val="0"/>
                        </a:spcAft>
                      </a:pPr>
                      <a:endParaRPr lang="en-US" sz="18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hangingPunct="0">
                        <a:spcBef>
                          <a:spcPts val="0"/>
                        </a:spcBef>
                        <a:spcAft>
                          <a:spcPts val="0"/>
                        </a:spcAft>
                      </a:pPr>
                      <a:r>
                        <a:rPr lang="en-US" sz="2000" dirty="0">
                          <a:solidFill>
                            <a:schemeClr val="bg1">
                              <a:lumMod val="95000"/>
                            </a:schemeClr>
                          </a:solidFill>
                          <a:effectLst/>
                          <a:latin typeface="Garamond" panose="02020404030301010803" pitchFamily="18" charset="0"/>
                        </a:rPr>
                        <a:t>Moderate Traditionalist Beliefs (C3A)</a:t>
                      </a:r>
                    </a:p>
                    <a:p>
                      <a:pPr marL="0" marR="0" hangingPunct="0">
                        <a:spcBef>
                          <a:spcPts val="0"/>
                        </a:spcBef>
                        <a:spcAft>
                          <a:spcPts val="0"/>
                        </a:spcAft>
                      </a:pPr>
                      <a:endParaRPr lang="en-US" sz="2000" dirty="0">
                        <a:solidFill>
                          <a:schemeClr val="bg1">
                            <a:lumMod val="95000"/>
                          </a:schemeClr>
                        </a:solidFill>
                        <a:effectLst/>
                        <a:latin typeface="Garamond" panose="02020404030301010803"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28.2%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2000" dirty="0">
                          <a:solidFill>
                            <a:srgbClr val="262626"/>
                          </a:solidFill>
                          <a:effectLst/>
                          <a:latin typeface="Garamond" panose="02020404030301010803" pitchFamily="18" charset="0"/>
                        </a:rPr>
                        <a:t>34.7%</a:t>
                      </a:r>
                      <a:endParaRPr lang="en-US" sz="2000" dirty="0">
                        <a:solidFill>
                          <a:srgbClr val="262626"/>
                        </a:solidFill>
                        <a:effectLst/>
                        <a:latin typeface="Garamond" panose="02020404030301010803"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872325"/>
                  </a:ext>
                </a:extLst>
              </a:tr>
            </a:tbl>
          </a:graphicData>
        </a:graphic>
      </p:graphicFrame>
      <p:sp>
        <p:nvSpPr>
          <p:cNvPr id="8" name="Content Placeholder 1">
            <a:extLst>
              <a:ext uri="{FF2B5EF4-FFF2-40B4-BE49-F238E27FC236}">
                <a16:creationId xmlns:a16="http://schemas.microsoft.com/office/drawing/2014/main" id="{01DF6E96-AD10-FE4C-AFF2-3AAA131FCB6B}"/>
              </a:ext>
            </a:extLst>
          </p:cNvPr>
          <p:cNvSpPr txBox="1">
            <a:spLocks/>
          </p:cNvSpPr>
          <p:nvPr/>
        </p:nvSpPr>
        <p:spPr>
          <a:xfrm rot="16200000">
            <a:off x="482817" y="3002632"/>
            <a:ext cx="2081099" cy="66167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solidFill>
                  <a:schemeClr val="bg1">
                    <a:lumMod val="95000"/>
                  </a:schemeClr>
                </a:solidFill>
                <a:cs typeface="Arial" panose="020B0604020202020204" pitchFamily="34" charset="0"/>
              </a:rPr>
              <a:t>Math Beliefs</a:t>
            </a:r>
          </a:p>
          <a:p>
            <a:pPr marL="0" indent="0">
              <a:buFont typeface="Calibri" panose="020F0502020204030204" pitchFamily="34" charset="0"/>
              <a:buNone/>
            </a:pPr>
            <a:endParaRPr lang="en-US" sz="2000" dirty="0">
              <a:solidFill>
                <a:schemeClr val="bg1">
                  <a:lumMod val="95000"/>
                </a:schemeClr>
              </a:solidFill>
              <a:cs typeface="Arial" panose="020B0604020202020204" pitchFamily="34" charset="0"/>
            </a:endParaRPr>
          </a:p>
        </p:txBody>
      </p:sp>
      <p:sp>
        <p:nvSpPr>
          <p:cNvPr id="11" name="Rectangle 10">
            <a:extLst>
              <a:ext uri="{FF2B5EF4-FFF2-40B4-BE49-F238E27FC236}">
                <a16:creationId xmlns:a16="http://schemas.microsoft.com/office/drawing/2014/main" id="{D06FD092-6D79-2B4E-8B7A-059B1D51A9E4}"/>
              </a:ext>
            </a:extLst>
          </p:cNvPr>
          <p:cNvSpPr/>
          <p:nvPr/>
        </p:nvSpPr>
        <p:spPr>
          <a:xfrm>
            <a:off x="5537201" y="3979630"/>
            <a:ext cx="5618478" cy="58533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19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graphicFrame>
        <p:nvGraphicFramePr>
          <p:cNvPr id="2" name="Table 1">
            <a:extLst>
              <a:ext uri="{FF2B5EF4-FFF2-40B4-BE49-F238E27FC236}">
                <a16:creationId xmlns:a16="http://schemas.microsoft.com/office/drawing/2014/main" id="{0CAD70A0-183C-5F45-BBE6-1ED3949FE6AE}"/>
              </a:ext>
            </a:extLst>
          </p:cNvPr>
          <p:cNvGraphicFramePr>
            <a:graphicFrameLocks noGrp="1"/>
          </p:cNvGraphicFramePr>
          <p:nvPr>
            <p:extLst>
              <p:ext uri="{D42A27DB-BD31-4B8C-83A1-F6EECF244321}">
                <p14:modId xmlns:p14="http://schemas.microsoft.com/office/powerpoint/2010/main" val="986903681"/>
              </p:ext>
            </p:extLst>
          </p:nvPr>
        </p:nvGraphicFramePr>
        <p:xfrm>
          <a:off x="1190335" y="1414913"/>
          <a:ext cx="9965344" cy="3679803"/>
        </p:xfrm>
        <a:graphic>
          <a:graphicData uri="http://schemas.openxmlformats.org/drawingml/2006/table">
            <a:tbl>
              <a:tblPr firstRow="1" bandRow="1">
                <a:tableStyleId>{2D5ABB26-0587-4C30-8999-92F81FD0307C}</a:tableStyleId>
              </a:tblPr>
              <a:tblGrid>
                <a:gridCol w="4982672">
                  <a:extLst>
                    <a:ext uri="{9D8B030D-6E8A-4147-A177-3AD203B41FA5}">
                      <a16:colId xmlns:a16="http://schemas.microsoft.com/office/drawing/2014/main" val="3525342733"/>
                    </a:ext>
                  </a:extLst>
                </a:gridCol>
                <a:gridCol w="4982672">
                  <a:extLst>
                    <a:ext uri="{9D8B030D-6E8A-4147-A177-3AD203B41FA5}">
                      <a16:colId xmlns:a16="http://schemas.microsoft.com/office/drawing/2014/main" val="2841695537"/>
                    </a:ext>
                  </a:extLst>
                </a:gridCol>
              </a:tblGrid>
              <a:tr h="892633">
                <a:tc>
                  <a:txBody>
                    <a:bodyPr/>
                    <a:lstStyle/>
                    <a:p>
                      <a:pPr algn="ctr"/>
                      <a:r>
                        <a:rPr lang="en-US" dirty="0">
                          <a:solidFill>
                            <a:schemeClr val="bg1">
                              <a:lumMod val="95000"/>
                            </a:schemeClr>
                          </a:solidFill>
                          <a:latin typeface="Garamond" panose="02020404030301010803" pitchFamily="18" charset="0"/>
                        </a:rPr>
                        <a:t>Moderate Traditionalist x Moderate Asset Beliefs</a:t>
                      </a:r>
                    </a:p>
                    <a:p>
                      <a:pPr algn="ctr"/>
                      <a:r>
                        <a:rPr lang="en-US" dirty="0">
                          <a:solidFill>
                            <a:schemeClr val="bg1">
                              <a:lumMod val="95000"/>
                            </a:schemeClr>
                          </a:solidFill>
                          <a:latin typeface="Garamond" panose="02020404030301010803" pitchFamily="18" charset="0"/>
                        </a:rPr>
                        <a:t>(C3A x C1B)</a:t>
                      </a:r>
                    </a:p>
                    <a:p>
                      <a:pPr algn="ctr"/>
                      <a:r>
                        <a:rPr lang="en-US" dirty="0">
                          <a:solidFill>
                            <a:schemeClr val="bg1">
                              <a:lumMod val="95000"/>
                            </a:schemeClr>
                          </a:solidFill>
                          <a:latin typeface="Garamond" panose="02020404030301010803" pitchFamily="18" charset="0"/>
                        </a:rPr>
                        <a:t>n =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dirty="0">
                          <a:solidFill>
                            <a:schemeClr val="bg1">
                              <a:lumMod val="95000"/>
                            </a:schemeClr>
                          </a:solidFill>
                          <a:latin typeface="Garamond" panose="02020404030301010803" pitchFamily="18" charset="0"/>
                        </a:rPr>
                        <a:t>Moderate Traditionalist x Asset Beliefs</a:t>
                      </a:r>
                    </a:p>
                    <a:p>
                      <a:pPr algn="ctr"/>
                      <a:r>
                        <a:rPr lang="en-US" dirty="0">
                          <a:solidFill>
                            <a:schemeClr val="bg1">
                              <a:lumMod val="95000"/>
                            </a:schemeClr>
                          </a:solidFill>
                          <a:latin typeface="Garamond" panose="02020404030301010803" pitchFamily="18" charset="0"/>
                        </a:rPr>
                        <a:t>(C3A x C2B)</a:t>
                      </a:r>
                    </a:p>
                    <a:p>
                      <a:pPr algn="ctr"/>
                      <a:r>
                        <a:rPr lang="en-US" dirty="0">
                          <a:solidFill>
                            <a:schemeClr val="bg1">
                              <a:lumMod val="95000"/>
                            </a:schemeClr>
                          </a:solidFill>
                          <a:latin typeface="Garamond" panose="02020404030301010803" pitchFamily="18" charset="0"/>
                        </a:rPr>
                        <a:t>n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373470266"/>
                  </a:ext>
                </a:extLst>
              </a:tr>
              <a:tr h="982384">
                <a:tc>
                  <a:txBody>
                    <a:bodyPr/>
                    <a:lstStyle/>
                    <a:p>
                      <a:pPr>
                        <a:lnSpc>
                          <a:spcPct val="150000"/>
                        </a:lnSpc>
                      </a:pPr>
                      <a:r>
                        <a:rPr lang="en-US" sz="1400" b="1" dirty="0">
                          <a:solidFill>
                            <a:schemeClr val="tx1">
                              <a:lumMod val="85000"/>
                              <a:lumOff val="15000"/>
                            </a:schemeClr>
                          </a:solidFill>
                          <a:latin typeface="Garamond" panose="02020404030301010803" pitchFamily="18" charset="0"/>
                        </a:rPr>
                        <a:t>White</a:t>
                      </a:r>
                      <a:r>
                        <a:rPr lang="en-US" sz="1400" dirty="0">
                          <a:solidFill>
                            <a:schemeClr val="tx1">
                              <a:lumMod val="85000"/>
                              <a:lumOff val="15000"/>
                            </a:schemeClr>
                          </a:solidFill>
                          <a:latin typeface="Garamond" panose="02020404030301010803" pitchFamily="18" charset="0"/>
                        </a:rPr>
                        <a:t> (~80%)</a:t>
                      </a:r>
                    </a:p>
                    <a:p>
                      <a:pPr>
                        <a:lnSpc>
                          <a:spcPct val="150000"/>
                        </a:lnSpc>
                      </a:pPr>
                      <a:r>
                        <a:rPr lang="en-US" sz="1400" b="1" dirty="0">
                          <a:solidFill>
                            <a:schemeClr val="tx1">
                              <a:lumMod val="85000"/>
                              <a:lumOff val="15000"/>
                            </a:schemeClr>
                          </a:solidFill>
                          <a:latin typeface="Garamond" panose="02020404030301010803" pitchFamily="18" charset="0"/>
                        </a:rPr>
                        <a:t>Hispanic/Latinx </a:t>
                      </a:r>
                      <a:r>
                        <a:rPr lang="en-US" sz="1400" b="0" dirty="0">
                          <a:solidFill>
                            <a:schemeClr val="tx1">
                              <a:lumMod val="85000"/>
                              <a:lumOff val="15000"/>
                            </a:schemeClr>
                          </a:solidFill>
                          <a:latin typeface="Garamond" panose="02020404030301010803" pitchFamily="18" charset="0"/>
                        </a:rPr>
                        <a:t>(0%) </a:t>
                      </a:r>
                    </a:p>
                    <a:p>
                      <a:pPr>
                        <a:lnSpc>
                          <a:spcPct val="150000"/>
                        </a:lnSpc>
                      </a:pPr>
                      <a:r>
                        <a:rPr lang="en-US" sz="1400" b="1" dirty="0">
                          <a:solidFill>
                            <a:schemeClr val="tx1">
                              <a:lumMod val="85000"/>
                              <a:lumOff val="15000"/>
                            </a:schemeClr>
                          </a:solidFill>
                          <a:latin typeface="Garamond" panose="02020404030301010803" pitchFamily="18" charset="0"/>
                        </a:rPr>
                        <a:t>African American, Asian, Others </a:t>
                      </a:r>
                      <a:r>
                        <a:rPr lang="en-US" sz="1400" dirty="0">
                          <a:solidFill>
                            <a:schemeClr val="tx1">
                              <a:lumMod val="85000"/>
                              <a:lumOff val="15000"/>
                            </a:schemeClr>
                          </a:solidFill>
                          <a:latin typeface="Garamond" panose="02020404030301010803" pitchFamily="18" charset="0"/>
                        </a:rPr>
                        <a:t>(~20%)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bg1">
                              <a:lumMod val="85000"/>
                            </a:schemeClr>
                          </a:solidFill>
                          <a:latin typeface="Garamond" panose="02020404030301010803" pitchFamily="18" charset="0"/>
                        </a:rPr>
                        <a:t>White</a:t>
                      </a:r>
                      <a:r>
                        <a:rPr lang="en-US" sz="1400" dirty="0">
                          <a:solidFill>
                            <a:schemeClr val="bg1">
                              <a:lumMod val="85000"/>
                            </a:schemeClr>
                          </a:solidFill>
                          <a:latin typeface="Garamond" panose="02020404030301010803" pitchFamily="18" charset="0"/>
                        </a:rPr>
                        <a:t> (~50%) </a:t>
                      </a:r>
                    </a:p>
                    <a:p>
                      <a:pPr>
                        <a:lnSpc>
                          <a:spcPct val="150000"/>
                        </a:lnSpc>
                      </a:pPr>
                      <a:r>
                        <a:rPr lang="en-US" sz="1400" b="1" dirty="0">
                          <a:solidFill>
                            <a:schemeClr val="bg1">
                              <a:lumMod val="85000"/>
                            </a:schemeClr>
                          </a:solidFill>
                          <a:latin typeface="Garamond" panose="02020404030301010803" pitchFamily="18" charset="0"/>
                        </a:rPr>
                        <a:t>Hispanic/Latinx </a:t>
                      </a:r>
                      <a:r>
                        <a:rPr lang="en-US" sz="1400" dirty="0">
                          <a:solidFill>
                            <a:schemeClr val="bg1">
                              <a:lumMod val="85000"/>
                            </a:schemeClr>
                          </a:solidFill>
                          <a:latin typeface="Garamond" panose="02020404030301010803" pitchFamily="18" charset="0"/>
                        </a:rPr>
                        <a:t>(~35%)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bg1">
                              <a:lumMod val="85000"/>
                            </a:schemeClr>
                          </a:solidFill>
                          <a:latin typeface="Garamond" panose="02020404030301010803" pitchFamily="18" charset="0"/>
                        </a:rPr>
                        <a:t>African American, Asian, Others </a:t>
                      </a:r>
                      <a:r>
                        <a:rPr lang="en-US" sz="1400" dirty="0">
                          <a:solidFill>
                            <a:schemeClr val="bg1">
                              <a:lumMod val="85000"/>
                            </a:schemeClr>
                          </a:solidFill>
                          <a:latin typeface="Garamond" panose="02020404030301010803" pitchFamily="18" charset="0"/>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022162"/>
                  </a:ext>
                </a:extLst>
              </a:tr>
              <a:tr h="1020153">
                <a:tc>
                  <a:txBody>
                    <a:bodyPr/>
                    <a:lstStyle/>
                    <a:p>
                      <a:pPr>
                        <a:lnSpc>
                          <a:spcPct val="150000"/>
                        </a:lnSpc>
                      </a:pPr>
                      <a:r>
                        <a:rPr lang="en-US" sz="1400" b="1" dirty="0">
                          <a:solidFill>
                            <a:schemeClr val="tx1">
                              <a:lumMod val="85000"/>
                              <a:lumOff val="15000"/>
                            </a:schemeClr>
                          </a:solidFill>
                          <a:latin typeface="Garamond" panose="02020404030301010803" pitchFamily="18" charset="0"/>
                        </a:rPr>
                        <a:t>Generalist/ESL Certification </a:t>
                      </a:r>
                      <a:r>
                        <a:rPr lang="en-US" sz="1400" dirty="0">
                          <a:solidFill>
                            <a:schemeClr val="tx1">
                              <a:lumMod val="85000"/>
                              <a:lumOff val="15000"/>
                            </a:schemeClr>
                          </a:solidFill>
                          <a:latin typeface="Garamond" panose="02020404030301010803" pitchFamily="18" charset="0"/>
                        </a:rPr>
                        <a:t>(100%)</a:t>
                      </a:r>
                    </a:p>
                    <a:p>
                      <a:pPr>
                        <a:lnSpc>
                          <a:spcPct val="150000"/>
                        </a:lnSpc>
                      </a:pPr>
                      <a:r>
                        <a:rPr lang="en-US" sz="1400" b="1" dirty="0">
                          <a:solidFill>
                            <a:schemeClr val="tx1">
                              <a:lumMod val="85000"/>
                              <a:lumOff val="15000"/>
                            </a:schemeClr>
                          </a:solidFill>
                          <a:latin typeface="Garamond" panose="02020404030301010803" pitchFamily="18" charset="0"/>
                        </a:rPr>
                        <a:t>Generalist/Bilingual Certification </a:t>
                      </a:r>
                      <a:r>
                        <a:rPr lang="en-US" sz="1400" dirty="0">
                          <a:solidFill>
                            <a:schemeClr val="tx1">
                              <a:lumMod val="85000"/>
                              <a:lumOff val="15000"/>
                            </a:schemeClr>
                          </a:solidFill>
                          <a:latin typeface="Garamond" panose="02020404030301010803" pitchFamily="18" charset="0"/>
                        </a:rPr>
                        <a:t>(0%)</a:t>
                      </a:r>
                    </a:p>
                    <a:p>
                      <a:pPr>
                        <a:lnSpc>
                          <a:spcPct val="150000"/>
                        </a:lnSpc>
                      </a:pPr>
                      <a:endParaRPr lang="en-US" sz="1400" dirty="0">
                        <a:solidFill>
                          <a:schemeClr val="tx1">
                            <a:lumMod val="85000"/>
                            <a:lumOff val="1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bg1">
                              <a:lumMod val="85000"/>
                            </a:schemeClr>
                          </a:solidFill>
                          <a:latin typeface="Garamond" panose="02020404030301010803" pitchFamily="18" charset="0"/>
                        </a:rPr>
                        <a:t>Generalist/ESL Certification </a:t>
                      </a:r>
                      <a:r>
                        <a:rPr lang="en-US" sz="1400" dirty="0">
                          <a:solidFill>
                            <a:schemeClr val="bg1">
                              <a:lumMod val="85000"/>
                            </a:schemeClr>
                          </a:solidFill>
                          <a:latin typeface="Garamond" panose="02020404030301010803" pitchFamily="18" charset="0"/>
                        </a:rPr>
                        <a:t>(~75%)</a:t>
                      </a:r>
                    </a:p>
                    <a:p>
                      <a:pPr>
                        <a:lnSpc>
                          <a:spcPct val="150000"/>
                        </a:lnSpc>
                      </a:pPr>
                      <a:r>
                        <a:rPr lang="en-US" sz="1400" b="1" dirty="0">
                          <a:solidFill>
                            <a:schemeClr val="bg1">
                              <a:lumMod val="85000"/>
                            </a:schemeClr>
                          </a:solidFill>
                          <a:latin typeface="Garamond" panose="02020404030301010803" pitchFamily="18" charset="0"/>
                        </a:rPr>
                        <a:t>Generalist/Bilingual Certification </a:t>
                      </a:r>
                      <a:r>
                        <a:rPr lang="en-US" sz="1400" dirty="0">
                          <a:solidFill>
                            <a:schemeClr val="bg1">
                              <a:lumMod val="85000"/>
                            </a:schemeClr>
                          </a:solidFill>
                          <a:latin typeface="Garamond" panose="02020404030301010803"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721784"/>
                  </a:ext>
                </a:extLst>
              </a:tr>
              <a:tr h="722607">
                <a:tc>
                  <a:txBody>
                    <a:bodyPr/>
                    <a:lstStyle/>
                    <a:p>
                      <a:pPr>
                        <a:lnSpc>
                          <a:spcPct val="150000"/>
                        </a:lnSpc>
                      </a:pPr>
                      <a:r>
                        <a:rPr lang="en-US" sz="1400" b="1" dirty="0">
                          <a:solidFill>
                            <a:schemeClr val="tx1">
                              <a:lumMod val="85000"/>
                              <a:lumOff val="15000"/>
                            </a:schemeClr>
                          </a:solidFill>
                          <a:latin typeface="Garamond" panose="02020404030301010803" pitchFamily="18" charset="0"/>
                        </a:rPr>
                        <a:t>Bilingual – Yes </a:t>
                      </a:r>
                      <a:r>
                        <a:rPr lang="en-US" sz="1400" dirty="0">
                          <a:solidFill>
                            <a:schemeClr val="tx1">
                              <a:lumMod val="85000"/>
                              <a:lumOff val="15000"/>
                            </a:schemeClr>
                          </a:solidFill>
                          <a:latin typeface="Garamond" panose="02020404030301010803" pitchFamily="18" charset="0"/>
                        </a:rPr>
                        <a:t>(~25%)</a:t>
                      </a:r>
                    </a:p>
                    <a:p>
                      <a:pPr>
                        <a:lnSpc>
                          <a:spcPct val="150000"/>
                        </a:lnSpc>
                      </a:pPr>
                      <a:r>
                        <a:rPr lang="en-US" sz="1400" b="1" dirty="0">
                          <a:solidFill>
                            <a:schemeClr val="tx1">
                              <a:lumMod val="85000"/>
                              <a:lumOff val="15000"/>
                            </a:schemeClr>
                          </a:solidFill>
                          <a:latin typeface="Garamond" panose="02020404030301010803" pitchFamily="18" charset="0"/>
                        </a:rPr>
                        <a:t>Bilingual – No </a:t>
                      </a:r>
                      <a:r>
                        <a:rPr lang="en-US" sz="1400" dirty="0">
                          <a:solidFill>
                            <a:schemeClr val="tx1">
                              <a:lumMod val="85000"/>
                              <a:lumOff val="15000"/>
                            </a:schemeClr>
                          </a:solidFill>
                          <a:latin typeface="Garamond" panose="02020404030301010803" pitchFamily="18" charset="0"/>
                        </a:rPr>
                        <a:t>(~75%)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1400" b="1" dirty="0">
                          <a:solidFill>
                            <a:schemeClr val="bg1">
                              <a:lumMod val="85000"/>
                            </a:schemeClr>
                          </a:solidFill>
                          <a:latin typeface="Garamond" panose="02020404030301010803" pitchFamily="18" charset="0"/>
                        </a:rPr>
                        <a:t>Bilingual – Yes </a:t>
                      </a:r>
                      <a:r>
                        <a:rPr lang="en-US" sz="1400" dirty="0">
                          <a:solidFill>
                            <a:schemeClr val="bg1">
                              <a:lumMod val="85000"/>
                            </a:schemeClr>
                          </a:solidFill>
                          <a:latin typeface="Garamond" panose="02020404030301010803" pitchFamily="18" charset="0"/>
                        </a:rPr>
                        <a:t>(~75%)</a:t>
                      </a:r>
                    </a:p>
                    <a:p>
                      <a:pPr>
                        <a:lnSpc>
                          <a:spcPct val="150000"/>
                        </a:lnSpc>
                      </a:pPr>
                      <a:r>
                        <a:rPr lang="en-US" sz="1400" b="1" dirty="0">
                          <a:solidFill>
                            <a:schemeClr val="bg1">
                              <a:lumMod val="85000"/>
                            </a:schemeClr>
                          </a:solidFill>
                          <a:latin typeface="Garamond" panose="02020404030301010803" pitchFamily="18" charset="0"/>
                        </a:rPr>
                        <a:t>Bilingual – No </a:t>
                      </a:r>
                      <a:r>
                        <a:rPr lang="en-US" sz="1400" dirty="0">
                          <a:solidFill>
                            <a:schemeClr val="bg1">
                              <a:lumMod val="85000"/>
                            </a:schemeClr>
                          </a:solidFill>
                          <a:latin typeface="Garamond" panose="02020404030301010803"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2865627"/>
                  </a:ext>
                </a:extLst>
              </a:tr>
            </a:tbl>
          </a:graphicData>
        </a:graphic>
      </p:graphicFrame>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t>RQ3; Relationships among Beliefs’ Clusters</a:t>
            </a:r>
            <a:endParaRPr lang="en-US" sz="3400" dirty="0">
              <a:solidFill>
                <a:srgbClr val="35434D"/>
              </a:solidFill>
            </a:endParaRPr>
          </a:p>
        </p:txBody>
      </p:sp>
      <p:sp>
        <p:nvSpPr>
          <p:cNvPr id="6" name="TextBox 5">
            <a:extLst>
              <a:ext uri="{FF2B5EF4-FFF2-40B4-BE49-F238E27FC236}">
                <a16:creationId xmlns:a16="http://schemas.microsoft.com/office/drawing/2014/main" id="{33AFB118-9722-F446-AF11-4ADF733D4E0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74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graphicFrame>
        <p:nvGraphicFramePr>
          <p:cNvPr id="2" name="Table 1">
            <a:extLst>
              <a:ext uri="{FF2B5EF4-FFF2-40B4-BE49-F238E27FC236}">
                <a16:creationId xmlns:a16="http://schemas.microsoft.com/office/drawing/2014/main" id="{0CAD70A0-183C-5F45-BBE6-1ED3949FE6AE}"/>
              </a:ext>
            </a:extLst>
          </p:cNvPr>
          <p:cNvGraphicFramePr>
            <a:graphicFrameLocks noGrp="1"/>
          </p:cNvGraphicFramePr>
          <p:nvPr>
            <p:extLst>
              <p:ext uri="{D42A27DB-BD31-4B8C-83A1-F6EECF244321}">
                <p14:modId xmlns:p14="http://schemas.microsoft.com/office/powerpoint/2010/main" val="2040187826"/>
              </p:ext>
            </p:extLst>
          </p:nvPr>
        </p:nvGraphicFramePr>
        <p:xfrm>
          <a:off x="1190335" y="1414913"/>
          <a:ext cx="9965344" cy="3679803"/>
        </p:xfrm>
        <a:graphic>
          <a:graphicData uri="http://schemas.openxmlformats.org/drawingml/2006/table">
            <a:tbl>
              <a:tblPr firstRow="1" bandRow="1">
                <a:tableStyleId>{2D5ABB26-0587-4C30-8999-92F81FD0307C}</a:tableStyleId>
              </a:tblPr>
              <a:tblGrid>
                <a:gridCol w="4982672">
                  <a:extLst>
                    <a:ext uri="{9D8B030D-6E8A-4147-A177-3AD203B41FA5}">
                      <a16:colId xmlns:a16="http://schemas.microsoft.com/office/drawing/2014/main" val="3525342733"/>
                    </a:ext>
                  </a:extLst>
                </a:gridCol>
                <a:gridCol w="4982672">
                  <a:extLst>
                    <a:ext uri="{9D8B030D-6E8A-4147-A177-3AD203B41FA5}">
                      <a16:colId xmlns:a16="http://schemas.microsoft.com/office/drawing/2014/main" val="2841695537"/>
                    </a:ext>
                  </a:extLst>
                </a:gridCol>
              </a:tblGrid>
              <a:tr h="892633">
                <a:tc>
                  <a:txBody>
                    <a:bodyPr/>
                    <a:lstStyle/>
                    <a:p>
                      <a:pPr algn="ctr"/>
                      <a:r>
                        <a:rPr lang="en-US" dirty="0">
                          <a:solidFill>
                            <a:schemeClr val="bg1">
                              <a:lumMod val="95000"/>
                            </a:schemeClr>
                          </a:solidFill>
                          <a:latin typeface="Garamond" panose="02020404030301010803" pitchFamily="18" charset="0"/>
                        </a:rPr>
                        <a:t>Moderate Traditionalist x Moderate Asset Beliefs</a:t>
                      </a:r>
                    </a:p>
                    <a:p>
                      <a:pPr algn="ctr"/>
                      <a:r>
                        <a:rPr lang="en-US" dirty="0">
                          <a:solidFill>
                            <a:schemeClr val="bg1">
                              <a:lumMod val="95000"/>
                            </a:schemeClr>
                          </a:solidFill>
                          <a:latin typeface="Garamond" panose="02020404030301010803" pitchFamily="18" charset="0"/>
                        </a:rPr>
                        <a:t>(C3A x C1B)</a:t>
                      </a:r>
                    </a:p>
                    <a:p>
                      <a:pPr algn="ctr"/>
                      <a:r>
                        <a:rPr lang="en-US" dirty="0">
                          <a:solidFill>
                            <a:schemeClr val="bg1">
                              <a:lumMod val="95000"/>
                            </a:schemeClr>
                          </a:solidFill>
                          <a:latin typeface="Garamond" panose="02020404030301010803" pitchFamily="18" charset="0"/>
                        </a:rPr>
                        <a:t>n =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tc>
                  <a:txBody>
                    <a:bodyPr/>
                    <a:lstStyle/>
                    <a:p>
                      <a:pPr algn="ctr"/>
                      <a:r>
                        <a:rPr lang="en-US" dirty="0">
                          <a:solidFill>
                            <a:schemeClr val="bg1">
                              <a:lumMod val="95000"/>
                            </a:schemeClr>
                          </a:solidFill>
                          <a:latin typeface="Garamond" panose="02020404030301010803" pitchFamily="18" charset="0"/>
                        </a:rPr>
                        <a:t>Moderate Traditionalist x Asset Beliefs</a:t>
                      </a:r>
                    </a:p>
                    <a:p>
                      <a:pPr algn="ctr"/>
                      <a:r>
                        <a:rPr lang="en-US" dirty="0">
                          <a:solidFill>
                            <a:schemeClr val="bg1">
                              <a:lumMod val="95000"/>
                            </a:schemeClr>
                          </a:solidFill>
                          <a:latin typeface="Garamond" panose="02020404030301010803" pitchFamily="18" charset="0"/>
                        </a:rPr>
                        <a:t>(C3A x C2B)</a:t>
                      </a:r>
                    </a:p>
                    <a:p>
                      <a:pPr algn="ctr"/>
                      <a:r>
                        <a:rPr lang="en-US" dirty="0">
                          <a:solidFill>
                            <a:schemeClr val="bg1">
                              <a:lumMod val="95000"/>
                            </a:schemeClr>
                          </a:solidFill>
                          <a:latin typeface="Garamond" panose="02020404030301010803" pitchFamily="18" charset="0"/>
                        </a:rPr>
                        <a:t>n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434D"/>
                    </a:solidFill>
                  </a:tcPr>
                </a:tc>
                <a:extLst>
                  <a:ext uri="{0D108BD9-81ED-4DB2-BD59-A6C34878D82A}">
                    <a16:rowId xmlns:a16="http://schemas.microsoft.com/office/drawing/2014/main" val="2373470266"/>
                  </a:ext>
                </a:extLst>
              </a:tr>
              <a:tr h="982384">
                <a:tc>
                  <a:txBody>
                    <a:bodyPr/>
                    <a:lstStyle/>
                    <a:p>
                      <a:pPr>
                        <a:lnSpc>
                          <a:spcPct val="150000"/>
                        </a:lnSpc>
                      </a:pPr>
                      <a:r>
                        <a:rPr lang="en-US" sz="1400" b="1" dirty="0">
                          <a:solidFill>
                            <a:schemeClr val="bg1">
                              <a:lumMod val="85000"/>
                            </a:schemeClr>
                          </a:solidFill>
                          <a:latin typeface="Garamond" panose="02020404030301010803" pitchFamily="18" charset="0"/>
                        </a:rPr>
                        <a:t>White</a:t>
                      </a:r>
                      <a:r>
                        <a:rPr lang="en-US" sz="1400" dirty="0">
                          <a:solidFill>
                            <a:schemeClr val="bg1">
                              <a:lumMod val="85000"/>
                            </a:schemeClr>
                          </a:solidFill>
                          <a:latin typeface="Garamond" panose="02020404030301010803" pitchFamily="18" charset="0"/>
                        </a:rPr>
                        <a:t> (~80%)</a:t>
                      </a:r>
                    </a:p>
                    <a:p>
                      <a:pPr>
                        <a:lnSpc>
                          <a:spcPct val="150000"/>
                        </a:lnSpc>
                      </a:pPr>
                      <a:r>
                        <a:rPr lang="en-US" sz="1400" b="1" dirty="0">
                          <a:solidFill>
                            <a:schemeClr val="bg1">
                              <a:lumMod val="85000"/>
                            </a:schemeClr>
                          </a:solidFill>
                          <a:latin typeface="Garamond" panose="02020404030301010803" pitchFamily="18" charset="0"/>
                        </a:rPr>
                        <a:t>Hispanic/Latinx </a:t>
                      </a:r>
                      <a:r>
                        <a:rPr lang="en-US" sz="1400" b="0" dirty="0">
                          <a:solidFill>
                            <a:schemeClr val="bg1">
                              <a:lumMod val="85000"/>
                            </a:schemeClr>
                          </a:solidFill>
                          <a:latin typeface="Garamond" panose="02020404030301010803" pitchFamily="18" charset="0"/>
                        </a:rPr>
                        <a:t>(0%) </a:t>
                      </a:r>
                    </a:p>
                    <a:p>
                      <a:pPr>
                        <a:lnSpc>
                          <a:spcPct val="150000"/>
                        </a:lnSpc>
                      </a:pPr>
                      <a:r>
                        <a:rPr lang="en-US" sz="1400" b="1" dirty="0">
                          <a:solidFill>
                            <a:schemeClr val="bg1">
                              <a:lumMod val="85000"/>
                            </a:schemeClr>
                          </a:solidFill>
                          <a:latin typeface="Garamond" panose="02020404030301010803" pitchFamily="18" charset="0"/>
                        </a:rPr>
                        <a:t>African American, Asian, Others </a:t>
                      </a:r>
                      <a:r>
                        <a:rPr lang="en-US" sz="1400" dirty="0">
                          <a:solidFill>
                            <a:schemeClr val="bg1">
                              <a:lumMod val="85000"/>
                            </a:schemeClr>
                          </a:solidFill>
                          <a:latin typeface="Garamond" panose="02020404030301010803" pitchFamily="18" charset="0"/>
                        </a:rPr>
                        <a:t>(~20%)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tx1">
                              <a:lumMod val="85000"/>
                              <a:lumOff val="15000"/>
                            </a:schemeClr>
                          </a:solidFill>
                          <a:latin typeface="Garamond" panose="02020404030301010803" pitchFamily="18" charset="0"/>
                        </a:rPr>
                        <a:t>White</a:t>
                      </a:r>
                      <a:r>
                        <a:rPr lang="en-US" sz="1400" dirty="0">
                          <a:solidFill>
                            <a:schemeClr val="tx1">
                              <a:lumMod val="85000"/>
                              <a:lumOff val="15000"/>
                            </a:schemeClr>
                          </a:solidFill>
                          <a:latin typeface="Garamond" panose="02020404030301010803" pitchFamily="18" charset="0"/>
                        </a:rPr>
                        <a:t> (~50%) </a:t>
                      </a:r>
                    </a:p>
                    <a:p>
                      <a:pPr>
                        <a:lnSpc>
                          <a:spcPct val="150000"/>
                        </a:lnSpc>
                      </a:pPr>
                      <a:r>
                        <a:rPr lang="en-US" sz="1400" b="1" dirty="0">
                          <a:solidFill>
                            <a:schemeClr val="tx1">
                              <a:lumMod val="85000"/>
                              <a:lumOff val="15000"/>
                            </a:schemeClr>
                          </a:solidFill>
                          <a:latin typeface="Garamond" panose="02020404030301010803" pitchFamily="18" charset="0"/>
                        </a:rPr>
                        <a:t>Hispanic/Latinx </a:t>
                      </a:r>
                      <a:r>
                        <a:rPr lang="en-US" sz="1400" dirty="0">
                          <a:solidFill>
                            <a:schemeClr val="tx1">
                              <a:lumMod val="85000"/>
                              <a:lumOff val="15000"/>
                            </a:schemeClr>
                          </a:solidFill>
                          <a:latin typeface="Garamond" panose="02020404030301010803" pitchFamily="18" charset="0"/>
                        </a:rPr>
                        <a:t>(~35%)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tx1">
                              <a:lumMod val="85000"/>
                              <a:lumOff val="15000"/>
                            </a:schemeClr>
                          </a:solidFill>
                          <a:latin typeface="Garamond" panose="02020404030301010803" pitchFamily="18" charset="0"/>
                        </a:rPr>
                        <a:t>African American, Asian, Others </a:t>
                      </a:r>
                      <a:r>
                        <a:rPr lang="en-US" sz="1400" dirty="0">
                          <a:solidFill>
                            <a:schemeClr val="tx1">
                              <a:lumMod val="85000"/>
                              <a:lumOff val="15000"/>
                            </a:schemeClr>
                          </a:solidFill>
                          <a:latin typeface="Garamond" panose="02020404030301010803" pitchFamily="18" charset="0"/>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022162"/>
                  </a:ext>
                </a:extLst>
              </a:tr>
              <a:tr h="1020153">
                <a:tc>
                  <a:txBody>
                    <a:bodyPr/>
                    <a:lstStyle/>
                    <a:p>
                      <a:pPr>
                        <a:lnSpc>
                          <a:spcPct val="150000"/>
                        </a:lnSpc>
                      </a:pPr>
                      <a:r>
                        <a:rPr lang="en-US" sz="1400" b="1" dirty="0">
                          <a:solidFill>
                            <a:schemeClr val="bg1">
                              <a:lumMod val="85000"/>
                            </a:schemeClr>
                          </a:solidFill>
                          <a:latin typeface="Garamond" panose="02020404030301010803" pitchFamily="18" charset="0"/>
                        </a:rPr>
                        <a:t>Generalist/ESL Certification </a:t>
                      </a:r>
                      <a:r>
                        <a:rPr lang="en-US" sz="1400" dirty="0">
                          <a:solidFill>
                            <a:schemeClr val="bg1">
                              <a:lumMod val="85000"/>
                            </a:schemeClr>
                          </a:solidFill>
                          <a:latin typeface="Garamond" panose="02020404030301010803" pitchFamily="18" charset="0"/>
                        </a:rPr>
                        <a:t>(100%)</a:t>
                      </a:r>
                    </a:p>
                    <a:p>
                      <a:pPr>
                        <a:lnSpc>
                          <a:spcPct val="150000"/>
                        </a:lnSpc>
                      </a:pPr>
                      <a:r>
                        <a:rPr lang="en-US" sz="1400" b="1" dirty="0">
                          <a:solidFill>
                            <a:schemeClr val="bg1">
                              <a:lumMod val="85000"/>
                            </a:schemeClr>
                          </a:solidFill>
                          <a:latin typeface="Garamond" panose="02020404030301010803" pitchFamily="18" charset="0"/>
                        </a:rPr>
                        <a:t>Generalist/Bilingual Certification </a:t>
                      </a:r>
                      <a:r>
                        <a:rPr lang="en-US" sz="1400" dirty="0">
                          <a:solidFill>
                            <a:schemeClr val="bg1">
                              <a:lumMod val="85000"/>
                            </a:schemeClr>
                          </a:solidFill>
                          <a:latin typeface="Garamond" panose="02020404030301010803" pitchFamily="18" charset="0"/>
                        </a:rPr>
                        <a:t>(0%)</a:t>
                      </a:r>
                    </a:p>
                    <a:p>
                      <a:pPr>
                        <a:lnSpc>
                          <a:spcPct val="150000"/>
                        </a:lnSpc>
                      </a:pPr>
                      <a:endParaRPr lang="en-US" sz="1400" dirty="0">
                        <a:solidFill>
                          <a:schemeClr val="bg1">
                            <a:lumMod val="85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tx1">
                              <a:lumMod val="85000"/>
                              <a:lumOff val="15000"/>
                            </a:schemeClr>
                          </a:solidFill>
                          <a:latin typeface="Garamond" panose="02020404030301010803" pitchFamily="18" charset="0"/>
                        </a:rPr>
                        <a:t>Generalist/ESL Certification </a:t>
                      </a:r>
                      <a:r>
                        <a:rPr lang="en-US" sz="1400" dirty="0">
                          <a:solidFill>
                            <a:schemeClr val="tx1">
                              <a:lumMod val="85000"/>
                              <a:lumOff val="15000"/>
                            </a:schemeClr>
                          </a:solidFill>
                          <a:latin typeface="Garamond" panose="02020404030301010803" pitchFamily="18" charset="0"/>
                        </a:rPr>
                        <a:t>(~75%)</a:t>
                      </a:r>
                    </a:p>
                    <a:p>
                      <a:pPr>
                        <a:lnSpc>
                          <a:spcPct val="150000"/>
                        </a:lnSpc>
                      </a:pPr>
                      <a:r>
                        <a:rPr lang="en-US" sz="1400" b="1" dirty="0">
                          <a:solidFill>
                            <a:schemeClr val="tx1">
                              <a:lumMod val="85000"/>
                              <a:lumOff val="15000"/>
                            </a:schemeClr>
                          </a:solidFill>
                          <a:latin typeface="Garamond" panose="02020404030301010803" pitchFamily="18" charset="0"/>
                        </a:rPr>
                        <a:t>Generalist/Bilingual Certification </a:t>
                      </a:r>
                      <a:r>
                        <a:rPr lang="en-US" sz="1400" dirty="0">
                          <a:solidFill>
                            <a:schemeClr val="tx1">
                              <a:lumMod val="85000"/>
                              <a:lumOff val="15000"/>
                            </a:schemeClr>
                          </a:solidFill>
                          <a:latin typeface="Garamond" panose="02020404030301010803"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721784"/>
                  </a:ext>
                </a:extLst>
              </a:tr>
              <a:tr h="722607">
                <a:tc>
                  <a:txBody>
                    <a:bodyPr/>
                    <a:lstStyle/>
                    <a:p>
                      <a:pPr>
                        <a:lnSpc>
                          <a:spcPct val="150000"/>
                        </a:lnSpc>
                      </a:pPr>
                      <a:r>
                        <a:rPr lang="en-US" sz="1400" b="1" dirty="0">
                          <a:solidFill>
                            <a:schemeClr val="bg1">
                              <a:lumMod val="85000"/>
                            </a:schemeClr>
                          </a:solidFill>
                          <a:latin typeface="Garamond" panose="02020404030301010803" pitchFamily="18" charset="0"/>
                        </a:rPr>
                        <a:t>Bilingual – Yes </a:t>
                      </a:r>
                      <a:r>
                        <a:rPr lang="en-US" sz="1400" dirty="0">
                          <a:solidFill>
                            <a:schemeClr val="bg1">
                              <a:lumMod val="85000"/>
                            </a:schemeClr>
                          </a:solidFill>
                          <a:latin typeface="Garamond" panose="02020404030301010803" pitchFamily="18" charset="0"/>
                        </a:rPr>
                        <a:t>(~25%)</a:t>
                      </a:r>
                    </a:p>
                    <a:p>
                      <a:pPr>
                        <a:lnSpc>
                          <a:spcPct val="150000"/>
                        </a:lnSpc>
                      </a:pPr>
                      <a:r>
                        <a:rPr lang="en-US" sz="1400" b="1" dirty="0">
                          <a:solidFill>
                            <a:schemeClr val="bg1">
                              <a:lumMod val="85000"/>
                            </a:schemeClr>
                          </a:solidFill>
                          <a:latin typeface="Garamond" panose="02020404030301010803" pitchFamily="18" charset="0"/>
                        </a:rPr>
                        <a:t>Bilingual – No </a:t>
                      </a:r>
                      <a:r>
                        <a:rPr lang="en-US" sz="1400" dirty="0">
                          <a:solidFill>
                            <a:schemeClr val="bg1">
                              <a:lumMod val="85000"/>
                            </a:schemeClr>
                          </a:solidFill>
                          <a:latin typeface="Garamond" panose="02020404030301010803" pitchFamily="18" charset="0"/>
                        </a:rPr>
                        <a:t>(~75%)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1400" b="1" dirty="0">
                          <a:solidFill>
                            <a:schemeClr val="tx1">
                              <a:lumMod val="85000"/>
                              <a:lumOff val="15000"/>
                            </a:schemeClr>
                          </a:solidFill>
                          <a:latin typeface="Garamond" panose="02020404030301010803" pitchFamily="18" charset="0"/>
                        </a:rPr>
                        <a:t>Bilingual – Yes </a:t>
                      </a:r>
                      <a:r>
                        <a:rPr lang="en-US" sz="1400" dirty="0">
                          <a:solidFill>
                            <a:schemeClr val="tx1">
                              <a:lumMod val="85000"/>
                              <a:lumOff val="15000"/>
                            </a:schemeClr>
                          </a:solidFill>
                          <a:latin typeface="Garamond" panose="02020404030301010803" pitchFamily="18" charset="0"/>
                        </a:rPr>
                        <a:t>(~75%)</a:t>
                      </a:r>
                    </a:p>
                    <a:p>
                      <a:pPr>
                        <a:lnSpc>
                          <a:spcPct val="150000"/>
                        </a:lnSpc>
                      </a:pPr>
                      <a:r>
                        <a:rPr lang="en-US" sz="1400" b="1" dirty="0">
                          <a:solidFill>
                            <a:schemeClr val="tx1">
                              <a:lumMod val="85000"/>
                              <a:lumOff val="15000"/>
                            </a:schemeClr>
                          </a:solidFill>
                          <a:latin typeface="Garamond" panose="02020404030301010803" pitchFamily="18" charset="0"/>
                        </a:rPr>
                        <a:t>Bilingual – No </a:t>
                      </a:r>
                      <a:r>
                        <a:rPr lang="en-US" sz="1400" dirty="0">
                          <a:solidFill>
                            <a:schemeClr val="tx1">
                              <a:lumMod val="85000"/>
                              <a:lumOff val="15000"/>
                            </a:schemeClr>
                          </a:solidFill>
                          <a:latin typeface="Garamond" panose="02020404030301010803"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2865627"/>
                  </a:ext>
                </a:extLst>
              </a:tr>
            </a:tbl>
          </a:graphicData>
        </a:graphic>
      </p:graphicFrame>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t>RQ3; Relationships among Beliefs’ Clusters</a:t>
            </a:r>
            <a:endParaRPr lang="en-US" sz="3400" dirty="0">
              <a:solidFill>
                <a:srgbClr val="35434D"/>
              </a:solidFill>
            </a:endParaRPr>
          </a:p>
        </p:txBody>
      </p:sp>
      <p:sp>
        <p:nvSpPr>
          <p:cNvPr id="6" name="TextBox 5">
            <a:extLst>
              <a:ext uri="{FF2B5EF4-FFF2-40B4-BE49-F238E27FC236}">
                <a16:creationId xmlns:a16="http://schemas.microsoft.com/office/drawing/2014/main" id="{33AFB118-9722-F446-AF11-4ADF733D4E0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52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solidFill>
                  <a:srgbClr val="35434D"/>
                </a:solidFill>
              </a:rPr>
              <a:t>PST Interviews: Preliminary Findings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10058400" cy="4454180"/>
          </a:xfrm>
        </p:spPr>
        <p:txBody>
          <a:bodyPr>
            <a:normAutofit fontScale="70000" lnSpcReduction="20000"/>
          </a:bodyPr>
          <a:lstStyle/>
          <a:p>
            <a:pPr>
              <a:lnSpc>
                <a:spcPct val="100000"/>
              </a:lnSpc>
            </a:pPr>
            <a:r>
              <a:rPr lang="en-US" b="1" dirty="0">
                <a:solidFill>
                  <a:schemeClr val="bg1">
                    <a:lumMod val="85000"/>
                  </a:schemeClr>
                </a:solidFill>
              </a:rPr>
              <a:t>Difference in math beliefs?</a:t>
            </a:r>
          </a:p>
          <a:p>
            <a:pPr>
              <a:lnSpc>
                <a:spcPct val="100000"/>
              </a:lnSpc>
              <a:buFont typeface="Wingdings" pitchFamily="2" charset="2"/>
              <a:buChar char="Ø"/>
            </a:pPr>
            <a:r>
              <a:rPr lang="en-US" dirty="0">
                <a:solidFill>
                  <a:schemeClr val="bg1">
                    <a:lumMod val="85000"/>
                  </a:schemeClr>
                </a:solidFill>
              </a:rPr>
              <a:t> Math beliefs in “transition”</a:t>
            </a:r>
          </a:p>
          <a:p>
            <a:pPr lvl="1">
              <a:lnSpc>
                <a:spcPct val="100000"/>
              </a:lnSpc>
              <a:buFont typeface="Wingdings" pitchFamily="2" charset="2"/>
              <a:buChar char="Ø"/>
            </a:pPr>
            <a:r>
              <a:rPr lang="en-US" dirty="0">
                <a:solidFill>
                  <a:schemeClr val="bg1">
                    <a:lumMod val="85000"/>
                  </a:schemeClr>
                </a:solidFill>
              </a:rPr>
              <a:t> “that’s how I was taught…I mean…I remember memorizing a bunch of stuff, but now I don’t know. In my class [</a:t>
            </a:r>
            <a:r>
              <a:rPr lang="en-US" i="1" dirty="0">
                <a:solidFill>
                  <a:schemeClr val="bg1">
                    <a:lumMod val="85000"/>
                  </a:schemeClr>
                </a:solidFill>
              </a:rPr>
              <a:t>Math Methods</a:t>
            </a:r>
            <a:r>
              <a:rPr lang="en-US" dirty="0">
                <a:solidFill>
                  <a:schemeClr val="bg1">
                    <a:lumMod val="85000"/>
                  </a:schemeClr>
                </a:solidFill>
              </a:rPr>
              <a:t>]…we talk about it in a different way, and I can see it. I still need time to think about it.” - Pam</a:t>
            </a:r>
          </a:p>
          <a:p>
            <a:pPr>
              <a:lnSpc>
                <a:spcPct val="100000"/>
              </a:lnSpc>
            </a:pPr>
            <a:r>
              <a:rPr lang="en-US" b="1" dirty="0">
                <a:solidFill>
                  <a:schemeClr val="bg1">
                    <a:lumMod val="85000"/>
                  </a:schemeClr>
                </a:solidFill>
              </a:rPr>
              <a:t>What distinguishes these two groups? (in no particular order)</a:t>
            </a:r>
          </a:p>
          <a:p>
            <a:pPr>
              <a:lnSpc>
                <a:spcPct val="100000"/>
              </a:lnSpc>
              <a:buFont typeface="Wingdings" pitchFamily="2" charset="2"/>
              <a:buChar char="Ø"/>
            </a:pPr>
            <a:r>
              <a:rPr lang="en-US" dirty="0">
                <a:solidFill>
                  <a:schemeClr val="bg1">
                    <a:lumMod val="85000"/>
                  </a:schemeClr>
                </a:solidFill>
              </a:rPr>
              <a:t> Experiences growing up as an EB mathematics student:</a:t>
            </a:r>
          </a:p>
          <a:p>
            <a:pPr marL="635508" lvl="1" indent="-342900">
              <a:lnSpc>
                <a:spcPct val="100000"/>
              </a:lnSpc>
              <a:buFont typeface="Wingdings" pitchFamily="2" charset="2"/>
              <a:buChar char="Ø"/>
            </a:pPr>
            <a:r>
              <a:rPr lang="en-US" dirty="0">
                <a:solidFill>
                  <a:schemeClr val="bg1">
                    <a:lumMod val="85000"/>
                  </a:schemeClr>
                </a:solidFill>
              </a:rPr>
              <a:t>“It was hard. I remember going home and my mom not being able to help me with my mathematics homework because she couldn’t understand it. I felt alone… I do not want my students to feel that way.” - Sonia</a:t>
            </a:r>
          </a:p>
          <a:p>
            <a:pPr marL="342900" indent="-342900">
              <a:lnSpc>
                <a:spcPct val="100000"/>
              </a:lnSpc>
              <a:buFont typeface="Wingdings" pitchFamily="2" charset="2"/>
              <a:buChar char="Ø"/>
            </a:pPr>
            <a:r>
              <a:rPr lang="en-US" dirty="0">
                <a:solidFill>
                  <a:schemeClr val="bg1">
                    <a:lumMod val="85000"/>
                  </a:schemeClr>
                </a:solidFill>
              </a:rPr>
              <a:t>Experiences in course-work teacher preparation program</a:t>
            </a:r>
          </a:p>
          <a:p>
            <a:pPr marL="635508" lvl="1" indent="-342900">
              <a:lnSpc>
                <a:spcPct val="100000"/>
              </a:lnSpc>
              <a:buFont typeface="Wingdings" pitchFamily="2" charset="2"/>
              <a:buChar char="Ø"/>
            </a:pPr>
            <a:r>
              <a:rPr lang="en-US" dirty="0">
                <a:solidFill>
                  <a:schemeClr val="bg1">
                    <a:lumMod val="85000"/>
                  </a:schemeClr>
                </a:solidFill>
              </a:rPr>
              <a:t>“I think my class [Math Methods] does a good job at pointing this [challenges for EBs in math classes] out. I like the focus…I mean especially since I will mostly be working with ESL students in the future.” - Sonia</a:t>
            </a:r>
          </a:p>
          <a:p>
            <a:pPr>
              <a:lnSpc>
                <a:spcPct val="100000"/>
              </a:lnSpc>
              <a:buFont typeface="Wingdings" pitchFamily="2" charset="2"/>
              <a:buChar char="Ø"/>
            </a:pPr>
            <a:r>
              <a:rPr lang="en-US" dirty="0">
                <a:solidFill>
                  <a:schemeClr val="bg1">
                    <a:lumMod val="85000"/>
                  </a:schemeClr>
                </a:solidFill>
              </a:rPr>
              <a:t> Experiences with their placements with EB students</a:t>
            </a:r>
          </a:p>
          <a:p>
            <a:pPr marL="635508" lvl="1" indent="-342900">
              <a:lnSpc>
                <a:spcPct val="100000"/>
              </a:lnSpc>
              <a:buFont typeface="Wingdings" pitchFamily="2" charset="2"/>
              <a:buChar char="Ø"/>
            </a:pPr>
            <a:r>
              <a:rPr lang="en-US" dirty="0">
                <a:solidFill>
                  <a:schemeClr val="bg1">
                    <a:lumMod val="85000"/>
                  </a:schemeClr>
                </a:solidFill>
              </a:rPr>
              <a:t>“I see it in my students. They struggle but many times because the words…what’s on the word problems is so weird to them. They are not familiar with it. I need to change the words…not the difficulty…and then they get it.” - Jane</a:t>
            </a:r>
          </a:p>
        </p:txBody>
      </p:sp>
      <p:sp>
        <p:nvSpPr>
          <p:cNvPr id="8" name="TextBox 7">
            <a:extLst>
              <a:ext uri="{FF2B5EF4-FFF2-40B4-BE49-F238E27FC236}">
                <a16:creationId xmlns:a16="http://schemas.microsoft.com/office/drawing/2014/main" id="{674E82E4-3600-7946-B5CB-1B20E2DC55A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2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solidFill>
                  <a:srgbClr val="35434D"/>
                </a:solidFill>
              </a:rPr>
              <a:t>PST Interviews: Preliminary Findings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10058400" cy="4454180"/>
          </a:xfrm>
        </p:spPr>
        <p:txBody>
          <a:bodyPr>
            <a:normAutofit fontScale="70000" lnSpcReduction="20000"/>
          </a:bodyPr>
          <a:lstStyle/>
          <a:p>
            <a:pPr>
              <a:lnSpc>
                <a:spcPct val="100000"/>
              </a:lnSpc>
            </a:pPr>
            <a:r>
              <a:rPr lang="en-US" b="1" dirty="0"/>
              <a:t>Difference in math beliefs?</a:t>
            </a:r>
          </a:p>
          <a:p>
            <a:pPr>
              <a:lnSpc>
                <a:spcPct val="100000"/>
              </a:lnSpc>
              <a:buFont typeface="Wingdings" pitchFamily="2" charset="2"/>
              <a:buChar char="Ø"/>
            </a:pPr>
            <a:r>
              <a:rPr lang="en-US" dirty="0"/>
              <a:t> Math beliefs in “transition”</a:t>
            </a:r>
          </a:p>
          <a:p>
            <a:pPr lvl="1">
              <a:lnSpc>
                <a:spcPct val="100000"/>
              </a:lnSpc>
              <a:buFont typeface="Wingdings" pitchFamily="2" charset="2"/>
              <a:buChar char="Ø"/>
            </a:pPr>
            <a:r>
              <a:rPr lang="en-US" dirty="0"/>
              <a:t> “that’s how I was taught…I mean…I remember memorizing a bunch of stuff, but now I don’t know. In my class [</a:t>
            </a:r>
            <a:r>
              <a:rPr lang="en-US" i="1" dirty="0"/>
              <a:t>Math Methods</a:t>
            </a:r>
            <a:r>
              <a:rPr lang="en-US" dirty="0"/>
              <a:t>]…we talk about it in a different way, and I can see it. I still need time to think about it.” - Pam</a:t>
            </a:r>
          </a:p>
          <a:p>
            <a:pPr>
              <a:lnSpc>
                <a:spcPct val="100000"/>
              </a:lnSpc>
            </a:pPr>
            <a:r>
              <a:rPr lang="en-US" b="1" dirty="0">
                <a:solidFill>
                  <a:schemeClr val="bg1">
                    <a:lumMod val="85000"/>
                  </a:schemeClr>
                </a:solidFill>
              </a:rPr>
              <a:t>What distinguishes these two groups? (in no particular order)</a:t>
            </a:r>
          </a:p>
          <a:p>
            <a:pPr>
              <a:lnSpc>
                <a:spcPct val="100000"/>
              </a:lnSpc>
              <a:buFont typeface="Wingdings" pitchFamily="2" charset="2"/>
              <a:buChar char="Ø"/>
            </a:pPr>
            <a:r>
              <a:rPr lang="en-US" dirty="0">
                <a:solidFill>
                  <a:schemeClr val="bg1">
                    <a:lumMod val="85000"/>
                  </a:schemeClr>
                </a:solidFill>
              </a:rPr>
              <a:t> Experiences growing up as an EB mathematics student:</a:t>
            </a:r>
          </a:p>
          <a:p>
            <a:pPr marL="635508" lvl="1" indent="-342900">
              <a:lnSpc>
                <a:spcPct val="100000"/>
              </a:lnSpc>
              <a:buFont typeface="Wingdings" pitchFamily="2" charset="2"/>
              <a:buChar char="Ø"/>
            </a:pPr>
            <a:r>
              <a:rPr lang="en-US" dirty="0">
                <a:solidFill>
                  <a:schemeClr val="bg1">
                    <a:lumMod val="85000"/>
                  </a:schemeClr>
                </a:solidFill>
              </a:rPr>
              <a:t>“It was hard. I remember going home and my mom not being able to help me with my mathematics homework because she couldn’t understand it. I felt alone… I do not want my students to feel that way.” - Sonia</a:t>
            </a:r>
          </a:p>
          <a:p>
            <a:pPr marL="342900" indent="-342900">
              <a:lnSpc>
                <a:spcPct val="100000"/>
              </a:lnSpc>
              <a:buFont typeface="Wingdings" pitchFamily="2" charset="2"/>
              <a:buChar char="Ø"/>
            </a:pPr>
            <a:r>
              <a:rPr lang="en-US" dirty="0">
                <a:solidFill>
                  <a:schemeClr val="bg1">
                    <a:lumMod val="85000"/>
                  </a:schemeClr>
                </a:solidFill>
              </a:rPr>
              <a:t>Experiences in course-work teacher preparation program</a:t>
            </a:r>
          </a:p>
          <a:p>
            <a:pPr marL="635508" lvl="1" indent="-342900">
              <a:lnSpc>
                <a:spcPct val="100000"/>
              </a:lnSpc>
              <a:buFont typeface="Wingdings" pitchFamily="2" charset="2"/>
              <a:buChar char="Ø"/>
            </a:pPr>
            <a:r>
              <a:rPr lang="en-US" dirty="0">
                <a:solidFill>
                  <a:schemeClr val="bg1">
                    <a:lumMod val="85000"/>
                  </a:schemeClr>
                </a:solidFill>
              </a:rPr>
              <a:t>“I think my class [Math Methods] does a good job at pointing this [challenges for EBs in math classes] out. I like the focus…I mean especially since I will mostly be working with ESL students in the future.” - Sonia</a:t>
            </a:r>
          </a:p>
          <a:p>
            <a:pPr>
              <a:lnSpc>
                <a:spcPct val="100000"/>
              </a:lnSpc>
              <a:buFont typeface="Wingdings" pitchFamily="2" charset="2"/>
              <a:buChar char="Ø"/>
            </a:pPr>
            <a:r>
              <a:rPr lang="en-US" dirty="0">
                <a:solidFill>
                  <a:schemeClr val="bg1">
                    <a:lumMod val="85000"/>
                  </a:schemeClr>
                </a:solidFill>
              </a:rPr>
              <a:t> Experiences with their placements with EB students</a:t>
            </a:r>
          </a:p>
          <a:p>
            <a:pPr marL="635508" lvl="1" indent="-342900">
              <a:lnSpc>
                <a:spcPct val="100000"/>
              </a:lnSpc>
              <a:buFont typeface="Wingdings" pitchFamily="2" charset="2"/>
              <a:buChar char="Ø"/>
            </a:pPr>
            <a:r>
              <a:rPr lang="en-US" dirty="0">
                <a:solidFill>
                  <a:schemeClr val="bg1">
                    <a:lumMod val="85000"/>
                  </a:schemeClr>
                </a:solidFill>
              </a:rPr>
              <a:t>“I see it in my students. They struggle but many times because the words…what’s on the word problems is so weird to them. They are not familiar with it. I need to change the words…not the difficulty…and then they get it.” - Jane</a:t>
            </a:r>
          </a:p>
        </p:txBody>
      </p:sp>
      <p:sp>
        <p:nvSpPr>
          <p:cNvPr id="8" name="TextBox 7">
            <a:extLst>
              <a:ext uri="{FF2B5EF4-FFF2-40B4-BE49-F238E27FC236}">
                <a16:creationId xmlns:a16="http://schemas.microsoft.com/office/drawing/2014/main" id="{674E82E4-3600-7946-B5CB-1B20E2DC55A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94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4859101" y="1396110"/>
            <a:ext cx="6296579" cy="4454180"/>
          </a:xfrm>
        </p:spPr>
        <p:txBody>
          <a:bodyPr>
            <a:normAutofit/>
          </a:bodyPr>
          <a:lstStyle/>
          <a:p>
            <a:pPr>
              <a:lnSpc>
                <a:spcPct val="100000"/>
              </a:lnSpc>
            </a:pPr>
            <a:r>
              <a:rPr lang="en-US" sz="2800" dirty="0"/>
              <a:t>Unfortunately, studies have shown that many K-12 teachers are currently underprepared in serving the STEM needs of EBs, especially mathematics</a:t>
            </a:r>
            <a:r>
              <a:rPr lang="en-US" sz="2800" baseline="30000" dirty="0"/>
              <a:t>4</a:t>
            </a:r>
            <a:r>
              <a:rPr lang="en-US" sz="2800" dirty="0"/>
              <a:t>. </a:t>
            </a:r>
          </a:p>
          <a:p>
            <a:pPr>
              <a:lnSpc>
                <a:spcPct val="100000"/>
              </a:lnSpc>
            </a:pPr>
            <a:r>
              <a:rPr lang="en-US" sz="2800" dirty="0">
                <a:solidFill>
                  <a:schemeClr val="bg1">
                    <a:lumMod val="85000"/>
                  </a:schemeClr>
                </a:solidFill>
              </a:rPr>
              <a:t>This is attributed, in part, to many teachers going through teacher preparation programs that fail to challenge deficit-oriented beliefs about ELs and their mathematics education</a:t>
            </a:r>
            <a:r>
              <a:rPr lang="en-US" sz="2800" baseline="30000" dirty="0">
                <a:solidFill>
                  <a:schemeClr val="bg1">
                    <a:lumMod val="85000"/>
                  </a:schemeClr>
                </a:solidFill>
              </a:rPr>
              <a:t>5</a:t>
            </a:r>
            <a:r>
              <a:rPr lang="en-US" sz="2800" dirty="0">
                <a:solidFill>
                  <a:schemeClr val="bg1">
                    <a:lumMod val="85000"/>
                  </a:schemeClr>
                </a:solidFill>
              </a:rPr>
              <a:t>. </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Emergent Bilinguals in our Schools</a:t>
            </a:r>
            <a:endParaRPr lang="en-US" sz="4000" dirty="0"/>
          </a:p>
        </p:txBody>
      </p:sp>
      <p:pic>
        <p:nvPicPr>
          <p:cNvPr id="5" name="Picture 4" descr="A small child sitting on a table&#10;&#10;Description automatically generated">
            <a:extLst>
              <a:ext uri="{FF2B5EF4-FFF2-40B4-BE49-F238E27FC236}">
                <a16:creationId xmlns:a16="http://schemas.microsoft.com/office/drawing/2014/main" id="{3A12871A-FBAF-0841-8545-DAFA46640BD1}"/>
              </a:ext>
            </a:extLst>
          </p:cNvPr>
          <p:cNvPicPr>
            <a:picLocks noChangeAspect="1"/>
          </p:cNvPicPr>
          <p:nvPr/>
        </p:nvPicPr>
        <p:blipFill rotWithShape="1">
          <a:blip r:embed="rId3">
            <a:extLst>
              <a:ext uri="{28A0092B-C50C-407E-A947-70E740481C1C}">
                <a14:useLocalDpi xmlns:a14="http://schemas.microsoft.com/office/drawing/2010/main" val="0"/>
              </a:ext>
            </a:extLst>
          </a:blip>
          <a:srcRect l="8792" r="10160"/>
          <a:stretch/>
        </p:blipFill>
        <p:spPr>
          <a:xfrm>
            <a:off x="1190592" y="1396110"/>
            <a:ext cx="3610008" cy="4454180"/>
          </a:xfrm>
          <a:prstGeom prst="roundRect">
            <a:avLst>
              <a:gd name="adj" fmla="val 4136"/>
            </a:avLst>
          </a:prstGeom>
          <a:effectLst/>
        </p:spPr>
      </p:pic>
      <p:sp>
        <p:nvSpPr>
          <p:cNvPr id="7" name="TextBox 6">
            <a:extLst>
              <a:ext uri="{FF2B5EF4-FFF2-40B4-BE49-F238E27FC236}">
                <a16:creationId xmlns:a16="http://schemas.microsoft.com/office/drawing/2014/main" id="{11869BFC-5660-AF4A-8BE0-ED364CD11094}"/>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solidFill>
                  <a:srgbClr val="35434D"/>
                </a:solidFill>
              </a:rPr>
              <a:t>PST Interviews: Preliminary Findings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10058400" cy="4454180"/>
          </a:xfrm>
        </p:spPr>
        <p:txBody>
          <a:bodyPr>
            <a:normAutofit fontScale="70000" lnSpcReduction="20000"/>
          </a:bodyPr>
          <a:lstStyle/>
          <a:p>
            <a:pPr>
              <a:lnSpc>
                <a:spcPct val="100000"/>
              </a:lnSpc>
            </a:pPr>
            <a:r>
              <a:rPr lang="en-US" b="1" dirty="0"/>
              <a:t>Difference in math beliefs?</a:t>
            </a:r>
          </a:p>
          <a:p>
            <a:pPr>
              <a:lnSpc>
                <a:spcPct val="100000"/>
              </a:lnSpc>
              <a:buFont typeface="Wingdings" pitchFamily="2" charset="2"/>
              <a:buChar char="Ø"/>
            </a:pPr>
            <a:r>
              <a:rPr lang="en-US" dirty="0"/>
              <a:t> Math beliefs in “transition”</a:t>
            </a:r>
          </a:p>
          <a:p>
            <a:pPr lvl="1">
              <a:lnSpc>
                <a:spcPct val="100000"/>
              </a:lnSpc>
              <a:buFont typeface="Wingdings" pitchFamily="2" charset="2"/>
              <a:buChar char="Ø"/>
            </a:pPr>
            <a:r>
              <a:rPr lang="en-US" dirty="0"/>
              <a:t> “that’s how I was taught…I mean…I remember memorizing a bunch of stuff, but now I don’t know. In my class [</a:t>
            </a:r>
            <a:r>
              <a:rPr lang="en-US" i="1" dirty="0"/>
              <a:t>Math Methods</a:t>
            </a:r>
            <a:r>
              <a:rPr lang="en-US" dirty="0"/>
              <a:t>]…we talk about it in a different way, and I can see it. I still need time to think about it.” - Pam</a:t>
            </a:r>
          </a:p>
          <a:p>
            <a:pPr>
              <a:lnSpc>
                <a:spcPct val="100000"/>
              </a:lnSpc>
            </a:pPr>
            <a:r>
              <a:rPr lang="en-US" b="1" dirty="0"/>
              <a:t>What distinguishes these two groups? (in no particular order)</a:t>
            </a:r>
          </a:p>
          <a:p>
            <a:pPr>
              <a:lnSpc>
                <a:spcPct val="100000"/>
              </a:lnSpc>
              <a:buFont typeface="Wingdings" pitchFamily="2" charset="2"/>
              <a:buChar char="Ø"/>
            </a:pPr>
            <a:r>
              <a:rPr lang="en-US" dirty="0">
                <a:solidFill>
                  <a:schemeClr val="bg1">
                    <a:lumMod val="85000"/>
                  </a:schemeClr>
                </a:solidFill>
              </a:rPr>
              <a:t> Experiences growing up as an EB mathematics student:</a:t>
            </a:r>
          </a:p>
          <a:p>
            <a:pPr marL="635508" lvl="1" indent="-342900">
              <a:lnSpc>
                <a:spcPct val="100000"/>
              </a:lnSpc>
              <a:buFont typeface="Wingdings" pitchFamily="2" charset="2"/>
              <a:buChar char="Ø"/>
            </a:pPr>
            <a:r>
              <a:rPr lang="en-US" dirty="0">
                <a:solidFill>
                  <a:schemeClr val="bg1">
                    <a:lumMod val="85000"/>
                  </a:schemeClr>
                </a:solidFill>
              </a:rPr>
              <a:t>“It was hard. I remember going home and my mom not being able to help me with my mathematics homework because she couldn’t understand it. I felt alone… I do not want my students to feel that way.” - Sonia</a:t>
            </a:r>
          </a:p>
          <a:p>
            <a:pPr marL="342900" indent="-342900">
              <a:lnSpc>
                <a:spcPct val="100000"/>
              </a:lnSpc>
              <a:buFont typeface="Wingdings" pitchFamily="2" charset="2"/>
              <a:buChar char="Ø"/>
            </a:pPr>
            <a:r>
              <a:rPr lang="en-US" dirty="0">
                <a:solidFill>
                  <a:schemeClr val="bg1">
                    <a:lumMod val="85000"/>
                  </a:schemeClr>
                </a:solidFill>
              </a:rPr>
              <a:t>Experiences in course-work teacher preparation program</a:t>
            </a:r>
          </a:p>
          <a:p>
            <a:pPr marL="635508" lvl="1" indent="-342900">
              <a:lnSpc>
                <a:spcPct val="100000"/>
              </a:lnSpc>
              <a:buFont typeface="Wingdings" pitchFamily="2" charset="2"/>
              <a:buChar char="Ø"/>
            </a:pPr>
            <a:r>
              <a:rPr lang="en-US" dirty="0">
                <a:solidFill>
                  <a:schemeClr val="bg1">
                    <a:lumMod val="85000"/>
                  </a:schemeClr>
                </a:solidFill>
              </a:rPr>
              <a:t>“I think my class [Math Methods] does a good job at pointing this [challenges for EBs in math classes] out. I like the focus…I mean especially since I will mostly be working with ESL students in the future.” - Sonia</a:t>
            </a:r>
          </a:p>
          <a:p>
            <a:pPr>
              <a:lnSpc>
                <a:spcPct val="100000"/>
              </a:lnSpc>
              <a:buFont typeface="Wingdings" pitchFamily="2" charset="2"/>
              <a:buChar char="Ø"/>
            </a:pPr>
            <a:r>
              <a:rPr lang="en-US" dirty="0">
                <a:solidFill>
                  <a:schemeClr val="bg1">
                    <a:lumMod val="85000"/>
                  </a:schemeClr>
                </a:solidFill>
              </a:rPr>
              <a:t> Experiences with their placements with EB students</a:t>
            </a:r>
          </a:p>
          <a:p>
            <a:pPr marL="635508" lvl="1" indent="-342900">
              <a:lnSpc>
                <a:spcPct val="100000"/>
              </a:lnSpc>
              <a:buFont typeface="Wingdings" pitchFamily="2" charset="2"/>
              <a:buChar char="Ø"/>
            </a:pPr>
            <a:r>
              <a:rPr lang="en-US" dirty="0">
                <a:solidFill>
                  <a:schemeClr val="bg1">
                    <a:lumMod val="85000"/>
                  </a:schemeClr>
                </a:solidFill>
              </a:rPr>
              <a:t>“I see it in my students. They struggle but many times because the words…what’s on the word problems is so weird to them. They are not familiar with it. I need to change the words…not the difficulty…and then they get it.” - Jane</a:t>
            </a:r>
          </a:p>
        </p:txBody>
      </p:sp>
      <p:sp>
        <p:nvSpPr>
          <p:cNvPr id="8" name="TextBox 7">
            <a:extLst>
              <a:ext uri="{FF2B5EF4-FFF2-40B4-BE49-F238E27FC236}">
                <a16:creationId xmlns:a16="http://schemas.microsoft.com/office/drawing/2014/main" id="{674E82E4-3600-7946-B5CB-1B20E2DC55A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solidFill>
                  <a:srgbClr val="35434D"/>
                </a:solidFill>
              </a:rPr>
              <a:t>PST Interviews: Preliminary Findings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10058400" cy="4454180"/>
          </a:xfrm>
        </p:spPr>
        <p:txBody>
          <a:bodyPr>
            <a:normAutofit fontScale="70000" lnSpcReduction="20000"/>
          </a:bodyPr>
          <a:lstStyle/>
          <a:p>
            <a:pPr>
              <a:lnSpc>
                <a:spcPct val="100000"/>
              </a:lnSpc>
            </a:pPr>
            <a:r>
              <a:rPr lang="en-US" b="1" dirty="0"/>
              <a:t>Difference in math beliefs?</a:t>
            </a:r>
          </a:p>
          <a:p>
            <a:pPr>
              <a:lnSpc>
                <a:spcPct val="100000"/>
              </a:lnSpc>
              <a:buFont typeface="Wingdings" pitchFamily="2" charset="2"/>
              <a:buChar char="Ø"/>
            </a:pPr>
            <a:r>
              <a:rPr lang="en-US" dirty="0"/>
              <a:t> Math beliefs in “transition”</a:t>
            </a:r>
          </a:p>
          <a:p>
            <a:pPr lvl="1">
              <a:lnSpc>
                <a:spcPct val="100000"/>
              </a:lnSpc>
              <a:buFont typeface="Wingdings" pitchFamily="2" charset="2"/>
              <a:buChar char="Ø"/>
            </a:pPr>
            <a:r>
              <a:rPr lang="en-US" dirty="0"/>
              <a:t> “that’s how I was taught…I mean…I remember memorizing a bunch of stuff, but now I don’t know. In my class [</a:t>
            </a:r>
            <a:r>
              <a:rPr lang="en-US" i="1" dirty="0"/>
              <a:t>Math Methods</a:t>
            </a:r>
            <a:r>
              <a:rPr lang="en-US" dirty="0"/>
              <a:t>]…we talk about it in a different way, and I can see it. I still need time to think about it.” - Pam</a:t>
            </a:r>
          </a:p>
          <a:p>
            <a:pPr>
              <a:lnSpc>
                <a:spcPct val="100000"/>
              </a:lnSpc>
            </a:pPr>
            <a:r>
              <a:rPr lang="en-US" b="1" dirty="0"/>
              <a:t>What distinguishes these two groups? (in no particular order)</a:t>
            </a:r>
          </a:p>
          <a:p>
            <a:pPr>
              <a:lnSpc>
                <a:spcPct val="100000"/>
              </a:lnSpc>
              <a:buFont typeface="Wingdings" pitchFamily="2" charset="2"/>
              <a:buChar char="Ø"/>
            </a:pPr>
            <a:r>
              <a:rPr lang="en-US" dirty="0"/>
              <a:t> Experiences growing up as an EB mathematics student:</a:t>
            </a:r>
          </a:p>
          <a:p>
            <a:pPr marL="635508" lvl="1" indent="-342900">
              <a:lnSpc>
                <a:spcPct val="100000"/>
              </a:lnSpc>
              <a:buFont typeface="Wingdings" pitchFamily="2" charset="2"/>
              <a:buChar char="Ø"/>
            </a:pPr>
            <a:r>
              <a:rPr lang="en-US" dirty="0"/>
              <a:t>“It was hard. I remember going home and my mom not being able to help me with my mathematics homework because she couldn’t understand it. I felt alone… I do not want my students to feel that way.” - Sonia</a:t>
            </a:r>
          </a:p>
          <a:p>
            <a:pPr marL="342900" indent="-342900">
              <a:lnSpc>
                <a:spcPct val="100000"/>
              </a:lnSpc>
              <a:buFont typeface="Wingdings" pitchFamily="2" charset="2"/>
              <a:buChar char="Ø"/>
            </a:pPr>
            <a:r>
              <a:rPr lang="en-US" dirty="0">
                <a:solidFill>
                  <a:schemeClr val="bg1">
                    <a:lumMod val="85000"/>
                  </a:schemeClr>
                </a:solidFill>
              </a:rPr>
              <a:t>Experiences in course-work teacher preparation program</a:t>
            </a:r>
          </a:p>
          <a:p>
            <a:pPr marL="635508" lvl="1" indent="-342900">
              <a:lnSpc>
                <a:spcPct val="100000"/>
              </a:lnSpc>
              <a:buFont typeface="Wingdings" pitchFamily="2" charset="2"/>
              <a:buChar char="Ø"/>
            </a:pPr>
            <a:r>
              <a:rPr lang="en-US" dirty="0">
                <a:solidFill>
                  <a:schemeClr val="bg1">
                    <a:lumMod val="85000"/>
                  </a:schemeClr>
                </a:solidFill>
              </a:rPr>
              <a:t>“I think my class [Math Methods] does a good job at pointing this [challenges for EBs in math classes] out. I like the focus…I mean especially since I will mostly be working with ESL students in the future.” - Sonia</a:t>
            </a:r>
          </a:p>
          <a:p>
            <a:pPr>
              <a:lnSpc>
                <a:spcPct val="100000"/>
              </a:lnSpc>
              <a:buFont typeface="Wingdings" pitchFamily="2" charset="2"/>
              <a:buChar char="Ø"/>
            </a:pPr>
            <a:r>
              <a:rPr lang="en-US" dirty="0">
                <a:solidFill>
                  <a:schemeClr val="bg1">
                    <a:lumMod val="85000"/>
                  </a:schemeClr>
                </a:solidFill>
              </a:rPr>
              <a:t> Experiences with their placements with EB students</a:t>
            </a:r>
          </a:p>
          <a:p>
            <a:pPr marL="635508" lvl="1" indent="-342900">
              <a:lnSpc>
                <a:spcPct val="100000"/>
              </a:lnSpc>
              <a:buFont typeface="Wingdings" pitchFamily="2" charset="2"/>
              <a:buChar char="Ø"/>
            </a:pPr>
            <a:r>
              <a:rPr lang="en-US" dirty="0">
                <a:solidFill>
                  <a:schemeClr val="bg1">
                    <a:lumMod val="85000"/>
                  </a:schemeClr>
                </a:solidFill>
              </a:rPr>
              <a:t>“I see it in my students. They struggle but many times because the words…what’s on the word problems is so weird to them. They are not familiar with it. I need to change the words…not the difficulty…and then they get it.” - Jane</a:t>
            </a:r>
          </a:p>
        </p:txBody>
      </p:sp>
      <p:sp>
        <p:nvSpPr>
          <p:cNvPr id="8" name="TextBox 7">
            <a:extLst>
              <a:ext uri="{FF2B5EF4-FFF2-40B4-BE49-F238E27FC236}">
                <a16:creationId xmlns:a16="http://schemas.microsoft.com/office/drawing/2014/main" id="{674E82E4-3600-7946-B5CB-1B20E2DC55A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2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solidFill>
                  <a:srgbClr val="35434D"/>
                </a:solidFill>
              </a:rPr>
              <a:t>PST Interviews: Preliminary Findings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10058400" cy="4454180"/>
          </a:xfrm>
        </p:spPr>
        <p:txBody>
          <a:bodyPr>
            <a:normAutofit fontScale="70000" lnSpcReduction="20000"/>
          </a:bodyPr>
          <a:lstStyle/>
          <a:p>
            <a:pPr>
              <a:lnSpc>
                <a:spcPct val="100000"/>
              </a:lnSpc>
            </a:pPr>
            <a:r>
              <a:rPr lang="en-US" b="1" dirty="0"/>
              <a:t>Difference in math beliefs?</a:t>
            </a:r>
          </a:p>
          <a:p>
            <a:pPr>
              <a:lnSpc>
                <a:spcPct val="100000"/>
              </a:lnSpc>
              <a:buFont typeface="Wingdings" pitchFamily="2" charset="2"/>
              <a:buChar char="Ø"/>
            </a:pPr>
            <a:r>
              <a:rPr lang="en-US" dirty="0"/>
              <a:t> Math beliefs in “transition”</a:t>
            </a:r>
          </a:p>
          <a:p>
            <a:pPr lvl="1">
              <a:lnSpc>
                <a:spcPct val="100000"/>
              </a:lnSpc>
              <a:buFont typeface="Wingdings" pitchFamily="2" charset="2"/>
              <a:buChar char="Ø"/>
            </a:pPr>
            <a:r>
              <a:rPr lang="en-US" dirty="0"/>
              <a:t> “that’s how I was taught…I mean…I remember memorizing a bunch of stuff, but now I don’t know. In my class [</a:t>
            </a:r>
            <a:r>
              <a:rPr lang="en-US" i="1" dirty="0"/>
              <a:t>Math Methods</a:t>
            </a:r>
            <a:r>
              <a:rPr lang="en-US" dirty="0"/>
              <a:t>]…we talk about it in a different way, and I can see it. I still need time to think about it.” - Pam</a:t>
            </a:r>
          </a:p>
          <a:p>
            <a:pPr>
              <a:lnSpc>
                <a:spcPct val="100000"/>
              </a:lnSpc>
            </a:pPr>
            <a:r>
              <a:rPr lang="en-US" b="1" dirty="0"/>
              <a:t>What distinguishes these two groups? (in no particular order)</a:t>
            </a:r>
          </a:p>
          <a:p>
            <a:pPr>
              <a:lnSpc>
                <a:spcPct val="100000"/>
              </a:lnSpc>
              <a:buFont typeface="Wingdings" pitchFamily="2" charset="2"/>
              <a:buChar char="Ø"/>
            </a:pPr>
            <a:r>
              <a:rPr lang="en-US" dirty="0"/>
              <a:t> Experiences growing up as an EB mathematics student:</a:t>
            </a:r>
          </a:p>
          <a:p>
            <a:pPr marL="635508" lvl="1" indent="-342900">
              <a:lnSpc>
                <a:spcPct val="100000"/>
              </a:lnSpc>
              <a:buFont typeface="Wingdings" pitchFamily="2" charset="2"/>
              <a:buChar char="Ø"/>
            </a:pPr>
            <a:r>
              <a:rPr lang="en-US" dirty="0"/>
              <a:t>“It was hard. I remember going home and my mom not being able to help me with my mathematics homework because she couldn’t understand it. I felt alone… I do not want my students to feel that way.” - Sonia</a:t>
            </a:r>
          </a:p>
          <a:p>
            <a:pPr marL="342900" indent="-342900">
              <a:lnSpc>
                <a:spcPct val="100000"/>
              </a:lnSpc>
              <a:buFont typeface="Wingdings" pitchFamily="2" charset="2"/>
              <a:buChar char="Ø"/>
            </a:pPr>
            <a:r>
              <a:rPr lang="en-US" dirty="0"/>
              <a:t>Experiences in course-work teacher preparation program</a:t>
            </a:r>
          </a:p>
          <a:p>
            <a:pPr marL="635508" lvl="1" indent="-342900">
              <a:lnSpc>
                <a:spcPct val="100000"/>
              </a:lnSpc>
              <a:buFont typeface="Wingdings" pitchFamily="2" charset="2"/>
              <a:buChar char="Ø"/>
            </a:pPr>
            <a:r>
              <a:rPr lang="en-US" dirty="0"/>
              <a:t>“I think my class [Math Methods] does a good job at pointing this [challenges for EBs in math classes] out. I like the focus…I mean especially since I will mostly be working with ESL students in the future.” - Sonia</a:t>
            </a:r>
          </a:p>
          <a:p>
            <a:pPr>
              <a:lnSpc>
                <a:spcPct val="100000"/>
              </a:lnSpc>
              <a:buFont typeface="Wingdings" pitchFamily="2" charset="2"/>
              <a:buChar char="Ø"/>
            </a:pPr>
            <a:r>
              <a:rPr lang="en-US" dirty="0">
                <a:solidFill>
                  <a:schemeClr val="bg1">
                    <a:lumMod val="85000"/>
                  </a:schemeClr>
                </a:solidFill>
              </a:rPr>
              <a:t> Experiences with their placements with EB students</a:t>
            </a:r>
          </a:p>
          <a:p>
            <a:pPr marL="635508" lvl="1" indent="-342900">
              <a:lnSpc>
                <a:spcPct val="100000"/>
              </a:lnSpc>
              <a:buFont typeface="Wingdings" pitchFamily="2" charset="2"/>
              <a:buChar char="Ø"/>
            </a:pPr>
            <a:r>
              <a:rPr lang="en-US" dirty="0">
                <a:solidFill>
                  <a:schemeClr val="bg1">
                    <a:lumMod val="85000"/>
                  </a:schemeClr>
                </a:solidFill>
              </a:rPr>
              <a:t>“I see it in my students. They struggle but many times because the words…what’s on the word problems is so weird to them. They are not familiar with it. I need to change the words…not the difficulty…and then they get it.” - Jane</a:t>
            </a:r>
          </a:p>
        </p:txBody>
      </p:sp>
      <p:sp>
        <p:nvSpPr>
          <p:cNvPr id="8" name="TextBox 7">
            <a:extLst>
              <a:ext uri="{FF2B5EF4-FFF2-40B4-BE49-F238E27FC236}">
                <a16:creationId xmlns:a16="http://schemas.microsoft.com/office/drawing/2014/main" id="{674E82E4-3600-7946-B5CB-1B20E2DC55A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9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3400" dirty="0">
                <a:solidFill>
                  <a:srgbClr val="35434D"/>
                </a:solidFill>
              </a:rPr>
              <a:t>PST Interviews: Preliminary Findings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10058400" cy="4454180"/>
          </a:xfrm>
        </p:spPr>
        <p:txBody>
          <a:bodyPr>
            <a:normAutofit fontScale="70000" lnSpcReduction="20000"/>
          </a:bodyPr>
          <a:lstStyle/>
          <a:p>
            <a:pPr>
              <a:lnSpc>
                <a:spcPct val="100000"/>
              </a:lnSpc>
            </a:pPr>
            <a:r>
              <a:rPr lang="en-US" b="1" dirty="0"/>
              <a:t>Difference in math beliefs?</a:t>
            </a:r>
          </a:p>
          <a:p>
            <a:pPr>
              <a:lnSpc>
                <a:spcPct val="100000"/>
              </a:lnSpc>
              <a:buFont typeface="Wingdings" pitchFamily="2" charset="2"/>
              <a:buChar char="Ø"/>
            </a:pPr>
            <a:r>
              <a:rPr lang="en-US" dirty="0"/>
              <a:t> Math beliefs in “transition”</a:t>
            </a:r>
          </a:p>
          <a:p>
            <a:pPr lvl="1">
              <a:lnSpc>
                <a:spcPct val="100000"/>
              </a:lnSpc>
              <a:buFont typeface="Wingdings" pitchFamily="2" charset="2"/>
              <a:buChar char="Ø"/>
            </a:pPr>
            <a:r>
              <a:rPr lang="en-US" dirty="0"/>
              <a:t> “that’s how I was taught…I mean…I remember memorizing a bunch of stuff, but now I don’t know. In my class [</a:t>
            </a:r>
            <a:r>
              <a:rPr lang="en-US" i="1" dirty="0"/>
              <a:t>Math Methods</a:t>
            </a:r>
            <a:r>
              <a:rPr lang="en-US" dirty="0"/>
              <a:t>]…we talk about it in a different way, and I can see it. I still need time to think about it.” - Pam</a:t>
            </a:r>
          </a:p>
          <a:p>
            <a:pPr>
              <a:lnSpc>
                <a:spcPct val="100000"/>
              </a:lnSpc>
            </a:pPr>
            <a:r>
              <a:rPr lang="en-US" b="1" dirty="0"/>
              <a:t>What distinguishes these two groups? (in no particular order)</a:t>
            </a:r>
          </a:p>
          <a:p>
            <a:pPr>
              <a:lnSpc>
                <a:spcPct val="100000"/>
              </a:lnSpc>
              <a:buFont typeface="Wingdings" pitchFamily="2" charset="2"/>
              <a:buChar char="Ø"/>
            </a:pPr>
            <a:r>
              <a:rPr lang="en-US" dirty="0"/>
              <a:t> Experiences growing up as an EB mathematics student:</a:t>
            </a:r>
          </a:p>
          <a:p>
            <a:pPr marL="635508" lvl="1" indent="-342900">
              <a:lnSpc>
                <a:spcPct val="100000"/>
              </a:lnSpc>
              <a:buFont typeface="Wingdings" pitchFamily="2" charset="2"/>
              <a:buChar char="Ø"/>
            </a:pPr>
            <a:r>
              <a:rPr lang="en-US" dirty="0"/>
              <a:t>“It was hard. I remember going home and my mom not being able to help me with my mathematics homework because she couldn’t understand it. I felt alone… I do not want my students to feel that way.” - Sonia</a:t>
            </a:r>
          </a:p>
          <a:p>
            <a:pPr marL="342900" indent="-342900">
              <a:lnSpc>
                <a:spcPct val="100000"/>
              </a:lnSpc>
              <a:buFont typeface="Wingdings" pitchFamily="2" charset="2"/>
              <a:buChar char="Ø"/>
            </a:pPr>
            <a:r>
              <a:rPr lang="en-US" dirty="0"/>
              <a:t>Experiences in course-work teacher preparation program</a:t>
            </a:r>
          </a:p>
          <a:p>
            <a:pPr marL="635508" lvl="1" indent="-342900">
              <a:lnSpc>
                <a:spcPct val="100000"/>
              </a:lnSpc>
              <a:buFont typeface="Wingdings" pitchFamily="2" charset="2"/>
              <a:buChar char="Ø"/>
            </a:pPr>
            <a:r>
              <a:rPr lang="en-US" dirty="0"/>
              <a:t>“I think my class [Math Methods] does a good job at pointing this [challenges for EBs in math classes] out. I like the focus…I mean especially since I will mostly be working with ESL students in the future.” - Sonia</a:t>
            </a:r>
          </a:p>
          <a:p>
            <a:pPr>
              <a:lnSpc>
                <a:spcPct val="100000"/>
              </a:lnSpc>
              <a:buFont typeface="Wingdings" pitchFamily="2" charset="2"/>
              <a:buChar char="Ø"/>
            </a:pPr>
            <a:r>
              <a:rPr lang="en-US" dirty="0"/>
              <a:t> Experiences with their placements with EB students</a:t>
            </a:r>
          </a:p>
          <a:p>
            <a:pPr marL="635508" lvl="1" indent="-342900">
              <a:lnSpc>
                <a:spcPct val="100000"/>
              </a:lnSpc>
              <a:buFont typeface="Wingdings" pitchFamily="2" charset="2"/>
              <a:buChar char="Ø"/>
            </a:pPr>
            <a:r>
              <a:rPr lang="en-US" dirty="0"/>
              <a:t>“I see it in my students. They struggle but many times because the words…what’s on the word problems is so weird to them. They are not familiar with it. I need to change the words…not the difficulty…and then they get it.” - Jane</a:t>
            </a:r>
          </a:p>
        </p:txBody>
      </p:sp>
      <p:sp>
        <p:nvSpPr>
          <p:cNvPr id="8" name="TextBox 7">
            <a:extLst>
              <a:ext uri="{FF2B5EF4-FFF2-40B4-BE49-F238E27FC236}">
                <a16:creationId xmlns:a16="http://schemas.microsoft.com/office/drawing/2014/main" id="{674E82E4-3600-7946-B5CB-1B20E2DC55A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13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8B22-7AF2-DD4C-BC94-F5FED7B0495A}"/>
              </a:ext>
            </a:extLst>
          </p:cNvPr>
          <p:cNvSpPr>
            <a:spLocks noGrp="1"/>
          </p:cNvSpPr>
          <p:nvPr>
            <p:ph type="title"/>
          </p:nvPr>
        </p:nvSpPr>
        <p:spPr>
          <a:xfrm>
            <a:off x="326278" y="1583703"/>
            <a:ext cx="10058400" cy="4512298"/>
          </a:xfrm>
        </p:spPr>
        <p:txBody>
          <a:bodyPr vert="horz" lIns="91440" tIns="45720" rIns="91440" bIns="45720" rtlCol="0" anchor="b">
            <a:normAutofit/>
          </a:bodyPr>
          <a:lstStyle/>
          <a:p>
            <a:br>
              <a:rPr lang="en-US" sz="4400" dirty="0">
                <a:solidFill>
                  <a:srgbClr val="FFFFFF"/>
                </a:solidFill>
              </a:rPr>
            </a:br>
            <a:r>
              <a:rPr lang="en-US" sz="4400" dirty="0">
                <a:solidFill>
                  <a:schemeClr val="bg1">
                    <a:lumMod val="50000"/>
                  </a:schemeClr>
                </a:solidFill>
              </a:rPr>
              <a:t>Context</a:t>
            </a:r>
            <a:br>
              <a:rPr lang="en-US" sz="4400" dirty="0">
                <a:solidFill>
                  <a:srgbClr val="FFFFFF"/>
                </a:solidFill>
              </a:rPr>
            </a:br>
            <a:r>
              <a:rPr lang="en-US" sz="4400" dirty="0">
                <a:solidFill>
                  <a:schemeClr val="bg1">
                    <a:lumMod val="50000"/>
                  </a:schemeClr>
                </a:solidFill>
              </a:rPr>
              <a:t>Research Questions</a:t>
            </a:r>
            <a:br>
              <a:rPr lang="en-US" sz="4400" dirty="0">
                <a:solidFill>
                  <a:schemeClr val="bg1">
                    <a:lumMod val="50000"/>
                  </a:schemeClr>
                </a:solidFill>
              </a:rPr>
            </a:br>
            <a:r>
              <a:rPr lang="en-US" sz="4400" dirty="0">
                <a:solidFill>
                  <a:schemeClr val="bg1">
                    <a:lumMod val="50000"/>
                  </a:schemeClr>
                </a:solidFill>
              </a:rPr>
              <a:t>Theoretical Framework</a:t>
            </a:r>
            <a:br>
              <a:rPr lang="en-US" sz="4400" dirty="0">
                <a:solidFill>
                  <a:schemeClr val="bg1">
                    <a:lumMod val="50000"/>
                  </a:schemeClr>
                </a:solidFill>
              </a:rPr>
            </a:br>
            <a:r>
              <a:rPr lang="en-US" sz="4400" dirty="0">
                <a:solidFill>
                  <a:schemeClr val="bg1">
                    <a:lumMod val="50000"/>
                  </a:schemeClr>
                </a:solidFill>
              </a:rPr>
              <a:t>Data &amp; Analysis</a:t>
            </a:r>
            <a:br>
              <a:rPr lang="en-US" sz="4400" dirty="0">
                <a:solidFill>
                  <a:schemeClr val="bg1">
                    <a:lumMod val="50000"/>
                  </a:schemeClr>
                </a:solidFill>
              </a:rPr>
            </a:br>
            <a:r>
              <a:rPr lang="en-US" sz="4400" dirty="0">
                <a:solidFill>
                  <a:schemeClr val="tx1">
                    <a:lumMod val="50000"/>
                    <a:lumOff val="50000"/>
                  </a:schemeClr>
                </a:solidFill>
              </a:rPr>
              <a:t>Results &amp; Discussion : RQ1; RQ2; RQ3</a:t>
            </a:r>
            <a:br>
              <a:rPr lang="en-US" sz="4400" dirty="0">
                <a:solidFill>
                  <a:schemeClr val="bg1">
                    <a:lumMod val="50000"/>
                  </a:schemeClr>
                </a:solidFill>
              </a:rPr>
            </a:br>
            <a:r>
              <a:rPr lang="en-US" sz="4400" dirty="0">
                <a:solidFill>
                  <a:schemeClr val="bg1">
                    <a:lumMod val="95000"/>
                  </a:schemeClr>
                </a:solidFill>
              </a:rPr>
              <a:t>Future Directions</a:t>
            </a:r>
          </a:p>
        </p:txBody>
      </p:sp>
      <p:sp>
        <p:nvSpPr>
          <p:cNvPr id="4" name="TextBox 3">
            <a:extLst>
              <a:ext uri="{FF2B5EF4-FFF2-40B4-BE49-F238E27FC236}">
                <a16:creationId xmlns:a16="http://schemas.microsoft.com/office/drawing/2014/main" id="{9CE6838F-A979-A344-BE5D-D1DD4A2CC8A0}"/>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0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4400" dirty="0">
                <a:solidFill>
                  <a:srgbClr val="35434D"/>
                </a:solidFill>
              </a:rPr>
              <a:t>Future Directions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5921589" cy="4454180"/>
          </a:xfrm>
        </p:spPr>
        <p:txBody>
          <a:bodyPr>
            <a:normAutofit/>
          </a:bodyPr>
          <a:lstStyle/>
          <a:p>
            <a:pPr>
              <a:lnSpc>
                <a:spcPct val="100000"/>
              </a:lnSpc>
              <a:buFont typeface="Wingdings" pitchFamily="2" charset="2"/>
              <a:buChar char="Ø"/>
            </a:pPr>
            <a:r>
              <a:rPr lang="en-US" dirty="0"/>
              <a:t> Continue in-depth exploration of all relationships (interview data). </a:t>
            </a:r>
          </a:p>
          <a:p>
            <a:pPr>
              <a:lnSpc>
                <a:spcPct val="100000"/>
              </a:lnSpc>
              <a:buFont typeface="Wingdings" pitchFamily="2" charset="2"/>
              <a:buChar char="Ø"/>
            </a:pPr>
            <a:r>
              <a:rPr lang="en-US" dirty="0"/>
              <a:t> What key beliefs dictate relationships?</a:t>
            </a:r>
          </a:p>
          <a:p>
            <a:pPr>
              <a:lnSpc>
                <a:spcPct val="100000"/>
              </a:lnSpc>
              <a:buFont typeface="Wingdings" pitchFamily="2" charset="2"/>
              <a:buChar char="Ø"/>
            </a:pPr>
            <a:r>
              <a:rPr lang="en-US" dirty="0"/>
              <a:t> What about the certification types influence such relationships?</a:t>
            </a:r>
          </a:p>
          <a:p>
            <a:pPr>
              <a:lnSpc>
                <a:spcPct val="100000"/>
              </a:lnSpc>
              <a:buFont typeface="Wingdings" pitchFamily="2" charset="2"/>
              <a:buChar char="Ø"/>
            </a:pPr>
            <a:r>
              <a:rPr lang="en-US" dirty="0"/>
              <a:t> To what degree do PSTs’ demographic data and past experiences (in and out of school) influence such relationships?</a:t>
            </a:r>
          </a:p>
          <a:p>
            <a:pPr marL="457200" indent="-457200">
              <a:lnSpc>
                <a:spcPct val="100000"/>
              </a:lnSpc>
              <a:buFont typeface="+mj-lt"/>
              <a:buAutoNum type="arabicPeriod"/>
            </a:pPr>
            <a:endParaRPr lang="en-US" dirty="0"/>
          </a:p>
        </p:txBody>
      </p:sp>
      <p:sp>
        <p:nvSpPr>
          <p:cNvPr id="8" name="TextBox 7">
            <a:extLst>
              <a:ext uri="{FF2B5EF4-FFF2-40B4-BE49-F238E27FC236}">
                <a16:creationId xmlns:a16="http://schemas.microsoft.com/office/drawing/2014/main" id="{5A56EA3F-7D12-CF4D-9D03-2A42FD8DE79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 name="Graphic 2" descr="Checklist RTL">
            <a:extLst>
              <a:ext uri="{FF2B5EF4-FFF2-40B4-BE49-F238E27FC236}">
                <a16:creationId xmlns:a16="http://schemas.microsoft.com/office/drawing/2014/main" id="{5AECFEF7-11F7-344E-9C98-E9370042A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2717" y="1173058"/>
            <a:ext cx="4032962" cy="4032962"/>
          </a:xfrm>
          <a:prstGeom prst="rect">
            <a:avLst/>
          </a:prstGeom>
        </p:spPr>
      </p:pic>
      <p:sp>
        <p:nvSpPr>
          <p:cNvPr id="4" name="Rectangle 3">
            <a:extLst>
              <a:ext uri="{FF2B5EF4-FFF2-40B4-BE49-F238E27FC236}">
                <a16:creationId xmlns:a16="http://schemas.microsoft.com/office/drawing/2014/main" id="{F5161A0F-4128-4C48-8BB3-A153AC405867}"/>
              </a:ext>
            </a:extLst>
          </p:cNvPr>
          <p:cNvSpPr/>
          <p:nvPr/>
        </p:nvSpPr>
        <p:spPr>
          <a:xfrm>
            <a:off x="1097277" y="5206020"/>
            <a:ext cx="9511456" cy="646331"/>
          </a:xfrm>
          <a:prstGeom prst="rect">
            <a:avLst/>
          </a:prstGeom>
        </p:spPr>
        <p:txBody>
          <a:bodyPr wrap="square">
            <a:spAutoFit/>
          </a:bodyPr>
          <a:lstStyle/>
          <a:p>
            <a:r>
              <a:rPr lang="en-US" dirty="0">
                <a:solidFill>
                  <a:schemeClr val="bg1">
                    <a:lumMod val="85000"/>
                  </a:schemeClr>
                </a:solidFill>
                <a:latin typeface="Garamond" panose="02020404030301010803" pitchFamily="18" charset="0"/>
              </a:rPr>
              <a:t>“I have never thought about this…why aren’t we seeing this in our courses?...I need time to think about all this now…I need to reflect on all of this!” - Jessie</a:t>
            </a:r>
          </a:p>
        </p:txBody>
      </p:sp>
    </p:spTree>
    <p:extLst>
      <p:ext uri="{BB962C8B-B14F-4D97-AF65-F5344CB8AC3E}">
        <p14:creationId xmlns:p14="http://schemas.microsoft.com/office/powerpoint/2010/main" val="206158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CDF3683-F37C-7C41-9462-D223541B1AC4}"/>
              </a:ext>
            </a:extLst>
          </p:cNvPr>
          <p:cNvSpPr txBox="1">
            <a:spLocks/>
          </p:cNvSpPr>
          <p:nvPr/>
        </p:nvSpPr>
        <p:spPr>
          <a:xfrm>
            <a:off x="1097279" y="1414913"/>
            <a:ext cx="10058400" cy="585337"/>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333F48"/>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rgbClr val="333F48"/>
                </a:solidFill>
                <a:latin typeface="Garamond" panose="020204040303010108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333F48"/>
                </a:solidFill>
                <a:latin typeface="Garamond" panose="020204040303010108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333F48"/>
                </a:solidFill>
                <a:latin typeface="Garamond" panose="020204040303010108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333F48"/>
                </a:solidFill>
                <a:latin typeface="Garamond" panose="020204040303010108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000" dirty="0">
              <a:cs typeface="Arial" panose="020B0604020202020204" pitchFamily="34" charset="0"/>
            </a:endParaRPr>
          </a:p>
        </p:txBody>
      </p:sp>
      <p:sp>
        <p:nvSpPr>
          <p:cNvPr id="9" name="Title 2">
            <a:extLst>
              <a:ext uri="{FF2B5EF4-FFF2-40B4-BE49-F238E27FC236}">
                <a16:creationId xmlns:a16="http://schemas.microsoft.com/office/drawing/2014/main" id="{9CD0980E-5CC9-4549-9675-31DE80D2EFC1}"/>
              </a:ext>
            </a:extLst>
          </p:cNvPr>
          <p:cNvSpPr>
            <a:spLocks noGrp="1"/>
          </p:cNvSpPr>
          <p:nvPr>
            <p:ph type="title"/>
          </p:nvPr>
        </p:nvSpPr>
        <p:spPr>
          <a:xfrm>
            <a:off x="1097279" y="473129"/>
            <a:ext cx="10737965" cy="835632"/>
          </a:xfrm>
        </p:spPr>
        <p:txBody>
          <a:bodyPr>
            <a:noAutofit/>
          </a:bodyPr>
          <a:lstStyle/>
          <a:p>
            <a:r>
              <a:rPr lang="en-US" sz="4400" dirty="0">
                <a:solidFill>
                  <a:srgbClr val="35434D"/>
                </a:solidFill>
              </a:rPr>
              <a:t>Future Directions</a:t>
            </a:r>
          </a:p>
        </p:txBody>
      </p:sp>
      <p:sp>
        <p:nvSpPr>
          <p:cNvPr id="6" name="Content Placeholder 1">
            <a:extLst>
              <a:ext uri="{FF2B5EF4-FFF2-40B4-BE49-F238E27FC236}">
                <a16:creationId xmlns:a16="http://schemas.microsoft.com/office/drawing/2014/main" id="{8239ADDA-D3CC-7D45-8197-DFA46C85FE9D}"/>
              </a:ext>
            </a:extLst>
          </p:cNvPr>
          <p:cNvSpPr>
            <a:spLocks noGrp="1"/>
          </p:cNvSpPr>
          <p:nvPr>
            <p:ph idx="1"/>
          </p:nvPr>
        </p:nvSpPr>
        <p:spPr>
          <a:xfrm>
            <a:off x="1097278" y="1414914"/>
            <a:ext cx="5921589" cy="4454180"/>
          </a:xfrm>
        </p:spPr>
        <p:txBody>
          <a:bodyPr>
            <a:normAutofit/>
          </a:bodyPr>
          <a:lstStyle/>
          <a:p>
            <a:pPr>
              <a:lnSpc>
                <a:spcPct val="100000"/>
              </a:lnSpc>
              <a:buFont typeface="Wingdings" pitchFamily="2" charset="2"/>
              <a:buChar char="Ø"/>
            </a:pPr>
            <a:r>
              <a:rPr lang="en-US" dirty="0"/>
              <a:t> Continue in-depth exploration of all relationships (interview data). </a:t>
            </a:r>
          </a:p>
          <a:p>
            <a:pPr>
              <a:lnSpc>
                <a:spcPct val="100000"/>
              </a:lnSpc>
              <a:buFont typeface="Wingdings" pitchFamily="2" charset="2"/>
              <a:buChar char="Ø"/>
            </a:pPr>
            <a:r>
              <a:rPr lang="en-US" dirty="0"/>
              <a:t> What key beliefs dictate relationships?</a:t>
            </a:r>
          </a:p>
          <a:p>
            <a:pPr>
              <a:lnSpc>
                <a:spcPct val="100000"/>
              </a:lnSpc>
              <a:buFont typeface="Wingdings" pitchFamily="2" charset="2"/>
              <a:buChar char="Ø"/>
            </a:pPr>
            <a:r>
              <a:rPr lang="en-US" dirty="0"/>
              <a:t> What about the certification types influence such relationships?</a:t>
            </a:r>
          </a:p>
          <a:p>
            <a:pPr>
              <a:lnSpc>
                <a:spcPct val="100000"/>
              </a:lnSpc>
              <a:buFont typeface="Wingdings" pitchFamily="2" charset="2"/>
              <a:buChar char="Ø"/>
            </a:pPr>
            <a:r>
              <a:rPr lang="en-US" dirty="0"/>
              <a:t> To what degree do PSTs’ demographic data and past experiences (in and out of school) influence such relationships?</a:t>
            </a:r>
          </a:p>
          <a:p>
            <a:pPr marL="457200" indent="-457200">
              <a:lnSpc>
                <a:spcPct val="100000"/>
              </a:lnSpc>
              <a:buFont typeface="+mj-lt"/>
              <a:buAutoNum type="arabicPeriod"/>
            </a:pPr>
            <a:endParaRPr lang="en-US" dirty="0"/>
          </a:p>
        </p:txBody>
      </p:sp>
      <p:sp>
        <p:nvSpPr>
          <p:cNvPr id="8" name="TextBox 7">
            <a:extLst>
              <a:ext uri="{FF2B5EF4-FFF2-40B4-BE49-F238E27FC236}">
                <a16:creationId xmlns:a16="http://schemas.microsoft.com/office/drawing/2014/main" id="{5A56EA3F-7D12-CF4D-9D03-2A42FD8DE79E}"/>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 name="Graphic 2" descr="Checklist RTL">
            <a:extLst>
              <a:ext uri="{FF2B5EF4-FFF2-40B4-BE49-F238E27FC236}">
                <a16:creationId xmlns:a16="http://schemas.microsoft.com/office/drawing/2014/main" id="{5AECFEF7-11F7-344E-9C98-E9370042A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2717" y="1173058"/>
            <a:ext cx="4032962" cy="4032962"/>
          </a:xfrm>
          <a:prstGeom prst="rect">
            <a:avLst/>
          </a:prstGeom>
        </p:spPr>
      </p:pic>
      <p:sp>
        <p:nvSpPr>
          <p:cNvPr id="4" name="Rectangle 3">
            <a:extLst>
              <a:ext uri="{FF2B5EF4-FFF2-40B4-BE49-F238E27FC236}">
                <a16:creationId xmlns:a16="http://schemas.microsoft.com/office/drawing/2014/main" id="{F5161A0F-4128-4C48-8BB3-A153AC405867}"/>
              </a:ext>
            </a:extLst>
          </p:cNvPr>
          <p:cNvSpPr/>
          <p:nvPr/>
        </p:nvSpPr>
        <p:spPr>
          <a:xfrm>
            <a:off x="1097277" y="5206020"/>
            <a:ext cx="9511456" cy="646331"/>
          </a:xfrm>
          <a:prstGeom prst="rect">
            <a:avLst/>
          </a:prstGeom>
        </p:spPr>
        <p:txBody>
          <a:bodyPr wrap="square">
            <a:spAutoFit/>
          </a:bodyPr>
          <a:lstStyle/>
          <a:p>
            <a:r>
              <a:rPr lang="en-US" dirty="0">
                <a:solidFill>
                  <a:srgbClr val="35434D"/>
                </a:solidFill>
                <a:latin typeface="Garamond" panose="02020404030301010803" pitchFamily="18" charset="0"/>
              </a:rPr>
              <a:t>“I have never thought about this…why aren’t we seeing this in our courses?...I need time to think about all this now…I need to reflect on all of this!” - Jessie</a:t>
            </a:r>
          </a:p>
        </p:txBody>
      </p:sp>
    </p:spTree>
    <p:extLst>
      <p:ext uri="{BB962C8B-B14F-4D97-AF65-F5344CB8AC3E}">
        <p14:creationId xmlns:p14="http://schemas.microsoft.com/office/powerpoint/2010/main" val="427003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lstStyle/>
          <a:p>
            <a:r>
              <a:rPr lang="en-US" sz="5400" dirty="0"/>
              <a:t>¡</a:t>
            </a:r>
            <a:r>
              <a:rPr lang="en-US" sz="5400" dirty="0" err="1"/>
              <a:t>Muchas</a:t>
            </a:r>
            <a:r>
              <a:rPr lang="en-US" sz="5400" dirty="0"/>
              <a:t> gracias! (</a:t>
            </a:r>
            <a:r>
              <a:rPr lang="en-US" sz="5400" i="1" dirty="0"/>
              <a:t>Thank you!)</a:t>
            </a:r>
            <a:endParaRPr lang="en-US" i="1" dirty="0"/>
          </a:p>
        </p:txBody>
      </p:sp>
      <p:sp>
        <p:nvSpPr>
          <p:cNvPr id="5" name="Content Placeholder 4">
            <a:extLst>
              <a:ext uri="{FF2B5EF4-FFF2-40B4-BE49-F238E27FC236}">
                <a16:creationId xmlns:a16="http://schemas.microsoft.com/office/drawing/2014/main" id="{18F3F0C7-9AC6-3342-A675-3487942A9898}"/>
              </a:ext>
            </a:extLst>
          </p:cNvPr>
          <p:cNvSpPr>
            <a:spLocks noGrp="1"/>
          </p:cNvSpPr>
          <p:nvPr>
            <p:ph idx="1"/>
          </p:nvPr>
        </p:nvSpPr>
        <p:spPr>
          <a:xfrm>
            <a:off x="1097280" y="1561792"/>
            <a:ext cx="10058400" cy="4454180"/>
          </a:xfrm>
        </p:spPr>
        <p:txBody>
          <a:bodyPr>
            <a:normAutofit fontScale="92500" lnSpcReduction="20000"/>
          </a:bodyPr>
          <a:lstStyle/>
          <a:p>
            <a:pPr marL="0" indent="0">
              <a:lnSpc>
                <a:spcPct val="110000"/>
              </a:lnSpc>
              <a:spcBef>
                <a:spcPts val="0"/>
              </a:spcBef>
              <a:spcAft>
                <a:spcPts val="0"/>
              </a:spcAft>
              <a:buNone/>
            </a:pPr>
            <a:endParaRPr lang="en-US" sz="6600" b="1" baseline="30000" dirty="0"/>
          </a:p>
          <a:p>
            <a:pPr marL="0" indent="0">
              <a:lnSpc>
                <a:spcPct val="110000"/>
              </a:lnSpc>
              <a:spcBef>
                <a:spcPts val="0"/>
              </a:spcBef>
              <a:spcAft>
                <a:spcPts val="0"/>
              </a:spcAft>
              <a:buNone/>
            </a:pPr>
            <a:r>
              <a:rPr lang="en-US" sz="6600" b="1" baseline="30000" dirty="0"/>
              <a:t>Luis M Fernández </a:t>
            </a:r>
          </a:p>
          <a:p>
            <a:pPr>
              <a:lnSpc>
                <a:spcPct val="110000"/>
              </a:lnSpc>
              <a:spcBef>
                <a:spcPts val="0"/>
              </a:spcBef>
              <a:spcAft>
                <a:spcPts val="0"/>
              </a:spcAft>
            </a:pPr>
            <a:r>
              <a:rPr lang="en-US" sz="5400" baseline="30000" dirty="0"/>
              <a:t>Ph.D. Candidate</a:t>
            </a:r>
          </a:p>
          <a:p>
            <a:pPr>
              <a:lnSpc>
                <a:spcPct val="110000"/>
              </a:lnSpc>
              <a:spcBef>
                <a:spcPts val="0"/>
              </a:spcBef>
              <a:spcAft>
                <a:spcPts val="0"/>
              </a:spcAft>
            </a:pPr>
            <a:r>
              <a:rPr lang="en-US" sz="5400" baseline="30000" dirty="0"/>
              <a:t>STEM Education</a:t>
            </a:r>
          </a:p>
          <a:p>
            <a:pPr>
              <a:lnSpc>
                <a:spcPct val="110000"/>
              </a:lnSpc>
              <a:spcBef>
                <a:spcPts val="0"/>
              </a:spcBef>
              <a:spcAft>
                <a:spcPts val="0"/>
              </a:spcAft>
            </a:pPr>
            <a:r>
              <a:rPr lang="en-US" sz="5400" baseline="30000" dirty="0"/>
              <a:t>The University of Texas at Austin</a:t>
            </a:r>
          </a:p>
          <a:p>
            <a:pPr algn="ctr"/>
            <a:endParaRPr lang="en-US" sz="6000" b="1" u="sng" dirty="0"/>
          </a:p>
          <a:p>
            <a:pPr algn="ctr"/>
            <a:r>
              <a:rPr lang="en-US" sz="6000" b="1" u="sng" dirty="0"/>
              <a:t>Questions?</a:t>
            </a:r>
          </a:p>
        </p:txBody>
      </p:sp>
    </p:spTree>
    <p:extLst>
      <p:ext uri="{BB962C8B-B14F-4D97-AF65-F5344CB8AC3E}">
        <p14:creationId xmlns:p14="http://schemas.microsoft.com/office/powerpoint/2010/main" val="193521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FEDFC-8619-CA4A-A475-1D08BE32F623}"/>
              </a:ext>
            </a:extLst>
          </p:cNvPr>
          <p:cNvSpPr>
            <a:spLocks noGrp="1"/>
          </p:cNvSpPr>
          <p:nvPr>
            <p:ph idx="1"/>
          </p:nvPr>
        </p:nvSpPr>
        <p:spPr>
          <a:xfrm>
            <a:off x="4859101" y="1396110"/>
            <a:ext cx="6296579" cy="4454180"/>
          </a:xfrm>
        </p:spPr>
        <p:txBody>
          <a:bodyPr>
            <a:normAutofit/>
          </a:bodyPr>
          <a:lstStyle/>
          <a:p>
            <a:pPr>
              <a:lnSpc>
                <a:spcPct val="100000"/>
              </a:lnSpc>
            </a:pPr>
            <a:r>
              <a:rPr lang="en-US" sz="2800" dirty="0">
                <a:solidFill>
                  <a:schemeClr val="bg1">
                    <a:lumMod val="85000"/>
                  </a:schemeClr>
                </a:solidFill>
              </a:rPr>
              <a:t>Unfortunately, studies have shown that many K-12 teachers are currently underprepared in serving the STEM needs of EBs, especially mathematics</a:t>
            </a:r>
            <a:r>
              <a:rPr lang="en-US" sz="2800" baseline="30000" dirty="0">
                <a:solidFill>
                  <a:schemeClr val="bg1">
                    <a:lumMod val="85000"/>
                  </a:schemeClr>
                </a:solidFill>
              </a:rPr>
              <a:t>4</a:t>
            </a:r>
            <a:r>
              <a:rPr lang="en-US" sz="2800" dirty="0">
                <a:solidFill>
                  <a:schemeClr val="bg1">
                    <a:lumMod val="85000"/>
                  </a:schemeClr>
                </a:solidFill>
              </a:rPr>
              <a:t>. </a:t>
            </a:r>
          </a:p>
          <a:p>
            <a:pPr>
              <a:lnSpc>
                <a:spcPct val="100000"/>
              </a:lnSpc>
            </a:pPr>
            <a:r>
              <a:rPr lang="en-US" sz="2800" dirty="0"/>
              <a:t>This is attributed, in part, to many teachers going through teacher preparation programs that fail to challenge deficit-oriented beliefs about ELs and their mathematics education</a:t>
            </a:r>
            <a:r>
              <a:rPr lang="en-US" sz="2800" baseline="30000" dirty="0"/>
              <a:t>5</a:t>
            </a:r>
            <a:r>
              <a:rPr lang="en-US" sz="2800" dirty="0"/>
              <a:t>. </a:t>
            </a:r>
          </a:p>
        </p:txBody>
      </p:sp>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Emergent Bilinguals in our Schools</a:t>
            </a:r>
            <a:endParaRPr lang="en-US" sz="4000" dirty="0"/>
          </a:p>
        </p:txBody>
      </p:sp>
      <p:pic>
        <p:nvPicPr>
          <p:cNvPr id="5" name="Picture 4" descr="A small child sitting on a table&#10;&#10;Description automatically generated">
            <a:extLst>
              <a:ext uri="{FF2B5EF4-FFF2-40B4-BE49-F238E27FC236}">
                <a16:creationId xmlns:a16="http://schemas.microsoft.com/office/drawing/2014/main" id="{3A12871A-FBAF-0841-8545-DAFA46640BD1}"/>
              </a:ext>
            </a:extLst>
          </p:cNvPr>
          <p:cNvPicPr>
            <a:picLocks noChangeAspect="1"/>
          </p:cNvPicPr>
          <p:nvPr/>
        </p:nvPicPr>
        <p:blipFill rotWithShape="1">
          <a:blip r:embed="rId3">
            <a:extLst>
              <a:ext uri="{28A0092B-C50C-407E-A947-70E740481C1C}">
                <a14:useLocalDpi xmlns:a14="http://schemas.microsoft.com/office/drawing/2010/main" val="0"/>
              </a:ext>
            </a:extLst>
          </a:blip>
          <a:srcRect l="8792" r="10160"/>
          <a:stretch/>
        </p:blipFill>
        <p:spPr>
          <a:xfrm>
            <a:off x="1190592" y="1396110"/>
            <a:ext cx="3610008" cy="4454180"/>
          </a:xfrm>
          <a:prstGeom prst="roundRect">
            <a:avLst>
              <a:gd name="adj" fmla="val 4136"/>
            </a:avLst>
          </a:prstGeom>
          <a:effectLst/>
        </p:spPr>
      </p:pic>
      <p:sp>
        <p:nvSpPr>
          <p:cNvPr id="7" name="TextBox 6">
            <a:extLst>
              <a:ext uri="{FF2B5EF4-FFF2-40B4-BE49-F238E27FC236}">
                <a16:creationId xmlns:a16="http://schemas.microsoft.com/office/drawing/2014/main" id="{11869BFC-5660-AF4A-8BE0-ED364CD11094}"/>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79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EBs and their Mathematics Education</a:t>
            </a:r>
            <a:endParaRPr lang="en-US" sz="4000" dirty="0"/>
          </a:p>
        </p:txBody>
      </p:sp>
      <p:sp>
        <p:nvSpPr>
          <p:cNvPr id="7" name="TextBox 6">
            <a:extLst>
              <a:ext uri="{FF2B5EF4-FFF2-40B4-BE49-F238E27FC236}">
                <a16:creationId xmlns:a16="http://schemas.microsoft.com/office/drawing/2014/main" id="{E3BE7027-BC60-3446-8137-0093A64BF33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1" name="Picture 10" descr="A close up of a logo&#10;&#10;Description automatically generated">
            <a:extLst>
              <a:ext uri="{FF2B5EF4-FFF2-40B4-BE49-F238E27FC236}">
                <a16:creationId xmlns:a16="http://schemas.microsoft.com/office/drawing/2014/main" id="{DB4F08A0-DC58-1140-B37A-1D25EE4094B6}"/>
              </a:ext>
            </a:extLst>
          </p:cNvPr>
          <p:cNvPicPr>
            <a:picLocks noChangeAspect="1"/>
          </p:cNvPicPr>
          <p:nvPr/>
        </p:nvPicPr>
        <p:blipFill rotWithShape="1">
          <a:blip r:embed="rId3">
            <a:extLst>
              <a:ext uri="{28A0092B-C50C-407E-A947-70E740481C1C}">
                <a14:useLocalDpi xmlns:a14="http://schemas.microsoft.com/office/drawing/2010/main" val="0"/>
              </a:ext>
            </a:extLst>
          </a:blip>
          <a:srcRect b="5156"/>
          <a:stretch/>
        </p:blipFill>
        <p:spPr>
          <a:xfrm>
            <a:off x="2607772" y="1308761"/>
            <a:ext cx="7037415" cy="4965039"/>
          </a:xfrm>
          <a:prstGeom prst="rect">
            <a:avLst/>
          </a:prstGeom>
        </p:spPr>
      </p:pic>
      <p:sp>
        <p:nvSpPr>
          <p:cNvPr id="13" name="Oval 12">
            <a:extLst>
              <a:ext uri="{FF2B5EF4-FFF2-40B4-BE49-F238E27FC236}">
                <a16:creationId xmlns:a16="http://schemas.microsoft.com/office/drawing/2014/main" id="{47E3264C-D8A2-B94C-A730-63D5E8B0C46C}"/>
              </a:ext>
            </a:extLst>
          </p:cNvPr>
          <p:cNvSpPr/>
          <p:nvPr/>
        </p:nvSpPr>
        <p:spPr>
          <a:xfrm>
            <a:off x="5232400" y="3721100"/>
            <a:ext cx="1676400" cy="170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Beliefs about EB Students</a:t>
            </a:r>
          </a:p>
        </p:txBody>
      </p:sp>
    </p:spTree>
    <p:extLst>
      <p:ext uri="{BB962C8B-B14F-4D97-AF65-F5344CB8AC3E}">
        <p14:creationId xmlns:p14="http://schemas.microsoft.com/office/powerpoint/2010/main" val="265370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BF4E5-C656-204C-8121-FFC9FAD260D2}"/>
              </a:ext>
            </a:extLst>
          </p:cNvPr>
          <p:cNvSpPr>
            <a:spLocks noGrp="1"/>
          </p:cNvSpPr>
          <p:nvPr>
            <p:ph type="title"/>
          </p:nvPr>
        </p:nvSpPr>
        <p:spPr/>
        <p:txBody>
          <a:bodyPr>
            <a:normAutofit/>
          </a:bodyPr>
          <a:lstStyle/>
          <a:p>
            <a:r>
              <a:rPr lang="en-US" sz="4400" dirty="0"/>
              <a:t>EBs and their Mathematics Education</a:t>
            </a:r>
            <a:endParaRPr lang="en-US" sz="4000" dirty="0"/>
          </a:p>
        </p:txBody>
      </p:sp>
      <p:sp>
        <p:nvSpPr>
          <p:cNvPr id="7" name="TextBox 6">
            <a:extLst>
              <a:ext uri="{FF2B5EF4-FFF2-40B4-BE49-F238E27FC236}">
                <a16:creationId xmlns:a16="http://schemas.microsoft.com/office/drawing/2014/main" id="{E3BE7027-BC60-3446-8137-0093A64BF332}"/>
              </a:ext>
            </a:extLst>
          </p:cNvPr>
          <p:cNvSpPr txBox="1"/>
          <p:nvPr/>
        </p:nvSpPr>
        <p:spPr>
          <a:xfrm>
            <a:off x="0" y="6457432"/>
            <a:ext cx="9601200" cy="369332"/>
          </a:xfrm>
          <a:prstGeom prst="rect">
            <a:avLst/>
          </a:prstGeom>
          <a:noFill/>
        </p:spPr>
        <p:txBody>
          <a:bodyPr wrap="square" rtlCol="0">
            <a:spAutoFit/>
          </a:bodyPr>
          <a:lstStyle/>
          <a:p>
            <a:r>
              <a:rPr lang="en-US" spc="-50" dirty="0">
                <a:solidFill>
                  <a:schemeClr val="bg1">
                    <a:lumMod val="95000"/>
                  </a:schemeClr>
                </a:solidFill>
                <a:latin typeface="Times New Roman" panose="02020603050405020304" pitchFamily="18" charset="0"/>
                <a:ea typeface="+mj-ea"/>
                <a:cs typeface="Times New Roman" panose="02020603050405020304" pitchFamily="18" charset="0"/>
              </a:rPr>
              <a:t>Fernández, L. M., </a:t>
            </a:r>
            <a:r>
              <a:rPr lang="en-US" i="1" spc="-50" dirty="0">
                <a:solidFill>
                  <a:schemeClr val="bg1">
                    <a:lumMod val="95000"/>
                  </a:schemeClr>
                </a:solidFill>
                <a:latin typeface="Times New Roman" panose="02020603050405020304" pitchFamily="18" charset="0"/>
                <a:ea typeface="+mj-ea"/>
                <a:cs typeface="Times New Roman" panose="02020603050405020304" pitchFamily="18" charset="0"/>
              </a:rPr>
              <a:t>Exploring PSTs Beliefs on Math and the Math Education of ELs</a:t>
            </a:r>
            <a:endParaRPr lang="en-US" sz="900" i="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1" name="Picture 10" descr="A close up of a logo&#10;&#10;Description automatically generated">
            <a:extLst>
              <a:ext uri="{FF2B5EF4-FFF2-40B4-BE49-F238E27FC236}">
                <a16:creationId xmlns:a16="http://schemas.microsoft.com/office/drawing/2014/main" id="{DB4F08A0-DC58-1140-B37A-1D25EE4094B6}"/>
              </a:ext>
            </a:extLst>
          </p:cNvPr>
          <p:cNvPicPr>
            <a:picLocks noChangeAspect="1"/>
          </p:cNvPicPr>
          <p:nvPr/>
        </p:nvPicPr>
        <p:blipFill rotWithShape="1">
          <a:blip r:embed="rId3">
            <a:extLst>
              <a:ext uri="{28A0092B-C50C-407E-A947-70E740481C1C}">
                <a14:useLocalDpi xmlns:a14="http://schemas.microsoft.com/office/drawing/2010/main" val="0"/>
              </a:ext>
            </a:extLst>
          </a:blip>
          <a:srcRect b="5156"/>
          <a:stretch/>
        </p:blipFill>
        <p:spPr>
          <a:xfrm>
            <a:off x="2607772" y="1308761"/>
            <a:ext cx="7037415" cy="4965039"/>
          </a:xfrm>
          <a:prstGeom prst="rect">
            <a:avLst/>
          </a:prstGeom>
        </p:spPr>
      </p:pic>
      <p:sp>
        <p:nvSpPr>
          <p:cNvPr id="13" name="Oval 12">
            <a:extLst>
              <a:ext uri="{FF2B5EF4-FFF2-40B4-BE49-F238E27FC236}">
                <a16:creationId xmlns:a16="http://schemas.microsoft.com/office/drawing/2014/main" id="{47E3264C-D8A2-B94C-A730-63D5E8B0C46C}"/>
              </a:ext>
            </a:extLst>
          </p:cNvPr>
          <p:cNvSpPr/>
          <p:nvPr/>
        </p:nvSpPr>
        <p:spPr>
          <a:xfrm>
            <a:off x="5232400" y="3721100"/>
            <a:ext cx="1676400" cy="170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Beliefs about EB Students</a:t>
            </a:r>
          </a:p>
        </p:txBody>
      </p:sp>
      <p:sp>
        <p:nvSpPr>
          <p:cNvPr id="2" name="TextBox 1">
            <a:extLst>
              <a:ext uri="{FF2B5EF4-FFF2-40B4-BE49-F238E27FC236}">
                <a16:creationId xmlns:a16="http://schemas.microsoft.com/office/drawing/2014/main" id="{DE8B4774-5AEB-2548-A6EF-86D6E5FC11F3}"/>
              </a:ext>
            </a:extLst>
          </p:cNvPr>
          <p:cNvSpPr txBox="1"/>
          <p:nvPr/>
        </p:nvSpPr>
        <p:spPr>
          <a:xfrm>
            <a:off x="3721907" y="3441700"/>
            <a:ext cx="909320" cy="369332"/>
          </a:xfrm>
          <a:prstGeom prst="rect">
            <a:avLst/>
          </a:prstGeom>
          <a:noFill/>
        </p:spPr>
        <p:txBody>
          <a:bodyPr wrap="square" rtlCol="0">
            <a:spAutoFit/>
          </a:bodyPr>
          <a:lstStyle/>
          <a:p>
            <a:r>
              <a:rPr lang="en-US" dirty="0">
                <a:solidFill>
                  <a:srgbClr val="FF0000"/>
                </a:solidFill>
                <a:highlight>
                  <a:srgbClr val="FFFF00"/>
                </a:highlight>
              </a:rPr>
              <a:t>MATH</a:t>
            </a:r>
          </a:p>
        </p:txBody>
      </p:sp>
      <p:sp>
        <p:nvSpPr>
          <p:cNvPr id="8" name="TextBox 7">
            <a:extLst>
              <a:ext uri="{FF2B5EF4-FFF2-40B4-BE49-F238E27FC236}">
                <a16:creationId xmlns:a16="http://schemas.microsoft.com/office/drawing/2014/main" id="{DD27986C-6D31-B24B-8D2C-BEA2BD633A14}"/>
              </a:ext>
            </a:extLst>
          </p:cNvPr>
          <p:cNvSpPr txBox="1"/>
          <p:nvPr/>
        </p:nvSpPr>
        <p:spPr>
          <a:xfrm>
            <a:off x="5641340" y="2495032"/>
            <a:ext cx="909320" cy="369332"/>
          </a:xfrm>
          <a:prstGeom prst="rect">
            <a:avLst/>
          </a:prstGeom>
          <a:noFill/>
        </p:spPr>
        <p:txBody>
          <a:bodyPr wrap="square" rtlCol="0">
            <a:spAutoFit/>
          </a:bodyPr>
          <a:lstStyle/>
          <a:p>
            <a:r>
              <a:rPr lang="en-US" dirty="0">
                <a:solidFill>
                  <a:srgbClr val="FF0000"/>
                </a:solidFill>
                <a:highlight>
                  <a:srgbClr val="FFFF00"/>
                </a:highlight>
              </a:rPr>
              <a:t>MATH</a:t>
            </a:r>
          </a:p>
        </p:txBody>
      </p:sp>
      <p:sp>
        <p:nvSpPr>
          <p:cNvPr id="9" name="TextBox 8">
            <a:extLst>
              <a:ext uri="{FF2B5EF4-FFF2-40B4-BE49-F238E27FC236}">
                <a16:creationId xmlns:a16="http://schemas.microsoft.com/office/drawing/2014/main" id="{3DE3DEA5-FE0F-544A-80B3-669CA8DF9A4B}"/>
              </a:ext>
            </a:extLst>
          </p:cNvPr>
          <p:cNvSpPr txBox="1"/>
          <p:nvPr/>
        </p:nvSpPr>
        <p:spPr>
          <a:xfrm>
            <a:off x="7684307" y="3473964"/>
            <a:ext cx="909320" cy="369332"/>
          </a:xfrm>
          <a:prstGeom prst="rect">
            <a:avLst/>
          </a:prstGeom>
          <a:noFill/>
        </p:spPr>
        <p:txBody>
          <a:bodyPr wrap="square" rtlCol="0">
            <a:spAutoFit/>
          </a:bodyPr>
          <a:lstStyle/>
          <a:p>
            <a:r>
              <a:rPr lang="en-US" dirty="0">
                <a:solidFill>
                  <a:srgbClr val="FF0000"/>
                </a:solidFill>
                <a:highlight>
                  <a:srgbClr val="FFFF00"/>
                </a:highlight>
              </a:rPr>
              <a:t>MATH</a:t>
            </a:r>
          </a:p>
        </p:txBody>
      </p:sp>
      <p:sp>
        <p:nvSpPr>
          <p:cNvPr id="10" name="TextBox 9">
            <a:extLst>
              <a:ext uri="{FF2B5EF4-FFF2-40B4-BE49-F238E27FC236}">
                <a16:creationId xmlns:a16="http://schemas.microsoft.com/office/drawing/2014/main" id="{5714793E-18E5-C44D-BA2D-C9242FA4F769}"/>
              </a:ext>
            </a:extLst>
          </p:cNvPr>
          <p:cNvSpPr txBox="1"/>
          <p:nvPr/>
        </p:nvSpPr>
        <p:spPr>
          <a:xfrm>
            <a:off x="5671819" y="4952335"/>
            <a:ext cx="909320" cy="369332"/>
          </a:xfrm>
          <a:prstGeom prst="rect">
            <a:avLst/>
          </a:prstGeom>
          <a:noFill/>
        </p:spPr>
        <p:txBody>
          <a:bodyPr wrap="square" rtlCol="0">
            <a:spAutoFit/>
          </a:bodyPr>
          <a:lstStyle/>
          <a:p>
            <a:r>
              <a:rPr lang="en-US" dirty="0">
                <a:solidFill>
                  <a:srgbClr val="FF0000"/>
                </a:solidFill>
                <a:highlight>
                  <a:srgbClr val="FFFF00"/>
                </a:highlight>
              </a:rPr>
              <a:t>MATH</a:t>
            </a:r>
          </a:p>
        </p:txBody>
      </p:sp>
    </p:spTree>
    <p:extLst>
      <p:ext uri="{BB962C8B-B14F-4D97-AF65-F5344CB8AC3E}">
        <p14:creationId xmlns:p14="http://schemas.microsoft.com/office/powerpoint/2010/main" val="33678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2B9B24775C849AE3A83E0D90B5CE9" ma:contentTypeVersion="10" ma:contentTypeDescription="Create a new document." ma:contentTypeScope="" ma:versionID="de06a1ce091b4b99f76353784126964e">
  <xsd:schema xmlns:xsd="http://www.w3.org/2001/XMLSchema" xmlns:xs="http://www.w3.org/2001/XMLSchema" xmlns:p="http://schemas.microsoft.com/office/2006/metadata/properties" xmlns:ns2="d3e0b768-d26b-406b-a123-14d00b8807c7" xmlns:ns3="5759347f-7946-41af-bf18-68ee11167475" targetNamespace="http://schemas.microsoft.com/office/2006/metadata/properties" ma:root="true" ma:fieldsID="09e6dd431ac5dc86d685c3187d270882" ns2:_="" ns3:_="">
    <xsd:import namespace="d3e0b768-d26b-406b-a123-14d00b8807c7"/>
    <xsd:import namespace="5759347f-7946-41af-bf18-68ee111674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0b768-d26b-406b-a123-14d00b880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9347f-7946-41af-bf18-68ee11167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D5897E-8423-45BD-9A39-DFE33D17E703}"/>
</file>

<file path=customXml/itemProps2.xml><?xml version="1.0" encoding="utf-8"?>
<ds:datastoreItem xmlns:ds="http://schemas.openxmlformats.org/officeDocument/2006/customXml" ds:itemID="{4E620368-1403-4F9F-A9F5-99E244671BC2}"/>
</file>

<file path=customXml/itemProps3.xml><?xml version="1.0" encoding="utf-8"?>
<ds:datastoreItem xmlns:ds="http://schemas.openxmlformats.org/officeDocument/2006/customXml" ds:itemID="{6A165B13-42B6-4B00-8B60-B43D8BD89CB7}"/>
</file>

<file path=docProps/app.xml><?xml version="1.0" encoding="utf-8"?>
<Properties xmlns="http://schemas.openxmlformats.org/officeDocument/2006/extended-properties" xmlns:vt="http://schemas.openxmlformats.org/officeDocument/2006/docPropsVTypes">
  <Template>{53158F31-36FB-324A-BA12-511C6667B2B0}tf10001121</Template>
  <TotalTime>2364</TotalTime>
  <Words>9243</Words>
  <Application>Microsoft Macintosh PowerPoint</Application>
  <PresentationFormat>Widescreen</PresentationFormat>
  <Paragraphs>831</Paragraphs>
  <Slides>67</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Garamond</vt:lpstr>
      <vt:lpstr>Times New Roman</vt:lpstr>
      <vt:lpstr>Wingdings</vt:lpstr>
      <vt:lpstr>Retrospect</vt:lpstr>
      <vt:lpstr>Pre-Service Teachers’ Beliefs about Mathematics and the Mathematics Education of EB Students:  An Exploratory Study </vt:lpstr>
      <vt:lpstr> Context Research Questions Theoretical Framework Data &amp; Analysis Results &amp; Discussion: RQ1; RQ2; RQ3 Future Directions</vt:lpstr>
      <vt:lpstr>Emergent Bilinguals in our Schools</vt:lpstr>
      <vt:lpstr>Emergent Bilinguals in our Schools</vt:lpstr>
      <vt:lpstr>Emergent Bilinguals in our Schools</vt:lpstr>
      <vt:lpstr>Emergent Bilinguals in our Schools</vt:lpstr>
      <vt:lpstr>Emergent Bilinguals in our Schools</vt:lpstr>
      <vt:lpstr>EBs and their Mathematics Education</vt:lpstr>
      <vt:lpstr>EBs and their Mathematics Education</vt:lpstr>
      <vt:lpstr> Context Research Questions Theoretical Framework Data &amp; Analysis Results &amp; Discussion: RQ1; RQ2; RQ3 Future Directions</vt:lpstr>
      <vt:lpstr>Research Questions</vt:lpstr>
      <vt:lpstr>Research Questions</vt:lpstr>
      <vt:lpstr>Research Questions</vt:lpstr>
      <vt:lpstr> Context Research Questions Theoretical Framework Data &amp; Analysis Results &amp; Discussion: RQ1; RQ2; RQ3 Future Directions</vt:lpstr>
      <vt:lpstr>Theoretical Framework - Beliefs </vt:lpstr>
      <vt:lpstr>Theoretical Framework - Beliefs </vt:lpstr>
      <vt:lpstr>Theoretical Framework - Beliefs </vt:lpstr>
      <vt:lpstr>Theoretical Framework - Beliefs </vt:lpstr>
      <vt:lpstr> Context Research Questions Theoretical Framework Data &amp; Analysis Results &amp; Discussion: RQ1; RQ2; RQ3 Future Directions</vt:lpstr>
      <vt:lpstr>Data: Sample</vt:lpstr>
      <vt:lpstr>Data: Sample</vt:lpstr>
      <vt:lpstr>Data: Survey Instruments (5-Level Likert Scales)</vt:lpstr>
      <vt:lpstr>Data: Survey Instruments (5-Level Likert Scales)</vt:lpstr>
      <vt:lpstr>Analysis</vt:lpstr>
      <vt:lpstr> Context Research Questions Theoretical Framework Data &amp; Analysis Results &amp; Discussion: RQ1; RQ2; RQ3 Future Directions</vt:lpstr>
      <vt:lpstr>RQ1; Beliefs about Mathematics, its Teaching, and its Learning</vt:lpstr>
      <vt:lpstr>RQ1; Beliefs about Mathematics, its Teaching, and its Learning</vt:lpstr>
      <vt:lpstr>RQ1; Beliefs about Mathematics, its Teaching, and its Learning</vt:lpstr>
      <vt:lpstr>RQ1; Beliefs about Mathematics, its Teaching, and its Learning</vt:lpstr>
      <vt:lpstr>RQ1; Beliefs about Mathematics, its Teaching, and its Learning</vt:lpstr>
      <vt:lpstr>RQ1; Beliefs about Mathematics, its Teaching, and its Learning</vt:lpstr>
      <vt:lpstr>RQ1; Beliefs about Mathematics, its Teaching, and its Learning</vt:lpstr>
      <vt:lpstr>RQ1; Beliefs about the Mathematics Education of EB Students</vt:lpstr>
      <vt:lpstr>RQ1; Beliefs about the Mathematics Education of EB Students</vt:lpstr>
      <vt:lpstr>RQ1; Beliefs about the Mathematics Education of EB Students</vt:lpstr>
      <vt:lpstr>RQ1; Beliefs about the Mathematics Education of EB Students</vt:lpstr>
      <vt:lpstr>RQ1; Beliefs about the Mathematics Education of EB Students</vt:lpstr>
      <vt:lpstr>RQ1; Beliefs about the Mathematics Education of EB Students</vt:lpstr>
      <vt:lpstr>RQ1; Beliefs about the Mathematics Education of EB Students</vt:lpstr>
      <vt:lpstr>RQ1; Beliefs about the Mathematics Education of EB Students</vt:lpstr>
      <vt:lpstr> Context Research Questions Theoretical Framework Data &amp; Analysis Results &amp; Discussion: RQ1; RQ2; RQ3 Future Directions</vt:lpstr>
      <vt:lpstr>RQ2; Clusters of Beliefs about Mathematics, its Teaching, and its Learning</vt:lpstr>
      <vt:lpstr>RQ2; Clusters of Beliefs about Mathematics, its Teaching, and its Learning</vt:lpstr>
      <vt:lpstr>RQ2; Clusters of Beliefs about Mathematics, its Teaching, and its Learning</vt:lpstr>
      <vt:lpstr>RQ2; Clusters of Beliefs about Mathematics, its Teaching, and its Learning</vt:lpstr>
      <vt:lpstr>RQ2; Clusters of Beliefs about Mathematics, its Teaching, and its Learning</vt:lpstr>
      <vt:lpstr>RQ2; Clusters of Beliefs about the Mathematics Education of EB Students</vt:lpstr>
      <vt:lpstr>RQ2; Clusters of Beliefs about the Mathematics Education of EB Students</vt:lpstr>
      <vt:lpstr>RQ2; Clusters of Beliefs about the Mathematics Education of EB Students</vt:lpstr>
      <vt:lpstr>RQ2; Clusters of Beliefs about the Mathematics Education of EB Students</vt:lpstr>
      <vt:lpstr> Context Research Questions Theoretical Framework Data &amp; Analysis Results &amp; Discussion: RQ1; RQ2; RQ3 Future Directions</vt:lpstr>
      <vt:lpstr>RQ3; Relationships among Beliefs’ Clusters</vt:lpstr>
      <vt:lpstr>RQ3; Relationships among Beliefs’ Clusters</vt:lpstr>
      <vt:lpstr>RQ3; Relationships among Beliefs’ Clusters</vt:lpstr>
      <vt:lpstr>RQ3; Relationships among Beliefs’ Clusters</vt:lpstr>
      <vt:lpstr>RQ3; Relationships among Beliefs’ Clusters</vt:lpstr>
      <vt:lpstr>RQ3; Relationships among Beliefs’ Clusters</vt:lpstr>
      <vt:lpstr>PST Interviews: Preliminary Findings</vt:lpstr>
      <vt:lpstr>PST Interviews: Preliminary Findings</vt:lpstr>
      <vt:lpstr>PST Interviews: Preliminary Findings</vt:lpstr>
      <vt:lpstr>PST Interviews: Preliminary Findings</vt:lpstr>
      <vt:lpstr>PST Interviews: Preliminary Findings</vt:lpstr>
      <vt:lpstr>PST Interviews: Preliminary Findings</vt:lpstr>
      <vt:lpstr> Context Research Questions Theoretical Framework Data &amp; Analysis Results &amp; Discussion : RQ1; RQ2; RQ3 Future Directions</vt:lpstr>
      <vt:lpstr>Future Directions</vt:lpstr>
      <vt:lpstr>Future Directions</vt:lpstr>
      <vt:lpstr>¡Muchas gracias!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Teacher Equity and Adolescents’ Mathematics Identity: Effects on Mathematics Achievement </dc:title>
  <dc:creator>Fernandez, Luis M</dc:creator>
  <cp:lastModifiedBy>Stephany Pinales</cp:lastModifiedBy>
  <cp:revision>550</cp:revision>
  <cp:lastPrinted>2019-12-08T21:49:24Z</cp:lastPrinted>
  <dcterms:created xsi:type="dcterms:W3CDTF">2019-05-24T02:19:12Z</dcterms:created>
  <dcterms:modified xsi:type="dcterms:W3CDTF">2020-02-27T05:35:07Z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0x0101008AD2B9B24775C849AE3A83E0D90B5CE9</vt:lpwstr>
  </property>
</Properties>
</file>