
<file path=[Content_Types].xml><?xml version="1.0" encoding="utf-8"?>
<Types xmlns="http://schemas.openxmlformats.org/package/2006/content-types">
  <Default Extension="emf" ContentType="image/x-emf"/>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9"/>
  </p:notesMasterIdLst>
  <p:sldIdLst>
    <p:sldId id="256" r:id="rId2"/>
    <p:sldId id="260" r:id="rId3"/>
    <p:sldId id="257" r:id="rId4"/>
    <p:sldId id="264" r:id="rId5"/>
    <p:sldId id="258" r:id="rId6"/>
    <p:sldId id="259" r:id="rId7"/>
    <p:sldId id="261" r:id="rId8"/>
    <p:sldId id="262" r:id="rId9"/>
    <p:sldId id="266" r:id="rId10"/>
    <p:sldId id="269" r:id="rId11"/>
    <p:sldId id="268" r:id="rId12"/>
    <p:sldId id="267" r:id="rId13"/>
    <p:sldId id="265" r:id="rId14"/>
    <p:sldId id="270" r:id="rId15"/>
    <p:sldId id="271" r:id="rId16"/>
    <p:sldId id="263"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Nunito"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94646"/>
  </p:normalViewPr>
  <p:slideViewPr>
    <p:cSldViewPr snapToGrid="0">
      <p:cViewPr varScale="1">
        <p:scale>
          <a:sx n="118" d="100"/>
          <a:sy n="118" d="100"/>
        </p:scale>
        <p:origin x="872"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427748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93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92aa9875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92aa9875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02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92aa9875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92aa9875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811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92aa987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92aa987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421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991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92aa9875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92aa987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Bilingual Educators teaching in DL classrooms</a:t>
            </a:r>
            <a:endParaRPr dirty="0"/>
          </a:p>
        </p:txBody>
      </p:sp>
    </p:spTree>
    <p:extLst>
      <p:ext uri="{BB962C8B-B14F-4D97-AF65-F5344CB8AC3E}">
        <p14:creationId xmlns:p14="http://schemas.microsoft.com/office/powerpoint/2010/main" val="153641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92aa9875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92aa9875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31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92aa9875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92aa9875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87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92aa9875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92aa9875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53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Such a find was important to note from this study because it allows the reader to understand the complexity and dynamics of the elementary dual language classroom and the challenges that dual language teachers face when trying to implement promising programs and practices to assist students in having access to STEM education.</a:t>
            </a:r>
          </a:p>
          <a:p>
            <a:endParaRPr lang="en-US" dirty="0"/>
          </a:p>
        </p:txBody>
      </p:sp>
    </p:spTree>
    <p:extLst>
      <p:ext uri="{BB962C8B-B14F-4D97-AF65-F5344CB8AC3E}">
        <p14:creationId xmlns:p14="http://schemas.microsoft.com/office/powerpoint/2010/main" val="216386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124"/>
        <p:cNvGrpSpPr/>
        <p:nvPr/>
      </p:nvGrpSpPr>
      <p:grpSpPr>
        <a:xfrm>
          <a:off x="0" y="0"/>
          <a:ext cx="0" cy="0"/>
          <a:chOff x="0" y="0"/>
          <a:chExt cx="0" cy="0"/>
        </a:xfrm>
      </p:grpSpPr>
      <p:sp>
        <p:nvSpPr>
          <p:cNvPr id="125" name="Google Shape;125;p13"/>
          <p:cNvSpPr/>
          <p:nvPr/>
        </p:nvSpPr>
        <p:spPr>
          <a:xfrm>
            <a:off x="0" y="0"/>
            <a:ext cx="9144000" cy="51435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13"/>
          <p:cNvSpPr txBox="1">
            <a:spLocks noGrp="1"/>
          </p:cNvSpPr>
          <p:nvPr>
            <p:ph type="ctrTitle"/>
          </p:nvPr>
        </p:nvSpPr>
        <p:spPr>
          <a:xfrm>
            <a:off x="323525" y="521325"/>
            <a:ext cx="3464700" cy="13398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2400"/>
              <a:buNone/>
              <a:defRPr sz="2400" b="1">
                <a:solidFill>
                  <a:srgbClr val="FFFFFF"/>
                </a:solidFill>
              </a:defRPr>
            </a:lvl1pPr>
            <a:lvl2pPr lvl="1" algn="l">
              <a:lnSpc>
                <a:spcPct val="100000"/>
              </a:lnSpc>
              <a:spcBef>
                <a:spcPts val="0"/>
              </a:spcBef>
              <a:spcAft>
                <a:spcPts val="0"/>
              </a:spcAft>
              <a:buClr>
                <a:srgbClr val="FFFFFF"/>
              </a:buClr>
              <a:buSzPts val="2400"/>
              <a:buNone/>
              <a:defRPr sz="2400" b="1">
                <a:solidFill>
                  <a:srgbClr val="FFFFFF"/>
                </a:solidFill>
              </a:defRPr>
            </a:lvl2pPr>
            <a:lvl3pPr lvl="2" algn="l">
              <a:lnSpc>
                <a:spcPct val="100000"/>
              </a:lnSpc>
              <a:spcBef>
                <a:spcPts val="0"/>
              </a:spcBef>
              <a:spcAft>
                <a:spcPts val="0"/>
              </a:spcAft>
              <a:buClr>
                <a:srgbClr val="FFFFFF"/>
              </a:buClr>
              <a:buSzPts val="2400"/>
              <a:buNone/>
              <a:defRPr sz="2400" b="1">
                <a:solidFill>
                  <a:srgbClr val="FFFFFF"/>
                </a:solidFill>
              </a:defRPr>
            </a:lvl3pPr>
            <a:lvl4pPr lvl="3" algn="l">
              <a:lnSpc>
                <a:spcPct val="100000"/>
              </a:lnSpc>
              <a:spcBef>
                <a:spcPts val="0"/>
              </a:spcBef>
              <a:spcAft>
                <a:spcPts val="0"/>
              </a:spcAft>
              <a:buClr>
                <a:srgbClr val="FFFFFF"/>
              </a:buClr>
              <a:buSzPts val="2400"/>
              <a:buNone/>
              <a:defRPr sz="2400" b="1">
                <a:solidFill>
                  <a:srgbClr val="FFFFFF"/>
                </a:solidFill>
              </a:defRPr>
            </a:lvl4pPr>
            <a:lvl5pPr lvl="4" algn="l">
              <a:lnSpc>
                <a:spcPct val="100000"/>
              </a:lnSpc>
              <a:spcBef>
                <a:spcPts val="0"/>
              </a:spcBef>
              <a:spcAft>
                <a:spcPts val="0"/>
              </a:spcAft>
              <a:buClr>
                <a:srgbClr val="FFFFFF"/>
              </a:buClr>
              <a:buSzPts val="2400"/>
              <a:buNone/>
              <a:defRPr sz="2400" b="1">
                <a:solidFill>
                  <a:srgbClr val="FFFFFF"/>
                </a:solidFill>
              </a:defRPr>
            </a:lvl5pPr>
            <a:lvl6pPr lvl="5" algn="l">
              <a:lnSpc>
                <a:spcPct val="100000"/>
              </a:lnSpc>
              <a:spcBef>
                <a:spcPts val="0"/>
              </a:spcBef>
              <a:spcAft>
                <a:spcPts val="0"/>
              </a:spcAft>
              <a:buClr>
                <a:srgbClr val="FFFFFF"/>
              </a:buClr>
              <a:buSzPts val="2400"/>
              <a:buNone/>
              <a:defRPr sz="2400" b="1">
                <a:solidFill>
                  <a:srgbClr val="FFFFFF"/>
                </a:solidFill>
              </a:defRPr>
            </a:lvl6pPr>
            <a:lvl7pPr lvl="6" algn="l">
              <a:lnSpc>
                <a:spcPct val="100000"/>
              </a:lnSpc>
              <a:spcBef>
                <a:spcPts val="0"/>
              </a:spcBef>
              <a:spcAft>
                <a:spcPts val="0"/>
              </a:spcAft>
              <a:buClr>
                <a:srgbClr val="FFFFFF"/>
              </a:buClr>
              <a:buSzPts val="2400"/>
              <a:buNone/>
              <a:defRPr sz="2400" b="1">
                <a:solidFill>
                  <a:srgbClr val="FFFFFF"/>
                </a:solidFill>
              </a:defRPr>
            </a:lvl7pPr>
            <a:lvl8pPr lvl="7" algn="l">
              <a:lnSpc>
                <a:spcPct val="100000"/>
              </a:lnSpc>
              <a:spcBef>
                <a:spcPts val="0"/>
              </a:spcBef>
              <a:spcAft>
                <a:spcPts val="0"/>
              </a:spcAft>
              <a:buClr>
                <a:srgbClr val="FFFFFF"/>
              </a:buClr>
              <a:buSzPts val="2400"/>
              <a:buNone/>
              <a:defRPr sz="2400" b="1">
                <a:solidFill>
                  <a:srgbClr val="FFFFFF"/>
                </a:solidFill>
              </a:defRPr>
            </a:lvl8pPr>
            <a:lvl9pPr lvl="8" algn="l">
              <a:lnSpc>
                <a:spcPct val="100000"/>
              </a:lnSpc>
              <a:spcBef>
                <a:spcPts val="0"/>
              </a:spcBef>
              <a:spcAft>
                <a:spcPts val="0"/>
              </a:spcAft>
              <a:buClr>
                <a:srgbClr val="FFFFFF"/>
              </a:buClr>
              <a:buSzPts val="2400"/>
              <a:buNone/>
              <a:defRPr sz="2400" b="1">
                <a:solidFill>
                  <a:srgbClr val="FFFFFF"/>
                </a:solidFill>
              </a:defRPr>
            </a:lvl9pPr>
          </a:lstStyle>
          <a:p>
            <a:endParaRPr/>
          </a:p>
        </p:txBody>
      </p:sp>
      <p:sp>
        <p:nvSpPr>
          <p:cNvPr id="128" name="Google Shape;128;p13"/>
          <p:cNvSpPr txBox="1">
            <a:spLocks noGrp="1"/>
          </p:cNvSpPr>
          <p:nvPr>
            <p:ph type="body" idx="1"/>
          </p:nvPr>
        </p:nvSpPr>
        <p:spPr>
          <a:xfrm>
            <a:off x="323525" y="1990875"/>
            <a:ext cx="3464700" cy="18900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3">
    <p:bg>
      <p:bgPr>
        <a:solidFill>
          <a:srgbClr val="FFFFFF"/>
        </a:solidFill>
        <a:effectLst/>
      </p:bgPr>
    </p:bg>
    <p:spTree>
      <p:nvGrpSpPr>
        <p:cNvPr id="1" name="Shape 129"/>
        <p:cNvGrpSpPr/>
        <p:nvPr/>
      </p:nvGrpSpPr>
      <p:grpSpPr>
        <a:xfrm>
          <a:off x="0" y="0"/>
          <a:ext cx="0" cy="0"/>
          <a:chOff x="0" y="0"/>
          <a:chExt cx="0" cy="0"/>
        </a:xfrm>
      </p:grpSpPr>
      <p:sp>
        <p:nvSpPr>
          <p:cNvPr id="130" name="Google Shape;130;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172350" y="3694325"/>
            <a:ext cx="8811900" cy="1296900"/>
          </a:xfrm>
          <a:prstGeom prst="rect">
            <a:avLst/>
          </a:prstGeom>
          <a:solidFill>
            <a:srgbClr val="E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172350" y="152100"/>
            <a:ext cx="6990600" cy="3416100"/>
          </a:xfrm>
          <a:prstGeom prst="rect">
            <a:avLst/>
          </a:prstGeom>
          <a:solidFill>
            <a:srgbClr val="E4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324600" y="152100"/>
            <a:ext cx="1659600" cy="3416100"/>
          </a:xfrm>
          <a:prstGeom prst="rect">
            <a:avLst/>
          </a:prstGeom>
          <a:solidFill>
            <a:srgbClr val="E4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txBox="1">
            <a:spLocks noGrp="1"/>
          </p:cNvSpPr>
          <p:nvPr>
            <p:ph type="ctrTitle"/>
          </p:nvPr>
        </p:nvSpPr>
        <p:spPr>
          <a:xfrm>
            <a:off x="822425" y="529275"/>
            <a:ext cx="5788200" cy="26598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Clr>
                <a:srgbClr val="343C44"/>
              </a:buClr>
              <a:buSzPts val="3600"/>
              <a:buNone/>
              <a:defRPr sz="3600" b="1">
                <a:solidFill>
                  <a:srgbClr val="343C44"/>
                </a:solidFill>
              </a:defRPr>
            </a:lvl1pPr>
            <a:lvl2pPr lvl="1" algn="l">
              <a:lnSpc>
                <a:spcPct val="100000"/>
              </a:lnSpc>
              <a:spcBef>
                <a:spcPts val="0"/>
              </a:spcBef>
              <a:spcAft>
                <a:spcPts val="0"/>
              </a:spcAft>
              <a:buClr>
                <a:srgbClr val="343C44"/>
              </a:buClr>
              <a:buSzPts val="3600"/>
              <a:buNone/>
              <a:defRPr sz="3600" b="1">
                <a:solidFill>
                  <a:srgbClr val="343C44"/>
                </a:solidFill>
              </a:defRPr>
            </a:lvl2pPr>
            <a:lvl3pPr lvl="2" algn="l">
              <a:lnSpc>
                <a:spcPct val="100000"/>
              </a:lnSpc>
              <a:spcBef>
                <a:spcPts val="0"/>
              </a:spcBef>
              <a:spcAft>
                <a:spcPts val="0"/>
              </a:spcAft>
              <a:buClr>
                <a:srgbClr val="343C44"/>
              </a:buClr>
              <a:buSzPts val="3600"/>
              <a:buNone/>
              <a:defRPr sz="3600" b="1">
                <a:solidFill>
                  <a:srgbClr val="343C44"/>
                </a:solidFill>
              </a:defRPr>
            </a:lvl3pPr>
            <a:lvl4pPr lvl="3" algn="l">
              <a:lnSpc>
                <a:spcPct val="100000"/>
              </a:lnSpc>
              <a:spcBef>
                <a:spcPts val="0"/>
              </a:spcBef>
              <a:spcAft>
                <a:spcPts val="0"/>
              </a:spcAft>
              <a:buClr>
                <a:srgbClr val="343C44"/>
              </a:buClr>
              <a:buSzPts val="3600"/>
              <a:buNone/>
              <a:defRPr sz="3600" b="1">
                <a:solidFill>
                  <a:srgbClr val="343C44"/>
                </a:solidFill>
              </a:defRPr>
            </a:lvl4pPr>
            <a:lvl5pPr lvl="4" algn="l">
              <a:lnSpc>
                <a:spcPct val="100000"/>
              </a:lnSpc>
              <a:spcBef>
                <a:spcPts val="0"/>
              </a:spcBef>
              <a:spcAft>
                <a:spcPts val="0"/>
              </a:spcAft>
              <a:buClr>
                <a:srgbClr val="343C44"/>
              </a:buClr>
              <a:buSzPts val="3600"/>
              <a:buNone/>
              <a:defRPr sz="3600" b="1">
                <a:solidFill>
                  <a:srgbClr val="343C44"/>
                </a:solidFill>
              </a:defRPr>
            </a:lvl5pPr>
            <a:lvl6pPr lvl="5" algn="l">
              <a:lnSpc>
                <a:spcPct val="100000"/>
              </a:lnSpc>
              <a:spcBef>
                <a:spcPts val="0"/>
              </a:spcBef>
              <a:spcAft>
                <a:spcPts val="0"/>
              </a:spcAft>
              <a:buClr>
                <a:srgbClr val="343C44"/>
              </a:buClr>
              <a:buSzPts val="3600"/>
              <a:buNone/>
              <a:defRPr sz="3600" b="1">
                <a:solidFill>
                  <a:srgbClr val="343C44"/>
                </a:solidFill>
              </a:defRPr>
            </a:lvl6pPr>
            <a:lvl7pPr lvl="6" algn="l">
              <a:lnSpc>
                <a:spcPct val="100000"/>
              </a:lnSpc>
              <a:spcBef>
                <a:spcPts val="0"/>
              </a:spcBef>
              <a:spcAft>
                <a:spcPts val="0"/>
              </a:spcAft>
              <a:buClr>
                <a:srgbClr val="343C44"/>
              </a:buClr>
              <a:buSzPts val="3600"/>
              <a:buNone/>
              <a:defRPr sz="3600" b="1">
                <a:solidFill>
                  <a:srgbClr val="343C44"/>
                </a:solidFill>
              </a:defRPr>
            </a:lvl7pPr>
            <a:lvl8pPr lvl="7" algn="l">
              <a:lnSpc>
                <a:spcPct val="100000"/>
              </a:lnSpc>
              <a:spcBef>
                <a:spcPts val="0"/>
              </a:spcBef>
              <a:spcAft>
                <a:spcPts val="0"/>
              </a:spcAft>
              <a:buClr>
                <a:srgbClr val="343C44"/>
              </a:buClr>
              <a:buSzPts val="3600"/>
              <a:buNone/>
              <a:defRPr sz="3600" b="1">
                <a:solidFill>
                  <a:srgbClr val="343C44"/>
                </a:solidFill>
              </a:defRPr>
            </a:lvl8pPr>
            <a:lvl9pPr lvl="8" algn="l">
              <a:lnSpc>
                <a:spcPct val="100000"/>
              </a:lnSpc>
              <a:spcBef>
                <a:spcPts val="0"/>
              </a:spcBef>
              <a:spcAft>
                <a:spcPts val="0"/>
              </a:spcAft>
              <a:buClr>
                <a:srgbClr val="343C44"/>
              </a:buClr>
              <a:buSzPts val="3600"/>
              <a:buNone/>
              <a:defRPr sz="3600" b="1">
                <a:solidFill>
                  <a:srgbClr val="343C44"/>
                </a:solidFill>
              </a:defRPr>
            </a:lvl9pPr>
          </a:lstStyle>
          <a:p>
            <a:endParaRPr/>
          </a:p>
        </p:txBody>
      </p:sp>
      <p:sp>
        <p:nvSpPr>
          <p:cNvPr id="135" name="Google Shape;135;p14"/>
          <p:cNvSpPr txBox="1">
            <a:spLocks noGrp="1"/>
          </p:cNvSpPr>
          <p:nvPr>
            <p:ph type="subTitle" idx="1"/>
          </p:nvPr>
        </p:nvSpPr>
        <p:spPr>
          <a:xfrm>
            <a:off x="822425" y="3975600"/>
            <a:ext cx="4026600" cy="7698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343C44"/>
              </a:buClr>
              <a:buSzPts val="1600"/>
              <a:buNone/>
              <a:defRPr sz="1600" b="1">
                <a:solidFill>
                  <a:srgbClr val="343C44"/>
                </a:solidFill>
              </a:defRPr>
            </a:lvl1pPr>
            <a:lvl2pPr lvl="1" algn="l">
              <a:lnSpc>
                <a:spcPct val="100000"/>
              </a:lnSpc>
              <a:spcBef>
                <a:spcPts val="0"/>
              </a:spcBef>
              <a:spcAft>
                <a:spcPts val="0"/>
              </a:spcAft>
              <a:buClr>
                <a:srgbClr val="343C44"/>
              </a:buClr>
              <a:buSzPts val="1600"/>
              <a:buNone/>
              <a:defRPr sz="1600" b="1">
                <a:solidFill>
                  <a:srgbClr val="343C44"/>
                </a:solidFill>
              </a:defRPr>
            </a:lvl2pPr>
            <a:lvl3pPr lvl="2" algn="l">
              <a:lnSpc>
                <a:spcPct val="100000"/>
              </a:lnSpc>
              <a:spcBef>
                <a:spcPts val="0"/>
              </a:spcBef>
              <a:spcAft>
                <a:spcPts val="0"/>
              </a:spcAft>
              <a:buClr>
                <a:srgbClr val="343C44"/>
              </a:buClr>
              <a:buSzPts val="1600"/>
              <a:buNone/>
              <a:defRPr sz="1600" b="1">
                <a:solidFill>
                  <a:srgbClr val="343C44"/>
                </a:solidFill>
              </a:defRPr>
            </a:lvl3pPr>
            <a:lvl4pPr lvl="3" algn="l">
              <a:lnSpc>
                <a:spcPct val="100000"/>
              </a:lnSpc>
              <a:spcBef>
                <a:spcPts val="0"/>
              </a:spcBef>
              <a:spcAft>
                <a:spcPts val="0"/>
              </a:spcAft>
              <a:buClr>
                <a:srgbClr val="343C44"/>
              </a:buClr>
              <a:buSzPts val="1600"/>
              <a:buNone/>
              <a:defRPr sz="1600" b="1">
                <a:solidFill>
                  <a:srgbClr val="343C44"/>
                </a:solidFill>
              </a:defRPr>
            </a:lvl4pPr>
            <a:lvl5pPr lvl="4" algn="l">
              <a:lnSpc>
                <a:spcPct val="100000"/>
              </a:lnSpc>
              <a:spcBef>
                <a:spcPts val="0"/>
              </a:spcBef>
              <a:spcAft>
                <a:spcPts val="0"/>
              </a:spcAft>
              <a:buClr>
                <a:srgbClr val="343C44"/>
              </a:buClr>
              <a:buSzPts val="1600"/>
              <a:buNone/>
              <a:defRPr sz="1600" b="1">
                <a:solidFill>
                  <a:srgbClr val="343C44"/>
                </a:solidFill>
              </a:defRPr>
            </a:lvl5pPr>
            <a:lvl6pPr lvl="5" algn="l">
              <a:lnSpc>
                <a:spcPct val="100000"/>
              </a:lnSpc>
              <a:spcBef>
                <a:spcPts val="0"/>
              </a:spcBef>
              <a:spcAft>
                <a:spcPts val="0"/>
              </a:spcAft>
              <a:buClr>
                <a:srgbClr val="343C44"/>
              </a:buClr>
              <a:buSzPts val="1600"/>
              <a:buNone/>
              <a:defRPr sz="1600" b="1">
                <a:solidFill>
                  <a:srgbClr val="343C44"/>
                </a:solidFill>
              </a:defRPr>
            </a:lvl6pPr>
            <a:lvl7pPr lvl="6" algn="l">
              <a:lnSpc>
                <a:spcPct val="100000"/>
              </a:lnSpc>
              <a:spcBef>
                <a:spcPts val="0"/>
              </a:spcBef>
              <a:spcAft>
                <a:spcPts val="0"/>
              </a:spcAft>
              <a:buClr>
                <a:srgbClr val="343C44"/>
              </a:buClr>
              <a:buSzPts val="1600"/>
              <a:buNone/>
              <a:defRPr sz="1600" b="1">
                <a:solidFill>
                  <a:srgbClr val="343C44"/>
                </a:solidFill>
              </a:defRPr>
            </a:lvl7pPr>
            <a:lvl8pPr lvl="7" algn="l">
              <a:lnSpc>
                <a:spcPct val="100000"/>
              </a:lnSpc>
              <a:spcBef>
                <a:spcPts val="0"/>
              </a:spcBef>
              <a:spcAft>
                <a:spcPts val="0"/>
              </a:spcAft>
              <a:buClr>
                <a:srgbClr val="343C44"/>
              </a:buClr>
              <a:buSzPts val="1600"/>
              <a:buNone/>
              <a:defRPr sz="1600" b="1">
                <a:solidFill>
                  <a:srgbClr val="343C44"/>
                </a:solidFill>
              </a:defRPr>
            </a:lvl8pPr>
            <a:lvl9pPr lvl="8" algn="l">
              <a:lnSpc>
                <a:spcPct val="100000"/>
              </a:lnSpc>
              <a:spcBef>
                <a:spcPts val="0"/>
              </a:spcBef>
              <a:spcAft>
                <a:spcPts val="0"/>
              </a:spcAft>
              <a:buClr>
                <a:srgbClr val="343C44"/>
              </a:buClr>
              <a:buSzPts val="1600"/>
              <a:buNone/>
              <a:defRPr sz="1600" b="1">
                <a:solidFill>
                  <a:srgbClr val="343C44"/>
                </a:solidFill>
              </a:defRPr>
            </a:lvl9pPr>
          </a:lstStyle>
          <a:p>
            <a:endParaRPr/>
          </a:p>
        </p:txBody>
      </p:sp>
      <p:sp>
        <p:nvSpPr>
          <p:cNvPr id="136" name="Google Shape;136;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434343"/>
                </a:solidFill>
              </a:defRPr>
            </a:lvl1pPr>
            <a:lvl2pPr lvl="1" algn="r">
              <a:lnSpc>
                <a:spcPct val="100000"/>
              </a:lnSpc>
              <a:spcAft>
                <a:spcPts val="0"/>
              </a:spcAft>
              <a:buNone/>
              <a:defRPr sz="1000">
                <a:solidFill>
                  <a:srgbClr val="434343"/>
                </a:solidFill>
              </a:defRPr>
            </a:lvl2pPr>
            <a:lvl3pPr lvl="2" algn="r">
              <a:lnSpc>
                <a:spcPct val="100000"/>
              </a:lnSpc>
              <a:spcAft>
                <a:spcPts val="0"/>
              </a:spcAft>
              <a:buNone/>
              <a:defRPr sz="1000">
                <a:solidFill>
                  <a:srgbClr val="434343"/>
                </a:solidFill>
              </a:defRPr>
            </a:lvl3pPr>
            <a:lvl4pPr lvl="3" algn="r">
              <a:lnSpc>
                <a:spcPct val="100000"/>
              </a:lnSpc>
              <a:spcAft>
                <a:spcPts val="0"/>
              </a:spcAft>
              <a:buNone/>
              <a:defRPr sz="1000">
                <a:solidFill>
                  <a:srgbClr val="434343"/>
                </a:solidFill>
              </a:defRPr>
            </a:lvl4pPr>
            <a:lvl5pPr lvl="4" algn="r">
              <a:lnSpc>
                <a:spcPct val="100000"/>
              </a:lnSpc>
              <a:spcAft>
                <a:spcPts val="0"/>
              </a:spcAft>
              <a:buNone/>
              <a:defRPr sz="1000">
                <a:solidFill>
                  <a:srgbClr val="434343"/>
                </a:solidFill>
              </a:defRPr>
            </a:lvl5pPr>
            <a:lvl6pPr lvl="5" algn="r">
              <a:lnSpc>
                <a:spcPct val="100000"/>
              </a:lnSpc>
              <a:spcAft>
                <a:spcPts val="0"/>
              </a:spcAft>
              <a:buNone/>
              <a:defRPr sz="1000">
                <a:solidFill>
                  <a:srgbClr val="434343"/>
                </a:solidFill>
              </a:defRPr>
            </a:lvl6pPr>
            <a:lvl7pPr lvl="6" algn="r">
              <a:lnSpc>
                <a:spcPct val="100000"/>
              </a:lnSpc>
              <a:spcAft>
                <a:spcPts val="0"/>
              </a:spcAft>
              <a:buNone/>
              <a:defRPr sz="1000">
                <a:solidFill>
                  <a:srgbClr val="434343"/>
                </a:solidFill>
              </a:defRPr>
            </a:lvl7pPr>
            <a:lvl8pPr lvl="7" algn="r">
              <a:lnSpc>
                <a:spcPct val="100000"/>
              </a:lnSpc>
              <a:spcAft>
                <a:spcPts val="0"/>
              </a:spcAft>
              <a:buNone/>
              <a:defRPr sz="1000">
                <a:solidFill>
                  <a:srgbClr val="434343"/>
                </a:solidFill>
              </a:defRPr>
            </a:lvl8pPr>
            <a:lvl9pPr lvl="8" algn="r">
              <a:lnSpc>
                <a:spcPct val="100000"/>
              </a:lnSpc>
              <a:spcAft>
                <a:spcPts val="0"/>
              </a:spcAft>
              <a:buNone/>
              <a:defRPr sz="1000">
                <a:solidFill>
                  <a:srgbClr val="43434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ctrTitle"/>
          </p:nvPr>
        </p:nvSpPr>
        <p:spPr>
          <a:xfrm>
            <a:off x="974360" y="1355258"/>
            <a:ext cx="7454939"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STREAM Preparation for Pre-Service Bilingual Educators in  Dual Language Classrooms</a:t>
            </a:r>
            <a:endParaRPr dirty="0"/>
          </a:p>
        </p:txBody>
      </p:sp>
      <p:sp>
        <p:nvSpPr>
          <p:cNvPr id="142" name="Google Shape;142;p15"/>
          <p:cNvSpPr txBox="1">
            <a:spLocks noGrp="1"/>
          </p:cNvSpPr>
          <p:nvPr>
            <p:ph type="subTitle" idx="1"/>
          </p:nvPr>
        </p:nvSpPr>
        <p:spPr>
          <a:xfrm>
            <a:off x="3068000" y="3635115"/>
            <a:ext cx="5361300" cy="9133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Dr. Esther Garza</a:t>
            </a:r>
          </a:p>
          <a:p>
            <a:pPr marL="0" lvl="0" indent="0" algn="ctr" rtl="0">
              <a:spcBef>
                <a:spcPts val="0"/>
              </a:spcBef>
              <a:spcAft>
                <a:spcPts val="0"/>
              </a:spcAft>
              <a:buNone/>
            </a:pPr>
            <a:r>
              <a:rPr lang="en" sz="2000" dirty="0"/>
              <a:t>Texas A&amp;M University-San Antonio</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75" y="254525"/>
            <a:ext cx="8522403" cy="954600"/>
          </a:xfrm>
        </p:spPr>
        <p:txBody>
          <a:bodyPr/>
          <a:lstStyle/>
          <a:p>
            <a:r>
              <a:rPr lang="en-US" dirty="0"/>
              <a:t>Findings: Challenges in STREAM Bilingual Pre-Service Teacher Preparation</a:t>
            </a:r>
          </a:p>
        </p:txBody>
      </p:sp>
      <p:sp>
        <p:nvSpPr>
          <p:cNvPr id="3" name="Text Placeholder 2"/>
          <p:cNvSpPr>
            <a:spLocks noGrp="1"/>
          </p:cNvSpPr>
          <p:nvPr>
            <p:ph type="body" idx="1"/>
          </p:nvPr>
        </p:nvSpPr>
        <p:spPr>
          <a:xfrm>
            <a:off x="301930" y="1361911"/>
            <a:ext cx="8324849" cy="3650105"/>
          </a:xfrm>
        </p:spPr>
        <p:txBody>
          <a:bodyPr/>
          <a:lstStyle/>
          <a:p>
            <a:r>
              <a:rPr lang="en-US" sz="1800" dirty="0"/>
              <a:t>New approaches to teaching content learning (Math, </a:t>
            </a:r>
            <a:r>
              <a:rPr lang="en-US" sz="1800" dirty="0" err="1"/>
              <a:t>Sci</a:t>
            </a:r>
            <a:r>
              <a:rPr lang="en-US" sz="1800" dirty="0"/>
              <a:t>, </a:t>
            </a:r>
            <a:r>
              <a:rPr lang="en-US" sz="1800" dirty="0" err="1"/>
              <a:t>Rdng</a:t>
            </a:r>
            <a:r>
              <a:rPr lang="en-US" sz="1800" dirty="0"/>
              <a:t>, </a:t>
            </a:r>
            <a:r>
              <a:rPr lang="en-US" sz="1800" dirty="0" err="1"/>
              <a:t>Ss</a:t>
            </a:r>
            <a:r>
              <a:rPr lang="en-US" sz="1800" dirty="0"/>
              <a:t>)</a:t>
            </a:r>
          </a:p>
          <a:p>
            <a:r>
              <a:rPr lang="en-US" sz="1800" dirty="0"/>
              <a:t>University Coursework focuses on dual language education to support efforts for Dual Language Models enacted in local school districts (</a:t>
            </a:r>
            <a:r>
              <a:rPr lang="en-US" sz="1800" dirty="0" err="1"/>
              <a:t>ie</a:t>
            </a:r>
            <a:r>
              <a:rPr lang="en-US" sz="1800" dirty="0"/>
              <a:t>. 2018-2019 SAISD increased DL programs from 13 to 45 campuses)</a:t>
            </a:r>
          </a:p>
          <a:p>
            <a:r>
              <a:rPr lang="en-US" sz="1800" dirty="0"/>
              <a:t>University Coursework for STEM education for pre-service teachers are pretty much non-existence (Bartels, </a:t>
            </a:r>
            <a:r>
              <a:rPr lang="en-US" sz="1800" dirty="0" err="1"/>
              <a:t>Rupe</a:t>
            </a:r>
            <a:r>
              <a:rPr lang="en-US" sz="1800" dirty="0"/>
              <a:t>, &amp; Lederman, 2019) </a:t>
            </a:r>
          </a:p>
          <a:p>
            <a:r>
              <a:rPr lang="en-US" sz="1800" dirty="0"/>
              <a:t>Most methods courses for preservice elementary teachers are taught independently by content area and lack modeling integrated teaching strategies (Bartels, </a:t>
            </a:r>
            <a:r>
              <a:rPr lang="en-US" sz="1800" dirty="0" err="1"/>
              <a:t>Rupe</a:t>
            </a:r>
            <a:r>
              <a:rPr lang="en-US" sz="1800" dirty="0"/>
              <a:t>, &amp; Lederman, 2019). </a:t>
            </a:r>
          </a:p>
          <a:p>
            <a:pPr marL="146050" indent="0">
              <a:buNone/>
            </a:pPr>
            <a:r>
              <a:rPr lang="en-US" sz="1800" dirty="0"/>
              <a:t> </a:t>
            </a:r>
            <a:endParaRPr lang="en-US" sz="2800" dirty="0"/>
          </a:p>
        </p:txBody>
      </p:sp>
    </p:spTree>
    <p:extLst>
      <p:ext uri="{BB962C8B-B14F-4D97-AF65-F5344CB8AC3E}">
        <p14:creationId xmlns:p14="http://schemas.microsoft.com/office/powerpoint/2010/main" val="210735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53" y="208518"/>
            <a:ext cx="8272385" cy="954600"/>
          </a:xfrm>
        </p:spPr>
        <p:txBody>
          <a:bodyPr/>
          <a:lstStyle/>
          <a:p>
            <a:r>
              <a:rPr lang="en-US" sz="2400" dirty="0"/>
              <a:t>Findings: Challenges in STREAM Bilingual Pre-Service Teacher Preparation (</a:t>
            </a:r>
            <a:r>
              <a:rPr lang="en-US" sz="2400" dirty="0" err="1"/>
              <a:t>Rosal</a:t>
            </a:r>
            <a:r>
              <a:rPr lang="en-US" sz="2400" dirty="0"/>
              <a:t>, Roman &amp; </a:t>
            </a:r>
            <a:r>
              <a:rPr lang="en-US" sz="2400" dirty="0" err="1"/>
              <a:t>Barraba</a:t>
            </a:r>
            <a:r>
              <a:rPr lang="en-US" sz="2400" dirty="0"/>
              <a:t> 2018) </a:t>
            </a:r>
          </a:p>
        </p:txBody>
      </p:sp>
      <p:sp>
        <p:nvSpPr>
          <p:cNvPr id="3" name="Text Placeholder 2"/>
          <p:cNvSpPr>
            <a:spLocks noGrp="1"/>
          </p:cNvSpPr>
          <p:nvPr>
            <p:ph type="body" idx="1"/>
          </p:nvPr>
        </p:nvSpPr>
        <p:spPr>
          <a:xfrm>
            <a:off x="246302" y="931815"/>
            <a:ext cx="8518557" cy="2106374"/>
          </a:xfrm>
        </p:spPr>
        <p:txBody>
          <a:bodyPr/>
          <a:lstStyle/>
          <a:p>
            <a:r>
              <a:rPr lang="en-US" sz="1800" dirty="0" err="1"/>
              <a:t>Rosal</a:t>
            </a:r>
            <a:r>
              <a:rPr lang="en-US" sz="1800" dirty="0"/>
              <a:t>, Roman and </a:t>
            </a:r>
            <a:r>
              <a:rPr lang="en-US" sz="1800" dirty="0" err="1"/>
              <a:t>Barraba</a:t>
            </a:r>
            <a:r>
              <a:rPr lang="en-US" sz="1800" dirty="0"/>
              <a:t> (2018) explore the preparation of pre-service bilingual educators who are seeking certification, working with university faculty and participating in partnerships with local school districts. </a:t>
            </a:r>
          </a:p>
          <a:p>
            <a:r>
              <a:rPr lang="en-US" sz="1800" b="1" i="1" dirty="0"/>
              <a:t>Positive affordances</a:t>
            </a:r>
          </a:p>
          <a:p>
            <a:pPr lvl="1"/>
            <a:r>
              <a:rPr lang="en-US" sz="1600" dirty="0"/>
              <a:t>being part of a cohort, having more access to bilingual and specialized mentors, and additional training and development</a:t>
            </a:r>
            <a:endParaRPr lang="en-US" sz="1800" dirty="0"/>
          </a:p>
          <a:p>
            <a:r>
              <a:rPr lang="en-US" sz="1800" b="1" i="1" dirty="0"/>
              <a:t>Negative affordances</a:t>
            </a:r>
          </a:p>
          <a:p>
            <a:pPr lvl="1"/>
            <a:r>
              <a:rPr lang="en-US" sz="1600" dirty="0"/>
              <a:t>inconsistency with partners’ expectations and mismatch in teaching assignments. </a:t>
            </a:r>
          </a:p>
          <a:p>
            <a:r>
              <a:rPr lang="en-US" sz="1800" dirty="0"/>
              <a:t>Pre-service bilingual educators began to enact their own agency by developing the following practices and goals:  motivating each other and learning to teach each other, identifying issues of equity and finding solutions to systemic problems.</a:t>
            </a:r>
          </a:p>
          <a:p>
            <a:endParaRPr lang="en-US" sz="2000" dirty="0"/>
          </a:p>
        </p:txBody>
      </p:sp>
    </p:spTree>
    <p:extLst>
      <p:ext uri="{BB962C8B-B14F-4D97-AF65-F5344CB8AC3E}">
        <p14:creationId xmlns:p14="http://schemas.microsoft.com/office/powerpoint/2010/main" val="288666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67" y="356839"/>
            <a:ext cx="8329657" cy="1011794"/>
          </a:xfrm>
        </p:spPr>
        <p:txBody>
          <a:bodyPr/>
          <a:lstStyle/>
          <a:p>
            <a:r>
              <a:rPr lang="en-US" sz="2400" dirty="0"/>
              <a:t>Findings Challenges in STREAM Bilingual Pre-Service Teacher Preparation (Brenneman, Lange, &amp; </a:t>
            </a:r>
            <a:r>
              <a:rPr lang="en-US" sz="2400" dirty="0" err="1"/>
              <a:t>Nayfield</a:t>
            </a:r>
            <a:r>
              <a:rPr lang="en-US" sz="2400" dirty="0"/>
              <a:t> 2019) </a:t>
            </a:r>
          </a:p>
        </p:txBody>
      </p:sp>
      <p:sp>
        <p:nvSpPr>
          <p:cNvPr id="3" name="Text Placeholder 2"/>
          <p:cNvSpPr>
            <a:spLocks noGrp="1"/>
          </p:cNvSpPr>
          <p:nvPr>
            <p:ph type="body" idx="1"/>
          </p:nvPr>
        </p:nvSpPr>
        <p:spPr>
          <a:xfrm>
            <a:off x="729209" y="1368633"/>
            <a:ext cx="7920116" cy="2448000"/>
          </a:xfrm>
        </p:spPr>
        <p:txBody>
          <a:bodyPr/>
          <a:lstStyle/>
          <a:p>
            <a:r>
              <a:rPr lang="en-US" sz="1800" dirty="0"/>
              <a:t>In order to support teachers’ development in STEM education, on-going support should be implemented to sustain and progress in the teaching of STEM</a:t>
            </a:r>
            <a:r>
              <a:rPr lang="en-US" sz="2000" dirty="0"/>
              <a:t>.  </a:t>
            </a:r>
            <a:r>
              <a:rPr lang="en-US" sz="1800" dirty="0"/>
              <a:t>SCIMATH DLL Professional Development - workshops, reflective coaching, and professional learning communities.</a:t>
            </a:r>
          </a:p>
          <a:p>
            <a:pPr lvl="1"/>
            <a:r>
              <a:rPr lang="en-US" sz="2000" dirty="0"/>
              <a:t>support teachers in their instructional delivery </a:t>
            </a:r>
          </a:p>
          <a:p>
            <a:pPr lvl="1"/>
            <a:r>
              <a:rPr lang="en-US" sz="2000" dirty="0"/>
              <a:t>address teachers’ attitudes in STEM. </a:t>
            </a:r>
          </a:p>
          <a:p>
            <a:pPr lvl="1"/>
            <a:r>
              <a:rPr lang="en-US" sz="2000" dirty="0"/>
              <a:t>identify and present best practices for teaching STEM in DL classrooms </a:t>
            </a:r>
            <a:endParaRPr lang="en-US" sz="3600" dirty="0"/>
          </a:p>
          <a:p>
            <a:pPr lvl="1"/>
            <a:endParaRPr lang="en-US" sz="4400" dirty="0"/>
          </a:p>
        </p:txBody>
      </p:sp>
    </p:spTree>
    <p:extLst>
      <p:ext uri="{BB962C8B-B14F-4D97-AF65-F5344CB8AC3E}">
        <p14:creationId xmlns:p14="http://schemas.microsoft.com/office/powerpoint/2010/main" val="267823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852" y="290964"/>
            <a:ext cx="7505700" cy="954600"/>
          </a:xfrm>
        </p:spPr>
        <p:txBody>
          <a:bodyPr/>
          <a:lstStyle/>
          <a:p>
            <a:pPr algn="ctr"/>
            <a:r>
              <a:rPr lang="en-US" dirty="0"/>
              <a:t>Findings:  Science </a:t>
            </a:r>
            <a:r>
              <a:rPr lang="en-US" dirty="0" err="1"/>
              <a:t>Biliteracy</a:t>
            </a:r>
            <a:r>
              <a:rPr lang="en-US" dirty="0"/>
              <a:t> (</a:t>
            </a:r>
            <a:r>
              <a:rPr lang="en-US" dirty="0" err="1"/>
              <a:t>Esquinca</a:t>
            </a:r>
            <a:r>
              <a:rPr lang="en-US" dirty="0"/>
              <a:t>, de la </a:t>
            </a:r>
            <a:r>
              <a:rPr lang="en-US" dirty="0" err="1"/>
              <a:t>Pierda</a:t>
            </a:r>
            <a:r>
              <a:rPr lang="en-US" dirty="0"/>
              <a:t>, &amp; Herrera Rocha, 2018)</a:t>
            </a:r>
          </a:p>
        </p:txBody>
      </p:sp>
      <p:sp>
        <p:nvSpPr>
          <p:cNvPr id="3" name="Text Placeholder 2"/>
          <p:cNvSpPr>
            <a:spLocks noGrp="1"/>
          </p:cNvSpPr>
          <p:nvPr>
            <p:ph type="body" idx="1"/>
          </p:nvPr>
        </p:nvSpPr>
        <p:spPr>
          <a:xfrm>
            <a:off x="404735" y="1245564"/>
            <a:ext cx="7905125" cy="2932214"/>
          </a:xfrm>
        </p:spPr>
        <p:txBody>
          <a:bodyPr/>
          <a:lstStyle/>
          <a:p>
            <a:r>
              <a:rPr lang="en-US" sz="1800" dirty="0" err="1"/>
              <a:t>Esquinca</a:t>
            </a:r>
            <a:r>
              <a:rPr lang="en-US" sz="1800" dirty="0"/>
              <a:t>, de la </a:t>
            </a:r>
            <a:r>
              <a:rPr lang="en-US" sz="1800" dirty="0" err="1"/>
              <a:t>Pierda</a:t>
            </a:r>
            <a:r>
              <a:rPr lang="en-US" sz="1800" dirty="0"/>
              <a:t>, &amp; Herrera-Rocha (2018) explore how the linguistic practices manifest themselves at the STEM elementary level focusing particularly in a 4th grade dual language classroom.</a:t>
            </a:r>
          </a:p>
          <a:p>
            <a:pPr lvl="1"/>
            <a:r>
              <a:rPr lang="en-US" sz="1800" dirty="0"/>
              <a:t>The study found that when the use of the English language during science instruction supported the linguistic hegemony found in school discourses.  </a:t>
            </a:r>
          </a:p>
          <a:p>
            <a:pPr lvl="1"/>
            <a:r>
              <a:rPr lang="en-US" sz="1800" dirty="0"/>
              <a:t>As well, even though Spanish was taught, the researchers did not observe the use of </a:t>
            </a:r>
            <a:r>
              <a:rPr lang="en-US" sz="1800" dirty="0" err="1"/>
              <a:t>translanguaging</a:t>
            </a:r>
            <a:r>
              <a:rPr lang="en-US" sz="1800" dirty="0"/>
              <a:t> but rather language separation prevail in the science discourse in the classroom.  </a:t>
            </a:r>
            <a:endParaRPr lang="en-US" sz="2800" dirty="0"/>
          </a:p>
        </p:txBody>
      </p:sp>
    </p:spTree>
    <p:extLst>
      <p:ext uri="{BB962C8B-B14F-4D97-AF65-F5344CB8AC3E}">
        <p14:creationId xmlns:p14="http://schemas.microsoft.com/office/powerpoint/2010/main" val="231954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033" y="421854"/>
            <a:ext cx="7505700" cy="954600"/>
          </a:xfrm>
        </p:spPr>
        <p:txBody>
          <a:bodyPr/>
          <a:lstStyle/>
          <a:p>
            <a:r>
              <a:rPr lang="en-US" dirty="0"/>
              <a:t>STEM Learning: Early and Upper Elementary Grades</a:t>
            </a:r>
          </a:p>
        </p:txBody>
      </p:sp>
      <p:sp>
        <p:nvSpPr>
          <p:cNvPr id="3" name="Text Placeholder 2"/>
          <p:cNvSpPr>
            <a:spLocks noGrp="1"/>
          </p:cNvSpPr>
          <p:nvPr>
            <p:ph type="body" idx="1"/>
          </p:nvPr>
        </p:nvSpPr>
        <p:spPr>
          <a:xfrm>
            <a:off x="520390" y="1583472"/>
            <a:ext cx="7804460" cy="3211551"/>
          </a:xfrm>
        </p:spPr>
        <p:txBody>
          <a:bodyPr/>
          <a:lstStyle/>
          <a:p>
            <a:r>
              <a:rPr lang="en-US" sz="1600" dirty="0"/>
              <a:t>Research has primarily been conducted in grades 3-5 in the upper elementary levels (Vasquez, </a:t>
            </a:r>
            <a:r>
              <a:rPr lang="en-US" sz="1600" dirty="0" err="1"/>
              <a:t>Sneider</a:t>
            </a:r>
            <a:r>
              <a:rPr lang="en-US" sz="1600" dirty="0"/>
              <a:t>, &amp; Comer, 2013).</a:t>
            </a:r>
          </a:p>
          <a:p>
            <a:endParaRPr lang="en-US" sz="1600" dirty="0"/>
          </a:p>
          <a:p>
            <a:r>
              <a:rPr lang="en-US" sz="1600" dirty="0"/>
              <a:t>Based on the research design about how to instructionally plan for STEM learning, a continuum of STEM approaches to curriculum integration: disciplinary, multidisciplinary, interdisciplinary, and transdisciplinary (Cunningham, 2018).</a:t>
            </a:r>
          </a:p>
          <a:p>
            <a:pPr marL="146050" indent="0">
              <a:buNone/>
            </a:pPr>
            <a:endParaRPr lang="en-US" sz="1600" dirty="0"/>
          </a:p>
          <a:p>
            <a:r>
              <a:rPr lang="en-US" sz="1600" dirty="0"/>
              <a:t>The National Academy of Engineering committee articulated three key implications for STEM integrated instruction: </a:t>
            </a:r>
          </a:p>
          <a:p>
            <a:pPr marL="146050" indent="0">
              <a:buNone/>
            </a:pPr>
            <a:r>
              <a:rPr lang="en-US" sz="1600" dirty="0"/>
              <a:t>       </a:t>
            </a:r>
            <a:r>
              <a:rPr lang="en-US" sz="1400" dirty="0"/>
              <a:t>1. </a:t>
            </a:r>
            <a:r>
              <a:rPr lang="en-US" sz="1600" dirty="0"/>
              <a:t>Integration is explicit 2. Individual discipline support 3. Challenges and benefits must   </a:t>
            </a:r>
          </a:p>
          <a:p>
            <a:pPr marL="146050" indent="0">
              <a:buNone/>
            </a:pPr>
            <a:r>
              <a:rPr lang="en-US" sz="1600" dirty="0"/>
              <a:t>           be taken into account </a:t>
            </a:r>
          </a:p>
        </p:txBody>
      </p:sp>
    </p:spTree>
    <p:extLst>
      <p:ext uri="{BB962C8B-B14F-4D97-AF65-F5344CB8AC3E}">
        <p14:creationId xmlns:p14="http://schemas.microsoft.com/office/powerpoint/2010/main" val="209986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and Outdoor Learning</a:t>
            </a:r>
          </a:p>
        </p:txBody>
      </p:sp>
      <p:sp>
        <p:nvSpPr>
          <p:cNvPr id="3" name="Text Placeholder 2"/>
          <p:cNvSpPr>
            <a:spLocks noGrp="1"/>
          </p:cNvSpPr>
          <p:nvPr>
            <p:ph type="body" idx="1"/>
          </p:nvPr>
        </p:nvSpPr>
        <p:spPr>
          <a:xfrm>
            <a:off x="23696" y="1635512"/>
            <a:ext cx="7009006" cy="3248722"/>
          </a:xfrm>
        </p:spPr>
        <p:txBody>
          <a:bodyPr/>
          <a:lstStyle/>
          <a:p>
            <a:r>
              <a:rPr lang="en-US" sz="1800" dirty="0" err="1"/>
              <a:t>Fredreich</a:t>
            </a:r>
            <a:r>
              <a:rPr lang="en-US" sz="1800" dirty="0"/>
              <a:t> Froebel (1782-1852) was a social and educational reformer who introduced the idea of kindergarten and the importance of outdoor learning for children</a:t>
            </a:r>
          </a:p>
          <a:p>
            <a:pPr marL="146050" indent="0">
              <a:buNone/>
            </a:pPr>
            <a:endParaRPr lang="en-US" sz="1800" dirty="0"/>
          </a:p>
          <a:p>
            <a:r>
              <a:rPr lang="en-US" sz="1800" dirty="0"/>
              <a:t>STREAM Education can thrive in outdoor environments by allowing students to explore the outdoor environments so they can identify and design possible solutions for everyday community challenges.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010" y="348355"/>
            <a:ext cx="2258121" cy="2327938"/>
          </a:xfrm>
          <a:prstGeom prst="rect">
            <a:avLst/>
          </a:prstGeom>
        </p:spPr>
      </p:pic>
    </p:spTree>
    <p:extLst>
      <p:ext uri="{BB962C8B-B14F-4D97-AF65-F5344CB8AC3E}">
        <p14:creationId xmlns:p14="http://schemas.microsoft.com/office/powerpoint/2010/main" val="389156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ctrTitle"/>
          </p:nvPr>
        </p:nvSpPr>
        <p:spPr>
          <a:xfrm>
            <a:off x="264051" y="135822"/>
            <a:ext cx="3813760" cy="133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STREAM Preparation for Bilingual and Dual Language Educators</a:t>
            </a:r>
            <a:endParaRPr dirty="0"/>
          </a:p>
        </p:txBody>
      </p:sp>
      <p:sp>
        <p:nvSpPr>
          <p:cNvPr id="184" name="Google Shape;184;p22"/>
          <p:cNvSpPr txBox="1">
            <a:spLocks noGrp="1"/>
          </p:cNvSpPr>
          <p:nvPr>
            <p:ph type="body" idx="1"/>
          </p:nvPr>
        </p:nvSpPr>
        <p:spPr>
          <a:xfrm>
            <a:off x="164953" y="1395851"/>
            <a:ext cx="5841837" cy="3525553"/>
          </a:xfrm>
          <a:prstGeom prst="rect">
            <a:avLst/>
          </a:prstGeom>
        </p:spPr>
        <p:txBody>
          <a:bodyPr spcFirstLastPara="1" wrap="square" lIns="91425" tIns="91425" rIns="91425" bIns="91425" anchor="t" anchorCtr="0">
            <a:noAutofit/>
          </a:bodyPr>
          <a:lstStyle/>
          <a:p>
            <a:pPr marL="0" lvl="0" indent="0" algn="l" rtl="0">
              <a:spcBef>
                <a:spcPts val="0"/>
              </a:spcBef>
              <a:buNone/>
            </a:pPr>
            <a:r>
              <a:rPr lang="en-US" u="sng" dirty="0"/>
              <a:t>Conclusions</a:t>
            </a:r>
          </a:p>
          <a:p>
            <a:pPr marL="342900" lvl="0" indent="-342900" algn="l" rtl="0">
              <a:spcBef>
                <a:spcPts val="0"/>
              </a:spcBef>
              <a:buAutoNum type="arabicPeriod"/>
            </a:pPr>
            <a:r>
              <a:rPr lang="en-US" dirty="0"/>
              <a:t>Bilingual Educators should be considered as strong cultural and linguistic</a:t>
            </a:r>
          </a:p>
          <a:p>
            <a:pPr marL="0" lvl="0" indent="0" algn="l" rtl="0">
              <a:spcBef>
                <a:spcPts val="0"/>
              </a:spcBef>
              <a:buNone/>
            </a:pPr>
            <a:r>
              <a:rPr lang="en-US" dirty="0"/>
              <a:t>        educators who can enhance the opportunities for STEM and STREAM    </a:t>
            </a:r>
          </a:p>
          <a:p>
            <a:pPr marL="0" lvl="0" indent="0" algn="l" rtl="0">
              <a:spcBef>
                <a:spcPts val="0"/>
              </a:spcBef>
              <a:buNone/>
            </a:pPr>
            <a:r>
              <a:rPr lang="en-US" dirty="0"/>
              <a:t>        learning</a:t>
            </a:r>
          </a:p>
          <a:p>
            <a:pPr marL="342900" lvl="0" indent="-342900" algn="l" rtl="0">
              <a:spcBef>
                <a:spcPts val="0"/>
              </a:spcBef>
              <a:spcAft>
                <a:spcPts val="1600"/>
              </a:spcAft>
              <a:buAutoNum type="arabicPeriod" startAt="2"/>
            </a:pPr>
            <a:r>
              <a:rPr lang="en-US" dirty="0"/>
              <a:t>Support that is explicit to demonstrate for Pre-service bilingual teachers effective practices in STREAM (university course work in STREAM)</a:t>
            </a:r>
          </a:p>
          <a:p>
            <a:pPr marL="342900" lvl="0" indent="-342900" algn="l" rtl="0">
              <a:spcBef>
                <a:spcPts val="0"/>
              </a:spcBef>
              <a:spcAft>
                <a:spcPts val="1600"/>
              </a:spcAft>
              <a:buAutoNum type="arabicPeriod" startAt="3"/>
            </a:pPr>
            <a:r>
              <a:rPr lang="en-US" dirty="0"/>
              <a:t>Distinguishing practices between lower and upper elementary learning in STREAM for pre-service bilingual teachers</a:t>
            </a:r>
          </a:p>
          <a:p>
            <a:pPr marL="0" lvl="0" indent="0" algn="l" rtl="0">
              <a:spcBef>
                <a:spcPts val="0"/>
              </a:spcBef>
              <a:spcAft>
                <a:spcPts val="1600"/>
              </a:spcAft>
              <a:buNone/>
            </a:pPr>
            <a:r>
              <a:rPr lang="en-US" dirty="0"/>
              <a:t>4.      Engage in supporting outdoor STREAM learning</a:t>
            </a:r>
          </a:p>
          <a:p>
            <a:pPr marL="0" lvl="0" indent="0" algn="l" rtl="0">
              <a:spcBef>
                <a:spcPts val="0"/>
              </a:spcBef>
              <a:buNone/>
            </a:pPr>
            <a:r>
              <a:rPr lang="en-US" u="sng" dirty="0"/>
              <a:t>Implications</a:t>
            </a:r>
          </a:p>
          <a:p>
            <a:pPr marL="0" lvl="0" indent="0" algn="l" rtl="0">
              <a:spcBef>
                <a:spcPts val="0"/>
              </a:spcBef>
              <a:buNone/>
            </a:pPr>
            <a:r>
              <a:rPr lang="en-US" dirty="0"/>
              <a:t>*More future research in finding ways to support pre-service teachers’ development in STREAM learning</a:t>
            </a:r>
          </a:p>
          <a:p>
            <a:pPr marL="0" lvl="0" indent="0" algn="l" rtl="0">
              <a:spcBef>
                <a:spcPts val="0"/>
              </a:spcBef>
              <a:spcAft>
                <a:spcPts val="1600"/>
              </a:spcAft>
              <a:buNone/>
            </a:pPr>
            <a:endParaRPr lang="en-US" dirty="0"/>
          </a:p>
          <a:p>
            <a:pPr marL="0" lvl="0" indent="0" algn="l" rtl="0">
              <a:spcBef>
                <a:spcPts val="0"/>
              </a:spcBef>
              <a:spcAft>
                <a:spcPts val="1600"/>
              </a:spcAft>
              <a:buNone/>
            </a:pPr>
            <a:endParaRPr lang="en-US" dirty="0"/>
          </a:p>
          <a:p>
            <a:pPr marL="0" lvl="0" indent="0" algn="l" rtl="0">
              <a:spcBef>
                <a:spcPts val="0"/>
              </a:spcBef>
              <a:spcAft>
                <a:spcPts val="1600"/>
              </a:spcAft>
              <a:buNone/>
            </a:pPr>
            <a:endParaRPr dirty="0"/>
          </a:p>
        </p:txBody>
      </p:sp>
      <p:pic>
        <p:nvPicPr>
          <p:cNvPr id="185" name="Google Shape;185;p22"/>
          <p:cNvPicPr preferRelativeResize="0"/>
          <p:nvPr/>
        </p:nvPicPr>
        <p:blipFill rotWithShape="1">
          <a:blip r:embed="rId3">
            <a:alphaModFix/>
          </a:blip>
          <a:srcRect l="13841" r="13841"/>
          <a:stretch/>
        </p:blipFill>
        <p:spPr>
          <a:xfrm>
            <a:off x="5538439" y="2449664"/>
            <a:ext cx="3605561" cy="2693836"/>
          </a:xfrm>
          <a:prstGeom prst="parallelogram">
            <a:avLst>
              <a:gd name="adj" fmla="val 23683"/>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833" y="68414"/>
            <a:ext cx="2806391" cy="22776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2782" y="1985852"/>
            <a:ext cx="6486153" cy="1339800"/>
          </a:xfrm>
        </p:spPr>
        <p:txBody>
          <a:bodyPr/>
          <a:lstStyle/>
          <a:p>
            <a:r>
              <a:rPr lang="en-US" dirty="0"/>
              <a:t>Contact Information:</a:t>
            </a:r>
            <a:br>
              <a:rPr lang="en-US" dirty="0"/>
            </a:br>
            <a:r>
              <a:rPr lang="en-US" dirty="0"/>
              <a:t>esther.garza@tamusa.edu</a:t>
            </a:r>
          </a:p>
        </p:txBody>
      </p:sp>
      <p:sp>
        <p:nvSpPr>
          <p:cNvPr id="5" name="TextBox 4"/>
          <p:cNvSpPr txBox="1"/>
          <p:nvPr/>
        </p:nvSpPr>
        <p:spPr>
          <a:xfrm>
            <a:off x="2118730" y="773152"/>
            <a:ext cx="6750205" cy="1015663"/>
          </a:xfrm>
          <a:prstGeom prst="rect">
            <a:avLst/>
          </a:prstGeom>
          <a:noFill/>
        </p:spPr>
        <p:txBody>
          <a:bodyPr wrap="square" rtlCol="0">
            <a:spAutoFit/>
          </a:bodyPr>
          <a:lstStyle/>
          <a:p>
            <a:r>
              <a:rPr lang="en-US" sz="6000" b="1" dirty="0">
                <a:ln w="22225">
                  <a:solidFill>
                    <a:schemeClr val="accent2"/>
                  </a:solidFill>
                  <a:prstDash val="solid"/>
                </a:ln>
                <a:solidFill>
                  <a:schemeClr val="accent2">
                    <a:lumMod val="40000"/>
                    <a:lumOff val="60000"/>
                  </a:schemeClr>
                </a:solidFill>
              </a:rPr>
              <a:t>Thank YOU!!!</a:t>
            </a:r>
          </a:p>
        </p:txBody>
      </p:sp>
    </p:spTree>
    <p:extLst>
      <p:ext uri="{BB962C8B-B14F-4D97-AF65-F5344CB8AC3E}">
        <p14:creationId xmlns:p14="http://schemas.microsoft.com/office/powerpoint/2010/main" val="141929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175760" y="35842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STEM to STREAM</a:t>
            </a:r>
            <a:endParaRPr dirty="0"/>
          </a:p>
        </p:txBody>
      </p:sp>
      <p:sp>
        <p:nvSpPr>
          <p:cNvPr id="166" name="Google Shape;166;p19"/>
          <p:cNvSpPr txBox="1">
            <a:spLocks noGrp="1"/>
          </p:cNvSpPr>
          <p:nvPr>
            <p:ph type="body" idx="1"/>
          </p:nvPr>
        </p:nvSpPr>
        <p:spPr>
          <a:xfrm>
            <a:off x="367469" y="752030"/>
            <a:ext cx="4534315" cy="4044821"/>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2800" b="1" dirty="0"/>
              <a:t>Science </a:t>
            </a:r>
          </a:p>
          <a:p>
            <a:pPr marL="0" lvl="0" indent="0" algn="l" rtl="0">
              <a:spcBef>
                <a:spcPts val="0"/>
              </a:spcBef>
              <a:spcAft>
                <a:spcPts val="1600"/>
              </a:spcAft>
              <a:buNone/>
            </a:pPr>
            <a:r>
              <a:rPr lang="en-US" sz="2800" b="1" dirty="0"/>
              <a:t>Technology </a:t>
            </a:r>
          </a:p>
          <a:p>
            <a:pPr marL="0" lvl="0" indent="0" algn="l" rtl="0">
              <a:spcBef>
                <a:spcPts val="0"/>
              </a:spcBef>
              <a:spcAft>
                <a:spcPts val="1600"/>
              </a:spcAft>
              <a:buNone/>
            </a:pPr>
            <a:r>
              <a:rPr lang="en-US" sz="2800" b="1" dirty="0"/>
              <a:t>Reading </a:t>
            </a:r>
          </a:p>
          <a:p>
            <a:pPr marL="0" lvl="0" indent="0" algn="l" rtl="0">
              <a:spcBef>
                <a:spcPts val="0"/>
              </a:spcBef>
              <a:spcAft>
                <a:spcPts val="1600"/>
              </a:spcAft>
              <a:buNone/>
            </a:pPr>
            <a:r>
              <a:rPr lang="en-US" sz="2800" b="1" dirty="0"/>
              <a:t>Engineering</a:t>
            </a:r>
          </a:p>
          <a:p>
            <a:pPr marL="0" lvl="0" indent="0" algn="l" rtl="0">
              <a:spcBef>
                <a:spcPts val="0"/>
              </a:spcBef>
              <a:spcAft>
                <a:spcPts val="1600"/>
              </a:spcAft>
              <a:buNone/>
            </a:pPr>
            <a:r>
              <a:rPr lang="en-US" sz="2800" b="1" dirty="0"/>
              <a:t>Art</a:t>
            </a:r>
            <a:endParaRPr lang="en-US" sz="2400" b="1" dirty="0"/>
          </a:p>
          <a:p>
            <a:pPr marL="0" lvl="0" indent="0" algn="l" rtl="0">
              <a:spcBef>
                <a:spcPts val="0"/>
              </a:spcBef>
              <a:spcAft>
                <a:spcPts val="1600"/>
              </a:spcAft>
              <a:buNone/>
            </a:pPr>
            <a:r>
              <a:rPr lang="en-US" sz="2400" b="1" dirty="0"/>
              <a:t>Mathematics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649" y="1170122"/>
            <a:ext cx="5329608" cy="3435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500"/>
                                  </p:stCondLst>
                                  <p:childTnLst>
                                    <p:set>
                                      <p:cBhvr>
                                        <p:cTn id="18" dur="1" fill="hold">
                                          <p:stCondLst>
                                            <p:cond delay="0"/>
                                          </p:stCondLst>
                                        </p:cTn>
                                        <p:tgtEl>
                                          <p:spTgt spid="166">
                                            <p:txEl>
                                              <p:pRg st="4" end="4"/>
                                            </p:txEl>
                                          </p:spTgt>
                                        </p:tgtEl>
                                        <p:attrNameLst>
                                          <p:attrName>style.visibility</p:attrName>
                                        </p:attrNameLst>
                                      </p:cBhvr>
                                      <p:to>
                                        <p:strVal val="visible"/>
                                      </p:to>
                                    </p:set>
                                    <p:anim calcmode="lin" valueType="num">
                                      <p:cBhvr additive="base">
                                        <p:cTn id="19" dur="500" fill="hold"/>
                                        <p:tgtEl>
                                          <p:spTgt spid="16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6">
                                            <p:txEl>
                                              <p:pRg st="4" end="4"/>
                                            </p:txEl>
                                          </p:spTgt>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1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6">
                                            <p:txEl>
                                              <p:pRg st="2" end="2"/>
                                            </p:txEl>
                                          </p:spTgt>
                                        </p:tgtEl>
                                        <p:attrNameLst>
                                          <p:attrName>style.visibility</p:attrName>
                                        </p:attrNameLst>
                                      </p:cBhvr>
                                      <p:to>
                                        <p:strVal val="visible"/>
                                      </p:to>
                                    </p:set>
                                    <p:anim calcmode="lin" valueType="num">
                                      <p:cBhvr additive="base">
                                        <p:cTn id="27" dur="500" fill="hold"/>
                                        <p:tgtEl>
                                          <p:spTgt spid="16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rgbClr val="333333"/>
                </a:solidFill>
                <a:highlight>
                  <a:srgbClr val="FFFFFF"/>
                </a:highlight>
                <a:latin typeface="Times New Roman"/>
                <a:ea typeface="Times New Roman"/>
                <a:cs typeface="Times New Roman"/>
                <a:sym typeface="Times New Roman"/>
              </a:rPr>
              <a:t>Dual Language Classrooms Engaging in STREAM</a:t>
            </a:r>
            <a:endParaRPr sz="2400" b="1" dirty="0"/>
          </a:p>
        </p:txBody>
      </p:sp>
      <p:sp>
        <p:nvSpPr>
          <p:cNvPr id="148" name="Google Shape;148;p16"/>
          <p:cNvSpPr txBox="1">
            <a:spLocks noGrp="1"/>
          </p:cNvSpPr>
          <p:nvPr>
            <p:ph type="body" idx="1"/>
          </p:nvPr>
        </p:nvSpPr>
        <p:spPr>
          <a:xfrm>
            <a:off x="495654" y="1486968"/>
            <a:ext cx="8379373" cy="3158819"/>
          </a:xfrm>
          <a:prstGeom prst="rect">
            <a:avLst/>
          </a:prstGeom>
        </p:spPr>
        <p:txBody>
          <a:bodyPr spcFirstLastPara="1" wrap="square" lIns="91425" tIns="91425" rIns="91425" bIns="91425" anchor="t" anchorCtr="0">
            <a:noAutofit/>
          </a:bodyPr>
          <a:lstStyle/>
          <a:p>
            <a:pPr marL="0" indent="0">
              <a:spcAft>
                <a:spcPts val="1600"/>
              </a:spcAft>
              <a:buNone/>
            </a:pPr>
            <a:r>
              <a:rPr lang="en-US" sz="2000" b="1" dirty="0"/>
              <a:t>Focus/problem:</a:t>
            </a:r>
            <a:r>
              <a:rPr lang="en-US" sz="2000" dirty="0"/>
              <a:t>  Pre-service bilingual educators are entering a time in the teaching profession where STREAM approaches and methods in the DL classroom are necessary to explore content area learning in a dual language classroom.  However, there is little to no research </a:t>
            </a:r>
            <a:r>
              <a:rPr lang="en-US" sz="2000" dirty="0">
                <a:latin typeface="Calibri" panose="020F0502020204030204" pitchFamily="34" charset="0"/>
                <a:ea typeface="Calibri" panose="020F0502020204030204" pitchFamily="34" charset="0"/>
                <a:cs typeface="Times New Roman" panose="02020603050405020304" pitchFamily="18" charset="0"/>
              </a:rPr>
              <a:t>(Brenneman, Lange, </a:t>
            </a:r>
            <a:r>
              <a:rPr lang="en-US" sz="2000" dirty="0" err="1">
                <a:latin typeface="Calibri" panose="020F0502020204030204" pitchFamily="34" charset="0"/>
                <a:ea typeface="Calibri" panose="020F0502020204030204" pitchFamily="34" charset="0"/>
                <a:cs typeface="Times New Roman" panose="02020603050405020304" pitchFamily="18" charset="0"/>
              </a:rPr>
              <a:t>Nayfield</a:t>
            </a:r>
            <a:r>
              <a:rPr lang="en-US" sz="2000" dirty="0">
                <a:latin typeface="Calibri" panose="020F0502020204030204" pitchFamily="34" charset="0"/>
                <a:ea typeface="Calibri" panose="020F0502020204030204" pitchFamily="34" charset="0"/>
                <a:cs typeface="Times New Roman" panose="02020603050405020304" pitchFamily="18" charset="0"/>
              </a:rPr>
              <a:t>, 2019) </a:t>
            </a:r>
            <a:r>
              <a:rPr lang="en-US" sz="2000" dirty="0"/>
              <a:t>in this area, and the premise of this paper will begin to formulate an understanding as to how STREAM teaching can develop efficaciously for the bilingual educator.</a:t>
            </a:r>
          </a:p>
          <a:p>
            <a:pPr marL="0" lvl="0" indent="0" algn="l" rtl="0">
              <a:spcBef>
                <a:spcPts val="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Framework</a:t>
            </a:r>
          </a:p>
        </p:txBody>
      </p:sp>
      <p:sp>
        <p:nvSpPr>
          <p:cNvPr id="3" name="Text Placeholder 2"/>
          <p:cNvSpPr>
            <a:spLocks noGrp="1"/>
          </p:cNvSpPr>
          <p:nvPr>
            <p:ph type="body" idx="1"/>
          </p:nvPr>
        </p:nvSpPr>
        <p:spPr>
          <a:xfrm>
            <a:off x="819150" y="1606609"/>
            <a:ext cx="7505700" cy="2832116"/>
          </a:xfrm>
        </p:spPr>
        <p:txBody>
          <a:bodyPr/>
          <a:lstStyle/>
          <a:p>
            <a:r>
              <a:rPr lang="en-US" sz="2400" dirty="0"/>
              <a:t>Constructivism (Dewey, 1933/1998; </a:t>
            </a:r>
            <a:r>
              <a:rPr lang="en-US" sz="2400" dirty="0" err="1"/>
              <a:t>Fensham</a:t>
            </a:r>
            <a:r>
              <a:rPr lang="en-US" sz="2400" dirty="0"/>
              <a:t>, 1992)</a:t>
            </a:r>
          </a:p>
          <a:p>
            <a:endParaRPr lang="en-US" sz="2400" dirty="0"/>
          </a:p>
          <a:p>
            <a:r>
              <a:rPr lang="en-US" sz="2400" dirty="0" err="1"/>
              <a:t>Biliteracy</a:t>
            </a:r>
            <a:r>
              <a:rPr lang="en-US" sz="2400" dirty="0"/>
              <a:t> (</a:t>
            </a:r>
            <a:r>
              <a:rPr lang="en-US" sz="2400" dirty="0" err="1"/>
              <a:t>Hornberger</a:t>
            </a:r>
            <a:r>
              <a:rPr lang="en-US" sz="2400" dirty="0"/>
              <a:t> &amp; </a:t>
            </a:r>
            <a:r>
              <a:rPr lang="en-US" sz="2400" dirty="0" err="1"/>
              <a:t>Skilton</a:t>
            </a:r>
            <a:r>
              <a:rPr lang="en-US" sz="2400" dirty="0"/>
              <a:t>-Sylvester, 2000; Perez, 2003)</a:t>
            </a:r>
          </a:p>
          <a:p>
            <a:endParaRPr lang="en-US" sz="2400" dirty="0"/>
          </a:p>
          <a:p>
            <a:r>
              <a:rPr lang="en-US" sz="2400" dirty="0"/>
              <a:t>Funds of Knowledge (Moll et al, 1992)</a:t>
            </a:r>
          </a:p>
        </p:txBody>
      </p:sp>
    </p:spTree>
    <p:extLst>
      <p:ext uri="{BB962C8B-B14F-4D97-AF65-F5344CB8AC3E}">
        <p14:creationId xmlns:p14="http://schemas.microsoft.com/office/powerpoint/2010/main" val="117603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350377" y="230738"/>
            <a:ext cx="8503066" cy="116868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Language Influence on Cognitive </a:t>
            </a:r>
            <a:br>
              <a:rPr lang="en" sz="2400" dirty="0"/>
            </a:br>
            <a:r>
              <a:rPr lang="en" sz="2400" dirty="0"/>
              <a:t>Development in Science for Bilingual/Dual Langjuage Learners</a:t>
            </a:r>
            <a:endParaRPr sz="2400" dirty="0"/>
          </a:p>
        </p:txBody>
      </p:sp>
      <p:sp>
        <p:nvSpPr>
          <p:cNvPr id="154" name="Google Shape;154;p17"/>
          <p:cNvSpPr txBox="1">
            <a:spLocks noGrp="1"/>
          </p:cNvSpPr>
          <p:nvPr>
            <p:ph type="body" idx="1"/>
          </p:nvPr>
        </p:nvSpPr>
        <p:spPr>
          <a:xfrm>
            <a:off x="350377" y="1263079"/>
            <a:ext cx="8057213" cy="2448000"/>
          </a:xfrm>
          <a:prstGeom prst="rect">
            <a:avLst/>
          </a:prstGeom>
        </p:spPr>
        <p:txBody>
          <a:bodyPr spcFirstLastPara="1" wrap="square" lIns="91425" tIns="91425" rIns="91425" bIns="91425" anchor="t" anchorCtr="0">
            <a:noAutofit/>
          </a:bodyPr>
          <a:lstStyle/>
          <a:p>
            <a:pPr marL="285750" indent="-285750"/>
            <a:r>
              <a:rPr lang="en-US" sz="1800" dirty="0"/>
              <a:t>Language is important for conceptual development in science.  Language is the medium by which we negotiate and mediate learning.  For example, bilinguals may have a broader view of science concepts when compared to monolingual English speakers (Bauer &amp; </a:t>
            </a:r>
            <a:r>
              <a:rPr lang="en-US" sz="1800" dirty="0" err="1"/>
              <a:t>Gort</a:t>
            </a:r>
            <a:r>
              <a:rPr lang="en-US" sz="1800" dirty="0"/>
              <a:t>, 2012).</a:t>
            </a:r>
          </a:p>
          <a:p>
            <a:pPr marL="0" indent="0">
              <a:buNone/>
            </a:pPr>
            <a:endParaRPr lang="en-US" sz="1800" dirty="0"/>
          </a:p>
          <a:p>
            <a:pPr marL="285750" indent="-285750">
              <a:lnSpc>
                <a:spcPct val="100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Positive literacy skills transfer across languages.  Two interrelated propositions of bilingual education and dual language education are support of language and thus, literacy transfer which consequently results in proficiency in the first language and exposure to the heritage culture which promotes academic achievement. This can result in 1) increase English proficiency 2) increase self-esteem or positive self-worth</a:t>
            </a:r>
            <a:r>
              <a:rPr lang="en-US" sz="1800" dirty="0"/>
              <a:t> (Bauer &amp; </a:t>
            </a:r>
            <a:r>
              <a:rPr lang="en-US" sz="1800" dirty="0" err="1"/>
              <a:t>Gort</a:t>
            </a:r>
            <a:r>
              <a:rPr lang="en-US" sz="1800" dirty="0"/>
              <a:t>, 2012).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516932" y="42549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Rich Cultural Experiences for STREAM Learning</a:t>
            </a:r>
            <a:endParaRPr dirty="0"/>
          </a:p>
        </p:txBody>
      </p:sp>
      <p:sp>
        <p:nvSpPr>
          <p:cNvPr id="160" name="Google Shape;160;p18"/>
          <p:cNvSpPr txBox="1">
            <a:spLocks noGrp="1"/>
          </p:cNvSpPr>
          <p:nvPr>
            <p:ph type="body" idx="1"/>
          </p:nvPr>
        </p:nvSpPr>
        <p:spPr>
          <a:xfrm>
            <a:off x="516932" y="1490657"/>
            <a:ext cx="8106678" cy="3347634"/>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Children are exposed to predictable patterns of conceptual development about science-related concepts based on their social interactions and daily activities.  </a:t>
            </a:r>
          </a:p>
          <a:p>
            <a:pPr marL="0" indent="0">
              <a:spcAft>
                <a:spcPts val="1600"/>
              </a:spcAft>
              <a:buNone/>
            </a:pPr>
            <a:r>
              <a:rPr lang="en-US" sz="1800" dirty="0"/>
              <a:t>Bilingual children’s experiences can be built based on linguistic and cultural knowledge passed down from families and communities (Sheets, 2005). </a:t>
            </a:r>
          </a:p>
          <a:p>
            <a:pPr marL="0" indent="0">
              <a:spcAft>
                <a:spcPts val="1600"/>
              </a:spcAft>
              <a:buNone/>
            </a:pPr>
            <a:r>
              <a:rPr lang="en-US" sz="1800" dirty="0"/>
              <a:t>Bilingualism’s positive effects results in greater cognitive flexibility and abstract thinking skills that are accessed through positive cultural capital in their families and ethnic communities.</a:t>
            </a:r>
          </a:p>
          <a:p>
            <a:pPr marL="0" lvl="0" indent="0" algn="l" rtl="0">
              <a:spcBef>
                <a:spcPts val="0"/>
              </a:spcBef>
              <a:spcAft>
                <a:spcPts val="16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182068" y="208518"/>
            <a:ext cx="8437276"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Engineering Design Process in DL  </a:t>
            </a:r>
            <a:endParaRPr dirty="0"/>
          </a:p>
        </p:txBody>
      </p:sp>
      <p:pic>
        <p:nvPicPr>
          <p:cNvPr id="4" name="Picture 3"/>
          <p:cNvPicPr>
            <a:picLocks noChangeAspect="1"/>
          </p:cNvPicPr>
          <p:nvPr/>
        </p:nvPicPr>
        <p:blipFill>
          <a:blip r:embed="rId3"/>
          <a:stretch>
            <a:fillRect/>
          </a:stretch>
        </p:blipFill>
        <p:spPr>
          <a:xfrm>
            <a:off x="757004" y="875559"/>
            <a:ext cx="6858000" cy="48521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Questions</a:t>
            </a:r>
            <a:endParaRPr dirty="0"/>
          </a:p>
        </p:txBody>
      </p:sp>
      <p:sp>
        <p:nvSpPr>
          <p:cNvPr id="178" name="Google Shape;178;p21"/>
          <p:cNvSpPr txBox="1">
            <a:spLocks noGrp="1"/>
          </p:cNvSpPr>
          <p:nvPr>
            <p:ph type="body" idx="1"/>
          </p:nvPr>
        </p:nvSpPr>
        <p:spPr>
          <a:xfrm>
            <a:off x="391929" y="1541020"/>
            <a:ext cx="8399801" cy="3083446"/>
          </a:xfrm>
          <a:prstGeom prst="rect">
            <a:avLst/>
          </a:prstGeom>
        </p:spPr>
        <p:txBody>
          <a:bodyPr spcFirstLastPara="1" wrap="square" lIns="91425" tIns="91425" rIns="91425" bIns="91425" anchor="t" anchorCtr="0">
            <a:noAutofit/>
          </a:bodyPr>
          <a:lstStyle/>
          <a:p>
            <a:pPr marL="0" lvl="0" indent="0">
              <a:spcAft>
                <a:spcPts val="16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How can we increase the self-efficacy of STREAM teaching in dual language classrooms for pre-service bilingual educators? </a:t>
            </a:r>
          </a:p>
          <a:p>
            <a:pPr marL="0" lvl="0" indent="0">
              <a:spcAft>
                <a:spcPts val="16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How is STREAM teaching approached by lower and upper elementary educators?  </a:t>
            </a:r>
          </a:p>
          <a:p>
            <a:pPr marL="0" lvl="0" indent="0">
              <a:spcAft>
                <a:spcPts val="16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How can we increase the implementation of STREAM opportunities in both the indoor and outdoor classroom contexts?</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625" y="368300"/>
            <a:ext cx="7505700" cy="954600"/>
          </a:xfrm>
        </p:spPr>
        <p:txBody>
          <a:bodyPr/>
          <a:lstStyle/>
          <a:p>
            <a:r>
              <a:rPr lang="en-US" dirty="0"/>
              <a:t>Methodology</a:t>
            </a:r>
          </a:p>
        </p:txBody>
      </p:sp>
      <p:sp>
        <p:nvSpPr>
          <p:cNvPr id="3" name="Text Placeholder 2"/>
          <p:cNvSpPr>
            <a:spLocks noGrp="1"/>
          </p:cNvSpPr>
          <p:nvPr>
            <p:ph type="body" idx="1"/>
          </p:nvPr>
        </p:nvSpPr>
        <p:spPr>
          <a:xfrm>
            <a:off x="489367" y="1075562"/>
            <a:ext cx="7505700" cy="2448000"/>
          </a:xfrm>
        </p:spPr>
        <p:txBody>
          <a:bodyPr/>
          <a:lstStyle/>
          <a:p>
            <a:r>
              <a:rPr lang="en-US" sz="2000" dirty="0"/>
              <a:t>The paper employed a systematic review of the existing literature on STEM/STEAM/STREAM learning for bilingual learners (BLs) or English learners (ELs). </a:t>
            </a:r>
          </a:p>
          <a:p>
            <a:r>
              <a:rPr lang="en-US" sz="2000" dirty="0"/>
              <a:t>In addition, the literature on pre-service dual language teachers’ learning about the development of their self-efficacy for teaching using a STREAM approach to content area learning was also explored.  </a:t>
            </a:r>
          </a:p>
          <a:p>
            <a:r>
              <a:rPr lang="en-US" sz="2000" dirty="0"/>
              <a:t>The literature gathered was used to understand the reasoning for the implementation of pedagogical strategies to support STREAM effective practices in the dual language classroom.</a:t>
            </a:r>
          </a:p>
        </p:txBody>
      </p:sp>
    </p:spTree>
    <p:extLst>
      <p:ext uri="{BB962C8B-B14F-4D97-AF65-F5344CB8AC3E}">
        <p14:creationId xmlns:p14="http://schemas.microsoft.com/office/powerpoint/2010/main" val="4201230982"/>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2B9B24775C849AE3A83E0D90B5CE9" ma:contentTypeVersion="10" ma:contentTypeDescription="Create a new document." ma:contentTypeScope="" ma:versionID="de06a1ce091b4b99f76353784126964e">
  <xsd:schema xmlns:xsd="http://www.w3.org/2001/XMLSchema" xmlns:xs="http://www.w3.org/2001/XMLSchema" xmlns:p="http://schemas.microsoft.com/office/2006/metadata/properties" xmlns:ns2="d3e0b768-d26b-406b-a123-14d00b8807c7" xmlns:ns3="5759347f-7946-41af-bf18-68ee11167475" targetNamespace="http://schemas.microsoft.com/office/2006/metadata/properties" ma:root="true" ma:fieldsID="09e6dd431ac5dc86d685c3187d270882" ns2:_="" ns3:_="">
    <xsd:import namespace="d3e0b768-d26b-406b-a123-14d00b8807c7"/>
    <xsd:import namespace="5759347f-7946-41af-bf18-68ee111674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0b768-d26b-406b-a123-14d00b8807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59347f-7946-41af-bf18-68ee111674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F05B91-C4D8-45D0-B266-C209AB0431EB}"/>
</file>

<file path=customXml/itemProps2.xml><?xml version="1.0" encoding="utf-8"?>
<ds:datastoreItem xmlns:ds="http://schemas.openxmlformats.org/officeDocument/2006/customXml" ds:itemID="{AA2EF9D9-548E-4901-A53F-FF36EA442A01}"/>
</file>

<file path=customXml/itemProps3.xml><?xml version="1.0" encoding="utf-8"?>
<ds:datastoreItem xmlns:ds="http://schemas.openxmlformats.org/officeDocument/2006/customXml" ds:itemID="{9C66238F-245F-42E7-807A-516CF958B100}"/>
</file>

<file path=docProps/app.xml><?xml version="1.0" encoding="utf-8"?>
<Properties xmlns="http://schemas.openxmlformats.org/officeDocument/2006/extended-properties" xmlns:vt="http://schemas.openxmlformats.org/officeDocument/2006/docPropsVTypes">
  <TotalTime>15610</TotalTime>
  <Words>1225</Words>
  <Application>Microsoft Macintosh PowerPoint</Application>
  <PresentationFormat>On-screen Show (16:9)</PresentationFormat>
  <Paragraphs>84</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Times New Roman</vt:lpstr>
      <vt:lpstr>Nunito</vt:lpstr>
      <vt:lpstr>Shift</vt:lpstr>
      <vt:lpstr>STREAM Preparation for Pre-Service Bilingual Educators in  Dual Language Classrooms</vt:lpstr>
      <vt:lpstr>STEM to STREAM</vt:lpstr>
      <vt:lpstr>Dual Language Classrooms Engaging in STREAM</vt:lpstr>
      <vt:lpstr>Theoretical Framework</vt:lpstr>
      <vt:lpstr>Language Influence on Cognitive  Development in Science for Bilingual/Dual Langjuage Learners</vt:lpstr>
      <vt:lpstr>Rich Cultural Experiences for STREAM Learning</vt:lpstr>
      <vt:lpstr>Engineering Design Process in DL  </vt:lpstr>
      <vt:lpstr>Research Questions</vt:lpstr>
      <vt:lpstr>Methodology</vt:lpstr>
      <vt:lpstr>Findings: Challenges in STREAM Bilingual Pre-Service Teacher Preparation</vt:lpstr>
      <vt:lpstr>Findings: Challenges in STREAM Bilingual Pre-Service Teacher Preparation (Rosal, Roman &amp; Barraba 2018) </vt:lpstr>
      <vt:lpstr>Findings Challenges in STREAM Bilingual Pre-Service Teacher Preparation (Brenneman, Lange, &amp; Nayfield 2019) </vt:lpstr>
      <vt:lpstr>Findings:  Science Biliteracy (Esquinca, de la Pierda, &amp; Herrera Rocha, 2018)</vt:lpstr>
      <vt:lpstr>STEM Learning: Early and Upper Elementary Grades</vt:lpstr>
      <vt:lpstr>STREAM and Outdoor Learning</vt:lpstr>
      <vt:lpstr>STREAM Preparation for Bilingual and Dual Language Educators</vt:lpstr>
      <vt:lpstr>Contact Information: esther.garza@tamusa.edu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Strategies for Implementing Stem Science Learning in Pre-K and K Dual Language Classrooms</dc:title>
  <dc:creator>Esther Garza</dc:creator>
  <cp:lastModifiedBy>Stephany Pinales</cp:lastModifiedBy>
  <cp:revision>37</cp:revision>
  <dcterms:modified xsi:type="dcterms:W3CDTF">2020-02-21T20:03:57Z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0x0101008AD2B9B24775C849AE3A83E0D90B5CE9</vt:lpwstr>
  </property>
</Properties>
</file>