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484" r:id="rId6"/>
    <p:sldId id="269" r:id="rId7"/>
    <p:sldId id="294" r:id="rId8"/>
    <p:sldId id="485" r:id="rId9"/>
    <p:sldId id="487" r:id="rId10"/>
    <p:sldId id="486" r:id="rId11"/>
    <p:sldId id="293" r:id="rId12"/>
    <p:sldId id="291" r:id="rId13"/>
    <p:sldId id="270" r:id="rId14"/>
    <p:sldId id="292" r:id="rId15"/>
    <p:sldId id="4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02C1F-E111-4BD2-8E64-64535509C4D8}" v="1" dt="2020-02-14T02:16:0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2" autoAdjust="0"/>
    <p:restoredTop sz="94660"/>
  </p:normalViewPr>
  <p:slideViewPr>
    <p:cSldViewPr snapToGrid="0">
      <p:cViewPr varScale="1">
        <p:scale>
          <a:sx n="94" d="100"/>
          <a:sy n="94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679E1-1307-414A-A37D-71ED9F55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25F0F-1CE8-4C2D-BFB1-9E9E2C22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BFFC-7DE1-4E7A-ADBB-572E1FA4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C9F9-A2DB-4D6D-9D16-040812CB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4CD97-2BF9-494F-AA30-D6E80A04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649A-923D-4FFC-80A0-E76A10CD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775DB-0F75-49E2-84A1-39EA51D15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3F00-C38B-42CE-92A1-420D16A1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E74DD-14EC-4599-A81A-544794CD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BB1-B4CD-492B-98CF-C792C73B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4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FD92D-CBDF-4E54-85CC-04CD5491E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F1E81-1265-4498-83F5-B779D9DF6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0533E-82C7-47BE-BF19-C9D42A15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AF18D-F018-4D6A-B6E6-7CB2DEFA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FC54-0DC8-4591-809A-BDFA9F36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DA96-79DC-440F-AF26-30449670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9DBB0-48FF-416F-B199-4049C9202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E6342-8F1F-4C17-B3F3-386DE0C0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5A426-4FC3-4B54-B59E-B5D3725D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09238-9E85-438D-8515-B50F5606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B381-EC8E-4FE7-ADA8-FB43FEA9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F6DF2-B26D-4229-B1AB-596C5F057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0FDA3-B0D3-4428-A016-420F9D47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63F9-99AB-45F5-BF25-0CB63E81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D434-A25A-4C8A-8400-DDE572D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1F92-F70E-4084-ADE3-649F8783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27849-7395-48FF-A8F0-2E1788FDA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DF520-5CF7-4A82-BFD3-AD8CBA599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3FE72-3140-4B49-9761-150942E1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CB3F3-AA5E-4838-9A2E-86C0B8B2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8BDA9-E9EC-44CF-9244-D124FC57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6E4F-4F69-45B5-A237-18CF8493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BF823-2A56-405A-B419-58F6B59BE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B0F82-3AB3-42E7-AB47-C506E1B4C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52BDA-7B09-4073-B2F4-974FF1C2F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3694E-2104-44DA-87EF-DABB55B45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6F559-03B8-41F0-8162-21CC270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68D51-E773-4143-8F9C-72D7F136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5B907-05CC-45B0-A0E8-50893AFE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1C79-EB16-4508-B356-E85B2840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D97E3-F6B2-400E-9EDF-F42DA94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D7770-AC88-433B-8CCD-4B051750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0E2F1-44E8-48D9-AC9C-2F738E3E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B63B8-9F18-4D81-A941-5460CE89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84EDF-FD89-400D-B5E4-39AA7C20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836F6-A8B1-42FE-AE9F-7433AD09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6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BF01-F5BD-4461-9A36-ACE01FEC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490D9-262E-4C8A-8986-D9A79C69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724E-6442-41CD-8492-3C5825C99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6E6D1-9BD7-4EA5-B6AC-AADD6516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D7908-1EFA-47CE-A9E8-F5CB5744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68701-57C0-4363-861E-E841DD11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CD96-7128-4B2A-A320-6D12437B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8423-B801-4FB9-91AC-D3757DDBA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163E7-464D-4F4D-BBFC-3B844EE5C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8CCA-4591-4202-B7A2-2AE2464D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5F0A3-E516-43A6-A13B-15BD0C2C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4F5B2-DAA9-4003-94C9-E6DE57B4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1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FDF416-B96D-40D4-9F3F-8873C90C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456F-A9BB-4A15-8D4A-488830BA3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0F8D3-E3FB-4C71-A956-FB29F9D61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A80A-D504-448C-896D-C961B541F7FD}" type="datetimeFigureOut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2C852-F9B2-42F1-BC8D-AADD56DC8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476C-CFE7-4F8E-AFB8-D52A53FCA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B8F2-A4C6-4B29-9F19-21B80D86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884544" y="2265762"/>
            <a:ext cx="6329167" cy="2547872"/>
            <a:chOff x="-2412483" y="5117355"/>
            <a:chExt cx="4342728" cy="174821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83073" y="-1094168"/>
            <a:ext cx="4864676" cy="3807333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3537" y="3632636"/>
            <a:ext cx="1185708" cy="1185708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03927" y="5624986"/>
            <a:ext cx="989294" cy="9892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A80B01-7FDA-4264-BAC7-CA797D49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2" y="-723949"/>
            <a:ext cx="5389379" cy="5389379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4" y="-1424977"/>
            <a:ext cx="6791435" cy="6791435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E3FF7-98AE-492B-9209-B0DB6AA0F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643" y="2812058"/>
            <a:ext cx="4316627" cy="103944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i="1" dirty="0"/>
              <a:t>Anthony Bailey, Donna ISD </a:t>
            </a:r>
            <a:r>
              <a:rPr lang="en-US" dirty="0"/>
              <a:t>	</a:t>
            </a:r>
          </a:p>
          <a:p>
            <a:r>
              <a:rPr lang="en-US" i="1" dirty="0"/>
              <a:t>Noushin Nouri, University of Texas Rio Grande Valley </a:t>
            </a:r>
            <a:r>
              <a:rPr lang="en-US" dirty="0"/>
              <a:t>	</a:t>
            </a:r>
          </a:p>
          <a:p>
            <a:r>
              <a:rPr lang="en-US" i="1" dirty="0"/>
              <a:t>Angela Chapman, University of Texas Rio Grande Valley </a:t>
            </a:r>
            <a:r>
              <a:rPr lang="en-US" dirty="0"/>
              <a:t>	</a:t>
            </a:r>
          </a:p>
          <a:p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7461" y="5398157"/>
            <a:ext cx="2934814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5580" y="5117355"/>
            <a:ext cx="3496419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9271" y="5949259"/>
            <a:ext cx="1832612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2DB9CE-5678-41BF-A7E4-7F6EAC08E124}"/>
              </a:ext>
            </a:extLst>
          </p:cNvPr>
          <p:cNvSpPr/>
          <p:nvPr/>
        </p:nvSpPr>
        <p:spPr>
          <a:xfrm>
            <a:off x="3182422" y="11747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Exploring Student Learning of the Nature of Science through a Culturally Relevant Authentic Science Summer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6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AC14BF2-002F-4663-8B11-915C4BBB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5" r="-1" b="5784"/>
          <a:stretch/>
        </p:blipFill>
        <p:spPr>
          <a:xfrm>
            <a:off x="321734" y="321732"/>
            <a:ext cx="3084025" cy="3067161"/>
          </a:xfrm>
          <a:prstGeom prst="rect">
            <a:avLst/>
          </a:prstGeom>
        </p:spPr>
      </p:pic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55C5B5A2-EB3F-45AC-84C5-032BBC56A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 r="-1" b="15454"/>
          <a:stretch/>
        </p:blipFill>
        <p:spPr>
          <a:xfrm>
            <a:off x="321734" y="3469102"/>
            <a:ext cx="3084025" cy="3069719"/>
          </a:xfrm>
          <a:prstGeom prst="rect">
            <a:avLst/>
          </a:prstGeom>
        </p:spPr>
      </p:pic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0D384582-C59C-4B64-9AA5-035DE3000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0" b="-2"/>
          <a:stretch/>
        </p:blipFill>
        <p:spPr>
          <a:xfrm>
            <a:off x="3490161" y="321732"/>
            <a:ext cx="4151376" cy="6214533"/>
          </a:xfrm>
          <a:prstGeom prst="rect">
            <a:avLst/>
          </a:prstGeom>
        </p:spPr>
      </p:pic>
      <p:pic>
        <p:nvPicPr>
          <p:cNvPr id="11" name="Picture 10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30237866-ABEA-4270-AA7E-031807029B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0" b="-2"/>
          <a:stretch/>
        </p:blipFill>
        <p:spPr>
          <a:xfrm>
            <a:off x="7718889" y="321732"/>
            <a:ext cx="4151376" cy="6214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05F2E-6AEE-4152-BFC6-690951E5979B}"/>
              </a:ext>
            </a:extLst>
          </p:cNvPr>
          <p:cNvSpPr txBox="1"/>
          <p:nvPr/>
        </p:nvSpPr>
        <p:spPr>
          <a:xfrm>
            <a:off x="3607266" y="5142451"/>
            <a:ext cx="36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Imagination and creativity were bold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44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C7D97A-2297-4AE3-A3BB-030712CD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60" y="644229"/>
            <a:ext cx="4214518" cy="2560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C00288-AD93-4FC4-AF02-F66B620A6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458" y="644229"/>
            <a:ext cx="4592502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D0402-F240-4D80-A340-842E99403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8" y="3653451"/>
            <a:ext cx="4592502" cy="2560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15BCA-6A65-415F-9A71-0706F4FE2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14" y="3672788"/>
            <a:ext cx="4613189" cy="256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05A87B-FCA9-4E41-B942-DCE1AB13AFCB}"/>
              </a:ext>
            </a:extLst>
          </p:cNvPr>
          <p:cNvSpPr txBox="1"/>
          <p:nvPr/>
        </p:nvSpPr>
        <p:spPr>
          <a:xfrm>
            <a:off x="3976381" y="3254002"/>
            <a:ext cx="466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They were connected with scientific community</a:t>
            </a:r>
          </a:p>
        </p:txBody>
      </p:sp>
    </p:spTree>
    <p:extLst>
      <p:ext uri="{BB962C8B-B14F-4D97-AF65-F5344CB8AC3E}">
        <p14:creationId xmlns:p14="http://schemas.microsoft.com/office/powerpoint/2010/main" val="243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95BD-F5C5-493F-928F-D0399D56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8BAF-71FE-46A1-95E7-323EE60E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Pretest / posttest View of NOS questionnaire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observation/direct discussion with students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18BD56-9896-4AC0-9E3D-76A1C0DDC8F6}"/>
              </a:ext>
            </a:extLst>
          </p:cNvPr>
          <p:cNvSpPr/>
          <p:nvPr/>
        </p:nvSpPr>
        <p:spPr>
          <a:xfrm>
            <a:off x="2125211" y="342900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below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Attendance: 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Improved: 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Leader: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imaginative: </a:t>
            </a:r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creative: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3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CEEB-1B44-4D1E-86E9-1106056D1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657" y="344383"/>
            <a:ext cx="5157787" cy="56597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Nature of Science(NOS)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E1183-1A29-4F1B-864B-E723D9AC7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657" y="998584"/>
            <a:ext cx="5157787" cy="2919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is a rich description of what science is, how it works, how scientists operate as a social group, and how society itself both directs and reacts to scientific endeavors” (McComas, Clough, &amp;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Almazroa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1998, p. 4).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DB89A-98FF-4725-8F82-5FE4634A5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02068"/>
            <a:ext cx="5183188" cy="8239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relevant pedagogy (CRP)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B988E-1069-49F2-8A76-E9BE894BDE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8869" y="1068417"/>
            <a:ext cx="5183188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relevant pedagogy (CRP) is a method of teaching in a cross- or multi-cultural setting that encourages students to relate course content to their cultural background. CRP is based on three tenets: academic success, cultural competence, and sociopolitical consciousness (Ladson-Billings 1995).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F709-FDE0-A041-9B07-6D42B2C021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BD5E60-A622-4E42-A239-F668E5A522AC}"/>
              </a:ext>
            </a:extLst>
          </p:cNvPr>
          <p:cNvSpPr txBox="1">
            <a:spLocks/>
          </p:cNvSpPr>
          <p:nvPr/>
        </p:nvSpPr>
        <p:spPr>
          <a:xfrm>
            <a:off x="661657" y="3793656"/>
            <a:ext cx="5157787" cy="565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Authentic science (NOS)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EC3F609-C0D5-405B-B8CA-095246ADDAC9}"/>
              </a:ext>
            </a:extLst>
          </p:cNvPr>
          <p:cNvSpPr txBox="1">
            <a:spLocks/>
          </p:cNvSpPr>
          <p:nvPr/>
        </p:nvSpPr>
        <p:spPr>
          <a:xfrm>
            <a:off x="661657" y="4435130"/>
            <a:ext cx="5183188" cy="178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 science is that which reflects what scientists conduct in everyday practice (Roth,1995).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F603D1-0761-41E4-B356-3A032841423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55" y="4605556"/>
            <a:ext cx="3532281" cy="19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3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FCF9E6C-ACC5-4155-8827-3AFC4A377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5" r="-1" b="23047"/>
          <a:stretch/>
        </p:blipFill>
        <p:spPr>
          <a:xfrm>
            <a:off x="2063159" y="643467"/>
            <a:ext cx="80656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C3F4-EC21-45EA-94EC-BBBBFA3C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1C89-EF3D-42C4-9CC4-67509A784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students from 8,9, and 10 grades (11 girls, 14 boys)</a:t>
            </a:r>
          </a:p>
          <a:p>
            <a:r>
              <a:rPr lang="en-US" dirty="0"/>
              <a:t>8 schools </a:t>
            </a:r>
          </a:p>
          <a:p>
            <a:r>
              <a:rPr lang="en-US" dirty="0"/>
              <a:t>2 teachers (1 secondary math, 1 secondary biology)</a:t>
            </a:r>
          </a:p>
          <a:p>
            <a:r>
              <a:rPr lang="en-US" dirty="0"/>
              <a:t>4 UTeach preservice teachers</a:t>
            </a:r>
          </a:p>
          <a:p>
            <a:r>
              <a:rPr lang="en-US" dirty="0"/>
              <a:t>2 STEM teacher educators</a:t>
            </a:r>
          </a:p>
        </p:txBody>
      </p:sp>
    </p:spTree>
    <p:extLst>
      <p:ext uri="{BB962C8B-B14F-4D97-AF65-F5344CB8AC3E}">
        <p14:creationId xmlns:p14="http://schemas.microsoft.com/office/powerpoint/2010/main" val="30875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FB577-D6B9-40F5-85A9-CF546742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filter: authentic- relevant- relevant to  NOS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460F2D-7B59-4467-BB2B-6006A495D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524" y="950301"/>
            <a:ext cx="658683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85163-BDE4-4117-A137-1F38F8FF5097}"/>
              </a:ext>
            </a:extLst>
          </p:cNvPr>
          <p:cNvSpPr txBox="1"/>
          <p:nvPr/>
        </p:nvSpPr>
        <p:spPr>
          <a:xfrm>
            <a:off x="201335" y="5446034"/>
            <a:ext cx="1137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 questions for this presentation:</a:t>
            </a:r>
            <a:endParaRPr lang="en-US" dirty="0"/>
          </a:p>
          <a:p>
            <a:r>
              <a:rPr lang="en-US" dirty="0"/>
              <a:t>how to facilitate Learning of the Nature of Science through a Culturally Relevant Authentic Science Summer Program?</a:t>
            </a:r>
          </a:p>
          <a:p>
            <a:r>
              <a:rPr lang="en-US" dirty="0"/>
              <a:t>To what extent it was effective in improving students' understanding of NOS?</a:t>
            </a:r>
          </a:p>
        </p:txBody>
      </p:sp>
    </p:spTree>
    <p:extLst>
      <p:ext uri="{BB962C8B-B14F-4D97-AF65-F5344CB8AC3E}">
        <p14:creationId xmlns:p14="http://schemas.microsoft.com/office/powerpoint/2010/main" val="347429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DF2B-8E1E-496A-A5DD-F4A14BDC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emphasizing Nature of Science (NOS)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1E0A-37FB-4851-8CC2-8069EA56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shows without explicit mention to NOS and with doing authentic science students would not learn NOS (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Schwartz, Lederman, &amp; Crawford, 2004)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2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8D80-D7D1-44F9-83FE-33CA463C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32A4D-9588-4D02-B05B-D5DF2E364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Observation/inference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subjectivity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Creativity and imagination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reporting and sharing data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scientific community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Socio-cultural embeddedness of science</a:t>
            </a:r>
          </a:p>
        </p:txBody>
      </p:sp>
    </p:spTree>
    <p:extLst>
      <p:ext uri="{BB962C8B-B14F-4D97-AF65-F5344CB8AC3E}">
        <p14:creationId xmlns:p14="http://schemas.microsoft.com/office/powerpoint/2010/main" val="23160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23D0-76C1-4BF1-9B82-6F7EA940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Authentic Science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D5EA7-551D-4879-9A10-7A29E8C6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" r="1852" b="2"/>
          <a:stretch/>
        </p:blipFill>
        <p:spPr>
          <a:xfrm>
            <a:off x="2014923" y="1298560"/>
            <a:ext cx="4238392" cy="5175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3EAAF-FD91-473B-9D81-CE678206B0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" r="1" b="1"/>
          <a:stretch/>
        </p:blipFill>
        <p:spPr>
          <a:xfrm>
            <a:off x="6975987" y="1228671"/>
            <a:ext cx="4172916" cy="508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9566D0-B821-4B94-B972-645069A076D8}"/>
              </a:ext>
            </a:extLst>
          </p:cNvPr>
          <p:cNvSpPr txBox="1"/>
          <p:nvPr/>
        </p:nvSpPr>
        <p:spPr>
          <a:xfrm>
            <a:off x="3046228" y="3563385"/>
            <a:ext cx="704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Doing background research so they have something in mind-subjectivity-theory leaden </a:t>
            </a:r>
          </a:p>
        </p:txBody>
      </p:sp>
    </p:spTree>
    <p:extLst>
      <p:ext uri="{BB962C8B-B14F-4D97-AF65-F5344CB8AC3E}">
        <p14:creationId xmlns:p14="http://schemas.microsoft.com/office/powerpoint/2010/main" val="32922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a kitchen&#10;&#10;Description automatically generated">
            <a:extLst>
              <a:ext uri="{FF2B5EF4-FFF2-40B4-BE49-F238E27FC236}">
                <a16:creationId xmlns:a16="http://schemas.microsoft.com/office/drawing/2014/main" id="{7B8B8E28-7BA8-4D37-A799-0A96CD72A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 r="-3" b="379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4" name="Picture 3" descr="A picture containing indoor, person, man, kitchen&#10;&#10;Description automatically generated">
            <a:extLst>
              <a:ext uri="{FF2B5EF4-FFF2-40B4-BE49-F238E27FC236}">
                <a16:creationId xmlns:a16="http://schemas.microsoft.com/office/drawing/2014/main" id="{FA094786-948A-4A92-BECF-4E4A4996D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b="31939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 descr="A person standing in front of a table&#10;&#10;Description automatically generated">
            <a:extLst>
              <a:ext uri="{FF2B5EF4-FFF2-40B4-BE49-F238E27FC236}">
                <a16:creationId xmlns:a16="http://schemas.microsoft.com/office/drawing/2014/main" id="{27050BEB-4760-4AB7-A26B-2B13EAD11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17" b="-2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042FCA-62D2-4EED-BB69-A7EE1C88294C}"/>
              </a:ext>
            </a:extLst>
          </p:cNvPr>
          <p:cNvSpPr txBox="1"/>
          <p:nvPr/>
        </p:nvSpPr>
        <p:spPr>
          <a:xfrm>
            <a:off x="3400828" y="3634648"/>
            <a:ext cx="4764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Many observations and inferences were involved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0D687-FF4D-4A0B-9072-C3893EA63E06}"/>
              </a:ext>
            </a:extLst>
          </p:cNvPr>
          <p:cNvSpPr txBox="1"/>
          <p:nvPr/>
        </p:nvSpPr>
        <p:spPr>
          <a:xfrm>
            <a:off x="2570950" y="3196736"/>
            <a:ext cx="750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question, resources, and their connections were related TO THEIR SOCIETY</a:t>
            </a:r>
          </a:p>
        </p:txBody>
      </p:sp>
    </p:spTree>
    <p:extLst>
      <p:ext uri="{BB962C8B-B14F-4D97-AF65-F5344CB8AC3E}">
        <p14:creationId xmlns:p14="http://schemas.microsoft.com/office/powerpoint/2010/main" val="3580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2B9B24775C849AE3A83E0D90B5CE9" ma:contentTypeVersion="10" ma:contentTypeDescription="Create a new document." ma:contentTypeScope="" ma:versionID="de06a1ce091b4b99f76353784126964e">
  <xsd:schema xmlns:xsd="http://www.w3.org/2001/XMLSchema" xmlns:xs="http://www.w3.org/2001/XMLSchema" xmlns:p="http://schemas.microsoft.com/office/2006/metadata/properties" xmlns:ns2="d3e0b768-d26b-406b-a123-14d00b8807c7" xmlns:ns3="5759347f-7946-41af-bf18-68ee11167475" targetNamespace="http://schemas.microsoft.com/office/2006/metadata/properties" ma:root="true" ma:fieldsID="09e6dd431ac5dc86d685c3187d270882" ns2:_="" ns3:_="">
    <xsd:import namespace="d3e0b768-d26b-406b-a123-14d00b8807c7"/>
    <xsd:import namespace="5759347f-7946-41af-bf18-68ee11167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0b768-d26b-406b-a123-14d00b880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9347f-7946-41af-bf18-68ee11167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C09141-388A-4608-9AA7-2B0085D6A1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09E584-671D-467E-93C9-7B44B47BC620}"/>
</file>

<file path=customXml/itemProps3.xml><?xml version="1.0" encoding="utf-8"?>
<ds:datastoreItem xmlns:ds="http://schemas.openxmlformats.org/officeDocument/2006/customXml" ds:itemID="{985C36E9-32B5-4AB4-9931-EAC6FC75C955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1f0f08b-392a-4d12-9659-99766b4dd0cf"/>
    <ds:schemaRef ds:uri="74f05ff7-88e0-464e-b086-e77eee0ad50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356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Participant</vt:lpstr>
      <vt:lpstr>Biosand filter: authentic- relevant- relevant to  NOS </vt:lpstr>
      <vt:lpstr>Why emphasizing Nature of Science (NOS)</vt:lpstr>
      <vt:lpstr>Elements of NOS</vt:lpstr>
      <vt:lpstr>Authentic Science</vt:lpstr>
      <vt:lpstr>PowerPoint Presentation</vt:lpstr>
      <vt:lpstr>PowerPoint Presentation</vt:lpstr>
      <vt:lpstr>PowerPoint Presentation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Noushin Nouri</dc:creator>
  <cp:lastModifiedBy>Stephany Pinales</cp:lastModifiedBy>
  <cp:revision>4</cp:revision>
  <dcterms:created xsi:type="dcterms:W3CDTF">2020-02-13T21:08:29Z</dcterms:created>
  <dcterms:modified xsi:type="dcterms:W3CDTF">2020-02-21T19:37:41Z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0x0101008AD2B9B24775C849AE3A83E0D90B5CE9</vt:lpwstr>
  </property>
</Properties>
</file>