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 id="261" r:id="rId7"/>
    <p:sldId id="262" r:id="rId8"/>
    <p:sldId id="276" r:id="rId9"/>
    <p:sldId id="264" r:id="rId10"/>
    <p:sldId id="265" r:id="rId11"/>
    <p:sldId id="266" r:id="rId12"/>
    <p:sldId id="263" r:id="rId13"/>
    <p:sldId id="267" r:id="rId14"/>
    <p:sldId id="268" r:id="rId15"/>
    <p:sldId id="269" r:id="rId16"/>
    <p:sldId id="270" r:id="rId17"/>
    <p:sldId id="271" r:id="rId18"/>
    <p:sldId id="272" r:id="rId19"/>
    <p:sldId id="273" r:id="rId20"/>
    <p:sldId id="286" r:id="rId21"/>
    <p:sldId id="274" r:id="rId22"/>
    <p:sldId id="275" r:id="rId23"/>
    <p:sldId id="277" r:id="rId24"/>
    <p:sldId id="278" r:id="rId25"/>
    <p:sldId id="279" r:id="rId26"/>
    <p:sldId id="280" r:id="rId27"/>
    <p:sldId id="281" r:id="rId28"/>
    <p:sldId id="282" r:id="rId29"/>
    <p:sldId id="283" r:id="rId30"/>
    <p:sldId id="284" r:id="rId31"/>
    <p:sldId id="285" r:id="rId32"/>
    <p:sldId id="287" r:id="rId33"/>
    <p:sldId id="288" r:id="rId34"/>
    <p:sldId id="289" r:id="rId35"/>
    <p:sldId id="290" r:id="rId36"/>
    <p:sldId id="291" r:id="rId37"/>
    <p:sldId id="292" r:id="rId38"/>
    <p:sldId id="297" r:id="rId39"/>
    <p:sldId id="305" r:id="rId40"/>
    <p:sldId id="300" r:id="rId41"/>
    <p:sldId id="301" r:id="rId42"/>
    <p:sldId id="302" r:id="rId43"/>
    <p:sldId id="294" r:id="rId44"/>
    <p:sldId id="295" r:id="rId45"/>
    <p:sldId id="304" r:id="rId46"/>
    <p:sldId id="296" r:id="rId47"/>
    <p:sldId id="298" r:id="rId48"/>
    <p:sldId id="293" r:id="rId49"/>
    <p:sldId id="299" r:id="rId50"/>
    <p:sldId id="303" r:id="rId5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varScale="1">
        <p:scale>
          <a:sx n="85" d="100"/>
          <a:sy n="85" d="100"/>
        </p:scale>
        <p:origin x="581"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8" Type="http://schemas.openxmlformats.org/officeDocument/2006/relationships/customXml" Target="../customXml/item3.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ustomXml" Target="../customXml/item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ustomXml" Target="../customXml/item2.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0EB55FE-0F6A-450C-AA58-5340170DC53B}" type="datetimeFigureOut">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AE7DC-C3FE-44A8-8D2A-B79109B74BC4}" type="slidenum">
              <a:rPr lang="en-US" smtClean="0"/>
              <a:t>‹#›</a:t>
            </a:fld>
            <a:endParaRPr lang="en-US"/>
          </a:p>
        </p:txBody>
      </p:sp>
    </p:spTree>
    <p:extLst>
      <p:ext uri="{BB962C8B-B14F-4D97-AF65-F5344CB8AC3E}">
        <p14:creationId xmlns:p14="http://schemas.microsoft.com/office/powerpoint/2010/main" val="433995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EB55FE-0F6A-450C-AA58-5340170DC53B}" type="datetimeFigureOut">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AE7DC-C3FE-44A8-8D2A-B79109B74BC4}" type="slidenum">
              <a:rPr lang="en-US" smtClean="0"/>
              <a:t>‹#›</a:t>
            </a:fld>
            <a:endParaRPr lang="en-US"/>
          </a:p>
        </p:txBody>
      </p:sp>
    </p:spTree>
    <p:extLst>
      <p:ext uri="{BB962C8B-B14F-4D97-AF65-F5344CB8AC3E}">
        <p14:creationId xmlns:p14="http://schemas.microsoft.com/office/powerpoint/2010/main" val="2332397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EB55FE-0F6A-450C-AA58-5340170DC53B}" type="datetimeFigureOut">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AE7DC-C3FE-44A8-8D2A-B79109B74BC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849821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EB55FE-0F6A-450C-AA58-5340170DC53B}" type="datetimeFigureOut">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AE7DC-C3FE-44A8-8D2A-B79109B74BC4}" type="slidenum">
              <a:rPr lang="en-US" smtClean="0"/>
              <a:t>‹#›</a:t>
            </a:fld>
            <a:endParaRPr lang="en-US"/>
          </a:p>
        </p:txBody>
      </p:sp>
    </p:spTree>
    <p:extLst>
      <p:ext uri="{BB962C8B-B14F-4D97-AF65-F5344CB8AC3E}">
        <p14:creationId xmlns:p14="http://schemas.microsoft.com/office/powerpoint/2010/main" val="5408034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EB55FE-0F6A-450C-AA58-5340170DC53B}" type="datetimeFigureOut">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AE7DC-C3FE-44A8-8D2A-B79109B74BC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319157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EB55FE-0F6A-450C-AA58-5340170DC53B}" type="datetimeFigureOut">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AE7DC-C3FE-44A8-8D2A-B79109B74BC4}" type="slidenum">
              <a:rPr lang="en-US" smtClean="0"/>
              <a:t>‹#›</a:t>
            </a:fld>
            <a:endParaRPr lang="en-US"/>
          </a:p>
        </p:txBody>
      </p:sp>
    </p:spTree>
    <p:extLst>
      <p:ext uri="{BB962C8B-B14F-4D97-AF65-F5344CB8AC3E}">
        <p14:creationId xmlns:p14="http://schemas.microsoft.com/office/powerpoint/2010/main" val="37149183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EB55FE-0F6A-450C-AA58-5340170DC53B}" type="datetimeFigureOut">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AE7DC-C3FE-44A8-8D2A-B79109B74BC4}" type="slidenum">
              <a:rPr lang="en-US" smtClean="0"/>
              <a:t>‹#›</a:t>
            </a:fld>
            <a:endParaRPr lang="en-US"/>
          </a:p>
        </p:txBody>
      </p:sp>
    </p:spTree>
    <p:extLst>
      <p:ext uri="{BB962C8B-B14F-4D97-AF65-F5344CB8AC3E}">
        <p14:creationId xmlns:p14="http://schemas.microsoft.com/office/powerpoint/2010/main" val="7232985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EB55FE-0F6A-450C-AA58-5340170DC53B}" type="datetimeFigureOut">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AE7DC-C3FE-44A8-8D2A-B79109B74BC4}" type="slidenum">
              <a:rPr lang="en-US" smtClean="0"/>
              <a:t>‹#›</a:t>
            </a:fld>
            <a:endParaRPr lang="en-US"/>
          </a:p>
        </p:txBody>
      </p:sp>
    </p:spTree>
    <p:extLst>
      <p:ext uri="{BB962C8B-B14F-4D97-AF65-F5344CB8AC3E}">
        <p14:creationId xmlns:p14="http://schemas.microsoft.com/office/powerpoint/2010/main" val="1478324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EB55FE-0F6A-450C-AA58-5340170DC53B}" type="datetimeFigureOut">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AE7DC-C3FE-44A8-8D2A-B79109B74BC4}" type="slidenum">
              <a:rPr lang="en-US" smtClean="0"/>
              <a:t>‹#›</a:t>
            </a:fld>
            <a:endParaRPr lang="en-US"/>
          </a:p>
        </p:txBody>
      </p:sp>
    </p:spTree>
    <p:extLst>
      <p:ext uri="{BB962C8B-B14F-4D97-AF65-F5344CB8AC3E}">
        <p14:creationId xmlns:p14="http://schemas.microsoft.com/office/powerpoint/2010/main" val="843320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EB55FE-0F6A-450C-AA58-5340170DC53B}" type="datetimeFigureOut">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3AE7DC-C3FE-44A8-8D2A-B79109B74BC4}" type="slidenum">
              <a:rPr lang="en-US" smtClean="0"/>
              <a:t>‹#›</a:t>
            </a:fld>
            <a:endParaRPr lang="en-US"/>
          </a:p>
        </p:txBody>
      </p:sp>
    </p:spTree>
    <p:extLst>
      <p:ext uri="{BB962C8B-B14F-4D97-AF65-F5344CB8AC3E}">
        <p14:creationId xmlns:p14="http://schemas.microsoft.com/office/powerpoint/2010/main" val="2993757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0EB55FE-0F6A-450C-AA58-5340170DC53B}" type="datetimeFigureOut">
              <a:rPr lang="en-US" smtClean="0"/>
              <a:t>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3AE7DC-C3FE-44A8-8D2A-B79109B74BC4}" type="slidenum">
              <a:rPr lang="en-US" smtClean="0"/>
              <a:t>‹#›</a:t>
            </a:fld>
            <a:endParaRPr lang="en-US"/>
          </a:p>
        </p:txBody>
      </p:sp>
    </p:spTree>
    <p:extLst>
      <p:ext uri="{BB962C8B-B14F-4D97-AF65-F5344CB8AC3E}">
        <p14:creationId xmlns:p14="http://schemas.microsoft.com/office/powerpoint/2010/main" val="2203936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EB55FE-0F6A-450C-AA58-5340170DC53B}" type="datetimeFigureOut">
              <a:rPr lang="en-US" smtClean="0"/>
              <a:t>2/12/2020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3AE7DC-C3FE-44A8-8D2A-B79109B74BC4}" type="slidenum">
              <a:rPr lang="en-US" smtClean="0"/>
              <a:t>‹#›</a:t>
            </a:fld>
            <a:endParaRPr lang="en-US"/>
          </a:p>
        </p:txBody>
      </p:sp>
    </p:spTree>
    <p:extLst>
      <p:ext uri="{BB962C8B-B14F-4D97-AF65-F5344CB8AC3E}">
        <p14:creationId xmlns:p14="http://schemas.microsoft.com/office/powerpoint/2010/main" val="2765367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0EB55FE-0F6A-450C-AA58-5340170DC53B}" type="datetimeFigureOut">
              <a:rPr lang="en-US" smtClean="0"/>
              <a:t>2/12/2020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3AE7DC-C3FE-44A8-8D2A-B79109B74BC4}" type="slidenum">
              <a:rPr lang="en-US" smtClean="0"/>
              <a:t>‹#›</a:t>
            </a:fld>
            <a:endParaRPr lang="en-US"/>
          </a:p>
        </p:txBody>
      </p:sp>
    </p:spTree>
    <p:extLst>
      <p:ext uri="{BB962C8B-B14F-4D97-AF65-F5344CB8AC3E}">
        <p14:creationId xmlns:p14="http://schemas.microsoft.com/office/powerpoint/2010/main" val="1244657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EB55FE-0F6A-450C-AA58-5340170DC53B}" type="datetimeFigureOut">
              <a:rPr lang="en-US" smtClean="0"/>
              <a:t>2/12/2020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3AE7DC-C3FE-44A8-8D2A-B79109B74BC4}" type="slidenum">
              <a:rPr lang="en-US" smtClean="0"/>
              <a:t>‹#›</a:t>
            </a:fld>
            <a:endParaRPr lang="en-US"/>
          </a:p>
        </p:txBody>
      </p:sp>
    </p:spTree>
    <p:extLst>
      <p:ext uri="{BB962C8B-B14F-4D97-AF65-F5344CB8AC3E}">
        <p14:creationId xmlns:p14="http://schemas.microsoft.com/office/powerpoint/2010/main" val="22158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0EB55FE-0F6A-450C-AA58-5340170DC53B}" type="datetimeFigureOut">
              <a:rPr lang="en-US" smtClean="0"/>
              <a:t>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3AE7DC-C3FE-44A8-8D2A-B79109B74BC4}" type="slidenum">
              <a:rPr lang="en-US" smtClean="0"/>
              <a:t>‹#›</a:t>
            </a:fld>
            <a:endParaRPr lang="en-US"/>
          </a:p>
        </p:txBody>
      </p:sp>
    </p:spTree>
    <p:extLst>
      <p:ext uri="{BB962C8B-B14F-4D97-AF65-F5344CB8AC3E}">
        <p14:creationId xmlns:p14="http://schemas.microsoft.com/office/powerpoint/2010/main" val="336419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EB55FE-0F6A-450C-AA58-5340170DC53B}" type="datetimeFigureOut">
              <a:rPr lang="en-US" smtClean="0"/>
              <a:t>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3AE7DC-C3FE-44A8-8D2A-B79109B74BC4}" type="slidenum">
              <a:rPr lang="en-US" smtClean="0"/>
              <a:t>‹#›</a:t>
            </a:fld>
            <a:endParaRPr lang="en-US"/>
          </a:p>
        </p:txBody>
      </p:sp>
    </p:spTree>
    <p:extLst>
      <p:ext uri="{BB962C8B-B14F-4D97-AF65-F5344CB8AC3E}">
        <p14:creationId xmlns:p14="http://schemas.microsoft.com/office/powerpoint/2010/main" val="478139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3" y="259650"/>
            <a:ext cx="9211733" cy="1084298"/>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1650633"/>
            <a:ext cx="9211732" cy="439072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0EB55FE-0F6A-450C-AA58-5340170DC53B}" type="datetimeFigureOut">
              <a:rPr lang="en-US" smtClean="0"/>
              <a:t>2/12/2020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73AE7DC-C3FE-44A8-8D2A-B79109B74BC4}" type="slidenum">
              <a:rPr lang="en-US" smtClean="0"/>
              <a:t>‹#›</a:t>
            </a:fld>
            <a:endParaRPr lang="en-US"/>
          </a:p>
        </p:txBody>
      </p:sp>
      <p:grpSp>
        <p:nvGrpSpPr>
          <p:cNvPr id="18" name="Group 7">
            <a:extLst>
              <a:ext uri="{FF2B5EF4-FFF2-40B4-BE49-F238E27FC236}">
                <a16:creationId xmlns:a16="http://schemas.microsoft.com/office/drawing/2014/main" id="{4FE67702-D5F0-4857-8CA0-FBE05C755707}"/>
              </a:ext>
            </a:extLst>
          </p:cNvPr>
          <p:cNvGrpSpPr>
            <a:grpSpLocks/>
          </p:cNvGrpSpPr>
          <p:nvPr userDrawn="1"/>
        </p:nvGrpSpPr>
        <p:grpSpPr bwMode="auto">
          <a:xfrm>
            <a:off x="668867" y="1489236"/>
            <a:ext cx="4976813" cy="69850"/>
            <a:chOff x="2256" y="624"/>
            <a:chExt cx="3456" cy="48"/>
          </a:xfrm>
        </p:grpSpPr>
        <p:sp>
          <p:nvSpPr>
            <p:cNvPr id="19" name="Line 8">
              <a:extLst>
                <a:ext uri="{FF2B5EF4-FFF2-40B4-BE49-F238E27FC236}">
                  <a16:creationId xmlns:a16="http://schemas.microsoft.com/office/drawing/2014/main" id="{60B5CDCC-2514-4727-8773-C21DC53F2482}"/>
                </a:ext>
              </a:extLst>
            </p:cNvPr>
            <p:cNvSpPr>
              <a:spLocks noChangeShapeType="1"/>
            </p:cNvSpPr>
            <p:nvPr userDrawn="1"/>
          </p:nvSpPr>
          <p:spPr bwMode="auto">
            <a:xfrm>
              <a:off x="2256" y="624"/>
              <a:ext cx="2448" cy="0"/>
            </a:xfrm>
            <a:prstGeom prst="line">
              <a:avLst/>
            </a:prstGeom>
            <a:noFill/>
            <a:ln w="28575">
              <a:solidFill>
                <a:schemeClr val="accent2"/>
              </a:solidFill>
              <a:round/>
              <a:headEnd/>
              <a:tailEnd/>
            </a:ln>
            <a:effectLst/>
          </p:spPr>
          <p:txBody>
            <a:bodyPr/>
            <a:lstStyle/>
            <a:p>
              <a:endParaRPr lang="en-US"/>
            </a:p>
          </p:txBody>
        </p:sp>
        <p:sp>
          <p:nvSpPr>
            <p:cNvPr id="30" name="Line 9">
              <a:extLst>
                <a:ext uri="{FF2B5EF4-FFF2-40B4-BE49-F238E27FC236}">
                  <a16:creationId xmlns:a16="http://schemas.microsoft.com/office/drawing/2014/main" id="{28DFC024-162A-447B-B98B-2A8C39AE60E5}"/>
                </a:ext>
              </a:extLst>
            </p:cNvPr>
            <p:cNvSpPr>
              <a:spLocks noChangeShapeType="1"/>
            </p:cNvSpPr>
            <p:nvPr userDrawn="1"/>
          </p:nvSpPr>
          <p:spPr bwMode="auto">
            <a:xfrm>
              <a:off x="3216" y="672"/>
              <a:ext cx="2496" cy="0"/>
            </a:xfrm>
            <a:prstGeom prst="line">
              <a:avLst/>
            </a:prstGeom>
            <a:noFill/>
            <a:ln w="12700">
              <a:solidFill>
                <a:schemeClr val="tx1"/>
              </a:solidFill>
              <a:round/>
              <a:headEnd/>
              <a:tailEnd/>
            </a:ln>
            <a:effectLst/>
          </p:spPr>
          <p:txBody>
            <a:bodyPr/>
            <a:lstStyle/>
            <a:p>
              <a:endParaRPr lang="en-US"/>
            </a:p>
          </p:txBody>
        </p:sp>
      </p:grpSp>
      <p:pic>
        <p:nvPicPr>
          <p:cNvPr id="31" name="Picture 30">
            <a:extLst>
              <a:ext uri="{FF2B5EF4-FFF2-40B4-BE49-F238E27FC236}">
                <a16:creationId xmlns:a16="http://schemas.microsoft.com/office/drawing/2014/main" id="{0186432E-4A44-466F-9CD6-FBA3A5E5D52D}"/>
              </a:ext>
            </a:extLst>
          </p:cNvPr>
          <p:cNvPicPr>
            <a:picLocks noChangeAspect="1"/>
          </p:cNvPicPr>
          <p:nvPr userDrawn="1"/>
        </p:nvPicPr>
        <p:blipFill rotWithShape="1">
          <a:blip r:embed="rId18" cstate="print">
            <a:extLst>
              <a:ext uri="{28A0092B-C50C-407E-A947-70E740481C1C}">
                <a14:useLocalDpi xmlns:a14="http://schemas.microsoft.com/office/drawing/2010/main"/>
              </a:ext>
            </a:extLst>
          </a:blip>
          <a:srcRect/>
          <a:stretch/>
        </p:blipFill>
        <p:spPr>
          <a:xfrm>
            <a:off x="668867" y="6186650"/>
            <a:ext cx="1806373" cy="526061"/>
          </a:xfrm>
          <a:prstGeom prst="rect">
            <a:avLst/>
          </a:prstGeom>
        </p:spPr>
      </p:pic>
    </p:spTree>
    <p:extLst>
      <p:ext uri="{BB962C8B-B14F-4D97-AF65-F5344CB8AC3E}">
        <p14:creationId xmlns:p14="http://schemas.microsoft.com/office/powerpoint/2010/main" val="20641881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nsf.gov/events/event_summ.jsp?cntn_id=107048&amp;org=NS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www.nsf.gov/bfa/dias/policy/merit_review/#facts"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www.nsf.gov/publications/pub_summ.jsp?ods_key=pappg"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nsf.gov/"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4CF49-9650-4841-B1B8-AAD3204AB38F}"/>
              </a:ext>
            </a:extLst>
          </p:cNvPr>
          <p:cNvSpPr>
            <a:spLocks noGrp="1"/>
          </p:cNvSpPr>
          <p:nvPr>
            <p:ph type="ctrTitle"/>
          </p:nvPr>
        </p:nvSpPr>
        <p:spPr>
          <a:xfrm>
            <a:off x="1507067" y="327379"/>
            <a:ext cx="7766936" cy="1646302"/>
          </a:xfrm>
        </p:spPr>
        <p:txBody>
          <a:bodyPr/>
          <a:lstStyle/>
          <a:p>
            <a:r>
              <a:rPr lang="en-US" dirty="0"/>
              <a:t>NSF grant writing workshop </a:t>
            </a:r>
          </a:p>
        </p:txBody>
      </p:sp>
      <p:sp>
        <p:nvSpPr>
          <p:cNvPr id="3" name="Subtitle 2">
            <a:extLst>
              <a:ext uri="{FF2B5EF4-FFF2-40B4-BE49-F238E27FC236}">
                <a16:creationId xmlns:a16="http://schemas.microsoft.com/office/drawing/2014/main" id="{1AADAD3E-6865-4603-9E05-50A414A27935}"/>
              </a:ext>
            </a:extLst>
          </p:cNvPr>
          <p:cNvSpPr>
            <a:spLocks noGrp="1"/>
          </p:cNvSpPr>
          <p:nvPr>
            <p:ph type="subTitle" idx="1"/>
          </p:nvPr>
        </p:nvSpPr>
        <p:spPr>
          <a:xfrm>
            <a:off x="1507067" y="2302933"/>
            <a:ext cx="7766936" cy="2844799"/>
          </a:xfrm>
        </p:spPr>
        <p:txBody>
          <a:bodyPr>
            <a:normAutofit/>
          </a:bodyPr>
          <a:lstStyle/>
          <a:p>
            <a:r>
              <a:rPr lang="en-US" sz="2000" dirty="0"/>
              <a:t>Volker Quetschke, Constantine Tarawneh, Michelle </a:t>
            </a:r>
            <a:r>
              <a:rPr lang="en-US" sz="2000" dirty="0" err="1"/>
              <a:t>Burd</a:t>
            </a:r>
            <a:endParaRPr lang="en-US" sz="2000" dirty="0"/>
          </a:p>
          <a:p>
            <a:r>
              <a:rPr lang="en-US" sz="2000" dirty="0"/>
              <a:t>3rd Annual RGV STEM Education Conference</a:t>
            </a:r>
          </a:p>
          <a:p>
            <a:r>
              <a:rPr lang="en-US" sz="2000" dirty="0"/>
              <a:t>Doubletree Hilton Hotel, McAllen, Texas</a:t>
            </a:r>
          </a:p>
          <a:p>
            <a:r>
              <a:rPr lang="en-US" sz="2000" dirty="0"/>
              <a:t>February 13 – 15, 2020</a:t>
            </a:r>
          </a:p>
        </p:txBody>
      </p:sp>
      <p:pic>
        <p:nvPicPr>
          <p:cNvPr id="4" name="Picture 3">
            <a:extLst>
              <a:ext uri="{FF2B5EF4-FFF2-40B4-BE49-F238E27FC236}">
                <a16:creationId xmlns:a16="http://schemas.microsoft.com/office/drawing/2014/main" id="{E852DC1D-55DF-4412-A2BB-6DBACB0FBF7F}"/>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163435" y="6118578"/>
            <a:ext cx="1806373" cy="526061"/>
          </a:xfrm>
          <a:prstGeom prst="rect">
            <a:avLst/>
          </a:prstGeom>
        </p:spPr>
      </p:pic>
    </p:spTree>
    <p:extLst>
      <p:ext uri="{BB962C8B-B14F-4D97-AF65-F5344CB8AC3E}">
        <p14:creationId xmlns:p14="http://schemas.microsoft.com/office/powerpoint/2010/main" val="4058280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B6B1F-1D1D-48E2-8BDD-9D7A738D8835}"/>
              </a:ext>
            </a:extLst>
          </p:cNvPr>
          <p:cNvSpPr>
            <a:spLocks noGrp="1"/>
          </p:cNvSpPr>
          <p:nvPr>
            <p:ph type="title"/>
          </p:nvPr>
        </p:nvSpPr>
        <p:spPr/>
        <p:txBody>
          <a:bodyPr>
            <a:normAutofit fontScale="90000"/>
          </a:bodyPr>
          <a:lstStyle/>
          <a:p>
            <a:r>
              <a:rPr lang="en-US" dirty="0"/>
              <a:t>Turning a Good Idea into a Competitive Proposal</a:t>
            </a:r>
          </a:p>
        </p:txBody>
      </p:sp>
      <p:sp>
        <p:nvSpPr>
          <p:cNvPr id="3" name="Content Placeholder 2">
            <a:extLst>
              <a:ext uri="{FF2B5EF4-FFF2-40B4-BE49-F238E27FC236}">
                <a16:creationId xmlns:a16="http://schemas.microsoft.com/office/drawing/2014/main" id="{2EBC809D-5DCD-4DA6-8BE8-38E73C5E41DE}"/>
              </a:ext>
            </a:extLst>
          </p:cNvPr>
          <p:cNvSpPr>
            <a:spLocks noGrp="1"/>
          </p:cNvSpPr>
          <p:nvPr>
            <p:ph idx="1"/>
          </p:nvPr>
        </p:nvSpPr>
        <p:spPr/>
        <p:txBody>
          <a:bodyPr/>
          <a:lstStyle/>
          <a:p>
            <a:r>
              <a:rPr lang="en-US" dirty="0"/>
              <a:t>Scenario: Origin of a Curriculum Development Proposal</a:t>
            </a:r>
          </a:p>
          <a:p>
            <a:pPr lvl="1"/>
            <a:r>
              <a:rPr lang="en-US" dirty="0"/>
              <a:t>Prof X has taught Biology at U of Y for several semesters.</a:t>
            </a:r>
          </a:p>
          <a:p>
            <a:pPr lvl="1"/>
            <a:r>
              <a:rPr lang="en-US" dirty="0"/>
              <a:t>She has an idea for greatly improving the course by adding “new stuff”</a:t>
            </a:r>
          </a:p>
          <a:p>
            <a:pPr lvl="1"/>
            <a:r>
              <a:rPr lang="en-US" dirty="0"/>
              <a:t>“New stuff” </a:t>
            </a:r>
          </a:p>
          <a:p>
            <a:pPr lvl="2"/>
            <a:r>
              <a:rPr lang="en-US" dirty="0"/>
              <a:t>Material (e. g., modules, web-based instruction)</a:t>
            </a:r>
          </a:p>
          <a:p>
            <a:pPr lvl="2"/>
            <a:r>
              <a:rPr lang="en-US" dirty="0"/>
              <a:t>Activities (e. g., laboratories, projects)</a:t>
            </a:r>
          </a:p>
          <a:p>
            <a:pPr lvl="2"/>
            <a:r>
              <a:rPr lang="en-US" dirty="0"/>
              <a:t>Pedagogy (e. g., problem-based learning)</a:t>
            </a:r>
          </a:p>
          <a:p>
            <a:pPr lvl="1"/>
            <a:r>
              <a:rPr lang="en-US" dirty="0"/>
              <a:t>She has done some preliminary evaluation</a:t>
            </a:r>
          </a:p>
          <a:p>
            <a:pPr lvl="1"/>
            <a:r>
              <a:rPr lang="en-US" dirty="0"/>
              <a:t>She decides to prepare a proposal</a:t>
            </a:r>
          </a:p>
          <a:p>
            <a:endParaRPr lang="en-US" dirty="0"/>
          </a:p>
        </p:txBody>
      </p:sp>
    </p:spTree>
    <p:extLst>
      <p:ext uri="{BB962C8B-B14F-4D97-AF65-F5344CB8AC3E}">
        <p14:creationId xmlns:p14="http://schemas.microsoft.com/office/powerpoint/2010/main" val="2191395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04A94-4DED-4423-85A2-6CA3E7AEAC81}"/>
              </a:ext>
            </a:extLst>
          </p:cNvPr>
          <p:cNvSpPr>
            <a:spLocks noGrp="1"/>
          </p:cNvSpPr>
          <p:nvPr>
            <p:ph type="title"/>
          </p:nvPr>
        </p:nvSpPr>
        <p:spPr/>
        <p:txBody>
          <a:bodyPr/>
          <a:lstStyle/>
          <a:p>
            <a:r>
              <a:rPr lang="en-US" dirty="0"/>
              <a:t>Initial proposal outline of Prof X</a:t>
            </a:r>
          </a:p>
        </p:txBody>
      </p:sp>
      <p:sp>
        <p:nvSpPr>
          <p:cNvPr id="3" name="Content Placeholder 2">
            <a:extLst>
              <a:ext uri="{FF2B5EF4-FFF2-40B4-BE49-F238E27FC236}">
                <a16:creationId xmlns:a16="http://schemas.microsoft.com/office/drawing/2014/main" id="{70EDC926-E303-43F6-B320-80ABBBBFC7E7}"/>
              </a:ext>
            </a:extLst>
          </p:cNvPr>
          <p:cNvSpPr>
            <a:spLocks noGrp="1"/>
          </p:cNvSpPr>
          <p:nvPr>
            <p:ph idx="1"/>
          </p:nvPr>
        </p:nvSpPr>
        <p:spPr/>
        <p:txBody>
          <a:bodyPr>
            <a:normAutofit/>
          </a:bodyPr>
          <a:lstStyle/>
          <a:p>
            <a:r>
              <a:rPr lang="en-US" sz="2000" dirty="0"/>
              <a:t>Problem Statement: </a:t>
            </a:r>
          </a:p>
          <a:p>
            <a:pPr lvl="1"/>
            <a:r>
              <a:rPr lang="en-US" sz="1800" dirty="0"/>
              <a:t>Items describing the problem as she sees it</a:t>
            </a:r>
          </a:p>
          <a:p>
            <a:r>
              <a:rPr lang="en-US" sz="2000" dirty="0"/>
              <a:t>Proposed Approach:</a:t>
            </a:r>
          </a:p>
          <a:p>
            <a:pPr lvl="1"/>
            <a:r>
              <a:rPr lang="en-US" sz="1800" dirty="0"/>
              <a:t>Items describing the “new stuff”</a:t>
            </a:r>
          </a:p>
          <a:p>
            <a:r>
              <a:rPr lang="en-US" sz="2000" dirty="0"/>
              <a:t>Proposed Activities:</a:t>
            </a:r>
          </a:p>
          <a:p>
            <a:pPr lvl="1"/>
            <a:r>
              <a:rPr lang="en-US" sz="1800" dirty="0"/>
              <a:t>Items describing how she will develop “new stuff”</a:t>
            </a:r>
          </a:p>
          <a:p>
            <a:r>
              <a:rPr lang="en-US" sz="2000" dirty="0"/>
              <a:t>Schedule:</a:t>
            </a:r>
          </a:p>
          <a:p>
            <a:pPr lvl="1"/>
            <a:r>
              <a:rPr lang="en-US" sz="1800" dirty="0"/>
              <a:t>Items describing the timing of the development</a:t>
            </a:r>
          </a:p>
          <a:p>
            <a:endParaRPr lang="en-US" sz="2000" dirty="0"/>
          </a:p>
        </p:txBody>
      </p:sp>
    </p:spTree>
    <p:extLst>
      <p:ext uri="{BB962C8B-B14F-4D97-AF65-F5344CB8AC3E}">
        <p14:creationId xmlns:p14="http://schemas.microsoft.com/office/powerpoint/2010/main" val="291237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17791-F914-4C6C-A369-61F0079894F1}"/>
              </a:ext>
            </a:extLst>
          </p:cNvPr>
          <p:cNvSpPr>
            <a:spLocks noGrp="1"/>
          </p:cNvSpPr>
          <p:nvPr>
            <p:ph type="title"/>
          </p:nvPr>
        </p:nvSpPr>
        <p:spPr/>
        <p:txBody>
          <a:bodyPr>
            <a:normAutofit/>
          </a:bodyPr>
          <a:lstStyle/>
          <a:p>
            <a:r>
              <a:rPr lang="en-US" dirty="0"/>
              <a:t>Provide goals, objectives and evaluation</a:t>
            </a:r>
          </a:p>
        </p:txBody>
      </p:sp>
      <p:sp>
        <p:nvSpPr>
          <p:cNvPr id="3" name="Content Placeholder 2">
            <a:extLst>
              <a:ext uri="{FF2B5EF4-FFF2-40B4-BE49-F238E27FC236}">
                <a16:creationId xmlns:a16="http://schemas.microsoft.com/office/drawing/2014/main" id="{B112C912-4623-4F47-96A4-16518D6E9C73}"/>
              </a:ext>
            </a:extLst>
          </p:cNvPr>
          <p:cNvSpPr>
            <a:spLocks noGrp="1"/>
          </p:cNvSpPr>
          <p:nvPr>
            <p:ph idx="1"/>
          </p:nvPr>
        </p:nvSpPr>
        <p:spPr/>
        <p:txBody>
          <a:bodyPr>
            <a:normAutofit/>
          </a:bodyPr>
          <a:lstStyle/>
          <a:p>
            <a:pPr marL="0" indent="0">
              <a:buNone/>
            </a:pPr>
            <a:r>
              <a:rPr lang="en-US" dirty="0"/>
              <a:t>In general:</a:t>
            </a:r>
          </a:p>
          <a:p>
            <a:r>
              <a:rPr lang="en-US" dirty="0"/>
              <a:t>Find a vision of what you would like to do</a:t>
            </a:r>
          </a:p>
          <a:p>
            <a:r>
              <a:rPr lang="en-US" dirty="0"/>
              <a:t>Formulate the goals to support that vision</a:t>
            </a:r>
          </a:p>
          <a:p>
            <a:r>
              <a:rPr lang="en-US" dirty="0"/>
              <a:t>Formulate the objectives to support the goals</a:t>
            </a:r>
          </a:p>
          <a:p>
            <a:r>
              <a:rPr lang="en-US" dirty="0"/>
              <a:t>Formulate deliverables and methods to analyze the outcomes comparatively</a:t>
            </a:r>
          </a:p>
        </p:txBody>
      </p:sp>
    </p:spTree>
    <p:extLst>
      <p:ext uri="{BB962C8B-B14F-4D97-AF65-F5344CB8AC3E}">
        <p14:creationId xmlns:p14="http://schemas.microsoft.com/office/powerpoint/2010/main" val="1980030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17791-F914-4C6C-A369-61F0079894F1}"/>
              </a:ext>
            </a:extLst>
          </p:cNvPr>
          <p:cNvSpPr>
            <a:spLocks noGrp="1"/>
          </p:cNvSpPr>
          <p:nvPr>
            <p:ph type="title"/>
          </p:nvPr>
        </p:nvSpPr>
        <p:spPr/>
        <p:txBody>
          <a:bodyPr>
            <a:normAutofit fontScale="90000"/>
          </a:bodyPr>
          <a:lstStyle/>
          <a:p>
            <a:r>
              <a:rPr lang="en-US" dirty="0"/>
              <a:t>Provide goals, objectives and evaluation methods</a:t>
            </a:r>
          </a:p>
        </p:txBody>
      </p:sp>
      <p:sp>
        <p:nvSpPr>
          <p:cNvPr id="3" name="Content Placeholder 2">
            <a:extLst>
              <a:ext uri="{FF2B5EF4-FFF2-40B4-BE49-F238E27FC236}">
                <a16:creationId xmlns:a16="http://schemas.microsoft.com/office/drawing/2014/main" id="{B112C912-4623-4F47-96A4-16518D6E9C73}"/>
              </a:ext>
            </a:extLst>
          </p:cNvPr>
          <p:cNvSpPr>
            <a:spLocks noGrp="1"/>
          </p:cNvSpPr>
          <p:nvPr>
            <p:ph idx="1"/>
          </p:nvPr>
        </p:nvSpPr>
        <p:spPr/>
        <p:txBody>
          <a:bodyPr>
            <a:normAutofit/>
          </a:bodyPr>
          <a:lstStyle/>
          <a:p>
            <a:pPr marL="0" indent="0">
              <a:buNone/>
            </a:pPr>
            <a:r>
              <a:rPr lang="en-US" dirty="0"/>
              <a:t>A better initial proposal outline:</a:t>
            </a:r>
          </a:p>
          <a:p>
            <a:r>
              <a:rPr lang="en-US" dirty="0"/>
              <a:t>Goals: Develop “new stuff”  to enhance student learning at U of Y</a:t>
            </a:r>
          </a:p>
          <a:p>
            <a:r>
              <a:rPr lang="en-US" dirty="0"/>
              <a:t>Rationale: Observed shortcomings in educational experience of the students at  U of Y and felt that new stuff would improve the situation</a:t>
            </a:r>
          </a:p>
          <a:p>
            <a:r>
              <a:rPr lang="en-US" dirty="0"/>
              <a:t>Project Description: Details of “new stuff“</a:t>
            </a:r>
          </a:p>
          <a:p>
            <a:r>
              <a:rPr lang="en-US" dirty="0"/>
              <a:t>Evaluation: Use U of Y’s course evaluation forms  to show difference</a:t>
            </a:r>
          </a:p>
          <a:p>
            <a:r>
              <a:rPr lang="en-US" dirty="0"/>
              <a:t>Dissemination: Describe “new stuff“ using conference papers, journal articles, and web site</a:t>
            </a:r>
          </a:p>
        </p:txBody>
      </p:sp>
    </p:spTree>
    <p:extLst>
      <p:ext uri="{BB962C8B-B14F-4D97-AF65-F5344CB8AC3E}">
        <p14:creationId xmlns:p14="http://schemas.microsoft.com/office/powerpoint/2010/main" val="1507326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A98D9-553B-461B-B11A-7940D17A5949}"/>
              </a:ext>
            </a:extLst>
          </p:cNvPr>
          <p:cNvSpPr>
            <a:spLocks noGrp="1"/>
          </p:cNvSpPr>
          <p:nvPr>
            <p:ph type="title"/>
          </p:nvPr>
        </p:nvSpPr>
        <p:spPr/>
        <p:txBody>
          <a:bodyPr/>
          <a:lstStyle/>
          <a:p>
            <a:r>
              <a:rPr lang="en-US" dirty="0"/>
              <a:t>Exercise #2</a:t>
            </a:r>
          </a:p>
        </p:txBody>
      </p:sp>
      <p:sp>
        <p:nvSpPr>
          <p:cNvPr id="3" name="Content Placeholder 2">
            <a:extLst>
              <a:ext uri="{FF2B5EF4-FFF2-40B4-BE49-F238E27FC236}">
                <a16:creationId xmlns:a16="http://schemas.microsoft.com/office/drawing/2014/main" id="{D37A585C-DF3C-4277-9686-699B3FE2BA33}"/>
              </a:ext>
            </a:extLst>
          </p:cNvPr>
          <p:cNvSpPr>
            <a:spLocks noGrp="1"/>
          </p:cNvSpPr>
          <p:nvPr>
            <p:ph idx="1"/>
          </p:nvPr>
        </p:nvSpPr>
        <p:spPr/>
        <p:txBody>
          <a:bodyPr>
            <a:normAutofit/>
          </a:bodyPr>
          <a:lstStyle/>
          <a:p>
            <a:r>
              <a:rPr lang="en-US" sz="2000" dirty="0"/>
              <a:t>Discuss among yourselves and provide a few suggestions to guide Prof. X as she develops her curriculum development proposal</a:t>
            </a:r>
          </a:p>
        </p:txBody>
      </p:sp>
    </p:spTree>
    <p:extLst>
      <p:ext uri="{BB962C8B-B14F-4D97-AF65-F5344CB8AC3E}">
        <p14:creationId xmlns:p14="http://schemas.microsoft.com/office/powerpoint/2010/main" val="4174954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A6B4A-0F25-45AF-867A-277314FB5BF8}"/>
              </a:ext>
            </a:extLst>
          </p:cNvPr>
          <p:cNvSpPr>
            <a:spLocks noGrp="1"/>
          </p:cNvSpPr>
          <p:nvPr>
            <p:ph type="title"/>
          </p:nvPr>
        </p:nvSpPr>
        <p:spPr/>
        <p:txBody>
          <a:bodyPr/>
          <a:lstStyle/>
          <a:p>
            <a:r>
              <a:rPr lang="en-US" dirty="0"/>
              <a:t>Proposal Strategies I</a:t>
            </a:r>
          </a:p>
        </p:txBody>
      </p:sp>
      <p:sp>
        <p:nvSpPr>
          <p:cNvPr id="3" name="Content Placeholder 2">
            <a:extLst>
              <a:ext uri="{FF2B5EF4-FFF2-40B4-BE49-F238E27FC236}">
                <a16:creationId xmlns:a16="http://schemas.microsoft.com/office/drawing/2014/main" id="{D494695A-724B-44B6-974F-A9DAD3F015A0}"/>
              </a:ext>
            </a:extLst>
          </p:cNvPr>
          <p:cNvSpPr>
            <a:spLocks noGrp="1"/>
          </p:cNvSpPr>
          <p:nvPr>
            <p:ph idx="1"/>
          </p:nvPr>
        </p:nvSpPr>
        <p:spPr/>
        <p:txBody>
          <a:bodyPr>
            <a:normAutofit/>
          </a:bodyPr>
          <a:lstStyle/>
          <a:p>
            <a:r>
              <a:rPr lang="en-US" sz="2000" dirty="0"/>
              <a:t>Read the program solicitation </a:t>
            </a:r>
          </a:p>
          <a:p>
            <a:pPr lvl="1"/>
            <a:r>
              <a:rPr lang="en-US" sz="1800" dirty="0"/>
              <a:t>Determine how your ideas match the solicitation and how you can improve the match</a:t>
            </a:r>
          </a:p>
          <a:p>
            <a:r>
              <a:rPr lang="en-US" sz="2000" dirty="0"/>
              <a:t>Articulate goals, objectives, &amp; outcomes </a:t>
            </a:r>
          </a:p>
          <a:p>
            <a:pPr lvl="1"/>
            <a:r>
              <a:rPr lang="en-US" sz="1800" dirty="0"/>
              <a:t>Outcomes should include improved student learning</a:t>
            </a:r>
          </a:p>
          <a:p>
            <a:r>
              <a:rPr lang="en-US" sz="2000" dirty="0"/>
              <a:t>Build on existing knowledge base </a:t>
            </a:r>
          </a:p>
          <a:p>
            <a:pPr lvl="1"/>
            <a:r>
              <a:rPr lang="en-US" sz="1800" dirty="0"/>
              <a:t>Review the literature</a:t>
            </a:r>
          </a:p>
          <a:p>
            <a:pPr lvl="1"/>
            <a:r>
              <a:rPr lang="en-US" sz="1800" dirty="0"/>
              <a:t>Present evidence that the “new stuff” is doable; will enhance learning; is the best approach</a:t>
            </a:r>
          </a:p>
          <a:p>
            <a:r>
              <a:rPr lang="en-US" sz="2000" dirty="0"/>
              <a:t>Explore potential collaborations</a:t>
            </a:r>
          </a:p>
          <a:p>
            <a:endParaRPr lang="en-US" sz="2000" dirty="0"/>
          </a:p>
        </p:txBody>
      </p:sp>
    </p:spTree>
    <p:extLst>
      <p:ext uri="{BB962C8B-B14F-4D97-AF65-F5344CB8AC3E}">
        <p14:creationId xmlns:p14="http://schemas.microsoft.com/office/powerpoint/2010/main" val="22812675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A6B4A-0F25-45AF-867A-277314FB5BF8}"/>
              </a:ext>
            </a:extLst>
          </p:cNvPr>
          <p:cNvSpPr>
            <a:spLocks noGrp="1"/>
          </p:cNvSpPr>
          <p:nvPr>
            <p:ph type="title"/>
          </p:nvPr>
        </p:nvSpPr>
        <p:spPr/>
        <p:txBody>
          <a:bodyPr/>
          <a:lstStyle/>
          <a:p>
            <a:r>
              <a:rPr lang="en-US" dirty="0"/>
              <a:t>Proposal Strategies II</a:t>
            </a:r>
          </a:p>
        </p:txBody>
      </p:sp>
      <p:sp>
        <p:nvSpPr>
          <p:cNvPr id="3" name="Content Placeholder 2">
            <a:extLst>
              <a:ext uri="{FF2B5EF4-FFF2-40B4-BE49-F238E27FC236}">
                <a16:creationId xmlns:a16="http://schemas.microsoft.com/office/drawing/2014/main" id="{D494695A-724B-44B6-974F-A9DAD3F015A0}"/>
              </a:ext>
            </a:extLst>
          </p:cNvPr>
          <p:cNvSpPr>
            <a:spLocks noGrp="1"/>
          </p:cNvSpPr>
          <p:nvPr>
            <p:ph idx="1"/>
          </p:nvPr>
        </p:nvSpPr>
        <p:spPr/>
        <p:txBody>
          <a:bodyPr>
            <a:normAutofit/>
          </a:bodyPr>
          <a:lstStyle/>
          <a:p>
            <a:r>
              <a:rPr lang="en-US" sz="2000" dirty="0"/>
              <a:t>Use data to document existing shortcomings in student learning</a:t>
            </a:r>
          </a:p>
          <a:p>
            <a:r>
              <a:rPr lang="en-US" sz="2000" dirty="0"/>
              <a:t>Describe management plan</a:t>
            </a:r>
          </a:p>
          <a:p>
            <a:pPr lvl="1"/>
            <a:r>
              <a:rPr lang="en-US" sz="1800" dirty="0"/>
              <a:t>Provide tasks, team responsibilities, timeline</a:t>
            </a:r>
          </a:p>
          <a:p>
            <a:r>
              <a:rPr lang="en-US" sz="2000" dirty="0"/>
              <a:t>Provide clear examples of the approach</a:t>
            </a:r>
          </a:p>
          <a:p>
            <a:r>
              <a:rPr lang="en-US" sz="2000" dirty="0"/>
              <a:t>Integrate the evaluation effort early</a:t>
            </a:r>
          </a:p>
          <a:p>
            <a:pPr lvl="1"/>
            <a:r>
              <a:rPr lang="en-US" sz="1800" dirty="0"/>
              <a:t>Build assessment tools around defined objectives and expected outcomes </a:t>
            </a:r>
          </a:p>
          <a:p>
            <a:pPr lvl="1"/>
            <a:r>
              <a:rPr lang="en-US" sz="1800" dirty="0"/>
              <a:t>Connect with independent evaluation experts </a:t>
            </a:r>
          </a:p>
          <a:p>
            <a:endParaRPr lang="en-US" sz="2000" dirty="0"/>
          </a:p>
        </p:txBody>
      </p:sp>
    </p:spTree>
    <p:extLst>
      <p:ext uri="{BB962C8B-B14F-4D97-AF65-F5344CB8AC3E}">
        <p14:creationId xmlns:p14="http://schemas.microsoft.com/office/powerpoint/2010/main" val="1285133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A6B4A-0F25-45AF-867A-277314FB5BF8}"/>
              </a:ext>
            </a:extLst>
          </p:cNvPr>
          <p:cNvSpPr>
            <a:spLocks noGrp="1"/>
          </p:cNvSpPr>
          <p:nvPr>
            <p:ph type="title"/>
          </p:nvPr>
        </p:nvSpPr>
        <p:spPr/>
        <p:txBody>
          <a:bodyPr/>
          <a:lstStyle/>
          <a:p>
            <a:r>
              <a:rPr lang="en-US" dirty="0"/>
              <a:t>Proposal Strategies III</a:t>
            </a:r>
          </a:p>
        </p:txBody>
      </p:sp>
      <p:sp>
        <p:nvSpPr>
          <p:cNvPr id="3" name="Content Placeholder 2">
            <a:extLst>
              <a:ext uri="{FF2B5EF4-FFF2-40B4-BE49-F238E27FC236}">
                <a16:creationId xmlns:a16="http://schemas.microsoft.com/office/drawing/2014/main" id="{D494695A-724B-44B6-974F-A9DAD3F015A0}"/>
              </a:ext>
            </a:extLst>
          </p:cNvPr>
          <p:cNvSpPr>
            <a:spLocks noGrp="1"/>
          </p:cNvSpPr>
          <p:nvPr>
            <p:ph idx="1"/>
          </p:nvPr>
        </p:nvSpPr>
        <p:spPr/>
        <p:txBody>
          <a:bodyPr>
            <a:normAutofit/>
          </a:bodyPr>
          <a:lstStyle/>
          <a:p>
            <a:r>
              <a:rPr lang="en-US" sz="2000" dirty="0"/>
              <a:t>Identify strategies for dissemination</a:t>
            </a:r>
          </a:p>
          <a:p>
            <a:pPr lvl="1"/>
            <a:r>
              <a:rPr lang="en-US" sz="1800" dirty="0"/>
              <a:t>Define a plan to contribute to knowledge base</a:t>
            </a:r>
          </a:p>
          <a:p>
            <a:pPr lvl="1"/>
            <a:r>
              <a:rPr lang="en-US" sz="1800" dirty="0"/>
              <a:t>Address broader impacts</a:t>
            </a:r>
          </a:p>
          <a:p>
            <a:pPr lvl="1"/>
            <a:r>
              <a:rPr lang="en-US" sz="1800" dirty="0"/>
              <a:t>Collaborate, form partnerships (build community)</a:t>
            </a:r>
          </a:p>
        </p:txBody>
      </p:sp>
    </p:spTree>
    <p:extLst>
      <p:ext uri="{BB962C8B-B14F-4D97-AF65-F5344CB8AC3E}">
        <p14:creationId xmlns:p14="http://schemas.microsoft.com/office/powerpoint/2010/main" val="3792805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6FD23-E976-4131-8E7D-41D55DD2923E}"/>
              </a:ext>
            </a:extLst>
          </p:cNvPr>
          <p:cNvSpPr>
            <a:spLocks noGrp="1"/>
          </p:cNvSpPr>
          <p:nvPr>
            <p:ph type="title"/>
          </p:nvPr>
        </p:nvSpPr>
        <p:spPr/>
        <p:txBody>
          <a:bodyPr>
            <a:normAutofit/>
          </a:bodyPr>
          <a:lstStyle/>
          <a:p>
            <a:r>
              <a:rPr lang="en-US" dirty="0"/>
              <a:t>Put yourself in the position of the reviewer</a:t>
            </a:r>
            <a:br>
              <a:rPr lang="en-US" dirty="0"/>
            </a:br>
            <a:r>
              <a:rPr lang="en-US" sz="2400" dirty="0"/>
              <a:t>Now Goals/Rationale/Dissemination - later: Evaluation</a:t>
            </a:r>
            <a:endParaRPr lang="en-US" dirty="0"/>
          </a:p>
        </p:txBody>
      </p:sp>
      <p:sp>
        <p:nvSpPr>
          <p:cNvPr id="3" name="Content Placeholder 2">
            <a:extLst>
              <a:ext uri="{FF2B5EF4-FFF2-40B4-BE49-F238E27FC236}">
                <a16:creationId xmlns:a16="http://schemas.microsoft.com/office/drawing/2014/main" id="{DD8B5443-F5CB-4557-940B-BE680D92B848}"/>
              </a:ext>
            </a:extLst>
          </p:cNvPr>
          <p:cNvSpPr>
            <a:spLocks noGrp="1"/>
          </p:cNvSpPr>
          <p:nvPr>
            <p:ph idx="1"/>
          </p:nvPr>
        </p:nvSpPr>
        <p:spPr/>
        <p:txBody>
          <a:bodyPr>
            <a:normAutofit fontScale="70000" lnSpcReduction="20000"/>
          </a:bodyPr>
          <a:lstStyle/>
          <a:p>
            <a:pPr marL="0" indent="0">
              <a:buNone/>
            </a:pPr>
            <a:r>
              <a:rPr lang="en-US" sz="2400" b="1" dirty="0"/>
              <a:t>Goals:</a:t>
            </a:r>
          </a:p>
          <a:p>
            <a:r>
              <a:rPr lang="en-US" dirty="0"/>
              <a:t>What are you trying to accomplish? </a:t>
            </a:r>
          </a:p>
          <a:p>
            <a:r>
              <a:rPr lang="en-US" dirty="0"/>
              <a:t>What will be the outcomes?</a:t>
            </a:r>
          </a:p>
          <a:p>
            <a:pPr marL="0" indent="0">
              <a:buNone/>
            </a:pPr>
            <a:r>
              <a:rPr lang="en-US" sz="2600" b="1" dirty="0"/>
              <a:t>Rationale:</a:t>
            </a:r>
          </a:p>
          <a:p>
            <a:r>
              <a:rPr lang="en-US" dirty="0"/>
              <a:t>Why do you believe that you have a good idea?  </a:t>
            </a:r>
          </a:p>
          <a:p>
            <a:r>
              <a:rPr lang="en-US" dirty="0"/>
              <a:t>Why is the problem important?  </a:t>
            </a:r>
          </a:p>
          <a:p>
            <a:r>
              <a:rPr lang="en-US" dirty="0"/>
              <a:t>Why is your approach promising?</a:t>
            </a:r>
          </a:p>
          <a:p>
            <a:pPr marL="0" indent="0">
              <a:buNone/>
            </a:pPr>
            <a:r>
              <a:rPr lang="en-US" sz="2600" b="1" dirty="0"/>
              <a:t>Evaluation:</a:t>
            </a:r>
          </a:p>
          <a:p>
            <a:r>
              <a:rPr lang="en-US" dirty="0"/>
              <a:t>How will you manage the project to ensure success?  </a:t>
            </a:r>
          </a:p>
          <a:p>
            <a:r>
              <a:rPr lang="en-US" dirty="0"/>
              <a:t>How will you know if you succeed?</a:t>
            </a:r>
          </a:p>
          <a:p>
            <a:pPr marL="0" indent="0">
              <a:buNone/>
            </a:pPr>
            <a:r>
              <a:rPr lang="en-US" sz="2900" b="1" dirty="0"/>
              <a:t>Dissemination:</a:t>
            </a:r>
          </a:p>
          <a:p>
            <a:r>
              <a:rPr lang="en-US" dirty="0"/>
              <a:t>How will others find out about your work? </a:t>
            </a:r>
          </a:p>
          <a:p>
            <a:r>
              <a:rPr lang="en-US" dirty="0"/>
              <a:t>How will you interest them? </a:t>
            </a:r>
          </a:p>
          <a:p>
            <a:r>
              <a:rPr lang="en-US" dirty="0"/>
              <a:t>How will you excite them?</a:t>
            </a:r>
          </a:p>
          <a:p>
            <a:endParaRPr lang="en-US" dirty="0"/>
          </a:p>
        </p:txBody>
      </p:sp>
    </p:spTree>
    <p:extLst>
      <p:ext uri="{BB962C8B-B14F-4D97-AF65-F5344CB8AC3E}">
        <p14:creationId xmlns:p14="http://schemas.microsoft.com/office/powerpoint/2010/main" val="28134749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96C1B-BCC1-4D9A-8398-65E9E9AE1DDC}"/>
              </a:ext>
            </a:extLst>
          </p:cNvPr>
          <p:cNvSpPr>
            <a:spLocks noGrp="1"/>
          </p:cNvSpPr>
          <p:nvPr>
            <p:ph type="title"/>
          </p:nvPr>
        </p:nvSpPr>
        <p:spPr/>
        <p:txBody>
          <a:bodyPr/>
          <a:lstStyle/>
          <a:p>
            <a:r>
              <a:rPr lang="en-US" dirty="0"/>
              <a:t>Best practices for all types of proposals</a:t>
            </a:r>
          </a:p>
        </p:txBody>
      </p:sp>
      <p:sp>
        <p:nvSpPr>
          <p:cNvPr id="3" name="Content Placeholder 2">
            <a:extLst>
              <a:ext uri="{FF2B5EF4-FFF2-40B4-BE49-F238E27FC236}">
                <a16:creationId xmlns:a16="http://schemas.microsoft.com/office/drawing/2014/main" id="{F41B5B2A-17D3-4242-981F-6E6410F7E36F}"/>
              </a:ext>
            </a:extLst>
          </p:cNvPr>
          <p:cNvSpPr>
            <a:spLocks noGrp="1"/>
          </p:cNvSpPr>
          <p:nvPr>
            <p:ph idx="1"/>
          </p:nvPr>
        </p:nvSpPr>
        <p:spPr/>
        <p:txBody>
          <a:bodyPr>
            <a:normAutofit lnSpcReduction="10000"/>
          </a:bodyPr>
          <a:lstStyle/>
          <a:p>
            <a:pPr marL="0" indent="0">
              <a:buNone/>
            </a:pPr>
            <a:r>
              <a:rPr lang="en-US" sz="2000" dirty="0"/>
              <a:t>The previous differentiations apply for all types of proposals:</a:t>
            </a:r>
          </a:p>
          <a:p>
            <a:r>
              <a:rPr lang="en-US" sz="2000" dirty="0"/>
              <a:t>Education (as in our example)</a:t>
            </a:r>
          </a:p>
          <a:p>
            <a:r>
              <a:rPr lang="en-US" sz="2000" dirty="0"/>
              <a:t>Research</a:t>
            </a:r>
          </a:p>
          <a:p>
            <a:r>
              <a:rPr lang="en-US" sz="2000" dirty="0"/>
              <a:t>Faculty development</a:t>
            </a:r>
          </a:p>
          <a:p>
            <a:r>
              <a:rPr lang="en-US" sz="2000" dirty="0"/>
              <a:t>Assessment</a:t>
            </a:r>
          </a:p>
          <a:p>
            <a:endParaRPr lang="en-US" sz="2000" dirty="0"/>
          </a:p>
          <a:p>
            <a:pPr marL="0" indent="0">
              <a:buNone/>
            </a:pPr>
            <a:r>
              <a:rPr lang="en-US" sz="2000" dirty="0"/>
              <a:t>Always:</a:t>
            </a:r>
          </a:p>
          <a:p>
            <a:r>
              <a:rPr lang="en-US" sz="2000" dirty="0"/>
              <a:t>Vision/question </a:t>
            </a:r>
          </a:p>
          <a:p>
            <a:r>
              <a:rPr lang="en-US" sz="2000" dirty="0"/>
              <a:t>Goal/Objectives</a:t>
            </a:r>
          </a:p>
          <a:p>
            <a:r>
              <a:rPr lang="en-US" sz="2000" dirty="0"/>
              <a:t>Methodology</a:t>
            </a:r>
          </a:p>
          <a:p>
            <a:r>
              <a:rPr lang="en-US" sz="2000" dirty="0"/>
              <a:t>Impact</a:t>
            </a:r>
          </a:p>
          <a:p>
            <a:endParaRPr lang="en-US" sz="2000" dirty="0"/>
          </a:p>
        </p:txBody>
      </p:sp>
      <p:sp>
        <p:nvSpPr>
          <p:cNvPr id="4" name="TextBox 3">
            <a:extLst>
              <a:ext uri="{FF2B5EF4-FFF2-40B4-BE49-F238E27FC236}">
                <a16:creationId xmlns:a16="http://schemas.microsoft.com/office/drawing/2014/main" id="{B1E912A6-70B0-4B82-803F-2F1F198500D3}"/>
              </a:ext>
            </a:extLst>
          </p:cNvPr>
          <p:cNvSpPr txBox="1"/>
          <p:nvPr/>
        </p:nvSpPr>
        <p:spPr>
          <a:xfrm>
            <a:off x="1959551" y="3196012"/>
            <a:ext cx="8272898" cy="769441"/>
          </a:xfrm>
          <a:prstGeom prst="rect">
            <a:avLst/>
          </a:prstGeom>
          <a:solidFill>
            <a:srgbClr val="FFC000">
              <a:alpha val="70000"/>
            </a:srgbClr>
          </a:solidFill>
          <a:ln>
            <a:solidFill>
              <a:schemeClr val="accent1"/>
            </a:solidFill>
          </a:ln>
        </p:spPr>
        <p:txBody>
          <a:bodyPr wrap="square" rtlCol="0">
            <a:spAutoFit/>
          </a:bodyPr>
          <a:lstStyle/>
          <a:p>
            <a:r>
              <a:rPr lang="en-US" altLang="en-US" sz="4400" dirty="0"/>
              <a:t>Goals </a:t>
            </a:r>
            <a:r>
              <a:rPr lang="en-US" altLang="en-US" sz="3600" i="1" dirty="0">
                <a:latin typeface="Arial Unicode MS" pitchFamily="34" charset="-128"/>
                <a:sym typeface="Wingdings" panose="05000000000000000000" pitchFamily="2" charset="2"/>
              </a:rPr>
              <a:t></a:t>
            </a:r>
            <a:r>
              <a:rPr lang="en-US" altLang="en-US" sz="4400" dirty="0"/>
              <a:t> Objectives </a:t>
            </a:r>
            <a:r>
              <a:rPr lang="en-US" altLang="en-US" sz="3600" i="1" dirty="0">
                <a:latin typeface="Arial Unicode MS" pitchFamily="34" charset="-128"/>
                <a:sym typeface="Wingdings" panose="05000000000000000000" pitchFamily="2" charset="2"/>
              </a:rPr>
              <a:t></a:t>
            </a:r>
            <a:r>
              <a:rPr lang="en-US" altLang="en-US" sz="4400" dirty="0"/>
              <a:t> Outcomes</a:t>
            </a:r>
          </a:p>
        </p:txBody>
      </p:sp>
    </p:spTree>
    <p:extLst>
      <p:ext uri="{BB962C8B-B14F-4D97-AF65-F5344CB8AC3E}">
        <p14:creationId xmlns:p14="http://schemas.microsoft.com/office/powerpoint/2010/main" val="2481425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E0522-4516-4B9E-948B-130245501732}"/>
              </a:ext>
            </a:extLst>
          </p:cNvPr>
          <p:cNvSpPr>
            <a:spLocks noGrp="1"/>
          </p:cNvSpPr>
          <p:nvPr>
            <p:ph type="title"/>
          </p:nvPr>
        </p:nvSpPr>
        <p:spPr/>
        <p:txBody>
          <a:bodyPr>
            <a:normAutofit fontScale="90000"/>
          </a:bodyPr>
          <a:lstStyle/>
          <a:p>
            <a:r>
              <a:rPr lang="en-US" dirty="0"/>
              <a:t>Proposal Writing Strategies</a:t>
            </a:r>
            <a:br>
              <a:rPr lang="en-US" dirty="0"/>
            </a:br>
            <a:r>
              <a:rPr lang="en-US" sz="3100" dirty="0"/>
              <a:t>Preparation, intellectual merit and broader impacts</a:t>
            </a:r>
            <a:endParaRPr lang="en-US" dirty="0"/>
          </a:p>
        </p:txBody>
      </p:sp>
      <p:sp>
        <p:nvSpPr>
          <p:cNvPr id="3" name="Content Placeholder 2">
            <a:extLst>
              <a:ext uri="{FF2B5EF4-FFF2-40B4-BE49-F238E27FC236}">
                <a16:creationId xmlns:a16="http://schemas.microsoft.com/office/drawing/2014/main" id="{6D150964-276A-4CAA-88EA-2D821ADB6409}"/>
              </a:ext>
            </a:extLst>
          </p:cNvPr>
          <p:cNvSpPr>
            <a:spLocks noGrp="1"/>
          </p:cNvSpPr>
          <p:nvPr>
            <p:ph idx="1"/>
          </p:nvPr>
        </p:nvSpPr>
        <p:spPr/>
        <p:txBody>
          <a:bodyPr>
            <a:normAutofit/>
          </a:bodyPr>
          <a:lstStyle/>
          <a:p>
            <a:pPr marL="0" indent="0">
              <a:buNone/>
            </a:pPr>
            <a:r>
              <a:rPr lang="en-US" dirty="0"/>
              <a:t>Dr. Volker M. Quetschke</a:t>
            </a:r>
          </a:p>
          <a:p>
            <a:pPr marL="0" indent="0">
              <a:buNone/>
            </a:pPr>
            <a:r>
              <a:rPr lang="en-US" dirty="0"/>
              <a:t>Associate Professor - Department of Physics and Astronomy</a:t>
            </a:r>
            <a:br>
              <a:rPr lang="en-US" dirty="0"/>
            </a:br>
            <a:r>
              <a:rPr lang="en-US" dirty="0"/>
              <a:t>Associate Dean for Research and Graduate Programs</a:t>
            </a:r>
            <a:br>
              <a:rPr lang="en-US" dirty="0"/>
            </a:br>
            <a:r>
              <a:rPr lang="en-US" dirty="0"/>
              <a:t>College of Sciences</a:t>
            </a:r>
            <a:br>
              <a:rPr lang="en-US" dirty="0"/>
            </a:br>
            <a:r>
              <a:rPr lang="en-US" dirty="0"/>
              <a:t>University of Texas Rio Grande Valley</a:t>
            </a:r>
          </a:p>
          <a:p>
            <a:pPr marL="0" indent="0">
              <a:buNone/>
            </a:pPr>
            <a:endParaRPr lang="en-US" dirty="0"/>
          </a:p>
          <a:p>
            <a:pPr marL="0" indent="0">
              <a:buNone/>
            </a:pPr>
            <a:r>
              <a:rPr lang="en-US" dirty="0"/>
              <a:t>Caution!</a:t>
            </a:r>
          </a:p>
          <a:p>
            <a:pPr marL="0" indent="0">
              <a:buNone/>
            </a:pPr>
            <a:r>
              <a:rPr lang="en-US" dirty="0"/>
              <a:t>The information presented in this workshop represents the opinions of the presenters and is not an official NSF position.</a:t>
            </a:r>
          </a:p>
          <a:p>
            <a:pPr marL="0" indent="0">
              <a:buNone/>
            </a:pPr>
            <a:endParaRPr lang="en-US" dirty="0"/>
          </a:p>
          <a:p>
            <a:pPr marL="0" indent="0">
              <a:buNone/>
            </a:pPr>
            <a:r>
              <a:rPr lang="en-US" dirty="0"/>
              <a:t>Sources:   Some material is based on “Writing Proposals to Meet NSF's Expectations”, </a:t>
            </a:r>
            <a:r>
              <a:rPr lang="en-US" dirty="0">
                <a:hlinkClick r:id="rId2"/>
              </a:rPr>
              <a:t>https://www.nsf.gov/events/event_summ.jsp?cntn_id=107048&amp;org=NSF</a:t>
            </a:r>
            <a:r>
              <a:rPr lang="en-US" dirty="0"/>
              <a:t> </a:t>
            </a:r>
          </a:p>
          <a:p>
            <a:endParaRPr lang="en-US" dirty="0"/>
          </a:p>
        </p:txBody>
      </p:sp>
      <p:pic>
        <p:nvPicPr>
          <p:cNvPr id="5" name="Picture 1034">
            <a:extLst>
              <a:ext uri="{FF2B5EF4-FFF2-40B4-BE49-F238E27FC236}">
                <a16:creationId xmlns:a16="http://schemas.microsoft.com/office/drawing/2014/main" id="{FEB88769-13A3-4D9F-9D2D-620AF5EA03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5664" y="6129528"/>
            <a:ext cx="609600" cy="609600"/>
          </a:xfrm>
          <a:prstGeom prst="rect">
            <a:avLst/>
          </a:prstGeom>
          <a:noFill/>
          <a:extLst>
            <a:ext uri="{909E8E84-426E-40DD-AFC4-6F175D3DCCD1}">
              <a14:hiddenFill xmlns:a14="http://schemas.microsoft.com/office/drawing/2010/main">
                <a:solidFill>
                  <a:schemeClr val="bg1"/>
                </a:solidFill>
              </a14:hiddenFill>
            </a:ext>
          </a:extLst>
        </p:spPr>
      </p:pic>
    </p:spTree>
    <p:extLst>
      <p:ext uri="{BB962C8B-B14F-4D97-AF65-F5344CB8AC3E}">
        <p14:creationId xmlns:p14="http://schemas.microsoft.com/office/powerpoint/2010/main" val="31263103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37845A-DC2C-437D-B597-ACBC2222221A}"/>
              </a:ext>
            </a:extLst>
          </p:cNvPr>
          <p:cNvSpPr>
            <a:spLocks noGrp="1"/>
          </p:cNvSpPr>
          <p:nvPr>
            <p:ph type="ctrTitle"/>
          </p:nvPr>
        </p:nvSpPr>
        <p:spPr/>
        <p:txBody>
          <a:bodyPr/>
          <a:lstStyle/>
          <a:p>
            <a:pPr algn="ctr"/>
            <a:r>
              <a:rPr lang="en-US" dirty="0"/>
              <a:t>Goals</a:t>
            </a:r>
          </a:p>
        </p:txBody>
      </p:sp>
      <p:sp>
        <p:nvSpPr>
          <p:cNvPr id="5" name="Subtitle 4">
            <a:extLst>
              <a:ext uri="{FF2B5EF4-FFF2-40B4-BE49-F238E27FC236}">
                <a16:creationId xmlns:a16="http://schemas.microsoft.com/office/drawing/2014/main" id="{FADB2DDF-C47A-43E1-9F0F-BBCF44BB32A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893271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0BC26-65CF-48AD-BDB2-3509EE965388}"/>
              </a:ext>
            </a:extLst>
          </p:cNvPr>
          <p:cNvSpPr>
            <a:spLocks noGrp="1"/>
          </p:cNvSpPr>
          <p:nvPr>
            <p:ph type="title"/>
          </p:nvPr>
        </p:nvSpPr>
        <p:spPr/>
        <p:txBody>
          <a:bodyPr/>
          <a:lstStyle/>
          <a:p>
            <a:r>
              <a:rPr lang="en-US" dirty="0"/>
              <a:t>Developing Goals &amp; Outcomes</a:t>
            </a:r>
          </a:p>
        </p:txBody>
      </p:sp>
      <p:sp>
        <p:nvSpPr>
          <p:cNvPr id="3" name="Content Placeholder 2">
            <a:extLst>
              <a:ext uri="{FF2B5EF4-FFF2-40B4-BE49-F238E27FC236}">
                <a16:creationId xmlns:a16="http://schemas.microsoft.com/office/drawing/2014/main" id="{4A39FA54-447D-4CC5-A512-C87BBBE84A75}"/>
              </a:ext>
            </a:extLst>
          </p:cNvPr>
          <p:cNvSpPr>
            <a:spLocks noGrp="1"/>
          </p:cNvSpPr>
          <p:nvPr>
            <p:ph idx="1"/>
          </p:nvPr>
        </p:nvSpPr>
        <p:spPr/>
        <p:txBody>
          <a:bodyPr>
            <a:normAutofit/>
          </a:bodyPr>
          <a:lstStyle/>
          <a:p>
            <a:r>
              <a:rPr lang="en-US" sz="2000" dirty="0"/>
              <a:t>Start with one or more overarching statements of project intention</a:t>
            </a:r>
          </a:p>
          <a:p>
            <a:pPr lvl="1"/>
            <a:r>
              <a:rPr lang="en-US" sz="1800" dirty="0"/>
              <a:t>Each statement is a goal</a:t>
            </a:r>
          </a:p>
          <a:p>
            <a:r>
              <a:rPr lang="en-US" sz="2000" dirty="0"/>
              <a:t>Convert each goal into one or more expected measurable results </a:t>
            </a:r>
          </a:p>
          <a:p>
            <a:pPr lvl="1"/>
            <a:r>
              <a:rPr lang="en-US" sz="1800" dirty="0"/>
              <a:t>Each result is an outcome</a:t>
            </a:r>
          </a:p>
        </p:txBody>
      </p:sp>
    </p:spTree>
    <p:extLst>
      <p:ext uri="{BB962C8B-B14F-4D97-AF65-F5344CB8AC3E}">
        <p14:creationId xmlns:p14="http://schemas.microsoft.com/office/powerpoint/2010/main" val="37373661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2A6C3-C3E6-43A2-942E-3EB5D827E1A3}"/>
              </a:ext>
            </a:extLst>
          </p:cNvPr>
          <p:cNvSpPr>
            <a:spLocks noGrp="1"/>
          </p:cNvSpPr>
          <p:nvPr>
            <p:ph type="title"/>
          </p:nvPr>
        </p:nvSpPr>
        <p:spPr/>
        <p:txBody>
          <a:bodyPr>
            <a:normAutofit/>
          </a:bodyPr>
          <a:lstStyle/>
          <a:p>
            <a:r>
              <a:rPr lang="en-US" dirty="0"/>
              <a:t>Goals – Objectives – Outcomes – Questions</a:t>
            </a:r>
          </a:p>
        </p:txBody>
      </p:sp>
      <p:sp>
        <p:nvSpPr>
          <p:cNvPr id="3" name="Content Placeholder 2">
            <a:extLst>
              <a:ext uri="{FF2B5EF4-FFF2-40B4-BE49-F238E27FC236}">
                <a16:creationId xmlns:a16="http://schemas.microsoft.com/office/drawing/2014/main" id="{51DF052D-E1A0-4E2C-8097-3740C42AB927}"/>
              </a:ext>
            </a:extLst>
          </p:cNvPr>
          <p:cNvSpPr>
            <a:spLocks noGrp="1"/>
          </p:cNvSpPr>
          <p:nvPr>
            <p:ph idx="1"/>
          </p:nvPr>
        </p:nvSpPr>
        <p:spPr/>
        <p:txBody>
          <a:bodyPr>
            <a:normAutofit/>
          </a:bodyPr>
          <a:lstStyle/>
          <a:p>
            <a:r>
              <a:rPr lang="en-US" sz="2000" dirty="0"/>
              <a:t>Converting goals to outcomes may involve intermediate steps</a:t>
            </a:r>
          </a:p>
          <a:p>
            <a:pPr lvl="1"/>
            <a:r>
              <a:rPr lang="en-US" sz="1800" dirty="0"/>
              <a:t>Intermediate steps are frequently called objectives</a:t>
            </a:r>
          </a:p>
          <a:p>
            <a:pPr lvl="1"/>
            <a:r>
              <a:rPr lang="en-US" sz="1800" dirty="0"/>
              <a:t>Objectives are more specific than goals</a:t>
            </a:r>
          </a:p>
          <a:p>
            <a:r>
              <a:rPr lang="en-US" sz="2000" dirty="0"/>
              <a:t>Outcomes are more specific than objectives</a:t>
            </a:r>
          </a:p>
          <a:p>
            <a:r>
              <a:rPr lang="en-US" sz="2000" dirty="0"/>
              <a:t>Outcomes/objectives/goals lead to questions</a:t>
            </a:r>
          </a:p>
          <a:p>
            <a:pPr lvl="1"/>
            <a:r>
              <a:rPr lang="en-US" sz="1800" dirty="0"/>
              <a:t>Questions form the basis of the evaluation</a:t>
            </a:r>
          </a:p>
          <a:p>
            <a:pPr lvl="1"/>
            <a:r>
              <a:rPr lang="en-US" sz="1800" dirty="0"/>
              <a:t>The evaluation process collects and interprets data to answer evaluation questions</a:t>
            </a:r>
          </a:p>
          <a:p>
            <a:endParaRPr lang="en-US" sz="2000" dirty="0"/>
          </a:p>
        </p:txBody>
      </p:sp>
    </p:spTree>
    <p:extLst>
      <p:ext uri="{BB962C8B-B14F-4D97-AF65-F5344CB8AC3E}">
        <p14:creationId xmlns:p14="http://schemas.microsoft.com/office/powerpoint/2010/main" val="18311865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F3E8F-09E1-4DAB-9944-49EC5DC53D71}"/>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D6B4F1B6-5974-481E-858E-6DD0E9C1E536}"/>
              </a:ext>
            </a:extLst>
          </p:cNvPr>
          <p:cNvSpPr>
            <a:spLocks noGrp="1"/>
          </p:cNvSpPr>
          <p:nvPr>
            <p:ph idx="1"/>
          </p:nvPr>
        </p:nvSpPr>
        <p:spPr/>
        <p:txBody>
          <a:bodyPr/>
          <a:lstStyle/>
          <a:p>
            <a:r>
              <a:rPr lang="en-US" dirty="0"/>
              <a:t>Goal – Broad, overarching statement of intention or ambition     </a:t>
            </a:r>
          </a:p>
          <a:p>
            <a:pPr lvl="1"/>
            <a:r>
              <a:rPr lang="en-US" dirty="0"/>
              <a:t>A goal typically leads to several objectives</a:t>
            </a:r>
          </a:p>
          <a:p>
            <a:endParaRPr lang="en-US" dirty="0"/>
          </a:p>
          <a:p>
            <a:r>
              <a:rPr lang="en-US" dirty="0"/>
              <a:t>Objective – Specific statement of intention</a:t>
            </a:r>
          </a:p>
          <a:p>
            <a:pPr lvl="1"/>
            <a:r>
              <a:rPr lang="en-US" dirty="0"/>
              <a:t>More focused and specific than goal</a:t>
            </a:r>
          </a:p>
          <a:p>
            <a:pPr lvl="1"/>
            <a:r>
              <a:rPr lang="en-US" dirty="0"/>
              <a:t>A objective may lead to one or more outcomes</a:t>
            </a:r>
          </a:p>
          <a:p>
            <a:endParaRPr lang="en-US" dirty="0"/>
          </a:p>
          <a:p>
            <a:r>
              <a:rPr lang="en-US" dirty="0"/>
              <a:t>Outcome – Statement of expected result</a:t>
            </a:r>
          </a:p>
          <a:p>
            <a:pPr lvl="1"/>
            <a:r>
              <a:rPr lang="en-US" dirty="0"/>
              <a:t>Measurable with criteria for success</a:t>
            </a:r>
          </a:p>
          <a:p>
            <a:endParaRPr lang="en-US" dirty="0"/>
          </a:p>
          <a:p>
            <a:r>
              <a:rPr lang="en-US" dirty="0"/>
              <a:t>NOTE: No consistent definition of these terms</a:t>
            </a:r>
          </a:p>
          <a:p>
            <a:endParaRPr lang="en-US" dirty="0"/>
          </a:p>
        </p:txBody>
      </p:sp>
    </p:spTree>
    <p:extLst>
      <p:ext uri="{BB962C8B-B14F-4D97-AF65-F5344CB8AC3E}">
        <p14:creationId xmlns:p14="http://schemas.microsoft.com/office/powerpoint/2010/main" val="41129166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E1805-047B-4243-BE24-C2E26F0AF3F1}"/>
              </a:ext>
            </a:extLst>
          </p:cNvPr>
          <p:cNvSpPr>
            <a:spLocks noGrp="1"/>
          </p:cNvSpPr>
          <p:nvPr>
            <p:ph type="title"/>
          </p:nvPr>
        </p:nvSpPr>
        <p:spPr/>
        <p:txBody>
          <a:bodyPr>
            <a:normAutofit fontScale="90000"/>
          </a:bodyPr>
          <a:lstStyle/>
          <a:p>
            <a:r>
              <a:rPr lang="en-US" dirty="0"/>
              <a:t>Exercise #3 Read the abstract and identify the goals/outcomes</a:t>
            </a:r>
          </a:p>
        </p:txBody>
      </p:sp>
      <p:sp>
        <p:nvSpPr>
          <p:cNvPr id="3" name="Content Placeholder 2">
            <a:extLst>
              <a:ext uri="{FF2B5EF4-FFF2-40B4-BE49-F238E27FC236}">
                <a16:creationId xmlns:a16="http://schemas.microsoft.com/office/drawing/2014/main" id="{54A73DB1-E005-45A7-904F-CA48981F0D3E}"/>
              </a:ext>
            </a:extLst>
          </p:cNvPr>
          <p:cNvSpPr>
            <a:spLocks noGrp="1"/>
          </p:cNvSpPr>
          <p:nvPr>
            <p:ph idx="1"/>
          </p:nvPr>
        </p:nvSpPr>
        <p:spPr/>
        <p:txBody>
          <a:bodyPr/>
          <a:lstStyle/>
          <a:p>
            <a:r>
              <a:rPr lang="en-US" dirty="0"/>
              <a:t>Task: Identify two plausible goals</a:t>
            </a:r>
          </a:p>
          <a:p>
            <a:endParaRPr lang="en-US" dirty="0"/>
          </a:p>
          <a:p>
            <a:r>
              <a:rPr lang="en-US" dirty="0"/>
              <a:t>Abstract:</a:t>
            </a:r>
            <a:br>
              <a:rPr lang="en-US" dirty="0"/>
            </a:br>
            <a:r>
              <a:rPr lang="en-US" dirty="0"/>
              <a:t>The goal of the project is …… The project is developing computer-based instructional modules for statics and mechanics of materials.  The project uses 3D rendering and animation software, in which the user manipulates virtual 3D objects in much the same manner as they would physical objects. Tools being developed enable instructors to realistically include external forces and internal reactions on 3D objects as topics are being explained during lectures. Exercises are being developed for students to be able to communicate with peers and instructors through real-time voice and text interactions. The material is being beta tested at multiple institutions including community colleges. The project is being evaluated by …  The project is being disseminated through …</a:t>
            </a:r>
          </a:p>
          <a:p>
            <a:endParaRPr lang="en-US" dirty="0"/>
          </a:p>
        </p:txBody>
      </p:sp>
    </p:spTree>
    <p:extLst>
      <p:ext uri="{BB962C8B-B14F-4D97-AF65-F5344CB8AC3E}">
        <p14:creationId xmlns:p14="http://schemas.microsoft.com/office/powerpoint/2010/main" val="1344746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039DC-59A4-44C0-A9BE-A41BE3EC2A29}"/>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CE454F3B-B9DD-4CAD-B65E-FAE0FE6C6F3E}"/>
              </a:ext>
            </a:extLst>
          </p:cNvPr>
          <p:cNvSpPr>
            <a:spLocks noGrp="1"/>
          </p:cNvSpPr>
          <p:nvPr>
            <p:ph idx="1"/>
          </p:nvPr>
        </p:nvSpPr>
        <p:spPr/>
        <p:txBody>
          <a:bodyPr/>
          <a:lstStyle/>
          <a:p>
            <a:pPr marL="0" indent="0">
              <a:buNone/>
            </a:pPr>
            <a:r>
              <a:rPr lang="en-US" dirty="0"/>
              <a:t>Goals may focus on</a:t>
            </a:r>
          </a:p>
          <a:p>
            <a:r>
              <a:rPr lang="en-US" dirty="0"/>
              <a:t>Cognitive behavior </a:t>
            </a:r>
          </a:p>
          <a:p>
            <a:r>
              <a:rPr lang="en-US" dirty="0"/>
              <a:t>Affective behavior</a:t>
            </a:r>
          </a:p>
          <a:p>
            <a:r>
              <a:rPr lang="en-US" dirty="0"/>
              <a:t>Success rates</a:t>
            </a:r>
          </a:p>
          <a:p>
            <a:r>
              <a:rPr lang="en-US" dirty="0"/>
              <a:t>Diversity</a:t>
            </a:r>
          </a:p>
          <a:p>
            <a:pPr lvl="1"/>
            <a:r>
              <a:rPr lang="en-US" dirty="0"/>
              <a:t>Cognitive,  affective or success in targeted subgroups</a:t>
            </a:r>
          </a:p>
          <a:p>
            <a:endParaRPr lang="en-US" dirty="0"/>
          </a:p>
        </p:txBody>
      </p:sp>
    </p:spTree>
    <p:extLst>
      <p:ext uri="{BB962C8B-B14F-4D97-AF65-F5344CB8AC3E}">
        <p14:creationId xmlns:p14="http://schemas.microsoft.com/office/powerpoint/2010/main" val="42003255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2C3C2-4F7A-4D8D-973D-E7BA892157B8}"/>
              </a:ext>
            </a:extLst>
          </p:cNvPr>
          <p:cNvSpPr>
            <a:spLocks noGrp="1"/>
          </p:cNvSpPr>
          <p:nvPr>
            <p:ph type="title"/>
          </p:nvPr>
        </p:nvSpPr>
        <p:spPr/>
        <p:txBody>
          <a:bodyPr>
            <a:normAutofit fontScale="90000"/>
          </a:bodyPr>
          <a:lstStyle/>
          <a:p>
            <a:r>
              <a:rPr lang="en-US" dirty="0"/>
              <a:t>Discussion</a:t>
            </a:r>
            <a:br>
              <a:rPr lang="en-US" dirty="0"/>
            </a:br>
            <a:r>
              <a:rPr lang="en-US" dirty="0"/>
              <a:t>Goal – Cognitive Behavior</a:t>
            </a:r>
          </a:p>
        </p:txBody>
      </p:sp>
      <p:sp>
        <p:nvSpPr>
          <p:cNvPr id="3" name="Content Placeholder 2">
            <a:extLst>
              <a:ext uri="{FF2B5EF4-FFF2-40B4-BE49-F238E27FC236}">
                <a16:creationId xmlns:a16="http://schemas.microsoft.com/office/drawing/2014/main" id="{44B39491-EC70-4FB6-9DA1-8A84BE2EBEBA}"/>
              </a:ext>
            </a:extLst>
          </p:cNvPr>
          <p:cNvSpPr>
            <a:spLocks noGrp="1"/>
          </p:cNvSpPr>
          <p:nvPr>
            <p:ph idx="1"/>
          </p:nvPr>
        </p:nvSpPr>
        <p:spPr/>
        <p:txBody>
          <a:bodyPr/>
          <a:lstStyle/>
          <a:p>
            <a:r>
              <a:rPr lang="en-US" dirty="0"/>
              <a:t>GOAL: To improve understanding of …</a:t>
            </a:r>
          </a:p>
          <a:p>
            <a:pPr lvl="1"/>
            <a:r>
              <a:rPr lang="en-US" dirty="0"/>
              <a:t>Concepts &amp; application in course</a:t>
            </a:r>
          </a:p>
          <a:p>
            <a:pPr lvl="2"/>
            <a:r>
              <a:rPr lang="en-US" dirty="0"/>
              <a:t>Solve textbook problems </a:t>
            </a:r>
          </a:p>
          <a:p>
            <a:pPr lvl="2"/>
            <a:r>
              <a:rPr lang="en-US" dirty="0"/>
              <a:t>Draw free-body diagrams for textbook problems</a:t>
            </a:r>
          </a:p>
          <a:p>
            <a:pPr lvl="2"/>
            <a:r>
              <a:rPr lang="en-US" dirty="0"/>
              <a:t>Describe verbally the effect of external forces on a solid object</a:t>
            </a:r>
          </a:p>
          <a:p>
            <a:pPr lvl="1"/>
            <a:r>
              <a:rPr lang="en-US" dirty="0"/>
              <a:t>Concepts &amp; application beyond course</a:t>
            </a:r>
          </a:p>
          <a:p>
            <a:pPr lvl="2"/>
            <a:r>
              <a:rPr lang="en-US" dirty="0"/>
              <a:t>Solve out-of-context problems </a:t>
            </a:r>
          </a:p>
          <a:p>
            <a:pPr lvl="2"/>
            <a:r>
              <a:rPr lang="en-US" dirty="0"/>
              <a:t>Visualize 3-D problems</a:t>
            </a:r>
          </a:p>
          <a:p>
            <a:pPr lvl="2"/>
            <a:r>
              <a:rPr lang="en-US" dirty="0"/>
              <a:t>Communicate technical problems orally</a:t>
            </a:r>
          </a:p>
          <a:p>
            <a:endParaRPr lang="en-US" dirty="0"/>
          </a:p>
        </p:txBody>
      </p:sp>
    </p:spTree>
    <p:extLst>
      <p:ext uri="{BB962C8B-B14F-4D97-AF65-F5344CB8AC3E}">
        <p14:creationId xmlns:p14="http://schemas.microsoft.com/office/powerpoint/2010/main" val="11799075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2C3C2-4F7A-4D8D-973D-E7BA892157B8}"/>
              </a:ext>
            </a:extLst>
          </p:cNvPr>
          <p:cNvSpPr>
            <a:spLocks noGrp="1"/>
          </p:cNvSpPr>
          <p:nvPr>
            <p:ph type="title"/>
          </p:nvPr>
        </p:nvSpPr>
        <p:spPr/>
        <p:txBody>
          <a:bodyPr>
            <a:normAutofit fontScale="90000"/>
          </a:bodyPr>
          <a:lstStyle/>
          <a:p>
            <a:r>
              <a:rPr lang="en-US" dirty="0"/>
              <a:t>Discussion</a:t>
            </a:r>
            <a:br>
              <a:rPr lang="en-US" dirty="0"/>
            </a:br>
            <a:r>
              <a:rPr lang="en-US" dirty="0"/>
              <a:t>Goal – Affective Behavior</a:t>
            </a:r>
          </a:p>
        </p:txBody>
      </p:sp>
      <p:sp>
        <p:nvSpPr>
          <p:cNvPr id="3" name="Content Placeholder 2">
            <a:extLst>
              <a:ext uri="{FF2B5EF4-FFF2-40B4-BE49-F238E27FC236}">
                <a16:creationId xmlns:a16="http://schemas.microsoft.com/office/drawing/2014/main" id="{44B39491-EC70-4FB6-9DA1-8A84BE2EBEBA}"/>
              </a:ext>
            </a:extLst>
          </p:cNvPr>
          <p:cNvSpPr>
            <a:spLocks noGrp="1"/>
          </p:cNvSpPr>
          <p:nvPr>
            <p:ph idx="1"/>
          </p:nvPr>
        </p:nvSpPr>
        <p:spPr/>
        <p:txBody>
          <a:bodyPr/>
          <a:lstStyle/>
          <a:p>
            <a:r>
              <a:rPr lang="en-US" dirty="0"/>
              <a:t>GOAL: To improve …</a:t>
            </a:r>
          </a:p>
          <a:p>
            <a:pPr lvl="1"/>
            <a:r>
              <a:rPr lang="en-US" dirty="0"/>
              <a:t>Interest in the course</a:t>
            </a:r>
          </a:p>
          <a:p>
            <a:pPr lvl="1"/>
            <a:r>
              <a:rPr lang="en-US" dirty="0"/>
              <a:t>Attitude about </a:t>
            </a:r>
          </a:p>
          <a:p>
            <a:pPr lvl="2"/>
            <a:r>
              <a:rPr lang="en-US" dirty="0"/>
              <a:t>Profession</a:t>
            </a:r>
          </a:p>
          <a:p>
            <a:pPr lvl="2"/>
            <a:r>
              <a:rPr lang="en-US" dirty="0"/>
              <a:t>Curriculum</a:t>
            </a:r>
          </a:p>
          <a:p>
            <a:pPr lvl="2"/>
            <a:r>
              <a:rPr lang="en-US" dirty="0"/>
              <a:t>Department </a:t>
            </a:r>
          </a:p>
          <a:p>
            <a:pPr lvl="1"/>
            <a:r>
              <a:rPr lang="en-US" dirty="0"/>
              <a:t>Self- confidence</a:t>
            </a:r>
          </a:p>
          <a:p>
            <a:pPr lvl="1"/>
            <a:r>
              <a:rPr lang="en-US" dirty="0"/>
              <a:t>Intellectual development </a:t>
            </a:r>
          </a:p>
          <a:p>
            <a:endParaRPr lang="en-US" dirty="0"/>
          </a:p>
        </p:txBody>
      </p:sp>
    </p:spTree>
    <p:extLst>
      <p:ext uri="{BB962C8B-B14F-4D97-AF65-F5344CB8AC3E}">
        <p14:creationId xmlns:p14="http://schemas.microsoft.com/office/powerpoint/2010/main" val="19008130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2C3C2-4F7A-4D8D-973D-E7BA892157B8}"/>
              </a:ext>
            </a:extLst>
          </p:cNvPr>
          <p:cNvSpPr>
            <a:spLocks noGrp="1"/>
          </p:cNvSpPr>
          <p:nvPr>
            <p:ph type="title"/>
          </p:nvPr>
        </p:nvSpPr>
        <p:spPr/>
        <p:txBody>
          <a:bodyPr>
            <a:normAutofit fontScale="90000"/>
          </a:bodyPr>
          <a:lstStyle/>
          <a:p>
            <a:r>
              <a:rPr lang="en-US" dirty="0"/>
              <a:t>Discussion</a:t>
            </a:r>
            <a:br>
              <a:rPr lang="en-US" dirty="0"/>
            </a:br>
            <a:r>
              <a:rPr lang="en-US" dirty="0"/>
              <a:t>Goal – Success Rates</a:t>
            </a:r>
          </a:p>
        </p:txBody>
      </p:sp>
      <p:sp>
        <p:nvSpPr>
          <p:cNvPr id="3" name="Content Placeholder 2">
            <a:extLst>
              <a:ext uri="{FF2B5EF4-FFF2-40B4-BE49-F238E27FC236}">
                <a16:creationId xmlns:a16="http://schemas.microsoft.com/office/drawing/2014/main" id="{44B39491-EC70-4FB6-9DA1-8A84BE2EBEBA}"/>
              </a:ext>
            </a:extLst>
          </p:cNvPr>
          <p:cNvSpPr>
            <a:spLocks noGrp="1"/>
          </p:cNvSpPr>
          <p:nvPr>
            <p:ph idx="1"/>
          </p:nvPr>
        </p:nvSpPr>
        <p:spPr/>
        <p:txBody>
          <a:bodyPr/>
          <a:lstStyle/>
          <a:p>
            <a:r>
              <a:rPr lang="en-US" dirty="0"/>
              <a:t>GOAL: To improve Success Rates:</a:t>
            </a:r>
          </a:p>
          <a:p>
            <a:pPr lvl="1"/>
            <a:r>
              <a:rPr lang="en-US" dirty="0"/>
              <a:t>Recruitment rates</a:t>
            </a:r>
          </a:p>
          <a:p>
            <a:pPr lvl="1"/>
            <a:r>
              <a:rPr lang="en-US" dirty="0"/>
              <a:t>Retention or persistence rates</a:t>
            </a:r>
          </a:p>
          <a:p>
            <a:pPr lvl="1"/>
            <a:r>
              <a:rPr lang="en-US" dirty="0"/>
              <a:t>Graduation rates</a:t>
            </a:r>
          </a:p>
        </p:txBody>
      </p:sp>
    </p:spTree>
    <p:extLst>
      <p:ext uri="{BB962C8B-B14F-4D97-AF65-F5344CB8AC3E}">
        <p14:creationId xmlns:p14="http://schemas.microsoft.com/office/powerpoint/2010/main" val="34887024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2C3C2-4F7A-4D8D-973D-E7BA892157B8}"/>
              </a:ext>
            </a:extLst>
          </p:cNvPr>
          <p:cNvSpPr>
            <a:spLocks noGrp="1"/>
          </p:cNvSpPr>
          <p:nvPr>
            <p:ph type="title"/>
          </p:nvPr>
        </p:nvSpPr>
        <p:spPr/>
        <p:txBody>
          <a:bodyPr>
            <a:normAutofit fontScale="90000"/>
          </a:bodyPr>
          <a:lstStyle/>
          <a:p>
            <a:r>
              <a:rPr lang="en-US" dirty="0"/>
              <a:t>Discussion</a:t>
            </a:r>
            <a:br>
              <a:rPr lang="en-US" dirty="0"/>
            </a:br>
            <a:r>
              <a:rPr lang="en-US" dirty="0"/>
              <a:t>Goal – Diversity</a:t>
            </a:r>
          </a:p>
        </p:txBody>
      </p:sp>
      <p:sp>
        <p:nvSpPr>
          <p:cNvPr id="3" name="Content Placeholder 2">
            <a:extLst>
              <a:ext uri="{FF2B5EF4-FFF2-40B4-BE49-F238E27FC236}">
                <a16:creationId xmlns:a16="http://schemas.microsoft.com/office/drawing/2014/main" id="{44B39491-EC70-4FB6-9DA1-8A84BE2EBEBA}"/>
              </a:ext>
            </a:extLst>
          </p:cNvPr>
          <p:cNvSpPr>
            <a:spLocks noGrp="1"/>
          </p:cNvSpPr>
          <p:nvPr>
            <p:ph idx="1"/>
          </p:nvPr>
        </p:nvSpPr>
        <p:spPr/>
        <p:txBody>
          <a:bodyPr/>
          <a:lstStyle/>
          <a:p>
            <a:r>
              <a:rPr lang="en-US" dirty="0"/>
              <a:t>GOAL: To increase a target group’s</a:t>
            </a:r>
          </a:p>
          <a:p>
            <a:pPr lvl="1"/>
            <a:r>
              <a:rPr lang="en-US" dirty="0"/>
              <a:t>Understanding of concepts</a:t>
            </a:r>
          </a:p>
          <a:p>
            <a:pPr lvl="1"/>
            <a:r>
              <a:rPr lang="en-US" dirty="0"/>
              <a:t>Achievement rate </a:t>
            </a:r>
          </a:p>
          <a:p>
            <a:pPr lvl="1"/>
            <a:r>
              <a:rPr lang="en-US" dirty="0"/>
              <a:t>Attitude about profession </a:t>
            </a:r>
          </a:p>
          <a:p>
            <a:pPr lvl="1"/>
            <a:r>
              <a:rPr lang="en-US" dirty="0"/>
              <a:t>Self-confidence</a:t>
            </a:r>
          </a:p>
          <a:p>
            <a:endParaRPr lang="en-US" dirty="0"/>
          </a:p>
          <a:p>
            <a:pPr marL="0" indent="0">
              <a:buNone/>
            </a:pPr>
            <a:r>
              <a:rPr lang="en-US" dirty="0"/>
              <a:t>“Broaden the participation of underrepresented groups”</a:t>
            </a:r>
          </a:p>
        </p:txBody>
      </p:sp>
    </p:spTree>
    <p:extLst>
      <p:ext uri="{BB962C8B-B14F-4D97-AF65-F5344CB8AC3E}">
        <p14:creationId xmlns:p14="http://schemas.microsoft.com/office/powerpoint/2010/main" val="2839312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614F8-F333-4F91-AED9-372BEBF8AF7A}"/>
              </a:ext>
            </a:extLst>
          </p:cNvPr>
          <p:cNvSpPr>
            <a:spLocks noGrp="1"/>
          </p:cNvSpPr>
          <p:nvPr>
            <p:ph type="title"/>
          </p:nvPr>
        </p:nvSpPr>
        <p:spPr/>
        <p:txBody>
          <a:bodyPr/>
          <a:lstStyle/>
          <a:p>
            <a:r>
              <a:rPr lang="en-US" dirty="0"/>
              <a:t>My Career Path</a:t>
            </a:r>
          </a:p>
        </p:txBody>
      </p:sp>
      <p:sp>
        <p:nvSpPr>
          <p:cNvPr id="3" name="Content Placeholder 2">
            <a:extLst>
              <a:ext uri="{FF2B5EF4-FFF2-40B4-BE49-F238E27FC236}">
                <a16:creationId xmlns:a16="http://schemas.microsoft.com/office/drawing/2014/main" id="{B4070D9A-A247-41FF-A985-31EA89D486AD}"/>
              </a:ext>
            </a:extLst>
          </p:cNvPr>
          <p:cNvSpPr>
            <a:spLocks noGrp="1"/>
          </p:cNvSpPr>
          <p:nvPr>
            <p:ph idx="1"/>
          </p:nvPr>
        </p:nvSpPr>
        <p:spPr>
          <a:xfrm>
            <a:off x="677334" y="1650633"/>
            <a:ext cx="9211732" cy="4648567"/>
          </a:xfrm>
        </p:spPr>
        <p:txBody>
          <a:bodyPr>
            <a:normAutofit fontScale="92500"/>
          </a:bodyPr>
          <a:lstStyle/>
          <a:p>
            <a:r>
              <a:rPr lang="en-US" dirty="0"/>
              <a:t>2003 </a:t>
            </a:r>
            <a:r>
              <a:rPr lang="de-DE" dirty="0"/>
              <a:t>Ph.D. (Dr. </a:t>
            </a:r>
            <a:r>
              <a:rPr lang="de-DE" dirty="0" err="1"/>
              <a:t>rer</a:t>
            </a:r>
            <a:r>
              <a:rPr lang="de-DE" dirty="0"/>
              <a:t>. Nat.) in Physics, Albert Einstein Institute, Universität Hannover, Germany</a:t>
            </a:r>
          </a:p>
          <a:p>
            <a:r>
              <a:rPr lang="de-DE" dirty="0"/>
              <a:t>2003 Post-Doc, </a:t>
            </a:r>
            <a:r>
              <a:rPr lang="en-US" dirty="0"/>
              <a:t>The University of Florida, Gainesville, FL</a:t>
            </a:r>
          </a:p>
          <a:p>
            <a:r>
              <a:rPr lang="en-US" dirty="0"/>
              <a:t>2006 Research Assistant Professor, The University of Florida, Gainesville, FL</a:t>
            </a:r>
          </a:p>
          <a:p>
            <a:r>
              <a:rPr lang="en-US" dirty="0"/>
              <a:t>2009 Assistant Professor, The University of Texas at Brownsville (UTB), Brownsville, TX</a:t>
            </a:r>
          </a:p>
          <a:p>
            <a:r>
              <a:rPr lang="en-US" dirty="0"/>
              <a:t>2015 Associate Professor, The University of Texas Rio Grande Valley (UTRGV)</a:t>
            </a:r>
          </a:p>
          <a:p>
            <a:pPr marL="0" indent="0">
              <a:buNone/>
            </a:pPr>
            <a:r>
              <a:rPr lang="en-US" dirty="0"/>
              <a:t>Administrative Experience</a:t>
            </a:r>
          </a:p>
          <a:p>
            <a:r>
              <a:rPr lang="en-US" dirty="0"/>
              <a:t>Associate Chair, Faculty Senate President, Associate Dean for Research and Graduate Programs</a:t>
            </a:r>
          </a:p>
          <a:p>
            <a:pPr marL="0" indent="0">
              <a:buNone/>
            </a:pPr>
            <a:r>
              <a:rPr lang="en-US" dirty="0"/>
              <a:t>Awards</a:t>
            </a:r>
          </a:p>
          <a:p>
            <a:r>
              <a:rPr lang="en-US" dirty="0"/>
              <a:t>Co-Recipient of the Breakthrough Prize 2016 for detection of Gravitational Waves 100 Years after Albert Einstein predicted their existence</a:t>
            </a:r>
          </a:p>
          <a:p>
            <a:r>
              <a:rPr lang="en-US" dirty="0"/>
              <a:t>Pi or Co-PI on more than $11M in funding, including two Center awards</a:t>
            </a:r>
          </a:p>
          <a:p>
            <a:endParaRPr lang="en-US" dirty="0"/>
          </a:p>
        </p:txBody>
      </p:sp>
    </p:spTree>
    <p:extLst>
      <p:ext uri="{BB962C8B-B14F-4D97-AF65-F5344CB8AC3E}">
        <p14:creationId xmlns:p14="http://schemas.microsoft.com/office/powerpoint/2010/main" val="5198302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0C628-E82F-4AD8-865B-6A92D71330CE}"/>
              </a:ext>
            </a:extLst>
          </p:cNvPr>
          <p:cNvSpPr>
            <a:spLocks noGrp="1"/>
          </p:cNvSpPr>
          <p:nvPr>
            <p:ph type="title"/>
          </p:nvPr>
        </p:nvSpPr>
        <p:spPr/>
        <p:txBody>
          <a:bodyPr>
            <a:normAutofit fontScale="90000"/>
          </a:bodyPr>
          <a:lstStyle/>
          <a:p>
            <a:r>
              <a:rPr lang="en-US" dirty="0"/>
              <a:t>Exercise #4 Transforming Goals into Outcomes</a:t>
            </a:r>
          </a:p>
        </p:txBody>
      </p:sp>
      <p:sp>
        <p:nvSpPr>
          <p:cNvPr id="3" name="Content Placeholder 2">
            <a:extLst>
              <a:ext uri="{FF2B5EF4-FFF2-40B4-BE49-F238E27FC236}">
                <a16:creationId xmlns:a16="http://schemas.microsoft.com/office/drawing/2014/main" id="{CDC493AB-1B74-42A1-8765-F6758675C6B2}"/>
              </a:ext>
            </a:extLst>
          </p:cNvPr>
          <p:cNvSpPr>
            <a:spLocks noGrp="1"/>
          </p:cNvSpPr>
          <p:nvPr>
            <p:ph idx="1"/>
          </p:nvPr>
        </p:nvSpPr>
        <p:spPr/>
        <p:txBody>
          <a:bodyPr/>
          <a:lstStyle/>
          <a:p>
            <a:pPr marL="0" indent="0">
              <a:buNone/>
            </a:pPr>
            <a:r>
              <a:rPr lang="en-US" dirty="0"/>
              <a:t>Write one expected measurable outcome for each of the following goals:</a:t>
            </a:r>
          </a:p>
          <a:p>
            <a:r>
              <a:rPr lang="en-US" dirty="0"/>
              <a:t>Increase the students’ understanding of the concepts in statics</a:t>
            </a:r>
          </a:p>
          <a:p>
            <a:endParaRPr lang="en-US" dirty="0"/>
          </a:p>
          <a:p>
            <a:r>
              <a:rPr lang="en-US" dirty="0"/>
              <a:t>Improve the students’ attitude about engineering as a career</a:t>
            </a:r>
          </a:p>
          <a:p>
            <a:endParaRPr lang="en-US" dirty="0"/>
          </a:p>
        </p:txBody>
      </p:sp>
    </p:spTree>
    <p:extLst>
      <p:ext uri="{BB962C8B-B14F-4D97-AF65-F5344CB8AC3E}">
        <p14:creationId xmlns:p14="http://schemas.microsoft.com/office/powerpoint/2010/main" val="32504987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D3095-3E57-426A-B1C0-A5DFAC7B15FE}"/>
              </a:ext>
            </a:extLst>
          </p:cNvPr>
          <p:cNvSpPr>
            <a:spLocks noGrp="1"/>
          </p:cNvSpPr>
          <p:nvPr>
            <p:ph type="title"/>
          </p:nvPr>
        </p:nvSpPr>
        <p:spPr/>
        <p:txBody>
          <a:bodyPr/>
          <a:lstStyle/>
          <a:p>
            <a:r>
              <a:rPr lang="en-US" dirty="0"/>
              <a:t>Discussion - Outcomes</a:t>
            </a:r>
          </a:p>
        </p:txBody>
      </p:sp>
      <p:sp>
        <p:nvSpPr>
          <p:cNvPr id="3" name="Content Placeholder 2">
            <a:extLst>
              <a:ext uri="{FF2B5EF4-FFF2-40B4-BE49-F238E27FC236}">
                <a16:creationId xmlns:a16="http://schemas.microsoft.com/office/drawing/2014/main" id="{0831F2D6-5048-4CC6-945B-5532E4AC4C3B}"/>
              </a:ext>
            </a:extLst>
          </p:cNvPr>
          <p:cNvSpPr>
            <a:spLocks noGrp="1"/>
          </p:cNvSpPr>
          <p:nvPr>
            <p:ph idx="1"/>
          </p:nvPr>
        </p:nvSpPr>
        <p:spPr/>
        <p:txBody>
          <a:bodyPr/>
          <a:lstStyle/>
          <a:p>
            <a:r>
              <a:rPr lang="en-US" dirty="0"/>
              <a:t>Conceptual understanding</a:t>
            </a:r>
          </a:p>
          <a:p>
            <a:pPr lvl="1"/>
            <a:r>
              <a:rPr lang="en-US" dirty="0"/>
              <a:t>Students will be better able to solve simple conceptual problems that do not require the use of formulas or calculations</a:t>
            </a:r>
          </a:p>
          <a:p>
            <a:pPr lvl="1"/>
            <a:r>
              <a:rPr lang="en-US" dirty="0"/>
              <a:t> Students will be better able to solve out-of-context problems. </a:t>
            </a:r>
          </a:p>
          <a:p>
            <a:endParaRPr lang="en-US" dirty="0"/>
          </a:p>
          <a:p>
            <a:r>
              <a:rPr lang="en-US" dirty="0"/>
              <a:t>Attitude</a:t>
            </a:r>
          </a:p>
          <a:p>
            <a:pPr lvl="1"/>
            <a:r>
              <a:rPr lang="en-US" dirty="0"/>
              <a:t>Students will be more likely to describe engineering as an exciting career</a:t>
            </a:r>
          </a:p>
          <a:p>
            <a:pPr lvl="1"/>
            <a:r>
              <a:rPr lang="en-US" dirty="0"/>
              <a:t>The percentage of students who transfer out of engineering after the statics course will decrease. </a:t>
            </a:r>
          </a:p>
          <a:p>
            <a:endParaRPr lang="en-US" dirty="0"/>
          </a:p>
        </p:txBody>
      </p:sp>
    </p:spTree>
    <p:extLst>
      <p:ext uri="{BB962C8B-B14F-4D97-AF65-F5344CB8AC3E}">
        <p14:creationId xmlns:p14="http://schemas.microsoft.com/office/powerpoint/2010/main" val="1610032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20B1F47-1126-4626-B921-F837DF076DE3}"/>
              </a:ext>
            </a:extLst>
          </p:cNvPr>
          <p:cNvSpPr>
            <a:spLocks noGrp="1"/>
          </p:cNvSpPr>
          <p:nvPr>
            <p:ph type="ctrTitle"/>
          </p:nvPr>
        </p:nvSpPr>
        <p:spPr/>
        <p:txBody>
          <a:bodyPr/>
          <a:lstStyle/>
          <a:p>
            <a:pPr algn="ctr"/>
            <a:r>
              <a:rPr lang="en-US" dirty="0"/>
              <a:t>Rationale</a:t>
            </a:r>
          </a:p>
        </p:txBody>
      </p:sp>
      <p:sp>
        <p:nvSpPr>
          <p:cNvPr id="5" name="Subtitle 4">
            <a:extLst>
              <a:ext uri="{FF2B5EF4-FFF2-40B4-BE49-F238E27FC236}">
                <a16:creationId xmlns:a16="http://schemas.microsoft.com/office/drawing/2014/main" id="{610D7C4F-D027-4C0D-A679-2907C04D7B74}"/>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33261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1AA8B-54AC-4FE1-BA21-2B34DB13CAB7}"/>
              </a:ext>
            </a:extLst>
          </p:cNvPr>
          <p:cNvSpPr>
            <a:spLocks noGrp="1"/>
          </p:cNvSpPr>
          <p:nvPr>
            <p:ph type="title"/>
          </p:nvPr>
        </p:nvSpPr>
        <p:spPr/>
        <p:txBody>
          <a:bodyPr/>
          <a:lstStyle/>
          <a:p>
            <a:r>
              <a:rPr lang="en-US" dirty="0"/>
              <a:t>Project Rationale</a:t>
            </a:r>
          </a:p>
        </p:txBody>
      </p:sp>
      <p:sp>
        <p:nvSpPr>
          <p:cNvPr id="3" name="Content Placeholder 2">
            <a:extLst>
              <a:ext uri="{FF2B5EF4-FFF2-40B4-BE49-F238E27FC236}">
                <a16:creationId xmlns:a16="http://schemas.microsoft.com/office/drawing/2014/main" id="{824426B1-1D0A-464A-9FC3-0E66C703AF73}"/>
              </a:ext>
            </a:extLst>
          </p:cNvPr>
          <p:cNvSpPr>
            <a:spLocks noGrp="1"/>
          </p:cNvSpPr>
          <p:nvPr>
            <p:ph idx="1"/>
          </p:nvPr>
        </p:nvSpPr>
        <p:spPr/>
        <p:txBody>
          <a:bodyPr/>
          <a:lstStyle/>
          <a:p>
            <a:r>
              <a:rPr lang="en-US" dirty="0"/>
              <a:t>Rationale is the narrative that provides the context for the project</a:t>
            </a:r>
          </a:p>
          <a:p>
            <a:pPr lvl="1"/>
            <a:r>
              <a:rPr lang="en-US" dirty="0"/>
              <a:t>It’s the section that connects the “Statement of Goals and Outcomes” to the “Project Plan”</a:t>
            </a:r>
          </a:p>
          <a:p>
            <a:r>
              <a:rPr lang="en-US" dirty="0"/>
              <a:t>What’s the purpose of the rationale?</a:t>
            </a:r>
          </a:p>
          <a:p>
            <a:pPr lvl="1"/>
            <a:r>
              <a:rPr lang="en-US" dirty="0"/>
              <a:t>What should it contain?</a:t>
            </a:r>
          </a:p>
          <a:p>
            <a:pPr lvl="1"/>
            <a:r>
              <a:rPr lang="en-US" dirty="0"/>
              <a:t>What should it accomplish?</a:t>
            </a:r>
          </a:p>
          <a:p>
            <a:r>
              <a:rPr lang="en-US" dirty="0"/>
              <a:t>What should an applicant include in their rationale?</a:t>
            </a:r>
          </a:p>
          <a:p>
            <a:pPr lvl="1"/>
            <a:r>
              <a:rPr lang="en-US" dirty="0"/>
              <a:t>What topics should a PI address?</a:t>
            </a:r>
          </a:p>
        </p:txBody>
      </p:sp>
    </p:spTree>
    <p:extLst>
      <p:ext uri="{BB962C8B-B14F-4D97-AF65-F5344CB8AC3E}">
        <p14:creationId xmlns:p14="http://schemas.microsoft.com/office/powerpoint/2010/main" val="1624538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0DCB6-CE9F-4E3C-8CD6-312778E935EF}"/>
              </a:ext>
            </a:extLst>
          </p:cNvPr>
          <p:cNvSpPr>
            <a:spLocks noGrp="1"/>
          </p:cNvSpPr>
          <p:nvPr>
            <p:ph type="title"/>
          </p:nvPr>
        </p:nvSpPr>
        <p:spPr/>
        <p:txBody>
          <a:bodyPr/>
          <a:lstStyle/>
          <a:p>
            <a:r>
              <a:rPr lang="en-US" dirty="0"/>
              <a:t>Exercise #5</a:t>
            </a:r>
          </a:p>
        </p:txBody>
      </p:sp>
      <p:sp>
        <p:nvSpPr>
          <p:cNvPr id="3" name="Content Placeholder 2">
            <a:extLst>
              <a:ext uri="{FF2B5EF4-FFF2-40B4-BE49-F238E27FC236}">
                <a16:creationId xmlns:a16="http://schemas.microsoft.com/office/drawing/2014/main" id="{47620F67-6145-4414-9A01-CCDCDD0B4C34}"/>
              </a:ext>
            </a:extLst>
          </p:cNvPr>
          <p:cNvSpPr>
            <a:spLocks noGrp="1"/>
          </p:cNvSpPr>
          <p:nvPr>
            <p:ph idx="1"/>
          </p:nvPr>
        </p:nvSpPr>
        <p:spPr/>
        <p:txBody>
          <a:bodyPr/>
          <a:lstStyle/>
          <a:p>
            <a:r>
              <a:rPr lang="en-US" dirty="0"/>
              <a:t>Write a list of questions that the Rationale should address.</a:t>
            </a:r>
          </a:p>
          <a:p>
            <a:pPr lvl="1"/>
            <a:r>
              <a:rPr lang="en-US" dirty="0"/>
              <a:t>Refer to reviewers' questions …</a:t>
            </a:r>
          </a:p>
        </p:txBody>
      </p:sp>
    </p:spTree>
    <p:extLst>
      <p:ext uri="{BB962C8B-B14F-4D97-AF65-F5344CB8AC3E}">
        <p14:creationId xmlns:p14="http://schemas.microsoft.com/office/powerpoint/2010/main" val="32822362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7EF00-03B3-4656-B736-4ACB258AEBA9}"/>
              </a:ext>
            </a:extLst>
          </p:cNvPr>
          <p:cNvSpPr>
            <a:spLocks noGrp="1"/>
          </p:cNvSpPr>
          <p:nvPr>
            <p:ph type="title"/>
          </p:nvPr>
        </p:nvSpPr>
        <p:spPr/>
        <p:txBody>
          <a:bodyPr/>
          <a:lstStyle/>
          <a:p>
            <a:r>
              <a:rPr lang="en-US" dirty="0"/>
              <a:t>Discussion – Effective Rationale I</a:t>
            </a:r>
          </a:p>
        </p:txBody>
      </p:sp>
      <p:sp>
        <p:nvSpPr>
          <p:cNvPr id="3" name="Content Placeholder 2">
            <a:extLst>
              <a:ext uri="{FF2B5EF4-FFF2-40B4-BE49-F238E27FC236}">
                <a16:creationId xmlns:a16="http://schemas.microsoft.com/office/drawing/2014/main" id="{0B8EE36F-ED7D-4E00-AFE2-C5677B88BA23}"/>
              </a:ext>
            </a:extLst>
          </p:cNvPr>
          <p:cNvSpPr>
            <a:spLocks noGrp="1"/>
          </p:cNvSpPr>
          <p:nvPr>
            <p:ph idx="1"/>
          </p:nvPr>
        </p:nvSpPr>
        <p:spPr/>
        <p:txBody>
          <a:bodyPr/>
          <a:lstStyle/>
          <a:p>
            <a:r>
              <a:rPr lang="en-US" dirty="0"/>
              <a:t>What does the knowledge base say about the approach? </a:t>
            </a:r>
          </a:p>
          <a:p>
            <a:pPr lvl="1"/>
            <a:r>
              <a:rPr lang="en-US" dirty="0"/>
              <a:t>What have others done that is related?</a:t>
            </a:r>
          </a:p>
          <a:p>
            <a:pPr lvl="1"/>
            <a:r>
              <a:rPr lang="en-US" dirty="0"/>
              <a:t>What has worked previously?</a:t>
            </a:r>
          </a:p>
          <a:p>
            <a:pPr lvl="1"/>
            <a:r>
              <a:rPr lang="en-US" dirty="0"/>
              <a:t>What have been the problems/challenges?</a:t>
            </a:r>
          </a:p>
          <a:p>
            <a:r>
              <a:rPr lang="en-US" dirty="0"/>
              <a:t>Why is this problem important?</a:t>
            </a:r>
          </a:p>
          <a:p>
            <a:pPr lvl="1"/>
            <a:r>
              <a:rPr lang="en-US" dirty="0"/>
              <a:t>Is it a global or local problem?</a:t>
            </a:r>
          </a:p>
          <a:p>
            <a:pPr lvl="1"/>
            <a:r>
              <a:rPr lang="en-US" dirty="0"/>
              <a:t>What are the potential broader impacts?</a:t>
            </a:r>
          </a:p>
          <a:p>
            <a:pPr lvl="1"/>
            <a:r>
              <a:rPr lang="en-US" dirty="0"/>
              <a:t>How will it improve/achieve the goal(s)?</a:t>
            </a:r>
          </a:p>
          <a:p>
            <a:endParaRPr lang="en-US" dirty="0"/>
          </a:p>
        </p:txBody>
      </p:sp>
    </p:spTree>
    <p:extLst>
      <p:ext uri="{BB962C8B-B14F-4D97-AF65-F5344CB8AC3E}">
        <p14:creationId xmlns:p14="http://schemas.microsoft.com/office/powerpoint/2010/main" val="10028331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7EF00-03B3-4656-B736-4ACB258AEBA9}"/>
              </a:ext>
            </a:extLst>
          </p:cNvPr>
          <p:cNvSpPr>
            <a:spLocks noGrp="1"/>
          </p:cNvSpPr>
          <p:nvPr>
            <p:ph type="title"/>
          </p:nvPr>
        </p:nvSpPr>
        <p:spPr/>
        <p:txBody>
          <a:bodyPr/>
          <a:lstStyle/>
          <a:p>
            <a:r>
              <a:rPr lang="en-US" dirty="0"/>
              <a:t>Discussion – Effective Rationale II</a:t>
            </a:r>
          </a:p>
        </p:txBody>
      </p:sp>
      <p:sp>
        <p:nvSpPr>
          <p:cNvPr id="3" name="Content Placeholder 2">
            <a:extLst>
              <a:ext uri="{FF2B5EF4-FFF2-40B4-BE49-F238E27FC236}">
                <a16:creationId xmlns:a16="http://schemas.microsoft.com/office/drawing/2014/main" id="{0B8EE36F-ED7D-4E00-AFE2-C5677B88BA23}"/>
              </a:ext>
            </a:extLst>
          </p:cNvPr>
          <p:cNvSpPr>
            <a:spLocks noGrp="1"/>
          </p:cNvSpPr>
          <p:nvPr>
            <p:ph idx="1"/>
          </p:nvPr>
        </p:nvSpPr>
        <p:spPr/>
        <p:txBody>
          <a:bodyPr/>
          <a:lstStyle/>
          <a:p>
            <a:r>
              <a:rPr lang="en-US" dirty="0"/>
              <a:t>What is the evidence that the approach will solve the problem?</a:t>
            </a:r>
          </a:p>
          <a:p>
            <a:pPr lvl="1"/>
            <a:r>
              <a:rPr lang="en-US" dirty="0"/>
              <a:t>Address the defined outcomes?</a:t>
            </a:r>
          </a:p>
          <a:p>
            <a:pPr lvl="1"/>
            <a:r>
              <a:rPr lang="en-US" dirty="0"/>
              <a:t>Achieve the defined outcomes?</a:t>
            </a:r>
          </a:p>
          <a:p>
            <a:pPr lvl="1"/>
            <a:r>
              <a:rPr lang="en-US" dirty="0"/>
              <a:t>Improve research/student learning/other goal?</a:t>
            </a:r>
          </a:p>
          <a:p>
            <a:r>
              <a:rPr lang="en-US" dirty="0"/>
              <a:t>What are alternate approaches? </a:t>
            </a:r>
          </a:p>
        </p:txBody>
      </p:sp>
    </p:spTree>
    <p:extLst>
      <p:ext uri="{BB962C8B-B14F-4D97-AF65-F5344CB8AC3E}">
        <p14:creationId xmlns:p14="http://schemas.microsoft.com/office/powerpoint/2010/main" val="18507683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7EF00-03B3-4656-B736-4ACB258AEBA9}"/>
              </a:ext>
            </a:extLst>
          </p:cNvPr>
          <p:cNvSpPr>
            <a:spLocks noGrp="1"/>
          </p:cNvSpPr>
          <p:nvPr>
            <p:ph type="title"/>
          </p:nvPr>
        </p:nvSpPr>
        <p:spPr/>
        <p:txBody>
          <a:bodyPr/>
          <a:lstStyle/>
          <a:p>
            <a:r>
              <a:rPr lang="en-US" dirty="0"/>
              <a:t>Discussion – Effective Rationale III</a:t>
            </a:r>
          </a:p>
        </p:txBody>
      </p:sp>
      <p:sp>
        <p:nvSpPr>
          <p:cNvPr id="3" name="Content Placeholder 2">
            <a:extLst>
              <a:ext uri="{FF2B5EF4-FFF2-40B4-BE49-F238E27FC236}">
                <a16:creationId xmlns:a16="http://schemas.microsoft.com/office/drawing/2014/main" id="{0B8EE36F-ED7D-4E00-AFE2-C5677B88BA23}"/>
              </a:ext>
            </a:extLst>
          </p:cNvPr>
          <p:cNvSpPr>
            <a:spLocks noGrp="1"/>
          </p:cNvSpPr>
          <p:nvPr>
            <p:ph idx="1"/>
          </p:nvPr>
        </p:nvSpPr>
        <p:spPr/>
        <p:txBody>
          <a:bodyPr/>
          <a:lstStyle/>
          <a:p>
            <a:r>
              <a:rPr lang="en-US" dirty="0"/>
              <a:t>What are the potential problems &amp; limitations?</a:t>
            </a:r>
          </a:p>
          <a:p>
            <a:pPr lvl="1"/>
            <a:r>
              <a:rPr lang="en-US" dirty="0"/>
              <a:t>What can be done about them? Mitigations?</a:t>
            </a:r>
          </a:p>
          <a:p>
            <a:r>
              <a:rPr lang="en-US" dirty="0"/>
              <a:t>Has the applicant done prior work?</a:t>
            </a:r>
          </a:p>
          <a:p>
            <a:pPr lvl="1"/>
            <a:r>
              <a:rPr lang="en-US" dirty="0"/>
              <a:t>Describe prior or related work and results?</a:t>
            </a:r>
          </a:p>
          <a:p>
            <a:pPr lvl="1"/>
            <a:r>
              <a:rPr lang="en-US" dirty="0"/>
              <a:t>Are there any preliminary data and what do they show?</a:t>
            </a:r>
          </a:p>
        </p:txBody>
      </p:sp>
    </p:spTree>
    <p:extLst>
      <p:ext uri="{BB962C8B-B14F-4D97-AF65-F5344CB8AC3E}">
        <p14:creationId xmlns:p14="http://schemas.microsoft.com/office/powerpoint/2010/main" val="111321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556C6-CBB6-4CDD-A75C-128278EB027B}"/>
              </a:ext>
            </a:extLst>
          </p:cNvPr>
          <p:cNvSpPr>
            <a:spLocks noGrp="1"/>
          </p:cNvSpPr>
          <p:nvPr>
            <p:ph type="title"/>
          </p:nvPr>
        </p:nvSpPr>
        <p:spPr/>
        <p:txBody>
          <a:bodyPr>
            <a:normAutofit fontScale="90000"/>
          </a:bodyPr>
          <a:lstStyle/>
          <a:p>
            <a:r>
              <a:rPr lang="en-US" dirty="0"/>
              <a:t>Execution – Technically a part of the rationale</a:t>
            </a:r>
          </a:p>
        </p:txBody>
      </p:sp>
      <p:sp>
        <p:nvSpPr>
          <p:cNvPr id="3" name="Content Placeholder 2">
            <a:extLst>
              <a:ext uri="{FF2B5EF4-FFF2-40B4-BE49-F238E27FC236}">
                <a16:creationId xmlns:a16="http://schemas.microsoft.com/office/drawing/2014/main" id="{C4AD84AF-DEE9-4648-B14D-BBBBE20FCF45}"/>
              </a:ext>
            </a:extLst>
          </p:cNvPr>
          <p:cNvSpPr>
            <a:spLocks noGrp="1"/>
          </p:cNvSpPr>
          <p:nvPr>
            <p:ph idx="1"/>
          </p:nvPr>
        </p:nvSpPr>
        <p:spPr/>
        <p:txBody>
          <a:bodyPr/>
          <a:lstStyle/>
          <a:p>
            <a:r>
              <a:rPr lang="en-US" dirty="0"/>
              <a:t>Be precise in planning your activities</a:t>
            </a:r>
          </a:p>
          <a:p>
            <a:r>
              <a:rPr lang="en-US" dirty="0"/>
              <a:t>Provide a schedule for the planned activities</a:t>
            </a:r>
          </a:p>
          <a:p>
            <a:r>
              <a:rPr lang="en-US" dirty="0"/>
              <a:t>List participating personnel:</a:t>
            </a:r>
          </a:p>
          <a:p>
            <a:pPr lvl="1"/>
            <a:r>
              <a:rPr lang="en-US" dirty="0"/>
              <a:t>Students</a:t>
            </a:r>
          </a:p>
          <a:p>
            <a:pPr lvl="1"/>
            <a:r>
              <a:rPr lang="en-US" dirty="0"/>
              <a:t>Faculty</a:t>
            </a:r>
          </a:p>
          <a:p>
            <a:pPr lvl="1"/>
            <a:r>
              <a:rPr lang="en-US" dirty="0"/>
              <a:t>Researchers</a:t>
            </a:r>
          </a:p>
          <a:p>
            <a:pPr lvl="1"/>
            <a:r>
              <a:rPr lang="en-US" dirty="0"/>
              <a:t>Administrative support</a:t>
            </a:r>
          </a:p>
          <a:p>
            <a:r>
              <a:rPr lang="en-US" dirty="0"/>
              <a:t>Plan for all costs, either budget them or explain how they are covered.</a:t>
            </a:r>
          </a:p>
        </p:txBody>
      </p:sp>
    </p:spTree>
    <p:extLst>
      <p:ext uri="{BB962C8B-B14F-4D97-AF65-F5344CB8AC3E}">
        <p14:creationId xmlns:p14="http://schemas.microsoft.com/office/powerpoint/2010/main" val="12205228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AE763-8FE0-49D1-A74C-FBD19BA6206E}"/>
              </a:ext>
            </a:extLst>
          </p:cNvPr>
          <p:cNvSpPr>
            <a:spLocks noGrp="1"/>
          </p:cNvSpPr>
          <p:nvPr>
            <p:ph type="title"/>
          </p:nvPr>
        </p:nvSpPr>
        <p:spPr/>
        <p:txBody>
          <a:bodyPr/>
          <a:lstStyle/>
          <a:p>
            <a:r>
              <a:rPr lang="en-US" dirty="0"/>
              <a:t>Evaluation</a:t>
            </a:r>
          </a:p>
        </p:txBody>
      </p:sp>
      <p:sp>
        <p:nvSpPr>
          <p:cNvPr id="3" name="Content Placeholder 2">
            <a:extLst>
              <a:ext uri="{FF2B5EF4-FFF2-40B4-BE49-F238E27FC236}">
                <a16:creationId xmlns:a16="http://schemas.microsoft.com/office/drawing/2014/main" id="{CDBDF2BC-4AB0-4885-AD9B-02B5FA1618AD}"/>
              </a:ext>
            </a:extLst>
          </p:cNvPr>
          <p:cNvSpPr>
            <a:spLocks noGrp="1"/>
          </p:cNvSpPr>
          <p:nvPr>
            <p:ph idx="1"/>
          </p:nvPr>
        </p:nvSpPr>
        <p:spPr/>
        <p:txBody>
          <a:bodyPr/>
          <a:lstStyle/>
          <a:p>
            <a:r>
              <a:rPr lang="en-US" dirty="0"/>
              <a:t>See Michelle </a:t>
            </a:r>
            <a:r>
              <a:rPr lang="en-US" dirty="0" err="1"/>
              <a:t>Burd’s</a:t>
            </a:r>
            <a:r>
              <a:rPr lang="en-US" dirty="0"/>
              <a:t> presentation later</a:t>
            </a:r>
          </a:p>
        </p:txBody>
      </p:sp>
    </p:spTree>
    <p:extLst>
      <p:ext uri="{BB962C8B-B14F-4D97-AF65-F5344CB8AC3E}">
        <p14:creationId xmlns:p14="http://schemas.microsoft.com/office/powerpoint/2010/main" val="2362906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5EBA0-D943-41DB-B37C-E08F13DC8D48}"/>
              </a:ext>
            </a:extLst>
          </p:cNvPr>
          <p:cNvSpPr>
            <a:spLocks noGrp="1"/>
          </p:cNvSpPr>
          <p:nvPr>
            <p:ph type="title"/>
          </p:nvPr>
        </p:nvSpPr>
        <p:spPr/>
        <p:txBody>
          <a:bodyPr/>
          <a:lstStyle/>
          <a:p>
            <a:r>
              <a:rPr lang="en-US" dirty="0"/>
              <a:t>Overview of the Workshop</a:t>
            </a:r>
          </a:p>
        </p:txBody>
      </p:sp>
      <p:sp>
        <p:nvSpPr>
          <p:cNvPr id="3" name="Content Placeholder 2">
            <a:extLst>
              <a:ext uri="{FF2B5EF4-FFF2-40B4-BE49-F238E27FC236}">
                <a16:creationId xmlns:a16="http://schemas.microsoft.com/office/drawing/2014/main" id="{3730311E-9529-4F8B-A704-6E2FB76D6D61}"/>
              </a:ext>
            </a:extLst>
          </p:cNvPr>
          <p:cNvSpPr>
            <a:spLocks noGrp="1"/>
          </p:cNvSpPr>
          <p:nvPr>
            <p:ph idx="1"/>
          </p:nvPr>
        </p:nvSpPr>
        <p:spPr/>
        <p:txBody>
          <a:bodyPr>
            <a:normAutofit lnSpcReduction="10000"/>
          </a:bodyPr>
          <a:lstStyle/>
          <a:p>
            <a:r>
              <a:rPr lang="en-US" sz="2000" dirty="0"/>
              <a:t>Goal: Learn how to write a more competitive proposal</a:t>
            </a:r>
          </a:p>
          <a:p>
            <a:r>
              <a:rPr lang="en-US" sz="2000" dirty="0"/>
              <a:t>Sub-objectives:</a:t>
            </a:r>
          </a:p>
          <a:p>
            <a:pPr lvl="1"/>
            <a:r>
              <a:rPr lang="en-US" sz="1800" dirty="0"/>
              <a:t>Proposal strategies</a:t>
            </a:r>
          </a:p>
          <a:p>
            <a:pPr lvl="1"/>
            <a:r>
              <a:rPr lang="en-US" sz="1800" dirty="0"/>
              <a:t>Intellectual merit</a:t>
            </a:r>
          </a:p>
          <a:p>
            <a:pPr lvl="1"/>
            <a:r>
              <a:rPr lang="en-US" sz="1800" dirty="0"/>
              <a:t>Broader impacts</a:t>
            </a:r>
          </a:p>
          <a:p>
            <a:pPr lvl="1"/>
            <a:endParaRPr lang="en-US" sz="1800" dirty="0"/>
          </a:p>
          <a:p>
            <a:r>
              <a:rPr lang="en-US" sz="2000" dirty="0"/>
              <a:t>Workshop format</a:t>
            </a:r>
          </a:p>
          <a:p>
            <a:pPr lvl="1"/>
            <a:r>
              <a:rPr lang="en-US" sz="1800" dirty="0"/>
              <a:t>Presentations</a:t>
            </a:r>
          </a:p>
          <a:p>
            <a:pPr lvl="1"/>
            <a:r>
              <a:rPr lang="en-US" sz="1800" dirty="0"/>
              <a:t>Group exercises</a:t>
            </a:r>
          </a:p>
          <a:p>
            <a:r>
              <a:rPr lang="en-US" sz="2000" dirty="0"/>
              <a:t>Think </a:t>
            </a:r>
            <a:r>
              <a:rPr lang="en-US" altLang="en-US" sz="2000" dirty="0">
                <a:sym typeface="Wingdings" panose="05000000000000000000" pitchFamily="2" charset="2"/>
              </a:rPr>
              <a:t></a:t>
            </a:r>
            <a:r>
              <a:rPr lang="en-US" sz="2000" dirty="0"/>
              <a:t> Share </a:t>
            </a:r>
            <a:r>
              <a:rPr lang="en-US" altLang="en-US" sz="2000" dirty="0">
                <a:sym typeface="Wingdings" panose="05000000000000000000" pitchFamily="2" charset="2"/>
              </a:rPr>
              <a:t> </a:t>
            </a:r>
            <a:r>
              <a:rPr lang="en-US" sz="2000" dirty="0"/>
              <a:t>Report </a:t>
            </a:r>
            <a:r>
              <a:rPr lang="en-US" altLang="en-US" sz="2000" dirty="0">
                <a:sym typeface="Wingdings" panose="05000000000000000000" pitchFamily="2" charset="2"/>
              </a:rPr>
              <a:t> </a:t>
            </a:r>
            <a:r>
              <a:rPr lang="en-US" sz="2000" dirty="0"/>
              <a:t>Learn (TSRL)</a:t>
            </a:r>
          </a:p>
          <a:p>
            <a:r>
              <a:rPr lang="en-US" sz="2000" dirty="0"/>
              <a:t>Limited Time – Let’s get started!</a:t>
            </a:r>
          </a:p>
          <a:p>
            <a:endParaRPr lang="en-US" sz="2000" dirty="0"/>
          </a:p>
          <a:p>
            <a:endParaRPr lang="en-US" sz="2000" dirty="0"/>
          </a:p>
        </p:txBody>
      </p:sp>
    </p:spTree>
    <p:extLst>
      <p:ext uri="{BB962C8B-B14F-4D97-AF65-F5344CB8AC3E}">
        <p14:creationId xmlns:p14="http://schemas.microsoft.com/office/powerpoint/2010/main" val="31062541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113D6-42B2-45B8-B61B-CF7773EB8025}"/>
              </a:ext>
            </a:extLst>
          </p:cNvPr>
          <p:cNvSpPr>
            <a:spLocks noGrp="1"/>
          </p:cNvSpPr>
          <p:nvPr>
            <p:ph type="title"/>
          </p:nvPr>
        </p:nvSpPr>
        <p:spPr/>
        <p:txBody>
          <a:bodyPr/>
          <a:lstStyle/>
          <a:p>
            <a:r>
              <a:rPr lang="en-US" dirty="0"/>
              <a:t>Dissemination</a:t>
            </a:r>
          </a:p>
        </p:txBody>
      </p:sp>
      <p:sp>
        <p:nvSpPr>
          <p:cNvPr id="3" name="Content Placeholder 2">
            <a:extLst>
              <a:ext uri="{FF2B5EF4-FFF2-40B4-BE49-F238E27FC236}">
                <a16:creationId xmlns:a16="http://schemas.microsoft.com/office/drawing/2014/main" id="{4DEF334B-C2C8-4EBB-B69F-AA2E342F8E11}"/>
              </a:ext>
            </a:extLst>
          </p:cNvPr>
          <p:cNvSpPr>
            <a:spLocks noGrp="1"/>
          </p:cNvSpPr>
          <p:nvPr>
            <p:ph idx="1"/>
          </p:nvPr>
        </p:nvSpPr>
        <p:spPr/>
        <p:txBody>
          <a:bodyPr/>
          <a:lstStyle/>
          <a:p>
            <a:r>
              <a:rPr lang="en-US" dirty="0"/>
              <a:t>Contributing to Knowledge Base &amp; Building Community</a:t>
            </a:r>
          </a:p>
          <a:p>
            <a:endParaRPr lang="en-US" dirty="0"/>
          </a:p>
          <a:p>
            <a:r>
              <a:rPr lang="en-US" dirty="0"/>
              <a:t>Create a dissemination plan to describe how the results are shared</a:t>
            </a:r>
          </a:p>
          <a:p>
            <a:pPr lvl="1"/>
            <a:r>
              <a:rPr lang="en-US" dirty="0"/>
              <a:t>Easier for pure research proposals: Publication in Journal XXX</a:t>
            </a:r>
          </a:p>
          <a:p>
            <a:pPr lvl="1"/>
            <a:r>
              <a:rPr lang="en-US" dirty="0"/>
              <a:t>Education proposals might want to evaluate a dissemination of the materials based on:</a:t>
            </a:r>
          </a:p>
          <a:p>
            <a:pPr lvl="2"/>
            <a:r>
              <a:rPr lang="en-US" dirty="0"/>
              <a:t>Partnership with other universities or schools</a:t>
            </a:r>
          </a:p>
          <a:p>
            <a:pPr lvl="2"/>
            <a:r>
              <a:rPr lang="en-US" dirty="0"/>
              <a:t>Sharing of developed materials / lesson plans / etc.</a:t>
            </a:r>
          </a:p>
          <a:p>
            <a:pPr lvl="2"/>
            <a:r>
              <a:rPr lang="en-US" dirty="0"/>
              <a:t>How is the education community enhanced</a:t>
            </a:r>
          </a:p>
          <a:p>
            <a:pPr lvl="1"/>
            <a:r>
              <a:rPr lang="en-US" dirty="0"/>
              <a:t>Address how the knowledge base is expanded</a:t>
            </a:r>
          </a:p>
          <a:p>
            <a:pPr lvl="1"/>
            <a:endParaRPr lang="en-US" dirty="0"/>
          </a:p>
          <a:p>
            <a:endParaRPr lang="en-US" dirty="0"/>
          </a:p>
        </p:txBody>
      </p:sp>
    </p:spTree>
    <p:extLst>
      <p:ext uri="{BB962C8B-B14F-4D97-AF65-F5344CB8AC3E}">
        <p14:creationId xmlns:p14="http://schemas.microsoft.com/office/powerpoint/2010/main" val="5790770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77931-6C9B-47DD-B0BE-115D0C696ED3}"/>
              </a:ext>
            </a:extLst>
          </p:cNvPr>
          <p:cNvSpPr>
            <a:spLocks noGrp="1"/>
          </p:cNvSpPr>
          <p:nvPr>
            <p:ph type="title"/>
          </p:nvPr>
        </p:nvSpPr>
        <p:spPr/>
        <p:txBody>
          <a:bodyPr/>
          <a:lstStyle/>
          <a:p>
            <a:r>
              <a:rPr lang="en-US" dirty="0"/>
              <a:t>Bad dissemination plan example:</a:t>
            </a:r>
          </a:p>
        </p:txBody>
      </p:sp>
      <p:sp>
        <p:nvSpPr>
          <p:cNvPr id="3" name="Content Placeholder 2">
            <a:extLst>
              <a:ext uri="{FF2B5EF4-FFF2-40B4-BE49-F238E27FC236}">
                <a16:creationId xmlns:a16="http://schemas.microsoft.com/office/drawing/2014/main" id="{89166D9D-C3A0-4512-B7D9-DE7FECAA7B34}"/>
              </a:ext>
            </a:extLst>
          </p:cNvPr>
          <p:cNvSpPr>
            <a:spLocks noGrp="1"/>
          </p:cNvSpPr>
          <p:nvPr>
            <p:ph idx="1"/>
          </p:nvPr>
        </p:nvSpPr>
        <p:spPr/>
        <p:txBody>
          <a:bodyPr/>
          <a:lstStyle/>
          <a:p>
            <a:r>
              <a:rPr lang="en-US" dirty="0"/>
              <a:t>This project will serve as a pilot for other courses at the University of ____ and at other colleges and universities throughout the country.  The results of our evaluation will be disseminated on the University's web site, which will contain a special page devoted to this NSF-sponsored project.  Additional dissemination will occur through presentations at conferences, such as teacher education and science education conferences, regionally and nationally, and through articles published in peer-reviewed journals.</a:t>
            </a:r>
          </a:p>
          <a:p>
            <a:endParaRPr lang="en-US" dirty="0"/>
          </a:p>
        </p:txBody>
      </p:sp>
    </p:spTree>
    <p:extLst>
      <p:ext uri="{BB962C8B-B14F-4D97-AF65-F5344CB8AC3E}">
        <p14:creationId xmlns:p14="http://schemas.microsoft.com/office/powerpoint/2010/main" val="13186372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F6D46-ECA4-4631-AB25-A22761E339D9}"/>
              </a:ext>
            </a:extLst>
          </p:cNvPr>
          <p:cNvSpPr>
            <a:spLocks noGrp="1"/>
          </p:cNvSpPr>
          <p:nvPr>
            <p:ph type="title"/>
          </p:nvPr>
        </p:nvSpPr>
        <p:spPr/>
        <p:txBody>
          <a:bodyPr/>
          <a:lstStyle/>
          <a:p>
            <a:r>
              <a:rPr lang="en-US" dirty="0"/>
              <a:t>Discussion – Dissemination Plan</a:t>
            </a:r>
          </a:p>
        </p:txBody>
      </p:sp>
      <p:sp>
        <p:nvSpPr>
          <p:cNvPr id="3" name="Content Placeholder 2">
            <a:extLst>
              <a:ext uri="{FF2B5EF4-FFF2-40B4-BE49-F238E27FC236}">
                <a16:creationId xmlns:a16="http://schemas.microsoft.com/office/drawing/2014/main" id="{036E858D-1969-4D2C-8A74-D485E0946124}"/>
              </a:ext>
            </a:extLst>
          </p:cNvPr>
          <p:cNvSpPr>
            <a:spLocks noGrp="1"/>
          </p:cNvSpPr>
          <p:nvPr>
            <p:ph idx="1"/>
          </p:nvPr>
        </p:nvSpPr>
        <p:spPr>
          <a:xfrm>
            <a:off x="677334" y="1650633"/>
            <a:ext cx="9211732" cy="4678449"/>
          </a:xfrm>
        </p:spPr>
        <p:txBody>
          <a:bodyPr>
            <a:normAutofit fontScale="92500" lnSpcReduction="20000"/>
          </a:bodyPr>
          <a:lstStyle/>
          <a:p>
            <a:r>
              <a:rPr lang="en-US" dirty="0"/>
              <a:t>Be more proactive in promoting website &amp; materials</a:t>
            </a:r>
          </a:p>
          <a:p>
            <a:r>
              <a:rPr lang="en-US" dirty="0"/>
              <a:t>Integrate community building, dissemination, and evaluation</a:t>
            </a:r>
          </a:p>
          <a:p>
            <a:r>
              <a:rPr lang="en-US" dirty="0"/>
              <a:t>Target and involve a specific sub-population </a:t>
            </a:r>
          </a:p>
          <a:p>
            <a:pPr lvl="1"/>
            <a:r>
              <a:rPr lang="en-US" dirty="0"/>
              <a:t>Those who teach similar course at other locations</a:t>
            </a:r>
          </a:p>
          <a:p>
            <a:r>
              <a:rPr lang="en-US" dirty="0"/>
              <a:t>Ask them to review various products, data, and approaches </a:t>
            </a:r>
          </a:p>
          <a:p>
            <a:r>
              <a:rPr lang="en-US" dirty="0"/>
              <a:t>Work with them to organize</a:t>
            </a:r>
          </a:p>
          <a:p>
            <a:pPr lvl="1"/>
            <a:r>
              <a:rPr lang="en-US" dirty="0"/>
              <a:t>Email exchanges or social media</a:t>
            </a:r>
          </a:p>
          <a:p>
            <a:pPr lvl="1"/>
            <a:r>
              <a:rPr lang="en-US" dirty="0"/>
              <a:t>Informal meeting at a conference or on-campus </a:t>
            </a:r>
          </a:p>
          <a:p>
            <a:pPr lvl="1"/>
            <a:r>
              <a:rPr lang="en-US" dirty="0"/>
              <a:t>Faculty development workshops (on-campus and at conferences)</a:t>
            </a:r>
          </a:p>
          <a:p>
            <a:r>
              <a:rPr lang="en-US" dirty="0"/>
              <a:t>Be specific about how the project will serve as a “pilot” </a:t>
            </a:r>
          </a:p>
          <a:p>
            <a:pPr lvl="1"/>
            <a:r>
              <a:rPr lang="en-US" dirty="0"/>
              <a:t>Strategy for evaluating and disseminating</a:t>
            </a:r>
          </a:p>
          <a:p>
            <a:pPr lvl="1"/>
            <a:r>
              <a:rPr lang="en-US" dirty="0"/>
              <a:t>Strategy for getting “buy-in” by others</a:t>
            </a:r>
          </a:p>
          <a:p>
            <a:r>
              <a:rPr lang="en-US" dirty="0"/>
              <a:t>Explore commercialization – software, textbook publishers</a:t>
            </a:r>
          </a:p>
          <a:p>
            <a:r>
              <a:rPr lang="en-US" dirty="0"/>
              <a:t>Explore OER</a:t>
            </a:r>
          </a:p>
          <a:p>
            <a:endParaRPr lang="en-US" dirty="0"/>
          </a:p>
        </p:txBody>
      </p:sp>
    </p:spTree>
    <p:extLst>
      <p:ext uri="{BB962C8B-B14F-4D97-AF65-F5344CB8AC3E}">
        <p14:creationId xmlns:p14="http://schemas.microsoft.com/office/powerpoint/2010/main" val="24094584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E4D26-DC27-4EF3-8E89-988C76F4ACB1}"/>
              </a:ext>
            </a:extLst>
          </p:cNvPr>
          <p:cNvSpPr>
            <a:spLocks noGrp="1"/>
          </p:cNvSpPr>
          <p:nvPr>
            <p:ph type="title"/>
          </p:nvPr>
        </p:nvSpPr>
        <p:spPr/>
        <p:txBody>
          <a:bodyPr/>
          <a:lstStyle/>
          <a:p>
            <a:r>
              <a:rPr lang="en-US" dirty="0"/>
              <a:t>Merit review</a:t>
            </a:r>
          </a:p>
        </p:txBody>
      </p:sp>
      <p:sp>
        <p:nvSpPr>
          <p:cNvPr id="3" name="Content Placeholder 2">
            <a:extLst>
              <a:ext uri="{FF2B5EF4-FFF2-40B4-BE49-F238E27FC236}">
                <a16:creationId xmlns:a16="http://schemas.microsoft.com/office/drawing/2014/main" id="{4894EECD-7D43-4B88-9D4C-61B5690209A2}"/>
              </a:ext>
            </a:extLst>
          </p:cNvPr>
          <p:cNvSpPr>
            <a:spLocks noGrp="1"/>
          </p:cNvSpPr>
          <p:nvPr>
            <p:ph idx="1"/>
          </p:nvPr>
        </p:nvSpPr>
        <p:spPr/>
        <p:txBody>
          <a:bodyPr/>
          <a:lstStyle/>
          <a:p>
            <a:r>
              <a:rPr lang="en-US" dirty="0"/>
              <a:t>How does NSF decide YOU are the one to receive the award?</a:t>
            </a:r>
          </a:p>
          <a:p>
            <a:r>
              <a:rPr lang="en-US" dirty="0"/>
              <a:t>Merit review: </a:t>
            </a:r>
            <a:r>
              <a:rPr lang="en-US" dirty="0">
                <a:hlinkClick r:id="rId2"/>
              </a:rPr>
              <a:t>https://www.nsf.gov/bfa/dias/policy/merit_review/#facts</a:t>
            </a:r>
            <a:br>
              <a:rPr lang="en-US" dirty="0"/>
            </a:br>
            <a:r>
              <a:rPr lang="en-US" sz="1600" dirty="0"/>
              <a:t>All proposals submitted to NSF are reviewed utilizing the two merit review criteria: Intellectual Merit and Broader Impacts. Proposals may not be accepted or may be returned without review if the Project Summary does not clearly address in separate statements 1) the intellectual merit and 2) the broader impacts of the proposed activity. In addition to these two merit review criteria, programs may employ additional review criteria, which would be stated in the program solicitation.</a:t>
            </a:r>
          </a:p>
          <a:p>
            <a:pPr marL="0" indent="0">
              <a:buNone/>
            </a:pPr>
            <a:r>
              <a:rPr lang="en-US" dirty="0"/>
              <a:t>In particular:</a:t>
            </a:r>
          </a:p>
          <a:p>
            <a:r>
              <a:rPr lang="en-US" dirty="0"/>
              <a:t>Intellectual Merit: The Intellectual Merit criterion encompasses the potential to advance knowledge</a:t>
            </a:r>
          </a:p>
          <a:p>
            <a:r>
              <a:rPr lang="en-US" dirty="0"/>
              <a:t>Broader Impact: The Broader Impacts criterion encompasses the potential to benefit society and contribute to the achievement of specific, desired societal outcomes. </a:t>
            </a:r>
          </a:p>
        </p:txBody>
      </p:sp>
    </p:spTree>
    <p:extLst>
      <p:ext uri="{BB962C8B-B14F-4D97-AF65-F5344CB8AC3E}">
        <p14:creationId xmlns:p14="http://schemas.microsoft.com/office/powerpoint/2010/main" val="2574433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E4D26-DC27-4EF3-8E89-988C76F4ACB1}"/>
              </a:ext>
            </a:extLst>
          </p:cNvPr>
          <p:cNvSpPr>
            <a:spLocks noGrp="1"/>
          </p:cNvSpPr>
          <p:nvPr>
            <p:ph type="title"/>
          </p:nvPr>
        </p:nvSpPr>
        <p:spPr/>
        <p:txBody>
          <a:bodyPr/>
          <a:lstStyle/>
          <a:p>
            <a:r>
              <a:rPr lang="en-US" dirty="0"/>
              <a:t>Merit review</a:t>
            </a:r>
          </a:p>
        </p:txBody>
      </p:sp>
      <p:sp>
        <p:nvSpPr>
          <p:cNvPr id="3" name="Content Placeholder 2">
            <a:extLst>
              <a:ext uri="{FF2B5EF4-FFF2-40B4-BE49-F238E27FC236}">
                <a16:creationId xmlns:a16="http://schemas.microsoft.com/office/drawing/2014/main" id="{4894EECD-7D43-4B88-9D4C-61B5690209A2}"/>
              </a:ext>
            </a:extLst>
          </p:cNvPr>
          <p:cNvSpPr>
            <a:spLocks noGrp="1"/>
          </p:cNvSpPr>
          <p:nvPr>
            <p:ph idx="1"/>
          </p:nvPr>
        </p:nvSpPr>
        <p:spPr/>
        <p:txBody>
          <a:bodyPr>
            <a:normAutofit lnSpcReduction="10000"/>
          </a:bodyPr>
          <a:lstStyle/>
          <a:p>
            <a:r>
              <a:rPr lang="en-US" dirty="0"/>
              <a:t>Intellectual Merit and Broader Impact shall be evaluated according to:</a:t>
            </a:r>
          </a:p>
          <a:p>
            <a:pPr>
              <a:buFont typeface="+mj-lt"/>
              <a:buAutoNum type="arabicPeriod"/>
            </a:pPr>
            <a:r>
              <a:rPr lang="en-US" dirty="0"/>
              <a:t>What is the potential for the proposed activity to:</a:t>
            </a:r>
          </a:p>
          <a:p>
            <a:pPr marL="800100" lvl="1" indent="-342900">
              <a:buFont typeface="+mj-lt"/>
              <a:buAutoNum type="alphaLcParenR"/>
            </a:pPr>
            <a:r>
              <a:rPr lang="en-US" dirty="0"/>
              <a:t>Advance knowledge and understanding within its own field or across different fields (Intellectual Merit); and</a:t>
            </a:r>
          </a:p>
          <a:p>
            <a:pPr lvl="1">
              <a:buFont typeface="+mj-lt"/>
              <a:buAutoNum type="alphaLcParenR"/>
            </a:pPr>
            <a:r>
              <a:rPr lang="en-US" dirty="0"/>
              <a:t>Benefit society or advance desired societal outcomes (Broader Impacts)?</a:t>
            </a:r>
          </a:p>
          <a:p>
            <a:pPr>
              <a:buFont typeface="+mj-lt"/>
              <a:buAutoNum type="arabicPeriod"/>
            </a:pPr>
            <a:r>
              <a:rPr lang="en-US" dirty="0"/>
              <a:t>To what extent do the proposed activities suggest and explore creative, original, or potentially transformative concepts?</a:t>
            </a:r>
          </a:p>
          <a:p>
            <a:pPr>
              <a:buFont typeface="+mj-lt"/>
              <a:buAutoNum type="arabicPeriod"/>
            </a:pPr>
            <a:r>
              <a:rPr lang="en-US" dirty="0"/>
              <a:t>Is the plan for carrying out the proposed activities well-reasoned, well-organized, and based on a sound rationale? Does the plan incorporate a mechanism to assess success?</a:t>
            </a:r>
          </a:p>
          <a:p>
            <a:pPr>
              <a:buFont typeface="+mj-lt"/>
              <a:buAutoNum type="arabicPeriod"/>
            </a:pPr>
            <a:r>
              <a:rPr lang="en-US" dirty="0"/>
              <a:t>How well qualified is the individual, team, or organization to conduct the proposed activities?</a:t>
            </a:r>
          </a:p>
          <a:p>
            <a:pPr>
              <a:buFont typeface="+mj-lt"/>
              <a:buAutoNum type="arabicPeriod"/>
            </a:pPr>
            <a:r>
              <a:rPr lang="en-US" dirty="0"/>
              <a:t>Are there adequate resources available to the PI (either at the home organization or through collaborations) to carry out the proposed activities?</a:t>
            </a:r>
          </a:p>
        </p:txBody>
      </p:sp>
    </p:spTree>
    <p:extLst>
      <p:ext uri="{BB962C8B-B14F-4D97-AF65-F5344CB8AC3E}">
        <p14:creationId xmlns:p14="http://schemas.microsoft.com/office/powerpoint/2010/main" val="40032446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3DC4A-4930-476E-A73F-37DB3D4D1D28}"/>
              </a:ext>
            </a:extLst>
          </p:cNvPr>
          <p:cNvSpPr>
            <a:spLocks noGrp="1"/>
          </p:cNvSpPr>
          <p:nvPr>
            <p:ph type="title"/>
          </p:nvPr>
        </p:nvSpPr>
        <p:spPr/>
        <p:txBody>
          <a:bodyPr/>
          <a:lstStyle/>
          <a:p>
            <a:r>
              <a:rPr lang="en-US" dirty="0"/>
              <a:t>Intellectual Merit</a:t>
            </a:r>
          </a:p>
        </p:txBody>
      </p:sp>
      <p:sp>
        <p:nvSpPr>
          <p:cNvPr id="3" name="Content Placeholder 2">
            <a:extLst>
              <a:ext uri="{FF2B5EF4-FFF2-40B4-BE49-F238E27FC236}">
                <a16:creationId xmlns:a16="http://schemas.microsoft.com/office/drawing/2014/main" id="{24640092-02D1-46A7-B078-104B932CECBF}"/>
              </a:ext>
            </a:extLst>
          </p:cNvPr>
          <p:cNvSpPr>
            <a:spLocks noGrp="1"/>
          </p:cNvSpPr>
          <p:nvPr>
            <p:ph idx="1"/>
          </p:nvPr>
        </p:nvSpPr>
        <p:spPr/>
        <p:txBody>
          <a:bodyPr/>
          <a:lstStyle/>
          <a:p>
            <a:r>
              <a:rPr lang="en-US" dirty="0"/>
              <a:t>Why is this project and the expected results or answers important?</a:t>
            </a:r>
          </a:p>
          <a:p>
            <a:r>
              <a:rPr lang="en-US" dirty="0"/>
              <a:t>Will it bring the knowledge base or the field forward?</a:t>
            </a:r>
          </a:p>
          <a:p>
            <a:r>
              <a:rPr lang="en-US" dirty="0"/>
              <a:t>Why should this be funded with high priority now?</a:t>
            </a:r>
          </a:p>
          <a:p>
            <a:endParaRPr lang="en-US" dirty="0"/>
          </a:p>
          <a:p>
            <a:r>
              <a:rPr lang="en-US" dirty="0"/>
              <a:t>Every project has different aspects to take into consideration! </a:t>
            </a:r>
          </a:p>
        </p:txBody>
      </p:sp>
    </p:spTree>
    <p:extLst>
      <p:ext uri="{BB962C8B-B14F-4D97-AF65-F5344CB8AC3E}">
        <p14:creationId xmlns:p14="http://schemas.microsoft.com/office/powerpoint/2010/main" val="8333913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3DC4A-4930-476E-A73F-37DB3D4D1D28}"/>
              </a:ext>
            </a:extLst>
          </p:cNvPr>
          <p:cNvSpPr>
            <a:spLocks noGrp="1"/>
          </p:cNvSpPr>
          <p:nvPr>
            <p:ph type="title"/>
          </p:nvPr>
        </p:nvSpPr>
        <p:spPr/>
        <p:txBody>
          <a:bodyPr/>
          <a:lstStyle/>
          <a:p>
            <a:r>
              <a:rPr lang="en-US" dirty="0"/>
              <a:t>Broader Impact examples</a:t>
            </a:r>
          </a:p>
        </p:txBody>
      </p:sp>
      <p:sp>
        <p:nvSpPr>
          <p:cNvPr id="3" name="Content Placeholder 2">
            <a:extLst>
              <a:ext uri="{FF2B5EF4-FFF2-40B4-BE49-F238E27FC236}">
                <a16:creationId xmlns:a16="http://schemas.microsoft.com/office/drawing/2014/main" id="{24640092-02D1-46A7-B078-104B932CECBF}"/>
              </a:ext>
            </a:extLst>
          </p:cNvPr>
          <p:cNvSpPr>
            <a:spLocks noGrp="1"/>
          </p:cNvSpPr>
          <p:nvPr>
            <p:ph idx="1"/>
          </p:nvPr>
        </p:nvSpPr>
        <p:spPr/>
        <p:txBody>
          <a:bodyPr/>
          <a:lstStyle/>
          <a:p>
            <a:r>
              <a:rPr lang="en-US" dirty="0"/>
              <a:t>How well does the activity advance discovery and understanding while promoting teaching, training, and learning? </a:t>
            </a:r>
          </a:p>
          <a:p>
            <a:r>
              <a:rPr lang="en-US" dirty="0"/>
              <a:t>How well does the proposed activity broaden the participation of underrepresented groups (e.g., gender, ethnicity, disability, geographic, etc.)?</a:t>
            </a:r>
          </a:p>
          <a:p>
            <a:r>
              <a:rPr lang="en-US" dirty="0"/>
              <a:t>Can the proposed activity create opportunities for the region? (Jobs, training, …)</a:t>
            </a:r>
          </a:p>
          <a:p>
            <a:r>
              <a:rPr lang="en-US" dirty="0"/>
              <a:t>To what extent will it enhance the infrastructure for research and education, such as facilities, instrumentation, networks, and partnerships? </a:t>
            </a:r>
          </a:p>
          <a:p>
            <a:r>
              <a:rPr lang="en-US" dirty="0"/>
              <a:t>Will the results be disseminated broadly to enhance scientific and technological understanding? </a:t>
            </a:r>
          </a:p>
          <a:p>
            <a:r>
              <a:rPr lang="en-US" dirty="0"/>
              <a:t>What may be the benefits of the proposed activity to society?</a:t>
            </a:r>
          </a:p>
          <a:p>
            <a:endParaRPr lang="en-US" dirty="0"/>
          </a:p>
        </p:txBody>
      </p:sp>
    </p:spTree>
    <p:extLst>
      <p:ext uri="{BB962C8B-B14F-4D97-AF65-F5344CB8AC3E}">
        <p14:creationId xmlns:p14="http://schemas.microsoft.com/office/powerpoint/2010/main" val="40965904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4F9DC-4B63-400D-BC33-789270C49D73}"/>
              </a:ext>
            </a:extLst>
          </p:cNvPr>
          <p:cNvSpPr>
            <a:spLocks noGrp="1"/>
          </p:cNvSpPr>
          <p:nvPr>
            <p:ph type="title"/>
          </p:nvPr>
        </p:nvSpPr>
        <p:spPr/>
        <p:txBody>
          <a:bodyPr>
            <a:normAutofit fontScale="90000"/>
          </a:bodyPr>
          <a:lstStyle/>
          <a:p>
            <a:r>
              <a:rPr lang="en-US" dirty="0"/>
              <a:t>Enhance Broader Impact through partnerships</a:t>
            </a:r>
          </a:p>
        </p:txBody>
      </p:sp>
      <p:sp>
        <p:nvSpPr>
          <p:cNvPr id="3" name="Content Placeholder 2">
            <a:extLst>
              <a:ext uri="{FF2B5EF4-FFF2-40B4-BE49-F238E27FC236}">
                <a16:creationId xmlns:a16="http://schemas.microsoft.com/office/drawing/2014/main" id="{037391A7-15FB-488D-AD95-4B07E03B0795}"/>
              </a:ext>
            </a:extLst>
          </p:cNvPr>
          <p:cNvSpPr>
            <a:spLocks noGrp="1"/>
          </p:cNvSpPr>
          <p:nvPr>
            <p:ph idx="1"/>
          </p:nvPr>
        </p:nvSpPr>
        <p:spPr/>
        <p:txBody>
          <a:bodyPr/>
          <a:lstStyle/>
          <a:p>
            <a:r>
              <a:rPr lang="en-US" dirty="0"/>
              <a:t>Include target group(s) in development</a:t>
            </a:r>
          </a:p>
          <a:p>
            <a:r>
              <a:rPr lang="en-US" dirty="0"/>
              <a:t>Make activities appropriate to project</a:t>
            </a:r>
          </a:p>
          <a:p>
            <a:pPr lvl="1"/>
            <a:r>
              <a:rPr lang="en-US" dirty="0"/>
              <a:t>Establish a mentoring program for high school students</a:t>
            </a:r>
          </a:p>
          <a:p>
            <a:pPr lvl="1"/>
            <a:r>
              <a:rPr lang="en-US" dirty="0"/>
              <a:t>Use undergraduate students to interact with high school students</a:t>
            </a:r>
          </a:p>
          <a:p>
            <a:r>
              <a:rPr lang="en-US" dirty="0"/>
              <a:t>Connect to other projects if appropriate</a:t>
            </a:r>
          </a:p>
          <a:p>
            <a:r>
              <a:rPr lang="en-US" dirty="0"/>
              <a:t>Be creative!</a:t>
            </a:r>
          </a:p>
          <a:p>
            <a:endParaRPr lang="en-US" dirty="0"/>
          </a:p>
        </p:txBody>
      </p:sp>
    </p:spTree>
    <p:extLst>
      <p:ext uri="{BB962C8B-B14F-4D97-AF65-F5344CB8AC3E}">
        <p14:creationId xmlns:p14="http://schemas.microsoft.com/office/powerpoint/2010/main" val="33645848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CEF31-F70A-4EAB-8E95-5B79D8B005FA}"/>
              </a:ext>
            </a:extLst>
          </p:cNvPr>
          <p:cNvSpPr>
            <a:spLocks noGrp="1"/>
          </p:cNvSpPr>
          <p:nvPr>
            <p:ph type="title"/>
          </p:nvPr>
        </p:nvSpPr>
        <p:spPr/>
        <p:txBody>
          <a:bodyPr/>
          <a:lstStyle/>
          <a:p>
            <a:r>
              <a:rPr lang="en-US" dirty="0"/>
              <a:t>Important issues</a:t>
            </a:r>
          </a:p>
        </p:txBody>
      </p:sp>
      <p:sp>
        <p:nvSpPr>
          <p:cNvPr id="3" name="Content Placeholder 2">
            <a:extLst>
              <a:ext uri="{FF2B5EF4-FFF2-40B4-BE49-F238E27FC236}">
                <a16:creationId xmlns:a16="http://schemas.microsoft.com/office/drawing/2014/main" id="{2662EED8-97DF-4E3E-8249-34514419E102}"/>
              </a:ext>
            </a:extLst>
          </p:cNvPr>
          <p:cNvSpPr>
            <a:spLocks noGrp="1"/>
          </p:cNvSpPr>
          <p:nvPr>
            <p:ph idx="1"/>
          </p:nvPr>
        </p:nvSpPr>
        <p:spPr>
          <a:xfrm>
            <a:off x="677334" y="1650633"/>
            <a:ext cx="9211732" cy="4642591"/>
          </a:xfrm>
        </p:spPr>
        <p:txBody>
          <a:bodyPr>
            <a:normAutofit fontScale="92500" lnSpcReduction="10000"/>
          </a:bodyPr>
          <a:lstStyle/>
          <a:p>
            <a:r>
              <a:rPr lang="en-US" dirty="0"/>
              <a:t>Follow the solicitation</a:t>
            </a:r>
          </a:p>
          <a:p>
            <a:pPr lvl="1"/>
            <a:r>
              <a:rPr lang="en-US" dirty="0"/>
              <a:t>Every NSF project has particular points that need to be addressed. Examples:</a:t>
            </a:r>
          </a:p>
          <a:p>
            <a:pPr lvl="2"/>
            <a:r>
              <a:rPr lang="en-US" dirty="0"/>
              <a:t>Budget limits</a:t>
            </a:r>
          </a:p>
          <a:p>
            <a:pPr lvl="2"/>
            <a:r>
              <a:rPr lang="en-US" dirty="0"/>
              <a:t>Student participation</a:t>
            </a:r>
          </a:p>
          <a:p>
            <a:pPr lvl="2"/>
            <a:r>
              <a:rPr lang="en-US" dirty="0"/>
              <a:t>Limits or minimums on student support</a:t>
            </a:r>
          </a:p>
          <a:p>
            <a:pPr lvl="2"/>
            <a:r>
              <a:rPr lang="en-US" dirty="0"/>
              <a:t>…</a:t>
            </a:r>
          </a:p>
          <a:p>
            <a:r>
              <a:rPr lang="en-US" dirty="0"/>
              <a:t>Follow the Proposal &amp; Award Policies &amp; Procedures Guide (PAPPG)</a:t>
            </a:r>
            <a:br>
              <a:rPr lang="en-US" dirty="0"/>
            </a:br>
            <a:r>
              <a:rPr lang="en-US" dirty="0">
                <a:hlinkClick r:id="rId2"/>
              </a:rPr>
              <a:t>https://www.nsf.gov/publications/pub_summ.jsp?ods_key=pappg</a:t>
            </a:r>
            <a:endParaRPr lang="en-US" dirty="0"/>
          </a:p>
          <a:p>
            <a:endParaRPr lang="en-US" dirty="0"/>
          </a:p>
          <a:p>
            <a:r>
              <a:rPr lang="en-US" dirty="0"/>
              <a:t>Find a mentor</a:t>
            </a:r>
          </a:p>
          <a:p>
            <a:pPr lvl="1"/>
            <a:r>
              <a:rPr lang="en-US" dirty="0"/>
              <a:t>Run your project by a colleague that has experience in grant writing, has received grants or has participated in NSF’s review process.</a:t>
            </a:r>
          </a:p>
          <a:p>
            <a:pPr lvl="1"/>
            <a:endParaRPr lang="en-US" dirty="0"/>
          </a:p>
          <a:p>
            <a:r>
              <a:rPr lang="en-US" dirty="0"/>
              <a:t>Ask NSF! The program officers are there to help you!</a:t>
            </a:r>
          </a:p>
        </p:txBody>
      </p:sp>
    </p:spTree>
    <p:extLst>
      <p:ext uri="{BB962C8B-B14F-4D97-AF65-F5344CB8AC3E}">
        <p14:creationId xmlns:p14="http://schemas.microsoft.com/office/powerpoint/2010/main" val="20107589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CEF31-F70A-4EAB-8E95-5B79D8B005FA}"/>
              </a:ext>
            </a:extLst>
          </p:cNvPr>
          <p:cNvSpPr>
            <a:spLocks noGrp="1"/>
          </p:cNvSpPr>
          <p:nvPr>
            <p:ph type="title"/>
          </p:nvPr>
        </p:nvSpPr>
        <p:spPr/>
        <p:txBody>
          <a:bodyPr/>
          <a:lstStyle/>
          <a:p>
            <a:r>
              <a:rPr lang="en-US" dirty="0"/>
              <a:t>Important issues II</a:t>
            </a:r>
          </a:p>
        </p:txBody>
      </p:sp>
      <p:sp>
        <p:nvSpPr>
          <p:cNvPr id="3" name="Content Placeholder 2">
            <a:extLst>
              <a:ext uri="{FF2B5EF4-FFF2-40B4-BE49-F238E27FC236}">
                <a16:creationId xmlns:a16="http://schemas.microsoft.com/office/drawing/2014/main" id="{2662EED8-97DF-4E3E-8249-34514419E102}"/>
              </a:ext>
            </a:extLst>
          </p:cNvPr>
          <p:cNvSpPr>
            <a:spLocks noGrp="1"/>
          </p:cNvSpPr>
          <p:nvPr>
            <p:ph idx="1"/>
          </p:nvPr>
        </p:nvSpPr>
        <p:spPr>
          <a:xfrm>
            <a:off x="677334" y="1650633"/>
            <a:ext cx="9211732" cy="4642591"/>
          </a:xfrm>
        </p:spPr>
        <p:txBody>
          <a:bodyPr>
            <a:normAutofit/>
          </a:bodyPr>
          <a:lstStyle/>
          <a:p>
            <a:r>
              <a:rPr lang="en-US" dirty="0"/>
              <a:t>Don’t use “tack on” evaluation and dissemination plans</a:t>
            </a:r>
          </a:p>
          <a:p>
            <a:r>
              <a:rPr lang="en-US" dirty="0"/>
              <a:t>Use good style (clarity, organization, etc.)</a:t>
            </a:r>
          </a:p>
          <a:p>
            <a:pPr lvl="1"/>
            <a:r>
              <a:rPr lang="en-US" dirty="0"/>
              <a:t>Be concise, but complete</a:t>
            </a:r>
          </a:p>
          <a:p>
            <a:pPr lvl="1"/>
            <a:r>
              <a:rPr lang="en-US" dirty="0"/>
              <a:t>Write simply but professionally</a:t>
            </a:r>
          </a:p>
          <a:p>
            <a:pPr lvl="1"/>
            <a:r>
              <a:rPr lang="en-US" dirty="0"/>
              <a:t>Avoid jargon and acronyms</a:t>
            </a:r>
          </a:p>
          <a:p>
            <a:pPr lvl="1"/>
            <a:r>
              <a:rPr lang="en-US" dirty="0"/>
              <a:t>Check grammar and spelling</a:t>
            </a:r>
          </a:p>
          <a:p>
            <a:pPr lvl="1"/>
            <a:r>
              <a:rPr lang="en-US" dirty="0"/>
              <a:t>Use sections, heading, short paragraphs, &amp; bullets (Avoid dense, compact text)</a:t>
            </a:r>
          </a:p>
          <a:p>
            <a:r>
              <a:rPr lang="en-US" dirty="0"/>
              <a:t>Reinforce your ideas</a:t>
            </a:r>
          </a:p>
          <a:p>
            <a:pPr lvl="1"/>
            <a:r>
              <a:rPr lang="en-US" dirty="0"/>
              <a:t>Summarize them; Highlight them (bolding, italics)</a:t>
            </a:r>
          </a:p>
          <a:p>
            <a:r>
              <a:rPr lang="en-US" dirty="0"/>
              <a:t>Give examples</a:t>
            </a:r>
          </a:p>
          <a:p>
            <a:r>
              <a:rPr lang="en-US" dirty="0"/>
              <a:t>Pay special attention to Project Summary </a:t>
            </a:r>
          </a:p>
          <a:p>
            <a:r>
              <a:rPr lang="en-US" dirty="0"/>
              <a:t>Summarize goals, rationale, methods, and evaluation and dissemination plans </a:t>
            </a:r>
          </a:p>
          <a:p>
            <a:endParaRPr lang="en-US" dirty="0"/>
          </a:p>
        </p:txBody>
      </p:sp>
    </p:spTree>
    <p:extLst>
      <p:ext uri="{BB962C8B-B14F-4D97-AF65-F5344CB8AC3E}">
        <p14:creationId xmlns:p14="http://schemas.microsoft.com/office/powerpoint/2010/main" val="1094721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CAB2A-49DD-48B4-901D-0C7EDEEFB124}"/>
              </a:ext>
            </a:extLst>
          </p:cNvPr>
          <p:cNvSpPr>
            <a:spLocks noGrp="1"/>
          </p:cNvSpPr>
          <p:nvPr>
            <p:ph type="title"/>
          </p:nvPr>
        </p:nvSpPr>
        <p:spPr/>
        <p:txBody>
          <a:bodyPr/>
          <a:lstStyle/>
          <a:p>
            <a:r>
              <a:rPr lang="en-US" dirty="0"/>
              <a:t>A word on applicability …</a:t>
            </a:r>
          </a:p>
        </p:txBody>
      </p:sp>
      <p:sp>
        <p:nvSpPr>
          <p:cNvPr id="3" name="Content Placeholder 2">
            <a:extLst>
              <a:ext uri="{FF2B5EF4-FFF2-40B4-BE49-F238E27FC236}">
                <a16:creationId xmlns:a16="http://schemas.microsoft.com/office/drawing/2014/main" id="{D2D8A481-77A7-437A-901F-98194721E32A}"/>
              </a:ext>
            </a:extLst>
          </p:cNvPr>
          <p:cNvSpPr>
            <a:spLocks noGrp="1"/>
          </p:cNvSpPr>
          <p:nvPr>
            <p:ph idx="1"/>
          </p:nvPr>
        </p:nvSpPr>
        <p:spPr/>
        <p:txBody>
          <a:bodyPr>
            <a:normAutofit/>
          </a:bodyPr>
          <a:lstStyle/>
          <a:p>
            <a:r>
              <a:rPr lang="en-US" sz="2400" dirty="0"/>
              <a:t>This workshop tries to convey best practices, but every NSF program is different.</a:t>
            </a:r>
          </a:p>
          <a:p>
            <a:r>
              <a:rPr lang="en-US" sz="2400" dirty="0"/>
              <a:t>Always follow the solicitation!</a:t>
            </a:r>
          </a:p>
          <a:p>
            <a:r>
              <a:rPr lang="en-US" sz="2400" dirty="0"/>
              <a:t>Consult the GPG</a:t>
            </a:r>
          </a:p>
          <a:p>
            <a:r>
              <a:rPr lang="en-US" sz="2400" dirty="0"/>
              <a:t>If in doubt, talk to the NSF Program Office!</a:t>
            </a:r>
          </a:p>
        </p:txBody>
      </p:sp>
    </p:spTree>
    <p:extLst>
      <p:ext uri="{BB962C8B-B14F-4D97-AF65-F5344CB8AC3E}">
        <p14:creationId xmlns:p14="http://schemas.microsoft.com/office/powerpoint/2010/main" val="377725307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CEF31-F70A-4EAB-8E95-5B79D8B005FA}"/>
              </a:ext>
            </a:extLst>
          </p:cNvPr>
          <p:cNvSpPr>
            <a:spLocks noGrp="1"/>
          </p:cNvSpPr>
          <p:nvPr>
            <p:ph type="title"/>
          </p:nvPr>
        </p:nvSpPr>
        <p:spPr/>
        <p:txBody>
          <a:bodyPr/>
          <a:lstStyle/>
          <a:p>
            <a:r>
              <a:rPr lang="en-US" dirty="0"/>
              <a:t>Important issues III</a:t>
            </a:r>
          </a:p>
        </p:txBody>
      </p:sp>
      <p:sp>
        <p:nvSpPr>
          <p:cNvPr id="3" name="Content Placeholder 2">
            <a:extLst>
              <a:ext uri="{FF2B5EF4-FFF2-40B4-BE49-F238E27FC236}">
                <a16:creationId xmlns:a16="http://schemas.microsoft.com/office/drawing/2014/main" id="{2662EED8-97DF-4E3E-8249-34514419E102}"/>
              </a:ext>
            </a:extLst>
          </p:cNvPr>
          <p:cNvSpPr>
            <a:spLocks noGrp="1"/>
          </p:cNvSpPr>
          <p:nvPr>
            <p:ph idx="1"/>
          </p:nvPr>
        </p:nvSpPr>
        <p:spPr>
          <a:xfrm>
            <a:off x="677334" y="1650633"/>
            <a:ext cx="9211732" cy="4642591"/>
          </a:xfrm>
        </p:spPr>
        <p:txBody>
          <a:bodyPr>
            <a:normAutofit/>
          </a:bodyPr>
          <a:lstStyle/>
          <a:p>
            <a:r>
              <a:rPr lang="en-US" dirty="0"/>
              <a:t>Prepare credible budget </a:t>
            </a:r>
          </a:p>
          <a:p>
            <a:pPr lvl="1"/>
            <a:r>
              <a:rPr lang="en-US" dirty="0"/>
              <a:t>Consistent with the scope of project and solicitation</a:t>
            </a:r>
          </a:p>
          <a:p>
            <a:pPr lvl="1"/>
            <a:r>
              <a:rPr lang="en-US" dirty="0"/>
              <a:t>Clearly explain and justify each item </a:t>
            </a:r>
          </a:p>
          <a:p>
            <a:r>
              <a:rPr lang="en-US" dirty="0"/>
              <a:t>Address prior funding when  appropriate</a:t>
            </a:r>
          </a:p>
          <a:p>
            <a:pPr lvl="1"/>
            <a:r>
              <a:rPr lang="en-US" dirty="0"/>
              <a:t>Emphasize results</a:t>
            </a:r>
          </a:p>
          <a:p>
            <a:r>
              <a:rPr lang="en-US" dirty="0"/>
              <a:t>Sell your ideas but don’t over promote</a:t>
            </a:r>
          </a:p>
          <a:p>
            <a:r>
              <a:rPr lang="en-US" dirty="0"/>
              <a:t>Proofread the proposal</a:t>
            </a:r>
          </a:p>
          <a:p>
            <a:r>
              <a:rPr lang="en-US" dirty="0"/>
              <a:t>“Tell a story” and Turn a good idea into a competitive proposal</a:t>
            </a:r>
          </a:p>
          <a:p>
            <a:endParaRPr lang="en-US" dirty="0"/>
          </a:p>
        </p:txBody>
      </p:sp>
    </p:spTree>
    <p:extLst>
      <p:ext uri="{BB962C8B-B14F-4D97-AF65-F5344CB8AC3E}">
        <p14:creationId xmlns:p14="http://schemas.microsoft.com/office/powerpoint/2010/main" val="3938936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86F16-09F8-4C27-8E1B-A47B7550BA9D}"/>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07926C31-FA12-4B30-A7FB-91A07FC30C15}"/>
              </a:ext>
            </a:extLst>
          </p:cNvPr>
          <p:cNvSpPr>
            <a:spLocks noGrp="1"/>
          </p:cNvSpPr>
          <p:nvPr>
            <p:ph idx="1"/>
          </p:nvPr>
        </p:nvSpPr>
        <p:spPr/>
        <p:txBody>
          <a:bodyPr>
            <a:normAutofit lnSpcReduction="10000"/>
          </a:bodyPr>
          <a:lstStyle/>
          <a:p>
            <a:r>
              <a:rPr lang="en-US" sz="2400" dirty="0"/>
              <a:t>Enhancement strategies </a:t>
            </a:r>
          </a:p>
          <a:p>
            <a:pPr lvl="1"/>
            <a:r>
              <a:rPr lang="en-US" sz="2000" dirty="0"/>
              <a:t>General aspects</a:t>
            </a:r>
          </a:p>
          <a:p>
            <a:pPr lvl="1"/>
            <a:r>
              <a:rPr lang="en-US" sz="2000" dirty="0"/>
              <a:t>Goals, objectives, and outcomes</a:t>
            </a:r>
          </a:p>
          <a:p>
            <a:pPr lvl="1"/>
            <a:r>
              <a:rPr lang="en-US" sz="2000" dirty="0"/>
              <a:t>Rationale</a:t>
            </a:r>
          </a:p>
          <a:p>
            <a:pPr lvl="1"/>
            <a:r>
              <a:rPr lang="en-US" sz="2000" dirty="0"/>
              <a:t>Realities of the review process</a:t>
            </a:r>
          </a:p>
          <a:p>
            <a:endParaRPr lang="en-US" sz="2200" dirty="0"/>
          </a:p>
          <a:p>
            <a:pPr marL="0" indent="0">
              <a:buNone/>
            </a:pPr>
            <a:r>
              <a:rPr lang="en-US" sz="2200" dirty="0"/>
              <a:t>After the workshop, you should be able to:	</a:t>
            </a:r>
          </a:p>
          <a:p>
            <a:r>
              <a:rPr lang="en-US" sz="2200" dirty="0"/>
              <a:t>Identify areas where proposals can be enhanced</a:t>
            </a:r>
          </a:p>
          <a:p>
            <a:r>
              <a:rPr lang="en-US" sz="2200" dirty="0"/>
              <a:t>Made more competitive</a:t>
            </a:r>
          </a:p>
          <a:p>
            <a:r>
              <a:rPr lang="en-US" sz="2200" dirty="0"/>
              <a:t>Generate a list of suggestions for each area</a:t>
            </a:r>
          </a:p>
        </p:txBody>
      </p:sp>
    </p:spTree>
    <p:extLst>
      <p:ext uri="{BB962C8B-B14F-4D97-AF65-F5344CB8AC3E}">
        <p14:creationId xmlns:p14="http://schemas.microsoft.com/office/powerpoint/2010/main" val="1419406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05741-8A8E-4B02-A27E-4397AE817C84}"/>
              </a:ext>
            </a:extLst>
          </p:cNvPr>
          <p:cNvSpPr>
            <a:spLocks noGrp="1"/>
          </p:cNvSpPr>
          <p:nvPr>
            <p:ph type="title"/>
          </p:nvPr>
        </p:nvSpPr>
        <p:spPr/>
        <p:txBody>
          <a:bodyPr/>
          <a:lstStyle/>
          <a:p>
            <a:r>
              <a:rPr lang="en-US" dirty="0"/>
              <a:t>NSF supports research and education</a:t>
            </a:r>
          </a:p>
        </p:txBody>
      </p:sp>
      <p:sp>
        <p:nvSpPr>
          <p:cNvPr id="3" name="Content Placeholder 2">
            <a:extLst>
              <a:ext uri="{FF2B5EF4-FFF2-40B4-BE49-F238E27FC236}">
                <a16:creationId xmlns:a16="http://schemas.microsoft.com/office/drawing/2014/main" id="{259848B3-1E73-405D-B271-03A11EEBADF8}"/>
              </a:ext>
            </a:extLst>
          </p:cNvPr>
          <p:cNvSpPr>
            <a:spLocks noGrp="1"/>
          </p:cNvSpPr>
          <p:nvPr>
            <p:ph idx="1"/>
          </p:nvPr>
        </p:nvSpPr>
        <p:spPr>
          <a:xfrm>
            <a:off x="677334" y="1650633"/>
            <a:ext cx="9211732" cy="4517085"/>
          </a:xfrm>
        </p:spPr>
        <p:txBody>
          <a:bodyPr>
            <a:normAutofit fontScale="92500" lnSpcReduction="10000"/>
          </a:bodyPr>
          <a:lstStyle/>
          <a:p>
            <a:r>
              <a:rPr lang="en-US" dirty="0"/>
              <a:t>Obviously, the biggest resource is here: </a:t>
            </a:r>
            <a:r>
              <a:rPr lang="en-US" dirty="0">
                <a:hlinkClick r:id="rId2"/>
              </a:rPr>
              <a:t>https://www.nsf.gov/</a:t>
            </a:r>
            <a:endParaRPr lang="en-US" dirty="0"/>
          </a:p>
          <a:p>
            <a:pPr marL="0" indent="0">
              <a:buNone/>
            </a:pPr>
            <a:r>
              <a:rPr lang="en-US" dirty="0"/>
              <a:t>NSF is divided into the following seven directorates that support science and engineering research and education: Biological Sciences, Computer and Information Science and Engineering, Engineering, Geosciences, Mathematical and Physical Sciences, Social, Behavioral and Economic Sciences, and Education and Human Resources. Each is headed by an assistant director and each is further subdivided into divisions like materials research, ocean sciences and behavioral and cognitive sciences. Within NSF's Office of the Director, the Office of Integrative Activities also supports research and researchers. Other sections of NSF are devoted to financial management, award processing and monitoring, legal affairs, outreach and other functions.</a:t>
            </a:r>
          </a:p>
          <a:p>
            <a:pPr marL="0" indent="0">
              <a:buNone/>
            </a:pPr>
            <a:endParaRPr lang="en-US" dirty="0"/>
          </a:p>
          <a:p>
            <a:r>
              <a:rPr lang="en-US" dirty="0"/>
              <a:t>First objective:</a:t>
            </a:r>
          </a:p>
          <a:p>
            <a:pPr lvl="1"/>
            <a:r>
              <a:rPr lang="en-US" dirty="0"/>
              <a:t>Find the right program for you</a:t>
            </a:r>
          </a:p>
          <a:p>
            <a:pPr marL="0" indent="0">
              <a:buNone/>
            </a:pPr>
            <a:endParaRPr lang="en-US" dirty="0"/>
          </a:p>
          <a:p>
            <a:pPr marL="0" indent="0">
              <a:buNone/>
            </a:pPr>
            <a:r>
              <a:rPr lang="en-US" dirty="0"/>
              <a:t>Let us look at website.</a:t>
            </a:r>
          </a:p>
        </p:txBody>
      </p:sp>
    </p:spTree>
    <p:extLst>
      <p:ext uri="{BB962C8B-B14F-4D97-AF65-F5344CB8AC3E}">
        <p14:creationId xmlns:p14="http://schemas.microsoft.com/office/powerpoint/2010/main" val="1851456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0D0AF-45C8-432C-8412-9C494E00C595}"/>
              </a:ext>
            </a:extLst>
          </p:cNvPr>
          <p:cNvSpPr>
            <a:spLocks noGrp="1"/>
          </p:cNvSpPr>
          <p:nvPr>
            <p:ph type="title"/>
          </p:nvPr>
        </p:nvSpPr>
        <p:spPr/>
        <p:txBody>
          <a:bodyPr/>
          <a:lstStyle/>
          <a:p>
            <a:r>
              <a:rPr lang="en-US" dirty="0"/>
              <a:t>First rule of success</a:t>
            </a:r>
          </a:p>
        </p:txBody>
      </p:sp>
      <p:sp>
        <p:nvSpPr>
          <p:cNvPr id="3" name="Content Placeholder 2">
            <a:extLst>
              <a:ext uri="{FF2B5EF4-FFF2-40B4-BE49-F238E27FC236}">
                <a16:creationId xmlns:a16="http://schemas.microsoft.com/office/drawing/2014/main" id="{337E01AF-AD87-4B35-A38D-B9E35DC9B95E}"/>
              </a:ext>
            </a:extLst>
          </p:cNvPr>
          <p:cNvSpPr>
            <a:spLocks noGrp="1"/>
          </p:cNvSpPr>
          <p:nvPr>
            <p:ph idx="1"/>
          </p:nvPr>
        </p:nvSpPr>
        <p:spPr/>
        <p:txBody>
          <a:bodyPr>
            <a:normAutofit/>
          </a:bodyPr>
          <a:lstStyle/>
          <a:p>
            <a:r>
              <a:rPr lang="en-US" sz="3200" dirty="0"/>
              <a:t>Submit before the deadline!</a:t>
            </a:r>
          </a:p>
        </p:txBody>
      </p:sp>
    </p:spTree>
    <p:extLst>
      <p:ext uri="{BB962C8B-B14F-4D97-AF65-F5344CB8AC3E}">
        <p14:creationId xmlns:p14="http://schemas.microsoft.com/office/powerpoint/2010/main" val="2713779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17791-F914-4C6C-A369-61F0079894F1}"/>
              </a:ext>
            </a:extLst>
          </p:cNvPr>
          <p:cNvSpPr>
            <a:spLocks noGrp="1"/>
          </p:cNvSpPr>
          <p:nvPr>
            <p:ph type="title"/>
          </p:nvPr>
        </p:nvSpPr>
        <p:spPr/>
        <p:txBody>
          <a:bodyPr/>
          <a:lstStyle/>
          <a:p>
            <a:r>
              <a:rPr lang="en-US" dirty="0"/>
              <a:t>Exercise #1</a:t>
            </a:r>
          </a:p>
        </p:txBody>
      </p:sp>
      <p:sp>
        <p:nvSpPr>
          <p:cNvPr id="3" name="Content Placeholder 2">
            <a:extLst>
              <a:ext uri="{FF2B5EF4-FFF2-40B4-BE49-F238E27FC236}">
                <a16:creationId xmlns:a16="http://schemas.microsoft.com/office/drawing/2014/main" id="{B112C912-4623-4F47-96A4-16518D6E9C73}"/>
              </a:ext>
            </a:extLst>
          </p:cNvPr>
          <p:cNvSpPr>
            <a:spLocks noGrp="1"/>
          </p:cNvSpPr>
          <p:nvPr>
            <p:ph idx="1"/>
          </p:nvPr>
        </p:nvSpPr>
        <p:spPr/>
        <p:txBody>
          <a:bodyPr>
            <a:normAutofit/>
          </a:bodyPr>
          <a:lstStyle/>
          <a:p>
            <a:r>
              <a:rPr lang="en-US" sz="2400" dirty="0"/>
              <a:t>Find a vision of what you would like to do</a:t>
            </a:r>
          </a:p>
        </p:txBody>
      </p:sp>
    </p:spTree>
    <p:extLst>
      <p:ext uri="{BB962C8B-B14F-4D97-AF65-F5344CB8AC3E}">
        <p14:creationId xmlns:p14="http://schemas.microsoft.com/office/powerpoint/2010/main" val="2764102032"/>
      </p:ext>
    </p:extLst>
  </p:cSld>
  <p:clrMapOvr>
    <a:masterClrMapping/>
  </p:clrMapOvr>
</p:sld>
</file>

<file path=ppt/theme/theme1.xml><?xml version="1.0" encoding="utf-8"?>
<a:theme xmlns:a="http://schemas.openxmlformats.org/drawingml/2006/main" name="Facet">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D2B9B24775C849AE3A83E0D90B5CE9" ma:contentTypeVersion="10" ma:contentTypeDescription="Create a new document." ma:contentTypeScope="" ma:versionID="de06a1ce091b4b99f76353784126964e">
  <xsd:schema xmlns:xsd="http://www.w3.org/2001/XMLSchema" xmlns:xs="http://www.w3.org/2001/XMLSchema" xmlns:p="http://schemas.microsoft.com/office/2006/metadata/properties" xmlns:ns2="d3e0b768-d26b-406b-a123-14d00b8807c7" xmlns:ns3="5759347f-7946-41af-bf18-68ee11167475" targetNamespace="http://schemas.microsoft.com/office/2006/metadata/properties" ma:root="true" ma:fieldsID="09e6dd431ac5dc86d685c3187d270882" ns2:_="" ns3:_="">
    <xsd:import namespace="d3e0b768-d26b-406b-a123-14d00b8807c7"/>
    <xsd:import namespace="5759347f-7946-41af-bf18-68ee1116747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e0b768-d26b-406b-a123-14d00b8807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759347f-7946-41af-bf18-68ee1116747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4AC873A-F3EF-4157-B8F1-8535E1FFB830}"/>
</file>

<file path=customXml/itemProps2.xml><?xml version="1.0" encoding="utf-8"?>
<ds:datastoreItem xmlns:ds="http://schemas.openxmlformats.org/officeDocument/2006/customXml" ds:itemID="{CED219DF-B4DD-4CB6-9562-F49DC1FC1C4A}"/>
</file>

<file path=customXml/itemProps3.xml><?xml version="1.0" encoding="utf-8"?>
<ds:datastoreItem xmlns:ds="http://schemas.openxmlformats.org/officeDocument/2006/customXml" ds:itemID="{37EF7BE9-461C-4FA7-99C8-2397468962FA}"/>
</file>

<file path=docProps/app.xml><?xml version="1.0" encoding="utf-8"?>
<Properties xmlns="http://schemas.openxmlformats.org/officeDocument/2006/extended-properties" xmlns:vt="http://schemas.openxmlformats.org/officeDocument/2006/docPropsVTypes">
  <Template/>
  <TotalTime>301</TotalTime>
  <Words>3000</Words>
  <Application>Microsoft Office PowerPoint</Application>
  <PresentationFormat>Widescreen</PresentationFormat>
  <Paragraphs>371</Paragraphs>
  <Slides>50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50</vt:i4>
      </vt:variant>
    </vt:vector>
  </HeadingPairs>
  <TitlesOfParts>
    <vt:vector size="55" baseType="lpstr">
      <vt:lpstr>Arial Unicode MS</vt:lpstr>
      <vt:lpstr>Arial</vt:lpstr>
      <vt:lpstr>Trebuchet MS</vt:lpstr>
      <vt:lpstr>Wingdings 3</vt:lpstr>
      <vt:lpstr>Facet</vt:lpstr>
      <vt:lpstr>NSF grant writing workshop </vt:lpstr>
      <vt:lpstr>Proposal Writing Strategies Preparation, intellectual merit and broader impacts</vt:lpstr>
      <vt:lpstr>My Career Path</vt:lpstr>
      <vt:lpstr>Overview of the Workshop</vt:lpstr>
      <vt:lpstr>A word on applicability …</vt:lpstr>
      <vt:lpstr>Agenda</vt:lpstr>
      <vt:lpstr>NSF supports research and education</vt:lpstr>
      <vt:lpstr>First rule of success</vt:lpstr>
      <vt:lpstr>Exercise #1</vt:lpstr>
      <vt:lpstr>Turning a Good Idea into a Competitive Proposal</vt:lpstr>
      <vt:lpstr>Initial proposal outline of Prof X</vt:lpstr>
      <vt:lpstr>Provide goals, objectives and evaluation</vt:lpstr>
      <vt:lpstr>Provide goals, objectives and evaluation methods</vt:lpstr>
      <vt:lpstr>Exercise #2</vt:lpstr>
      <vt:lpstr>Proposal Strategies I</vt:lpstr>
      <vt:lpstr>Proposal Strategies II</vt:lpstr>
      <vt:lpstr>Proposal Strategies III</vt:lpstr>
      <vt:lpstr>Put yourself in the position of the reviewer Now Goals/Rationale/Dissemination - later: Evaluation</vt:lpstr>
      <vt:lpstr>Best practices for all types of proposals</vt:lpstr>
      <vt:lpstr>Goals</vt:lpstr>
      <vt:lpstr>Developing Goals &amp; Outcomes</vt:lpstr>
      <vt:lpstr>Goals – Objectives – Outcomes – Questions</vt:lpstr>
      <vt:lpstr>Definitions</vt:lpstr>
      <vt:lpstr>Exercise #3 Read the abstract and identify the goals/outcomes</vt:lpstr>
      <vt:lpstr>Discussion</vt:lpstr>
      <vt:lpstr>Discussion Goal – Cognitive Behavior</vt:lpstr>
      <vt:lpstr>Discussion Goal – Affective Behavior</vt:lpstr>
      <vt:lpstr>Discussion Goal – Success Rates</vt:lpstr>
      <vt:lpstr>Discussion Goal – Diversity</vt:lpstr>
      <vt:lpstr>Exercise #4 Transforming Goals into Outcomes</vt:lpstr>
      <vt:lpstr>Discussion - Outcomes</vt:lpstr>
      <vt:lpstr>Rationale</vt:lpstr>
      <vt:lpstr>Project Rationale</vt:lpstr>
      <vt:lpstr>Exercise #5</vt:lpstr>
      <vt:lpstr>Discussion – Effective Rationale I</vt:lpstr>
      <vt:lpstr>Discussion – Effective Rationale II</vt:lpstr>
      <vt:lpstr>Discussion – Effective Rationale III</vt:lpstr>
      <vt:lpstr>Execution – Technically a part of the rationale</vt:lpstr>
      <vt:lpstr>Evaluation</vt:lpstr>
      <vt:lpstr>Dissemination</vt:lpstr>
      <vt:lpstr>Bad dissemination plan example:</vt:lpstr>
      <vt:lpstr>Discussion – Dissemination Plan</vt:lpstr>
      <vt:lpstr>Merit review</vt:lpstr>
      <vt:lpstr>Merit review</vt:lpstr>
      <vt:lpstr>Intellectual Merit</vt:lpstr>
      <vt:lpstr>Broader Impact examples</vt:lpstr>
      <vt:lpstr>Enhance Broader Impact through partnerships</vt:lpstr>
      <vt:lpstr>Important issues</vt:lpstr>
      <vt:lpstr>Important issues II</vt:lpstr>
      <vt:lpstr>Important issues III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NSF grant writing workshop </dc:title>
  <dc:creator>Volker Quetschke</dc:creator>
  <cp:lastModifiedBy>Volker Quetschke</cp:lastModifiedBy>
  <cp:revision>31</cp:revision>
  <dcterms:created xsi:type="dcterms:W3CDTF">2020-02-12T18:52:03Z</dcterms:created>
  <dcterms:modified xsi:type="dcterms:W3CDTF">2020-02-12T23:57:03Z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0x0101008AD2B9B24775C849AE3A83E0D90B5CE9</vt:lpwstr>
  </property>
</Properties>
</file>