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Lst>
  <p:notesMasterIdLst>
    <p:notesMasterId r:id="rId24"/>
  </p:notesMasterIdLst>
  <p:sldIdLst>
    <p:sldId id="257" r:id="rId2"/>
    <p:sldId id="262" r:id="rId3"/>
    <p:sldId id="263" r:id="rId4"/>
    <p:sldId id="264" r:id="rId5"/>
    <p:sldId id="265" r:id="rId6"/>
    <p:sldId id="266" r:id="rId7"/>
    <p:sldId id="293" r:id="rId8"/>
    <p:sldId id="294" r:id="rId9"/>
    <p:sldId id="291" r:id="rId10"/>
    <p:sldId id="301" r:id="rId11"/>
    <p:sldId id="302" r:id="rId12"/>
    <p:sldId id="304" r:id="rId13"/>
    <p:sldId id="305" r:id="rId14"/>
    <p:sldId id="307" r:id="rId15"/>
    <p:sldId id="295" r:id="rId16"/>
    <p:sldId id="308" r:id="rId17"/>
    <p:sldId id="309" r:id="rId18"/>
    <p:sldId id="310" r:id="rId19"/>
    <p:sldId id="311" r:id="rId20"/>
    <p:sldId id="312" r:id="rId21"/>
    <p:sldId id="313" r:id="rId22"/>
    <p:sldId id="3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74773" autoAdjust="0"/>
  </p:normalViewPr>
  <p:slideViewPr>
    <p:cSldViewPr snapToGrid="0">
      <p:cViewPr varScale="1">
        <p:scale>
          <a:sx n="68" d="100"/>
          <a:sy n="68" d="100"/>
        </p:scale>
        <p:origin x="176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1F324-248B-4A34-ABDD-3134897056B8}" type="doc">
      <dgm:prSet loTypeId="urn:microsoft.com/office/officeart/2008/layout/HalfCircleOrganizationChart" loCatId="hierarchy" qsTypeId="urn:microsoft.com/office/officeart/2005/8/quickstyle/simple5" qsCatId="simple" csTypeId="urn:microsoft.com/office/officeart/2005/8/colors/colorful3" csCatId="colorful" phldr="1"/>
      <dgm:spPr/>
      <dgm:t>
        <a:bodyPr/>
        <a:lstStyle/>
        <a:p>
          <a:endParaRPr lang="en-US"/>
        </a:p>
      </dgm:t>
    </dgm:pt>
    <dgm:pt modelId="{87D6DE6D-3746-47AF-B8A5-9BD5CC40A095}">
      <dgm:prSet phldrT="[Text]"/>
      <dgm:spPr/>
      <dgm:t>
        <a:bodyPr/>
        <a:lstStyle/>
        <a:p>
          <a:r>
            <a:rPr lang="en-US" dirty="0"/>
            <a:t>Question-answer relationships</a:t>
          </a:r>
        </a:p>
      </dgm:t>
    </dgm:pt>
    <dgm:pt modelId="{47CB6B63-5DCD-4C58-A9DA-4E5CF4B872B1}" type="parTrans" cxnId="{B9977189-3A49-4D37-8F84-AA57E8523E38}">
      <dgm:prSet/>
      <dgm:spPr/>
      <dgm:t>
        <a:bodyPr/>
        <a:lstStyle/>
        <a:p>
          <a:endParaRPr lang="en-US"/>
        </a:p>
      </dgm:t>
    </dgm:pt>
    <dgm:pt modelId="{1F0A75ED-658C-4C67-BCC0-D03797634B46}" type="sibTrans" cxnId="{B9977189-3A49-4D37-8F84-AA57E8523E38}">
      <dgm:prSet/>
      <dgm:spPr/>
      <dgm:t>
        <a:bodyPr/>
        <a:lstStyle/>
        <a:p>
          <a:endParaRPr lang="en-US"/>
        </a:p>
      </dgm:t>
    </dgm:pt>
    <dgm:pt modelId="{4273ACAF-E876-439F-AFF3-85EC18355D4B}">
      <dgm:prSet phldrT="[Text]"/>
      <dgm:spPr/>
      <dgm:t>
        <a:bodyPr/>
        <a:lstStyle/>
        <a:p>
          <a:r>
            <a:rPr lang="en-US" dirty="0"/>
            <a:t>Implicit questions</a:t>
          </a:r>
        </a:p>
      </dgm:t>
    </dgm:pt>
    <dgm:pt modelId="{01C640D0-E8F0-4EC6-85F0-074C77E812D5}" type="parTrans" cxnId="{B643D4C3-FAD9-4F7F-83FB-415E089B7BDC}">
      <dgm:prSet/>
      <dgm:spPr/>
      <dgm:t>
        <a:bodyPr/>
        <a:lstStyle/>
        <a:p>
          <a:endParaRPr lang="en-US"/>
        </a:p>
      </dgm:t>
    </dgm:pt>
    <dgm:pt modelId="{3959312D-4FB8-4DD1-8376-3E85119160E4}" type="sibTrans" cxnId="{B643D4C3-FAD9-4F7F-83FB-415E089B7BDC}">
      <dgm:prSet/>
      <dgm:spPr/>
      <dgm:t>
        <a:bodyPr/>
        <a:lstStyle/>
        <a:p>
          <a:endParaRPr lang="en-US"/>
        </a:p>
      </dgm:t>
    </dgm:pt>
    <dgm:pt modelId="{533FC9E4-ACF4-4D18-972F-459F5D52356F}">
      <dgm:prSet phldrT="[Text]"/>
      <dgm:spPr/>
      <dgm:t>
        <a:bodyPr/>
        <a:lstStyle/>
        <a:p>
          <a:r>
            <a:rPr lang="en-US" dirty="0"/>
            <a:t>Explicit questions</a:t>
          </a:r>
        </a:p>
      </dgm:t>
    </dgm:pt>
    <dgm:pt modelId="{29E50E86-52F9-4C77-823D-B79487CF8507}" type="parTrans" cxnId="{BD6756B6-7DA7-44F9-9572-FA1CA8F17E53}">
      <dgm:prSet/>
      <dgm:spPr/>
      <dgm:t>
        <a:bodyPr/>
        <a:lstStyle/>
        <a:p>
          <a:endParaRPr lang="en-US"/>
        </a:p>
      </dgm:t>
    </dgm:pt>
    <dgm:pt modelId="{0F50B145-9092-4CBC-9EF7-CBA8B5320EEA}" type="sibTrans" cxnId="{BD6756B6-7DA7-44F9-9572-FA1CA8F17E53}">
      <dgm:prSet/>
      <dgm:spPr/>
      <dgm:t>
        <a:bodyPr/>
        <a:lstStyle/>
        <a:p>
          <a:endParaRPr lang="en-US"/>
        </a:p>
      </dgm:t>
    </dgm:pt>
    <dgm:pt modelId="{E0DBDA3A-66B0-4CFB-A327-F0F4EB9F756E}">
      <dgm:prSet phldrT="[Text]"/>
      <dgm:spPr/>
      <dgm:t>
        <a:bodyPr/>
        <a:lstStyle/>
        <a:p>
          <a:r>
            <a:rPr lang="en-US" dirty="0"/>
            <a:t>Right There</a:t>
          </a:r>
        </a:p>
      </dgm:t>
    </dgm:pt>
    <dgm:pt modelId="{CD88A496-0B53-4966-BA47-59D0C52CABBC}" type="parTrans" cxnId="{270A4A5D-FDAC-4B4F-86A0-64086FA58555}">
      <dgm:prSet/>
      <dgm:spPr/>
      <dgm:t>
        <a:bodyPr/>
        <a:lstStyle/>
        <a:p>
          <a:endParaRPr lang="en-US"/>
        </a:p>
      </dgm:t>
    </dgm:pt>
    <dgm:pt modelId="{D0D0DE1C-745F-4C15-B7A4-FC3E6C25544E}" type="sibTrans" cxnId="{270A4A5D-FDAC-4B4F-86A0-64086FA58555}">
      <dgm:prSet/>
      <dgm:spPr/>
      <dgm:t>
        <a:bodyPr/>
        <a:lstStyle/>
        <a:p>
          <a:endParaRPr lang="en-US"/>
        </a:p>
      </dgm:t>
    </dgm:pt>
    <dgm:pt modelId="{8E21A981-BC21-4B6D-A493-7F7F07446141}">
      <dgm:prSet phldrT="[Text]"/>
      <dgm:spPr/>
      <dgm:t>
        <a:bodyPr/>
        <a:lstStyle/>
        <a:p>
          <a:r>
            <a:rPr lang="en-US" dirty="0"/>
            <a:t>Think &amp; Search </a:t>
          </a:r>
        </a:p>
      </dgm:t>
    </dgm:pt>
    <dgm:pt modelId="{29BEBEE4-D47C-4558-B8FB-37112C39DCDD}" type="parTrans" cxnId="{6B51F8FD-8C1A-4C29-9513-851843D76FDE}">
      <dgm:prSet/>
      <dgm:spPr/>
      <dgm:t>
        <a:bodyPr/>
        <a:lstStyle/>
        <a:p>
          <a:endParaRPr lang="en-US"/>
        </a:p>
      </dgm:t>
    </dgm:pt>
    <dgm:pt modelId="{9DE21409-35A5-4301-A16A-6339782BBB69}" type="sibTrans" cxnId="{6B51F8FD-8C1A-4C29-9513-851843D76FDE}">
      <dgm:prSet/>
      <dgm:spPr/>
      <dgm:t>
        <a:bodyPr/>
        <a:lstStyle/>
        <a:p>
          <a:endParaRPr lang="en-US"/>
        </a:p>
      </dgm:t>
    </dgm:pt>
    <dgm:pt modelId="{2BF0CFF1-496A-4780-981C-923A1815DF9B}">
      <dgm:prSet phldrT="[Text]"/>
      <dgm:spPr/>
      <dgm:t>
        <a:bodyPr/>
        <a:lstStyle/>
        <a:p>
          <a:r>
            <a:rPr lang="en-US" dirty="0"/>
            <a:t>Author &amp; You</a:t>
          </a:r>
        </a:p>
      </dgm:t>
    </dgm:pt>
    <dgm:pt modelId="{201F5856-0423-4CCF-B7E6-4604AE8B3E23}" type="parTrans" cxnId="{DC4DA3A1-C791-45F0-848A-A847A9889E69}">
      <dgm:prSet/>
      <dgm:spPr/>
      <dgm:t>
        <a:bodyPr/>
        <a:lstStyle/>
        <a:p>
          <a:endParaRPr lang="en-US"/>
        </a:p>
      </dgm:t>
    </dgm:pt>
    <dgm:pt modelId="{0F94274A-DF7C-4817-A557-37902483C84D}" type="sibTrans" cxnId="{DC4DA3A1-C791-45F0-848A-A847A9889E69}">
      <dgm:prSet/>
      <dgm:spPr/>
      <dgm:t>
        <a:bodyPr/>
        <a:lstStyle/>
        <a:p>
          <a:endParaRPr lang="en-US"/>
        </a:p>
      </dgm:t>
    </dgm:pt>
    <dgm:pt modelId="{6A21AC97-5091-4311-A9C6-3A21D473E152}">
      <dgm:prSet phldrT="[Text]"/>
      <dgm:spPr/>
      <dgm:t>
        <a:bodyPr/>
        <a:lstStyle/>
        <a:p>
          <a:r>
            <a:rPr lang="en-US" dirty="0"/>
            <a:t>On My Own</a:t>
          </a:r>
        </a:p>
      </dgm:t>
    </dgm:pt>
    <dgm:pt modelId="{57B1EC94-1C5F-418E-9B4C-1E3F13798B08}" type="parTrans" cxnId="{4A5A908B-D23B-41AC-BDFE-B8B20C477622}">
      <dgm:prSet/>
      <dgm:spPr/>
      <dgm:t>
        <a:bodyPr/>
        <a:lstStyle/>
        <a:p>
          <a:endParaRPr lang="en-US"/>
        </a:p>
      </dgm:t>
    </dgm:pt>
    <dgm:pt modelId="{244B25B2-30A1-4E9E-A68A-FD8DA20FB625}" type="sibTrans" cxnId="{4A5A908B-D23B-41AC-BDFE-B8B20C477622}">
      <dgm:prSet/>
      <dgm:spPr/>
      <dgm:t>
        <a:bodyPr/>
        <a:lstStyle/>
        <a:p>
          <a:endParaRPr lang="en-US"/>
        </a:p>
      </dgm:t>
    </dgm:pt>
    <dgm:pt modelId="{C3E29B55-D880-4959-8AC8-36DBA9BBC320}" type="pres">
      <dgm:prSet presAssocID="{7491F324-248B-4A34-ABDD-3134897056B8}" presName="Name0" presStyleCnt="0">
        <dgm:presLayoutVars>
          <dgm:orgChart val="1"/>
          <dgm:chPref val="1"/>
          <dgm:dir val="rev"/>
          <dgm:animOne val="branch"/>
          <dgm:animLvl val="lvl"/>
          <dgm:resizeHandles/>
        </dgm:presLayoutVars>
      </dgm:prSet>
      <dgm:spPr/>
    </dgm:pt>
    <dgm:pt modelId="{C1C4188C-A312-4817-8770-759889B747E4}" type="pres">
      <dgm:prSet presAssocID="{87D6DE6D-3746-47AF-B8A5-9BD5CC40A095}" presName="hierRoot1" presStyleCnt="0">
        <dgm:presLayoutVars>
          <dgm:hierBranch val="init"/>
        </dgm:presLayoutVars>
      </dgm:prSet>
      <dgm:spPr/>
    </dgm:pt>
    <dgm:pt modelId="{08E7ED89-4017-44FC-992A-6E9A0106F0D5}" type="pres">
      <dgm:prSet presAssocID="{87D6DE6D-3746-47AF-B8A5-9BD5CC40A095}" presName="rootComposite1" presStyleCnt="0"/>
      <dgm:spPr/>
    </dgm:pt>
    <dgm:pt modelId="{0C14B8E3-EB54-437B-9CEE-7C7A0782B929}" type="pres">
      <dgm:prSet presAssocID="{87D6DE6D-3746-47AF-B8A5-9BD5CC40A095}" presName="rootText1" presStyleLbl="alignAcc1" presStyleIdx="0" presStyleCnt="0">
        <dgm:presLayoutVars>
          <dgm:chPref val="3"/>
        </dgm:presLayoutVars>
      </dgm:prSet>
      <dgm:spPr/>
    </dgm:pt>
    <dgm:pt modelId="{D22C2A07-0C3B-41F8-90FA-3E66F6F0D426}" type="pres">
      <dgm:prSet presAssocID="{87D6DE6D-3746-47AF-B8A5-9BD5CC40A095}" presName="topArc1" presStyleLbl="parChTrans1D1" presStyleIdx="0" presStyleCnt="14"/>
      <dgm:spPr/>
    </dgm:pt>
    <dgm:pt modelId="{4F397AE5-0542-430F-9B5E-D046F89789BF}" type="pres">
      <dgm:prSet presAssocID="{87D6DE6D-3746-47AF-B8A5-9BD5CC40A095}" presName="bottomArc1" presStyleLbl="parChTrans1D1" presStyleIdx="1" presStyleCnt="14"/>
      <dgm:spPr/>
    </dgm:pt>
    <dgm:pt modelId="{86349092-6823-4DDC-B74F-0DE7D76240D8}" type="pres">
      <dgm:prSet presAssocID="{87D6DE6D-3746-47AF-B8A5-9BD5CC40A095}" presName="topConnNode1" presStyleLbl="node1" presStyleIdx="0" presStyleCnt="0"/>
      <dgm:spPr/>
    </dgm:pt>
    <dgm:pt modelId="{ED2D9D2E-2ADC-45E8-AC32-EC66706679FD}" type="pres">
      <dgm:prSet presAssocID="{87D6DE6D-3746-47AF-B8A5-9BD5CC40A095}" presName="hierChild2" presStyleCnt="0"/>
      <dgm:spPr/>
    </dgm:pt>
    <dgm:pt modelId="{039E1D61-0055-49A9-A8A0-1D3653B8C11C}" type="pres">
      <dgm:prSet presAssocID="{01C640D0-E8F0-4EC6-85F0-074C77E812D5}" presName="Name28" presStyleLbl="parChTrans1D2" presStyleIdx="0" presStyleCnt="2"/>
      <dgm:spPr/>
    </dgm:pt>
    <dgm:pt modelId="{003080EA-DE7E-4C19-8C6C-F7D352824360}" type="pres">
      <dgm:prSet presAssocID="{4273ACAF-E876-439F-AFF3-85EC18355D4B}" presName="hierRoot2" presStyleCnt="0">
        <dgm:presLayoutVars>
          <dgm:hierBranch val="init"/>
        </dgm:presLayoutVars>
      </dgm:prSet>
      <dgm:spPr/>
    </dgm:pt>
    <dgm:pt modelId="{9279BAE0-FC80-448F-8E0D-5B88D42FB16F}" type="pres">
      <dgm:prSet presAssocID="{4273ACAF-E876-439F-AFF3-85EC18355D4B}" presName="rootComposite2" presStyleCnt="0"/>
      <dgm:spPr/>
    </dgm:pt>
    <dgm:pt modelId="{4D0B6251-F1FC-47F5-B9BA-DBD0ED7134DB}" type="pres">
      <dgm:prSet presAssocID="{4273ACAF-E876-439F-AFF3-85EC18355D4B}" presName="rootText2" presStyleLbl="alignAcc1" presStyleIdx="0" presStyleCnt="0">
        <dgm:presLayoutVars>
          <dgm:chPref val="3"/>
        </dgm:presLayoutVars>
      </dgm:prSet>
      <dgm:spPr/>
    </dgm:pt>
    <dgm:pt modelId="{48BA409B-A112-44EA-A1D5-67C84F55B371}" type="pres">
      <dgm:prSet presAssocID="{4273ACAF-E876-439F-AFF3-85EC18355D4B}" presName="topArc2" presStyleLbl="parChTrans1D1" presStyleIdx="2" presStyleCnt="14"/>
      <dgm:spPr/>
    </dgm:pt>
    <dgm:pt modelId="{14DDDC45-84D9-4670-BCD6-E8D90D06F316}" type="pres">
      <dgm:prSet presAssocID="{4273ACAF-E876-439F-AFF3-85EC18355D4B}" presName="bottomArc2" presStyleLbl="parChTrans1D1" presStyleIdx="3" presStyleCnt="14"/>
      <dgm:spPr/>
    </dgm:pt>
    <dgm:pt modelId="{99DA44D1-A74E-4596-87C6-40557805AB81}" type="pres">
      <dgm:prSet presAssocID="{4273ACAF-E876-439F-AFF3-85EC18355D4B}" presName="topConnNode2" presStyleLbl="node2" presStyleIdx="0" presStyleCnt="0"/>
      <dgm:spPr/>
    </dgm:pt>
    <dgm:pt modelId="{541B8353-0D3E-45BD-83AA-115B4DA25766}" type="pres">
      <dgm:prSet presAssocID="{4273ACAF-E876-439F-AFF3-85EC18355D4B}" presName="hierChild4" presStyleCnt="0"/>
      <dgm:spPr/>
    </dgm:pt>
    <dgm:pt modelId="{FE4D6C09-9216-44E9-9D30-5C59CDDB82E2}" type="pres">
      <dgm:prSet presAssocID="{201F5856-0423-4CCF-B7E6-4604AE8B3E23}" presName="Name28" presStyleLbl="parChTrans1D3" presStyleIdx="0" presStyleCnt="4"/>
      <dgm:spPr/>
    </dgm:pt>
    <dgm:pt modelId="{C2B1129A-44E1-4973-B955-9C8E01CDF443}" type="pres">
      <dgm:prSet presAssocID="{2BF0CFF1-496A-4780-981C-923A1815DF9B}" presName="hierRoot2" presStyleCnt="0">
        <dgm:presLayoutVars>
          <dgm:hierBranch val="init"/>
        </dgm:presLayoutVars>
      </dgm:prSet>
      <dgm:spPr/>
    </dgm:pt>
    <dgm:pt modelId="{3DE20E05-B11D-41B4-A820-F759E0A1D70A}" type="pres">
      <dgm:prSet presAssocID="{2BF0CFF1-496A-4780-981C-923A1815DF9B}" presName="rootComposite2" presStyleCnt="0"/>
      <dgm:spPr/>
    </dgm:pt>
    <dgm:pt modelId="{4FA7D96B-C65A-4F43-8061-3E238F2D6305}" type="pres">
      <dgm:prSet presAssocID="{2BF0CFF1-496A-4780-981C-923A1815DF9B}" presName="rootText2" presStyleLbl="alignAcc1" presStyleIdx="0" presStyleCnt="0">
        <dgm:presLayoutVars>
          <dgm:chPref val="3"/>
        </dgm:presLayoutVars>
      </dgm:prSet>
      <dgm:spPr/>
    </dgm:pt>
    <dgm:pt modelId="{66314FBF-07FA-4FA2-BADC-BD47AFE19C16}" type="pres">
      <dgm:prSet presAssocID="{2BF0CFF1-496A-4780-981C-923A1815DF9B}" presName="topArc2" presStyleLbl="parChTrans1D1" presStyleIdx="4" presStyleCnt="14"/>
      <dgm:spPr/>
    </dgm:pt>
    <dgm:pt modelId="{58B29D86-D47B-47FC-8DC8-C1E3A9A4CAC4}" type="pres">
      <dgm:prSet presAssocID="{2BF0CFF1-496A-4780-981C-923A1815DF9B}" presName="bottomArc2" presStyleLbl="parChTrans1D1" presStyleIdx="5" presStyleCnt="14"/>
      <dgm:spPr/>
    </dgm:pt>
    <dgm:pt modelId="{5B5FAD27-80DC-4CED-BE0B-AD27450265A7}" type="pres">
      <dgm:prSet presAssocID="{2BF0CFF1-496A-4780-981C-923A1815DF9B}" presName="topConnNode2" presStyleLbl="node3" presStyleIdx="0" presStyleCnt="0"/>
      <dgm:spPr/>
    </dgm:pt>
    <dgm:pt modelId="{625A55BD-0757-4F52-A7FE-8B8EA286CD24}" type="pres">
      <dgm:prSet presAssocID="{2BF0CFF1-496A-4780-981C-923A1815DF9B}" presName="hierChild4" presStyleCnt="0"/>
      <dgm:spPr/>
    </dgm:pt>
    <dgm:pt modelId="{0436AFD0-7C77-4342-A919-F90420BAED1D}" type="pres">
      <dgm:prSet presAssocID="{2BF0CFF1-496A-4780-981C-923A1815DF9B}" presName="hierChild5" presStyleCnt="0"/>
      <dgm:spPr/>
    </dgm:pt>
    <dgm:pt modelId="{129F13BD-114D-4AF5-9C44-1E6F363D57EC}" type="pres">
      <dgm:prSet presAssocID="{57B1EC94-1C5F-418E-9B4C-1E3F13798B08}" presName="Name28" presStyleLbl="parChTrans1D3" presStyleIdx="1" presStyleCnt="4"/>
      <dgm:spPr/>
    </dgm:pt>
    <dgm:pt modelId="{C6EC4473-80BD-4773-95E2-70645C0CC748}" type="pres">
      <dgm:prSet presAssocID="{6A21AC97-5091-4311-A9C6-3A21D473E152}" presName="hierRoot2" presStyleCnt="0">
        <dgm:presLayoutVars>
          <dgm:hierBranch val="init"/>
        </dgm:presLayoutVars>
      </dgm:prSet>
      <dgm:spPr/>
    </dgm:pt>
    <dgm:pt modelId="{F38427C5-2968-4758-8D5A-3153B1CE70AC}" type="pres">
      <dgm:prSet presAssocID="{6A21AC97-5091-4311-A9C6-3A21D473E152}" presName="rootComposite2" presStyleCnt="0"/>
      <dgm:spPr/>
    </dgm:pt>
    <dgm:pt modelId="{1ACD9C1C-765A-4EF3-9ED1-0927459CD9BD}" type="pres">
      <dgm:prSet presAssocID="{6A21AC97-5091-4311-A9C6-3A21D473E152}" presName="rootText2" presStyleLbl="alignAcc1" presStyleIdx="0" presStyleCnt="0">
        <dgm:presLayoutVars>
          <dgm:chPref val="3"/>
        </dgm:presLayoutVars>
      </dgm:prSet>
      <dgm:spPr/>
    </dgm:pt>
    <dgm:pt modelId="{57A67187-D762-4BD2-9BB2-0534ED410D55}" type="pres">
      <dgm:prSet presAssocID="{6A21AC97-5091-4311-A9C6-3A21D473E152}" presName="topArc2" presStyleLbl="parChTrans1D1" presStyleIdx="6" presStyleCnt="14"/>
      <dgm:spPr/>
    </dgm:pt>
    <dgm:pt modelId="{99A31E19-0D53-4386-BC55-E26683621E1A}" type="pres">
      <dgm:prSet presAssocID="{6A21AC97-5091-4311-A9C6-3A21D473E152}" presName="bottomArc2" presStyleLbl="parChTrans1D1" presStyleIdx="7" presStyleCnt="14"/>
      <dgm:spPr/>
    </dgm:pt>
    <dgm:pt modelId="{DDD76925-8F90-4CB8-9768-8895B10F2582}" type="pres">
      <dgm:prSet presAssocID="{6A21AC97-5091-4311-A9C6-3A21D473E152}" presName="topConnNode2" presStyleLbl="node3" presStyleIdx="0" presStyleCnt="0"/>
      <dgm:spPr/>
    </dgm:pt>
    <dgm:pt modelId="{65925F42-71A5-4DE3-B9C6-5DEFE5BA676F}" type="pres">
      <dgm:prSet presAssocID="{6A21AC97-5091-4311-A9C6-3A21D473E152}" presName="hierChild4" presStyleCnt="0"/>
      <dgm:spPr/>
    </dgm:pt>
    <dgm:pt modelId="{BA989BFE-3386-48D2-A5DB-E91CF4D3EF46}" type="pres">
      <dgm:prSet presAssocID="{6A21AC97-5091-4311-A9C6-3A21D473E152}" presName="hierChild5" presStyleCnt="0"/>
      <dgm:spPr/>
    </dgm:pt>
    <dgm:pt modelId="{6B455B32-08B9-4A70-BD28-DBFDFC362431}" type="pres">
      <dgm:prSet presAssocID="{4273ACAF-E876-439F-AFF3-85EC18355D4B}" presName="hierChild5" presStyleCnt="0"/>
      <dgm:spPr/>
    </dgm:pt>
    <dgm:pt modelId="{48F048C7-1930-4754-A692-2DBEDC3C6BE4}" type="pres">
      <dgm:prSet presAssocID="{29E50E86-52F9-4C77-823D-B79487CF8507}" presName="Name28" presStyleLbl="parChTrans1D2" presStyleIdx="1" presStyleCnt="2"/>
      <dgm:spPr/>
    </dgm:pt>
    <dgm:pt modelId="{AEC2942E-CF83-4771-BD3D-3BB03A06A0A1}" type="pres">
      <dgm:prSet presAssocID="{533FC9E4-ACF4-4D18-972F-459F5D52356F}" presName="hierRoot2" presStyleCnt="0">
        <dgm:presLayoutVars>
          <dgm:hierBranch val="init"/>
        </dgm:presLayoutVars>
      </dgm:prSet>
      <dgm:spPr/>
    </dgm:pt>
    <dgm:pt modelId="{3E253AA6-537C-4E6A-8188-408C5AF7E597}" type="pres">
      <dgm:prSet presAssocID="{533FC9E4-ACF4-4D18-972F-459F5D52356F}" presName="rootComposite2" presStyleCnt="0"/>
      <dgm:spPr/>
    </dgm:pt>
    <dgm:pt modelId="{5F322B7D-D011-49BB-A4AD-261A0ADC2289}" type="pres">
      <dgm:prSet presAssocID="{533FC9E4-ACF4-4D18-972F-459F5D52356F}" presName="rootText2" presStyleLbl="alignAcc1" presStyleIdx="0" presStyleCnt="0">
        <dgm:presLayoutVars>
          <dgm:chPref val="3"/>
        </dgm:presLayoutVars>
      </dgm:prSet>
      <dgm:spPr/>
    </dgm:pt>
    <dgm:pt modelId="{EB844878-0750-49E5-950F-5D509837B7EB}" type="pres">
      <dgm:prSet presAssocID="{533FC9E4-ACF4-4D18-972F-459F5D52356F}" presName="topArc2" presStyleLbl="parChTrans1D1" presStyleIdx="8" presStyleCnt="14"/>
      <dgm:spPr/>
    </dgm:pt>
    <dgm:pt modelId="{E663380D-1983-47F2-9843-4AB31251FA6A}" type="pres">
      <dgm:prSet presAssocID="{533FC9E4-ACF4-4D18-972F-459F5D52356F}" presName="bottomArc2" presStyleLbl="parChTrans1D1" presStyleIdx="9" presStyleCnt="14"/>
      <dgm:spPr/>
    </dgm:pt>
    <dgm:pt modelId="{896D8004-36AF-47E0-B096-708D96D19491}" type="pres">
      <dgm:prSet presAssocID="{533FC9E4-ACF4-4D18-972F-459F5D52356F}" presName="topConnNode2" presStyleLbl="node2" presStyleIdx="0" presStyleCnt="0"/>
      <dgm:spPr/>
    </dgm:pt>
    <dgm:pt modelId="{7E66D0C6-81DA-4888-981F-2EFE09744182}" type="pres">
      <dgm:prSet presAssocID="{533FC9E4-ACF4-4D18-972F-459F5D52356F}" presName="hierChild4" presStyleCnt="0"/>
      <dgm:spPr/>
    </dgm:pt>
    <dgm:pt modelId="{9CCCAEF6-D42F-444F-8F18-2016806A4E27}" type="pres">
      <dgm:prSet presAssocID="{CD88A496-0B53-4966-BA47-59D0C52CABBC}" presName="Name28" presStyleLbl="parChTrans1D3" presStyleIdx="2" presStyleCnt="4"/>
      <dgm:spPr/>
    </dgm:pt>
    <dgm:pt modelId="{C577EF51-1FDF-4CCC-9027-EDFB0AA9B456}" type="pres">
      <dgm:prSet presAssocID="{E0DBDA3A-66B0-4CFB-A327-F0F4EB9F756E}" presName="hierRoot2" presStyleCnt="0">
        <dgm:presLayoutVars>
          <dgm:hierBranch val="init"/>
        </dgm:presLayoutVars>
      </dgm:prSet>
      <dgm:spPr/>
    </dgm:pt>
    <dgm:pt modelId="{6A30C89F-099B-48D4-8EDA-0ED982F2F824}" type="pres">
      <dgm:prSet presAssocID="{E0DBDA3A-66B0-4CFB-A327-F0F4EB9F756E}" presName="rootComposite2" presStyleCnt="0"/>
      <dgm:spPr/>
    </dgm:pt>
    <dgm:pt modelId="{0174D70D-D9FA-4096-93C5-72903CACC4DC}" type="pres">
      <dgm:prSet presAssocID="{E0DBDA3A-66B0-4CFB-A327-F0F4EB9F756E}" presName="rootText2" presStyleLbl="alignAcc1" presStyleIdx="0" presStyleCnt="0">
        <dgm:presLayoutVars>
          <dgm:chPref val="3"/>
        </dgm:presLayoutVars>
      </dgm:prSet>
      <dgm:spPr/>
    </dgm:pt>
    <dgm:pt modelId="{BD9610DC-4957-4F59-BBC1-207E1F868452}" type="pres">
      <dgm:prSet presAssocID="{E0DBDA3A-66B0-4CFB-A327-F0F4EB9F756E}" presName="topArc2" presStyleLbl="parChTrans1D1" presStyleIdx="10" presStyleCnt="14"/>
      <dgm:spPr/>
    </dgm:pt>
    <dgm:pt modelId="{9F053AD0-AB53-433F-A341-F2193F0BC0C9}" type="pres">
      <dgm:prSet presAssocID="{E0DBDA3A-66B0-4CFB-A327-F0F4EB9F756E}" presName="bottomArc2" presStyleLbl="parChTrans1D1" presStyleIdx="11" presStyleCnt="14"/>
      <dgm:spPr/>
    </dgm:pt>
    <dgm:pt modelId="{D468F201-A618-490F-ABC6-FC85CB8B8DAC}" type="pres">
      <dgm:prSet presAssocID="{E0DBDA3A-66B0-4CFB-A327-F0F4EB9F756E}" presName="topConnNode2" presStyleLbl="node3" presStyleIdx="0" presStyleCnt="0"/>
      <dgm:spPr/>
    </dgm:pt>
    <dgm:pt modelId="{B2E1EB04-BAE2-4584-903F-5954D88921D8}" type="pres">
      <dgm:prSet presAssocID="{E0DBDA3A-66B0-4CFB-A327-F0F4EB9F756E}" presName="hierChild4" presStyleCnt="0"/>
      <dgm:spPr/>
    </dgm:pt>
    <dgm:pt modelId="{0CF9D8D5-7E94-45E6-8E65-21E2CF984CAA}" type="pres">
      <dgm:prSet presAssocID="{E0DBDA3A-66B0-4CFB-A327-F0F4EB9F756E}" presName="hierChild5" presStyleCnt="0"/>
      <dgm:spPr/>
    </dgm:pt>
    <dgm:pt modelId="{E362671A-5246-49D9-983D-2B4CB691F566}" type="pres">
      <dgm:prSet presAssocID="{29BEBEE4-D47C-4558-B8FB-37112C39DCDD}" presName="Name28" presStyleLbl="parChTrans1D3" presStyleIdx="3" presStyleCnt="4"/>
      <dgm:spPr/>
    </dgm:pt>
    <dgm:pt modelId="{F373D712-31D7-45F6-B17C-97CF75A20BC3}" type="pres">
      <dgm:prSet presAssocID="{8E21A981-BC21-4B6D-A493-7F7F07446141}" presName="hierRoot2" presStyleCnt="0">
        <dgm:presLayoutVars>
          <dgm:hierBranch val="init"/>
        </dgm:presLayoutVars>
      </dgm:prSet>
      <dgm:spPr/>
    </dgm:pt>
    <dgm:pt modelId="{5F77684F-F72C-4D89-A44D-472C0A9410DC}" type="pres">
      <dgm:prSet presAssocID="{8E21A981-BC21-4B6D-A493-7F7F07446141}" presName="rootComposite2" presStyleCnt="0"/>
      <dgm:spPr/>
    </dgm:pt>
    <dgm:pt modelId="{2A7BAD83-B7DA-4E57-879B-6D7F5C7711E0}" type="pres">
      <dgm:prSet presAssocID="{8E21A981-BC21-4B6D-A493-7F7F07446141}" presName="rootText2" presStyleLbl="alignAcc1" presStyleIdx="0" presStyleCnt="0">
        <dgm:presLayoutVars>
          <dgm:chPref val="3"/>
        </dgm:presLayoutVars>
      </dgm:prSet>
      <dgm:spPr/>
    </dgm:pt>
    <dgm:pt modelId="{2E10AD8F-04BC-44AC-B5AE-2DDB0CDC07F4}" type="pres">
      <dgm:prSet presAssocID="{8E21A981-BC21-4B6D-A493-7F7F07446141}" presName="topArc2" presStyleLbl="parChTrans1D1" presStyleIdx="12" presStyleCnt="14"/>
      <dgm:spPr/>
    </dgm:pt>
    <dgm:pt modelId="{159A69FC-A34E-4427-A2EF-1D8FFFC0AB1F}" type="pres">
      <dgm:prSet presAssocID="{8E21A981-BC21-4B6D-A493-7F7F07446141}" presName="bottomArc2" presStyleLbl="parChTrans1D1" presStyleIdx="13" presStyleCnt="14"/>
      <dgm:spPr/>
    </dgm:pt>
    <dgm:pt modelId="{ADF84021-8444-45B4-8945-29F1EA1F6685}" type="pres">
      <dgm:prSet presAssocID="{8E21A981-BC21-4B6D-A493-7F7F07446141}" presName="topConnNode2" presStyleLbl="node3" presStyleIdx="0" presStyleCnt="0"/>
      <dgm:spPr/>
    </dgm:pt>
    <dgm:pt modelId="{27D5B92E-99B0-4D70-BFC9-BB35A0EE21A6}" type="pres">
      <dgm:prSet presAssocID="{8E21A981-BC21-4B6D-A493-7F7F07446141}" presName="hierChild4" presStyleCnt="0"/>
      <dgm:spPr/>
    </dgm:pt>
    <dgm:pt modelId="{F20DC164-2034-4BF1-9B1F-CDBDCBE7811E}" type="pres">
      <dgm:prSet presAssocID="{8E21A981-BC21-4B6D-A493-7F7F07446141}" presName="hierChild5" presStyleCnt="0"/>
      <dgm:spPr/>
    </dgm:pt>
    <dgm:pt modelId="{3234E239-34F2-4906-9D5C-E25ED06EDE01}" type="pres">
      <dgm:prSet presAssocID="{533FC9E4-ACF4-4D18-972F-459F5D52356F}" presName="hierChild5" presStyleCnt="0"/>
      <dgm:spPr/>
    </dgm:pt>
    <dgm:pt modelId="{9D25C98E-EBF7-4654-95F6-D09F3FD1F665}" type="pres">
      <dgm:prSet presAssocID="{87D6DE6D-3746-47AF-B8A5-9BD5CC40A095}" presName="hierChild3" presStyleCnt="0"/>
      <dgm:spPr/>
    </dgm:pt>
  </dgm:ptLst>
  <dgm:cxnLst>
    <dgm:cxn modelId="{6E6B5901-B6F0-49CB-AE6C-0511B43B44E6}" type="presOf" srcId="{8E21A981-BC21-4B6D-A493-7F7F07446141}" destId="{ADF84021-8444-45B4-8945-29F1EA1F6685}" srcOrd="1" destOrd="0" presId="urn:microsoft.com/office/officeart/2008/layout/HalfCircleOrganizationChart"/>
    <dgm:cxn modelId="{F9BA4B07-6FFF-44E5-8B12-025EC8688A51}" type="presOf" srcId="{57B1EC94-1C5F-418E-9B4C-1E3F13798B08}" destId="{129F13BD-114D-4AF5-9C44-1E6F363D57EC}" srcOrd="0" destOrd="0" presId="urn:microsoft.com/office/officeart/2008/layout/HalfCircleOrganizationChart"/>
    <dgm:cxn modelId="{C3AC400B-2529-499F-AD01-CD8FD70D68FE}" type="presOf" srcId="{7491F324-248B-4A34-ABDD-3134897056B8}" destId="{C3E29B55-D880-4959-8AC8-36DBA9BBC320}" srcOrd="0" destOrd="0" presId="urn:microsoft.com/office/officeart/2008/layout/HalfCircleOrganizationChart"/>
    <dgm:cxn modelId="{6D147926-03C8-432D-95B2-698328724EFF}" type="presOf" srcId="{2BF0CFF1-496A-4780-981C-923A1815DF9B}" destId="{4FA7D96B-C65A-4F43-8061-3E238F2D6305}" srcOrd="0" destOrd="0" presId="urn:microsoft.com/office/officeart/2008/layout/HalfCircleOrganizationChart"/>
    <dgm:cxn modelId="{9EDE943A-BAC4-4B74-B105-35CC17F87FCE}" type="presOf" srcId="{2BF0CFF1-496A-4780-981C-923A1815DF9B}" destId="{5B5FAD27-80DC-4CED-BE0B-AD27450265A7}" srcOrd="1" destOrd="0" presId="urn:microsoft.com/office/officeart/2008/layout/HalfCircleOrganizationChart"/>
    <dgm:cxn modelId="{7CB3E440-DDFB-4ECB-9237-51E17B5E6B0B}" type="presOf" srcId="{533FC9E4-ACF4-4D18-972F-459F5D52356F}" destId="{896D8004-36AF-47E0-B096-708D96D19491}" srcOrd="1" destOrd="0" presId="urn:microsoft.com/office/officeart/2008/layout/HalfCircleOrganizationChart"/>
    <dgm:cxn modelId="{00885347-FC0A-4B53-88AB-993D7E07EBFB}" type="presOf" srcId="{29E50E86-52F9-4C77-823D-B79487CF8507}" destId="{48F048C7-1930-4754-A692-2DBEDC3C6BE4}" srcOrd="0" destOrd="0" presId="urn:microsoft.com/office/officeart/2008/layout/HalfCircleOrganizationChart"/>
    <dgm:cxn modelId="{8580AC49-FC3D-4E03-9374-BFA37C9A0D3C}" type="presOf" srcId="{4273ACAF-E876-439F-AFF3-85EC18355D4B}" destId="{4D0B6251-F1FC-47F5-B9BA-DBD0ED7134DB}" srcOrd="0" destOrd="0" presId="urn:microsoft.com/office/officeart/2008/layout/HalfCircleOrganizationChart"/>
    <dgm:cxn modelId="{664CEB4D-3A8F-4E4C-BADD-FEA71D092D93}" type="presOf" srcId="{4273ACAF-E876-439F-AFF3-85EC18355D4B}" destId="{99DA44D1-A74E-4596-87C6-40557805AB81}" srcOrd="1" destOrd="0" presId="urn:microsoft.com/office/officeart/2008/layout/HalfCircleOrganizationChart"/>
    <dgm:cxn modelId="{FCFAF652-4B28-4ACA-9912-07CD752C4829}" type="presOf" srcId="{CD88A496-0B53-4966-BA47-59D0C52CABBC}" destId="{9CCCAEF6-D42F-444F-8F18-2016806A4E27}" srcOrd="0" destOrd="0" presId="urn:microsoft.com/office/officeart/2008/layout/HalfCircleOrganizationChart"/>
    <dgm:cxn modelId="{270A4A5D-FDAC-4B4F-86A0-64086FA58555}" srcId="{533FC9E4-ACF4-4D18-972F-459F5D52356F}" destId="{E0DBDA3A-66B0-4CFB-A327-F0F4EB9F756E}" srcOrd="0" destOrd="0" parTransId="{CD88A496-0B53-4966-BA47-59D0C52CABBC}" sibTransId="{D0D0DE1C-745F-4C15-B7A4-FC3E6C25544E}"/>
    <dgm:cxn modelId="{59BCA26B-105C-4B4D-8C0C-B3FE65286E40}" type="presOf" srcId="{87D6DE6D-3746-47AF-B8A5-9BD5CC40A095}" destId="{0C14B8E3-EB54-437B-9CEE-7C7A0782B929}" srcOrd="0" destOrd="0" presId="urn:microsoft.com/office/officeart/2008/layout/HalfCircleOrganizationChart"/>
    <dgm:cxn modelId="{EC882578-FC9E-4973-8CBC-FF8A63EEB4BD}" type="presOf" srcId="{8E21A981-BC21-4B6D-A493-7F7F07446141}" destId="{2A7BAD83-B7DA-4E57-879B-6D7F5C7711E0}" srcOrd="0" destOrd="0" presId="urn:microsoft.com/office/officeart/2008/layout/HalfCircleOrganizationChart"/>
    <dgm:cxn modelId="{D0432E7F-E932-41C5-84A9-74ABCCDD4A3C}" type="presOf" srcId="{201F5856-0423-4CCF-B7E6-4604AE8B3E23}" destId="{FE4D6C09-9216-44E9-9D30-5C59CDDB82E2}" srcOrd="0" destOrd="0" presId="urn:microsoft.com/office/officeart/2008/layout/HalfCircleOrganizationChart"/>
    <dgm:cxn modelId="{90501981-E0D4-4299-9DC4-F124B9DE1F0F}" type="presOf" srcId="{6A21AC97-5091-4311-A9C6-3A21D473E152}" destId="{1ACD9C1C-765A-4EF3-9ED1-0927459CD9BD}" srcOrd="0" destOrd="0" presId="urn:microsoft.com/office/officeart/2008/layout/HalfCircleOrganizationChart"/>
    <dgm:cxn modelId="{224C1482-EC1E-4329-B98B-8525A97F03B8}" type="presOf" srcId="{29BEBEE4-D47C-4558-B8FB-37112C39DCDD}" destId="{E362671A-5246-49D9-983D-2B4CB691F566}" srcOrd="0" destOrd="0" presId="urn:microsoft.com/office/officeart/2008/layout/HalfCircleOrganizationChart"/>
    <dgm:cxn modelId="{B9977189-3A49-4D37-8F84-AA57E8523E38}" srcId="{7491F324-248B-4A34-ABDD-3134897056B8}" destId="{87D6DE6D-3746-47AF-B8A5-9BD5CC40A095}" srcOrd="0" destOrd="0" parTransId="{47CB6B63-5DCD-4C58-A9DA-4E5CF4B872B1}" sibTransId="{1F0A75ED-658C-4C67-BCC0-D03797634B46}"/>
    <dgm:cxn modelId="{4A5A908B-D23B-41AC-BDFE-B8B20C477622}" srcId="{4273ACAF-E876-439F-AFF3-85EC18355D4B}" destId="{6A21AC97-5091-4311-A9C6-3A21D473E152}" srcOrd="1" destOrd="0" parTransId="{57B1EC94-1C5F-418E-9B4C-1E3F13798B08}" sibTransId="{244B25B2-30A1-4E9E-A68A-FD8DA20FB625}"/>
    <dgm:cxn modelId="{6348EC9E-3E96-47BC-BEE7-6FFF2F14F0AE}" type="presOf" srcId="{87D6DE6D-3746-47AF-B8A5-9BD5CC40A095}" destId="{86349092-6823-4DDC-B74F-0DE7D76240D8}" srcOrd="1" destOrd="0" presId="urn:microsoft.com/office/officeart/2008/layout/HalfCircleOrganizationChart"/>
    <dgm:cxn modelId="{DC4DA3A1-C791-45F0-848A-A847A9889E69}" srcId="{4273ACAF-E876-439F-AFF3-85EC18355D4B}" destId="{2BF0CFF1-496A-4780-981C-923A1815DF9B}" srcOrd="0" destOrd="0" parTransId="{201F5856-0423-4CCF-B7E6-4604AE8B3E23}" sibTransId="{0F94274A-DF7C-4817-A557-37902483C84D}"/>
    <dgm:cxn modelId="{BD6756B6-7DA7-44F9-9572-FA1CA8F17E53}" srcId="{87D6DE6D-3746-47AF-B8A5-9BD5CC40A095}" destId="{533FC9E4-ACF4-4D18-972F-459F5D52356F}" srcOrd="1" destOrd="0" parTransId="{29E50E86-52F9-4C77-823D-B79487CF8507}" sibTransId="{0F50B145-9092-4CBC-9EF7-CBA8B5320EEA}"/>
    <dgm:cxn modelId="{30BC5DB7-0177-4825-8770-7D7FA7786619}" type="presOf" srcId="{01C640D0-E8F0-4EC6-85F0-074C77E812D5}" destId="{039E1D61-0055-49A9-A8A0-1D3653B8C11C}" srcOrd="0" destOrd="0" presId="urn:microsoft.com/office/officeart/2008/layout/HalfCircleOrganizationChart"/>
    <dgm:cxn modelId="{B643D4C3-FAD9-4F7F-83FB-415E089B7BDC}" srcId="{87D6DE6D-3746-47AF-B8A5-9BD5CC40A095}" destId="{4273ACAF-E876-439F-AFF3-85EC18355D4B}" srcOrd="0" destOrd="0" parTransId="{01C640D0-E8F0-4EC6-85F0-074C77E812D5}" sibTransId="{3959312D-4FB8-4DD1-8376-3E85119160E4}"/>
    <dgm:cxn modelId="{0BFC20C8-3D78-43C6-B6DA-3EA4F021B885}" type="presOf" srcId="{E0DBDA3A-66B0-4CFB-A327-F0F4EB9F756E}" destId="{D468F201-A618-490F-ABC6-FC85CB8B8DAC}" srcOrd="1" destOrd="0" presId="urn:microsoft.com/office/officeart/2008/layout/HalfCircleOrganizationChart"/>
    <dgm:cxn modelId="{EEDAE1CC-CB13-4A8C-94F4-DB6A6F021044}" type="presOf" srcId="{E0DBDA3A-66B0-4CFB-A327-F0F4EB9F756E}" destId="{0174D70D-D9FA-4096-93C5-72903CACC4DC}" srcOrd="0" destOrd="0" presId="urn:microsoft.com/office/officeart/2008/layout/HalfCircleOrganizationChart"/>
    <dgm:cxn modelId="{EA0859CF-7C56-405D-98CF-D6EA243EB7D1}" type="presOf" srcId="{6A21AC97-5091-4311-A9C6-3A21D473E152}" destId="{DDD76925-8F90-4CB8-9768-8895B10F2582}" srcOrd="1" destOrd="0" presId="urn:microsoft.com/office/officeart/2008/layout/HalfCircleOrganizationChart"/>
    <dgm:cxn modelId="{194BD4FB-2982-4F70-B5B5-5C18F79513E4}" type="presOf" srcId="{533FC9E4-ACF4-4D18-972F-459F5D52356F}" destId="{5F322B7D-D011-49BB-A4AD-261A0ADC2289}" srcOrd="0" destOrd="0" presId="urn:microsoft.com/office/officeart/2008/layout/HalfCircleOrganizationChart"/>
    <dgm:cxn modelId="{6B51F8FD-8C1A-4C29-9513-851843D76FDE}" srcId="{533FC9E4-ACF4-4D18-972F-459F5D52356F}" destId="{8E21A981-BC21-4B6D-A493-7F7F07446141}" srcOrd="1" destOrd="0" parTransId="{29BEBEE4-D47C-4558-B8FB-37112C39DCDD}" sibTransId="{9DE21409-35A5-4301-A16A-6339782BBB69}"/>
    <dgm:cxn modelId="{851BACAF-9DFC-429B-8EB5-2AA37CA0ABBD}" type="presParOf" srcId="{C3E29B55-D880-4959-8AC8-36DBA9BBC320}" destId="{C1C4188C-A312-4817-8770-759889B747E4}" srcOrd="0" destOrd="0" presId="urn:microsoft.com/office/officeart/2008/layout/HalfCircleOrganizationChart"/>
    <dgm:cxn modelId="{058B32A6-6534-4C8B-94DB-EF1963441F79}" type="presParOf" srcId="{C1C4188C-A312-4817-8770-759889B747E4}" destId="{08E7ED89-4017-44FC-992A-6E9A0106F0D5}" srcOrd="0" destOrd="0" presId="urn:microsoft.com/office/officeart/2008/layout/HalfCircleOrganizationChart"/>
    <dgm:cxn modelId="{257ADF38-01C8-40F9-B0C4-6C61A7C12CBF}" type="presParOf" srcId="{08E7ED89-4017-44FC-992A-6E9A0106F0D5}" destId="{0C14B8E3-EB54-437B-9CEE-7C7A0782B929}" srcOrd="0" destOrd="0" presId="urn:microsoft.com/office/officeart/2008/layout/HalfCircleOrganizationChart"/>
    <dgm:cxn modelId="{19C066A0-98C1-459D-A750-664A39FF5910}" type="presParOf" srcId="{08E7ED89-4017-44FC-992A-6E9A0106F0D5}" destId="{D22C2A07-0C3B-41F8-90FA-3E66F6F0D426}" srcOrd="1" destOrd="0" presId="urn:microsoft.com/office/officeart/2008/layout/HalfCircleOrganizationChart"/>
    <dgm:cxn modelId="{5CE6C39B-FD53-4028-83A6-B45189D68D4D}" type="presParOf" srcId="{08E7ED89-4017-44FC-992A-6E9A0106F0D5}" destId="{4F397AE5-0542-430F-9B5E-D046F89789BF}" srcOrd="2" destOrd="0" presId="urn:microsoft.com/office/officeart/2008/layout/HalfCircleOrganizationChart"/>
    <dgm:cxn modelId="{81137C59-D3EE-4DC5-A926-73616A071F94}" type="presParOf" srcId="{08E7ED89-4017-44FC-992A-6E9A0106F0D5}" destId="{86349092-6823-4DDC-B74F-0DE7D76240D8}" srcOrd="3" destOrd="0" presId="urn:microsoft.com/office/officeart/2008/layout/HalfCircleOrganizationChart"/>
    <dgm:cxn modelId="{7D5BEE8F-26E4-48E1-99EB-D00FD93B2EF0}" type="presParOf" srcId="{C1C4188C-A312-4817-8770-759889B747E4}" destId="{ED2D9D2E-2ADC-45E8-AC32-EC66706679FD}" srcOrd="1" destOrd="0" presId="urn:microsoft.com/office/officeart/2008/layout/HalfCircleOrganizationChart"/>
    <dgm:cxn modelId="{3A415A0A-D19C-4E19-B845-995B135DBA8D}" type="presParOf" srcId="{ED2D9D2E-2ADC-45E8-AC32-EC66706679FD}" destId="{039E1D61-0055-49A9-A8A0-1D3653B8C11C}" srcOrd="0" destOrd="0" presId="urn:microsoft.com/office/officeart/2008/layout/HalfCircleOrganizationChart"/>
    <dgm:cxn modelId="{9CF5F375-9273-45D3-A4D3-1B3B2174DA76}" type="presParOf" srcId="{ED2D9D2E-2ADC-45E8-AC32-EC66706679FD}" destId="{003080EA-DE7E-4C19-8C6C-F7D352824360}" srcOrd="1" destOrd="0" presId="urn:microsoft.com/office/officeart/2008/layout/HalfCircleOrganizationChart"/>
    <dgm:cxn modelId="{FDD31EBD-44C7-4606-A442-037CC23BD405}" type="presParOf" srcId="{003080EA-DE7E-4C19-8C6C-F7D352824360}" destId="{9279BAE0-FC80-448F-8E0D-5B88D42FB16F}" srcOrd="0" destOrd="0" presId="urn:microsoft.com/office/officeart/2008/layout/HalfCircleOrganizationChart"/>
    <dgm:cxn modelId="{9793DF3B-E91C-406C-9C66-3D54B308F535}" type="presParOf" srcId="{9279BAE0-FC80-448F-8E0D-5B88D42FB16F}" destId="{4D0B6251-F1FC-47F5-B9BA-DBD0ED7134DB}" srcOrd="0" destOrd="0" presId="urn:microsoft.com/office/officeart/2008/layout/HalfCircleOrganizationChart"/>
    <dgm:cxn modelId="{FEAB96D6-758B-4185-8480-41A85049BF6F}" type="presParOf" srcId="{9279BAE0-FC80-448F-8E0D-5B88D42FB16F}" destId="{48BA409B-A112-44EA-A1D5-67C84F55B371}" srcOrd="1" destOrd="0" presId="urn:microsoft.com/office/officeart/2008/layout/HalfCircleOrganizationChart"/>
    <dgm:cxn modelId="{D26F0A02-9EBE-4CFC-9BF5-841E2E094100}" type="presParOf" srcId="{9279BAE0-FC80-448F-8E0D-5B88D42FB16F}" destId="{14DDDC45-84D9-4670-BCD6-E8D90D06F316}" srcOrd="2" destOrd="0" presId="urn:microsoft.com/office/officeart/2008/layout/HalfCircleOrganizationChart"/>
    <dgm:cxn modelId="{5A641597-D970-4936-B4E4-34C8701E3958}" type="presParOf" srcId="{9279BAE0-FC80-448F-8E0D-5B88D42FB16F}" destId="{99DA44D1-A74E-4596-87C6-40557805AB81}" srcOrd="3" destOrd="0" presId="urn:microsoft.com/office/officeart/2008/layout/HalfCircleOrganizationChart"/>
    <dgm:cxn modelId="{57909883-09BF-447D-BE12-73C8D45334DC}" type="presParOf" srcId="{003080EA-DE7E-4C19-8C6C-F7D352824360}" destId="{541B8353-0D3E-45BD-83AA-115B4DA25766}" srcOrd="1" destOrd="0" presId="urn:microsoft.com/office/officeart/2008/layout/HalfCircleOrganizationChart"/>
    <dgm:cxn modelId="{E40A5546-F233-4E82-BF9B-15744AB15840}" type="presParOf" srcId="{541B8353-0D3E-45BD-83AA-115B4DA25766}" destId="{FE4D6C09-9216-44E9-9D30-5C59CDDB82E2}" srcOrd="0" destOrd="0" presId="urn:microsoft.com/office/officeart/2008/layout/HalfCircleOrganizationChart"/>
    <dgm:cxn modelId="{01C0BD63-CF22-49AB-B4C6-4D7301272E6B}" type="presParOf" srcId="{541B8353-0D3E-45BD-83AA-115B4DA25766}" destId="{C2B1129A-44E1-4973-B955-9C8E01CDF443}" srcOrd="1" destOrd="0" presId="urn:microsoft.com/office/officeart/2008/layout/HalfCircleOrganizationChart"/>
    <dgm:cxn modelId="{8B8D97CB-65C9-4D4B-B046-E14B626EC40C}" type="presParOf" srcId="{C2B1129A-44E1-4973-B955-9C8E01CDF443}" destId="{3DE20E05-B11D-41B4-A820-F759E0A1D70A}" srcOrd="0" destOrd="0" presId="urn:microsoft.com/office/officeart/2008/layout/HalfCircleOrganizationChart"/>
    <dgm:cxn modelId="{772BE675-A4A9-4DD3-9111-F0356E39DCDA}" type="presParOf" srcId="{3DE20E05-B11D-41B4-A820-F759E0A1D70A}" destId="{4FA7D96B-C65A-4F43-8061-3E238F2D6305}" srcOrd="0" destOrd="0" presId="urn:microsoft.com/office/officeart/2008/layout/HalfCircleOrganizationChart"/>
    <dgm:cxn modelId="{8BB067A9-E8E9-43A8-BC02-6E09E65DC8C5}" type="presParOf" srcId="{3DE20E05-B11D-41B4-A820-F759E0A1D70A}" destId="{66314FBF-07FA-4FA2-BADC-BD47AFE19C16}" srcOrd="1" destOrd="0" presId="urn:microsoft.com/office/officeart/2008/layout/HalfCircleOrganizationChart"/>
    <dgm:cxn modelId="{015E996A-08F3-44D0-83E4-FABDEFC3DB5F}" type="presParOf" srcId="{3DE20E05-B11D-41B4-A820-F759E0A1D70A}" destId="{58B29D86-D47B-47FC-8DC8-C1E3A9A4CAC4}" srcOrd="2" destOrd="0" presId="urn:microsoft.com/office/officeart/2008/layout/HalfCircleOrganizationChart"/>
    <dgm:cxn modelId="{5B9DD800-B4C5-48E9-8F1A-4ED8E3C997F3}" type="presParOf" srcId="{3DE20E05-B11D-41B4-A820-F759E0A1D70A}" destId="{5B5FAD27-80DC-4CED-BE0B-AD27450265A7}" srcOrd="3" destOrd="0" presId="urn:microsoft.com/office/officeart/2008/layout/HalfCircleOrganizationChart"/>
    <dgm:cxn modelId="{6D030020-6F91-4897-A09F-B3190EEE1E38}" type="presParOf" srcId="{C2B1129A-44E1-4973-B955-9C8E01CDF443}" destId="{625A55BD-0757-4F52-A7FE-8B8EA286CD24}" srcOrd="1" destOrd="0" presId="urn:microsoft.com/office/officeart/2008/layout/HalfCircleOrganizationChart"/>
    <dgm:cxn modelId="{AE274F53-12C4-4DE0-9039-2D3970CE7776}" type="presParOf" srcId="{C2B1129A-44E1-4973-B955-9C8E01CDF443}" destId="{0436AFD0-7C77-4342-A919-F90420BAED1D}" srcOrd="2" destOrd="0" presId="urn:microsoft.com/office/officeart/2008/layout/HalfCircleOrganizationChart"/>
    <dgm:cxn modelId="{F5671B75-253D-430A-B00C-79E3E95284D4}" type="presParOf" srcId="{541B8353-0D3E-45BD-83AA-115B4DA25766}" destId="{129F13BD-114D-4AF5-9C44-1E6F363D57EC}" srcOrd="2" destOrd="0" presId="urn:microsoft.com/office/officeart/2008/layout/HalfCircleOrganizationChart"/>
    <dgm:cxn modelId="{9822B6C9-918F-4AA7-960B-F1950C18DFE3}" type="presParOf" srcId="{541B8353-0D3E-45BD-83AA-115B4DA25766}" destId="{C6EC4473-80BD-4773-95E2-70645C0CC748}" srcOrd="3" destOrd="0" presId="urn:microsoft.com/office/officeart/2008/layout/HalfCircleOrganizationChart"/>
    <dgm:cxn modelId="{874B5F7E-DBC9-49C0-A4FD-84F40973103E}" type="presParOf" srcId="{C6EC4473-80BD-4773-95E2-70645C0CC748}" destId="{F38427C5-2968-4758-8D5A-3153B1CE70AC}" srcOrd="0" destOrd="0" presId="urn:microsoft.com/office/officeart/2008/layout/HalfCircleOrganizationChart"/>
    <dgm:cxn modelId="{CD01FF16-1C9D-453E-B798-C8A2E1E41509}" type="presParOf" srcId="{F38427C5-2968-4758-8D5A-3153B1CE70AC}" destId="{1ACD9C1C-765A-4EF3-9ED1-0927459CD9BD}" srcOrd="0" destOrd="0" presId="urn:microsoft.com/office/officeart/2008/layout/HalfCircleOrganizationChart"/>
    <dgm:cxn modelId="{6200FCB1-3879-4EFE-A3E4-C6351490E4E6}" type="presParOf" srcId="{F38427C5-2968-4758-8D5A-3153B1CE70AC}" destId="{57A67187-D762-4BD2-9BB2-0534ED410D55}" srcOrd="1" destOrd="0" presId="urn:microsoft.com/office/officeart/2008/layout/HalfCircleOrganizationChart"/>
    <dgm:cxn modelId="{AF31F139-B3B5-40C9-B566-3649DE043440}" type="presParOf" srcId="{F38427C5-2968-4758-8D5A-3153B1CE70AC}" destId="{99A31E19-0D53-4386-BC55-E26683621E1A}" srcOrd="2" destOrd="0" presId="urn:microsoft.com/office/officeart/2008/layout/HalfCircleOrganizationChart"/>
    <dgm:cxn modelId="{F0ED5375-2194-4A21-B6B4-8EF209544D83}" type="presParOf" srcId="{F38427C5-2968-4758-8D5A-3153B1CE70AC}" destId="{DDD76925-8F90-4CB8-9768-8895B10F2582}" srcOrd="3" destOrd="0" presId="urn:microsoft.com/office/officeart/2008/layout/HalfCircleOrganizationChart"/>
    <dgm:cxn modelId="{297BC35C-A949-4348-9F7E-19BFA8A96D2B}" type="presParOf" srcId="{C6EC4473-80BD-4773-95E2-70645C0CC748}" destId="{65925F42-71A5-4DE3-B9C6-5DEFE5BA676F}" srcOrd="1" destOrd="0" presId="urn:microsoft.com/office/officeart/2008/layout/HalfCircleOrganizationChart"/>
    <dgm:cxn modelId="{7915BDB9-929E-4A54-B55D-BB9B989951BD}" type="presParOf" srcId="{C6EC4473-80BD-4773-95E2-70645C0CC748}" destId="{BA989BFE-3386-48D2-A5DB-E91CF4D3EF46}" srcOrd="2" destOrd="0" presId="urn:microsoft.com/office/officeart/2008/layout/HalfCircleOrganizationChart"/>
    <dgm:cxn modelId="{536A9B21-9D60-419F-A1FF-DA7E620EAA49}" type="presParOf" srcId="{003080EA-DE7E-4C19-8C6C-F7D352824360}" destId="{6B455B32-08B9-4A70-BD28-DBFDFC362431}" srcOrd="2" destOrd="0" presId="urn:microsoft.com/office/officeart/2008/layout/HalfCircleOrganizationChart"/>
    <dgm:cxn modelId="{1AEE036C-30B2-41A4-BD4B-495209E542DB}" type="presParOf" srcId="{ED2D9D2E-2ADC-45E8-AC32-EC66706679FD}" destId="{48F048C7-1930-4754-A692-2DBEDC3C6BE4}" srcOrd="2" destOrd="0" presId="urn:microsoft.com/office/officeart/2008/layout/HalfCircleOrganizationChart"/>
    <dgm:cxn modelId="{F72283B9-D4C8-4969-B900-A04182201FB9}" type="presParOf" srcId="{ED2D9D2E-2ADC-45E8-AC32-EC66706679FD}" destId="{AEC2942E-CF83-4771-BD3D-3BB03A06A0A1}" srcOrd="3" destOrd="0" presId="urn:microsoft.com/office/officeart/2008/layout/HalfCircleOrganizationChart"/>
    <dgm:cxn modelId="{451536B7-CC38-4BB3-8F76-B358A60CE8E8}" type="presParOf" srcId="{AEC2942E-CF83-4771-BD3D-3BB03A06A0A1}" destId="{3E253AA6-537C-4E6A-8188-408C5AF7E597}" srcOrd="0" destOrd="0" presId="urn:microsoft.com/office/officeart/2008/layout/HalfCircleOrganizationChart"/>
    <dgm:cxn modelId="{003058C7-8F12-4826-B12C-74FE84E9AA81}" type="presParOf" srcId="{3E253AA6-537C-4E6A-8188-408C5AF7E597}" destId="{5F322B7D-D011-49BB-A4AD-261A0ADC2289}" srcOrd="0" destOrd="0" presId="urn:microsoft.com/office/officeart/2008/layout/HalfCircleOrganizationChart"/>
    <dgm:cxn modelId="{E166ADE8-6B71-4E06-A24E-1C3AE9AFC39C}" type="presParOf" srcId="{3E253AA6-537C-4E6A-8188-408C5AF7E597}" destId="{EB844878-0750-49E5-950F-5D509837B7EB}" srcOrd="1" destOrd="0" presId="urn:microsoft.com/office/officeart/2008/layout/HalfCircleOrganizationChart"/>
    <dgm:cxn modelId="{3DD8FA0F-4AEC-4923-AA47-236A850737E1}" type="presParOf" srcId="{3E253AA6-537C-4E6A-8188-408C5AF7E597}" destId="{E663380D-1983-47F2-9843-4AB31251FA6A}" srcOrd="2" destOrd="0" presId="urn:microsoft.com/office/officeart/2008/layout/HalfCircleOrganizationChart"/>
    <dgm:cxn modelId="{7CAE1EF0-9440-48BC-8942-A5CD4AE5686B}" type="presParOf" srcId="{3E253AA6-537C-4E6A-8188-408C5AF7E597}" destId="{896D8004-36AF-47E0-B096-708D96D19491}" srcOrd="3" destOrd="0" presId="urn:microsoft.com/office/officeart/2008/layout/HalfCircleOrganizationChart"/>
    <dgm:cxn modelId="{20E36E57-1C3E-4A87-A382-E6D20FB00FF3}" type="presParOf" srcId="{AEC2942E-CF83-4771-BD3D-3BB03A06A0A1}" destId="{7E66D0C6-81DA-4888-981F-2EFE09744182}" srcOrd="1" destOrd="0" presId="urn:microsoft.com/office/officeart/2008/layout/HalfCircleOrganizationChart"/>
    <dgm:cxn modelId="{31536E71-16FE-440A-B294-AA8CB134F2BD}" type="presParOf" srcId="{7E66D0C6-81DA-4888-981F-2EFE09744182}" destId="{9CCCAEF6-D42F-444F-8F18-2016806A4E27}" srcOrd="0" destOrd="0" presId="urn:microsoft.com/office/officeart/2008/layout/HalfCircleOrganizationChart"/>
    <dgm:cxn modelId="{40343EF7-033A-4984-BA6A-8D82CF9DE2A0}" type="presParOf" srcId="{7E66D0C6-81DA-4888-981F-2EFE09744182}" destId="{C577EF51-1FDF-4CCC-9027-EDFB0AA9B456}" srcOrd="1" destOrd="0" presId="urn:microsoft.com/office/officeart/2008/layout/HalfCircleOrganizationChart"/>
    <dgm:cxn modelId="{B625111D-ED5D-4248-BD60-B296EADADA65}" type="presParOf" srcId="{C577EF51-1FDF-4CCC-9027-EDFB0AA9B456}" destId="{6A30C89F-099B-48D4-8EDA-0ED982F2F824}" srcOrd="0" destOrd="0" presId="urn:microsoft.com/office/officeart/2008/layout/HalfCircleOrganizationChart"/>
    <dgm:cxn modelId="{A54F01D4-F153-410F-92A7-9BFD3C4B361F}" type="presParOf" srcId="{6A30C89F-099B-48D4-8EDA-0ED982F2F824}" destId="{0174D70D-D9FA-4096-93C5-72903CACC4DC}" srcOrd="0" destOrd="0" presId="urn:microsoft.com/office/officeart/2008/layout/HalfCircleOrganizationChart"/>
    <dgm:cxn modelId="{C2CB600E-4933-4146-A380-E71A2856489C}" type="presParOf" srcId="{6A30C89F-099B-48D4-8EDA-0ED982F2F824}" destId="{BD9610DC-4957-4F59-BBC1-207E1F868452}" srcOrd="1" destOrd="0" presId="urn:microsoft.com/office/officeart/2008/layout/HalfCircleOrganizationChart"/>
    <dgm:cxn modelId="{5D32CCE8-E39D-4DA0-A6BC-C38146A29001}" type="presParOf" srcId="{6A30C89F-099B-48D4-8EDA-0ED982F2F824}" destId="{9F053AD0-AB53-433F-A341-F2193F0BC0C9}" srcOrd="2" destOrd="0" presId="urn:microsoft.com/office/officeart/2008/layout/HalfCircleOrganizationChart"/>
    <dgm:cxn modelId="{11B7E7F3-0408-4643-AF90-E476ED932626}" type="presParOf" srcId="{6A30C89F-099B-48D4-8EDA-0ED982F2F824}" destId="{D468F201-A618-490F-ABC6-FC85CB8B8DAC}" srcOrd="3" destOrd="0" presId="urn:microsoft.com/office/officeart/2008/layout/HalfCircleOrganizationChart"/>
    <dgm:cxn modelId="{FABD88B6-E4DA-4533-B37E-DD01295CA316}" type="presParOf" srcId="{C577EF51-1FDF-4CCC-9027-EDFB0AA9B456}" destId="{B2E1EB04-BAE2-4584-903F-5954D88921D8}" srcOrd="1" destOrd="0" presId="urn:microsoft.com/office/officeart/2008/layout/HalfCircleOrganizationChart"/>
    <dgm:cxn modelId="{E46EBE87-EBEC-495C-B4A8-4DEF222E9E36}" type="presParOf" srcId="{C577EF51-1FDF-4CCC-9027-EDFB0AA9B456}" destId="{0CF9D8D5-7E94-45E6-8E65-21E2CF984CAA}" srcOrd="2" destOrd="0" presId="urn:microsoft.com/office/officeart/2008/layout/HalfCircleOrganizationChart"/>
    <dgm:cxn modelId="{9D3C1EE6-E1E4-4013-A02F-308362D40815}" type="presParOf" srcId="{7E66D0C6-81DA-4888-981F-2EFE09744182}" destId="{E362671A-5246-49D9-983D-2B4CB691F566}" srcOrd="2" destOrd="0" presId="urn:microsoft.com/office/officeart/2008/layout/HalfCircleOrganizationChart"/>
    <dgm:cxn modelId="{DCDEC72A-6D5D-4A15-BD68-92420F5F031D}" type="presParOf" srcId="{7E66D0C6-81DA-4888-981F-2EFE09744182}" destId="{F373D712-31D7-45F6-B17C-97CF75A20BC3}" srcOrd="3" destOrd="0" presId="urn:microsoft.com/office/officeart/2008/layout/HalfCircleOrganizationChart"/>
    <dgm:cxn modelId="{C2FF01BB-9529-49C6-B2F4-0E2CE19A5BEA}" type="presParOf" srcId="{F373D712-31D7-45F6-B17C-97CF75A20BC3}" destId="{5F77684F-F72C-4D89-A44D-472C0A9410DC}" srcOrd="0" destOrd="0" presId="urn:microsoft.com/office/officeart/2008/layout/HalfCircleOrganizationChart"/>
    <dgm:cxn modelId="{5AD9C5D7-9E9C-4A16-B0D6-7A71CB6CA9EF}" type="presParOf" srcId="{5F77684F-F72C-4D89-A44D-472C0A9410DC}" destId="{2A7BAD83-B7DA-4E57-879B-6D7F5C7711E0}" srcOrd="0" destOrd="0" presId="urn:microsoft.com/office/officeart/2008/layout/HalfCircleOrganizationChart"/>
    <dgm:cxn modelId="{8854686E-CCDC-4FA3-91E5-866831D4F7F7}" type="presParOf" srcId="{5F77684F-F72C-4D89-A44D-472C0A9410DC}" destId="{2E10AD8F-04BC-44AC-B5AE-2DDB0CDC07F4}" srcOrd="1" destOrd="0" presId="urn:microsoft.com/office/officeart/2008/layout/HalfCircleOrganizationChart"/>
    <dgm:cxn modelId="{A6A7CD1C-C180-454B-84A8-FCC68C3168BE}" type="presParOf" srcId="{5F77684F-F72C-4D89-A44D-472C0A9410DC}" destId="{159A69FC-A34E-4427-A2EF-1D8FFFC0AB1F}" srcOrd="2" destOrd="0" presId="urn:microsoft.com/office/officeart/2008/layout/HalfCircleOrganizationChart"/>
    <dgm:cxn modelId="{8AAC3914-ACE8-467B-8887-FDF9B6DBD8E2}" type="presParOf" srcId="{5F77684F-F72C-4D89-A44D-472C0A9410DC}" destId="{ADF84021-8444-45B4-8945-29F1EA1F6685}" srcOrd="3" destOrd="0" presId="urn:microsoft.com/office/officeart/2008/layout/HalfCircleOrganizationChart"/>
    <dgm:cxn modelId="{017F3DB4-10C4-42B8-81F5-026784D02918}" type="presParOf" srcId="{F373D712-31D7-45F6-B17C-97CF75A20BC3}" destId="{27D5B92E-99B0-4D70-BFC9-BB35A0EE21A6}" srcOrd="1" destOrd="0" presId="urn:microsoft.com/office/officeart/2008/layout/HalfCircleOrganizationChart"/>
    <dgm:cxn modelId="{838A1C68-DDBB-4B2A-8951-F08E072B5382}" type="presParOf" srcId="{F373D712-31D7-45F6-B17C-97CF75A20BC3}" destId="{F20DC164-2034-4BF1-9B1F-CDBDCBE7811E}" srcOrd="2" destOrd="0" presId="urn:microsoft.com/office/officeart/2008/layout/HalfCircleOrganizationChart"/>
    <dgm:cxn modelId="{47849597-EF1F-4654-8706-9A07C8F4AF5F}" type="presParOf" srcId="{AEC2942E-CF83-4771-BD3D-3BB03A06A0A1}" destId="{3234E239-34F2-4906-9D5C-E25ED06EDE01}" srcOrd="2" destOrd="0" presId="urn:microsoft.com/office/officeart/2008/layout/HalfCircleOrganizationChart"/>
    <dgm:cxn modelId="{ECF8AFE4-F38C-46A4-ACC1-4E44E8BA4F8F}" type="presParOf" srcId="{C1C4188C-A312-4817-8770-759889B747E4}" destId="{9D25C98E-EBF7-4654-95F6-D09F3FD1F66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2671A-5246-49D9-983D-2B4CB691F566}">
      <dsp:nvSpPr>
        <dsp:cNvPr id="0" name=""/>
        <dsp:cNvSpPr/>
      </dsp:nvSpPr>
      <dsp:spPr>
        <a:xfrm>
          <a:off x="3673822" y="3155528"/>
          <a:ext cx="1198066" cy="2630537"/>
        </a:xfrm>
        <a:custGeom>
          <a:avLst/>
          <a:gdLst/>
          <a:ahLst/>
          <a:cxnLst/>
          <a:rect l="0" t="0" r="0" b="0"/>
          <a:pathLst>
            <a:path>
              <a:moveTo>
                <a:pt x="0" y="0"/>
              </a:moveTo>
              <a:lnTo>
                <a:pt x="0" y="2630537"/>
              </a:lnTo>
              <a:lnTo>
                <a:pt x="1198066" y="263053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CCAEF6-D42F-444F-8F18-2016806A4E27}">
      <dsp:nvSpPr>
        <dsp:cNvPr id="0" name=""/>
        <dsp:cNvSpPr/>
      </dsp:nvSpPr>
      <dsp:spPr>
        <a:xfrm>
          <a:off x="3673822" y="3155528"/>
          <a:ext cx="1198066" cy="781347"/>
        </a:xfrm>
        <a:custGeom>
          <a:avLst/>
          <a:gdLst/>
          <a:ahLst/>
          <a:cxnLst/>
          <a:rect l="0" t="0" r="0" b="0"/>
          <a:pathLst>
            <a:path>
              <a:moveTo>
                <a:pt x="0" y="0"/>
              </a:moveTo>
              <a:lnTo>
                <a:pt x="0" y="781347"/>
              </a:lnTo>
              <a:lnTo>
                <a:pt x="1198066" y="7813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F048C7-1930-4754-A692-2DBEDC3C6BE4}">
      <dsp:nvSpPr>
        <dsp:cNvPr id="0" name=""/>
        <dsp:cNvSpPr/>
      </dsp:nvSpPr>
      <dsp:spPr>
        <a:xfrm>
          <a:off x="3673822" y="1306338"/>
          <a:ext cx="1575717" cy="546943"/>
        </a:xfrm>
        <a:custGeom>
          <a:avLst/>
          <a:gdLst/>
          <a:ahLst/>
          <a:cxnLst/>
          <a:rect l="0" t="0" r="0" b="0"/>
          <a:pathLst>
            <a:path>
              <a:moveTo>
                <a:pt x="1575717" y="0"/>
              </a:moveTo>
              <a:lnTo>
                <a:pt x="1575717" y="273471"/>
              </a:lnTo>
              <a:lnTo>
                <a:pt x="0" y="273471"/>
              </a:lnTo>
              <a:lnTo>
                <a:pt x="0" y="54694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9F13BD-114D-4AF5-9C44-1E6F363D57EC}">
      <dsp:nvSpPr>
        <dsp:cNvPr id="0" name=""/>
        <dsp:cNvSpPr/>
      </dsp:nvSpPr>
      <dsp:spPr>
        <a:xfrm>
          <a:off x="6825257" y="3155528"/>
          <a:ext cx="1198066" cy="2630537"/>
        </a:xfrm>
        <a:custGeom>
          <a:avLst/>
          <a:gdLst/>
          <a:ahLst/>
          <a:cxnLst/>
          <a:rect l="0" t="0" r="0" b="0"/>
          <a:pathLst>
            <a:path>
              <a:moveTo>
                <a:pt x="0" y="0"/>
              </a:moveTo>
              <a:lnTo>
                <a:pt x="0" y="2630537"/>
              </a:lnTo>
              <a:lnTo>
                <a:pt x="1198066" y="263053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4D6C09-9216-44E9-9D30-5C59CDDB82E2}">
      <dsp:nvSpPr>
        <dsp:cNvPr id="0" name=""/>
        <dsp:cNvSpPr/>
      </dsp:nvSpPr>
      <dsp:spPr>
        <a:xfrm>
          <a:off x="6825257" y="3155528"/>
          <a:ext cx="1198066" cy="781347"/>
        </a:xfrm>
        <a:custGeom>
          <a:avLst/>
          <a:gdLst/>
          <a:ahLst/>
          <a:cxnLst/>
          <a:rect l="0" t="0" r="0" b="0"/>
          <a:pathLst>
            <a:path>
              <a:moveTo>
                <a:pt x="0" y="0"/>
              </a:moveTo>
              <a:lnTo>
                <a:pt x="0" y="781347"/>
              </a:lnTo>
              <a:lnTo>
                <a:pt x="1198066" y="7813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9E1D61-0055-49A9-A8A0-1D3653B8C11C}">
      <dsp:nvSpPr>
        <dsp:cNvPr id="0" name=""/>
        <dsp:cNvSpPr/>
      </dsp:nvSpPr>
      <dsp:spPr>
        <a:xfrm>
          <a:off x="5249540" y="1306338"/>
          <a:ext cx="1575717" cy="546943"/>
        </a:xfrm>
        <a:custGeom>
          <a:avLst/>
          <a:gdLst/>
          <a:ahLst/>
          <a:cxnLst/>
          <a:rect l="0" t="0" r="0" b="0"/>
          <a:pathLst>
            <a:path>
              <a:moveTo>
                <a:pt x="0" y="0"/>
              </a:moveTo>
              <a:lnTo>
                <a:pt x="0" y="273471"/>
              </a:lnTo>
              <a:lnTo>
                <a:pt x="1575717" y="273471"/>
              </a:lnTo>
              <a:lnTo>
                <a:pt x="1575717" y="54694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2C2A07-0C3B-41F8-90FA-3E66F6F0D426}">
      <dsp:nvSpPr>
        <dsp:cNvPr id="0" name=""/>
        <dsp:cNvSpPr/>
      </dsp:nvSpPr>
      <dsp:spPr>
        <a:xfrm>
          <a:off x="4598416" y="4092"/>
          <a:ext cx="1302246" cy="1302246"/>
        </a:xfrm>
        <a:prstGeom prst="arc">
          <a:avLst>
            <a:gd name="adj1" fmla="val 13200000"/>
            <a:gd name="adj2" fmla="val 1920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397AE5-0542-430F-9B5E-D046F89789BF}">
      <dsp:nvSpPr>
        <dsp:cNvPr id="0" name=""/>
        <dsp:cNvSpPr/>
      </dsp:nvSpPr>
      <dsp:spPr>
        <a:xfrm>
          <a:off x="4598416" y="4092"/>
          <a:ext cx="1302246" cy="1302246"/>
        </a:xfrm>
        <a:prstGeom prst="arc">
          <a:avLst>
            <a:gd name="adj1" fmla="val 2400000"/>
            <a:gd name="adj2" fmla="val 840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14B8E3-EB54-437B-9CEE-7C7A0782B929}">
      <dsp:nvSpPr>
        <dsp:cNvPr id="0" name=""/>
        <dsp:cNvSpPr/>
      </dsp:nvSpPr>
      <dsp:spPr>
        <a:xfrm>
          <a:off x="3947293" y="238497"/>
          <a:ext cx="2604492" cy="833437"/>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Question-answer relationships</a:t>
          </a:r>
        </a:p>
      </dsp:txBody>
      <dsp:txXfrm>
        <a:off x="3947293" y="238497"/>
        <a:ext cx="2604492" cy="833437"/>
      </dsp:txXfrm>
    </dsp:sp>
    <dsp:sp modelId="{48BA409B-A112-44EA-A1D5-67C84F55B371}">
      <dsp:nvSpPr>
        <dsp:cNvPr id="0" name=""/>
        <dsp:cNvSpPr/>
      </dsp:nvSpPr>
      <dsp:spPr>
        <a:xfrm>
          <a:off x="6174134" y="1853282"/>
          <a:ext cx="1302246" cy="1302246"/>
        </a:xfrm>
        <a:prstGeom prst="arc">
          <a:avLst>
            <a:gd name="adj1" fmla="val 13200000"/>
            <a:gd name="adj2" fmla="val 1920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DDDC45-84D9-4670-BCD6-E8D90D06F316}">
      <dsp:nvSpPr>
        <dsp:cNvPr id="0" name=""/>
        <dsp:cNvSpPr/>
      </dsp:nvSpPr>
      <dsp:spPr>
        <a:xfrm>
          <a:off x="6174134" y="1853282"/>
          <a:ext cx="1302246" cy="1302246"/>
        </a:xfrm>
        <a:prstGeom prst="arc">
          <a:avLst>
            <a:gd name="adj1" fmla="val 2400000"/>
            <a:gd name="adj2" fmla="val 840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0B6251-F1FC-47F5-B9BA-DBD0ED7134DB}">
      <dsp:nvSpPr>
        <dsp:cNvPr id="0" name=""/>
        <dsp:cNvSpPr/>
      </dsp:nvSpPr>
      <dsp:spPr>
        <a:xfrm>
          <a:off x="5523011" y="2087686"/>
          <a:ext cx="2604492" cy="833437"/>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Implicit questions</a:t>
          </a:r>
        </a:p>
      </dsp:txBody>
      <dsp:txXfrm>
        <a:off x="5523011" y="2087686"/>
        <a:ext cx="2604492" cy="833437"/>
      </dsp:txXfrm>
    </dsp:sp>
    <dsp:sp modelId="{66314FBF-07FA-4FA2-BADC-BD47AFE19C16}">
      <dsp:nvSpPr>
        <dsp:cNvPr id="0" name=""/>
        <dsp:cNvSpPr/>
      </dsp:nvSpPr>
      <dsp:spPr>
        <a:xfrm>
          <a:off x="7867054" y="3702471"/>
          <a:ext cx="1302246" cy="1302246"/>
        </a:xfrm>
        <a:prstGeom prst="arc">
          <a:avLst>
            <a:gd name="adj1" fmla="val 13200000"/>
            <a:gd name="adj2" fmla="val 1920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B29D86-D47B-47FC-8DC8-C1E3A9A4CAC4}">
      <dsp:nvSpPr>
        <dsp:cNvPr id="0" name=""/>
        <dsp:cNvSpPr/>
      </dsp:nvSpPr>
      <dsp:spPr>
        <a:xfrm>
          <a:off x="7867054" y="3702471"/>
          <a:ext cx="1302246" cy="1302246"/>
        </a:xfrm>
        <a:prstGeom prst="arc">
          <a:avLst>
            <a:gd name="adj1" fmla="val 2400000"/>
            <a:gd name="adj2" fmla="val 840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A7D96B-C65A-4F43-8061-3E238F2D6305}">
      <dsp:nvSpPr>
        <dsp:cNvPr id="0" name=""/>
        <dsp:cNvSpPr/>
      </dsp:nvSpPr>
      <dsp:spPr>
        <a:xfrm>
          <a:off x="7215931" y="3936875"/>
          <a:ext cx="2604492" cy="833437"/>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Author &amp; You</a:t>
          </a:r>
        </a:p>
      </dsp:txBody>
      <dsp:txXfrm>
        <a:off x="7215931" y="3936875"/>
        <a:ext cx="2604492" cy="833437"/>
      </dsp:txXfrm>
    </dsp:sp>
    <dsp:sp modelId="{57A67187-D762-4BD2-9BB2-0534ED410D55}">
      <dsp:nvSpPr>
        <dsp:cNvPr id="0" name=""/>
        <dsp:cNvSpPr/>
      </dsp:nvSpPr>
      <dsp:spPr>
        <a:xfrm>
          <a:off x="7867054" y="5551661"/>
          <a:ext cx="1302246" cy="1302246"/>
        </a:xfrm>
        <a:prstGeom prst="arc">
          <a:avLst>
            <a:gd name="adj1" fmla="val 13200000"/>
            <a:gd name="adj2" fmla="val 1920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A31E19-0D53-4386-BC55-E26683621E1A}">
      <dsp:nvSpPr>
        <dsp:cNvPr id="0" name=""/>
        <dsp:cNvSpPr/>
      </dsp:nvSpPr>
      <dsp:spPr>
        <a:xfrm>
          <a:off x="7867054" y="5551661"/>
          <a:ext cx="1302246" cy="1302246"/>
        </a:xfrm>
        <a:prstGeom prst="arc">
          <a:avLst>
            <a:gd name="adj1" fmla="val 2400000"/>
            <a:gd name="adj2" fmla="val 840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CD9C1C-765A-4EF3-9ED1-0927459CD9BD}">
      <dsp:nvSpPr>
        <dsp:cNvPr id="0" name=""/>
        <dsp:cNvSpPr/>
      </dsp:nvSpPr>
      <dsp:spPr>
        <a:xfrm>
          <a:off x="7215931" y="5786065"/>
          <a:ext cx="2604492" cy="833437"/>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On My Own</a:t>
          </a:r>
        </a:p>
      </dsp:txBody>
      <dsp:txXfrm>
        <a:off x="7215931" y="5786065"/>
        <a:ext cx="2604492" cy="833437"/>
      </dsp:txXfrm>
    </dsp:sp>
    <dsp:sp modelId="{EB844878-0750-49E5-950F-5D509837B7EB}">
      <dsp:nvSpPr>
        <dsp:cNvPr id="0" name=""/>
        <dsp:cNvSpPr/>
      </dsp:nvSpPr>
      <dsp:spPr>
        <a:xfrm>
          <a:off x="3022699" y="1853282"/>
          <a:ext cx="1302246" cy="1302246"/>
        </a:xfrm>
        <a:prstGeom prst="arc">
          <a:avLst>
            <a:gd name="adj1" fmla="val 13200000"/>
            <a:gd name="adj2" fmla="val 1920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63380D-1983-47F2-9843-4AB31251FA6A}">
      <dsp:nvSpPr>
        <dsp:cNvPr id="0" name=""/>
        <dsp:cNvSpPr/>
      </dsp:nvSpPr>
      <dsp:spPr>
        <a:xfrm>
          <a:off x="3022699" y="1853282"/>
          <a:ext cx="1302246" cy="1302246"/>
        </a:xfrm>
        <a:prstGeom prst="arc">
          <a:avLst>
            <a:gd name="adj1" fmla="val 2400000"/>
            <a:gd name="adj2" fmla="val 840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322B7D-D011-49BB-A4AD-261A0ADC2289}">
      <dsp:nvSpPr>
        <dsp:cNvPr id="0" name=""/>
        <dsp:cNvSpPr/>
      </dsp:nvSpPr>
      <dsp:spPr>
        <a:xfrm>
          <a:off x="2371576" y="2087686"/>
          <a:ext cx="2604492" cy="833437"/>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Explicit questions</a:t>
          </a:r>
        </a:p>
      </dsp:txBody>
      <dsp:txXfrm>
        <a:off x="2371576" y="2087686"/>
        <a:ext cx="2604492" cy="833437"/>
      </dsp:txXfrm>
    </dsp:sp>
    <dsp:sp modelId="{BD9610DC-4957-4F59-BBC1-207E1F868452}">
      <dsp:nvSpPr>
        <dsp:cNvPr id="0" name=""/>
        <dsp:cNvSpPr/>
      </dsp:nvSpPr>
      <dsp:spPr>
        <a:xfrm>
          <a:off x="4715619" y="3702471"/>
          <a:ext cx="1302246" cy="1302246"/>
        </a:xfrm>
        <a:prstGeom prst="arc">
          <a:avLst>
            <a:gd name="adj1" fmla="val 13200000"/>
            <a:gd name="adj2" fmla="val 1920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053AD0-AB53-433F-A341-F2193F0BC0C9}">
      <dsp:nvSpPr>
        <dsp:cNvPr id="0" name=""/>
        <dsp:cNvSpPr/>
      </dsp:nvSpPr>
      <dsp:spPr>
        <a:xfrm>
          <a:off x="4715619" y="3702471"/>
          <a:ext cx="1302246" cy="1302246"/>
        </a:xfrm>
        <a:prstGeom prst="arc">
          <a:avLst>
            <a:gd name="adj1" fmla="val 2400000"/>
            <a:gd name="adj2" fmla="val 840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74D70D-D9FA-4096-93C5-72903CACC4DC}">
      <dsp:nvSpPr>
        <dsp:cNvPr id="0" name=""/>
        <dsp:cNvSpPr/>
      </dsp:nvSpPr>
      <dsp:spPr>
        <a:xfrm>
          <a:off x="4064496" y="3936875"/>
          <a:ext cx="2604492" cy="833437"/>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Right There</a:t>
          </a:r>
        </a:p>
      </dsp:txBody>
      <dsp:txXfrm>
        <a:off x="4064496" y="3936875"/>
        <a:ext cx="2604492" cy="833437"/>
      </dsp:txXfrm>
    </dsp:sp>
    <dsp:sp modelId="{2E10AD8F-04BC-44AC-B5AE-2DDB0CDC07F4}">
      <dsp:nvSpPr>
        <dsp:cNvPr id="0" name=""/>
        <dsp:cNvSpPr/>
      </dsp:nvSpPr>
      <dsp:spPr>
        <a:xfrm>
          <a:off x="4715619" y="5551661"/>
          <a:ext cx="1302246" cy="1302246"/>
        </a:xfrm>
        <a:prstGeom prst="arc">
          <a:avLst>
            <a:gd name="adj1" fmla="val 13200000"/>
            <a:gd name="adj2" fmla="val 1920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A69FC-A34E-4427-A2EF-1D8FFFC0AB1F}">
      <dsp:nvSpPr>
        <dsp:cNvPr id="0" name=""/>
        <dsp:cNvSpPr/>
      </dsp:nvSpPr>
      <dsp:spPr>
        <a:xfrm>
          <a:off x="4715619" y="5551661"/>
          <a:ext cx="1302246" cy="1302246"/>
        </a:xfrm>
        <a:prstGeom prst="arc">
          <a:avLst>
            <a:gd name="adj1" fmla="val 2400000"/>
            <a:gd name="adj2" fmla="val 840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7BAD83-B7DA-4E57-879B-6D7F5C7711E0}">
      <dsp:nvSpPr>
        <dsp:cNvPr id="0" name=""/>
        <dsp:cNvSpPr/>
      </dsp:nvSpPr>
      <dsp:spPr>
        <a:xfrm>
          <a:off x="4064496" y="5786065"/>
          <a:ext cx="2604492" cy="833437"/>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Think &amp; Search </a:t>
          </a:r>
        </a:p>
      </dsp:txBody>
      <dsp:txXfrm>
        <a:off x="4064496" y="5786065"/>
        <a:ext cx="2604492" cy="833437"/>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2D23A-2986-40FE-B25F-CDBF62F54B9C}" type="datetimeFigureOut">
              <a:rPr lang="en-US" smtClean="0"/>
              <a:t>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089D1-891E-44B6-8112-50E5EBBC05EC}" type="slidenum">
              <a:rPr lang="en-US" smtClean="0"/>
              <a:t>‹#›</a:t>
            </a:fld>
            <a:endParaRPr lang="en-US"/>
          </a:p>
        </p:txBody>
      </p:sp>
    </p:spTree>
    <p:extLst>
      <p:ext uri="{BB962C8B-B14F-4D97-AF65-F5344CB8AC3E}">
        <p14:creationId xmlns:p14="http://schemas.microsoft.com/office/powerpoint/2010/main" val="335848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9:30 AM to 9:35 AM (+ slide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Introduce myself and state the learning goals for this workshop.</a:t>
            </a:r>
          </a:p>
          <a:p>
            <a:endParaRPr lang="en-US" b="1" dirty="0"/>
          </a:p>
          <a:p>
            <a:endParaRPr lang="en-US" b="1" dirty="0"/>
          </a:p>
        </p:txBody>
      </p:sp>
      <p:sp>
        <p:nvSpPr>
          <p:cNvPr id="4" name="Slide Number Placeholder 3"/>
          <p:cNvSpPr>
            <a:spLocks noGrp="1"/>
          </p:cNvSpPr>
          <p:nvPr>
            <p:ph type="sldNum" sz="quarter" idx="5"/>
          </p:nvPr>
        </p:nvSpPr>
        <p:spPr/>
        <p:txBody>
          <a:bodyPr/>
          <a:lstStyle/>
          <a:p>
            <a:fld id="{54F089D1-891E-44B6-8112-50E5EBBC05EC}" type="slidenum">
              <a:rPr lang="en-US" smtClean="0"/>
              <a:t>1</a:t>
            </a:fld>
            <a:endParaRPr lang="en-US"/>
          </a:p>
        </p:txBody>
      </p:sp>
    </p:spTree>
    <p:extLst>
      <p:ext uri="{BB962C8B-B14F-4D97-AF65-F5344CB8AC3E}">
        <p14:creationId xmlns:p14="http://schemas.microsoft.com/office/powerpoint/2010/main" val="3001145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9:40 AM to </a:t>
            </a:r>
            <a:r>
              <a:rPr lang="en-US" b="1" dirty="0">
                <a:solidFill>
                  <a:srgbClr val="FF0000"/>
                </a:solidFill>
                <a:highlight>
                  <a:srgbClr val="FFFF00"/>
                </a:highlight>
              </a:rPr>
              <a:t>9:55 AM (slides 6-14)</a:t>
            </a:r>
            <a:endParaRPr lang="en-US"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question on the graphic organizer asks, “On what basis did the school district superintendents deny students of color admission into the White schools such as Westminster school?” I am thinking back to </a:t>
            </a:r>
            <a:r>
              <a:rPr lang="en-US" sz="1200" i="1" kern="1200" dirty="0">
                <a:solidFill>
                  <a:schemeClr val="tx1"/>
                </a:solidFill>
                <a:effectLst/>
                <a:latin typeface="+mn-lt"/>
                <a:ea typeface="+mn-ea"/>
                <a:cs typeface="+mn-cs"/>
              </a:rPr>
              <a:t>Separate is never equal</a:t>
            </a:r>
            <a:r>
              <a:rPr lang="en-US" sz="1200" kern="1200" dirty="0">
                <a:solidFill>
                  <a:schemeClr val="tx1"/>
                </a:solidFill>
                <a:effectLst/>
                <a:latin typeface="+mn-lt"/>
                <a:ea typeface="+mn-ea"/>
                <a:cs typeface="+mn-cs"/>
              </a:rPr>
              <a:t>, and I remember the author, Duncan Tonatiuh, stated the reasons why in the text. If I look back through the book to uncover the answer, I’ll find that the answer to this question is found across several different pages. When I look back at the anchor chart, I see that this is an “In the Text” question, specifically a “Think and Search” question. I am going to highlight “Think and Search” on my graphic organizer and write in the answer in the middle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read the second question on our graphic organizer, “Why did other race- and ethnically-based organizations such as the National Association for the Advancement of Colored People (NAACP) write letters of support to the judges on the Court of Appeals?” Refer back to your copy of </a:t>
            </a:r>
            <a:r>
              <a:rPr lang="en-US" sz="1200" i="1" kern="1200" dirty="0">
                <a:solidFill>
                  <a:schemeClr val="tx1"/>
                </a:solidFill>
                <a:effectLst/>
                <a:latin typeface="+mn-lt"/>
                <a:ea typeface="+mn-ea"/>
                <a:cs typeface="+mn-cs"/>
              </a:rPr>
              <a:t>Separate is never equal </a:t>
            </a:r>
            <a:r>
              <a:rPr lang="en-US" sz="1200" kern="1200" dirty="0">
                <a:solidFill>
                  <a:schemeClr val="tx1"/>
                </a:solidFill>
                <a:effectLst/>
                <a:latin typeface="+mn-lt"/>
                <a:ea typeface="+mn-ea"/>
                <a:cs typeface="+mn-cs"/>
              </a:rPr>
              <a:t>as you seek to answer this question. Were you able to find this question in the book? Me neither. Let me look back at our anchor chart. This question must be an “In My Head” question. This means that I need to use my prior knowledge to help me answer this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54F089D1-891E-44B6-8112-50E5EBBC05EC}" type="slidenum">
              <a:rPr lang="en-US" smtClean="0"/>
              <a:t>10</a:t>
            </a:fld>
            <a:endParaRPr lang="en-US"/>
          </a:p>
        </p:txBody>
      </p:sp>
    </p:spTree>
    <p:extLst>
      <p:ext uri="{BB962C8B-B14F-4D97-AF65-F5344CB8AC3E}">
        <p14:creationId xmlns:p14="http://schemas.microsoft.com/office/powerpoint/2010/main" val="519241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9:40 AM to </a:t>
            </a:r>
            <a:r>
              <a:rPr lang="en-US" b="1" dirty="0">
                <a:solidFill>
                  <a:srgbClr val="FF0000"/>
                </a:solidFill>
                <a:highlight>
                  <a:srgbClr val="FFFF00"/>
                </a:highlight>
              </a:rPr>
              <a:t>9:55 AM (slides 6-14)</a:t>
            </a:r>
            <a:endParaRPr lang="en-US"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question on the graphic organizer asks, “Why did other race- and ethnically-based organizations such as the National Association for the Advancement of Colored People (NAACP) write letters of support to the judges on the Court of Appeals?” I referred back to my copy of </a:t>
            </a:r>
            <a:r>
              <a:rPr lang="en-US" sz="1200" i="1" kern="1200" dirty="0">
                <a:solidFill>
                  <a:schemeClr val="tx1"/>
                </a:solidFill>
                <a:effectLst/>
                <a:latin typeface="+mn-lt"/>
                <a:ea typeface="+mn-ea"/>
                <a:cs typeface="+mn-cs"/>
              </a:rPr>
              <a:t>Separate is never equal, </a:t>
            </a:r>
            <a:r>
              <a:rPr lang="en-US" sz="1200" i="0" kern="1200" dirty="0">
                <a:solidFill>
                  <a:schemeClr val="tx1"/>
                </a:solidFill>
                <a:effectLst/>
                <a:latin typeface="+mn-lt"/>
                <a:ea typeface="+mn-ea"/>
                <a:cs typeface="+mn-cs"/>
              </a:rPr>
              <a:t>but I was una</a:t>
            </a:r>
            <a:r>
              <a:rPr lang="en-US" sz="1200" kern="1200" dirty="0">
                <a:solidFill>
                  <a:schemeClr val="tx1"/>
                </a:solidFill>
                <a:effectLst/>
                <a:latin typeface="+mn-lt"/>
                <a:ea typeface="+mn-ea"/>
                <a:cs typeface="+mn-cs"/>
              </a:rPr>
              <a:t>ble to find the answer in the book? Let me look back at our anchor chart. This question must be an “In My Head” question. This means that I need to use my prior knowledge to help me answer this question. I’m able to answer this question using not only my prior knowledge but also the book. Therefore, I will highlight “Author &amp; You” on my graphic organizer and write in the answer in the middle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54F089D1-891E-44B6-8112-50E5EBBC05EC}" type="slidenum">
              <a:rPr lang="en-US" smtClean="0"/>
              <a:t>11</a:t>
            </a:fld>
            <a:endParaRPr lang="en-US"/>
          </a:p>
        </p:txBody>
      </p:sp>
    </p:spTree>
    <p:extLst>
      <p:ext uri="{BB962C8B-B14F-4D97-AF65-F5344CB8AC3E}">
        <p14:creationId xmlns:p14="http://schemas.microsoft.com/office/powerpoint/2010/main" val="52504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9:40 AM to </a:t>
            </a:r>
            <a:r>
              <a:rPr lang="en-US" b="1" dirty="0">
                <a:solidFill>
                  <a:srgbClr val="FF0000"/>
                </a:solidFill>
                <a:highlight>
                  <a:srgbClr val="FFFF00"/>
                </a:highlight>
              </a:rPr>
              <a:t>9:55 AM (slides 6-14)</a:t>
            </a:r>
            <a:endParaRPr lang="en-US"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third question on the graphic organizer asks, “</a:t>
            </a:r>
            <a:r>
              <a:rPr lang="en-US" b="0" dirty="0"/>
              <a:t>Why were Sylvia and her brothers denied admission into the Westminster school while their cousins were not?</a:t>
            </a:r>
            <a:r>
              <a:rPr lang="en-US" sz="1200" kern="1200" dirty="0">
                <a:solidFill>
                  <a:schemeClr val="tx1"/>
                </a:solidFill>
                <a:effectLst/>
                <a:latin typeface="+mn-lt"/>
                <a:ea typeface="+mn-ea"/>
                <a:cs typeface="+mn-cs"/>
              </a:rPr>
              <a:t>” I remember that this answer was stated directly in the book. Let me look back at our anchor chart. This is a “Right There” question. I will highlight “Right There” on my graphic organizer and write in the answer in the middle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54F089D1-891E-44B6-8112-50E5EBBC05EC}" type="slidenum">
              <a:rPr lang="en-US" smtClean="0"/>
              <a:t>12</a:t>
            </a:fld>
            <a:endParaRPr lang="en-US"/>
          </a:p>
        </p:txBody>
      </p:sp>
    </p:spTree>
    <p:extLst>
      <p:ext uri="{BB962C8B-B14F-4D97-AF65-F5344CB8AC3E}">
        <p14:creationId xmlns:p14="http://schemas.microsoft.com/office/powerpoint/2010/main" val="2637718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9:40 AM to </a:t>
            </a:r>
            <a:r>
              <a:rPr lang="en-US" b="1" dirty="0">
                <a:solidFill>
                  <a:srgbClr val="FF0000"/>
                </a:solidFill>
                <a:highlight>
                  <a:srgbClr val="FFFF00"/>
                </a:highlight>
              </a:rPr>
              <a:t>9:55 AM (slides 6-14)</a:t>
            </a:r>
            <a:endParaRPr lang="en-US"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final question on the graphic organizer asks, “</a:t>
            </a:r>
            <a:r>
              <a:rPr lang="en-US" b="0" dirty="0"/>
              <a:t>How has school integration affected the United States?</a:t>
            </a:r>
            <a:r>
              <a:rPr lang="en-US" sz="1200" kern="1200" dirty="0">
                <a:solidFill>
                  <a:schemeClr val="tx1"/>
                </a:solidFill>
                <a:effectLst/>
                <a:latin typeface="+mn-lt"/>
                <a:ea typeface="+mn-ea"/>
                <a:cs typeface="+mn-cs"/>
              </a:rPr>
              <a:t>” This seems to be an “On My Own” question. I will highlight “On My Own” on my graphic organizer and write in the answer in the middle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54F089D1-891E-44B6-8112-50E5EBBC05EC}" type="slidenum">
              <a:rPr lang="en-US" smtClean="0"/>
              <a:t>13</a:t>
            </a:fld>
            <a:endParaRPr lang="en-US"/>
          </a:p>
        </p:txBody>
      </p:sp>
    </p:spTree>
    <p:extLst>
      <p:ext uri="{BB962C8B-B14F-4D97-AF65-F5344CB8AC3E}">
        <p14:creationId xmlns:p14="http://schemas.microsoft.com/office/powerpoint/2010/main" val="1976604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9:40 AM to </a:t>
            </a:r>
            <a:r>
              <a:rPr lang="en-US" b="1" dirty="0">
                <a:solidFill>
                  <a:srgbClr val="FF0000"/>
                </a:solidFill>
                <a:highlight>
                  <a:srgbClr val="FFFF00"/>
                </a:highlight>
              </a:rPr>
              <a:t>9:55 AM (slides 6-14)</a:t>
            </a:r>
            <a:endParaRPr lang="en-US"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54F089D1-891E-44B6-8112-50E5EBBC05EC}" type="slidenum">
              <a:rPr lang="en-US" smtClean="0"/>
              <a:t>14</a:t>
            </a:fld>
            <a:endParaRPr lang="en-US"/>
          </a:p>
        </p:txBody>
      </p:sp>
    </p:spTree>
    <p:extLst>
      <p:ext uri="{BB962C8B-B14F-4D97-AF65-F5344CB8AC3E}">
        <p14:creationId xmlns:p14="http://schemas.microsoft.com/office/powerpoint/2010/main" val="3263156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9:55 AM to </a:t>
            </a:r>
            <a:r>
              <a:rPr lang="en-US" b="1" dirty="0">
                <a:solidFill>
                  <a:srgbClr val="FF0000"/>
                </a:solidFill>
                <a:highlight>
                  <a:srgbClr val="FFFF00"/>
                </a:highlight>
              </a:rPr>
              <a:t>10:20 AM</a:t>
            </a:r>
            <a:endParaRPr lang="en-US" b="1" dirty="0">
              <a:solidFill>
                <a:srgbClr val="FF0000"/>
              </a:solidFill>
            </a:endParaRPr>
          </a:p>
          <a:p>
            <a:r>
              <a:rPr lang="en-US" dirty="0"/>
              <a:t>Attendees will have 20 minutes to read the passage, “Digitized Signals are the Future of the Blackbox” by </a:t>
            </a:r>
            <a:r>
              <a:rPr lang="en-US" dirty="0" err="1"/>
              <a:t>ReadWorks</a:t>
            </a:r>
            <a:r>
              <a:rPr lang="en-US" dirty="0"/>
              <a:t> and write one question per question-answer relationship (4 questions total). Attendees will then have 5 minutes to share their questions.</a:t>
            </a:r>
          </a:p>
          <a:p>
            <a:endParaRPr lang="en-US" dirty="0"/>
          </a:p>
          <a:p>
            <a:r>
              <a:rPr lang="en-US" dirty="0"/>
              <a:t>Right There: What are the two components of a black box?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and Search: How do digital signals enhance the use of black boxes? (resistant to outside noise; reliably transmit signal; able to quickly download information)</a:t>
            </a:r>
          </a:p>
          <a:p>
            <a:endParaRPr lang="en-US" dirty="0"/>
          </a:p>
          <a:p>
            <a:r>
              <a:rPr lang="en-US" dirty="0"/>
              <a:t>Author &amp; You: Why is it necessary for the flight data recorder (FDR) to be able to record 88 parameters (e.g., time, altitude, airspeed) of a flight?</a:t>
            </a:r>
          </a:p>
          <a:p>
            <a:endParaRPr lang="en-US" dirty="0"/>
          </a:p>
          <a:p>
            <a:r>
              <a:rPr lang="en-US" dirty="0"/>
              <a:t>On My Own: How does the inclusion of a black box on commercial and corporate flights promote aviation safety?</a:t>
            </a:r>
          </a:p>
        </p:txBody>
      </p:sp>
      <p:sp>
        <p:nvSpPr>
          <p:cNvPr id="4" name="Slide Number Placeholder 3"/>
          <p:cNvSpPr>
            <a:spLocks noGrp="1"/>
          </p:cNvSpPr>
          <p:nvPr>
            <p:ph type="sldNum" sz="quarter" idx="5"/>
          </p:nvPr>
        </p:nvSpPr>
        <p:spPr/>
        <p:txBody>
          <a:bodyPr/>
          <a:lstStyle/>
          <a:p>
            <a:fld id="{54F089D1-891E-44B6-8112-50E5EBBC05EC}" type="slidenum">
              <a:rPr lang="en-US" smtClean="0"/>
              <a:t>15</a:t>
            </a:fld>
            <a:endParaRPr lang="en-US"/>
          </a:p>
        </p:txBody>
      </p:sp>
    </p:spTree>
    <p:extLst>
      <p:ext uri="{BB962C8B-B14F-4D97-AF65-F5344CB8AC3E}">
        <p14:creationId xmlns:p14="http://schemas.microsoft.com/office/powerpoint/2010/main" val="4115566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10:20 AM to </a:t>
            </a:r>
            <a:r>
              <a:rPr lang="en-US" b="1" dirty="0">
                <a:solidFill>
                  <a:srgbClr val="FF0000"/>
                </a:solidFill>
                <a:highlight>
                  <a:srgbClr val="FFFF00"/>
                </a:highlight>
              </a:rPr>
              <a:t>10:25 AM</a:t>
            </a:r>
            <a:endParaRPr lang="en-US" b="1" dirty="0">
              <a:solidFill>
                <a:srgbClr val="FF0000"/>
              </a:solidFill>
            </a:endParaRPr>
          </a:p>
          <a:p>
            <a:r>
              <a:rPr lang="en-US" dirty="0"/>
              <a:t>It’s especially important for content area teachers to provide Sheltered English Instruction to emergent bilinguals. Sheltered English Instruction entails enacting strategies to facilitate the acquisition of the English language while providing content area instruction. Emergent bilinguals can listen to the passage prior to or during reading on the ReadWorks.org website. To enhance vocabulary acquisition, emergent bilinguals can use the vocabulary tab on ReadWorks.org, which contains pronunciation guides, definitions, and contextualized sentences. You could also provide a translation of key terms in the emergent bilinguals’ native language. On this slide, I used the Spanish language. Realia is especially helpful; videos, photographs, augmented reality (AR) experiences, field trips, etc. would enhance emergent bilinguals’ comprehension of the passage and key terms.</a:t>
            </a:r>
          </a:p>
        </p:txBody>
      </p:sp>
      <p:sp>
        <p:nvSpPr>
          <p:cNvPr id="4" name="Slide Number Placeholder 3"/>
          <p:cNvSpPr>
            <a:spLocks noGrp="1"/>
          </p:cNvSpPr>
          <p:nvPr>
            <p:ph type="sldNum" sz="quarter" idx="5"/>
          </p:nvPr>
        </p:nvSpPr>
        <p:spPr/>
        <p:txBody>
          <a:bodyPr/>
          <a:lstStyle/>
          <a:p>
            <a:fld id="{54F089D1-891E-44B6-8112-50E5EBBC05EC}" type="slidenum">
              <a:rPr lang="en-US" smtClean="0"/>
              <a:t>16</a:t>
            </a:fld>
            <a:endParaRPr lang="en-US"/>
          </a:p>
        </p:txBody>
      </p:sp>
    </p:spTree>
    <p:extLst>
      <p:ext uri="{BB962C8B-B14F-4D97-AF65-F5344CB8AC3E}">
        <p14:creationId xmlns:p14="http://schemas.microsoft.com/office/powerpoint/2010/main" val="4008521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10:25 AM to </a:t>
            </a:r>
            <a:r>
              <a:rPr lang="en-US" b="1" dirty="0">
                <a:solidFill>
                  <a:srgbClr val="FF0000"/>
                </a:solidFill>
                <a:highlight>
                  <a:srgbClr val="FFFF00"/>
                </a:highlight>
              </a:rPr>
              <a:t>10:30 AM</a:t>
            </a:r>
            <a:endParaRPr lang="en-US" b="1" dirty="0">
              <a:solidFill>
                <a:srgbClr val="FF0000"/>
              </a:solidFill>
            </a:endParaRPr>
          </a:p>
          <a:p>
            <a:r>
              <a:rPr lang="en-US" dirty="0"/>
              <a:t>QAR can be used with graphics such as visuals, tables, charts, figures, etc., which is especially helpful in mathematics. The same principles apply in terms of students be asked to find the answers to explicit and implicit questions; however, the modality of text has changed.</a:t>
            </a:r>
          </a:p>
        </p:txBody>
      </p:sp>
      <p:sp>
        <p:nvSpPr>
          <p:cNvPr id="4" name="Slide Number Placeholder 3"/>
          <p:cNvSpPr>
            <a:spLocks noGrp="1"/>
          </p:cNvSpPr>
          <p:nvPr>
            <p:ph type="sldNum" sz="quarter" idx="5"/>
          </p:nvPr>
        </p:nvSpPr>
        <p:spPr/>
        <p:txBody>
          <a:bodyPr/>
          <a:lstStyle/>
          <a:p>
            <a:fld id="{54F089D1-891E-44B6-8112-50E5EBBC05EC}" type="slidenum">
              <a:rPr lang="en-US" smtClean="0"/>
              <a:t>17</a:t>
            </a:fld>
            <a:endParaRPr lang="en-US"/>
          </a:p>
        </p:txBody>
      </p:sp>
    </p:spTree>
    <p:extLst>
      <p:ext uri="{BB962C8B-B14F-4D97-AF65-F5344CB8AC3E}">
        <p14:creationId xmlns:p14="http://schemas.microsoft.com/office/powerpoint/2010/main" val="1492288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10:30 AM to 10:40</a:t>
            </a:r>
            <a:r>
              <a:rPr lang="en-US" b="1" dirty="0">
                <a:solidFill>
                  <a:srgbClr val="FF0000"/>
                </a:solidFill>
                <a:highlight>
                  <a:srgbClr val="FFFF00"/>
                </a:highlight>
              </a:rPr>
              <a:t> AM (slides 18-20)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highlight>
                  <a:srgbClr val="FFFF00"/>
                </a:highlight>
              </a:rPr>
              <a:t>Discipline-specific vocabulary often consists of Tier III words, which are the most challenging for students to acquire because they are low-frequency, highly specialized terms. One vocabulary strategy that you can use in your STEM classroom is Magic Squares. You can encourage your students to approach Magic Squares like a puzzle similar to Sudoku to solve.</a:t>
            </a:r>
          </a:p>
        </p:txBody>
      </p:sp>
      <p:sp>
        <p:nvSpPr>
          <p:cNvPr id="4" name="Slide Number Placeholder 3"/>
          <p:cNvSpPr>
            <a:spLocks noGrp="1"/>
          </p:cNvSpPr>
          <p:nvPr>
            <p:ph type="sldNum" sz="quarter" idx="5"/>
          </p:nvPr>
        </p:nvSpPr>
        <p:spPr/>
        <p:txBody>
          <a:bodyPr/>
          <a:lstStyle/>
          <a:p>
            <a:fld id="{54F089D1-891E-44B6-8112-50E5EBBC05EC}" type="slidenum">
              <a:rPr lang="en-US" smtClean="0"/>
              <a:t>18</a:t>
            </a:fld>
            <a:endParaRPr lang="en-US"/>
          </a:p>
        </p:txBody>
      </p:sp>
    </p:spTree>
    <p:extLst>
      <p:ext uri="{BB962C8B-B14F-4D97-AF65-F5344CB8AC3E}">
        <p14:creationId xmlns:p14="http://schemas.microsoft.com/office/powerpoint/2010/main" val="3307595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10:30 AM to 10:40</a:t>
            </a:r>
            <a:r>
              <a:rPr lang="en-US" b="1" dirty="0">
                <a:solidFill>
                  <a:srgbClr val="FF0000"/>
                </a:solidFill>
                <a:highlight>
                  <a:srgbClr val="FFFF00"/>
                </a:highlight>
              </a:rPr>
              <a:t> AM (slides 18-20)</a:t>
            </a:r>
            <a:br>
              <a:rPr lang="en-US" dirty="0"/>
            </a:br>
            <a:r>
              <a:rPr lang="en-US" dirty="0"/>
              <a:t>Here, I have presented a list of 9 vocabulary terms related to the book, </a:t>
            </a:r>
            <a:r>
              <a:rPr lang="en-US" i="1" dirty="0"/>
              <a:t>Separate is Never Equal. </a:t>
            </a:r>
            <a:r>
              <a:rPr lang="en-US" i="0" dirty="0"/>
              <a:t>These terms correspond with the numbered definitions on the right. However, these definitions are jumbled. Students must match the correct term (associated with a letter) to the correct definition (associated with a number.) In the box, they will write the number of the correct definition that corresponds to the letter. </a:t>
            </a:r>
            <a:r>
              <a:rPr lang="en-US" sz="1200" b="0" kern="1200" dirty="0">
                <a:solidFill>
                  <a:schemeClr val="tx1"/>
                </a:solidFill>
                <a:effectLst/>
                <a:latin typeface="+mn-lt"/>
                <a:ea typeface="+mn-ea"/>
                <a:cs typeface="+mn-cs"/>
              </a:rPr>
              <a:t>The addition of the numbers going across each row, down each column, and going diagonally will all add up to the same number. This number will answer your last question on the worksheet. </a:t>
            </a:r>
            <a:endParaRPr lang="en-US" b="0" dirty="0"/>
          </a:p>
        </p:txBody>
      </p:sp>
      <p:sp>
        <p:nvSpPr>
          <p:cNvPr id="4" name="Slide Number Placeholder 3"/>
          <p:cNvSpPr>
            <a:spLocks noGrp="1"/>
          </p:cNvSpPr>
          <p:nvPr>
            <p:ph type="sldNum" sz="quarter" idx="5"/>
          </p:nvPr>
        </p:nvSpPr>
        <p:spPr/>
        <p:txBody>
          <a:bodyPr/>
          <a:lstStyle/>
          <a:p>
            <a:fld id="{54F089D1-891E-44B6-8112-50E5EBBC05EC}" type="slidenum">
              <a:rPr lang="en-US" smtClean="0"/>
              <a:t>19</a:t>
            </a:fld>
            <a:endParaRPr lang="en-US"/>
          </a:p>
        </p:txBody>
      </p:sp>
    </p:spTree>
    <p:extLst>
      <p:ext uri="{BB962C8B-B14F-4D97-AF65-F5344CB8AC3E}">
        <p14:creationId xmlns:p14="http://schemas.microsoft.com/office/powerpoint/2010/main" val="233391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9:30 AM to 9:35 AM (+ slide 1)</a:t>
            </a:r>
          </a:p>
          <a:p>
            <a:endParaRPr lang="en-US" dirty="0"/>
          </a:p>
        </p:txBody>
      </p:sp>
      <p:sp>
        <p:nvSpPr>
          <p:cNvPr id="4" name="Slide Number Placeholder 3"/>
          <p:cNvSpPr>
            <a:spLocks noGrp="1"/>
          </p:cNvSpPr>
          <p:nvPr>
            <p:ph type="sldNum" sz="quarter" idx="5"/>
          </p:nvPr>
        </p:nvSpPr>
        <p:spPr/>
        <p:txBody>
          <a:bodyPr/>
          <a:lstStyle/>
          <a:p>
            <a:fld id="{54F089D1-891E-44B6-8112-50E5EBBC05EC}" type="slidenum">
              <a:rPr lang="en-US" smtClean="0"/>
              <a:t>2</a:t>
            </a:fld>
            <a:endParaRPr lang="en-US"/>
          </a:p>
        </p:txBody>
      </p:sp>
    </p:spTree>
    <p:extLst>
      <p:ext uri="{BB962C8B-B14F-4D97-AF65-F5344CB8AC3E}">
        <p14:creationId xmlns:p14="http://schemas.microsoft.com/office/powerpoint/2010/main" val="278549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10:30 AM to 10:40</a:t>
            </a:r>
            <a:r>
              <a:rPr lang="en-US" b="1" dirty="0">
                <a:solidFill>
                  <a:srgbClr val="FF0000"/>
                </a:solidFill>
                <a:highlight>
                  <a:srgbClr val="FFFF00"/>
                </a:highlight>
              </a:rPr>
              <a:t> AM (slides 18-20)</a:t>
            </a:r>
            <a:br>
              <a:rPr lang="en-US" dirty="0"/>
            </a:br>
            <a:r>
              <a:rPr lang="en-US" dirty="0"/>
              <a:t>This slide shows the answer key to the previous slide. The Magic Number is 15. I like this strategy because </a:t>
            </a:r>
            <a:r>
              <a:rPr lang="en-US" b="0" dirty="0">
                <a:solidFill>
                  <a:srgbClr val="FF0000"/>
                </a:solidFill>
                <a:highlight>
                  <a:srgbClr val="FFFF00"/>
                </a:highlight>
              </a:rPr>
              <a:t>Magic Squares incorporates math to have students self-check their answers. </a:t>
            </a:r>
            <a:endParaRPr lang="en-US" b="0" dirty="0"/>
          </a:p>
        </p:txBody>
      </p:sp>
      <p:sp>
        <p:nvSpPr>
          <p:cNvPr id="4" name="Slide Number Placeholder 3"/>
          <p:cNvSpPr>
            <a:spLocks noGrp="1"/>
          </p:cNvSpPr>
          <p:nvPr>
            <p:ph type="sldNum" sz="quarter" idx="5"/>
          </p:nvPr>
        </p:nvSpPr>
        <p:spPr/>
        <p:txBody>
          <a:bodyPr/>
          <a:lstStyle/>
          <a:p>
            <a:fld id="{54F089D1-891E-44B6-8112-50E5EBBC05EC}" type="slidenum">
              <a:rPr lang="en-US" smtClean="0"/>
              <a:t>20</a:t>
            </a:fld>
            <a:endParaRPr lang="en-US"/>
          </a:p>
        </p:txBody>
      </p:sp>
    </p:spTree>
    <p:extLst>
      <p:ext uri="{BB962C8B-B14F-4D97-AF65-F5344CB8AC3E}">
        <p14:creationId xmlns:p14="http://schemas.microsoft.com/office/powerpoint/2010/main" val="2125857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10:40 AM to 10:55</a:t>
            </a:r>
            <a:r>
              <a:rPr lang="en-US" b="1" dirty="0">
                <a:solidFill>
                  <a:srgbClr val="FF0000"/>
                </a:solidFill>
                <a:highlight>
                  <a:srgbClr val="FFFF00"/>
                </a:highlight>
              </a:rPr>
              <a:t>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highlight>
                  <a:srgbClr val="FFFF00"/>
                </a:highlight>
              </a:rPr>
              <a:t>Attendees will have 15 minutes to create a Magic Square for “Digitized Signals…”</a:t>
            </a:r>
            <a:endParaRPr lang="en-US" b="0" dirty="0"/>
          </a:p>
        </p:txBody>
      </p:sp>
      <p:sp>
        <p:nvSpPr>
          <p:cNvPr id="4" name="Slide Number Placeholder 3"/>
          <p:cNvSpPr>
            <a:spLocks noGrp="1"/>
          </p:cNvSpPr>
          <p:nvPr>
            <p:ph type="sldNum" sz="quarter" idx="5"/>
          </p:nvPr>
        </p:nvSpPr>
        <p:spPr/>
        <p:txBody>
          <a:bodyPr/>
          <a:lstStyle/>
          <a:p>
            <a:fld id="{54F089D1-891E-44B6-8112-50E5EBBC05EC}" type="slidenum">
              <a:rPr lang="en-US" smtClean="0"/>
              <a:t>21</a:t>
            </a:fld>
            <a:endParaRPr lang="en-US"/>
          </a:p>
        </p:txBody>
      </p:sp>
    </p:spTree>
    <p:extLst>
      <p:ext uri="{BB962C8B-B14F-4D97-AF65-F5344CB8AC3E}">
        <p14:creationId xmlns:p14="http://schemas.microsoft.com/office/powerpoint/2010/main" val="1180386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10:55 AM to 11:00 AM </a:t>
            </a:r>
          </a:p>
        </p:txBody>
      </p:sp>
      <p:sp>
        <p:nvSpPr>
          <p:cNvPr id="4" name="Slide Number Placeholder 3"/>
          <p:cNvSpPr>
            <a:spLocks noGrp="1"/>
          </p:cNvSpPr>
          <p:nvPr>
            <p:ph type="sldNum" sz="quarter" idx="5"/>
          </p:nvPr>
        </p:nvSpPr>
        <p:spPr/>
        <p:txBody>
          <a:bodyPr/>
          <a:lstStyle/>
          <a:p>
            <a:fld id="{54F089D1-891E-44B6-8112-50E5EBBC05EC}" type="slidenum">
              <a:rPr lang="en-US" smtClean="0"/>
              <a:t>22</a:t>
            </a:fld>
            <a:endParaRPr lang="en-US"/>
          </a:p>
        </p:txBody>
      </p:sp>
    </p:spTree>
    <p:extLst>
      <p:ext uri="{BB962C8B-B14F-4D97-AF65-F5344CB8AC3E}">
        <p14:creationId xmlns:p14="http://schemas.microsoft.com/office/powerpoint/2010/main" val="45900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9:35 AM to </a:t>
            </a:r>
            <a:r>
              <a:rPr lang="en-US" b="1" dirty="0">
                <a:solidFill>
                  <a:srgbClr val="FF0000"/>
                </a:solidFill>
                <a:highlight>
                  <a:srgbClr val="FFFF00"/>
                </a:highlight>
              </a:rPr>
              <a:t>9:40 AM </a:t>
            </a:r>
            <a:r>
              <a:rPr lang="en-US" b="1" dirty="0">
                <a:solidFill>
                  <a:srgbClr val="FF0000"/>
                </a:solidFill>
              </a:rPr>
              <a:t>(+ slides 4 &amp;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Before delving into how to integrate disciplinary literacy in your STEM classroom, it’s important to first have a working definition of “disciplinary literacy” and its importance.</a:t>
            </a:r>
          </a:p>
          <a:p>
            <a:endParaRPr lang="en-US" dirty="0"/>
          </a:p>
        </p:txBody>
      </p:sp>
      <p:sp>
        <p:nvSpPr>
          <p:cNvPr id="4" name="Slide Number Placeholder 3"/>
          <p:cNvSpPr>
            <a:spLocks noGrp="1"/>
          </p:cNvSpPr>
          <p:nvPr>
            <p:ph type="sldNum" sz="quarter" idx="5"/>
          </p:nvPr>
        </p:nvSpPr>
        <p:spPr/>
        <p:txBody>
          <a:bodyPr/>
          <a:lstStyle/>
          <a:p>
            <a:fld id="{54F089D1-891E-44B6-8112-50E5EBBC05EC}" type="slidenum">
              <a:rPr lang="en-US" smtClean="0"/>
              <a:t>3</a:t>
            </a:fld>
            <a:endParaRPr lang="en-US"/>
          </a:p>
        </p:txBody>
      </p:sp>
    </p:spTree>
    <p:extLst>
      <p:ext uri="{BB962C8B-B14F-4D97-AF65-F5344CB8AC3E}">
        <p14:creationId xmlns:p14="http://schemas.microsoft.com/office/powerpoint/2010/main" val="168828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9:35 AM to </a:t>
            </a:r>
            <a:r>
              <a:rPr lang="en-US" b="1" dirty="0">
                <a:solidFill>
                  <a:srgbClr val="FF0000"/>
                </a:solidFill>
                <a:highlight>
                  <a:srgbClr val="FFFF00"/>
                </a:highlight>
              </a:rPr>
              <a:t>9:40 AM </a:t>
            </a:r>
            <a:r>
              <a:rPr lang="en-US" b="1" dirty="0">
                <a:solidFill>
                  <a:srgbClr val="FF0000"/>
                </a:solidFill>
              </a:rPr>
              <a:t>(+ slides 3 &amp; 5)</a:t>
            </a:r>
          </a:p>
          <a:p>
            <a:r>
              <a:rPr lang="en-US" dirty="0"/>
              <a:t>A formal definition of “disciplinary literacy” as defined by McConachie is presented on this slide. Essentially, disciplinary literacy entails the listening, speaking, reading, and writing skills needed by professionals to be successful within a particular discipline. To put it plainly, disciplinary literacy involves teaching your students how to read like a _______ scientist, mathematician, engineer, medical professional, etc.</a:t>
            </a:r>
          </a:p>
        </p:txBody>
      </p:sp>
      <p:sp>
        <p:nvSpPr>
          <p:cNvPr id="4" name="Slide Number Placeholder 3"/>
          <p:cNvSpPr>
            <a:spLocks noGrp="1"/>
          </p:cNvSpPr>
          <p:nvPr>
            <p:ph type="sldNum" sz="quarter" idx="5"/>
          </p:nvPr>
        </p:nvSpPr>
        <p:spPr/>
        <p:txBody>
          <a:bodyPr/>
          <a:lstStyle/>
          <a:p>
            <a:fld id="{54F089D1-891E-44B6-8112-50E5EBBC05EC}" type="slidenum">
              <a:rPr lang="en-US" smtClean="0"/>
              <a:t>4</a:t>
            </a:fld>
            <a:endParaRPr lang="en-US"/>
          </a:p>
        </p:txBody>
      </p:sp>
    </p:spTree>
    <p:extLst>
      <p:ext uri="{BB962C8B-B14F-4D97-AF65-F5344CB8AC3E}">
        <p14:creationId xmlns:p14="http://schemas.microsoft.com/office/powerpoint/2010/main" val="190288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9:35 AM to </a:t>
            </a:r>
            <a:r>
              <a:rPr lang="en-US" b="1" dirty="0">
                <a:solidFill>
                  <a:srgbClr val="FF0000"/>
                </a:solidFill>
                <a:highlight>
                  <a:srgbClr val="FFFF00"/>
                </a:highlight>
              </a:rPr>
              <a:t>9:40 AM </a:t>
            </a:r>
            <a:r>
              <a:rPr lang="en-US" b="1" dirty="0">
                <a:solidFill>
                  <a:srgbClr val="FF0000"/>
                </a:solidFill>
              </a:rPr>
              <a:t>(+ slides 3 &amp;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Disciplinary literacy is important to integrate in your STEM classroom because ultimately, you are teaching and training the next generation of engineers, scientists, mathematicians, etc. Within your discipline, there is a unique set of jargon, a unique way to evaluate what is read, and a unique way to communicate. For example, r</a:t>
            </a:r>
            <a:r>
              <a:rPr lang="en-US" sz="1200" kern="1200" dirty="0">
                <a:solidFill>
                  <a:schemeClr val="tx1"/>
                </a:solidFill>
                <a:effectLst/>
                <a:latin typeface="+mn-lt"/>
                <a:ea typeface="+mn-ea"/>
                <a:cs typeface="+mn-cs"/>
              </a:rPr>
              <a:t>eading like a scientist entails critically evaluating the methodology of a study and the conclusions that were drawn based on the data presented. In the mathematics classroom, it is very important that students identify extraneous information that is irrelevant to solving the problem at hand. This requires close reading of word problems.</a:t>
            </a:r>
            <a:endParaRPr lang="en-US" b="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54F089D1-891E-44B6-8112-50E5EBBC05EC}" type="slidenum">
              <a:rPr lang="en-US" smtClean="0"/>
              <a:t>5</a:t>
            </a:fld>
            <a:endParaRPr lang="en-US"/>
          </a:p>
        </p:txBody>
      </p:sp>
    </p:spTree>
    <p:extLst>
      <p:ext uri="{BB962C8B-B14F-4D97-AF65-F5344CB8AC3E}">
        <p14:creationId xmlns:p14="http://schemas.microsoft.com/office/powerpoint/2010/main" val="7798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9:40 AM to </a:t>
            </a:r>
            <a:r>
              <a:rPr lang="en-US" b="1" dirty="0">
                <a:solidFill>
                  <a:srgbClr val="FF0000"/>
                </a:solidFill>
                <a:highlight>
                  <a:srgbClr val="FFFF00"/>
                </a:highlight>
              </a:rPr>
              <a:t>9:55 AM (slides 6-14)</a:t>
            </a:r>
            <a:endParaRPr lang="en-US" b="1" dirty="0">
              <a:solidFill>
                <a:srgbClr val="FF0000"/>
              </a:solidFill>
            </a:endParaRPr>
          </a:p>
          <a:p>
            <a:r>
              <a:rPr lang="en-US" dirty="0"/>
              <a:t>I first want to introduce QAR: Question-Answer Relationships. QAR is my favorite reading comprehension strategy because it’s versatile enough to be used across content areas and grade levels. Furthermore, QAR involves close reading; students must return to and often reread the text in order to answer the questions. Since you write the questions posed, you are able to direct your students to the most important information within the text.</a:t>
            </a:r>
          </a:p>
        </p:txBody>
      </p:sp>
      <p:sp>
        <p:nvSpPr>
          <p:cNvPr id="4" name="Slide Number Placeholder 3"/>
          <p:cNvSpPr>
            <a:spLocks noGrp="1"/>
          </p:cNvSpPr>
          <p:nvPr>
            <p:ph type="sldNum" sz="quarter" idx="5"/>
          </p:nvPr>
        </p:nvSpPr>
        <p:spPr/>
        <p:txBody>
          <a:bodyPr/>
          <a:lstStyle/>
          <a:p>
            <a:fld id="{54F089D1-891E-44B6-8112-50E5EBBC05EC}" type="slidenum">
              <a:rPr lang="en-US" smtClean="0"/>
              <a:t>6</a:t>
            </a:fld>
            <a:endParaRPr lang="en-US"/>
          </a:p>
        </p:txBody>
      </p:sp>
    </p:spTree>
    <p:extLst>
      <p:ext uri="{BB962C8B-B14F-4D97-AF65-F5344CB8AC3E}">
        <p14:creationId xmlns:p14="http://schemas.microsoft.com/office/powerpoint/2010/main" val="2088289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9:40 AM to </a:t>
            </a:r>
            <a:r>
              <a:rPr lang="en-US" b="1" dirty="0">
                <a:solidFill>
                  <a:srgbClr val="FF0000"/>
                </a:solidFill>
                <a:highlight>
                  <a:srgbClr val="FFFF00"/>
                </a:highlight>
              </a:rPr>
              <a:t>9:55 AM (slides 6-14)</a:t>
            </a:r>
            <a:endParaRPr lang="en-US" b="1" dirty="0">
              <a:solidFill>
                <a:srgbClr val="FF0000"/>
              </a:solidFill>
            </a:endParaRPr>
          </a:p>
          <a:p>
            <a:pPr lvl="0"/>
            <a:r>
              <a:rPr lang="en-US" sz="1200" kern="1200" dirty="0">
                <a:solidFill>
                  <a:schemeClr val="tx1"/>
                </a:solidFill>
                <a:effectLst/>
                <a:latin typeface="+mn-lt"/>
                <a:ea typeface="+mn-ea"/>
                <a:cs typeface="+mn-cs"/>
              </a:rPr>
              <a:t>Before you can teach students the Question-Answer Relationships literacy strategy, it’s important to first understand these relationships. There are two categories of questions: explicit questions and implicit questions. The first type of explicit question is categorized as “Right There”, the answer to which is directly stated in the text. “Think and Search” questions are also explicit questions yet task students with synthesizing information presented throughout the text. The second category of questions are implicit. “Author and You” questions are implicit in that students must utilize their own background knowledge coupled with the text to answer them. Whereas students can answer “On My Own” questions solely using their own background knowledge.</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pPr lvl="0"/>
            <a:r>
              <a:rPr lang="en-US" sz="1100" kern="1200" dirty="0">
                <a:solidFill>
                  <a:schemeClr val="tx1"/>
                </a:solidFill>
                <a:effectLst/>
                <a:latin typeface="+mn-lt"/>
                <a:ea typeface="+mn-ea"/>
                <a:cs typeface="+mn-cs"/>
              </a:rPr>
              <a:t>QAR helps to prepare students to take standardized exams such as STAAR, AP tests, or college entrance exams as students begin to recognize that some questions may be implicit or the answer to an explicit question may not be stated directly within the text. </a:t>
            </a:r>
            <a:endParaRPr lang="en-US" dirty="0"/>
          </a:p>
        </p:txBody>
      </p:sp>
      <p:sp>
        <p:nvSpPr>
          <p:cNvPr id="4" name="Slide Number Placeholder 3"/>
          <p:cNvSpPr>
            <a:spLocks noGrp="1"/>
          </p:cNvSpPr>
          <p:nvPr>
            <p:ph type="sldNum" sz="quarter" idx="5"/>
          </p:nvPr>
        </p:nvSpPr>
        <p:spPr/>
        <p:txBody>
          <a:bodyPr/>
          <a:lstStyle/>
          <a:p>
            <a:fld id="{54F089D1-891E-44B6-8112-50E5EBBC05EC}" type="slidenum">
              <a:rPr lang="en-US" smtClean="0"/>
              <a:t>7</a:t>
            </a:fld>
            <a:endParaRPr lang="en-US"/>
          </a:p>
        </p:txBody>
      </p:sp>
    </p:spTree>
    <p:extLst>
      <p:ext uri="{BB962C8B-B14F-4D97-AF65-F5344CB8AC3E}">
        <p14:creationId xmlns:p14="http://schemas.microsoft.com/office/powerpoint/2010/main" val="194880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9:40 AM to </a:t>
            </a:r>
            <a:r>
              <a:rPr lang="en-US" b="1" dirty="0">
                <a:solidFill>
                  <a:srgbClr val="FF0000"/>
                </a:solidFill>
                <a:highlight>
                  <a:srgbClr val="FFFF00"/>
                </a:highlight>
              </a:rPr>
              <a:t>9:55 AM (slides 6-14)</a:t>
            </a:r>
            <a:endParaRPr lang="en-US"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utilizing Question-Answer Relationships, or QAR in your classroom, it would benefit your students to have an anchor chart depicting the categories and types of questions. This slide depicts an example of such an anchor chart.</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4F089D1-891E-44B6-8112-50E5EBBC05EC}" type="slidenum">
              <a:rPr lang="en-US" smtClean="0"/>
              <a:t>8</a:t>
            </a:fld>
            <a:endParaRPr lang="en-US"/>
          </a:p>
        </p:txBody>
      </p:sp>
    </p:spTree>
    <p:extLst>
      <p:ext uri="{BB962C8B-B14F-4D97-AF65-F5344CB8AC3E}">
        <p14:creationId xmlns:p14="http://schemas.microsoft.com/office/powerpoint/2010/main" val="2629573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9:40 AM to </a:t>
            </a:r>
            <a:r>
              <a:rPr lang="en-US" b="1" dirty="0">
                <a:solidFill>
                  <a:srgbClr val="FF0000"/>
                </a:solidFill>
                <a:highlight>
                  <a:srgbClr val="FFFF00"/>
                </a:highlight>
              </a:rPr>
              <a:t>9:55 AM (slides 6-14)</a:t>
            </a:r>
            <a:endParaRPr lang="en-US"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am going to briefly provide an example of how to use QAR with a discipline-specific text. The example that I am going to share is intended for a 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social studies classroom using the book, </a:t>
            </a:r>
            <a:r>
              <a:rPr lang="en-US" sz="1200" i="1" kern="1200" dirty="0">
                <a:solidFill>
                  <a:schemeClr val="tx1"/>
                </a:solidFill>
                <a:effectLst/>
                <a:latin typeface="+mn-lt"/>
                <a:ea typeface="+mn-ea"/>
                <a:cs typeface="+mn-cs"/>
              </a:rPr>
              <a:t>Separate is never equal: Sylvia Mendez &amp; Her Family’s Fight for Desegregation </a:t>
            </a:r>
            <a:r>
              <a:rPr lang="en-US" sz="1200" i="0" kern="1200" dirty="0">
                <a:solidFill>
                  <a:schemeClr val="tx1"/>
                </a:solidFill>
                <a:effectLst/>
                <a:latin typeface="+mn-lt"/>
                <a:ea typeface="+mn-ea"/>
                <a:cs typeface="+mn-cs"/>
              </a:rPr>
              <a:t>by Duncan Tonatiuh.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sake of time, I will provide a brief synopsis of the book. As the title suggests, the book is about Sylvia Mendez, a Mexican-American girl who encountered discrimination when her family attempted to enroll her in school in Westminster, California. Sylvia was told that she and her siblings would have to attend the “Mexican school.” The “Mexican school” was inferior in condition to the school that White children attended. Sylvia’s father hired a lawyer, Mr. David Marcus to bring a lawsuit against the Westminster district. During the trial, school administrators of the Westminster district stated that they segregated the Mexican-American children into their own school because Mexican-American children were “inferior” in not only their scholastic aptitude but also hygiene and English proficiency. The Mendez family won their lawsuit, which was appealed by the school district. Ultimately, the Court of Appeals in San Francisco also sided with the Mendez family. During the trial, Mr. Marcus, the family’s lawyer received counsel from Thurgood Marshall. In June of 1947, Governor Earl Warren signed a law that mandated integration of California’s public schools. The Mendez’s court case was a seminal predecessor to the </a:t>
            </a:r>
            <a:r>
              <a:rPr lang="en-US" sz="1200" i="1" kern="1200" dirty="0">
                <a:solidFill>
                  <a:schemeClr val="tx1"/>
                </a:solidFill>
                <a:effectLst/>
                <a:latin typeface="+mn-lt"/>
                <a:ea typeface="+mn-ea"/>
                <a:cs typeface="+mn-cs"/>
              </a:rPr>
              <a:t>Brown v. Board of Education</a:t>
            </a:r>
            <a:r>
              <a:rPr lang="en-US" sz="1200" kern="1200" dirty="0">
                <a:solidFill>
                  <a:schemeClr val="tx1"/>
                </a:solidFill>
                <a:effectLst/>
                <a:latin typeface="+mn-lt"/>
                <a:ea typeface="+mn-ea"/>
                <a:cs typeface="+mn-cs"/>
              </a:rPr>
              <a:t> (1954) Supreme Court ruling, which mandated integration of public schools across the United States. As a side note Earl Warren was the Chief Justice of the Supreme Court during the </a:t>
            </a:r>
            <a:r>
              <a:rPr lang="en-US" sz="1200" i="1" kern="1200" dirty="0">
                <a:solidFill>
                  <a:schemeClr val="tx1"/>
                </a:solidFill>
                <a:effectLst/>
                <a:latin typeface="+mn-lt"/>
                <a:ea typeface="+mn-ea"/>
                <a:cs typeface="+mn-cs"/>
              </a:rPr>
              <a:t>Brown </a:t>
            </a:r>
            <a:r>
              <a:rPr lang="en-US" sz="1200" kern="1200" dirty="0">
                <a:solidFill>
                  <a:schemeClr val="tx1"/>
                </a:solidFill>
                <a:effectLst/>
                <a:latin typeface="+mn-lt"/>
                <a:ea typeface="+mn-ea"/>
                <a:cs typeface="+mn-cs"/>
              </a:rPr>
              <a:t>ruling, which was of course argued by Thurgood Marshall.</a:t>
            </a:r>
          </a:p>
          <a:p>
            <a:endParaRPr lang="en-US" dirty="0"/>
          </a:p>
        </p:txBody>
      </p:sp>
      <p:sp>
        <p:nvSpPr>
          <p:cNvPr id="4" name="Slide Number Placeholder 3"/>
          <p:cNvSpPr>
            <a:spLocks noGrp="1"/>
          </p:cNvSpPr>
          <p:nvPr>
            <p:ph type="sldNum" sz="quarter" idx="5"/>
          </p:nvPr>
        </p:nvSpPr>
        <p:spPr/>
        <p:txBody>
          <a:bodyPr/>
          <a:lstStyle/>
          <a:p>
            <a:fld id="{54F089D1-891E-44B6-8112-50E5EBBC05EC}" type="slidenum">
              <a:rPr lang="en-US" smtClean="0"/>
              <a:t>9</a:t>
            </a:fld>
            <a:endParaRPr lang="en-US"/>
          </a:p>
        </p:txBody>
      </p:sp>
    </p:spTree>
    <p:extLst>
      <p:ext uri="{BB962C8B-B14F-4D97-AF65-F5344CB8AC3E}">
        <p14:creationId xmlns:p14="http://schemas.microsoft.com/office/powerpoint/2010/main" val="367389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D28FF-BF1B-4ABB-9868-B3D2252C12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9D681-286E-406C-BECB-9F676B6E5A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5F7164-CE17-4558-A63C-F2CCD0ACE125}"/>
              </a:ext>
            </a:extLst>
          </p:cNvPr>
          <p:cNvSpPr>
            <a:spLocks noGrp="1"/>
          </p:cNvSpPr>
          <p:nvPr>
            <p:ph type="dt" sz="half" idx="10"/>
          </p:nvPr>
        </p:nvSpPr>
        <p:spPr/>
        <p:txBody>
          <a:bodyPr/>
          <a:lstStyle/>
          <a:p>
            <a:fld id="{EA0C0817-A112-4847-8014-A94B7D2A4EA3}" type="datetime1">
              <a:rPr lang="en-US" smtClean="0"/>
              <a:t>2/20/20</a:t>
            </a:fld>
            <a:endParaRPr lang="en-US" dirty="0"/>
          </a:p>
        </p:txBody>
      </p:sp>
      <p:sp>
        <p:nvSpPr>
          <p:cNvPr id="5" name="Footer Placeholder 4">
            <a:extLst>
              <a:ext uri="{FF2B5EF4-FFF2-40B4-BE49-F238E27FC236}">
                <a16:creationId xmlns:a16="http://schemas.microsoft.com/office/drawing/2014/main" id="{FD1A5DE6-B7A0-4E4A-88C2-6CC7C95BF5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C52626-8A2A-46A0-AF86-35F558A7D979}"/>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9074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D1D0E-1A45-4600-8C8E-33914E64AC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1E7C87-9AB6-4215-B1E9-3BF87EAB17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8F9E1-D2CE-4DB5-8D83-2DB8FDFAAAEB}"/>
              </a:ext>
            </a:extLst>
          </p:cNvPr>
          <p:cNvSpPr>
            <a:spLocks noGrp="1"/>
          </p:cNvSpPr>
          <p:nvPr>
            <p:ph type="dt" sz="half" idx="10"/>
          </p:nvPr>
        </p:nvSpPr>
        <p:spPr/>
        <p:txBody>
          <a:bodyPr/>
          <a:lstStyle/>
          <a:p>
            <a:fld id="{134F40B7-36AB-4376-BE14-EF7004D79BB9}" type="datetime1">
              <a:rPr lang="en-US" smtClean="0"/>
              <a:t>2/20/20</a:t>
            </a:fld>
            <a:endParaRPr lang="en-US"/>
          </a:p>
        </p:txBody>
      </p:sp>
      <p:sp>
        <p:nvSpPr>
          <p:cNvPr id="5" name="Footer Placeholder 4">
            <a:extLst>
              <a:ext uri="{FF2B5EF4-FFF2-40B4-BE49-F238E27FC236}">
                <a16:creationId xmlns:a16="http://schemas.microsoft.com/office/drawing/2014/main" id="{10CC01CF-B0CC-4A0F-87B6-36D19334A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8BBDC-C8C7-4BDD-B2E4-7234930DE29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14353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E7FA7C-78CA-4200-A0C3-A15562A6FB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498870-C1CB-4FEF-B31C-07CD640366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494F6-A701-4848-8489-12475EC78C0C}"/>
              </a:ext>
            </a:extLst>
          </p:cNvPr>
          <p:cNvSpPr>
            <a:spLocks noGrp="1"/>
          </p:cNvSpPr>
          <p:nvPr>
            <p:ph type="dt" sz="half" idx="10"/>
          </p:nvPr>
        </p:nvSpPr>
        <p:spPr/>
        <p:txBody>
          <a:bodyPr/>
          <a:lstStyle/>
          <a:p>
            <a:fld id="{FF87CAB8-DCAE-46A5-AADA-B3FAD11A54E0}" type="datetime1">
              <a:rPr lang="en-US" smtClean="0"/>
              <a:t>2/20/20</a:t>
            </a:fld>
            <a:endParaRPr lang="en-US"/>
          </a:p>
        </p:txBody>
      </p:sp>
      <p:sp>
        <p:nvSpPr>
          <p:cNvPr id="5" name="Footer Placeholder 4">
            <a:extLst>
              <a:ext uri="{FF2B5EF4-FFF2-40B4-BE49-F238E27FC236}">
                <a16:creationId xmlns:a16="http://schemas.microsoft.com/office/drawing/2014/main" id="{DF1B41CE-70BB-44E7-8FB6-5239A13A2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AD08D-866A-4E57-BF71-DCA52494E42A}"/>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4336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4FCD-E406-4BD6-BF4D-11356CBC03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8171E-AC27-4AC8-88A3-F8C36F0537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E83F0-3DDC-42F6-9F17-1D57E4B94AD9}"/>
              </a:ext>
            </a:extLst>
          </p:cNvPr>
          <p:cNvSpPr>
            <a:spLocks noGrp="1"/>
          </p:cNvSpPr>
          <p:nvPr>
            <p:ph type="dt" sz="half" idx="10"/>
          </p:nvPr>
        </p:nvSpPr>
        <p:spPr/>
        <p:txBody>
          <a:bodyPr/>
          <a:lstStyle/>
          <a:p>
            <a:fld id="{7332B432-ACDA-4023-A761-2BAB76577B62}" type="datetime1">
              <a:rPr lang="en-US" smtClean="0"/>
              <a:t>2/20/20</a:t>
            </a:fld>
            <a:endParaRPr lang="en-US"/>
          </a:p>
        </p:txBody>
      </p:sp>
      <p:sp>
        <p:nvSpPr>
          <p:cNvPr id="5" name="Footer Placeholder 4">
            <a:extLst>
              <a:ext uri="{FF2B5EF4-FFF2-40B4-BE49-F238E27FC236}">
                <a16:creationId xmlns:a16="http://schemas.microsoft.com/office/drawing/2014/main" id="{C9044AD1-FF8B-469D-B735-87773962B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4E513-C7D3-41D9-9342-3A2326CAED1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1343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96CB-2B0C-4EC1-BAFB-31659C2D93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8BD830-4FC3-4DCA-A381-E200D2631D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999D41-46F6-4179-BA53-58191A4D2860}"/>
              </a:ext>
            </a:extLst>
          </p:cNvPr>
          <p:cNvSpPr>
            <a:spLocks noGrp="1"/>
          </p:cNvSpPr>
          <p:nvPr>
            <p:ph type="dt" sz="half" idx="10"/>
          </p:nvPr>
        </p:nvSpPr>
        <p:spPr/>
        <p:txBody>
          <a:bodyPr/>
          <a:lstStyle/>
          <a:p>
            <a:fld id="{D9C646AA-F36E-4540-911D-FFFC0A0EF24A}" type="datetime1">
              <a:rPr lang="en-US" smtClean="0"/>
              <a:t>2/20/20</a:t>
            </a:fld>
            <a:endParaRPr lang="en-US" dirty="0"/>
          </a:p>
        </p:txBody>
      </p:sp>
      <p:sp>
        <p:nvSpPr>
          <p:cNvPr id="5" name="Footer Placeholder 4">
            <a:extLst>
              <a:ext uri="{FF2B5EF4-FFF2-40B4-BE49-F238E27FC236}">
                <a16:creationId xmlns:a16="http://schemas.microsoft.com/office/drawing/2014/main" id="{B4BCB4FD-0F67-4C5F-8F4A-56802DF0D3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E7A2A6-FB5E-42E8-950A-148A27249168}"/>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3670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003E-689E-41CB-95CA-29D9038279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C0EA3C-D9F2-48E0-AEFE-AAD0012A06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9F5C70-6CF8-493C-A99E-5BFC1C8877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62441B-B288-4545-BAB0-C1E4C24EE328}"/>
              </a:ext>
            </a:extLst>
          </p:cNvPr>
          <p:cNvSpPr>
            <a:spLocks noGrp="1"/>
          </p:cNvSpPr>
          <p:nvPr>
            <p:ph type="dt" sz="half" idx="10"/>
          </p:nvPr>
        </p:nvSpPr>
        <p:spPr/>
        <p:txBody>
          <a:bodyPr/>
          <a:lstStyle/>
          <a:p>
            <a:fld id="{69186D26-FA5F-4637-B602-B7C2DC34CFD4}" type="datetime1">
              <a:rPr lang="en-US" smtClean="0"/>
              <a:t>2/20/20</a:t>
            </a:fld>
            <a:endParaRPr lang="en-US"/>
          </a:p>
        </p:txBody>
      </p:sp>
      <p:sp>
        <p:nvSpPr>
          <p:cNvPr id="6" name="Footer Placeholder 5">
            <a:extLst>
              <a:ext uri="{FF2B5EF4-FFF2-40B4-BE49-F238E27FC236}">
                <a16:creationId xmlns:a16="http://schemas.microsoft.com/office/drawing/2014/main" id="{5160AC0B-04CC-462B-9096-A2BFE9E0F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8B3F6-B1A6-4CA2-ABB3-15BB7F9BA6D3}"/>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3315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F462-E59E-4F60-ABF0-61A75A3621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B9309A-E9A9-430C-97FF-DFA944231C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10F19E-33FF-4113-BE5D-89E1DB7671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0EE42C-63C2-4293-8EDB-EA68E6079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676471-187B-475B-ADAD-EFB38B73F3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2259D0-5921-4793-AAA5-C5F501B044E3}"/>
              </a:ext>
            </a:extLst>
          </p:cNvPr>
          <p:cNvSpPr>
            <a:spLocks noGrp="1"/>
          </p:cNvSpPr>
          <p:nvPr>
            <p:ph type="dt" sz="half" idx="10"/>
          </p:nvPr>
        </p:nvSpPr>
        <p:spPr/>
        <p:txBody>
          <a:bodyPr/>
          <a:lstStyle/>
          <a:p>
            <a:fld id="{8A7F15D8-96D1-4781-BC50-CA8A088B2FE4}" type="datetime1">
              <a:rPr lang="en-US" smtClean="0"/>
              <a:t>2/20/20</a:t>
            </a:fld>
            <a:endParaRPr lang="en-US"/>
          </a:p>
        </p:txBody>
      </p:sp>
      <p:sp>
        <p:nvSpPr>
          <p:cNvPr id="8" name="Footer Placeholder 7">
            <a:extLst>
              <a:ext uri="{FF2B5EF4-FFF2-40B4-BE49-F238E27FC236}">
                <a16:creationId xmlns:a16="http://schemas.microsoft.com/office/drawing/2014/main" id="{94335D43-03FB-4F4B-BCE0-753C174520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3E2419-8F41-4E2C-B754-679FED855699}"/>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4230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E7F1-B25B-4EC9-80AC-8731BB3EAF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3CC81C-9CD2-4EB0-8BAB-37F8742086C4}"/>
              </a:ext>
            </a:extLst>
          </p:cNvPr>
          <p:cNvSpPr>
            <a:spLocks noGrp="1"/>
          </p:cNvSpPr>
          <p:nvPr>
            <p:ph type="dt" sz="half" idx="10"/>
          </p:nvPr>
        </p:nvSpPr>
        <p:spPr/>
        <p:txBody>
          <a:bodyPr/>
          <a:lstStyle/>
          <a:p>
            <a:fld id="{F9A96C99-B8F8-4528-BD05-0E16E943DC09}" type="datetime1">
              <a:rPr lang="en-US" smtClean="0"/>
              <a:t>2/20/20</a:t>
            </a:fld>
            <a:endParaRPr lang="en-US"/>
          </a:p>
        </p:txBody>
      </p:sp>
      <p:sp>
        <p:nvSpPr>
          <p:cNvPr id="4" name="Footer Placeholder 3">
            <a:extLst>
              <a:ext uri="{FF2B5EF4-FFF2-40B4-BE49-F238E27FC236}">
                <a16:creationId xmlns:a16="http://schemas.microsoft.com/office/drawing/2014/main" id="{965F51D4-3B78-4A8D-BA82-219F561389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79E7FB-B4C3-4E5E-AB3A-040D34564F59}"/>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090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27975-5DD6-4278-96C2-460880552187}"/>
              </a:ext>
            </a:extLst>
          </p:cNvPr>
          <p:cNvSpPr>
            <a:spLocks noGrp="1"/>
          </p:cNvSpPr>
          <p:nvPr>
            <p:ph type="dt" sz="half" idx="10"/>
          </p:nvPr>
        </p:nvSpPr>
        <p:spPr/>
        <p:txBody>
          <a:bodyPr/>
          <a:lstStyle/>
          <a:p>
            <a:fld id="{03636942-C211-4B28-8DBD-C953E00AF71B}" type="datetime1">
              <a:rPr lang="en-US" smtClean="0"/>
              <a:t>2/20/20</a:t>
            </a:fld>
            <a:endParaRPr lang="en-US"/>
          </a:p>
        </p:txBody>
      </p:sp>
      <p:sp>
        <p:nvSpPr>
          <p:cNvPr id="3" name="Footer Placeholder 2">
            <a:extLst>
              <a:ext uri="{FF2B5EF4-FFF2-40B4-BE49-F238E27FC236}">
                <a16:creationId xmlns:a16="http://schemas.microsoft.com/office/drawing/2014/main" id="{972F33B9-D204-4EDD-8C82-6BC5306B7A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F71D7-5476-47D4-8192-2478DC9D4718}"/>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4509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F5BF-3973-41D3-A558-686866828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370A3D-538B-4525-B300-25818CC9E0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2AFAD6-7F96-4B3E-AD67-7123EB0B5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550CCD-B80B-4C85-9B98-27F023B5971B}"/>
              </a:ext>
            </a:extLst>
          </p:cNvPr>
          <p:cNvSpPr>
            <a:spLocks noGrp="1"/>
          </p:cNvSpPr>
          <p:nvPr>
            <p:ph type="dt" sz="half" idx="10"/>
          </p:nvPr>
        </p:nvSpPr>
        <p:spPr/>
        <p:txBody>
          <a:bodyPr/>
          <a:lstStyle/>
          <a:p>
            <a:fld id="{7E8D12A6-918A-48BD-8CB9-CA713993B0EA}" type="datetime1">
              <a:rPr lang="en-US" smtClean="0"/>
              <a:t>2/20/20</a:t>
            </a:fld>
            <a:endParaRPr lang="en-US"/>
          </a:p>
        </p:txBody>
      </p:sp>
      <p:sp>
        <p:nvSpPr>
          <p:cNvPr id="6" name="Footer Placeholder 5">
            <a:extLst>
              <a:ext uri="{FF2B5EF4-FFF2-40B4-BE49-F238E27FC236}">
                <a16:creationId xmlns:a16="http://schemas.microsoft.com/office/drawing/2014/main" id="{FA20403D-B3AD-4E59-AA33-D55BB6A7D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D37A6-296F-4A1B-BE35-819B6C56A9A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1173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D178-2055-4AD3-BFE8-E24A33718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D16775-42F7-4E7E-B36B-E85DB4DDF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A7A12D-4082-4B1E-A780-0F0138A68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F93530-E367-42C7-BDE9-1FC4DBD8888F}"/>
              </a:ext>
            </a:extLst>
          </p:cNvPr>
          <p:cNvSpPr>
            <a:spLocks noGrp="1"/>
          </p:cNvSpPr>
          <p:nvPr>
            <p:ph type="dt" sz="half" idx="10"/>
          </p:nvPr>
        </p:nvSpPr>
        <p:spPr/>
        <p:txBody>
          <a:bodyPr/>
          <a:lstStyle/>
          <a:p>
            <a:fld id="{E778CE86-875F-4587-BCF6-FA054AFC0D53}" type="datetime1">
              <a:rPr lang="en-US" smtClean="0"/>
              <a:pPr/>
              <a:t>2/20/20</a:t>
            </a:fld>
            <a:endParaRPr lang="en-US" dirty="0"/>
          </a:p>
        </p:txBody>
      </p:sp>
      <p:sp>
        <p:nvSpPr>
          <p:cNvPr id="6" name="Footer Placeholder 5">
            <a:extLst>
              <a:ext uri="{FF2B5EF4-FFF2-40B4-BE49-F238E27FC236}">
                <a16:creationId xmlns:a16="http://schemas.microsoft.com/office/drawing/2014/main" id="{7908CAD1-7B87-4077-87EB-A20E2677C63D}"/>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0AE84113-2D14-4668-9BB1-113BB997115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5299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B068E-0534-4BBD-9F27-E9EAF84939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B87DA9-2DEA-4D9A-A11B-64E764B269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EF422-67B6-433B-9B95-E83AD77624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2/20/20</a:t>
            </a:fld>
            <a:endParaRPr lang="en-US"/>
          </a:p>
        </p:txBody>
      </p:sp>
      <p:sp>
        <p:nvSpPr>
          <p:cNvPr id="5" name="Footer Placeholder 4">
            <a:extLst>
              <a:ext uri="{FF2B5EF4-FFF2-40B4-BE49-F238E27FC236}">
                <a16:creationId xmlns:a16="http://schemas.microsoft.com/office/drawing/2014/main" id="{85BB7A38-FF30-406B-A514-0B787B00C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B084D4E-FD92-4DEF-B31A-397A6FCE0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4222256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adworks.org/article/Digitized-Signals-Are-the-Future-of-the-Black-Box/2bd18909-3762-4d44-9a87-05c867b43443#!vocabularySection:communication/questionsetsSection:352/articleTab:conten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watch?v=VGzpv96AQK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readwritethink.org/files/resources/lesson_images/lesson151/guide.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elena.Venegas@utrgv.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irishtimes.com/news/education/critical-shortage-of-engineering-graduates-1.3816692"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money.usnews.com/careers/best-jobs/mathematician" TargetMode="External"/><Relationship Id="rId5" Type="http://schemas.openxmlformats.org/officeDocument/2006/relationships/image" Target="../media/image3.png"/><Relationship Id="rId4" Type="http://schemas.openxmlformats.org/officeDocument/2006/relationships/hyperlink" Target="https://www.independent.co.uk/life-style/women/male-scientist-female-research-positive-gender-science-a9249706.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nbss.ie/sites/default/files/publications/qar_strategy_handout.pd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746628" y="1783959"/>
            <a:ext cx="4645250" cy="2889114"/>
          </a:xfrm>
        </p:spPr>
        <p:txBody>
          <a:bodyPr anchor="b">
            <a:normAutofit fontScale="90000"/>
          </a:bodyPr>
          <a:lstStyle/>
          <a:p>
            <a:pPr algn="l"/>
            <a:r>
              <a:rPr lang="en-US" sz="4200" cap="none" dirty="0">
                <a:latin typeface="Arial" panose="020B0604020202020204" pitchFamily="34" charset="0"/>
                <a:cs typeface="Arial" panose="020B0604020202020204" pitchFamily="34" charset="0"/>
              </a:rPr>
              <a:t>Integrating disciplinary literacy in secondary STEM classrooms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746627" y="4750893"/>
            <a:ext cx="4645250" cy="1147863"/>
          </a:xfrm>
        </p:spPr>
        <p:txBody>
          <a:bodyPr anchor="t">
            <a:normAutofit/>
          </a:bodyPr>
          <a:lstStyle/>
          <a:p>
            <a:pPr algn="l">
              <a:spcAft>
                <a:spcPts val="600"/>
              </a:spcAft>
            </a:pPr>
            <a:r>
              <a:rPr lang="en-US" sz="2000" dirty="0">
                <a:latin typeface="Arial" panose="020B0604020202020204" pitchFamily="34" charset="0"/>
                <a:cs typeface="Arial" panose="020B0604020202020204" pitchFamily="34" charset="0"/>
              </a:rPr>
              <a:t>Elena M. Venegas, Ph.D.</a:t>
            </a:r>
          </a:p>
          <a:p>
            <a:pPr algn="l">
              <a:spcAft>
                <a:spcPts val="600"/>
              </a:spcAft>
            </a:pPr>
            <a:r>
              <a:rPr lang="en-US" sz="2000" dirty="0">
                <a:latin typeface="Arial" panose="020B0604020202020204" pitchFamily="34" charset="0"/>
                <a:cs typeface="Arial" panose="020B0604020202020204" pitchFamily="34" charset="0"/>
              </a:rPr>
              <a:t>Assistant Professor, Bilingual and Literacy Studies</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l="22801" r="27788"/>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47B5F88-EAC7-48F5-A2A8-9C36DE6614AE}"/>
              </a:ext>
            </a:extLst>
          </p:cNvPr>
          <p:cNvGraphicFramePr>
            <a:graphicFrameLocks noGrp="1"/>
          </p:cNvGraphicFramePr>
          <p:nvPr>
            <p:ph idx="1"/>
            <p:extLst>
              <p:ext uri="{D42A27DB-BD31-4B8C-83A1-F6EECF244321}">
                <p14:modId xmlns:p14="http://schemas.microsoft.com/office/powerpoint/2010/main" val="4215770603"/>
              </p:ext>
            </p:extLst>
          </p:nvPr>
        </p:nvGraphicFramePr>
        <p:xfrm>
          <a:off x="0" y="0"/>
          <a:ext cx="12191999" cy="6858000"/>
        </p:xfrm>
        <a:graphic>
          <a:graphicData uri="http://schemas.openxmlformats.org/drawingml/2006/table">
            <a:tbl>
              <a:tblPr firstRow="1" bandRow="1">
                <a:tableStyleId>{ED083AE6-46FA-4A59-8FB0-9F97EB10719F}</a:tableStyleId>
              </a:tblPr>
              <a:tblGrid>
                <a:gridCol w="5695324">
                  <a:extLst>
                    <a:ext uri="{9D8B030D-6E8A-4147-A177-3AD203B41FA5}">
                      <a16:colId xmlns:a16="http://schemas.microsoft.com/office/drawing/2014/main" val="945008786"/>
                    </a:ext>
                  </a:extLst>
                </a:gridCol>
                <a:gridCol w="4464676">
                  <a:extLst>
                    <a:ext uri="{9D8B030D-6E8A-4147-A177-3AD203B41FA5}">
                      <a16:colId xmlns:a16="http://schemas.microsoft.com/office/drawing/2014/main" val="1772995020"/>
                    </a:ext>
                  </a:extLst>
                </a:gridCol>
                <a:gridCol w="2031999">
                  <a:extLst>
                    <a:ext uri="{9D8B030D-6E8A-4147-A177-3AD203B41FA5}">
                      <a16:colId xmlns:a16="http://schemas.microsoft.com/office/drawing/2014/main" val="2106781280"/>
                    </a:ext>
                  </a:extLst>
                </a:gridCol>
              </a:tblGrid>
              <a:tr h="461236">
                <a:tc>
                  <a:txBody>
                    <a:bodyPr/>
                    <a:lstStyle/>
                    <a:p>
                      <a:r>
                        <a:rPr lang="en-US" dirty="0"/>
                        <a:t>Question</a:t>
                      </a:r>
                    </a:p>
                  </a:txBody>
                  <a:tcPr/>
                </a:tc>
                <a:tc>
                  <a:txBody>
                    <a:bodyPr/>
                    <a:lstStyle/>
                    <a:p>
                      <a:r>
                        <a:rPr lang="en-US" dirty="0"/>
                        <a:t>Answer</a:t>
                      </a:r>
                    </a:p>
                  </a:txBody>
                  <a:tcPr/>
                </a:tc>
                <a:tc>
                  <a:txBody>
                    <a:bodyPr/>
                    <a:lstStyle/>
                    <a:p>
                      <a:r>
                        <a:rPr lang="en-US" dirty="0"/>
                        <a:t>Type of QAR</a:t>
                      </a:r>
                    </a:p>
                  </a:txBody>
                  <a:tcPr/>
                </a:tc>
                <a:extLst>
                  <a:ext uri="{0D108BD9-81ED-4DB2-BD59-A6C34878D82A}">
                    <a16:rowId xmlns:a16="http://schemas.microsoft.com/office/drawing/2014/main" val="3496985884"/>
                  </a:ext>
                </a:extLst>
              </a:tr>
              <a:tr h="1431423">
                <a:tc>
                  <a:txBody>
                    <a:bodyPr/>
                    <a:lstStyle/>
                    <a:p>
                      <a:r>
                        <a:rPr lang="en-US" b="0" dirty="0"/>
                        <a:t>On what basis did the school district superintendents deny students of color admission into the White schools such as Westminster school?</a:t>
                      </a:r>
                    </a:p>
                  </a:txBody>
                  <a:tcPr/>
                </a:tc>
                <a:tc>
                  <a:txBody>
                    <a:bodyPr/>
                    <a:lstStyle/>
                    <a:p>
                      <a:endParaRPr lang="en-US" dirty="0"/>
                    </a:p>
                  </a:txBody>
                  <a:tcPr/>
                </a:tc>
                <a:tc>
                  <a:txBody>
                    <a:bodyPr/>
                    <a:lstStyle/>
                    <a:p>
                      <a:r>
                        <a:rPr lang="en-US" b="0" dirty="0"/>
                        <a:t>Right There</a:t>
                      </a:r>
                      <a:br>
                        <a:rPr lang="en-US" b="0" dirty="0"/>
                      </a:br>
                      <a:r>
                        <a:rPr lang="en-US" b="0" dirty="0"/>
                        <a:t>Think &amp; Search</a:t>
                      </a:r>
                    </a:p>
                    <a:p>
                      <a:r>
                        <a:rPr lang="en-US" b="0" dirty="0"/>
                        <a:t>Author &amp; You</a:t>
                      </a:r>
                    </a:p>
                    <a:p>
                      <a:r>
                        <a:rPr lang="en-US" b="0" dirty="0"/>
                        <a:t>On My Own</a:t>
                      </a:r>
                    </a:p>
                  </a:txBody>
                  <a:tcPr/>
                </a:tc>
                <a:extLst>
                  <a:ext uri="{0D108BD9-81ED-4DB2-BD59-A6C34878D82A}">
                    <a16:rowId xmlns:a16="http://schemas.microsoft.com/office/drawing/2014/main" val="2364627338"/>
                  </a:ext>
                </a:extLst>
              </a:tr>
              <a:tr h="1755877">
                <a:tc>
                  <a:txBody>
                    <a:bodyPr/>
                    <a:lstStyle/>
                    <a:p>
                      <a:r>
                        <a:rPr lang="en-US" b="0" dirty="0"/>
                        <a:t>Why did other race- and ethnically-based organizations such as the National Association for the Advancement of Colored People (NAACP) write letters of support to the judges on the Court of Appeals?</a:t>
                      </a:r>
                    </a:p>
                  </a:txBody>
                  <a:tcPr/>
                </a:tc>
                <a:tc>
                  <a:txBody>
                    <a:bodyPr/>
                    <a:lstStyle/>
                    <a:p>
                      <a:endParaRPr lang="en-US" dirty="0"/>
                    </a:p>
                  </a:txBody>
                  <a:tcPr/>
                </a:tc>
                <a:tc>
                  <a:txBody>
                    <a:bodyPr/>
                    <a:lstStyle/>
                    <a:p>
                      <a:r>
                        <a:rPr lang="en-US" b="0" dirty="0"/>
                        <a:t>Right There</a:t>
                      </a:r>
                      <a:br>
                        <a:rPr lang="en-US" b="0" dirty="0"/>
                      </a:br>
                      <a:r>
                        <a:rPr lang="en-US" b="0" dirty="0"/>
                        <a:t>Think &amp; Search</a:t>
                      </a:r>
                    </a:p>
                    <a:p>
                      <a:r>
                        <a:rPr lang="en-US" b="0" dirty="0"/>
                        <a:t>Author &amp; You</a:t>
                      </a:r>
                    </a:p>
                    <a:p>
                      <a:r>
                        <a:rPr lang="en-US" b="0" dirty="0"/>
                        <a:t>On My Own</a:t>
                      </a:r>
                    </a:p>
                  </a:txBody>
                  <a:tcPr/>
                </a:tc>
                <a:extLst>
                  <a:ext uri="{0D108BD9-81ED-4DB2-BD59-A6C34878D82A}">
                    <a16:rowId xmlns:a16="http://schemas.microsoft.com/office/drawing/2014/main" val="1012018133"/>
                  </a:ext>
                </a:extLst>
              </a:tr>
              <a:tr h="1604732">
                <a:tc>
                  <a:txBody>
                    <a:bodyPr/>
                    <a:lstStyle/>
                    <a:p>
                      <a:r>
                        <a:rPr lang="en-US" b="0" dirty="0"/>
                        <a:t>Why were Sylvia and her brothers denied admission into the Westminster school while their cousins were not?</a:t>
                      </a:r>
                    </a:p>
                  </a:txBody>
                  <a:tcPr/>
                </a:tc>
                <a:tc>
                  <a:txBody>
                    <a:bodyPr/>
                    <a:lstStyle/>
                    <a:p>
                      <a:endParaRPr lang="en-US" dirty="0"/>
                    </a:p>
                  </a:txBody>
                  <a:tcPr/>
                </a:tc>
                <a:tc>
                  <a:txBody>
                    <a:bodyPr/>
                    <a:lstStyle/>
                    <a:p>
                      <a:r>
                        <a:rPr lang="en-US" b="0" dirty="0"/>
                        <a:t>Right There</a:t>
                      </a:r>
                      <a:br>
                        <a:rPr lang="en-US" b="0" dirty="0"/>
                      </a:br>
                      <a:r>
                        <a:rPr lang="en-US" b="0" dirty="0"/>
                        <a:t>Think &amp; Search</a:t>
                      </a:r>
                    </a:p>
                    <a:p>
                      <a:r>
                        <a:rPr lang="en-US" b="0" dirty="0"/>
                        <a:t>Author &amp; You</a:t>
                      </a:r>
                    </a:p>
                    <a:p>
                      <a:r>
                        <a:rPr lang="en-US" b="0" dirty="0"/>
                        <a:t>On My Own</a:t>
                      </a:r>
                    </a:p>
                  </a:txBody>
                  <a:tcPr/>
                </a:tc>
                <a:extLst>
                  <a:ext uri="{0D108BD9-81ED-4DB2-BD59-A6C34878D82A}">
                    <a16:rowId xmlns:a16="http://schemas.microsoft.com/office/drawing/2014/main" val="2620537303"/>
                  </a:ext>
                </a:extLst>
              </a:tr>
              <a:tr h="1604732">
                <a:tc>
                  <a:txBody>
                    <a:bodyPr/>
                    <a:lstStyle/>
                    <a:p>
                      <a:r>
                        <a:rPr lang="en-US" b="0" dirty="0"/>
                        <a:t>How has school integration affected the United States?</a:t>
                      </a:r>
                    </a:p>
                  </a:txBody>
                  <a:tcPr/>
                </a:tc>
                <a:tc>
                  <a:txBody>
                    <a:bodyPr/>
                    <a:lstStyle/>
                    <a:p>
                      <a:endParaRPr lang="en-US" dirty="0"/>
                    </a:p>
                  </a:txBody>
                  <a:tcPr/>
                </a:tc>
                <a:tc>
                  <a:txBody>
                    <a:bodyPr/>
                    <a:lstStyle/>
                    <a:p>
                      <a:r>
                        <a:rPr lang="en-US" b="0" dirty="0"/>
                        <a:t>Right There</a:t>
                      </a:r>
                      <a:br>
                        <a:rPr lang="en-US" b="0" dirty="0"/>
                      </a:br>
                      <a:r>
                        <a:rPr lang="en-US" b="0" dirty="0"/>
                        <a:t>Think &amp; Search</a:t>
                      </a:r>
                    </a:p>
                    <a:p>
                      <a:r>
                        <a:rPr lang="en-US" b="0" dirty="0"/>
                        <a:t>Author &amp; You</a:t>
                      </a:r>
                    </a:p>
                    <a:p>
                      <a:r>
                        <a:rPr lang="en-US" b="0" dirty="0"/>
                        <a:t>On My Own</a:t>
                      </a:r>
                    </a:p>
                  </a:txBody>
                  <a:tcPr/>
                </a:tc>
                <a:extLst>
                  <a:ext uri="{0D108BD9-81ED-4DB2-BD59-A6C34878D82A}">
                    <a16:rowId xmlns:a16="http://schemas.microsoft.com/office/drawing/2014/main" val="4170330295"/>
                  </a:ext>
                </a:extLst>
              </a:tr>
            </a:tbl>
          </a:graphicData>
        </a:graphic>
      </p:graphicFrame>
    </p:spTree>
    <p:extLst>
      <p:ext uri="{BB962C8B-B14F-4D97-AF65-F5344CB8AC3E}">
        <p14:creationId xmlns:p14="http://schemas.microsoft.com/office/powerpoint/2010/main" val="599989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47B5F88-EAC7-48F5-A2A8-9C36DE6614AE}"/>
              </a:ext>
            </a:extLst>
          </p:cNvPr>
          <p:cNvGraphicFramePr>
            <a:graphicFrameLocks noGrp="1"/>
          </p:cNvGraphicFramePr>
          <p:nvPr>
            <p:ph idx="1"/>
            <p:extLst>
              <p:ext uri="{D42A27DB-BD31-4B8C-83A1-F6EECF244321}">
                <p14:modId xmlns:p14="http://schemas.microsoft.com/office/powerpoint/2010/main" val="2893545233"/>
              </p:ext>
            </p:extLst>
          </p:nvPr>
        </p:nvGraphicFramePr>
        <p:xfrm>
          <a:off x="0" y="0"/>
          <a:ext cx="12191999" cy="6858000"/>
        </p:xfrm>
        <a:graphic>
          <a:graphicData uri="http://schemas.openxmlformats.org/drawingml/2006/table">
            <a:tbl>
              <a:tblPr firstRow="1" bandRow="1">
                <a:tableStyleId>{ED083AE6-46FA-4A59-8FB0-9F97EB10719F}</a:tableStyleId>
              </a:tblPr>
              <a:tblGrid>
                <a:gridCol w="5695324">
                  <a:extLst>
                    <a:ext uri="{9D8B030D-6E8A-4147-A177-3AD203B41FA5}">
                      <a16:colId xmlns:a16="http://schemas.microsoft.com/office/drawing/2014/main" val="945008786"/>
                    </a:ext>
                  </a:extLst>
                </a:gridCol>
                <a:gridCol w="4464676">
                  <a:extLst>
                    <a:ext uri="{9D8B030D-6E8A-4147-A177-3AD203B41FA5}">
                      <a16:colId xmlns:a16="http://schemas.microsoft.com/office/drawing/2014/main" val="1772995020"/>
                    </a:ext>
                  </a:extLst>
                </a:gridCol>
                <a:gridCol w="2031999">
                  <a:extLst>
                    <a:ext uri="{9D8B030D-6E8A-4147-A177-3AD203B41FA5}">
                      <a16:colId xmlns:a16="http://schemas.microsoft.com/office/drawing/2014/main" val="2106781280"/>
                    </a:ext>
                  </a:extLst>
                </a:gridCol>
              </a:tblGrid>
              <a:tr h="461236">
                <a:tc>
                  <a:txBody>
                    <a:bodyPr/>
                    <a:lstStyle/>
                    <a:p>
                      <a:r>
                        <a:rPr lang="en-US" dirty="0"/>
                        <a:t>Question</a:t>
                      </a:r>
                    </a:p>
                  </a:txBody>
                  <a:tcPr/>
                </a:tc>
                <a:tc>
                  <a:txBody>
                    <a:bodyPr/>
                    <a:lstStyle/>
                    <a:p>
                      <a:r>
                        <a:rPr lang="en-US" dirty="0"/>
                        <a:t>Answer</a:t>
                      </a:r>
                    </a:p>
                  </a:txBody>
                  <a:tcPr/>
                </a:tc>
                <a:tc>
                  <a:txBody>
                    <a:bodyPr/>
                    <a:lstStyle/>
                    <a:p>
                      <a:r>
                        <a:rPr lang="en-US" dirty="0"/>
                        <a:t>Type of QAR</a:t>
                      </a:r>
                    </a:p>
                  </a:txBody>
                  <a:tcPr/>
                </a:tc>
                <a:extLst>
                  <a:ext uri="{0D108BD9-81ED-4DB2-BD59-A6C34878D82A}">
                    <a16:rowId xmlns:a16="http://schemas.microsoft.com/office/drawing/2014/main" val="3496985884"/>
                  </a:ext>
                </a:extLst>
              </a:tr>
              <a:tr h="1431423">
                <a:tc>
                  <a:txBody>
                    <a:bodyPr/>
                    <a:lstStyle/>
                    <a:p>
                      <a:r>
                        <a:rPr lang="en-US" b="0" dirty="0"/>
                        <a:t>On what basis did the school district superintendents deny students of color admission into the White schools such as Westminster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superintendent stated that the Latinx students were inferior in terms of their academics, language, and hygiene.</a:t>
                      </a:r>
                    </a:p>
                  </a:txBody>
                  <a:tcPr/>
                </a:tc>
                <a:tc>
                  <a:txBody>
                    <a:bodyPr/>
                    <a:lstStyle/>
                    <a:p>
                      <a:r>
                        <a:rPr lang="en-US" b="0" dirty="0"/>
                        <a:t>Right There</a:t>
                      </a:r>
                      <a:br>
                        <a:rPr lang="en-US" b="0" dirty="0"/>
                      </a:br>
                      <a:r>
                        <a:rPr lang="en-US" b="1" dirty="0">
                          <a:highlight>
                            <a:srgbClr val="00FF00"/>
                          </a:highlight>
                        </a:rPr>
                        <a:t>Think &amp; Search</a:t>
                      </a:r>
                    </a:p>
                    <a:p>
                      <a:r>
                        <a:rPr lang="en-US" b="0" dirty="0"/>
                        <a:t>Author &amp; You</a:t>
                      </a:r>
                    </a:p>
                    <a:p>
                      <a:r>
                        <a:rPr lang="en-US" b="0" dirty="0"/>
                        <a:t>On My Own</a:t>
                      </a:r>
                    </a:p>
                  </a:txBody>
                  <a:tcPr/>
                </a:tc>
                <a:extLst>
                  <a:ext uri="{0D108BD9-81ED-4DB2-BD59-A6C34878D82A}">
                    <a16:rowId xmlns:a16="http://schemas.microsoft.com/office/drawing/2014/main" val="2364627338"/>
                  </a:ext>
                </a:extLst>
              </a:tr>
              <a:tr h="1755877">
                <a:tc>
                  <a:txBody>
                    <a:bodyPr/>
                    <a:lstStyle/>
                    <a:p>
                      <a:r>
                        <a:rPr lang="en-US" b="0" dirty="0"/>
                        <a:t>Why did other race- and ethnically-based organizations such as the National Association for the Advancement of Colored People (NAACP) write letters of support to the judges on the Court of Appeals?</a:t>
                      </a:r>
                    </a:p>
                  </a:txBody>
                  <a:tcPr/>
                </a:tc>
                <a:tc>
                  <a:txBody>
                    <a:bodyPr/>
                    <a:lstStyle/>
                    <a:p>
                      <a:endParaRPr lang="en-US" dirty="0"/>
                    </a:p>
                  </a:txBody>
                  <a:tcPr/>
                </a:tc>
                <a:tc>
                  <a:txBody>
                    <a:bodyPr/>
                    <a:lstStyle/>
                    <a:p>
                      <a:r>
                        <a:rPr lang="en-US" b="0" dirty="0"/>
                        <a:t>Right There</a:t>
                      </a:r>
                      <a:br>
                        <a:rPr lang="en-US" b="0" dirty="0"/>
                      </a:br>
                      <a:r>
                        <a:rPr lang="en-US" b="0" dirty="0"/>
                        <a:t>Think &amp; Search</a:t>
                      </a:r>
                    </a:p>
                    <a:p>
                      <a:r>
                        <a:rPr lang="en-US" b="0" dirty="0"/>
                        <a:t>Author &amp; You</a:t>
                      </a:r>
                    </a:p>
                    <a:p>
                      <a:r>
                        <a:rPr lang="en-US" b="0" dirty="0"/>
                        <a:t>On My Own</a:t>
                      </a:r>
                    </a:p>
                  </a:txBody>
                  <a:tcPr/>
                </a:tc>
                <a:extLst>
                  <a:ext uri="{0D108BD9-81ED-4DB2-BD59-A6C34878D82A}">
                    <a16:rowId xmlns:a16="http://schemas.microsoft.com/office/drawing/2014/main" val="1012018133"/>
                  </a:ext>
                </a:extLst>
              </a:tr>
              <a:tr h="1604732">
                <a:tc>
                  <a:txBody>
                    <a:bodyPr/>
                    <a:lstStyle/>
                    <a:p>
                      <a:r>
                        <a:rPr lang="en-US" b="0" dirty="0"/>
                        <a:t>Why were Sylvia and her brothers denied admission into the Westminster school while their cousins were not?</a:t>
                      </a:r>
                    </a:p>
                  </a:txBody>
                  <a:tcPr/>
                </a:tc>
                <a:tc>
                  <a:txBody>
                    <a:bodyPr/>
                    <a:lstStyle/>
                    <a:p>
                      <a:endParaRPr lang="en-US" dirty="0"/>
                    </a:p>
                  </a:txBody>
                  <a:tcPr/>
                </a:tc>
                <a:tc>
                  <a:txBody>
                    <a:bodyPr/>
                    <a:lstStyle/>
                    <a:p>
                      <a:r>
                        <a:rPr lang="en-US" b="0" dirty="0"/>
                        <a:t>Right There</a:t>
                      </a:r>
                      <a:br>
                        <a:rPr lang="en-US" b="0" dirty="0"/>
                      </a:br>
                      <a:r>
                        <a:rPr lang="en-US" b="0" dirty="0"/>
                        <a:t>Think &amp; Search</a:t>
                      </a:r>
                    </a:p>
                    <a:p>
                      <a:r>
                        <a:rPr lang="en-US" b="0" dirty="0"/>
                        <a:t>Author &amp; You</a:t>
                      </a:r>
                    </a:p>
                    <a:p>
                      <a:r>
                        <a:rPr lang="en-US" b="0" dirty="0"/>
                        <a:t>On My Own</a:t>
                      </a:r>
                    </a:p>
                  </a:txBody>
                  <a:tcPr/>
                </a:tc>
                <a:extLst>
                  <a:ext uri="{0D108BD9-81ED-4DB2-BD59-A6C34878D82A}">
                    <a16:rowId xmlns:a16="http://schemas.microsoft.com/office/drawing/2014/main" val="2620537303"/>
                  </a:ext>
                </a:extLst>
              </a:tr>
              <a:tr h="1604732">
                <a:tc>
                  <a:txBody>
                    <a:bodyPr/>
                    <a:lstStyle/>
                    <a:p>
                      <a:r>
                        <a:rPr lang="en-US" b="0" dirty="0"/>
                        <a:t>How has school integration affected the United States?</a:t>
                      </a:r>
                    </a:p>
                  </a:txBody>
                  <a:tcPr/>
                </a:tc>
                <a:tc>
                  <a:txBody>
                    <a:bodyPr/>
                    <a:lstStyle/>
                    <a:p>
                      <a:endParaRPr lang="en-US" dirty="0"/>
                    </a:p>
                  </a:txBody>
                  <a:tcPr/>
                </a:tc>
                <a:tc>
                  <a:txBody>
                    <a:bodyPr/>
                    <a:lstStyle/>
                    <a:p>
                      <a:r>
                        <a:rPr lang="en-US" b="0" dirty="0"/>
                        <a:t>Right There</a:t>
                      </a:r>
                      <a:br>
                        <a:rPr lang="en-US" b="0" dirty="0"/>
                      </a:br>
                      <a:r>
                        <a:rPr lang="en-US" b="0" dirty="0"/>
                        <a:t>Think &amp; Search</a:t>
                      </a:r>
                    </a:p>
                    <a:p>
                      <a:r>
                        <a:rPr lang="en-US" b="0" dirty="0"/>
                        <a:t>Author &amp; You</a:t>
                      </a:r>
                    </a:p>
                    <a:p>
                      <a:r>
                        <a:rPr lang="en-US" b="0" dirty="0"/>
                        <a:t>On My Own</a:t>
                      </a:r>
                    </a:p>
                  </a:txBody>
                  <a:tcPr/>
                </a:tc>
                <a:extLst>
                  <a:ext uri="{0D108BD9-81ED-4DB2-BD59-A6C34878D82A}">
                    <a16:rowId xmlns:a16="http://schemas.microsoft.com/office/drawing/2014/main" val="4170330295"/>
                  </a:ext>
                </a:extLst>
              </a:tr>
            </a:tbl>
          </a:graphicData>
        </a:graphic>
      </p:graphicFrame>
    </p:spTree>
    <p:extLst>
      <p:ext uri="{BB962C8B-B14F-4D97-AF65-F5344CB8AC3E}">
        <p14:creationId xmlns:p14="http://schemas.microsoft.com/office/powerpoint/2010/main" val="266275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47B5F88-EAC7-48F5-A2A8-9C36DE6614AE}"/>
              </a:ext>
            </a:extLst>
          </p:cNvPr>
          <p:cNvGraphicFramePr>
            <a:graphicFrameLocks noGrp="1"/>
          </p:cNvGraphicFramePr>
          <p:nvPr>
            <p:ph idx="1"/>
            <p:extLst>
              <p:ext uri="{D42A27DB-BD31-4B8C-83A1-F6EECF244321}">
                <p14:modId xmlns:p14="http://schemas.microsoft.com/office/powerpoint/2010/main" val="1332748305"/>
              </p:ext>
            </p:extLst>
          </p:nvPr>
        </p:nvGraphicFramePr>
        <p:xfrm>
          <a:off x="0" y="0"/>
          <a:ext cx="12191999" cy="6858000"/>
        </p:xfrm>
        <a:graphic>
          <a:graphicData uri="http://schemas.openxmlformats.org/drawingml/2006/table">
            <a:tbl>
              <a:tblPr firstRow="1" bandRow="1">
                <a:tableStyleId>{ED083AE6-46FA-4A59-8FB0-9F97EB10719F}</a:tableStyleId>
              </a:tblPr>
              <a:tblGrid>
                <a:gridCol w="5695324">
                  <a:extLst>
                    <a:ext uri="{9D8B030D-6E8A-4147-A177-3AD203B41FA5}">
                      <a16:colId xmlns:a16="http://schemas.microsoft.com/office/drawing/2014/main" val="945008786"/>
                    </a:ext>
                  </a:extLst>
                </a:gridCol>
                <a:gridCol w="4464676">
                  <a:extLst>
                    <a:ext uri="{9D8B030D-6E8A-4147-A177-3AD203B41FA5}">
                      <a16:colId xmlns:a16="http://schemas.microsoft.com/office/drawing/2014/main" val="1772995020"/>
                    </a:ext>
                  </a:extLst>
                </a:gridCol>
                <a:gridCol w="2031999">
                  <a:extLst>
                    <a:ext uri="{9D8B030D-6E8A-4147-A177-3AD203B41FA5}">
                      <a16:colId xmlns:a16="http://schemas.microsoft.com/office/drawing/2014/main" val="2106781280"/>
                    </a:ext>
                  </a:extLst>
                </a:gridCol>
              </a:tblGrid>
              <a:tr h="461236">
                <a:tc>
                  <a:txBody>
                    <a:bodyPr/>
                    <a:lstStyle/>
                    <a:p>
                      <a:r>
                        <a:rPr lang="en-US" dirty="0"/>
                        <a:t>Question</a:t>
                      </a:r>
                    </a:p>
                  </a:txBody>
                  <a:tcPr/>
                </a:tc>
                <a:tc>
                  <a:txBody>
                    <a:bodyPr/>
                    <a:lstStyle/>
                    <a:p>
                      <a:r>
                        <a:rPr lang="en-US" dirty="0"/>
                        <a:t>Answer</a:t>
                      </a:r>
                    </a:p>
                  </a:txBody>
                  <a:tcPr/>
                </a:tc>
                <a:tc>
                  <a:txBody>
                    <a:bodyPr/>
                    <a:lstStyle/>
                    <a:p>
                      <a:r>
                        <a:rPr lang="en-US" dirty="0"/>
                        <a:t>Type of QAR</a:t>
                      </a:r>
                    </a:p>
                  </a:txBody>
                  <a:tcPr/>
                </a:tc>
                <a:extLst>
                  <a:ext uri="{0D108BD9-81ED-4DB2-BD59-A6C34878D82A}">
                    <a16:rowId xmlns:a16="http://schemas.microsoft.com/office/drawing/2014/main" val="3496985884"/>
                  </a:ext>
                </a:extLst>
              </a:tr>
              <a:tr h="1431423">
                <a:tc>
                  <a:txBody>
                    <a:bodyPr/>
                    <a:lstStyle/>
                    <a:p>
                      <a:r>
                        <a:rPr lang="en-US" b="0" dirty="0"/>
                        <a:t>On what basis did the school district superintendents deny students of color admission into the White schools such as Westminster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superintendent stated that the Latinx students were inferior in terms of their academics, language, and hygiene.</a:t>
                      </a:r>
                    </a:p>
                  </a:txBody>
                  <a:tcPr/>
                </a:tc>
                <a:tc>
                  <a:txBody>
                    <a:bodyPr/>
                    <a:lstStyle/>
                    <a:p>
                      <a:r>
                        <a:rPr lang="en-US" b="0" dirty="0"/>
                        <a:t>Right There</a:t>
                      </a:r>
                      <a:br>
                        <a:rPr lang="en-US" b="0" dirty="0"/>
                      </a:br>
                      <a:r>
                        <a:rPr lang="en-US" b="1" dirty="0">
                          <a:highlight>
                            <a:srgbClr val="00FF00"/>
                          </a:highlight>
                        </a:rPr>
                        <a:t>Think &amp; Search</a:t>
                      </a:r>
                    </a:p>
                    <a:p>
                      <a:r>
                        <a:rPr lang="en-US" b="0" dirty="0"/>
                        <a:t>Author &amp; You</a:t>
                      </a:r>
                    </a:p>
                    <a:p>
                      <a:r>
                        <a:rPr lang="en-US" b="0" dirty="0"/>
                        <a:t>On My Own</a:t>
                      </a:r>
                    </a:p>
                  </a:txBody>
                  <a:tcPr/>
                </a:tc>
                <a:extLst>
                  <a:ext uri="{0D108BD9-81ED-4DB2-BD59-A6C34878D82A}">
                    <a16:rowId xmlns:a16="http://schemas.microsoft.com/office/drawing/2014/main" val="2364627338"/>
                  </a:ext>
                </a:extLst>
              </a:tr>
              <a:tr h="1755877">
                <a:tc>
                  <a:txBody>
                    <a:bodyPr/>
                    <a:lstStyle/>
                    <a:p>
                      <a:r>
                        <a:rPr lang="en-US" b="0" dirty="0"/>
                        <a:t>Why did other race- and ethnically-based organizations such as the National Association for the Advancement of Colored People (NAACP) write letters of support to the judges on the Court of Appeals?</a:t>
                      </a:r>
                    </a:p>
                  </a:txBody>
                  <a:tcPr/>
                </a:tc>
                <a:tc>
                  <a:txBody>
                    <a:bodyPr/>
                    <a:lstStyle/>
                    <a:p>
                      <a:r>
                        <a:rPr lang="en-US" dirty="0"/>
                        <a:t>A favorable court ruling in California could be used to in arguing for school desegregation in other states for other ethnicities.</a:t>
                      </a:r>
                    </a:p>
                  </a:txBody>
                  <a:tcPr/>
                </a:tc>
                <a:tc>
                  <a:txBody>
                    <a:bodyPr/>
                    <a:lstStyle/>
                    <a:p>
                      <a:r>
                        <a:rPr lang="en-US" b="0" dirty="0"/>
                        <a:t>Right There</a:t>
                      </a:r>
                      <a:br>
                        <a:rPr lang="en-US" b="0" dirty="0"/>
                      </a:br>
                      <a:r>
                        <a:rPr lang="en-US" b="0" dirty="0"/>
                        <a:t>Think &amp; Search</a:t>
                      </a:r>
                    </a:p>
                    <a:p>
                      <a:r>
                        <a:rPr lang="en-US" b="1" dirty="0">
                          <a:highlight>
                            <a:srgbClr val="00FF00"/>
                          </a:highlight>
                        </a:rPr>
                        <a:t>Author &amp; You</a:t>
                      </a:r>
                    </a:p>
                    <a:p>
                      <a:r>
                        <a:rPr lang="en-US" b="0" dirty="0"/>
                        <a:t>On My Own</a:t>
                      </a:r>
                    </a:p>
                  </a:txBody>
                  <a:tcPr/>
                </a:tc>
                <a:extLst>
                  <a:ext uri="{0D108BD9-81ED-4DB2-BD59-A6C34878D82A}">
                    <a16:rowId xmlns:a16="http://schemas.microsoft.com/office/drawing/2014/main" val="1012018133"/>
                  </a:ext>
                </a:extLst>
              </a:tr>
              <a:tr h="1604732">
                <a:tc>
                  <a:txBody>
                    <a:bodyPr/>
                    <a:lstStyle/>
                    <a:p>
                      <a:r>
                        <a:rPr lang="en-US" b="0" dirty="0"/>
                        <a:t>Why were Sylvia and her brothers denied admission into the Westminster school while their cousins were not?</a:t>
                      </a:r>
                    </a:p>
                  </a:txBody>
                  <a:tcPr/>
                </a:tc>
                <a:tc>
                  <a:txBody>
                    <a:bodyPr/>
                    <a:lstStyle/>
                    <a:p>
                      <a:endParaRPr lang="en-US" dirty="0"/>
                    </a:p>
                  </a:txBody>
                  <a:tcPr/>
                </a:tc>
                <a:tc>
                  <a:txBody>
                    <a:bodyPr/>
                    <a:lstStyle/>
                    <a:p>
                      <a:r>
                        <a:rPr lang="en-US" b="0" dirty="0"/>
                        <a:t>Right There</a:t>
                      </a:r>
                      <a:br>
                        <a:rPr lang="en-US" b="0" dirty="0"/>
                      </a:br>
                      <a:r>
                        <a:rPr lang="en-US" b="0" dirty="0"/>
                        <a:t>Think &amp; Search</a:t>
                      </a:r>
                    </a:p>
                    <a:p>
                      <a:r>
                        <a:rPr lang="en-US" b="0" dirty="0"/>
                        <a:t>Author &amp; You</a:t>
                      </a:r>
                    </a:p>
                    <a:p>
                      <a:r>
                        <a:rPr lang="en-US" b="0" dirty="0"/>
                        <a:t>On My Own</a:t>
                      </a:r>
                    </a:p>
                  </a:txBody>
                  <a:tcPr/>
                </a:tc>
                <a:extLst>
                  <a:ext uri="{0D108BD9-81ED-4DB2-BD59-A6C34878D82A}">
                    <a16:rowId xmlns:a16="http://schemas.microsoft.com/office/drawing/2014/main" val="2620537303"/>
                  </a:ext>
                </a:extLst>
              </a:tr>
              <a:tr h="1604732">
                <a:tc>
                  <a:txBody>
                    <a:bodyPr/>
                    <a:lstStyle/>
                    <a:p>
                      <a:r>
                        <a:rPr lang="en-US" b="0" dirty="0"/>
                        <a:t>How has school integration affected the United States?</a:t>
                      </a:r>
                    </a:p>
                  </a:txBody>
                  <a:tcPr/>
                </a:tc>
                <a:tc>
                  <a:txBody>
                    <a:bodyPr/>
                    <a:lstStyle/>
                    <a:p>
                      <a:endParaRPr lang="en-US" dirty="0"/>
                    </a:p>
                  </a:txBody>
                  <a:tcPr/>
                </a:tc>
                <a:tc>
                  <a:txBody>
                    <a:bodyPr/>
                    <a:lstStyle/>
                    <a:p>
                      <a:r>
                        <a:rPr lang="en-US" b="0" dirty="0"/>
                        <a:t>Right There</a:t>
                      </a:r>
                      <a:br>
                        <a:rPr lang="en-US" b="0" dirty="0"/>
                      </a:br>
                      <a:r>
                        <a:rPr lang="en-US" b="0" dirty="0"/>
                        <a:t>Think &amp; Search</a:t>
                      </a:r>
                    </a:p>
                    <a:p>
                      <a:r>
                        <a:rPr lang="en-US" b="0" dirty="0"/>
                        <a:t>Author &amp; You</a:t>
                      </a:r>
                    </a:p>
                    <a:p>
                      <a:r>
                        <a:rPr lang="en-US" b="0" dirty="0"/>
                        <a:t>On My Own</a:t>
                      </a:r>
                    </a:p>
                  </a:txBody>
                  <a:tcPr/>
                </a:tc>
                <a:extLst>
                  <a:ext uri="{0D108BD9-81ED-4DB2-BD59-A6C34878D82A}">
                    <a16:rowId xmlns:a16="http://schemas.microsoft.com/office/drawing/2014/main" val="4170330295"/>
                  </a:ext>
                </a:extLst>
              </a:tr>
            </a:tbl>
          </a:graphicData>
        </a:graphic>
      </p:graphicFrame>
    </p:spTree>
    <p:extLst>
      <p:ext uri="{BB962C8B-B14F-4D97-AF65-F5344CB8AC3E}">
        <p14:creationId xmlns:p14="http://schemas.microsoft.com/office/powerpoint/2010/main" val="40242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47B5F88-EAC7-48F5-A2A8-9C36DE6614AE}"/>
              </a:ext>
            </a:extLst>
          </p:cNvPr>
          <p:cNvGraphicFramePr>
            <a:graphicFrameLocks noGrp="1"/>
          </p:cNvGraphicFramePr>
          <p:nvPr>
            <p:ph idx="1"/>
            <p:extLst>
              <p:ext uri="{D42A27DB-BD31-4B8C-83A1-F6EECF244321}">
                <p14:modId xmlns:p14="http://schemas.microsoft.com/office/powerpoint/2010/main" val="16251078"/>
              </p:ext>
            </p:extLst>
          </p:nvPr>
        </p:nvGraphicFramePr>
        <p:xfrm>
          <a:off x="0" y="-1"/>
          <a:ext cx="12191999" cy="6858001"/>
        </p:xfrm>
        <a:graphic>
          <a:graphicData uri="http://schemas.openxmlformats.org/drawingml/2006/table">
            <a:tbl>
              <a:tblPr firstRow="1" bandRow="1">
                <a:tableStyleId>{ED083AE6-46FA-4A59-8FB0-9F97EB10719F}</a:tableStyleId>
              </a:tblPr>
              <a:tblGrid>
                <a:gridCol w="5695324">
                  <a:extLst>
                    <a:ext uri="{9D8B030D-6E8A-4147-A177-3AD203B41FA5}">
                      <a16:colId xmlns:a16="http://schemas.microsoft.com/office/drawing/2014/main" val="945008786"/>
                    </a:ext>
                  </a:extLst>
                </a:gridCol>
                <a:gridCol w="4464676">
                  <a:extLst>
                    <a:ext uri="{9D8B030D-6E8A-4147-A177-3AD203B41FA5}">
                      <a16:colId xmlns:a16="http://schemas.microsoft.com/office/drawing/2014/main" val="1772995020"/>
                    </a:ext>
                  </a:extLst>
                </a:gridCol>
                <a:gridCol w="2031999">
                  <a:extLst>
                    <a:ext uri="{9D8B030D-6E8A-4147-A177-3AD203B41FA5}">
                      <a16:colId xmlns:a16="http://schemas.microsoft.com/office/drawing/2014/main" val="2106781280"/>
                    </a:ext>
                  </a:extLst>
                </a:gridCol>
              </a:tblGrid>
              <a:tr h="461236">
                <a:tc>
                  <a:txBody>
                    <a:bodyPr/>
                    <a:lstStyle/>
                    <a:p>
                      <a:r>
                        <a:rPr lang="en-US" dirty="0"/>
                        <a:t>Question</a:t>
                      </a:r>
                    </a:p>
                  </a:txBody>
                  <a:tcPr/>
                </a:tc>
                <a:tc>
                  <a:txBody>
                    <a:bodyPr/>
                    <a:lstStyle/>
                    <a:p>
                      <a:r>
                        <a:rPr lang="en-US" dirty="0"/>
                        <a:t>Answer</a:t>
                      </a:r>
                    </a:p>
                  </a:txBody>
                  <a:tcPr/>
                </a:tc>
                <a:tc>
                  <a:txBody>
                    <a:bodyPr/>
                    <a:lstStyle/>
                    <a:p>
                      <a:r>
                        <a:rPr lang="en-US" dirty="0"/>
                        <a:t>Type of QAR</a:t>
                      </a:r>
                    </a:p>
                  </a:txBody>
                  <a:tcPr/>
                </a:tc>
                <a:extLst>
                  <a:ext uri="{0D108BD9-81ED-4DB2-BD59-A6C34878D82A}">
                    <a16:rowId xmlns:a16="http://schemas.microsoft.com/office/drawing/2014/main" val="3496985884"/>
                  </a:ext>
                </a:extLst>
              </a:tr>
              <a:tr h="1431424">
                <a:tc>
                  <a:txBody>
                    <a:bodyPr/>
                    <a:lstStyle/>
                    <a:p>
                      <a:r>
                        <a:rPr lang="en-US" b="0" dirty="0"/>
                        <a:t>On what basis did the school district superintendents deny students of color admission into the White schools such as Westminster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superintendent stated that the Latinx students were inferior in terms of their academics, language, and hygiene.</a:t>
                      </a:r>
                    </a:p>
                  </a:txBody>
                  <a:tcPr/>
                </a:tc>
                <a:tc>
                  <a:txBody>
                    <a:bodyPr/>
                    <a:lstStyle/>
                    <a:p>
                      <a:r>
                        <a:rPr lang="en-US" b="0" dirty="0"/>
                        <a:t>Right There</a:t>
                      </a:r>
                      <a:br>
                        <a:rPr lang="en-US" b="0" dirty="0"/>
                      </a:br>
                      <a:r>
                        <a:rPr lang="en-US" b="1" dirty="0">
                          <a:highlight>
                            <a:srgbClr val="00FF00"/>
                          </a:highlight>
                        </a:rPr>
                        <a:t>Think &amp; Search</a:t>
                      </a:r>
                    </a:p>
                    <a:p>
                      <a:r>
                        <a:rPr lang="en-US" b="0" dirty="0"/>
                        <a:t>Author &amp; You</a:t>
                      </a:r>
                    </a:p>
                    <a:p>
                      <a:r>
                        <a:rPr lang="en-US" b="0" dirty="0"/>
                        <a:t>On My Own</a:t>
                      </a:r>
                    </a:p>
                  </a:txBody>
                  <a:tcPr/>
                </a:tc>
                <a:extLst>
                  <a:ext uri="{0D108BD9-81ED-4DB2-BD59-A6C34878D82A}">
                    <a16:rowId xmlns:a16="http://schemas.microsoft.com/office/drawing/2014/main" val="2364627338"/>
                  </a:ext>
                </a:extLst>
              </a:tr>
              <a:tr h="1755877">
                <a:tc>
                  <a:txBody>
                    <a:bodyPr/>
                    <a:lstStyle/>
                    <a:p>
                      <a:r>
                        <a:rPr lang="en-US" b="0" dirty="0"/>
                        <a:t>Why did other race- and ethnically-based organizations such as the National Association for the Advancement of Colored People (NAACP) write letters of support to the judges on the Court of Appeals?</a:t>
                      </a:r>
                    </a:p>
                  </a:txBody>
                  <a:tcPr/>
                </a:tc>
                <a:tc>
                  <a:txBody>
                    <a:bodyPr/>
                    <a:lstStyle/>
                    <a:p>
                      <a:r>
                        <a:rPr lang="en-US" dirty="0"/>
                        <a:t>A favorable court ruling in California could be used to in arguing for school desegregation in other states for other ethnicities.</a:t>
                      </a:r>
                    </a:p>
                  </a:txBody>
                  <a:tcPr/>
                </a:tc>
                <a:tc>
                  <a:txBody>
                    <a:bodyPr/>
                    <a:lstStyle/>
                    <a:p>
                      <a:r>
                        <a:rPr lang="en-US" b="0" dirty="0"/>
                        <a:t>Right There</a:t>
                      </a:r>
                      <a:br>
                        <a:rPr lang="en-US" b="0" dirty="0"/>
                      </a:br>
                      <a:r>
                        <a:rPr lang="en-US" b="0" dirty="0"/>
                        <a:t>Think &amp; Search</a:t>
                      </a:r>
                    </a:p>
                    <a:p>
                      <a:r>
                        <a:rPr lang="en-US" b="1" dirty="0">
                          <a:highlight>
                            <a:srgbClr val="00FF00"/>
                          </a:highlight>
                        </a:rPr>
                        <a:t>Author &amp; You</a:t>
                      </a:r>
                    </a:p>
                    <a:p>
                      <a:r>
                        <a:rPr lang="en-US" b="0" dirty="0"/>
                        <a:t>On My Own</a:t>
                      </a:r>
                    </a:p>
                  </a:txBody>
                  <a:tcPr/>
                </a:tc>
                <a:extLst>
                  <a:ext uri="{0D108BD9-81ED-4DB2-BD59-A6C34878D82A}">
                    <a16:rowId xmlns:a16="http://schemas.microsoft.com/office/drawing/2014/main" val="1012018133"/>
                  </a:ext>
                </a:extLst>
              </a:tr>
              <a:tr h="1604732">
                <a:tc>
                  <a:txBody>
                    <a:bodyPr/>
                    <a:lstStyle/>
                    <a:p>
                      <a:r>
                        <a:rPr lang="en-US" b="0" dirty="0"/>
                        <a:t>Why were Sylvia and her brothers denied admission into the Westminster school while their cousins were not?</a:t>
                      </a:r>
                    </a:p>
                  </a:txBody>
                  <a:tcPr/>
                </a:tc>
                <a:tc>
                  <a:txBody>
                    <a:bodyPr/>
                    <a:lstStyle/>
                    <a:p>
                      <a:r>
                        <a:rPr lang="en-US" dirty="0"/>
                        <a:t>Their cousins had lighter skin and a  French last name but Sylvia and her brothers had darker skin.</a:t>
                      </a:r>
                    </a:p>
                  </a:txBody>
                  <a:tcPr/>
                </a:tc>
                <a:tc>
                  <a:txBody>
                    <a:bodyPr/>
                    <a:lstStyle/>
                    <a:p>
                      <a:r>
                        <a:rPr lang="en-US" b="1" dirty="0">
                          <a:highlight>
                            <a:srgbClr val="00FF00"/>
                          </a:highlight>
                        </a:rPr>
                        <a:t>Right There</a:t>
                      </a:r>
                      <a:br>
                        <a:rPr lang="en-US" b="0" dirty="0"/>
                      </a:br>
                      <a:r>
                        <a:rPr lang="en-US" b="0" dirty="0"/>
                        <a:t>Think &amp; Search</a:t>
                      </a:r>
                    </a:p>
                    <a:p>
                      <a:r>
                        <a:rPr lang="en-US" b="0" dirty="0"/>
                        <a:t>Author &amp; You</a:t>
                      </a:r>
                    </a:p>
                    <a:p>
                      <a:r>
                        <a:rPr lang="en-US" b="0" dirty="0"/>
                        <a:t>On My Own</a:t>
                      </a:r>
                    </a:p>
                  </a:txBody>
                  <a:tcPr/>
                </a:tc>
                <a:extLst>
                  <a:ext uri="{0D108BD9-81ED-4DB2-BD59-A6C34878D82A}">
                    <a16:rowId xmlns:a16="http://schemas.microsoft.com/office/drawing/2014/main" val="2620537303"/>
                  </a:ext>
                </a:extLst>
              </a:tr>
              <a:tr h="1604732">
                <a:tc>
                  <a:txBody>
                    <a:bodyPr/>
                    <a:lstStyle/>
                    <a:p>
                      <a:r>
                        <a:rPr lang="en-US" b="0" dirty="0"/>
                        <a:t>How has school integration affected the United States?</a:t>
                      </a:r>
                    </a:p>
                  </a:txBody>
                  <a:tcPr/>
                </a:tc>
                <a:tc>
                  <a:txBody>
                    <a:bodyPr/>
                    <a:lstStyle/>
                    <a:p>
                      <a:endParaRPr lang="en-US" dirty="0"/>
                    </a:p>
                  </a:txBody>
                  <a:tcPr/>
                </a:tc>
                <a:tc>
                  <a:txBody>
                    <a:bodyPr/>
                    <a:lstStyle/>
                    <a:p>
                      <a:r>
                        <a:rPr lang="en-US" b="0" dirty="0"/>
                        <a:t>Right There</a:t>
                      </a:r>
                      <a:br>
                        <a:rPr lang="en-US" b="0" dirty="0"/>
                      </a:br>
                      <a:r>
                        <a:rPr lang="en-US" b="0" dirty="0"/>
                        <a:t>Think &amp; Search</a:t>
                      </a:r>
                    </a:p>
                    <a:p>
                      <a:r>
                        <a:rPr lang="en-US" b="0" dirty="0"/>
                        <a:t>Author &amp; You</a:t>
                      </a:r>
                    </a:p>
                    <a:p>
                      <a:r>
                        <a:rPr lang="en-US" b="0" dirty="0"/>
                        <a:t>On My Own</a:t>
                      </a:r>
                    </a:p>
                  </a:txBody>
                  <a:tcPr/>
                </a:tc>
                <a:extLst>
                  <a:ext uri="{0D108BD9-81ED-4DB2-BD59-A6C34878D82A}">
                    <a16:rowId xmlns:a16="http://schemas.microsoft.com/office/drawing/2014/main" val="4170330295"/>
                  </a:ext>
                </a:extLst>
              </a:tr>
            </a:tbl>
          </a:graphicData>
        </a:graphic>
      </p:graphicFrame>
    </p:spTree>
    <p:extLst>
      <p:ext uri="{BB962C8B-B14F-4D97-AF65-F5344CB8AC3E}">
        <p14:creationId xmlns:p14="http://schemas.microsoft.com/office/powerpoint/2010/main" val="338517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47B5F88-EAC7-48F5-A2A8-9C36DE6614AE}"/>
              </a:ext>
            </a:extLst>
          </p:cNvPr>
          <p:cNvGraphicFramePr>
            <a:graphicFrameLocks noGrp="1"/>
          </p:cNvGraphicFramePr>
          <p:nvPr>
            <p:ph idx="1"/>
            <p:extLst>
              <p:ext uri="{D42A27DB-BD31-4B8C-83A1-F6EECF244321}">
                <p14:modId xmlns:p14="http://schemas.microsoft.com/office/powerpoint/2010/main" val="3220475994"/>
              </p:ext>
            </p:extLst>
          </p:nvPr>
        </p:nvGraphicFramePr>
        <p:xfrm>
          <a:off x="0" y="0"/>
          <a:ext cx="12191999" cy="6858000"/>
        </p:xfrm>
        <a:graphic>
          <a:graphicData uri="http://schemas.openxmlformats.org/drawingml/2006/table">
            <a:tbl>
              <a:tblPr firstRow="1" bandRow="1">
                <a:tableStyleId>{ED083AE6-46FA-4A59-8FB0-9F97EB10719F}</a:tableStyleId>
              </a:tblPr>
              <a:tblGrid>
                <a:gridCol w="5695324">
                  <a:extLst>
                    <a:ext uri="{9D8B030D-6E8A-4147-A177-3AD203B41FA5}">
                      <a16:colId xmlns:a16="http://schemas.microsoft.com/office/drawing/2014/main" val="945008786"/>
                    </a:ext>
                  </a:extLst>
                </a:gridCol>
                <a:gridCol w="4464676">
                  <a:extLst>
                    <a:ext uri="{9D8B030D-6E8A-4147-A177-3AD203B41FA5}">
                      <a16:colId xmlns:a16="http://schemas.microsoft.com/office/drawing/2014/main" val="1772995020"/>
                    </a:ext>
                  </a:extLst>
                </a:gridCol>
                <a:gridCol w="2031999">
                  <a:extLst>
                    <a:ext uri="{9D8B030D-6E8A-4147-A177-3AD203B41FA5}">
                      <a16:colId xmlns:a16="http://schemas.microsoft.com/office/drawing/2014/main" val="2106781280"/>
                    </a:ext>
                  </a:extLst>
                </a:gridCol>
              </a:tblGrid>
              <a:tr h="461236">
                <a:tc>
                  <a:txBody>
                    <a:bodyPr/>
                    <a:lstStyle/>
                    <a:p>
                      <a:r>
                        <a:rPr lang="en-US" dirty="0"/>
                        <a:t>Question</a:t>
                      </a:r>
                    </a:p>
                  </a:txBody>
                  <a:tcPr/>
                </a:tc>
                <a:tc>
                  <a:txBody>
                    <a:bodyPr/>
                    <a:lstStyle/>
                    <a:p>
                      <a:r>
                        <a:rPr lang="en-US" dirty="0"/>
                        <a:t>Answer</a:t>
                      </a:r>
                    </a:p>
                  </a:txBody>
                  <a:tcPr/>
                </a:tc>
                <a:tc>
                  <a:txBody>
                    <a:bodyPr/>
                    <a:lstStyle/>
                    <a:p>
                      <a:r>
                        <a:rPr lang="en-US" dirty="0"/>
                        <a:t>Type of QAR</a:t>
                      </a:r>
                    </a:p>
                  </a:txBody>
                  <a:tcPr/>
                </a:tc>
                <a:extLst>
                  <a:ext uri="{0D108BD9-81ED-4DB2-BD59-A6C34878D82A}">
                    <a16:rowId xmlns:a16="http://schemas.microsoft.com/office/drawing/2014/main" val="3496985884"/>
                  </a:ext>
                </a:extLst>
              </a:tr>
              <a:tr h="1431423">
                <a:tc>
                  <a:txBody>
                    <a:bodyPr/>
                    <a:lstStyle/>
                    <a:p>
                      <a:r>
                        <a:rPr lang="en-US" b="0" dirty="0"/>
                        <a:t>On what basis did the school district superintendents deny students of color admission into the White schools such as Westminster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superintendent stated that the Latinx students were inferior in terms of their academics, language, and hygiene.</a:t>
                      </a:r>
                    </a:p>
                  </a:txBody>
                  <a:tcPr/>
                </a:tc>
                <a:tc>
                  <a:txBody>
                    <a:bodyPr/>
                    <a:lstStyle/>
                    <a:p>
                      <a:r>
                        <a:rPr lang="en-US" b="0" dirty="0"/>
                        <a:t>Right There</a:t>
                      </a:r>
                      <a:br>
                        <a:rPr lang="en-US" b="0" dirty="0"/>
                      </a:br>
                      <a:r>
                        <a:rPr lang="en-US" b="1" dirty="0">
                          <a:highlight>
                            <a:srgbClr val="00FF00"/>
                          </a:highlight>
                        </a:rPr>
                        <a:t>Think &amp; Search</a:t>
                      </a:r>
                    </a:p>
                    <a:p>
                      <a:r>
                        <a:rPr lang="en-US" b="0" dirty="0"/>
                        <a:t>Author &amp; You</a:t>
                      </a:r>
                    </a:p>
                    <a:p>
                      <a:r>
                        <a:rPr lang="en-US" b="0" dirty="0"/>
                        <a:t>On My Own</a:t>
                      </a:r>
                    </a:p>
                  </a:txBody>
                  <a:tcPr/>
                </a:tc>
                <a:extLst>
                  <a:ext uri="{0D108BD9-81ED-4DB2-BD59-A6C34878D82A}">
                    <a16:rowId xmlns:a16="http://schemas.microsoft.com/office/drawing/2014/main" val="2364627338"/>
                  </a:ext>
                </a:extLst>
              </a:tr>
              <a:tr h="1755877">
                <a:tc>
                  <a:txBody>
                    <a:bodyPr/>
                    <a:lstStyle/>
                    <a:p>
                      <a:r>
                        <a:rPr lang="en-US" b="0" dirty="0"/>
                        <a:t>Why did other race- and ethnically-based organizations such as the National Association for the Advancement of Colored People (NAACP) write letters of support to the judges on the Court of Appeals?</a:t>
                      </a:r>
                    </a:p>
                  </a:txBody>
                  <a:tcPr/>
                </a:tc>
                <a:tc>
                  <a:txBody>
                    <a:bodyPr/>
                    <a:lstStyle/>
                    <a:p>
                      <a:r>
                        <a:rPr lang="en-US" dirty="0"/>
                        <a:t>A favorable court ruling in California could be used to in arguing for school desegregation in other states for other ethnicities.</a:t>
                      </a:r>
                    </a:p>
                  </a:txBody>
                  <a:tcPr/>
                </a:tc>
                <a:tc>
                  <a:txBody>
                    <a:bodyPr/>
                    <a:lstStyle/>
                    <a:p>
                      <a:r>
                        <a:rPr lang="en-US" b="0" dirty="0"/>
                        <a:t>Right There</a:t>
                      </a:r>
                      <a:br>
                        <a:rPr lang="en-US" b="0" dirty="0"/>
                      </a:br>
                      <a:r>
                        <a:rPr lang="en-US" b="0" dirty="0"/>
                        <a:t>Think &amp; Search</a:t>
                      </a:r>
                    </a:p>
                    <a:p>
                      <a:r>
                        <a:rPr lang="en-US" b="1" dirty="0">
                          <a:highlight>
                            <a:srgbClr val="00FF00"/>
                          </a:highlight>
                        </a:rPr>
                        <a:t>Author &amp; You</a:t>
                      </a:r>
                    </a:p>
                    <a:p>
                      <a:r>
                        <a:rPr lang="en-US" b="0" dirty="0"/>
                        <a:t>On My Own</a:t>
                      </a:r>
                    </a:p>
                  </a:txBody>
                  <a:tcPr/>
                </a:tc>
                <a:extLst>
                  <a:ext uri="{0D108BD9-81ED-4DB2-BD59-A6C34878D82A}">
                    <a16:rowId xmlns:a16="http://schemas.microsoft.com/office/drawing/2014/main" val="1012018133"/>
                  </a:ext>
                </a:extLst>
              </a:tr>
              <a:tr h="1604732">
                <a:tc>
                  <a:txBody>
                    <a:bodyPr/>
                    <a:lstStyle/>
                    <a:p>
                      <a:r>
                        <a:rPr lang="en-US" b="0" dirty="0"/>
                        <a:t>Why were Sylvia and her brothers denied admission into the Westminster school while their cousins were not?</a:t>
                      </a:r>
                    </a:p>
                  </a:txBody>
                  <a:tcPr/>
                </a:tc>
                <a:tc>
                  <a:txBody>
                    <a:bodyPr/>
                    <a:lstStyle/>
                    <a:p>
                      <a:r>
                        <a:rPr lang="en-US" dirty="0"/>
                        <a:t>Their cousins had lighter skin and a  French last name but Sylvia and her brothers had darker skin.</a:t>
                      </a:r>
                    </a:p>
                  </a:txBody>
                  <a:tcPr/>
                </a:tc>
                <a:tc>
                  <a:txBody>
                    <a:bodyPr/>
                    <a:lstStyle/>
                    <a:p>
                      <a:r>
                        <a:rPr lang="en-US" b="1" dirty="0">
                          <a:highlight>
                            <a:srgbClr val="00FF00"/>
                          </a:highlight>
                        </a:rPr>
                        <a:t>Right There</a:t>
                      </a:r>
                      <a:br>
                        <a:rPr lang="en-US" b="0" dirty="0"/>
                      </a:br>
                      <a:r>
                        <a:rPr lang="en-US" b="0" dirty="0"/>
                        <a:t>Think &amp; Search</a:t>
                      </a:r>
                    </a:p>
                    <a:p>
                      <a:r>
                        <a:rPr lang="en-US" b="0" dirty="0"/>
                        <a:t>Author &amp; You</a:t>
                      </a:r>
                    </a:p>
                    <a:p>
                      <a:r>
                        <a:rPr lang="en-US" b="0" dirty="0"/>
                        <a:t>On My Own</a:t>
                      </a:r>
                    </a:p>
                  </a:txBody>
                  <a:tcPr/>
                </a:tc>
                <a:extLst>
                  <a:ext uri="{0D108BD9-81ED-4DB2-BD59-A6C34878D82A}">
                    <a16:rowId xmlns:a16="http://schemas.microsoft.com/office/drawing/2014/main" val="2620537303"/>
                  </a:ext>
                </a:extLst>
              </a:tr>
              <a:tr h="1604732">
                <a:tc>
                  <a:txBody>
                    <a:bodyPr/>
                    <a:lstStyle/>
                    <a:p>
                      <a:r>
                        <a:rPr lang="en-US" b="0" dirty="0"/>
                        <a:t>How has school integration affected the United States?</a:t>
                      </a:r>
                    </a:p>
                  </a:txBody>
                  <a:tcPr/>
                </a:tc>
                <a:tc>
                  <a:txBody>
                    <a:bodyPr/>
                    <a:lstStyle/>
                    <a:p>
                      <a:r>
                        <a:rPr lang="en-US" dirty="0"/>
                        <a:t>Students of all colors can now legally attend school together, learn about their similarities, and celebrate their differences.</a:t>
                      </a:r>
                    </a:p>
                  </a:txBody>
                  <a:tcPr/>
                </a:tc>
                <a:tc>
                  <a:txBody>
                    <a:bodyPr/>
                    <a:lstStyle/>
                    <a:p>
                      <a:r>
                        <a:rPr lang="en-US" b="0" dirty="0"/>
                        <a:t>Right There</a:t>
                      </a:r>
                      <a:br>
                        <a:rPr lang="en-US" b="0" dirty="0"/>
                      </a:br>
                      <a:r>
                        <a:rPr lang="en-US" b="0" dirty="0"/>
                        <a:t>Think &amp; Search</a:t>
                      </a:r>
                    </a:p>
                    <a:p>
                      <a:r>
                        <a:rPr lang="en-US" b="0" dirty="0"/>
                        <a:t>Author &amp; You</a:t>
                      </a:r>
                    </a:p>
                    <a:p>
                      <a:r>
                        <a:rPr lang="en-US" b="1" dirty="0">
                          <a:highlight>
                            <a:srgbClr val="00FF00"/>
                          </a:highlight>
                        </a:rPr>
                        <a:t>On My Own</a:t>
                      </a:r>
                    </a:p>
                  </a:txBody>
                  <a:tcPr/>
                </a:tc>
                <a:extLst>
                  <a:ext uri="{0D108BD9-81ED-4DB2-BD59-A6C34878D82A}">
                    <a16:rowId xmlns:a16="http://schemas.microsoft.com/office/drawing/2014/main" val="4170330295"/>
                  </a:ext>
                </a:extLst>
              </a:tr>
            </a:tbl>
          </a:graphicData>
        </a:graphic>
      </p:graphicFrame>
    </p:spTree>
    <p:extLst>
      <p:ext uri="{BB962C8B-B14F-4D97-AF65-F5344CB8AC3E}">
        <p14:creationId xmlns:p14="http://schemas.microsoft.com/office/powerpoint/2010/main" val="3028818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0768-A2D6-448E-9A23-0F08DD0DAFE0}"/>
              </a:ext>
            </a:extLst>
          </p:cNvPr>
          <p:cNvSpPr>
            <a:spLocks noGrp="1"/>
          </p:cNvSpPr>
          <p:nvPr>
            <p:ph type="title"/>
          </p:nvPr>
        </p:nvSpPr>
        <p:spPr/>
        <p:txBody>
          <a:bodyPr/>
          <a:lstStyle/>
          <a:p>
            <a:r>
              <a:rPr lang="en-US" dirty="0"/>
              <a:t>Application: QAR</a:t>
            </a:r>
          </a:p>
        </p:txBody>
      </p:sp>
      <p:sp>
        <p:nvSpPr>
          <p:cNvPr id="3" name="Content Placeholder 2">
            <a:extLst>
              <a:ext uri="{FF2B5EF4-FFF2-40B4-BE49-F238E27FC236}">
                <a16:creationId xmlns:a16="http://schemas.microsoft.com/office/drawing/2014/main" id="{2EEDAB55-1C54-4266-BD67-9BF3506A0214}"/>
              </a:ext>
            </a:extLst>
          </p:cNvPr>
          <p:cNvSpPr>
            <a:spLocks noGrp="1"/>
          </p:cNvSpPr>
          <p:nvPr>
            <p:ph idx="1"/>
          </p:nvPr>
        </p:nvSpPr>
        <p:spPr/>
        <p:txBody>
          <a:bodyPr/>
          <a:lstStyle/>
          <a:p>
            <a:r>
              <a:rPr lang="en-US" dirty="0"/>
              <a:t>Read “Digitized Signals are the Future of the Blackbox” by </a:t>
            </a:r>
            <a:r>
              <a:rPr lang="en-US" dirty="0" err="1"/>
              <a:t>ReadWorks</a:t>
            </a:r>
            <a:endParaRPr lang="en-US" dirty="0"/>
          </a:p>
          <a:p>
            <a:pPr lvl="1"/>
            <a:r>
              <a:rPr lang="en-US" dirty="0"/>
              <a:t>Grade level: 9</a:t>
            </a:r>
            <a:r>
              <a:rPr lang="en-US" baseline="30000" dirty="0"/>
              <a:t>th</a:t>
            </a:r>
            <a:r>
              <a:rPr lang="en-US" dirty="0"/>
              <a:t>-10</a:t>
            </a:r>
            <a:r>
              <a:rPr lang="en-US" baseline="30000" dirty="0"/>
              <a:t>th</a:t>
            </a:r>
          </a:p>
          <a:p>
            <a:pPr lvl="1"/>
            <a:r>
              <a:rPr lang="en-US" dirty="0"/>
              <a:t>Lexile level: 1130L</a:t>
            </a:r>
          </a:p>
          <a:p>
            <a:endParaRPr lang="en-US" dirty="0"/>
          </a:p>
          <a:p>
            <a:r>
              <a:rPr lang="en-US" dirty="0"/>
              <a:t>Write one question per question-answer relationship</a:t>
            </a:r>
          </a:p>
          <a:p>
            <a:pPr lvl="1"/>
            <a:r>
              <a:rPr lang="en-US" dirty="0"/>
              <a:t>Right There</a:t>
            </a:r>
          </a:p>
          <a:p>
            <a:pPr lvl="1"/>
            <a:r>
              <a:rPr lang="en-US" dirty="0"/>
              <a:t>Think and Search</a:t>
            </a:r>
          </a:p>
          <a:p>
            <a:pPr lvl="1"/>
            <a:r>
              <a:rPr lang="en-US" dirty="0"/>
              <a:t>Author &amp; You</a:t>
            </a:r>
          </a:p>
          <a:p>
            <a:pPr lvl="1"/>
            <a:r>
              <a:rPr lang="en-US" dirty="0"/>
              <a:t>On My Own</a:t>
            </a:r>
          </a:p>
        </p:txBody>
      </p:sp>
    </p:spTree>
    <p:extLst>
      <p:ext uri="{BB962C8B-B14F-4D97-AF65-F5344CB8AC3E}">
        <p14:creationId xmlns:p14="http://schemas.microsoft.com/office/powerpoint/2010/main" val="276244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FA2A-B749-47ED-9FC3-59A3AD1F07A3}"/>
              </a:ext>
            </a:extLst>
          </p:cNvPr>
          <p:cNvSpPr>
            <a:spLocks noGrp="1"/>
          </p:cNvSpPr>
          <p:nvPr>
            <p:ph type="title"/>
          </p:nvPr>
        </p:nvSpPr>
        <p:spPr/>
        <p:txBody>
          <a:bodyPr/>
          <a:lstStyle/>
          <a:p>
            <a:r>
              <a:rPr lang="en-US" dirty="0"/>
              <a:t>Differentiation for emergent bilinguals</a:t>
            </a:r>
          </a:p>
        </p:txBody>
      </p:sp>
      <p:sp>
        <p:nvSpPr>
          <p:cNvPr id="3" name="Content Placeholder 2">
            <a:extLst>
              <a:ext uri="{FF2B5EF4-FFF2-40B4-BE49-F238E27FC236}">
                <a16:creationId xmlns:a16="http://schemas.microsoft.com/office/drawing/2014/main" id="{D4DDF60B-25BE-4B34-A261-F44DCCAE0F23}"/>
              </a:ext>
            </a:extLst>
          </p:cNvPr>
          <p:cNvSpPr>
            <a:spLocks noGrp="1"/>
          </p:cNvSpPr>
          <p:nvPr>
            <p:ph idx="1"/>
          </p:nvPr>
        </p:nvSpPr>
        <p:spPr/>
        <p:txBody>
          <a:bodyPr/>
          <a:lstStyle/>
          <a:p>
            <a:pPr marL="0" indent="0">
              <a:buNone/>
            </a:pPr>
            <a:r>
              <a:rPr lang="en-US" dirty="0">
                <a:hlinkClick r:id="rId3"/>
              </a:rPr>
              <a:t>"Digitized Signals Are the Future of the Black Box"</a:t>
            </a:r>
            <a:endParaRPr lang="en-US" dirty="0"/>
          </a:p>
          <a:p>
            <a:r>
              <a:rPr lang="en-US" dirty="0"/>
              <a:t>Listen to audio version of passage</a:t>
            </a:r>
          </a:p>
          <a:p>
            <a:r>
              <a:rPr lang="en-US" dirty="0"/>
              <a:t>Listen to pronunciation of key terms: </a:t>
            </a:r>
            <a:r>
              <a:rPr lang="en-US" i="1" dirty="0"/>
              <a:t>communication, device, record</a:t>
            </a:r>
          </a:p>
          <a:p>
            <a:pPr marL="0" indent="0">
              <a:buNone/>
            </a:pPr>
            <a:endParaRPr lang="en-US" dirty="0"/>
          </a:p>
          <a:p>
            <a:r>
              <a:rPr lang="en-US" dirty="0"/>
              <a:t>Provide translation of key terms in native language </a:t>
            </a:r>
          </a:p>
          <a:p>
            <a:pPr lvl="1"/>
            <a:r>
              <a:rPr lang="en-US" dirty="0"/>
              <a:t>Spanish examples: </a:t>
            </a:r>
            <a:r>
              <a:rPr lang="es-ES" altLang="en-US" dirty="0"/>
              <a:t>comunicación, dispositivo, grabar</a:t>
            </a:r>
          </a:p>
          <a:p>
            <a:r>
              <a:rPr lang="en-US" dirty="0"/>
              <a:t>Realia</a:t>
            </a:r>
          </a:p>
          <a:p>
            <a:pPr lvl="1"/>
            <a:r>
              <a:rPr lang="en-US" dirty="0"/>
              <a:t>Video: </a:t>
            </a:r>
            <a:r>
              <a:rPr lang="en-US" dirty="0">
                <a:hlinkClick r:id="rId4"/>
              </a:rPr>
              <a:t>Vox (2016, June 16) Airplane black boxes, explained</a:t>
            </a:r>
            <a:endParaRPr lang="en-US" dirty="0">
              <a:hlinkClick r:id="rId3"/>
            </a:endParaRPr>
          </a:p>
        </p:txBody>
      </p:sp>
      <p:sp>
        <p:nvSpPr>
          <p:cNvPr id="5" name="Rectangle 2">
            <a:extLst>
              <a:ext uri="{FF2B5EF4-FFF2-40B4-BE49-F238E27FC236}">
                <a16:creationId xmlns:a16="http://schemas.microsoft.com/office/drawing/2014/main" id="{11426BAB-366F-4C13-8BDB-DD9C8ED39296}"/>
              </a:ext>
            </a:extLst>
          </p:cNvPr>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n-US" sz="1100" b="0" i="0" u="none" strike="noStrike" cap="none" normalizeH="0" baseline="0" dirty="0">
                <a:ln>
                  <a:noFill/>
                </a:ln>
                <a:solidFill>
                  <a:schemeClr val="tx1"/>
                </a:solidFill>
                <a:effectLst/>
              </a:rPr>
            </a:b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07494234-9BBE-4495-8EA0-9FACCD28F664}"/>
              </a:ext>
            </a:extLst>
          </p:cNvPr>
          <p:cNvSpPr>
            <a:spLocks noChangeArrowheads="1"/>
          </p:cNvSpPr>
          <p:nvPr/>
        </p:nvSpPr>
        <p:spPr bwMode="auto">
          <a:xfrm>
            <a:off x="0" y="161589"/>
            <a:ext cx="38472" cy="134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100" b="0" i="0" u="none" strike="noStrike" cap="none" normalizeH="0" baseline="0" dirty="0">
                <a:ln>
                  <a:noFill/>
                </a:ln>
                <a:solidFill>
                  <a:schemeClr val="tx1"/>
                </a:solidFill>
                <a:effectLst/>
              </a:rPr>
              <a:t> </a:t>
            </a: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42222A5B-5349-41F9-A59B-3F631CF32C56}"/>
              </a:ext>
            </a:extLst>
          </p:cNvPr>
          <p:cNvSpPr>
            <a:spLocks noChangeArrowheads="1"/>
          </p:cNvSpPr>
          <p:nvPr/>
        </p:nvSpPr>
        <p:spPr bwMode="auto">
          <a:xfrm>
            <a:off x="0" y="161589"/>
            <a:ext cx="38472" cy="134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100" b="0" i="0" u="none" strike="noStrike" cap="none" normalizeH="0" baseline="0" dirty="0">
                <a:ln>
                  <a:noFill/>
                </a:ln>
                <a:solidFill>
                  <a:schemeClr val="tx1"/>
                </a:solidFill>
                <a:effectLst/>
              </a:rPr>
              <a:t> </a:t>
            </a: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4374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68E16-6B69-48E5-8512-E5DB2FA0CE19}"/>
              </a:ext>
            </a:extLst>
          </p:cNvPr>
          <p:cNvSpPr>
            <a:spLocks noGrp="1"/>
          </p:cNvSpPr>
          <p:nvPr>
            <p:ph type="title"/>
          </p:nvPr>
        </p:nvSpPr>
        <p:spPr>
          <a:xfrm>
            <a:off x="233410" y="5532437"/>
            <a:ext cx="10515600" cy="1325563"/>
          </a:xfrm>
        </p:spPr>
        <p:txBody>
          <a:bodyPr>
            <a:normAutofit/>
          </a:bodyPr>
          <a:lstStyle/>
          <a:p>
            <a:r>
              <a:rPr lang="en-US" dirty="0">
                <a:hlinkClick r:id="rId3"/>
              </a:rPr>
              <a:t>Using QAR with visuals </a:t>
            </a:r>
            <a:endParaRPr lang="en-US" dirty="0"/>
          </a:p>
        </p:txBody>
      </p:sp>
      <p:pic>
        <p:nvPicPr>
          <p:cNvPr id="4" name="Content Placeholder 3">
            <a:extLst>
              <a:ext uri="{FF2B5EF4-FFF2-40B4-BE49-F238E27FC236}">
                <a16:creationId xmlns:a16="http://schemas.microsoft.com/office/drawing/2014/main" id="{3B7E0431-79AC-4974-8BD8-0744E196D9AA}"/>
              </a:ext>
            </a:extLst>
          </p:cNvPr>
          <p:cNvPicPr>
            <a:picLocks noGrp="1" noChangeAspect="1"/>
          </p:cNvPicPr>
          <p:nvPr>
            <p:ph idx="1"/>
          </p:nvPr>
        </p:nvPicPr>
        <p:blipFill rotWithShape="1">
          <a:blip r:embed="rId4"/>
          <a:srcRect l="33207" t="15932" r="34470" b="12265"/>
          <a:stretch/>
        </p:blipFill>
        <p:spPr>
          <a:xfrm>
            <a:off x="6700791" y="0"/>
            <a:ext cx="5491209" cy="6858000"/>
          </a:xfrm>
          <a:prstGeom prst="rect">
            <a:avLst/>
          </a:prstGeom>
        </p:spPr>
      </p:pic>
    </p:spTree>
    <p:extLst>
      <p:ext uri="{BB962C8B-B14F-4D97-AF65-F5344CB8AC3E}">
        <p14:creationId xmlns:p14="http://schemas.microsoft.com/office/powerpoint/2010/main" val="350723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9D8F-854A-4254-B5C9-2E02E5341B8C}"/>
              </a:ext>
            </a:extLst>
          </p:cNvPr>
          <p:cNvSpPr>
            <a:spLocks noGrp="1"/>
          </p:cNvSpPr>
          <p:nvPr>
            <p:ph type="title"/>
          </p:nvPr>
        </p:nvSpPr>
        <p:spPr/>
        <p:txBody>
          <a:bodyPr/>
          <a:lstStyle/>
          <a:p>
            <a:r>
              <a:rPr lang="en-US" cap="none" dirty="0"/>
              <a:t>Magic Squares</a:t>
            </a:r>
          </a:p>
        </p:txBody>
      </p:sp>
      <p:sp>
        <p:nvSpPr>
          <p:cNvPr id="3" name="Text Placeholder 2">
            <a:extLst>
              <a:ext uri="{FF2B5EF4-FFF2-40B4-BE49-F238E27FC236}">
                <a16:creationId xmlns:a16="http://schemas.microsoft.com/office/drawing/2014/main" id="{A6C88C64-EA08-433F-B9C7-CEAB3AF83F05}"/>
              </a:ext>
            </a:extLst>
          </p:cNvPr>
          <p:cNvSpPr>
            <a:spLocks noGrp="1"/>
          </p:cNvSpPr>
          <p:nvPr>
            <p:ph type="body" idx="1"/>
          </p:nvPr>
        </p:nvSpPr>
        <p:spPr/>
        <p:txBody>
          <a:bodyPr/>
          <a:lstStyle/>
          <a:p>
            <a:r>
              <a:rPr lang="en-US" dirty="0"/>
              <a:t>A vocabulary strategy</a:t>
            </a:r>
          </a:p>
        </p:txBody>
      </p:sp>
    </p:spTree>
    <p:extLst>
      <p:ext uri="{BB962C8B-B14F-4D97-AF65-F5344CB8AC3E}">
        <p14:creationId xmlns:p14="http://schemas.microsoft.com/office/powerpoint/2010/main" val="3069450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29512A-F081-4FA8-BDB5-B6CCC63255A2}"/>
              </a:ext>
            </a:extLst>
          </p:cNvPr>
          <p:cNvSpPr>
            <a:spLocks noGrp="1"/>
          </p:cNvSpPr>
          <p:nvPr>
            <p:ph type="title"/>
          </p:nvPr>
        </p:nvSpPr>
        <p:spPr>
          <a:xfrm>
            <a:off x="838200" y="365125"/>
            <a:ext cx="10751820" cy="1325563"/>
          </a:xfrm>
        </p:spPr>
        <p:txBody>
          <a:bodyPr/>
          <a:lstStyle/>
          <a:p>
            <a:r>
              <a:rPr lang="en-US" dirty="0"/>
              <a:t>Magic Squares &amp; </a:t>
            </a:r>
            <a:r>
              <a:rPr lang="en-US" i="1" dirty="0"/>
              <a:t>Separate is Never Equal</a:t>
            </a:r>
            <a:endParaRPr lang="en-US" dirty="0"/>
          </a:p>
        </p:txBody>
      </p:sp>
      <p:sp>
        <p:nvSpPr>
          <p:cNvPr id="5" name="Content Placeholder 4">
            <a:extLst>
              <a:ext uri="{FF2B5EF4-FFF2-40B4-BE49-F238E27FC236}">
                <a16:creationId xmlns:a16="http://schemas.microsoft.com/office/drawing/2014/main" id="{53A51610-16ED-4B57-9487-F345553CB8CC}"/>
              </a:ext>
            </a:extLst>
          </p:cNvPr>
          <p:cNvSpPr>
            <a:spLocks noGrp="1"/>
          </p:cNvSpPr>
          <p:nvPr>
            <p:ph sz="half" idx="1"/>
          </p:nvPr>
        </p:nvSpPr>
        <p:spPr>
          <a:xfrm>
            <a:off x="0" y="1524000"/>
            <a:ext cx="5486400" cy="5135563"/>
          </a:xfrm>
        </p:spPr>
        <p:txBody>
          <a:bodyPr>
            <a:normAutofit/>
          </a:bodyPr>
          <a:lstStyle/>
          <a:p>
            <a:pPr marL="514350" indent="-514350">
              <a:buFont typeface="+mj-lt"/>
              <a:buAutoNum type="alphaUcPeriod"/>
            </a:pPr>
            <a:r>
              <a:rPr lang="en-US" dirty="0"/>
              <a:t>Inequality</a:t>
            </a:r>
          </a:p>
          <a:p>
            <a:pPr marL="514350" indent="-514350">
              <a:buFont typeface="+mj-lt"/>
              <a:buAutoNum type="alphaUcPeriod"/>
            </a:pPr>
            <a:r>
              <a:rPr lang="en-US" dirty="0"/>
              <a:t>Segregation</a:t>
            </a:r>
          </a:p>
          <a:p>
            <a:pPr marL="514350" indent="-514350">
              <a:buFont typeface="+mj-lt"/>
              <a:buAutoNum type="alphaUcPeriod"/>
            </a:pPr>
            <a:r>
              <a:rPr lang="en-US" dirty="0"/>
              <a:t>Integrate</a:t>
            </a:r>
          </a:p>
          <a:p>
            <a:pPr marL="514350" indent="-514350">
              <a:buFont typeface="+mj-lt"/>
              <a:buAutoNum type="alphaUcPeriod"/>
            </a:pPr>
            <a:r>
              <a:rPr lang="en-US" dirty="0"/>
              <a:t>Desegregation</a:t>
            </a:r>
          </a:p>
          <a:p>
            <a:pPr marL="514350" indent="-514350">
              <a:buFont typeface="+mj-lt"/>
              <a:buAutoNum type="alphaUcPeriod"/>
            </a:pPr>
            <a:r>
              <a:rPr lang="en-US" dirty="0"/>
              <a:t>Inferior</a:t>
            </a:r>
          </a:p>
          <a:p>
            <a:pPr marL="514350" indent="-514350">
              <a:buFont typeface="+mj-lt"/>
              <a:buAutoNum type="alphaUcPeriod"/>
            </a:pPr>
            <a:r>
              <a:rPr lang="en-US" dirty="0"/>
              <a:t>Injustice</a:t>
            </a:r>
          </a:p>
          <a:p>
            <a:pPr marL="514350" indent="-514350">
              <a:buFont typeface="+mj-lt"/>
              <a:buAutoNum type="alphaUcPeriod"/>
            </a:pPr>
            <a:r>
              <a:rPr lang="en-US" dirty="0"/>
              <a:t>Lawsuit</a:t>
            </a:r>
          </a:p>
          <a:p>
            <a:pPr marL="514350" indent="-514350">
              <a:buFont typeface="+mj-lt"/>
              <a:buAutoNum type="alphaUcPeriod"/>
            </a:pPr>
            <a:r>
              <a:rPr lang="en-US" dirty="0"/>
              <a:t>Appeal</a:t>
            </a:r>
          </a:p>
          <a:p>
            <a:pPr marL="514350" indent="-514350">
              <a:buFont typeface="+mj-lt"/>
              <a:buAutoNum type="alphaUcPeriod"/>
            </a:pPr>
            <a:r>
              <a:rPr lang="en-US" dirty="0"/>
              <a:t>Testimony </a:t>
            </a:r>
          </a:p>
          <a:p>
            <a:pPr marL="514350" indent="-514350">
              <a:buFont typeface="+mj-lt"/>
              <a:buAutoNum type="alphaUcPeriod"/>
            </a:pPr>
            <a:endParaRPr lang="en-US" dirty="0"/>
          </a:p>
        </p:txBody>
      </p:sp>
      <p:sp>
        <p:nvSpPr>
          <p:cNvPr id="6" name="Content Placeholder 5">
            <a:extLst>
              <a:ext uri="{FF2B5EF4-FFF2-40B4-BE49-F238E27FC236}">
                <a16:creationId xmlns:a16="http://schemas.microsoft.com/office/drawing/2014/main" id="{D75F7521-53E5-41F9-A9D7-D19EA416281B}"/>
              </a:ext>
            </a:extLst>
          </p:cNvPr>
          <p:cNvSpPr>
            <a:spLocks noGrp="1"/>
          </p:cNvSpPr>
          <p:nvPr>
            <p:ph sz="half" idx="2"/>
          </p:nvPr>
        </p:nvSpPr>
        <p:spPr>
          <a:xfrm>
            <a:off x="3130923" y="1524000"/>
            <a:ext cx="7859806" cy="5334000"/>
          </a:xfrm>
        </p:spPr>
        <p:txBody>
          <a:bodyPr>
            <a:normAutofit/>
          </a:bodyPr>
          <a:lstStyle/>
          <a:p>
            <a:pPr marL="514350" indent="-514350">
              <a:buFont typeface="+mj-lt"/>
              <a:buAutoNum type="arabicPeriod"/>
            </a:pPr>
            <a:r>
              <a:rPr lang="en-US" dirty="0"/>
              <a:t>Formal statement given in court of law</a:t>
            </a:r>
          </a:p>
          <a:p>
            <a:pPr marL="514350" indent="-514350">
              <a:buFont typeface="+mj-lt"/>
              <a:buAutoNum type="arabicPeriod"/>
            </a:pPr>
            <a:r>
              <a:rPr lang="en-US" dirty="0"/>
              <a:t>Combine to become whole</a:t>
            </a:r>
          </a:p>
          <a:p>
            <a:pPr marL="514350" indent="-514350">
              <a:buFont typeface="+mj-lt"/>
              <a:buAutoNum type="arabicPeriod"/>
            </a:pPr>
            <a:r>
              <a:rPr lang="en-US" dirty="0"/>
              <a:t>Lower in status</a:t>
            </a:r>
          </a:p>
          <a:p>
            <a:pPr marL="514350" indent="-514350">
              <a:buFont typeface="+mj-lt"/>
              <a:buAutoNum type="arabicPeriod"/>
            </a:pPr>
            <a:r>
              <a:rPr lang="en-US" dirty="0"/>
              <a:t>Unequal; different</a:t>
            </a:r>
          </a:p>
          <a:p>
            <a:pPr marL="514350" indent="-514350">
              <a:buFont typeface="+mj-lt"/>
              <a:buAutoNum type="arabicPeriod"/>
            </a:pPr>
            <a:r>
              <a:rPr lang="en-US" dirty="0"/>
              <a:t>Lack of fairness</a:t>
            </a:r>
          </a:p>
          <a:p>
            <a:pPr marL="514350" indent="-514350">
              <a:buFont typeface="+mj-lt"/>
              <a:buAutoNum type="arabicPeriod"/>
            </a:pPr>
            <a:r>
              <a:rPr lang="en-US" dirty="0"/>
              <a:t>Dispute brought to court of law</a:t>
            </a:r>
          </a:p>
          <a:p>
            <a:pPr marL="514350" indent="-514350">
              <a:buFont typeface="+mj-lt"/>
              <a:buAutoNum type="arabicPeriod"/>
            </a:pPr>
            <a:r>
              <a:rPr lang="en-US" dirty="0"/>
              <a:t>Set apart; isolate; divide</a:t>
            </a:r>
          </a:p>
          <a:p>
            <a:pPr marL="514350" indent="-514350">
              <a:buFont typeface="+mj-lt"/>
              <a:buAutoNum type="arabicPeriod"/>
            </a:pPr>
            <a:r>
              <a:rPr lang="en-US" dirty="0"/>
              <a:t>Apply to higher court for reversal of decision</a:t>
            </a:r>
          </a:p>
          <a:p>
            <a:pPr marL="514350" indent="-514350">
              <a:buFont typeface="+mj-lt"/>
              <a:buAutoNum type="arabicPeriod"/>
            </a:pPr>
            <a:r>
              <a:rPr lang="en-US" dirty="0"/>
              <a:t>End policy of racial segregation </a:t>
            </a:r>
          </a:p>
        </p:txBody>
      </p:sp>
      <p:graphicFrame>
        <p:nvGraphicFramePr>
          <p:cNvPr id="7" name="Table 6">
            <a:extLst>
              <a:ext uri="{FF2B5EF4-FFF2-40B4-BE49-F238E27FC236}">
                <a16:creationId xmlns:a16="http://schemas.microsoft.com/office/drawing/2014/main" id="{E330E0D3-3954-4FFB-9DC9-643705C7AB05}"/>
              </a:ext>
            </a:extLst>
          </p:cNvPr>
          <p:cNvGraphicFramePr>
            <a:graphicFrameLocks noGrp="1"/>
          </p:cNvGraphicFramePr>
          <p:nvPr>
            <p:extLst>
              <p:ext uri="{D42A27DB-BD31-4B8C-83A1-F6EECF244321}">
                <p14:modId xmlns:p14="http://schemas.microsoft.com/office/powerpoint/2010/main" val="3307604969"/>
              </p:ext>
            </p:extLst>
          </p:nvPr>
        </p:nvGraphicFramePr>
        <p:xfrm>
          <a:off x="8355105" y="2079812"/>
          <a:ext cx="3622843" cy="1828034"/>
        </p:xfrm>
        <a:graphic>
          <a:graphicData uri="http://schemas.openxmlformats.org/drawingml/2006/table">
            <a:tbl>
              <a:tblPr firstRow="1" firstCol="1" bandRow="1">
                <a:tableStyleId>{5940675A-B579-460E-94D1-54222C63F5DA}</a:tableStyleId>
              </a:tblPr>
              <a:tblGrid>
                <a:gridCol w="1290788">
                  <a:extLst>
                    <a:ext uri="{9D8B030D-6E8A-4147-A177-3AD203B41FA5}">
                      <a16:colId xmlns:a16="http://schemas.microsoft.com/office/drawing/2014/main" val="3486557515"/>
                    </a:ext>
                  </a:extLst>
                </a:gridCol>
                <a:gridCol w="1122841">
                  <a:extLst>
                    <a:ext uri="{9D8B030D-6E8A-4147-A177-3AD203B41FA5}">
                      <a16:colId xmlns:a16="http://schemas.microsoft.com/office/drawing/2014/main" val="2274843139"/>
                    </a:ext>
                  </a:extLst>
                </a:gridCol>
                <a:gridCol w="1209214">
                  <a:extLst>
                    <a:ext uri="{9D8B030D-6E8A-4147-A177-3AD203B41FA5}">
                      <a16:colId xmlns:a16="http://schemas.microsoft.com/office/drawing/2014/main" val="3213597342"/>
                    </a:ext>
                  </a:extLst>
                </a:gridCol>
              </a:tblGrid>
              <a:tr h="602953">
                <a:tc>
                  <a:txBody>
                    <a:bodyPr/>
                    <a:lstStyle/>
                    <a:p>
                      <a:pPr marL="0" marR="0">
                        <a:lnSpc>
                          <a:spcPct val="107000"/>
                        </a:lnSpc>
                        <a:spcBef>
                          <a:spcPts val="0"/>
                        </a:spcBef>
                        <a:spcAft>
                          <a:spcPts val="0"/>
                        </a:spcAft>
                      </a:pPr>
                      <a:r>
                        <a:rPr lang="en-US" sz="1100">
                          <a:effectLst/>
                        </a:rPr>
                        <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5293807"/>
                  </a:ext>
                </a:extLst>
              </a:tr>
              <a:tr h="660479">
                <a:tc>
                  <a:txBody>
                    <a:bodyPr/>
                    <a:lstStyle/>
                    <a:p>
                      <a:pPr marL="0" marR="0">
                        <a:lnSpc>
                          <a:spcPct val="107000"/>
                        </a:lnSpc>
                        <a:spcBef>
                          <a:spcPts val="0"/>
                        </a:spcBef>
                        <a:spcAft>
                          <a:spcPts val="0"/>
                        </a:spcAft>
                      </a:pPr>
                      <a:r>
                        <a:rPr lang="en-US" sz="1100">
                          <a:effectLst/>
                        </a:rPr>
                        <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6435357"/>
                  </a:ext>
                </a:extLst>
              </a:tr>
              <a:tr h="564602">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933908"/>
                  </a:ext>
                </a:extLst>
              </a:tr>
            </a:tbl>
          </a:graphicData>
        </a:graphic>
      </p:graphicFrame>
    </p:spTree>
    <p:extLst>
      <p:ext uri="{BB962C8B-B14F-4D97-AF65-F5344CB8AC3E}">
        <p14:creationId xmlns:p14="http://schemas.microsoft.com/office/powerpoint/2010/main" val="4109010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50E0-4B1A-4545-9F5F-134A4532CED8}"/>
              </a:ext>
            </a:extLst>
          </p:cNvPr>
          <p:cNvSpPr>
            <a:spLocks noGrp="1"/>
          </p:cNvSpPr>
          <p:nvPr>
            <p:ph type="title"/>
          </p:nvPr>
        </p:nvSpPr>
        <p:spPr/>
        <p:txBody>
          <a:bodyPr/>
          <a:lstStyle/>
          <a:p>
            <a:r>
              <a:rPr lang="en-US" dirty="0"/>
              <a:t>Agenda &amp; learning goals</a:t>
            </a:r>
          </a:p>
        </p:txBody>
      </p:sp>
      <p:sp>
        <p:nvSpPr>
          <p:cNvPr id="3" name="Content Placeholder 2">
            <a:extLst>
              <a:ext uri="{FF2B5EF4-FFF2-40B4-BE49-F238E27FC236}">
                <a16:creationId xmlns:a16="http://schemas.microsoft.com/office/drawing/2014/main" id="{5739E82C-795B-4897-9629-D9F74C422E2D}"/>
              </a:ext>
            </a:extLst>
          </p:cNvPr>
          <p:cNvSpPr>
            <a:spLocks noGrp="1"/>
          </p:cNvSpPr>
          <p:nvPr>
            <p:ph idx="1"/>
          </p:nvPr>
        </p:nvSpPr>
        <p:spPr/>
        <p:txBody>
          <a:bodyPr>
            <a:normAutofit lnSpcReduction="10000"/>
          </a:bodyPr>
          <a:lstStyle/>
          <a:p>
            <a:pPr marL="0" indent="0">
              <a:buNone/>
            </a:pPr>
            <a:r>
              <a:rPr lang="en-US" sz="2400" dirty="0"/>
              <a:t>By the conclusion of this workshop, attendees will be able to:</a:t>
            </a:r>
          </a:p>
          <a:p>
            <a:r>
              <a:rPr lang="en-US" sz="2400" dirty="0"/>
              <a:t>articulate a working definition of </a:t>
            </a:r>
            <a:r>
              <a:rPr lang="en-US" sz="2400" i="1" dirty="0"/>
              <a:t>disciplinary literacy.</a:t>
            </a:r>
          </a:p>
          <a:p>
            <a:r>
              <a:rPr lang="en-US" sz="2400" dirty="0"/>
              <a:t>apply the reading comprehension strategy, QAR to a discipline specific text.</a:t>
            </a:r>
          </a:p>
          <a:p>
            <a:endParaRPr lang="en-US" sz="2400" dirty="0"/>
          </a:p>
          <a:p>
            <a:r>
              <a:rPr lang="en-US" sz="2400" dirty="0">
                <a:solidFill>
                  <a:srgbClr val="FF0000"/>
                </a:solidFill>
              </a:rPr>
              <a:t>Disciplinary literacy &amp; importance</a:t>
            </a:r>
          </a:p>
          <a:p>
            <a:r>
              <a:rPr lang="en-US" sz="2400" dirty="0">
                <a:solidFill>
                  <a:srgbClr val="FF0000"/>
                </a:solidFill>
              </a:rPr>
              <a:t>Comprehension strategy</a:t>
            </a:r>
          </a:p>
          <a:p>
            <a:r>
              <a:rPr lang="en-US" sz="2400" dirty="0">
                <a:solidFill>
                  <a:srgbClr val="FF0000"/>
                </a:solidFill>
              </a:rPr>
              <a:t>Vocabulary strategy</a:t>
            </a:r>
          </a:p>
          <a:p>
            <a:r>
              <a:rPr lang="en-US" sz="2400" dirty="0">
                <a:solidFill>
                  <a:srgbClr val="FF0000"/>
                </a:solidFill>
              </a:rPr>
              <a:t>Differentiation for emergent bilinguals</a:t>
            </a:r>
          </a:p>
          <a:p>
            <a:r>
              <a:rPr lang="en-US" sz="2400" dirty="0">
                <a:solidFill>
                  <a:srgbClr val="FF0000"/>
                </a:solidFill>
              </a:rPr>
              <a:t>Sheltered English Instruction</a:t>
            </a:r>
          </a:p>
        </p:txBody>
      </p:sp>
    </p:spTree>
    <p:extLst>
      <p:ext uri="{BB962C8B-B14F-4D97-AF65-F5344CB8AC3E}">
        <p14:creationId xmlns:p14="http://schemas.microsoft.com/office/powerpoint/2010/main" val="505793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E050360-7787-415D-A0DC-9A19FC17DD95}"/>
              </a:ext>
            </a:extLst>
          </p:cNvPr>
          <p:cNvGraphicFramePr>
            <a:graphicFrameLocks noGrp="1"/>
          </p:cNvGraphicFramePr>
          <p:nvPr>
            <p:extLst>
              <p:ext uri="{D42A27DB-BD31-4B8C-83A1-F6EECF244321}">
                <p14:modId xmlns:p14="http://schemas.microsoft.com/office/powerpoint/2010/main" val="1998499627"/>
              </p:ext>
            </p:extLst>
          </p:nvPr>
        </p:nvGraphicFramePr>
        <p:xfrm>
          <a:off x="2097741" y="753036"/>
          <a:ext cx="8731624" cy="4428565"/>
        </p:xfrm>
        <a:graphic>
          <a:graphicData uri="http://schemas.openxmlformats.org/drawingml/2006/table">
            <a:tbl>
              <a:tblPr firstRow="1" firstCol="1" bandRow="1">
                <a:tableStyleId>{2D5ABB26-0587-4C30-8999-92F81FD0307C}</a:tableStyleId>
              </a:tblPr>
              <a:tblGrid>
                <a:gridCol w="3111003">
                  <a:extLst>
                    <a:ext uri="{9D8B030D-6E8A-4147-A177-3AD203B41FA5}">
                      <a16:colId xmlns:a16="http://schemas.microsoft.com/office/drawing/2014/main" val="3334386036"/>
                    </a:ext>
                  </a:extLst>
                </a:gridCol>
                <a:gridCol w="2706225">
                  <a:extLst>
                    <a:ext uri="{9D8B030D-6E8A-4147-A177-3AD203B41FA5}">
                      <a16:colId xmlns:a16="http://schemas.microsoft.com/office/drawing/2014/main" val="1826174752"/>
                    </a:ext>
                  </a:extLst>
                </a:gridCol>
                <a:gridCol w="2914396">
                  <a:extLst>
                    <a:ext uri="{9D8B030D-6E8A-4147-A177-3AD203B41FA5}">
                      <a16:colId xmlns:a16="http://schemas.microsoft.com/office/drawing/2014/main" val="2887406778"/>
                    </a:ext>
                  </a:extLst>
                </a:gridCol>
              </a:tblGrid>
              <a:tr h="1460704">
                <a:tc>
                  <a:txBody>
                    <a:bodyPr/>
                    <a:lstStyle/>
                    <a:p>
                      <a:pPr marL="0" marR="0">
                        <a:lnSpc>
                          <a:spcPct val="107000"/>
                        </a:lnSpc>
                        <a:spcBef>
                          <a:spcPts val="0"/>
                        </a:spcBef>
                        <a:spcAft>
                          <a:spcPts val="0"/>
                        </a:spcAft>
                      </a:pPr>
                      <a:r>
                        <a:rPr lang="en-US" sz="2400" dirty="0">
                          <a:effectLst/>
                        </a:rPr>
                        <a:t>H – </a:t>
                      </a:r>
                      <a:r>
                        <a:rPr lang="en-US" sz="2400" dirty="0">
                          <a:effectLst/>
                          <a:highlight>
                            <a:srgbClr val="FFFF00"/>
                          </a:highlight>
                        </a:rPr>
                        <a:t>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rPr>
                        <a:t>I – </a:t>
                      </a:r>
                      <a:r>
                        <a:rPr lang="en-US" sz="2400" dirty="0">
                          <a:effectLst/>
                          <a:highlight>
                            <a:srgbClr val="FFFF00"/>
                          </a:highlight>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rPr>
                        <a:t>G – </a:t>
                      </a:r>
                      <a:r>
                        <a:rPr lang="en-US" sz="2400" dirty="0">
                          <a:effectLst/>
                          <a:highlight>
                            <a:srgbClr val="FFFF00"/>
                          </a:highlight>
                        </a:rPr>
                        <a:t>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2739459"/>
                  </a:ext>
                </a:extLst>
              </a:tr>
              <a:tr h="1600064">
                <a:tc>
                  <a:txBody>
                    <a:bodyPr/>
                    <a:lstStyle/>
                    <a:p>
                      <a:pPr marL="0" marR="0">
                        <a:lnSpc>
                          <a:spcPct val="107000"/>
                        </a:lnSpc>
                        <a:spcBef>
                          <a:spcPts val="0"/>
                        </a:spcBef>
                        <a:spcAft>
                          <a:spcPts val="0"/>
                        </a:spcAft>
                      </a:pPr>
                      <a:r>
                        <a:rPr lang="en-US" sz="2400">
                          <a:effectLst/>
                        </a:rPr>
                        <a:t>E – </a:t>
                      </a:r>
                      <a:r>
                        <a:rPr lang="en-US" sz="2400">
                          <a:effectLst/>
                          <a:highlight>
                            <a:srgbClr val="FFFF00"/>
                          </a:highlight>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rPr>
                        <a:t>F – </a:t>
                      </a:r>
                      <a:r>
                        <a:rPr lang="en-US" sz="2400" dirty="0">
                          <a:effectLst/>
                          <a:highlight>
                            <a:srgbClr val="FFFF00"/>
                          </a:highlight>
                        </a:rPr>
                        <a:t>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rPr>
                        <a:t>B – </a:t>
                      </a:r>
                      <a:r>
                        <a:rPr lang="en-US" sz="2400" dirty="0">
                          <a:effectLst/>
                          <a:highlight>
                            <a:srgbClr val="FFFF00"/>
                          </a:highlight>
                        </a:rPr>
                        <a:t>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0935878"/>
                  </a:ext>
                </a:extLst>
              </a:tr>
              <a:tr h="1367797">
                <a:tc>
                  <a:txBody>
                    <a:bodyPr/>
                    <a:lstStyle/>
                    <a:p>
                      <a:pPr marL="0" marR="0">
                        <a:lnSpc>
                          <a:spcPct val="107000"/>
                        </a:lnSpc>
                        <a:spcBef>
                          <a:spcPts val="0"/>
                        </a:spcBef>
                        <a:spcAft>
                          <a:spcPts val="0"/>
                        </a:spcAft>
                      </a:pPr>
                      <a:r>
                        <a:rPr lang="en-US" sz="2400">
                          <a:effectLst/>
                        </a:rPr>
                        <a:t>A – </a:t>
                      </a:r>
                      <a:r>
                        <a:rPr lang="en-US" sz="2400">
                          <a:effectLst/>
                          <a:highlight>
                            <a:srgbClr val="FFFF00"/>
                          </a:highlight>
                        </a:rPr>
                        <a:t>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rPr>
                        <a:t>D – </a:t>
                      </a:r>
                      <a:r>
                        <a:rPr lang="en-US" sz="2400">
                          <a:effectLst/>
                          <a:highlight>
                            <a:srgbClr val="FFFF00"/>
                          </a:highlight>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rPr>
                        <a:t>C – </a:t>
                      </a:r>
                      <a:r>
                        <a:rPr lang="en-US" sz="2400" dirty="0">
                          <a:effectLst/>
                          <a:highlight>
                            <a:srgbClr val="FFFF00"/>
                          </a:highlight>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3502934"/>
                  </a:ext>
                </a:extLst>
              </a:tr>
            </a:tbl>
          </a:graphicData>
        </a:graphic>
      </p:graphicFrame>
      <p:sp>
        <p:nvSpPr>
          <p:cNvPr id="3" name="TextBox 2">
            <a:extLst>
              <a:ext uri="{FF2B5EF4-FFF2-40B4-BE49-F238E27FC236}">
                <a16:creationId xmlns:a16="http://schemas.microsoft.com/office/drawing/2014/main" id="{C9DCF037-2173-4FF4-993C-9E51723942C0}"/>
              </a:ext>
            </a:extLst>
          </p:cNvPr>
          <p:cNvSpPr txBox="1"/>
          <p:nvPr/>
        </p:nvSpPr>
        <p:spPr>
          <a:xfrm>
            <a:off x="2563905" y="5592197"/>
            <a:ext cx="7064189" cy="769441"/>
          </a:xfrm>
          <a:prstGeom prst="rect">
            <a:avLst/>
          </a:prstGeom>
          <a:noFill/>
        </p:spPr>
        <p:txBody>
          <a:bodyPr wrap="square" rtlCol="0">
            <a:spAutoFit/>
          </a:bodyPr>
          <a:lstStyle/>
          <a:p>
            <a:r>
              <a:rPr lang="en-US" sz="4400" dirty="0"/>
              <a:t>The Magic Number is ____.</a:t>
            </a:r>
          </a:p>
        </p:txBody>
      </p:sp>
    </p:spTree>
    <p:extLst>
      <p:ext uri="{BB962C8B-B14F-4D97-AF65-F5344CB8AC3E}">
        <p14:creationId xmlns:p14="http://schemas.microsoft.com/office/powerpoint/2010/main" val="1007729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0768-A2D6-448E-9A23-0F08DD0DAFE0}"/>
              </a:ext>
            </a:extLst>
          </p:cNvPr>
          <p:cNvSpPr>
            <a:spLocks noGrp="1"/>
          </p:cNvSpPr>
          <p:nvPr>
            <p:ph type="title"/>
          </p:nvPr>
        </p:nvSpPr>
        <p:spPr/>
        <p:txBody>
          <a:bodyPr/>
          <a:lstStyle/>
          <a:p>
            <a:r>
              <a:rPr lang="en-US" dirty="0"/>
              <a:t>Application: Magic Squares</a:t>
            </a:r>
          </a:p>
        </p:txBody>
      </p:sp>
      <p:sp>
        <p:nvSpPr>
          <p:cNvPr id="3" name="Content Placeholder 2">
            <a:extLst>
              <a:ext uri="{FF2B5EF4-FFF2-40B4-BE49-F238E27FC236}">
                <a16:creationId xmlns:a16="http://schemas.microsoft.com/office/drawing/2014/main" id="{2EEDAB55-1C54-4266-BD67-9BF3506A0214}"/>
              </a:ext>
            </a:extLst>
          </p:cNvPr>
          <p:cNvSpPr>
            <a:spLocks noGrp="1"/>
          </p:cNvSpPr>
          <p:nvPr>
            <p:ph idx="1"/>
          </p:nvPr>
        </p:nvSpPr>
        <p:spPr/>
        <p:txBody>
          <a:bodyPr/>
          <a:lstStyle/>
          <a:p>
            <a:r>
              <a:rPr lang="en-US" dirty="0"/>
              <a:t>Create a Magic Square for “Digitized Signals are the Future of the Blackbox” by </a:t>
            </a:r>
            <a:r>
              <a:rPr lang="en-US" dirty="0" err="1"/>
              <a:t>ReadWorks</a:t>
            </a:r>
            <a:endParaRPr lang="en-US" dirty="0"/>
          </a:p>
          <a:p>
            <a:pPr lvl="1"/>
            <a:r>
              <a:rPr lang="en-US" dirty="0"/>
              <a:t>9 terms &amp; (jumbled definitions)</a:t>
            </a:r>
          </a:p>
        </p:txBody>
      </p:sp>
    </p:spTree>
    <p:extLst>
      <p:ext uri="{BB962C8B-B14F-4D97-AF65-F5344CB8AC3E}">
        <p14:creationId xmlns:p14="http://schemas.microsoft.com/office/powerpoint/2010/main" val="1425439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F580-363F-40B9-93B2-A7C4FC3EAFD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FF0C9B0-2844-4EB9-A634-7A864D128BB8}"/>
              </a:ext>
            </a:extLst>
          </p:cNvPr>
          <p:cNvSpPr>
            <a:spLocks noGrp="1"/>
          </p:cNvSpPr>
          <p:nvPr>
            <p:ph idx="1"/>
          </p:nvPr>
        </p:nvSpPr>
        <p:spPr/>
        <p:txBody>
          <a:bodyPr/>
          <a:lstStyle/>
          <a:p>
            <a:pPr marL="0" indent="0">
              <a:buNone/>
            </a:pPr>
            <a:r>
              <a:rPr lang="en-US" dirty="0"/>
              <a:t>Contact information:</a:t>
            </a:r>
          </a:p>
          <a:p>
            <a:pPr marL="0" indent="0">
              <a:buNone/>
            </a:pPr>
            <a:endParaRPr lang="en-US" dirty="0"/>
          </a:p>
          <a:p>
            <a:pPr marL="0" indent="0">
              <a:buNone/>
            </a:pPr>
            <a:r>
              <a:rPr lang="en-US" dirty="0"/>
              <a:t>Elena M. Venegas, Ph.D.</a:t>
            </a:r>
          </a:p>
          <a:p>
            <a:pPr marL="0" indent="0">
              <a:buNone/>
            </a:pPr>
            <a:r>
              <a:rPr lang="en-US" dirty="0"/>
              <a:t>Assistant Professor</a:t>
            </a:r>
          </a:p>
          <a:p>
            <a:pPr marL="0" indent="0">
              <a:buNone/>
            </a:pPr>
            <a:r>
              <a:rPr lang="en-US" dirty="0"/>
              <a:t>Department of Bilingual and Literacy Studies</a:t>
            </a:r>
          </a:p>
          <a:p>
            <a:pPr marL="0" indent="0">
              <a:buNone/>
            </a:pPr>
            <a:r>
              <a:rPr lang="en-US" dirty="0">
                <a:hlinkClick r:id="rId3"/>
              </a:rPr>
              <a:t>elena.venegas@utrgv.edu</a:t>
            </a:r>
            <a:endParaRPr lang="en-US" dirty="0"/>
          </a:p>
          <a:p>
            <a:pPr marL="0" indent="0">
              <a:buNone/>
            </a:pPr>
            <a:r>
              <a:rPr lang="en-US" dirty="0"/>
              <a:t>(956) 665-3196</a:t>
            </a:r>
          </a:p>
        </p:txBody>
      </p:sp>
    </p:spTree>
    <p:extLst>
      <p:ext uri="{BB962C8B-B14F-4D97-AF65-F5344CB8AC3E}">
        <p14:creationId xmlns:p14="http://schemas.microsoft.com/office/powerpoint/2010/main" val="1924586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701D-99A7-40F2-9DAC-3B84419CE029}"/>
              </a:ext>
            </a:extLst>
          </p:cNvPr>
          <p:cNvSpPr>
            <a:spLocks noGrp="1"/>
          </p:cNvSpPr>
          <p:nvPr>
            <p:ph type="title"/>
          </p:nvPr>
        </p:nvSpPr>
        <p:spPr/>
        <p:txBody>
          <a:bodyPr/>
          <a:lstStyle/>
          <a:p>
            <a:r>
              <a:rPr lang="en-US" cap="none" dirty="0"/>
              <a:t>Disciplinary literacy</a:t>
            </a:r>
          </a:p>
        </p:txBody>
      </p:sp>
      <p:sp>
        <p:nvSpPr>
          <p:cNvPr id="3" name="Text Placeholder 2">
            <a:extLst>
              <a:ext uri="{FF2B5EF4-FFF2-40B4-BE49-F238E27FC236}">
                <a16:creationId xmlns:a16="http://schemas.microsoft.com/office/drawing/2014/main" id="{1AD559CE-AE73-46F5-A954-D5D666B14E8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6139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E72B-AD21-41BC-9F44-EAE73C7E2827}"/>
              </a:ext>
            </a:extLst>
          </p:cNvPr>
          <p:cNvSpPr>
            <a:spLocks noGrp="1"/>
          </p:cNvSpPr>
          <p:nvPr>
            <p:ph type="title"/>
          </p:nvPr>
        </p:nvSpPr>
        <p:spPr/>
        <p:txBody>
          <a:bodyPr/>
          <a:lstStyle/>
          <a:p>
            <a:r>
              <a:rPr lang="en-US" i="1" dirty="0"/>
              <a:t>Disciplinary literacy</a:t>
            </a:r>
          </a:p>
        </p:txBody>
      </p:sp>
      <p:sp>
        <p:nvSpPr>
          <p:cNvPr id="3" name="Content Placeholder 2">
            <a:extLst>
              <a:ext uri="{FF2B5EF4-FFF2-40B4-BE49-F238E27FC236}">
                <a16:creationId xmlns:a16="http://schemas.microsoft.com/office/drawing/2014/main" id="{1B504531-61CF-45E7-9652-678E2CE4FB34}"/>
              </a:ext>
            </a:extLst>
          </p:cNvPr>
          <p:cNvSpPr>
            <a:spLocks noGrp="1"/>
          </p:cNvSpPr>
          <p:nvPr>
            <p:ph idx="1"/>
          </p:nvPr>
        </p:nvSpPr>
        <p:spPr/>
        <p:txBody>
          <a:bodyPr/>
          <a:lstStyle/>
          <a:p>
            <a:pPr marL="0" indent="0">
              <a:buNone/>
            </a:pPr>
            <a:r>
              <a:rPr lang="en-US" sz="3600" b="1" dirty="0">
                <a:solidFill>
                  <a:srgbClr val="00B050"/>
                </a:solidFill>
              </a:rPr>
              <a:t>“</a:t>
            </a:r>
            <a:r>
              <a:rPr lang="en-US" sz="3600" dirty="0"/>
              <a:t>The use of reading, reasoning, investigating, speaking, and writing required to learn and form complex content knowledge appropriate to a particular discipline</a:t>
            </a:r>
            <a:r>
              <a:rPr lang="en-US" sz="3600" b="1" dirty="0">
                <a:solidFill>
                  <a:srgbClr val="00B050"/>
                </a:solidFill>
              </a:rPr>
              <a:t>”</a:t>
            </a:r>
            <a:r>
              <a:rPr lang="en-US" sz="3600" dirty="0"/>
              <a:t> </a:t>
            </a:r>
            <a:r>
              <a:rPr lang="en-US" sz="3600" dirty="0">
                <a:solidFill>
                  <a:srgbClr val="00B050"/>
                </a:solidFill>
              </a:rPr>
              <a:t>(McConachie, 2010, p. 15)</a:t>
            </a:r>
            <a:r>
              <a:rPr lang="en-US" sz="3600" dirty="0"/>
              <a:t>.</a:t>
            </a:r>
          </a:p>
          <a:p>
            <a:pPr marL="0" indent="0">
              <a:buNone/>
            </a:pPr>
            <a:endParaRPr lang="en-US" dirty="0"/>
          </a:p>
        </p:txBody>
      </p:sp>
      <p:sp>
        <p:nvSpPr>
          <p:cNvPr id="4" name="TextBox 3">
            <a:extLst>
              <a:ext uri="{FF2B5EF4-FFF2-40B4-BE49-F238E27FC236}">
                <a16:creationId xmlns:a16="http://schemas.microsoft.com/office/drawing/2014/main" id="{03F2630F-69AD-45A4-840F-0208D737F300}"/>
              </a:ext>
            </a:extLst>
          </p:cNvPr>
          <p:cNvSpPr txBox="1"/>
          <p:nvPr/>
        </p:nvSpPr>
        <p:spPr>
          <a:xfrm>
            <a:off x="993913" y="5952744"/>
            <a:ext cx="10204174" cy="523220"/>
          </a:xfrm>
          <a:prstGeom prst="rect">
            <a:avLst/>
          </a:prstGeom>
          <a:noFill/>
        </p:spPr>
        <p:txBody>
          <a:bodyPr wrap="square" rtlCol="0">
            <a:spAutoFit/>
          </a:bodyPr>
          <a:lstStyle/>
          <a:p>
            <a:pPr indent="-457200"/>
            <a:r>
              <a:rPr lang="en-US" sz="1400" dirty="0"/>
              <a:t>McConachie, S.M. (2010). “Disciplinary literacy: A principle-based framework.” In S.M. McConachie &amp; A.R. </a:t>
            </a:r>
            <a:r>
              <a:rPr lang="en-US" sz="1400" dirty="0" err="1"/>
              <a:t>Petrosky</a:t>
            </a:r>
            <a:r>
              <a:rPr lang="en-US" sz="1400" dirty="0"/>
              <a:t> (Eds.),</a:t>
            </a:r>
            <a:br>
              <a:rPr lang="en-US" sz="1400" dirty="0"/>
            </a:br>
            <a:r>
              <a:rPr lang="en-US" sz="1400" dirty="0"/>
              <a:t>     </a:t>
            </a:r>
            <a:r>
              <a:rPr lang="en-US" sz="1400" i="1" dirty="0"/>
              <a:t>Content matters: A disciplinary literacy approach to improving student literacy </a:t>
            </a:r>
            <a:r>
              <a:rPr lang="en-US" sz="1400" dirty="0"/>
              <a:t>(15-32). San Francisco, Ca: Jossey-Bass.</a:t>
            </a:r>
          </a:p>
        </p:txBody>
      </p:sp>
    </p:spTree>
    <p:extLst>
      <p:ext uri="{BB962C8B-B14F-4D97-AF65-F5344CB8AC3E}">
        <p14:creationId xmlns:p14="http://schemas.microsoft.com/office/powerpoint/2010/main" val="303996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le and female scientist">
            <a:extLst>
              <a:ext uri="{FF2B5EF4-FFF2-40B4-BE49-F238E27FC236}">
                <a16:creationId xmlns:a16="http://schemas.microsoft.com/office/drawing/2014/main" id="{BC7BDC06-3BB8-4D4D-9FA0-030447762964}"/>
              </a:ext>
            </a:extLst>
          </p:cNvPr>
          <p:cNvPicPr>
            <a:picLocks noChangeAspect="1"/>
          </p:cNvPicPr>
          <p:nvPr/>
        </p:nvPicPr>
        <p:blipFill>
          <a:blip r:embed="rId3"/>
          <a:stretch>
            <a:fillRect/>
          </a:stretch>
        </p:blipFill>
        <p:spPr>
          <a:xfrm>
            <a:off x="7162800" y="563190"/>
            <a:ext cx="4218549" cy="2967801"/>
          </a:xfrm>
          <a:prstGeom prst="rect">
            <a:avLst/>
          </a:prstGeom>
        </p:spPr>
      </p:pic>
      <p:sp>
        <p:nvSpPr>
          <p:cNvPr id="4" name="Rectangle 3">
            <a:extLst>
              <a:ext uri="{FF2B5EF4-FFF2-40B4-BE49-F238E27FC236}">
                <a16:creationId xmlns:a16="http://schemas.microsoft.com/office/drawing/2014/main" id="{EAF5DAB9-B5F6-4AF8-B9C6-EE93F5D2DDE2}"/>
              </a:ext>
            </a:extLst>
          </p:cNvPr>
          <p:cNvSpPr/>
          <p:nvPr/>
        </p:nvSpPr>
        <p:spPr>
          <a:xfrm>
            <a:off x="7843031" y="3645699"/>
            <a:ext cx="2858086" cy="369332"/>
          </a:xfrm>
          <a:prstGeom prst="rect">
            <a:avLst/>
          </a:prstGeom>
        </p:spPr>
        <p:txBody>
          <a:bodyPr wrap="square">
            <a:spAutoFit/>
          </a:bodyPr>
          <a:lstStyle/>
          <a:p>
            <a:r>
              <a:rPr lang="en-US" dirty="0"/>
              <a:t>Photo source: </a:t>
            </a:r>
            <a:r>
              <a:rPr lang="en-US" dirty="0">
                <a:hlinkClick r:id="rId4"/>
              </a:rPr>
              <a:t>Scientists</a:t>
            </a:r>
            <a:endParaRPr lang="en-US" dirty="0"/>
          </a:p>
        </p:txBody>
      </p:sp>
      <p:pic>
        <p:nvPicPr>
          <p:cNvPr id="5" name="Picture 4" descr="A male and female mathematician">
            <a:extLst>
              <a:ext uri="{FF2B5EF4-FFF2-40B4-BE49-F238E27FC236}">
                <a16:creationId xmlns:a16="http://schemas.microsoft.com/office/drawing/2014/main" id="{6459AD74-5713-411E-A5CE-945DEC73B6AE}"/>
              </a:ext>
            </a:extLst>
          </p:cNvPr>
          <p:cNvPicPr>
            <a:picLocks noChangeAspect="1"/>
          </p:cNvPicPr>
          <p:nvPr/>
        </p:nvPicPr>
        <p:blipFill>
          <a:blip r:embed="rId5"/>
          <a:stretch>
            <a:fillRect/>
          </a:stretch>
        </p:blipFill>
        <p:spPr>
          <a:xfrm>
            <a:off x="4015163" y="4015031"/>
            <a:ext cx="4401863" cy="2888723"/>
          </a:xfrm>
          <a:prstGeom prst="rect">
            <a:avLst/>
          </a:prstGeom>
        </p:spPr>
      </p:pic>
      <p:sp>
        <p:nvSpPr>
          <p:cNvPr id="6" name="Rectangle 5">
            <a:extLst>
              <a:ext uri="{FF2B5EF4-FFF2-40B4-BE49-F238E27FC236}">
                <a16:creationId xmlns:a16="http://schemas.microsoft.com/office/drawing/2014/main" id="{37757293-B4F9-4522-B2A2-8ADE886BC193}"/>
              </a:ext>
            </a:extLst>
          </p:cNvPr>
          <p:cNvSpPr/>
          <p:nvPr/>
        </p:nvSpPr>
        <p:spPr>
          <a:xfrm>
            <a:off x="8486922" y="6534422"/>
            <a:ext cx="3705078" cy="369332"/>
          </a:xfrm>
          <a:prstGeom prst="rect">
            <a:avLst/>
          </a:prstGeom>
        </p:spPr>
        <p:txBody>
          <a:bodyPr wrap="square">
            <a:spAutoFit/>
          </a:bodyPr>
          <a:lstStyle/>
          <a:p>
            <a:r>
              <a:rPr lang="en-US" dirty="0"/>
              <a:t>Photo source: </a:t>
            </a:r>
            <a:r>
              <a:rPr lang="en-US" dirty="0">
                <a:hlinkClick r:id="rId6"/>
              </a:rPr>
              <a:t>Mathematicians</a:t>
            </a:r>
            <a:endParaRPr lang="en-US" dirty="0"/>
          </a:p>
        </p:txBody>
      </p:sp>
      <p:pic>
        <p:nvPicPr>
          <p:cNvPr id="7" name="Picture 6" descr="A male and female engineer">
            <a:extLst>
              <a:ext uri="{FF2B5EF4-FFF2-40B4-BE49-F238E27FC236}">
                <a16:creationId xmlns:a16="http://schemas.microsoft.com/office/drawing/2014/main" id="{7201E40D-CFCB-429D-8BBE-1C562074A9D9}"/>
              </a:ext>
            </a:extLst>
          </p:cNvPr>
          <p:cNvPicPr>
            <a:picLocks noChangeAspect="1"/>
          </p:cNvPicPr>
          <p:nvPr/>
        </p:nvPicPr>
        <p:blipFill>
          <a:blip r:embed="rId7"/>
          <a:stretch>
            <a:fillRect/>
          </a:stretch>
        </p:blipFill>
        <p:spPr>
          <a:xfrm>
            <a:off x="617349" y="546510"/>
            <a:ext cx="5607206" cy="2984481"/>
          </a:xfrm>
          <a:prstGeom prst="rect">
            <a:avLst/>
          </a:prstGeom>
        </p:spPr>
      </p:pic>
      <p:sp>
        <p:nvSpPr>
          <p:cNvPr id="8" name="Rectangle 7">
            <a:extLst>
              <a:ext uri="{FF2B5EF4-FFF2-40B4-BE49-F238E27FC236}">
                <a16:creationId xmlns:a16="http://schemas.microsoft.com/office/drawing/2014/main" id="{E642B538-9A22-4FAF-B757-08B4E6642A51}"/>
              </a:ext>
            </a:extLst>
          </p:cNvPr>
          <p:cNvSpPr/>
          <p:nvPr/>
        </p:nvSpPr>
        <p:spPr>
          <a:xfrm>
            <a:off x="1906172" y="3557395"/>
            <a:ext cx="2719314" cy="369332"/>
          </a:xfrm>
          <a:prstGeom prst="rect">
            <a:avLst/>
          </a:prstGeom>
        </p:spPr>
        <p:txBody>
          <a:bodyPr wrap="square">
            <a:spAutoFit/>
          </a:bodyPr>
          <a:lstStyle/>
          <a:p>
            <a:r>
              <a:rPr lang="en-US" dirty="0"/>
              <a:t>Photo source: </a:t>
            </a:r>
            <a:r>
              <a:rPr lang="en-US" dirty="0">
                <a:hlinkClick r:id="rId8"/>
              </a:rPr>
              <a:t>Engineers</a:t>
            </a:r>
            <a:endParaRPr lang="en-US" dirty="0"/>
          </a:p>
        </p:txBody>
      </p:sp>
    </p:spTree>
    <p:extLst>
      <p:ext uri="{BB962C8B-B14F-4D97-AF65-F5344CB8AC3E}">
        <p14:creationId xmlns:p14="http://schemas.microsoft.com/office/powerpoint/2010/main" val="200578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9D8F-854A-4254-B5C9-2E02E5341B8C}"/>
              </a:ext>
            </a:extLst>
          </p:cNvPr>
          <p:cNvSpPr>
            <a:spLocks noGrp="1"/>
          </p:cNvSpPr>
          <p:nvPr>
            <p:ph type="title"/>
          </p:nvPr>
        </p:nvSpPr>
        <p:spPr/>
        <p:txBody>
          <a:bodyPr/>
          <a:lstStyle/>
          <a:p>
            <a:r>
              <a:rPr lang="en-US" cap="none" dirty="0"/>
              <a:t>QAR: Question-Answer Relationships</a:t>
            </a:r>
          </a:p>
        </p:txBody>
      </p:sp>
      <p:sp>
        <p:nvSpPr>
          <p:cNvPr id="3" name="Text Placeholder 2">
            <a:extLst>
              <a:ext uri="{FF2B5EF4-FFF2-40B4-BE49-F238E27FC236}">
                <a16:creationId xmlns:a16="http://schemas.microsoft.com/office/drawing/2014/main" id="{A6C88C64-EA08-433F-B9C7-CEAB3AF83F05}"/>
              </a:ext>
            </a:extLst>
          </p:cNvPr>
          <p:cNvSpPr>
            <a:spLocks noGrp="1"/>
          </p:cNvSpPr>
          <p:nvPr>
            <p:ph type="body" idx="1"/>
          </p:nvPr>
        </p:nvSpPr>
        <p:spPr/>
        <p:txBody>
          <a:bodyPr/>
          <a:lstStyle/>
          <a:p>
            <a:r>
              <a:rPr lang="en-US" dirty="0"/>
              <a:t>A reading comprehension strategy</a:t>
            </a:r>
          </a:p>
        </p:txBody>
      </p:sp>
    </p:spTree>
    <p:extLst>
      <p:ext uri="{BB962C8B-B14F-4D97-AF65-F5344CB8AC3E}">
        <p14:creationId xmlns:p14="http://schemas.microsoft.com/office/powerpoint/2010/main" val="147832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9EA78E8-DC9F-4BD2-B6AC-42B0E213DDF2}"/>
              </a:ext>
            </a:extLst>
          </p:cNvPr>
          <p:cNvGraphicFramePr>
            <a:graphicFrameLocks noGrp="1"/>
          </p:cNvGraphicFramePr>
          <p:nvPr>
            <p:ph idx="1"/>
          </p:nvPr>
        </p:nvGraphicFramePr>
        <p:xfrm>
          <a:off x="1"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5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CE22-3EA4-4525-BF1D-6E4C505FFE74}"/>
              </a:ext>
            </a:extLst>
          </p:cNvPr>
          <p:cNvSpPr>
            <a:spLocks noGrp="1"/>
          </p:cNvSpPr>
          <p:nvPr>
            <p:ph type="title"/>
          </p:nvPr>
        </p:nvSpPr>
        <p:spPr>
          <a:xfrm>
            <a:off x="1501435" y="-10281"/>
            <a:ext cx="9601200" cy="1485900"/>
          </a:xfrm>
        </p:spPr>
        <p:txBody>
          <a:bodyPr>
            <a:normAutofit/>
          </a:bodyPr>
          <a:lstStyle/>
          <a:p>
            <a:pPr algn="ctr"/>
            <a:r>
              <a:rPr lang="en-US" dirty="0">
                <a:solidFill>
                  <a:schemeClr val="tx1"/>
                </a:solidFill>
              </a:rPr>
              <a:t>Question-Answer Relationships</a:t>
            </a:r>
          </a:p>
        </p:txBody>
      </p:sp>
      <p:pic>
        <p:nvPicPr>
          <p:cNvPr id="9" name="Picture 8">
            <a:extLst>
              <a:ext uri="{FF2B5EF4-FFF2-40B4-BE49-F238E27FC236}">
                <a16:creationId xmlns:a16="http://schemas.microsoft.com/office/drawing/2014/main" id="{D2B49C6F-FE6D-4CB3-A4DE-20A72C0D1FA8}"/>
              </a:ext>
            </a:extLst>
          </p:cNvPr>
          <p:cNvPicPr>
            <a:picLocks noChangeAspect="1"/>
          </p:cNvPicPr>
          <p:nvPr/>
        </p:nvPicPr>
        <p:blipFill rotWithShape="1">
          <a:blip r:embed="rId3"/>
          <a:srcRect l="27577" t="16804" r="50870" b="45118"/>
          <a:stretch/>
        </p:blipFill>
        <p:spPr>
          <a:xfrm>
            <a:off x="570429" y="2637983"/>
            <a:ext cx="2627805" cy="2610066"/>
          </a:xfrm>
          <a:prstGeom prst="rect">
            <a:avLst/>
          </a:prstGeom>
        </p:spPr>
      </p:pic>
      <p:pic>
        <p:nvPicPr>
          <p:cNvPr id="10" name="Picture 9">
            <a:extLst>
              <a:ext uri="{FF2B5EF4-FFF2-40B4-BE49-F238E27FC236}">
                <a16:creationId xmlns:a16="http://schemas.microsoft.com/office/drawing/2014/main" id="{A725778D-47AD-42EE-A610-70C7C5B05597}"/>
              </a:ext>
            </a:extLst>
          </p:cNvPr>
          <p:cNvPicPr>
            <a:picLocks noChangeAspect="1"/>
          </p:cNvPicPr>
          <p:nvPr/>
        </p:nvPicPr>
        <p:blipFill rotWithShape="1">
          <a:blip r:embed="rId4"/>
          <a:srcRect l="51231" t="16624" r="27216" b="45299"/>
          <a:stretch/>
        </p:blipFill>
        <p:spPr>
          <a:xfrm>
            <a:off x="3413444" y="2677868"/>
            <a:ext cx="2627805" cy="2610067"/>
          </a:xfrm>
          <a:prstGeom prst="rect">
            <a:avLst/>
          </a:prstGeom>
        </p:spPr>
      </p:pic>
      <p:sp>
        <p:nvSpPr>
          <p:cNvPr id="11" name="Text Placeholder 4">
            <a:extLst>
              <a:ext uri="{FF2B5EF4-FFF2-40B4-BE49-F238E27FC236}">
                <a16:creationId xmlns:a16="http://schemas.microsoft.com/office/drawing/2014/main" id="{7F104798-EF6A-489A-B240-3B0004F26684}"/>
              </a:ext>
            </a:extLst>
          </p:cNvPr>
          <p:cNvSpPr txBox="1">
            <a:spLocks/>
          </p:cNvSpPr>
          <p:nvPr/>
        </p:nvSpPr>
        <p:spPr>
          <a:xfrm>
            <a:off x="1012731" y="1367352"/>
            <a:ext cx="4443984" cy="509016"/>
          </a:xfrm>
          <a:prstGeom prst="rect">
            <a:avLst/>
          </a:prstGeom>
          <a:ln w="76200">
            <a:solidFill>
              <a:srgbClr val="C00000"/>
            </a:solidFill>
          </a:ln>
        </p:spPr>
        <p:txBody>
          <a:bodyPr vert="horz" lIns="91440" tIns="45720" rIns="91440" bIns="45720" rtlCol="0" anchor="b">
            <a:noAutofit/>
          </a:bodyPr>
          <a:lstStyle>
            <a:lvl1pPr marL="0" indent="0" algn="l" defTabSz="914400" rtl="0" eaLnBrk="1" latinLnBrk="0" hangingPunct="1">
              <a:lnSpc>
                <a:spcPct val="84000"/>
              </a:lnSpc>
              <a:spcBef>
                <a:spcPts val="0"/>
              </a:spcBef>
              <a:spcAft>
                <a:spcPts val="0"/>
              </a:spcAft>
              <a:buFont typeface="Franklin Gothic Book" panose="020B0503020102020204" pitchFamily="34" charset="0"/>
              <a:buNone/>
              <a:defRPr sz="3000" b="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2000" b="1"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800" b="1"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9pPr>
          </a:lstStyle>
          <a:p>
            <a:pPr algn="ctr"/>
            <a:r>
              <a:rPr lang="en-US" sz="2800" b="1" dirty="0">
                <a:solidFill>
                  <a:schemeClr val="tx1"/>
                </a:solidFill>
              </a:rPr>
              <a:t>In the text</a:t>
            </a:r>
            <a:endParaRPr lang="en-US" dirty="0">
              <a:solidFill>
                <a:schemeClr val="tx1"/>
              </a:solidFill>
            </a:endParaRPr>
          </a:p>
        </p:txBody>
      </p:sp>
      <p:cxnSp>
        <p:nvCxnSpPr>
          <p:cNvPr id="13" name="Connector: Elbow 12">
            <a:extLst>
              <a:ext uri="{FF2B5EF4-FFF2-40B4-BE49-F238E27FC236}">
                <a16:creationId xmlns:a16="http://schemas.microsoft.com/office/drawing/2014/main" id="{0A1CBA8E-56AA-4242-9B2F-7DC244725FAA}"/>
              </a:ext>
            </a:extLst>
          </p:cNvPr>
          <p:cNvCxnSpPr/>
          <p:nvPr/>
        </p:nvCxnSpPr>
        <p:spPr>
          <a:xfrm rot="5400000">
            <a:off x="1578592" y="1961680"/>
            <a:ext cx="793474" cy="622853"/>
          </a:xfrm>
          <a:prstGeom prst="bentConnector3">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D4A32360-A538-4D0F-A43D-788F9BD5DA1B}"/>
              </a:ext>
            </a:extLst>
          </p:cNvPr>
          <p:cNvCxnSpPr>
            <a:cxnSpLocks/>
          </p:cNvCxnSpPr>
          <p:nvPr/>
        </p:nvCxnSpPr>
        <p:spPr>
          <a:xfrm rot="16200000" flipH="1">
            <a:off x="4225103" y="2045850"/>
            <a:ext cx="802123" cy="454512"/>
          </a:xfrm>
          <a:prstGeom prst="bentConnector3">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76490B8-7201-4762-8666-AE7190E31400}"/>
              </a:ext>
            </a:extLst>
          </p:cNvPr>
          <p:cNvSpPr/>
          <p:nvPr/>
        </p:nvSpPr>
        <p:spPr>
          <a:xfrm>
            <a:off x="570428" y="2677868"/>
            <a:ext cx="2627805" cy="261006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C4B2BD-2874-4FB9-B28F-B075BE5DEDB3}"/>
              </a:ext>
            </a:extLst>
          </p:cNvPr>
          <p:cNvSpPr/>
          <p:nvPr/>
        </p:nvSpPr>
        <p:spPr>
          <a:xfrm>
            <a:off x="3416125" y="2677868"/>
            <a:ext cx="2627805" cy="261006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BF7B5E8-057B-4DA5-9901-4E4DA13D5119}"/>
              </a:ext>
            </a:extLst>
          </p:cNvPr>
          <p:cNvPicPr>
            <a:picLocks noChangeAspect="1"/>
          </p:cNvPicPr>
          <p:nvPr/>
        </p:nvPicPr>
        <p:blipFill rotWithShape="1">
          <a:blip r:embed="rId5"/>
          <a:srcRect l="28044" t="30961" r="51234" b="32390"/>
          <a:stretch/>
        </p:blipFill>
        <p:spPr>
          <a:xfrm>
            <a:off x="6302035" y="2677868"/>
            <a:ext cx="2526359" cy="2512175"/>
          </a:xfrm>
          <a:prstGeom prst="rect">
            <a:avLst/>
          </a:prstGeom>
        </p:spPr>
      </p:pic>
      <p:pic>
        <p:nvPicPr>
          <p:cNvPr id="19" name="Picture 18">
            <a:extLst>
              <a:ext uri="{FF2B5EF4-FFF2-40B4-BE49-F238E27FC236}">
                <a16:creationId xmlns:a16="http://schemas.microsoft.com/office/drawing/2014/main" id="{F8DA6CAA-FFF6-4C07-BB8D-2540D4A6AB3B}"/>
              </a:ext>
            </a:extLst>
          </p:cNvPr>
          <p:cNvPicPr>
            <a:picLocks noChangeAspect="1"/>
          </p:cNvPicPr>
          <p:nvPr/>
        </p:nvPicPr>
        <p:blipFill rotWithShape="1">
          <a:blip r:embed="rId5"/>
          <a:srcRect l="51816" t="30836" r="27463" b="31087"/>
          <a:stretch/>
        </p:blipFill>
        <p:spPr>
          <a:xfrm>
            <a:off x="9100382" y="2669844"/>
            <a:ext cx="2526359" cy="2610066"/>
          </a:xfrm>
          <a:prstGeom prst="rect">
            <a:avLst/>
          </a:prstGeom>
        </p:spPr>
      </p:pic>
      <p:sp>
        <p:nvSpPr>
          <p:cNvPr id="20" name="Rectangle 19">
            <a:extLst>
              <a:ext uri="{FF2B5EF4-FFF2-40B4-BE49-F238E27FC236}">
                <a16:creationId xmlns:a16="http://schemas.microsoft.com/office/drawing/2014/main" id="{916765EA-AB07-401C-931D-CD187B55D0E3}"/>
              </a:ext>
            </a:extLst>
          </p:cNvPr>
          <p:cNvSpPr/>
          <p:nvPr/>
        </p:nvSpPr>
        <p:spPr>
          <a:xfrm>
            <a:off x="6251311" y="2677868"/>
            <a:ext cx="2577083" cy="261006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131F572-D316-49CD-873A-CBAAD2D0C4E7}"/>
              </a:ext>
            </a:extLst>
          </p:cNvPr>
          <p:cNvSpPr/>
          <p:nvPr/>
        </p:nvSpPr>
        <p:spPr>
          <a:xfrm>
            <a:off x="9086498" y="2699294"/>
            <a:ext cx="2535074" cy="254875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4">
            <a:extLst>
              <a:ext uri="{FF2B5EF4-FFF2-40B4-BE49-F238E27FC236}">
                <a16:creationId xmlns:a16="http://schemas.microsoft.com/office/drawing/2014/main" id="{0BBE0B09-1A91-4021-BB0F-291639A6092F}"/>
              </a:ext>
            </a:extLst>
          </p:cNvPr>
          <p:cNvSpPr txBox="1">
            <a:spLocks/>
          </p:cNvSpPr>
          <p:nvPr/>
        </p:nvSpPr>
        <p:spPr>
          <a:xfrm>
            <a:off x="6864506" y="1323582"/>
            <a:ext cx="4443984" cy="509016"/>
          </a:xfrm>
          <a:prstGeom prst="rect">
            <a:avLst/>
          </a:prstGeom>
          <a:ln w="76200">
            <a:solidFill>
              <a:srgbClr val="0070C0"/>
            </a:solidFill>
          </a:ln>
        </p:spPr>
        <p:txBody>
          <a:bodyPr vert="horz" lIns="91440" tIns="45720" rIns="91440" bIns="45720" rtlCol="0" anchor="b">
            <a:noAutofit/>
          </a:bodyPr>
          <a:lstStyle>
            <a:lvl1pPr marL="0" indent="0" algn="l" defTabSz="914400" rtl="0" eaLnBrk="1" latinLnBrk="0" hangingPunct="1">
              <a:lnSpc>
                <a:spcPct val="84000"/>
              </a:lnSpc>
              <a:spcBef>
                <a:spcPts val="0"/>
              </a:spcBef>
              <a:spcAft>
                <a:spcPts val="0"/>
              </a:spcAft>
              <a:buFont typeface="Franklin Gothic Book" panose="020B0503020102020204" pitchFamily="34" charset="0"/>
              <a:buNone/>
              <a:defRPr sz="3000" b="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2000" b="1"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800" b="1"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9pPr>
          </a:lstStyle>
          <a:p>
            <a:pPr algn="ctr"/>
            <a:r>
              <a:rPr lang="en-US" sz="2800" b="1" dirty="0">
                <a:solidFill>
                  <a:schemeClr val="tx1"/>
                </a:solidFill>
              </a:rPr>
              <a:t>In my head</a:t>
            </a:r>
            <a:endParaRPr lang="en-US" dirty="0">
              <a:solidFill>
                <a:schemeClr val="tx1"/>
              </a:solidFill>
            </a:endParaRPr>
          </a:p>
        </p:txBody>
      </p:sp>
      <p:cxnSp>
        <p:nvCxnSpPr>
          <p:cNvPr id="25" name="Connector: Elbow 24">
            <a:extLst>
              <a:ext uri="{FF2B5EF4-FFF2-40B4-BE49-F238E27FC236}">
                <a16:creationId xmlns:a16="http://schemas.microsoft.com/office/drawing/2014/main" id="{DFDBD8EA-32AD-4CD2-B61D-10906F58B8FB}"/>
              </a:ext>
            </a:extLst>
          </p:cNvPr>
          <p:cNvCxnSpPr/>
          <p:nvPr/>
        </p:nvCxnSpPr>
        <p:spPr>
          <a:xfrm rot="5400000">
            <a:off x="7323595" y="1948184"/>
            <a:ext cx="793474" cy="622853"/>
          </a:xfrm>
          <a:prstGeom prst="bentConnector3">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7DE440D1-ABFC-4948-A1D3-1DFECB75C5B3}"/>
              </a:ext>
            </a:extLst>
          </p:cNvPr>
          <p:cNvCxnSpPr>
            <a:cxnSpLocks/>
          </p:cNvCxnSpPr>
          <p:nvPr/>
        </p:nvCxnSpPr>
        <p:spPr>
          <a:xfrm rot="16200000" flipH="1">
            <a:off x="10070104" y="2053875"/>
            <a:ext cx="802123" cy="454512"/>
          </a:xfrm>
          <a:prstGeom prst="bentConnector3">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7" name="Text Placeholder 4">
            <a:extLst>
              <a:ext uri="{FF2B5EF4-FFF2-40B4-BE49-F238E27FC236}">
                <a16:creationId xmlns:a16="http://schemas.microsoft.com/office/drawing/2014/main" id="{26CE4764-2099-48E6-9307-9F8C36C37FF8}"/>
              </a:ext>
            </a:extLst>
          </p:cNvPr>
          <p:cNvSpPr txBox="1">
            <a:spLocks/>
          </p:cNvSpPr>
          <p:nvPr/>
        </p:nvSpPr>
        <p:spPr>
          <a:xfrm>
            <a:off x="1038584" y="5878696"/>
            <a:ext cx="10114832" cy="509016"/>
          </a:xfrm>
          <a:prstGeom prst="rect">
            <a:avLst/>
          </a:prstGeom>
          <a:ln w="76200">
            <a:noFill/>
          </a:ln>
        </p:spPr>
        <p:txBody>
          <a:bodyPr vert="horz" lIns="91440" tIns="45720" rIns="91440" bIns="45720" rtlCol="0" anchor="b">
            <a:noAutofit/>
          </a:bodyPr>
          <a:lstStyle>
            <a:lvl1pPr marL="0" indent="0" algn="l" defTabSz="914400" rtl="0" eaLnBrk="1" latinLnBrk="0" hangingPunct="1">
              <a:lnSpc>
                <a:spcPct val="84000"/>
              </a:lnSpc>
              <a:spcBef>
                <a:spcPts val="0"/>
              </a:spcBef>
              <a:spcAft>
                <a:spcPts val="0"/>
              </a:spcAft>
              <a:buFont typeface="Franklin Gothic Book" panose="020B0503020102020204" pitchFamily="34" charset="0"/>
              <a:buNone/>
              <a:defRPr sz="3000" b="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2000" b="1"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800" b="1"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9pPr>
          </a:lstStyle>
          <a:p>
            <a:r>
              <a:rPr lang="en-US" sz="1600" b="1" dirty="0">
                <a:solidFill>
                  <a:schemeClr val="tx1"/>
                </a:solidFill>
              </a:rPr>
              <a:t>Source: </a:t>
            </a:r>
            <a:r>
              <a:rPr lang="en-US" sz="1600" dirty="0">
                <a:solidFill>
                  <a:schemeClr val="tx1"/>
                </a:solidFill>
              </a:rPr>
              <a:t>National </a:t>
            </a:r>
            <a:r>
              <a:rPr lang="en-US" sz="1600" dirty="0" err="1">
                <a:solidFill>
                  <a:schemeClr val="tx1"/>
                </a:solidFill>
              </a:rPr>
              <a:t>Behaviour</a:t>
            </a:r>
            <a:r>
              <a:rPr lang="en-US" sz="1600" dirty="0">
                <a:solidFill>
                  <a:schemeClr val="tx1"/>
                </a:solidFill>
              </a:rPr>
              <a:t> Support Service. Question answer relationship (QAR): Reading and learning strategy. Retrieved from </a:t>
            </a:r>
            <a:r>
              <a:rPr lang="en-US" sz="1600" dirty="0">
                <a:hlinkClick r:id="rId6"/>
              </a:rPr>
              <a:t>https://www.nbss.ie/sites/default/files/publications/qar_strategy_handout.pdf</a:t>
            </a:r>
            <a:r>
              <a:rPr lang="en-US" sz="1600" dirty="0"/>
              <a:t> </a:t>
            </a:r>
            <a:endParaRPr lang="en-US" sz="1800" dirty="0"/>
          </a:p>
        </p:txBody>
      </p:sp>
    </p:spTree>
    <p:extLst>
      <p:ext uri="{BB962C8B-B14F-4D97-AF65-F5344CB8AC3E}">
        <p14:creationId xmlns:p14="http://schemas.microsoft.com/office/powerpoint/2010/main" val="153555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0D0B704-9ED7-4B77-B3FB-F260D38D172C}"/>
              </a:ext>
            </a:extLst>
          </p:cNvPr>
          <p:cNvSpPr txBox="1"/>
          <p:nvPr/>
        </p:nvSpPr>
        <p:spPr>
          <a:xfrm>
            <a:off x="6452007" y="690020"/>
            <a:ext cx="5319433" cy="207633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600" i="1">
                <a:latin typeface="+mj-lt"/>
                <a:ea typeface="+mj-ea"/>
                <a:cs typeface="+mj-cs"/>
              </a:rPr>
              <a:t>Separate is never equal: Sylvia Mendez &amp; Her Family’s Fight for Desegregation </a:t>
            </a:r>
          </a:p>
          <a:p>
            <a:pPr>
              <a:lnSpc>
                <a:spcPct val="90000"/>
              </a:lnSpc>
              <a:spcBef>
                <a:spcPct val="0"/>
              </a:spcBef>
              <a:spcAft>
                <a:spcPts val="600"/>
              </a:spcAft>
            </a:pPr>
            <a:endParaRPr lang="en-US" sz="2600">
              <a:latin typeface="+mj-lt"/>
              <a:ea typeface="+mj-ea"/>
              <a:cs typeface="+mj-cs"/>
            </a:endParaRPr>
          </a:p>
          <a:p>
            <a:pPr>
              <a:lnSpc>
                <a:spcPct val="90000"/>
              </a:lnSpc>
              <a:spcBef>
                <a:spcPct val="0"/>
              </a:spcBef>
              <a:spcAft>
                <a:spcPts val="600"/>
              </a:spcAft>
            </a:pPr>
            <a:r>
              <a:rPr lang="en-US" sz="2600">
                <a:latin typeface="+mj-lt"/>
                <a:ea typeface="+mj-ea"/>
                <a:cs typeface="+mj-cs"/>
              </a:rPr>
              <a:t>by Duncan Tonatiuh</a:t>
            </a:r>
          </a:p>
        </p:txBody>
      </p:sp>
      <p:sp>
        <p:nvSpPr>
          <p:cNvPr id="71" name="Freeform: Shape 70">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separate is never equal">
            <a:extLst>
              <a:ext uri="{FF2B5EF4-FFF2-40B4-BE49-F238E27FC236}">
                <a16:creationId xmlns:a16="http://schemas.microsoft.com/office/drawing/2014/main" id="{77934BE7-1381-40D1-9EC0-AE6106B4406A}"/>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2686" r="2" b="2"/>
          <a:stretch/>
        </p:blipFill>
        <p:spPr bwMode="auto">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77B558-294D-426B-9F0B-4A30FC4E2C22}"/>
              </a:ext>
            </a:extLst>
          </p:cNvPr>
          <p:cNvSpPr txBox="1"/>
          <p:nvPr/>
        </p:nvSpPr>
        <p:spPr>
          <a:xfrm>
            <a:off x="6594074" y="4835652"/>
            <a:ext cx="3412743" cy="1538883"/>
          </a:xfrm>
          <a:prstGeom prst="rect">
            <a:avLst/>
          </a:prstGeom>
          <a:noFill/>
          <a:ln w="28575">
            <a:solidFill>
              <a:srgbClr val="FF0000"/>
            </a:solidFill>
          </a:ln>
        </p:spPr>
        <p:txBody>
          <a:bodyPr wrap="square" rtlCol="0">
            <a:spAutoFit/>
          </a:bodyPr>
          <a:lstStyle/>
          <a:p>
            <a:pPr>
              <a:spcAft>
                <a:spcPts val="600"/>
              </a:spcAft>
            </a:pPr>
            <a:r>
              <a:rPr lang="en-US" sz="2800" dirty="0">
                <a:solidFill>
                  <a:schemeClr val="tx2"/>
                </a:solidFill>
              </a:rPr>
              <a:t>Grade 6</a:t>
            </a:r>
          </a:p>
          <a:p>
            <a:pPr>
              <a:spcAft>
                <a:spcPts val="600"/>
              </a:spcAft>
            </a:pPr>
            <a:endParaRPr lang="en-US" sz="2800" dirty="0">
              <a:solidFill>
                <a:schemeClr val="tx2"/>
              </a:solidFill>
            </a:endParaRPr>
          </a:p>
          <a:p>
            <a:pPr>
              <a:spcAft>
                <a:spcPts val="600"/>
              </a:spcAft>
            </a:pPr>
            <a:r>
              <a:rPr lang="en-US" sz="2800" dirty="0">
                <a:solidFill>
                  <a:schemeClr val="tx2"/>
                </a:solidFill>
              </a:rPr>
              <a:t>Lexile level: AD870L</a:t>
            </a:r>
          </a:p>
        </p:txBody>
      </p:sp>
    </p:spTree>
    <p:extLst>
      <p:ext uri="{BB962C8B-B14F-4D97-AF65-F5344CB8AC3E}">
        <p14:creationId xmlns:p14="http://schemas.microsoft.com/office/powerpoint/2010/main" val="399852908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2B9B24775C849AE3A83E0D90B5CE9" ma:contentTypeVersion="10" ma:contentTypeDescription="Create a new document." ma:contentTypeScope="" ma:versionID="de06a1ce091b4b99f76353784126964e">
  <xsd:schema xmlns:xsd="http://www.w3.org/2001/XMLSchema" xmlns:xs="http://www.w3.org/2001/XMLSchema" xmlns:p="http://schemas.microsoft.com/office/2006/metadata/properties" xmlns:ns2="d3e0b768-d26b-406b-a123-14d00b8807c7" xmlns:ns3="5759347f-7946-41af-bf18-68ee11167475" targetNamespace="http://schemas.microsoft.com/office/2006/metadata/properties" ma:root="true" ma:fieldsID="09e6dd431ac5dc86d685c3187d270882" ns2:_="" ns3:_="">
    <xsd:import namespace="d3e0b768-d26b-406b-a123-14d00b8807c7"/>
    <xsd:import namespace="5759347f-7946-41af-bf18-68ee1116747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e0b768-d26b-406b-a123-14d00b8807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59347f-7946-41af-bf18-68ee111674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232435-8C9F-4DF2-B5DC-E2B41D0A54D4}"/>
</file>

<file path=customXml/itemProps2.xml><?xml version="1.0" encoding="utf-8"?>
<ds:datastoreItem xmlns:ds="http://schemas.openxmlformats.org/officeDocument/2006/customXml" ds:itemID="{7A4F9CE9-6E41-4511-8BA1-0D487C1C2B42}"/>
</file>

<file path=customXml/itemProps3.xml><?xml version="1.0" encoding="utf-8"?>
<ds:datastoreItem xmlns:ds="http://schemas.openxmlformats.org/officeDocument/2006/customXml" ds:itemID="{ED1284A0-8CF0-4DC2-AF1B-18C68525F200}"/>
</file>

<file path=docProps/app.xml><?xml version="1.0" encoding="utf-8"?>
<Properties xmlns="http://schemas.openxmlformats.org/officeDocument/2006/extended-properties" xmlns:vt="http://schemas.openxmlformats.org/officeDocument/2006/docPropsVTypes">
  <TotalTime>0</TotalTime>
  <Words>3233</Words>
  <Application>Microsoft Macintosh PowerPoint</Application>
  <PresentationFormat>Widescreen</PresentationFormat>
  <Paragraphs>308</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Franklin Gothic Book</vt:lpstr>
      <vt:lpstr>Office Theme</vt:lpstr>
      <vt:lpstr>Integrating disciplinary literacy in secondary STEM classrooms</vt:lpstr>
      <vt:lpstr>Agenda &amp; learning goals</vt:lpstr>
      <vt:lpstr>Disciplinary literacy</vt:lpstr>
      <vt:lpstr>Disciplinary literacy</vt:lpstr>
      <vt:lpstr>PowerPoint Presentation</vt:lpstr>
      <vt:lpstr>QAR: Question-Answer Relationships</vt:lpstr>
      <vt:lpstr>PowerPoint Presentation</vt:lpstr>
      <vt:lpstr>Question-Answer Relationships</vt:lpstr>
      <vt:lpstr>PowerPoint Presentation</vt:lpstr>
      <vt:lpstr>PowerPoint Presentation</vt:lpstr>
      <vt:lpstr>PowerPoint Presentation</vt:lpstr>
      <vt:lpstr>PowerPoint Presentation</vt:lpstr>
      <vt:lpstr>PowerPoint Presentation</vt:lpstr>
      <vt:lpstr>PowerPoint Presentation</vt:lpstr>
      <vt:lpstr>Application: QAR</vt:lpstr>
      <vt:lpstr>Differentiation for emergent bilinguals</vt:lpstr>
      <vt:lpstr>Using QAR with visuals </vt:lpstr>
      <vt:lpstr>Magic Squares</vt:lpstr>
      <vt:lpstr>Magic Squares &amp; Separate is Never Equal</vt:lpstr>
      <vt:lpstr>PowerPoint Presentation</vt:lpstr>
      <vt:lpstr>Application: Magic Squares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2020-02-13T17:16:03Z</dcterms:created>
  <dcterms:modified xsi:type="dcterms:W3CDTF">2020-02-20T20:49:38Z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0x0101008AD2B9B24775C849AE3A83E0D90B5CE9</vt:lpwstr>
  </property>
</Properties>
</file>