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4"/>
  </p:sldMasterIdLst>
  <p:notesMasterIdLst>
    <p:notesMasterId r:id="rId30"/>
  </p:notesMasterIdLst>
  <p:sldIdLst>
    <p:sldId id="282" r:id="rId5"/>
    <p:sldId id="259" r:id="rId6"/>
    <p:sldId id="260" r:id="rId7"/>
    <p:sldId id="261" r:id="rId8"/>
    <p:sldId id="283" r:id="rId9"/>
    <p:sldId id="285" r:id="rId10"/>
    <p:sldId id="264" r:id="rId11"/>
    <p:sldId id="263" r:id="rId12"/>
    <p:sldId id="277" r:id="rId13"/>
    <p:sldId id="276" r:id="rId14"/>
    <p:sldId id="279" r:id="rId15"/>
    <p:sldId id="281" r:id="rId16"/>
    <p:sldId id="280" r:id="rId17"/>
    <p:sldId id="278" r:id="rId18"/>
    <p:sldId id="271" r:id="rId19"/>
    <p:sldId id="266" r:id="rId20"/>
    <p:sldId id="267" r:id="rId21"/>
    <p:sldId id="265" r:id="rId22"/>
    <p:sldId id="268" r:id="rId23"/>
    <p:sldId id="269" r:id="rId24"/>
    <p:sldId id="270" r:id="rId25"/>
    <p:sldId id="272" r:id="rId26"/>
    <p:sldId id="273" r:id="rId27"/>
    <p:sldId id="274" r:id="rId28"/>
    <p:sldId id="27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is Azpeitia" initials="LA" lastIdx="1" clrIdx="0">
    <p:extLst>
      <p:ext uri="{19B8F6BF-5375-455C-9EA6-DF929625EA0E}">
        <p15:presenceInfo xmlns:p15="http://schemas.microsoft.com/office/powerpoint/2012/main" userId="S::luis.azpeitia@utrgv.edu::baedfffe-a571-4448-a828-b2878bd262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1F007"/>
    <a:srgbClr val="FF1378"/>
    <a:srgbClr val="BCCE17"/>
    <a:srgbClr val="B3C514"/>
    <a:srgbClr val="63B0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369A90-FCA2-4749-98DA-9FA467739F1C}" v="1078" dt="2020-08-20T03:21:30.286"/>
    <p1510:client id="{FCD6D790-2FE6-4DA8-8BDE-85F50E9C5409}" v="2" dt="2020-08-20T13:45:31.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72" y="7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s Azpeitia" userId="baedfffe-a571-4448-a828-b2878bd2626a" providerId="ADAL" clId="{FCD6D790-2FE6-4DA8-8BDE-85F50E9C5409}"/>
    <pc:docChg chg="custSel delSld modSld">
      <pc:chgData name="Luis Azpeitia" userId="baedfffe-a571-4448-a828-b2878bd2626a" providerId="ADAL" clId="{FCD6D790-2FE6-4DA8-8BDE-85F50E9C5409}" dt="2020-08-20T19:30:38.314" v="22" actId="47"/>
      <pc:docMkLst>
        <pc:docMk/>
      </pc:docMkLst>
      <pc:sldChg chg="modSp mod">
        <pc:chgData name="Luis Azpeitia" userId="baedfffe-a571-4448-a828-b2878bd2626a" providerId="ADAL" clId="{FCD6D790-2FE6-4DA8-8BDE-85F50E9C5409}" dt="2020-08-20T19:30:26.655" v="21" actId="6549"/>
        <pc:sldMkLst>
          <pc:docMk/>
          <pc:sldMk cId="3347038922" sldId="271"/>
        </pc:sldMkLst>
        <pc:spChg chg="mod">
          <ac:chgData name="Luis Azpeitia" userId="baedfffe-a571-4448-a828-b2878bd2626a" providerId="ADAL" clId="{FCD6D790-2FE6-4DA8-8BDE-85F50E9C5409}" dt="2020-08-20T19:30:26.655" v="21" actId="6549"/>
          <ac:spMkLst>
            <pc:docMk/>
            <pc:sldMk cId="3347038922" sldId="271"/>
            <ac:spMk id="3" creationId="{82A7BC3B-7642-074D-A415-3DCF934CF8F6}"/>
          </ac:spMkLst>
        </pc:spChg>
      </pc:sldChg>
      <pc:sldChg chg="modSp mod">
        <pc:chgData name="Luis Azpeitia" userId="baedfffe-a571-4448-a828-b2878bd2626a" providerId="ADAL" clId="{FCD6D790-2FE6-4DA8-8BDE-85F50E9C5409}" dt="2020-08-20T19:30:14.210" v="20" actId="313"/>
        <pc:sldMkLst>
          <pc:docMk/>
          <pc:sldMk cId="1487162200" sldId="273"/>
        </pc:sldMkLst>
        <pc:spChg chg="mod">
          <ac:chgData name="Luis Azpeitia" userId="baedfffe-a571-4448-a828-b2878bd2626a" providerId="ADAL" clId="{FCD6D790-2FE6-4DA8-8BDE-85F50E9C5409}" dt="2020-08-20T19:30:14.210" v="20" actId="313"/>
          <ac:spMkLst>
            <pc:docMk/>
            <pc:sldMk cId="1487162200" sldId="273"/>
            <ac:spMk id="3" creationId="{9E15C007-B4CD-0D4F-AA3D-53B11299EF0E}"/>
          </ac:spMkLst>
        </pc:spChg>
      </pc:sldChg>
      <pc:sldChg chg="modSp mod">
        <pc:chgData name="Luis Azpeitia" userId="baedfffe-a571-4448-a828-b2878bd2626a" providerId="ADAL" clId="{FCD6D790-2FE6-4DA8-8BDE-85F50E9C5409}" dt="2020-08-20T19:30:04.979" v="19" actId="6549"/>
        <pc:sldMkLst>
          <pc:docMk/>
          <pc:sldMk cId="2856133358" sldId="275"/>
        </pc:sldMkLst>
        <pc:spChg chg="mod">
          <ac:chgData name="Luis Azpeitia" userId="baedfffe-a571-4448-a828-b2878bd2626a" providerId="ADAL" clId="{FCD6D790-2FE6-4DA8-8BDE-85F50E9C5409}" dt="2020-08-20T19:30:04.979" v="19" actId="6549"/>
          <ac:spMkLst>
            <pc:docMk/>
            <pc:sldMk cId="2856133358" sldId="275"/>
            <ac:spMk id="3" creationId="{208A8561-A2CF-7A4C-981D-61713FF82EF7}"/>
          </ac:spMkLst>
        </pc:spChg>
      </pc:sldChg>
      <pc:sldChg chg="modSp del mod addCm modCm">
        <pc:chgData name="Luis Azpeitia" userId="baedfffe-a571-4448-a828-b2878bd2626a" providerId="ADAL" clId="{FCD6D790-2FE6-4DA8-8BDE-85F50E9C5409}" dt="2020-08-20T19:30:38.314" v="22" actId="47"/>
        <pc:sldMkLst>
          <pc:docMk/>
          <pc:sldMk cId="2359798515" sldId="284"/>
        </pc:sldMkLst>
        <pc:spChg chg="mod">
          <ac:chgData name="Luis Azpeitia" userId="baedfffe-a571-4448-a828-b2878bd2626a" providerId="ADAL" clId="{FCD6D790-2FE6-4DA8-8BDE-85F50E9C5409}" dt="2020-08-20T13:44:47.379" v="16" actId="20577"/>
          <ac:spMkLst>
            <pc:docMk/>
            <pc:sldMk cId="2359798515" sldId="284"/>
            <ac:spMk id="2" creationId="{111D6D5B-2A50-491F-BCF3-77BB02544EEA}"/>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29FBD4-AF08-4776-9304-0747F8F38C30}" type="datetimeFigureOut">
              <a:rPr lang="en-US" smtClean="0"/>
              <a:t>8/20/2020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BD32D9-0B40-4F75-B451-EEBFEDDA80AE}" type="slidenum">
              <a:rPr lang="en-US" smtClean="0"/>
              <a:t>‹#›</a:t>
            </a:fld>
            <a:endParaRPr lang="en-US"/>
          </a:p>
        </p:txBody>
      </p:sp>
    </p:spTree>
    <p:extLst>
      <p:ext uri="{BB962C8B-B14F-4D97-AF65-F5344CB8AC3E}">
        <p14:creationId xmlns:p14="http://schemas.microsoft.com/office/powerpoint/2010/main" val="2139376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261FE1-35E6-504B-8835-246D44684D66}" type="slidenum">
              <a:rPr lang="en-US" smtClean="0"/>
              <a:t>1</a:t>
            </a:fld>
            <a:endParaRPr lang="en-US"/>
          </a:p>
        </p:txBody>
      </p:sp>
    </p:spTree>
    <p:extLst>
      <p:ext uri="{BB962C8B-B14F-4D97-AF65-F5344CB8AC3E}">
        <p14:creationId xmlns:p14="http://schemas.microsoft.com/office/powerpoint/2010/main" val="514669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BB1442C-1D71-1E42-ACA6-CE919F1DB567}"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1BB18-00A1-D74B-A4F7-C5E321635D8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797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B1442C-1D71-1E42-ACA6-CE919F1DB567}"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1BB18-00A1-D74B-A4F7-C5E321635D84}" type="slidenum">
              <a:rPr lang="en-US" smtClean="0"/>
              <a:t>‹#›</a:t>
            </a:fld>
            <a:endParaRPr lang="en-US"/>
          </a:p>
        </p:txBody>
      </p:sp>
    </p:spTree>
    <p:extLst>
      <p:ext uri="{BB962C8B-B14F-4D97-AF65-F5344CB8AC3E}">
        <p14:creationId xmlns:p14="http://schemas.microsoft.com/office/powerpoint/2010/main" val="603390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B1442C-1D71-1E42-ACA6-CE919F1DB567}"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1BB18-00A1-D74B-A4F7-C5E321635D84}" type="slidenum">
              <a:rPr lang="en-US" smtClean="0"/>
              <a:t>‹#›</a:t>
            </a:fld>
            <a:endParaRPr lang="en-US"/>
          </a:p>
        </p:txBody>
      </p:sp>
    </p:spTree>
    <p:extLst>
      <p:ext uri="{BB962C8B-B14F-4D97-AF65-F5344CB8AC3E}">
        <p14:creationId xmlns:p14="http://schemas.microsoft.com/office/powerpoint/2010/main" val="2983060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B1442C-1D71-1E42-ACA6-CE919F1DB567}"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1BB18-00A1-D74B-A4F7-C5E321635D84}" type="slidenum">
              <a:rPr lang="en-US" smtClean="0"/>
              <a:t>‹#›</a:t>
            </a:fld>
            <a:endParaRPr lang="en-US"/>
          </a:p>
        </p:txBody>
      </p:sp>
    </p:spTree>
    <p:extLst>
      <p:ext uri="{BB962C8B-B14F-4D97-AF65-F5344CB8AC3E}">
        <p14:creationId xmlns:p14="http://schemas.microsoft.com/office/powerpoint/2010/main" val="581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B1442C-1D71-1E42-ACA6-CE919F1DB567}"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1BB18-00A1-D74B-A4F7-C5E321635D8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1350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B1442C-1D71-1E42-ACA6-CE919F1DB567}"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1BB18-00A1-D74B-A4F7-C5E321635D84}" type="slidenum">
              <a:rPr lang="en-US" smtClean="0"/>
              <a:t>‹#›</a:t>
            </a:fld>
            <a:endParaRPr lang="en-US"/>
          </a:p>
        </p:txBody>
      </p:sp>
    </p:spTree>
    <p:extLst>
      <p:ext uri="{BB962C8B-B14F-4D97-AF65-F5344CB8AC3E}">
        <p14:creationId xmlns:p14="http://schemas.microsoft.com/office/powerpoint/2010/main" val="3333841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B1442C-1D71-1E42-ACA6-CE919F1DB567}" type="datetimeFigureOut">
              <a:rPr lang="en-US" smtClean="0"/>
              <a:t>8/20/2020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41BB18-00A1-D74B-A4F7-C5E321635D84}" type="slidenum">
              <a:rPr lang="en-US" smtClean="0"/>
              <a:t>‹#›</a:t>
            </a:fld>
            <a:endParaRPr lang="en-US"/>
          </a:p>
        </p:txBody>
      </p:sp>
    </p:spTree>
    <p:extLst>
      <p:ext uri="{BB962C8B-B14F-4D97-AF65-F5344CB8AC3E}">
        <p14:creationId xmlns:p14="http://schemas.microsoft.com/office/powerpoint/2010/main" val="1953601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B1442C-1D71-1E42-ACA6-CE919F1DB567}" type="datetimeFigureOut">
              <a:rPr lang="en-US" smtClean="0"/>
              <a:t>8/20/2020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41BB18-00A1-D74B-A4F7-C5E321635D84}" type="slidenum">
              <a:rPr lang="en-US" smtClean="0"/>
              <a:t>‹#›</a:t>
            </a:fld>
            <a:endParaRPr lang="en-US"/>
          </a:p>
        </p:txBody>
      </p:sp>
    </p:spTree>
    <p:extLst>
      <p:ext uri="{BB962C8B-B14F-4D97-AF65-F5344CB8AC3E}">
        <p14:creationId xmlns:p14="http://schemas.microsoft.com/office/powerpoint/2010/main" val="3655756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BB1442C-1D71-1E42-ACA6-CE919F1DB567}" type="datetimeFigureOut">
              <a:rPr lang="en-US" smtClean="0"/>
              <a:t>8/20/2020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C41BB18-00A1-D74B-A4F7-C5E321635D84}" type="slidenum">
              <a:rPr lang="en-US" smtClean="0"/>
              <a:t>‹#›</a:t>
            </a:fld>
            <a:endParaRPr lang="en-US"/>
          </a:p>
        </p:txBody>
      </p:sp>
    </p:spTree>
    <p:extLst>
      <p:ext uri="{BB962C8B-B14F-4D97-AF65-F5344CB8AC3E}">
        <p14:creationId xmlns:p14="http://schemas.microsoft.com/office/powerpoint/2010/main" val="1649795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BB1442C-1D71-1E42-ACA6-CE919F1DB567}" type="datetimeFigureOut">
              <a:rPr lang="en-US" smtClean="0"/>
              <a:t>8/20/2020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C41BB18-00A1-D74B-A4F7-C5E321635D84}" type="slidenum">
              <a:rPr lang="en-US" smtClean="0"/>
              <a:t>‹#›</a:t>
            </a:fld>
            <a:endParaRPr lang="en-US"/>
          </a:p>
        </p:txBody>
      </p:sp>
    </p:spTree>
    <p:extLst>
      <p:ext uri="{BB962C8B-B14F-4D97-AF65-F5344CB8AC3E}">
        <p14:creationId xmlns:p14="http://schemas.microsoft.com/office/powerpoint/2010/main" val="1452455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B1442C-1D71-1E42-ACA6-CE919F1DB567}"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1BB18-00A1-D74B-A4F7-C5E321635D84}" type="slidenum">
              <a:rPr lang="en-US" smtClean="0"/>
              <a:t>‹#›</a:t>
            </a:fld>
            <a:endParaRPr lang="en-US"/>
          </a:p>
        </p:txBody>
      </p:sp>
    </p:spTree>
    <p:extLst>
      <p:ext uri="{BB962C8B-B14F-4D97-AF65-F5344CB8AC3E}">
        <p14:creationId xmlns:p14="http://schemas.microsoft.com/office/powerpoint/2010/main" val="3510486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BB1442C-1D71-1E42-ACA6-CE919F1DB567}" type="datetimeFigureOut">
              <a:rPr lang="en-US" smtClean="0"/>
              <a:t>8/20/2020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C41BB18-00A1-D74B-A4F7-C5E321635D8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45292"/>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nam01.safelinks.protection.outlook.com/?url=https%3A%2F%2Fapp.powerbi.com%2FRedirect%3Faction%3DOpenApp%26appId%3D00180619-4bdd-4e23-88c1-171b7359f769%26ctid%3D990436a6-87df-491c-9124-9afa91f88827&amp;data=02%7C01%7Cluis.azpeitia%40utrgv.edu%7C17b101b3597645e0267c08d843be0ace%7C990436a687df491c91249afa91f88827%7C0%7C0%7C637333830797962868&amp;sdata=7wXCZsBZxiiOM5258a0AFLSszjJkoj6u0kBuiiziLQU%3D&amp;reserved=0" TargetMode="External"/><Relationship Id="rId2" Type="http://schemas.openxmlformats.org/officeDocument/2006/relationships/hyperlink" Target="https://nam01.safelinks.protection.outlook.com/?url=https%3A%2F%2Fapp.powerbi.com%2FRedirect%3Faction%3DOpenApp%26appId%3D51a20927-3ea0-4f16-9939-539db52636ab%26ctid%3D990436a6-87df-491c-9124-9afa91f88827&amp;data=02%7C01%7Cluis.azpeitia%40utrgv.edu%7C17b101b3597645e0267c08d843be0ace%7C990436a687df491c91249afa91f88827%7C0%7C0%7C637333830797952875&amp;sdata=0cN9v9NnGKkBRhjym8dKV%2B9ZhkEwBdtaUumB971u9gQ%3D&amp;reserved=0" TargetMode="External"/><Relationship Id="rId1" Type="http://schemas.openxmlformats.org/officeDocument/2006/relationships/slideLayout" Target="../slideLayouts/slideLayout2.xml"/><Relationship Id="rId5" Type="http://schemas.openxmlformats.org/officeDocument/2006/relationships/hyperlink" Target="https://nam01.safelinks.protection.outlook.com/?url=http%3A%2F%2Fbit.ly%2Finquirytool2020&amp;data=02%7C01%7Cluis.azpeitia%40utrgv.edu%7C17b101b3597645e0267c08d843be0ace%7C990436a687df491c91249afa91f88827%7C0%7C0%7C637333830797972861&amp;sdata=3mhMh9olts%2BnmS6jmoKZf8giGU2Xa1xFf36tibgsmpM%3D&amp;reserved=0" TargetMode="External"/><Relationship Id="rId4" Type="http://schemas.openxmlformats.org/officeDocument/2006/relationships/hyperlink" Target="https://nam01.safelinks.protection.outlook.com/?url=https%3A%2F%2Fapp.powerbi.com%2FRedirect%3Faction%3DOpenApp%26appId%3D3a528fd3-1b5a-421e-9cb9-76030b7c68d9%26ctid%3D990436a6-87df-491c-9124-9afa91f88827&amp;data=02%7C01%7Cluis.azpeitia%40utrgv.edu%7C17b101b3597645e0267c08d843be0ace%7C990436a687df491c91249afa91f88827%7C0%7C0%7C637333830797962868&amp;sdata=%2Fdwq8JRj8eSniHMByAR020izPa8jXRnLAWbAxAPs5eE%3D&amp;reserved=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utrgv.edu/excellence/assessment/slo/index.htm" TargetMode="External"/><Relationship Id="rId2" Type="http://schemas.openxmlformats.org/officeDocument/2006/relationships/hyperlink" Target="https://www.utrgv.edu/excellence/resources/index.htm#item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328995"/>
            <a:ext cx="8991600" cy="1645920"/>
          </a:xfrm>
        </p:spPr>
        <p:txBody>
          <a:bodyPr>
            <a:normAutofit/>
          </a:bodyPr>
          <a:lstStyle/>
          <a:p>
            <a:pPr algn="ctr"/>
            <a:r>
              <a:rPr lang="en-US" sz="5400"/>
              <a:t>COE and P-16 Integration</a:t>
            </a:r>
            <a:br>
              <a:rPr lang="en-US" sz="5400"/>
            </a:br>
            <a:r>
              <a:rPr lang="en-US" sz="5400"/>
              <a:t>Data Summit 2020</a:t>
            </a:r>
          </a:p>
        </p:txBody>
      </p:sp>
      <p:pic>
        <p:nvPicPr>
          <p:cNvPr id="7" name="Picture 6"/>
          <p:cNvPicPr preferRelativeResize="0">
            <a:picLocks noChangeAspect="1"/>
          </p:cNvPicPr>
          <p:nvPr/>
        </p:nvPicPr>
        <p:blipFill rotWithShape="1">
          <a:blip r:embed="rId3">
            <a:extLst>
              <a:ext uri="{28A0092B-C50C-407E-A947-70E740481C1C}">
                <a14:useLocalDpi xmlns:a14="http://schemas.microsoft.com/office/drawing/2010/main" val="0"/>
              </a:ext>
            </a:extLst>
          </a:blip>
          <a:srcRect t="75632"/>
          <a:stretch/>
        </p:blipFill>
        <p:spPr>
          <a:xfrm>
            <a:off x="0" y="5297864"/>
            <a:ext cx="12192000" cy="1670294"/>
          </a:xfrm>
          <a:prstGeom prst="rect">
            <a:avLst/>
          </a:prstGeom>
        </p:spPr>
      </p:pic>
      <p:sp>
        <p:nvSpPr>
          <p:cNvPr id="5" name="Subtitle 2">
            <a:extLst>
              <a:ext uri="{FF2B5EF4-FFF2-40B4-BE49-F238E27FC236}">
                <a16:creationId xmlns:a16="http://schemas.microsoft.com/office/drawing/2014/main" id="{2C15296F-9C99-4B12-8CBE-4589B2107386}"/>
              </a:ext>
            </a:extLst>
          </p:cNvPr>
          <p:cNvSpPr txBox="1">
            <a:spLocks/>
          </p:cNvSpPr>
          <p:nvPr/>
        </p:nvSpPr>
        <p:spPr>
          <a:xfrm>
            <a:off x="2695194" y="3281533"/>
            <a:ext cx="6801612" cy="1895856"/>
          </a:xfrm>
          <a:prstGeom prst="rect">
            <a:avLst/>
          </a:prstGeom>
          <a:noFill/>
        </p:spPr>
        <p:txBody>
          <a:bodyPr vert="horz" lIns="91440" tIns="45720" rIns="91440" bIns="45720" rtlCol="0">
            <a:normAutofit fontScale="92500" lnSpcReduction="1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US"/>
              <a:t>James A. Telese, Associate Dean for Assessment and Accreditation</a:t>
            </a:r>
          </a:p>
          <a:p>
            <a:r>
              <a:rPr lang="en-US"/>
              <a:t>Jesus ”</a:t>
            </a:r>
            <a:r>
              <a:rPr lang="en-US" err="1"/>
              <a:t>Chuey</a:t>
            </a:r>
            <a:r>
              <a:rPr lang="en-US"/>
              <a:t>” Abrego, Chair COE and P-16 Integration Assessment Committee</a:t>
            </a:r>
          </a:p>
          <a:p>
            <a:r>
              <a:rPr lang="en-US"/>
              <a:t>Luis Machuca, Systems Analyst</a:t>
            </a:r>
          </a:p>
          <a:p>
            <a:r>
              <a:rPr lang="en-US"/>
              <a:t>Luis Azpeitia, Assessment Coordinator</a:t>
            </a:r>
          </a:p>
          <a:p>
            <a:endParaRPr lang="en-US"/>
          </a:p>
        </p:txBody>
      </p:sp>
    </p:spTree>
    <p:extLst>
      <p:ext uri="{BB962C8B-B14F-4D97-AF65-F5344CB8AC3E}">
        <p14:creationId xmlns:p14="http://schemas.microsoft.com/office/powerpoint/2010/main" val="42469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014EC-0242-3741-AF41-715B0F0F043D}"/>
              </a:ext>
            </a:extLst>
          </p:cNvPr>
          <p:cNvSpPr>
            <a:spLocks noGrp="1"/>
          </p:cNvSpPr>
          <p:nvPr>
            <p:ph type="title"/>
          </p:nvPr>
        </p:nvSpPr>
        <p:spPr/>
        <p:txBody>
          <a:bodyPr/>
          <a:lstStyle/>
          <a:p>
            <a:r>
              <a:rPr lang="en-US"/>
              <a:t>Teacher Preparation Data Model</a:t>
            </a:r>
          </a:p>
        </p:txBody>
      </p:sp>
      <p:sp>
        <p:nvSpPr>
          <p:cNvPr id="3" name="Content Placeholder 2">
            <a:extLst>
              <a:ext uri="{FF2B5EF4-FFF2-40B4-BE49-F238E27FC236}">
                <a16:creationId xmlns:a16="http://schemas.microsoft.com/office/drawing/2014/main" id="{AA9021F1-44EE-FC40-9D26-21463D6F67C9}"/>
              </a:ext>
            </a:extLst>
          </p:cNvPr>
          <p:cNvSpPr>
            <a:spLocks noGrp="1"/>
          </p:cNvSpPr>
          <p:nvPr>
            <p:ph idx="1"/>
          </p:nvPr>
        </p:nvSpPr>
        <p:spPr/>
        <p:txBody>
          <a:bodyPr>
            <a:normAutofit/>
          </a:bodyPr>
          <a:lstStyle/>
          <a:p>
            <a:r>
              <a:rPr lang="en-US"/>
              <a:t>In 2017 UTRGV began working with UPD Consulting to conduct a data diagnostic to uncover existing challenges in data management, reveal opportunities for improvement, and diagram future/desired state data systems. UPD proposed key recommendations including:</a:t>
            </a:r>
          </a:p>
          <a:p>
            <a:pPr lvl="1"/>
            <a:r>
              <a:rPr lang="en-US"/>
              <a:t>Adopt the Ed-Fi Teacher Prep Data Model (TPDM) and implement a cloud-hosted Ed-Fi TPDM Operational Data Store (ODS).</a:t>
            </a:r>
          </a:p>
          <a:p>
            <a:pPr lvl="1"/>
            <a:r>
              <a:rPr lang="en-US"/>
              <a:t>Configure the Ed-Fi API and Bulk Loader to load data from UTRGV sources and state and district partners.</a:t>
            </a:r>
          </a:p>
          <a:p>
            <a:pPr lvl="1"/>
            <a:r>
              <a:rPr lang="en-US"/>
              <a:t>Implement data share agreements to routinely and securely receive reports from partner districts.</a:t>
            </a:r>
          </a:p>
          <a:p>
            <a:pPr lvl="1"/>
            <a:r>
              <a:rPr lang="en-US"/>
              <a:t>Participate in collaborative EPP data visualization and reports development to display data from the UTRGV Ed-Fi TPDM ODS. </a:t>
            </a:r>
          </a:p>
          <a:p>
            <a:pPr lvl="1"/>
            <a:r>
              <a:rPr lang="en-US"/>
              <a:t>Establish formal dashboard development and data governance processes to gain stakeholder feedback and guide the creation of dashboards.</a:t>
            </a:r>
          </a:p>
        </p:txBody>
      </p:sp>
    </p:spTree>
    <p:extLst>
      <p:ext uri="{BB962C8B-B14F-4D97-AF65-F5344CB8AC3E}">
        <p14:creationId xmlns:p14="http://schemas.microsoft.com/office/powerpoint/2010/main" val="4045104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A9290-7451-F148-B9F7-8E77D4C1CD42}"/>
              </a:ext>
            </a:extLst>
          </p:cNvPr>
          <p:cNvSpPr>
            <a:spLocks noGrp="1"/>
          </p:cNvSpPr>
          <p:nvPr>
            <p:ph type="title"/>
          </p:nvPr>
        </p:nvSpPr>
        <p:spPr/>
        <p:txBody>
          <a:bodyPr/>
          <a:lstStyle/>
          <a:p>
            <a:r>
              <a:rPr lang="en-US"/>
              <a:t>Goals</a:t>
            </a:r>
          </a:p>
        </p:txBody>
      </p:sp>
      <p:sp>
        <p:nvSpPr>
          <p:cNvPr id="3" name="Content Placeholder 2">
            <a:extLst>
              <a:ext uri="{FF2B5EF4-FFF2-40B4-BE49-F238E27FC236}">
                <a16:creationId xmlns:a16="http://schemas.microsoft.com/office/drawing/2014/main" id="{B391E0F7-EEF5-C04D-9FEC-A2DD779C85C6}"/>
              </a:ext>
            </a:extLst>
          </p:cNvPr>
          <p:cNvSpPr>
            <a:spLocks noGrp="1"/>
          </p:cNvSpPr>
          <p:nvPr>
            <p:ph idx="1"/>
          </p:nvPr>
        </p:nvSpPr>
        <p:spPr/>
        <p:txBody>
          <a:bodyPr/>
          <a:lstStyle/>
          <a:p>
            <a:r>
              <a:rPr lang="en-US"/>
              <a:t>Integrate data from multiple systems and partners to obtain a complete picture of candidates’ progress.</a:t>
            </a:r>
          </a:p>
          <a:p>
            <a:r>
              <a:rPr lang="en-US"/>
              <a:t>Align high-impact data across UTRGV’s systems.</a:t>
            </a:r>
          </a:p>
          <a:p>
            <a:r>
              <a:rPr lang="en-US"/>
              <a:t>Establish meaningful opportunities for improvement through the regular review of data and the identification of common strengths and areas for growth.</a:t>
            </a:r>
          </a:p>
        </p:txBody>
      </p:sp>
    </p:spTree>
    <p:extLst>
      <p:ext uri="{BB962C8B-B14F-4D97-AF65-F5344CB8AC3E}">
        <p14:creationId xmlns:p14="http://schemas.microsoft.com/office/powerpoint/2010/main" val="3784424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863F3-3784-DC48-A869-06D745167614}"/>
              </a:ext>
            </a:extLst>
          </p:cNvPr>
          <p:cNvSpPr>
            <a:spLocks noGrp="1"/>
          </p:cNvSpPr>
          <p:nvPr>
            <p:ph type="title"/>
          </p:nvPr>
        </p:nvSpPr>
        <p:spPr/>
        <p:txBody>
          <a:bodyPr/>
          <a:lstStyle/>
          <a:p>
            <a:r>
              <a:rPr lang="en-US"/>
              <a:t>Early Adopters of the ed-Fi Teacher Prep Data Model</a:t>
            </a:r>
          </a:p>
        </p:txBody>
      </p:sp>
      <p:sp>
        <p:nvSpPr>
          <p:cNvPr id="3" name="Content Placeholder 2">
            <a:extLst>
              <a:ext uri="{FF2B5EF4-FFF2-40B4-BE49-F238E27FC236}">
                <a16:creationId xmlns:a16="http://schemas.microsoft.com/office/drawing/2014/main" id="{C9A6D078-943B-5841-A199-9F45024E5E23}"/>
              </a:ext>
            </a:extLst>
          </p:cNvPr>
          <p:cNvSpPr>
            <a:spLocks noGrp="1"/>
          </p:cNvSpPr>
          <p:nvPr>
            <p:ph idx="1"/>
          </p:nvPr>
        </p:nvSpPr>
        <p:spPr/>
        <p:txBody>
          <a:bodyPr/>
          <a:lstStyle/>
          <a:p>
            <a:r>
              <a:rPr lang="en-US"/>
              <a:t>UTRGV is a key partner in the collaborative dashboard development process, participating with the aim of creating dashboards and reporting structures that allow regular access to and review of data.</a:t>
            </a:r>
          </a:p>
          <a:p>
            <a:pPr lvl="1"/>
            <a:r>
              <a:rPr lang="en-US"/>
              <a:t>Relay Graduate School of Education</a:t>
            </a:r>
          </a:p>
          <a:p>
            <a:pPr lvl="1"/>
            <a:r>
              <a:rPr lang="en-US"/>
              <a:t>US Prep</a:t>
            </a:r>
          </a:p>
          <a:p>
            <a:endParaRPr lang="en-US"/>
          </a:p>
          <a:p>
            <a:endParaRPr lang="en-US"/>
          </a:p>
        </p:txBody>
      </p:sp>
    </p:spTree>
    <p:extLst>
      <p:ext uri="{BB962C8B-B14F-4D97-AF65-F5344CB8AC3E}">
        <p14:creationId xmlns:p14="http://schemas.microsoft.com/office/powerpoint/2010/main" val="425499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0C897-8C8C-7D48-9ECC-032C11DADF88}"/>
              </a:ext>
            </a:extLst>
          </p:cNvPr>
          <p:cNvSpPr>
            <a:spLocks noGrp="1"/>
          </p:cNvSpPr>
          <p:nvPr>
            <p:ph type="title"/>
          </p:nvPr>
        </p:nvSpPr>
        <p:spPr/>
        <p:txBody>
          <a:bodyPr/>
          <a:lstStyle/>
          <a:p>
            <a:r>
              <a:rPr lang="en-US"/>
              <a:t>CEP Teacher Preparation Dashboards</a:t>
            </a:r>
          </a:p>
        </p:txBody>
      </p:sp>
      <p:sp>
        <p:nvSpPr>
          <p:cNvPr id="22" name="Content Placeholder 2">
            <a:extLst>
              <a:ext uri="{FF2B5EF4-FFF2-40B4-BE49-F238E27FC236}">
                <a16:creationId xmlns:a16="http://schemas.microsoft.com/office/drawing/2014/main" id="{841802EE-C8A1-B749-A0FF-4D4BAB3CB647}"/>
              </a:ext>
            </a:extLst>
          </p:cNvPr>
          <p:cNvSpPr>
            <a:spLocks noGrp="1"/>
          </p:cNvSpPr>
          <p:nvPr>
            <p:ph idx="1"/>
          </p:nvPr>
        </p:nvSpPr>
        <p:spPr>
          <a:xfrm>
            <a:off x="2327062" y="1827245"/>
            <a:ext cx="7729728" cy="3101983"/>
          </a:xfrm>
        </p:spPr>
        <p:txBody>
          <a:bodyPr>
            <a:normAutofit/>
          </a:bodyPr>
          <a:lstStyle/>
          <a:p>
            <a:pPr marL="0" indent="0">
              <a:buNone/>
            </a:pPr>
            <a:r>
              <a:rPr lang="en-US" sz="1800"/>
              <a:t>With support from the Michael &amp;  Susan Dell Foundation, UTRGV is implementing a data standard and dashboards to enable stakeholders to address key questions and drive action for improvement</a:t>
            </a:r>
          </a:p>
        </p:txBody>
      </p:sp>
      <p:grpSp>
        <p:nvGrpSpPr>
          <p:cNvPr id="6" name="Group 5">
            <a:extLst>
              <a:ext uri="{FF2B5EF4-FFF2-40B4-BE49-F238E27FC236}">
                <a16:creationId xmlns:a16="http://schemas.microsoft.com/office/drawing/2014/main" id="{03C9CF03-CE5C-044C-8A13-668F377FACDC}"/>
              </a:ext>
            </a:extLst>
          </p:cNvPr>
          <p:cNvGrpSpPr/>
          <p:nvPr/>
        </p:nvGrpSpPr>
        <p:grpSpPr>
          <a:xfrm>
            <a:off x="2164327" y="2752042"/>
            <a:ext cx="7863346" cy="3282115"/>
            <a:chOff x="1145758" y="985190"/>
            <a:chExt cx="7863346" cy="3282115"/>
          </a:xfrm>
        </p:grpSpPr>
        <p:sp>
          <p:nvSpPr>
            <p:cNvPr id="7" name="Google Shape;113;p21">
              <a:extLst>
                <a:ext uri="{FF2B5EF4-FFF2-40B4-BE49-F238E27FC236}">
                  <a16:creationId xmlns:a16="http://schemas.microsoft.com/office/drawing/2014/main" id="{61111C8F-D6C6-7C4E-B5E3-E7EDC0D0AB36}"/>
                </a:ext>
              </a:extLst>
            </p:cNvPr>
            <p:cNvSpPr/>
            <p:nvPr/>
          </p:nvSpPr>
          <p:spPr>
            <a:xfrm>
              <a:off x="2882033" y="2746030"/>
              <a:ext cx="1533900" cy="1517100"/>
            </a:xfrm>
            <a:prstGeom prst="flowChartConnector">
              <a:avLst/>
            </a:prstGeom>
            <a:solidFill>
              <a:srgbClr val="07376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Google Shape;114;p21">
              <a:extLst>
                <a:ext uri="{FF2B5EF4-FFF2-40B4-BE49-F238E27FC236}">
                  <a16:creationId xmlns:a16="http://schemas.microsoft.com/office/drawing/2014/main" id="{ABDCA5F7-23A6-D343-AEE7-9658900B641F}"/>
                </a:ext>
              </a:extLst>
            </p:cNvPr>
            <p:cNvSpPr/>
            <p:nvPr/>
          </p:nvSpPr>
          <p:spPr>
            <a:xfrm>
              <a:off x="2882033" y="1032730"/>
              <a:ext cx="1533900" cy="1517100"/>
            </a:xfrm>
            <a:prstGeom prst="flowChartConnector">
              <a:avLst/>
            </a:prstGeom>
            <a:solidFill>
              <a:srgbClr val="A64D7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Google Shape;115;p21">
              <a:extLst>
                <a:ext uri="{FF2B5EF4-FFF2-40B4-BE49-F238E27FC236}">
                  <a16:creationId xmlns:a16="http://schemas.microsoft.com/office/drawing/2014/main" id="{060288A9-A3B0-3648-AEAE-B60764529196}"/>
                </a:ext>
              </a:extLst>
            </p:cNvPr>
            <p:cNvSpPr/>
            <p:nvPr/>
          </p:nvSpPr>
          <p:spPr>
            <a:xfrm>
              <a:off x="1145758" y="2750205"/>
              <a:ext cx="1533900" cy="1517100"/>
            </a:xfrm>
            <a:prstGeom prst="flowChartConnector">
              <a:avLst/>
            </a:prstGeom>
            <a:solidFill>
              <a:srgbClr val="E69138"/>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Google Shape;117;p21">
              <a:extLst>
                <a:ext uri="{FF2B5EF4-FFF2-40B4-BE49-F238E27FC236}">
                  <a16:creationId xmlns:a16="http://schemas.microsoft.com/office/drawing/2014/main" id="{7FF83672-89A9-4F47-90A0-7D2C7E462929}"/>
                </a:ext>
              </a:extLst>
            </p:cNvPr>
            <p:cNvSpPr/>
            <p:nvPr/>
          </p:nvSpPr>
          <p:spPr>
            <a:xfrm>
              <a:off x="1145758" y="1041080"/>
              <a:ext cx="1533900" cy="1517100"/>
            </a:xfrm>
            <a:prstGeom prst="flowChartConnector">
              <a:avLst/>
            </a:prstGeom>
            <a:solidFill>
              <a:srgbClr val="91CA6B"/>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Google Shape;118;p21">
              <a:extLst>
                <a:ext uri="{FF2B5EF4-FFF2-40B4-BE49-F238E27FC236}">
                  <a16:creationId xmlns:a16="http://schemas.microsoft.com/office/drawing/2014/main" id="{0850A25E-48E4-F04F-8EBD-84761C698110}"/>
                </a:ext>
              </a:extLst>
            </p:cNvPr>
            <p:cNvSpPr txBox="1"/>
            <p:nvPr/>
          </p:nvSpPr>
          <p:spPr>
            <a:xfrm>
              <a:off x="1420858" y="1491230"/>
              <a:ext cx="983700" cy="61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FFFFFF"/>
                  </a:solidFill>
                </a:rPr>
                <a:t>Who is enrolled?</a:t>
              </a:r>
              <a:endParaRPr sz="1600">
                <a:solidFill>
                  <a:srgbClr val="FFFFFF"/>
                </a:solidFill>
              </a:endParaRPr>
            </a:p>
          </p:txBody>
        </p:sp>
        <p:sp>
          <p:nvSpPr>
            <p:cNvPr id="12" name="Google Shape;119;p21">
              <a:extLst>
                <a:ext uri="{FF2B5EF4-FFF2-40B4-BE49-F238E27FC236}">
                  <a16:creationId xmlns:a16="http://schemas.microsoft.com/office/drawing/2014/main" id="{A49D1F4D-F5BF-8543-ABD1-F5D15899B27B}"/>
                </a:ext>
              </a:extLst>
            </p:cNvPr>
            <p:cNvSpPr txBox="1"/>
            <p:nvPr/>
          </p:nvSpPr>
          <p:spPr>
            <a:xfrm>
              <a:off x="1302208" y="3036084"/>
              <a:ext cx="1221000" cy="94534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FFFFFF"/>
                  </a:solidFill>
                </a:rPr>
                <a:t>How are students performing?</a:t>
              </a:r>
              <a:endParaRPr sz="1600">
                <a:solidFill>
                  <a:srgbClr val="FFFFFF"/>
                </a:solidFill>
              </a:endParaRPr>
            </a:p>
          </p:txBody>
        </p:sp>
        <p:sp>
          <p:nvSpPr>
            <p:cNvPr id="13" name="Google Shape;120;p21">
              <a:extLst>
                <a:ext uri="{FF2B5EF4-FFF2-40B4-BE49-F238E27FC236}">
                  <a16:creationId xmlns:a16="http://schemas.microsoft.com/office/drawing/2014/main" id="{0054C643-A3F4-F34A-A539-36943BBDFA0D}"/>
                </a:ext>
              </a:extLst>
            </p:cNvPr>
            <p:cNvSpPr txBox="1"/>
            <p:nvPr/>
          </p:nvSpPr>
          <p:spPr>
            <a:xfrm>
              <a:off x="2989433" y="2917560"/>
              <a:ext cx="1319100" cy="117404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FFFFFF"/>
                  </a:solidFill>
                </a:rPr>
                <a:t>Where are our graduates teaching?</a:t>
              </a:r>
              <a:endParaRPr sz="1600">
                <a:solidFill>
                  <a:srgbClr val="FFFFFF"/>
                </a:solidFill>
              </a:endParaRPr>
            </a:p>
          </p:txBody>
        </p:sp>
        <p:sp>
          <p:nvSpPr>
            <p:cNvPr id="14" name="Google Shape;121;p21">
              <a:extLst>
                <a:ext uri="{FF2B5EF4-FFF2-40B4-BE49-F238E27FC236}">
                  <a16:creationId xmlns:a16="http://schemas.microsoft.com/office/drawing/2014/main" id="{E5DFABA4-2A95-0B43-910B-C4295E55B861}"/>
                </a:ext>
              </a:extLst>
            </p:cNvPr>
            <p:cNvSpPr txBox="1"/>
            <p:nvPr/>
          </p:nvSpPr>
          <p:spPr>
            <a:xfrm>
              <a:off x="2989433" y="1226822"/>
              <a:ext cx="1319100" cy="112891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FFFFFF"/>
                  </a:solidFill>
                </a:rPr>
                <a:t>What do schools say about our students?</a:t>
              </a:r>
              <a:endParaRPr sz="1600">
                <a:solidFill>
                  <a:srgbClr val="FFFFFF"/>
                </a:solidFill>
              </a:endParaRPr>
            </a:p>
          </p:txBody>
        </p:sp>
        <p:pic>
          <p:nvPicPr>
            <p:cNvPr id="15" name="Google Shape;123;p21">
              <a:extLst>
                <a:ext uri="{FF2B5EF4-FFF2-40B4-BE49-F238E27FC236}">
                  <a16:creationId xmlns:a16="http://schemas.microsoft.com/office/drawing/2014/main" id="{07325DE0-BF6E-9649-8BBD-05FE4E2B51A9}"/>
                </a:ext>
              </a:extLst>
            </p:cNvPr>
            <p:cNvPicPr preferRelativeResize="0"/>
            <p:nvPr/>
          </p:nvPicPr>
          <p:blipFill>
            <a:blip r:embed="rId2">
              <a:alphaModFix/>
            </a:blip>
            <a:stretch>
              <a:fillRect/>
            </a:stretch>
          </p:blipFill>
          <p:spPr>
            <a:xfrm>
              <a:off x="4842942" y="1546768"/>
              <a:ext cx="1204987" cy="2416748"/>
            </a:xfrm>
            <a:prstGeom prst="rect">
              <a:avLst/>
            </a:prstGeom>
            <a:noFill/>
            <a:ln>
              <a:noFill/>
            </a:ln>
          </p:spPr>
        </p:pic>
        <p:cxnSp>
          <p:nvCxnSpPr>
            <p:cNvPr id="16" name="Google Shape;124;p21">
              <a:extLst>
                <a:ext uri="{FF2B5EF4-FFF2-40B4-BE49-F238E27FC236}">
                  <a16:creationId xmlns:a16="http://schemas.microsoft.com/office/drawing/2014/main" id="{9DAA888F-2039-F44C-B94F-C21C95C81A39}"/>
                </a:ext>
              </a:extLst>
            </p:cNvPr>
            <p:cNvCxnSpPr>
              <a:stCxn id="10" idx="6"/>
              <a:endCxn id="8" idx="2"/>
            </p:cNvCxnSpPr>
            <p:nvPr/>
          </p:nvCxnSpPr>
          <p:spPr>
            <a:xfrm flipV="1">
              <a:off x="2679658" y="1791280"/>
              <a:ext cx="202375" cy="8350"/>
            </a:xfrm>
            <a:prstGeom prst="straightConnector1">
              <a:avLst/>
            </a:prstGeom>
            <a:noFill/>
            <a:ln w="38100" cap="flat" cmpd="sng">
              <a:solidFill>
                <a:schemeClr val="dk2"/>
              </a:solidFill>
              <a:prstDash val="solid"/>
              <a:round/>
              <a:headEnd type="none" w="med" len="med"/>
              <a:tailEnd type="none" w="med" len="med"/>
            </a:ln>
          </p:spPr>
        </p:cxnSp>
        <p:cxnSp>
          <p:nvCxnSpPr>
            <p:cNvPr id="17" name="Google Shape;125;p21">
              <a:extLst>
                <a:ext uri="{FF2B5EF4-FFF2-40B4-BE49-F238E27FC236}">
                  <a16:creationId xmlns:a16="http://schemas.microsoft.com/office/drawing/2014/main" id="{BEC28B8F-7269-F644-BC4C-4FEF1FBB1A96}"/>
                </a:ext>
              </a:extLst>
            </p:cNvPr>
            <p:cNvCxnSpPr>
              <a:stCxn id="8" idx="3"/>
              <a:endCxn id="9" idx="7"/>
            </p:cNvCxnSpPr>
            <p:nvPr/>
          </p:nvCxnSpPr>
          <p:spPr>
            <a:xfrm flipH="1">
              <a:off x="2455024" y="2327656"/>
              <a:ext cx="651643" cy="644723"/>
            </a:xfrm>
            <a:prstGeom prst="straightConnector1">
              <a:avLst/>
            </a:prstGeom>
            <a:noFill/>
            <a:ln w="38100" cap="flat" cmpd="sng">
              <a:solidFill>
                <a:schemeClr val="dk2"/>
              </a:solidFill>
              <a:prstDash val="solid"/>
              <a:round/>
              <a:headEnd type="none" w="med" len="med"/>
              <a:tailEnd type="none" w="med" len="med"/>
            </a:ln>
          </p:spPr>
        </p:cxnSp>
        <p:cxnSp>
          <p:nvCxnSpPr>
            <p:cNvPr id="18" name="Google Shape;126;p21">
              <a:extLst>
                <a:ext uri="{FF2B5EF4-FFF2-40B4-BE49-F238E27FC236}">
                  <a16:creationId xmlns:a16="http://schemas.microsoft.com/office/drawing/2014/main" id="{17D6DE6C-2A4B-9449-AEDB-144B856507F1}"/>
                </a:ext>
              </a:extLst>
            </p:cNvPr>
            <p:cNvCxnSpPr>
              <a:stCxn id="9" idx="6"/>
              <a:endCxn id="7" idx="2"/>
            </p:cNvCxnSpPr>
            <p:nvPr/>
          </p:nvCxnSpPr>
          <p:spPr>
            <a:xfrm flipV="1">
              <a:off x="2679658" y="3504580"/>
              <a:ext cx="202375" cy="4175"/>
            </a:xfrm>
            <a:prstGeom prst="straightConnector1">
              <a:avLst/>
            </a:prstGeom>
            <a:noFill/>
            <a:ln w="38100" cap="flat" cmpd="sng">
              <a:solidFill>
                <a:schemeClr val="dk2"/>
              </a:solidFill>
              <a:prstDash val="solid"/>
              <a:round/>
              <a:headEnd type="none" w="med" len="med"/>
              <a:tailEnd type="none" w="med" len="med"/>
            </a:ln>
          </p:spPr>
        </p:cxnSp>
        <p:cxnSp>
          <p:nvCxnSpPr>
            <p:cNvPr id="19" name="Google Shape;127;p21">
              <a:extLst>
                <a:ext uri="{FF2B5EF4-FFF2-40B4-BE49-F238E27FC236}">
                  <a16:creationId xmlns:a16="http://schemas.microsoft.com/office/drawing/2014/main" id="{1A28FE41-FEB8-7942-9906-391D8E7B64AD}"/>
                </a:ext>
              </a:extLst>
            </p:cNvPr>
            <p:cNvCxnSpPr>
              <a:stCxn id="7" idx="6"/>
            </p:cNvCxnSpPr>
            <p:nvPr/>
          </p:nvCxnSpPr>
          <p:spPr>
            <a:xfrm flipV="1">
              <a:off x="4415933" y="3499180"/>
              <a:ext cx="205200" cy="5400"/>
            </a:xfrm>
            <a:prstGeom prst="straightConnector1">
              <a:avLst/>
            </a:prstGeom>
            <a:noFill/>
            <a:ln w="38100" cap="flat" cmpd="sng">
              <a:solidFill>
                <a:schemeClr val="dk2"/>
              </a:solidFill>
              <a:prstDash val="solid"/>
              <a:round/>
              <a:headEnd type="none" w="med" len="med"/>
              <a:tailEnd type="triangle" w="med" len="med"/>
            </a:ln>
          </p:spPr>
        </p:cxnSp>
        <p:sp>
          <p:nvSpPr>
            <p:cNvPr id="20" name="Google Shape;128;p21">
              <a:extLst>
                <a:ext uri="{FF2B5EF4-FFF2-40B4-BE49-F238E27FC236}">
                  <a16:creationId xmlns:a16="http://schemas.microsoft.com/office/drawing/2014/main" id="{3CCC80D4-1AA6-0E42-B505-05EE18A911D0}"/>
                </a:ext>
              </a:extLst>
            </p:cNvPr>
            <p:cNvSpPr/>
            <p:nvPr/>
          </p:nvSpPr>
          <p:spPr>
            <a:xfrm>
              <a:off x="6459766" y="985190"/>
              <a:ext cx="2449800" cy="1310400"/>
            </a:xfrm>
            <a:prstGeom prst="roundRect">
              <a:avLst>
                <a:gd name="adj" fmla="val 16667"/>
              </a:avLst>
            </a:prstGeom>
            <a:solidFill>
              <a:srgbClr val="3EA8B8"/>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600">
                  <a:solidFill>
                    <a:srgbClr val="FFFFFF"/>
                  </a:solidFill>
                </a:rPr>
                <a:t>Are we effectively preparing Teacher Candidates to be quality teachers?</a:t>
              </a:r>
              <a:endParaRPr>
                <a:solidFill>
                  <a:srgbClr val="FFFFFF"/>
                </a:solidFill>
                <a:latin typeface="Calibri"/>
                <a:ea typeface="Calibri"/>
                <a:cs typeface="Calibri"/>
                <a:sym typeface="Calibri"/>
              </a:endParaRPr>
            </a:p>
          </p:txBody>
        </p:sp>
        <p:sp>
          <p:nvSpPr>
            <p:cNvPr id="21" name="Google Shape;129;p21">
              <a:extLst>
                <a:ext uri="{FF2B5EF4-FFF2-40B4-BE49-F238E27FC236}">
                  <a16:creationId xmlns:a16="http://schemas.microsoft.com/office/drawing/2014/main" id="{B8E0D6D5-6711-1F4B-ABBC-247621FDC226}"/>
                </a:ext>
              </a:extLst>
            </p:cNvPr>
            <p:cNvSpPr/>
            <p:nvPr/>
          </p:nvSpPr>
          <p:spPr>
            <a:xfrm>
              <a:off x="6559304" y="2571915"/>
              <a:ext cx="2449800" cy="1310400"/>
            </a:xfrm>
            <a:prstGeom prst="roundRect">
              <a:avLst>
                <a:gd name="adj" fmla="val 16667"/>
              </a:avLst>
            </a:prstGeom>
            <a:solidFill>
              <a:srgbClr val="3EA8B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FFFFFF"/>
                  </a:solidFill>
                </a:rPr>
                <a:t>Are our Teacher Candidates and Graduates having a positive impact on schools?</a:t>
              </a:r>
              <a:endParaRPr>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1561597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D6072-C901-E24E-A029-6D87C1AD8EB2}"/>
              </a:ext>
            </a:extLst>
          </p:cNvPr>
          <p:cNvSpPr>
            <a:spLocks noGrp="1"/>
          </p:cNvSpPr>
          <p:nvPr>
            <p:ph type="title"/>
          </p:nvPr>
        </p:nvSpPr>
        <p:spPr/>
        <p:txBody>
          <a:bodyPr/>
          <a:lstStyle/>
          <a:p>
            <a:r>
              <a:rPr lang="en-US"/>
              <a:t>Teacher Preparation Data Model</a:t>
            </a:r>
          </a:p>
        </p:txBody>
      </p:sp>
      <p:pic>
        <p:nvPicPr>
          <p:cNvPr id="5" name="Content Placeholder 4">
            <a:extLst>
              <a:ext uri="{FF2B5EF4-FFF2-40B4-BE49-F238E27FC236}">
                <a16:creationId xmlns:a16="http://schemas.microsoft.com/office/drawing/2014/main" id="{270B2F77-A66A-BB45-AB89-2D84B8534604}"/>
              </a:ext>
            </a:extLst>
          </p:cNvPr>
          <p:cNvPicPr>
            <a:picLocks noGrp="1" noChangeAspect="1"/>
          </p:cNvPicPr>
          <p:nvPr>
            <p:ph idx="1"/>
          </p:nvPr>
        </p:nvPicPr>
        <p:blipFill>
          <a:blip r:embed="rId2"/>
          <a:stretch>
            <a:fillRect/>
          </a:stretch>
        </p:blipFill>
        <p:spPr>
          <a:xfrm>
            <a:off x="2239963" y="2028825"/>
            <a:ext cx="7772400" cy="3657600"/>
          </a:xfrm>
        </p:spPr>
      </p:pic>
    </p:spTree>
    <p:extLst>
      <p:ext uri="{BB962C8B-B14F-4D97-AF65-F5344CB8AC3E}">
        <p14:creationId xmlns:p14="http://schemas.microsoft.com/office/powerpoint/2010/main" val="3680235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8CD7E-3EE8-984F-BCE5-356642440F14}"/>
              </a:ext>
            </a:extLst>
          </p:cNvPr>
          <p:cNvSpPr>
            <a:spLocks noGrp="1"/>
          </p:cNvSpPr>
          <p:nvPr>
            <p:ph type="title"/>
          </p:nvPr>
        </p:nvSpPr>
        <p:spPr/>
        <p:txBody>
          <a:bodyPr>
            <a:normAutofit/>
          </a:bodyPr>
          <a:lstStyle/>
          <a:p>
            <a:pPr marL="0" marR="0">
              <a:spcBef>
                <a:spcPts val="0"/>
              </a:spcBef>
              <a:spcAft>
                <a:spcPts val="0"/>
              </a:spcAft>
            </a:pPr>
            <a:r>
              <a:rPr lang="en-US" sz="2400">
                <a:effectLst/>
                <a:latin typeface="Calibri" panose="020F0502020204030204" pitchFamily="34" charset="0"/>
                <a:ea typeface="Calibri" panose="020F0502020204030204" pitchFamily="34" charset="0"/>
              </a:rPr>
              <a:t> </a:t>
            </a:r>
            <a:br>
              <a:rPr lang="en-US" sz="2800">
                <a:effectLst/>
                <a:latin typeface="Calibri" panose="020F0502020204030204" pitchFamily="34" charset="0"/>
                <a:ea typeface="Calibri" panose="020F0502020204030204" pitchFamily="34" charset="0"/>
              </a:rPr>
            </a:br>
            <a:r>
              <a:rPr lang="en-US" sz="4800">
                <a:effectLst/>
                <a:latin typeface="Calibri" panose="020F0502020204030204" pitchFamily="34" charset="0"/>
                <a:ea typeface="Calibri" panose="020F0502020204030204" pitchFamily="34" charset="0"/>
              </a:rPr>
              <a:t>Links to Dashboards: </a:t>
            </a:r>
            <a:endParaRPr lang="en-US"/>
          </a:p>
        </p:txBody>
      </p:sp>
      <p:sp>
        <p:nvSpPr>
          <p:cNvPr id="3" name="Content Placeholder 2">
            <a:extLst>
              <a:ext uri="{FF2B5EF4-FFF2-40B4-BE49-F238E27FC236}">
                <a16:creationId xmlns:a16="http://schemas.microsoft.com/office/drawing/2014/main" id="{82A7BC3B-7642-074D-A415-3DCF934CF8F6}"/>
              </a:ext>
            </a:extLst>
          </p:cNvPr>
          <p:cNvSpPr>
            <a:spLocks noGrp="1"/>
          </p:cNvSpPr>
          <p:nvPr>
            <p:ph idx="1"/>
          </p:nvPr>
        </p:nvSpPr>
        <p:spPr/>
        <p:txBody>
          <a:bodyPr vert="horz" lIns="0" tIns="45720" rIns="0" bIns="45720" rtlCol="0" anchor="t">
            <a:normAutofit/>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2400" u="sng" dirty="0">
                <a:solidFill>
                  <a:srgbClr val="0563C1"/>
                </a:solidFill>
                <a:effectLst/>
                <a:latin typeface="Calibri" panose="020F0502020204030204" pitchFamily="34" charset="0"/>
                <a:ea typeface="Times New Roman" panose="02020603050405020304" pitchFamily="18" charset="0"/>
                <a:hlinkClick r:id="rId2"/>
              </a:rPr>
              <a:t>TPDM Dashboard</a:t>
            </a:r>
            <a:endParaRPr lang="en-US" sz="2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u="sng" dirty="0">
                <a:solidFill>
                  <a:srgbClr val="0563C1"/>
                </a:solidFill>
                <a:effectLst/>
                <a:latin typeface="Calibri" panose="020F0502020204030204" pitchFamily="34" charset="0"/>
                <a:ea typeface="Times New Roman" panose="02020603050405020304" pitchFamily="18" charset="0"/>
                <a:hlinkClick r:id="rId3"/>
              </a:rPr>
              <a:t>UG CEP Dashboard (in house)</a:t>
            </a:r>
            <a:endParaRPr lang="en-US" sz="2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u="sng" dirty="0">
                <a:solidFill>
                  <a:srgbClr val="0563C1"/>
                </a:solidFill>
                <a:effectLst/>
                <a:latin typeface="Calibri" panose="020F0502020204030204" pitchFamily="34" charset="0"/>
                <a:ea typeface="Times New Roman" panose="02020603050405020304" pitchFamily="18" charset="0"/>
                <a:hlinkClick r:id="rId4"/>
              </a:rPr>
              <a:t>GR CEP Dashboard (in house)</a:t>
            </a:r>
            <a:endParaRPr lang="en-US" sz="2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u="sng" dirty="0">
                <a:solidFill>
                  <a:srgbClr val="0563C1"/>
                </a:solidFill>
                <a:effectLst/>
                <a:latin typeface="Calibri" panose="020F0502020204030204" pitchFamily="34" charset="0"/>
                <a:ea typeface="Times New Roman" panose="02020603050405020304" pitchFamily="18" charset="0"/>
                <a:hlinkClick r:id="rId5"/>
              </a:rPr>
              <a:t>CIS Dashboard (Deans for Impact)</a:t>
            </a:r>
            <a:endParaRPr lang="en-US"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47038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1CF5E-9F7B-A34F-A5B4-72F8420B8222}"/>
              </a:ext>
            </a:extLst>
          </p:cNvPr>
          <p:cNvSpPr>
            <a:spLocks noGrp="1"/>
          </p:cNvSpPr>
          <p:nvPr>
            <p:ph type="title"/>
          </p:nvPr>
        </p:nvSpPr>
        <p:spPr/>
        <p:txBody>
          <a:bodyPr/>
          <a:lstStyle/>
          <a:p>
            <a:r>
              <a:rPr lang="en-US"/>
              <a:t>Guiding Questions: </a:t>
            </a:r>
            <a:r>
              <a:rPr lang="en-US">
                <a:solidFill>
                  <a:srgbClr val="63B00B"/>
                </a:solidFill>
              </a:rPr>
              <a:t>Identifying an Area for Inquiry </a:t>
            </a:r>
          </a:p>
        </p:txBody>
      </p:sp>
      <p:sp>
        <p:nvSpPr>
          <p:cNvPr id="3" name="Content Placeholder 2">
            <a:extLst>
              <a:ext uri="{FF2B5EF4-FFF2-40B4-BE49-F238E27FC236}">
                <a16:creationId xmlns:a16="http://schemas.microsoft.com/office/drawing/2014/main" id="{5C26B00A-6188-9744-90C0-7FE431EED5C5}"/>
              </a:ext>
            </a:extLst>
          </p:cNvPr>
          <p:cNvSpPr>
            <a:spLocks noGrp="1"/>
          </p:cNvSpPr>
          <p:nvPr>
            <p:ph idx="1"/>
          </p:nvPr>
        </p:nvSpPr>
        <p:spPr/>
        <p:txBody>
          <a:bodyPr>
            <a:normAutofit/>
          </a:bodyPr>
          <a:lstStyle/>
          <a:p>
            <a:pPr marL="0" indent="0">
              <a:buNone/>
            </a:pPr>
            <a:r>
              <a:rPr lang="en-US">
                <a:solidFill>
                  <a:schemeClr val="tx1"/>
                </a:solidFill>
              </a:rPr>
              <a:t>Purpose: to guide the writing of SLO Annual Report</a:t>
            </a:r>
          </a:p>
          <a:p>
            <a:pPr marL="0" indent="0">
              <a:buNone/>
            </a:pPr>
            <a:r>
              <a:rPr lang="en-US">
                <a:solidFill>
                  <a:srgbClr val="00B050"/>
                </a:solidFill>
              </a:rPr>
              <a:t>Programs identify and prioritize an </a:t>
            </a:r>
            <a:r>
              <a:rPr lang="en-US" b="1">
                <a:solidFill>
                  <a:srgbClr val="00B050"/>
                </a:solidFill>
              </a:rPr>
              <a:t>area for inquiry </a:t>
            </a:r>
            <a:r>
              <a:rPr lang="en-US">
                <a:solidFill>
                  <a:srgbClr val="00B050"/>
                </a:solidFill>
              </a:rPr>
              <a:t>related to candidate learning and development.  </a:t>
            </a:r>
            <a:r>
              <a:rPr lang="en-US"/>
              <a:t>(</a:t>
            </a:r>
            <a:r>
              <a:rPr lang="en-US" i="1">
                <a:solidFill>
                  <a:srgbClr val="63B00B"/>
                </a:solidFill>
              </a:rPr>
              <a:t>What is in need of improvement</a:t>
            </a:r>
            <a:r>
              <a:rPr lang="en-US">
                <a:solidFill>
                  <a:srgbClr val="00B0F0"/>
                </a:solidFill>
              </a:rPr>
              <a:t>?</a:t>
            </a:r>
            <a:r>
              <a:rPr lang="en-US"/>
              <a:t>)</a:t>
            </a:r>
          </a:p>
          <a:p>
            <a:pPr lvl="1"/>
            <a:r>
              <a:rPr lang="en-US"/>
              <a:t>What is a </a:t>
            </a:r>
            <a:r>
              <a:rPr lang="en-US" b="1"/>
              <a:t>program outcome </a:t>
            </a:r>
            <a:r>
              <a:rPr lang="en-US"/>
              <a:t>connected to candidate learning and performance that we collectively care about?</a:t>
            </a:r>
          </a:p>
          <a:p>
            <a:pPr lvl="1"/>
            <a:r>
              <a:rPr lang="en-US"/>
              <a:t>What </a:t>
            </a:r>
            <a:r>
              <a:rPr lang="en-US" b="1"/>
              <a:t>measure(s)</a:t>
            </a:r>
            <a:r>
              <a:rPr lang="en-US"/>
              <a:t> will tell us something about this outcome (i.e., the extent to which candidate learning and performance has improved) and is </a:t>
            </a:r>
            <a:r>
              <a:rPr lang="en-US" b="1"/>
              <a:t>meaningful</a:t>
            </a:r>
            <a:r>
              <a:rPr lang="en-US"/>
              <a:t> to different program stakeholders?</a:t>
            </a:r>
          </a:p>
        </p:txBody>
      </p:sp>
    </p:spTree>
    <p:extLst>
      <p:ext uri="{BB962C8B-B14F-4D97-AF65-F5344CB8AC3E}">
        <p14:creationId xmlns:p14="http://schemas.microsoft.com/office/powerpoint/2010/main" val="2630818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BDF11-805A-C342-A989-622F6A84981E}"/>
              </a:ext>
            </a:extLst>
          </p:cNvPr>
          <p:cNvSpPr>
            <a:spLocks noGrp="1"/>
          </p:cNvSpPr>
          <p:nvPr>
            <p:ph type="title"/>
          </p:nvPr>
        </p:nvSpPr>
        <p:spPr/>
        <p:txBody>
          <a:bodyPr/>
          <a:lstStyle/>
          <a:p>
            <a:r>
              <a:rPr lang="en-US"/>
              <a:t>Guiding questions: </a:t>
            </a:r>
            <a:r>
              <a:rPr lang="en-US">
                <a:solidFill>
                  <a:srgbClr val="63B00B"/>
                </a:solidFill>
              </a:rPr>
              <a:t>Assessing Current Reality</a:t>
            </a:r>
          </a:p>
        </p:txBody>
      </p:sp>
      <p:sp>
        <p:nvSpPr>
          <p:cNvPr id="3" name="Content Placeholder 2">
            <a:extLst>
              <a:ext uri="{FF2B5EF4-FFF2-40B4-BE49-F238E27FC236}">
                <a16:creationId xmlns:a16="http://schemas.microsoft.com/office/drawing/2014/main" id="{9D4BEE4F-1A18-7B4F-B21C-14569D70B766}"/>
              </a:ext>
            </a:extLst>
          </p:cNvPr>
          <p:cNvSpPr>
            <a:spLocks noGrp="1"/>
          </p:cNvSpPr>
          <p:nvPr>
            <p:ph idx="1"/>
          </p:nvPr>
        </p:nvSpPr>
        <p:spPr/>
        <p:txBody>
          <a:bodyPr>
            <a:normAutofit/>
          </a:bodyPr>
          <a:lstStyle/>
          <a:p>
            <a:pPr marL="0" indent="0">
              <a:buNone/>
            </a:pPr>
            <a:r>
              <a:rPr lang="en-US">
                <a:solidFill>
                  <a:srgbClr val="00B050"/>
                </a:solidFill>
              </a:rPr>
              <a:t>Programs </a:t>
            </a:r>
            <a:r>
              <a:rPr lang="en-US" b="1">
                <a:solidFill>
                  <a:srgbClr val="00B050"/>
                </a:solidFill>
              </a:rPr>
              <a:t>examine multiple sources </a:t>
            </a:r>
            <a:r>
              <a:rPr lang="en-US">
                <a:solidFill>
                  <a:srgbClr val="00B050"/>
                </a:solidFill>
              </a:rPr>
              <a:t>of evidence to better understand areas of strength and opportunities for growth with respect to candidate knowledge and skill in the identified area for inquiry.</a:t>
            </a:r>
          </a:p>
          <a:p>
            <a:r>
              <a:rPr lang="en-US"/>
              <a:t>What patterns or inconsistencies do we notice in the data?</a:t>
            </a:r>
          </a:p>
          <a:p>
            <a:r>
              <a:rPr lang="en-US"/>
              <a:t>What gaps exist in the outcomes examined?</a:t>
            </a:r>
          </a:p>
          <a:p>
            <a:r>
              <a:rPr lang="en-US"/>
              <a:t>What other data might we look at to triangulate our findings?</a:t>
            </a:r>
          </a:p>
          <a:p>
            <a:r>
              <a:rPr lang="en-US"/>
              <a:t>Based on the data, what areas of strength and areas for growth emerge?</a:t>
            </a:r>
          </a:p>
          <a:p>
            <a:r>
              <a:rPr lang="en-US"/>
              <a:t>Which areas of strength and/or growth do we want to learn more about?</a:t>
            </a:r>
          </a:p>
        </p:txBody>
      </p:sp>
    </p:spTree>
    <p:extLst>
      <p:ext uri="{BB962C8B-B14F-4D97-AF65-F5344CB8AC3E}">
        <p14:creationId xmlns:p14="http://schemas.microsoft.com/office/powerpoint/2010/main" val="3933627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8E731-B23E-5A4D-A5CC-D971E77F775C}"/>
              </a:ext>
            </a:extLst>
          </p:cNvPr>
          <p:cNvSpPr>
            <a:spLocks noGrp="1"/>
          </p:cNvSpPr>
          <p:nvPr>
            <p:ph type="title"/>
          </p:nvPr>
        </p:nvSpPr>
        <p:spPr/>
        <p:txBody>
          <a:bodyPr/>
          <a:lstStyle/>
          <a:p>
            <a:r>
              <a:rPr lang="en-US"/>
              <a:t>Guiding Questions: </a:t>
            </a:r>
            <a:r>
              <a:rPr lang="en-US">
                <a:solidFill>
                  <a:srgbClr val="63B00B"/>
                </a:solidFill>
              </a:rPr>
              <a:t>Identifying Root Causes</a:t>
            </a:r>
          </a:p>
        </p:txBody>
      </p:sp>
      <p:sp>
        <p:nvSpPr>
          <p:cNvPr id="3" name="Content Placeholder 2">
            <a:extLst>
              <a:ext uri="{FF2B5EF4-FFF2-40B4-BE49-F238E27FC236}">
                <a16:creationId xmlns:a16="http://schemas.microsoft.com/office/drawing/2014/main" id="{CD6F2D4F-C3F7-1D49-B416-F138166750B9}"/>
              </a:ext>
            </a:extLst>
          </p:cNvPr>
          <p:cNvSpPr>
            <a:spLocks noGrp="1"/>
          </p:cNvSpPr>
          <p:nvPr>
            <p:ph idx="1"/>
          </p:nvPr>
        </p:nvSpPr>
        <p:spPr/>
        <p:txBody>
          <a:bodyPr/>
          <a:lstStyle/>
          <a:p>
            <a:pPr marL="0" indent="0">
              <a:buNone/>
            </a:pPr>
            <a:r>
              <a:rPr lang="en-US">
                <a:solidFill>
                  <a:srgbClr val="00B050"/>
                </a:solidFill>
              </a:rPr>
              <a:t>Programs surface root causes related to an identified area for improvement and engage a broad group of stakeholders to brainstorm and prioritize potential root causes.</a:t>
            </a:r>
          </a:p>
          <a:p>
            <a:r>
              <a:rPr lang="en-US"/>
              <a:t>What are potential root causes of the identified area for growth? </a:t>
            </a:r>
          </a:p>
          <a:p>
            <a:r>
              <a:rPr lang="en-US"/>
              <a:t>What information might we collect to test our hypotheses? </a:t>
            </a:r>
          </a:p>
          <a:p>
            <a:r>
              <a:rPr lang="en-US"/>
              <a:t>How do different stakeholders experience and interpret this issue? </a:t>
            </a:r>
          </a:p>
          <a:p>
            <a:r>
              <a:rPr lang="en-US"/>
              <a:t>What does the evidence suggest are the likely root causes?</a:t>
            </a:r>
          </a:p>
        </p:txBody>
      </p:sp>
    </p:spTree>
    <p:extLst>
      <p:ext uri="{BB962C8B-B14F-4D97-AF65-F5344CB8AC3E}">
        <p14:creationId xmlns:p14="http://schemas.microsoft.com/office/powerpoint/2010/main" val="1623203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313B0-0D81-054F-B059-47744DBBC6AC}"/>
              </a:ext>
            </a:extLst>
          </p:cNvPr>
          <p:cNvSpPr>
            <a:spLocks noGrp="1"/>
          </p:cNvSpPr>
          <p:nvPr>
            <p:ph type="title"/>
          </p:nvPr>
        </p:nvSpPr>
        <p:spPr/>
        <p:txBody>
          <a:bodyPr/>
          <a:lstStyle/>
          <a:p>
            <a:r>
              <a:rPr lang="en-US"/>
              <a:t>Guiding questions: </a:t>
            </a:r>
            <a:r>
              <a:rPr lang="en-US">
                <a:solidFill>
                  <a:srgbClr val="FFC000"/>
                </a:solidFill>
              </a:rPr>
              <a:t>Developing a Theory of Action</a:t>
            </a:r>
          </a:p>
        </p:txBody>
      </p:sp>
      <p:sp>
        <p:nvSpPr>
          <p:cNvPr id="3" name="Content Placeholder 2">
            <a:extLst>
              <a:ext uri="{FF2B5EF4-FFF2-40B4-BE49-F238E27FC236}">
                <a16:creationId xmlns:a16="http://schemas.microsoft.com/office/drawing/2014/main" id="{0B6D08F4-2BA7-E84E-8C9E-1177E0BCC8D2}"/>
              </a:ext>
            </a:extLst>
          </p:cNvPr>
          <p:cNvSpPr>
            <a:spLocks noGrp="1"/>
          </p:cNvSpPr>
          <p:nvPr>
            <p:ph idx="1"/>
          </p:nvPr>
        </p:nvSpPr>
        <p:spPr/>
        <p:txBody>
          <a:bodyPr>
            <a:normAutofit/>
          </a:bodyPr>
          <a:lstStyle/>
          <a:p>
            <a:pPr marL="0" indent="0">
              <a:buNone/>
            </a:pPr>
            <a:r>
              <a:rPr lang="en-US">
                <a:solidFill>
                  <a:srgbClr val="FFC000"/>
                </a:solidFill>
              </a:rPr>
              <a:t>Programs </a:t>
            </a:r>
            <a:r>
              <a:rPr lang="en-US" b="1">
                <a:solidFill>
                  <a:srgbClr val="FFC000"/>
                </a:solidFill>
              </a:rPr>
              <a:t>design </a:t>
            </a:r>
            <a:r>
              <a:rPr lang="en-US">
                <a:solidFill>
                  <a:srgbClr val="FFC000"/>
                </a:solidFill>
              </a:rPr>
              <a:t>an intervention to address an identified root cause and develop a theory of action that articulates how they expect this </a:t>
            </a:r>
            <a:r>
              <a:rPr lang="en-US" b="1">
                <a:solidFill>
                  <a:srgbClr val="FFC000"/>
                </a:solidFill>
              </a:rPr>
              <a:t>intervention to improve </a:t>
            </a:r>
            <a:r>
              <a:rPr lang="en-US">
                <a:solidFill>
                  <a:srgbClr val="FFC000"/>
                </a:solidFill>
              </a:rPr>
              <a:t>the outcome of interest.</a:t>
            </a:r>
          </a:p>
          <a:p>
            <a:r>
              <a:rPr lang="en-US"/>
              <a:t>How have other programs tackled this issue? What does research tell us has</a:t>
            </a:r>
          </a:p>
          <a:p>
            <a:pPr marL="0" indent="0">
              <a:buNone/>
            </a:pPr>
            <a:r>
              <a:rPr lang="en-US"/>
              <a:t>worked before?</a:t>
            </a:r>
          </a:p>
          <a:p>
            <a:r>
              <a:rPr lang="en-US"/>
              <a:t>What might we try to address the underlying root causes of this issue?</a:t>
            </a:r>
          </a:p>
          <a:p>
            <a:r>
              <a:rPr lang="en-US"/>
              <a:t>How widely will we pilot this intervention? With whom? Why?</a:t>
            </a:r>
          </a:p>
          <a:p>
            <a:r>
              <a:rPr lang="en-US"/>
              <a:t>What evidence will we collect to test our theory of action? Measured how? When?</a:t>
            </a:r>
          </a:p>
        </p:txBody>
      </p:sp>
    </p:spTree>
    <p:extLst>
      <p:ext uri="{BB962C8B-B14F-4D97-AF65-F5344CB8AC3E}">
        <p14:creationId xmlns:p14="http://schemas.microsoft.com/office/powerpoint/2010/main" val="1554580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C60D-FD27-3D49-97BD-B7F0E3028B17}"/>
              </a:ext>
            </a:extLst>
          </p:cNvPr>
          <p:cNvSpPr>
            <a:spLocks noGrp="1"/>
          </p:cNvSpPr>
          <p:nvPr>
            <p:ph type="title"/>
          </p:nvPr>
        </p:nvSpPr>
        <p:spPr/>
        <p:txBody>
          <a:bodyPr/>
          <a:lstStyle/>
          <a:p>
            <a:r>
              <a:rPr lang="en-US"/>
              <a:t>Welcome to the 2020 Data Summit!</a:t>
            </a:r>
          </a:p>
        </p:txBody>
      </p:sp>
      <p:sp>
        <p:nvSpPr>
          <p:cNvPr id="3" name="Content Placeholder 2">
            <a:extLst>
              <a:ext uri="{FF2B5EF4-FFF2-40B4-BE49-F238E27FC236}">
                <a16:creationId xmlns:a16="http://schemas.microsoft.com/office/drawing/2014/main" id="{C3074962-2B6D-D942-B248-051EBE9E0E3E}"/>
              </a:ext>
            </a:extLst>
          </p:cNvPr>
          <p:cNvSpPr>
            <a:spLocks noGrp="1"/>
          </p:cNvSpPr>
          <p:nvPr>
            <p:ph idx="1"/>
          </p:nvPr>
        </p:nvSpPr>
        <p:spPr/>
        <p:txBody>
          <a:bodyPr/>
          <a:lstStyle/>
          <a:p>
            <a:r>
              <a:rPr lang="en-US" sz="3200"/>
              <a:t>Welcome faculty, staff, school district officials and other distinguished guests.</a:t>
            </a:r>
          </a:p>
          <a:p>
            <a:endParaRPr lang="en-US" sz="3200"/>
          </a:p>
          <a:p>
            <a:r>
              <a:rPr lang="en-US" sz="3200"/>
              <a:t>Data Summit’s Objective:</a:t>
            </a:r>
          </a:p>
          <a:p>
            <a:r>
              <a:rPr lang="en-US" sz="3200"/>
              <a:t>To analyze data in order to identify area(s) of inquiry as part of the continuous improvement cycle.</a:t>
            </a:r>
          </a:p>
          <a:p>
            <a:endParaRPr lang="en-US"/>
          </a:p>
        </p:txBody>
      </p:sp>
    </p:spTree>
    <p:extLst>
      <p:ext uri="{BB962C8B-B14F-4D97-AF65-F5344CB8AC3E}">
        <p14:creationId xmlns:p14="http://schemas.microsoft.com/office/powerpoint/2010/main" val="2522842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84FF3-72EE-9A48-A638-15088BD9BCDB}"/>
              </a:ext>
            </a:extLst>
          </p:cNvPr>
          <p:cNvSpPr>
            <a:spLocks noGrp="1"/>
          </p:cNvSpPr>
          <p:nvPr>
            <p:ph type="title"/>
          </p:nvPr>
        </p:nvSpPr>
        <p:spPr/>
        <p:txBody>
          <a:bodyPr/>
          <a:lstStyle/>
          <a:p>
            <a:r>
              <a:rPr lang="en-US"/>
              <a:t>Guiding questions: </a:t>
            </a:r>
            <a:r>
              <a:rPr lang="en-US">
                <a:solidFill>
                  <a:srgbClr val="BCCE17"/>
                </a:solidFill>
              </a:rPr>
              <a:t>Planning for Action</a:t>
            </a:r>
          </a:p>
        </p:txBody>
      </p:sp>
      <p:sp>
        <p:nvSpPr>
          <p:cNvPr id="3" name="Content Placeholder 2">
            <a:extLst>
              <a:ext uri="{FF2B5EF4-FFF2-40B4-BE49-F238E27FC236}">
                <a16:creationId xmlns:a16="http://schemas.microsoft.com/office/drawing/2014/main" id="{BD08A931-44F3-204C-864C-F85CD9E2F236}"/>
              </a:ext>
            </a:extLst>
          </p:cNvPr>
          <p:cNvSpPr>
            <a:spLocks noGrp="1"/>
          </p:cNvSpPr>
          <p:nvPr>
            <p:ph idx="1"/>
          </p:nvPr>
        </p:nvSpPr>
        <p:spPr/>
        <p:txBody>
          <a:bodyPr>
            <a:normAutofit/>
          </a:bodyPr>
          <a:lstStyle/>
          <a:p>
            <a:pPr marL="0" indent="0">
              <a:buNone/>
            </a:pPr>
            <a:r>
              <a:rPr lang="en-US">
                <a:solidFill>
                  <a:srgbClr val="FFC000"/>
                </a:solidFill>
              </a:rPr>
              <a:t>Programs outline a detailed plan to </a:t>
            </a:r>
            <a:r>
              <a:rPr lang="en-US" b="1">
                <a:solidFill>
                  <a:srgbClr val="FFC000"/>
                </a:solidFill>
              </a:rPr>
              <a:t>implement</a:t>
            </a:r>
            <a:r>
              <a:rPr lang="en-US">
                <a:solidFill>
                  <a:srgbClr val="FFC000"/>
                </a:solidFill>
              </a:rPr>
              <a:t> their improvement strategy, </a:t>
            </a:r>
            <a:r>
              <a:rPr lang="en-US" b="1">
                <a:solidFill>
                  <a:srgbClr val="FFC000"/>
                </a:solidFill>
              </a:rPr>
              <a:t>gather evidence </a:t>
            </a:r>
            <a:r>
              <a:rPr lang="en-US">
                <a:solidFill>
                  <a:srgbClr val="FFC000"/>
                </a:solidFill>
              </a:rPr>
              <a:t>of progress, and assess overall efficacy</a:t>
            </a:r>
            <a:r>
              <a:rPr lang="en-US">
                <a:solidFill>
                  <a:srgbClr val="BCCE17"/>
                </a:solidFill>
              </a:rPr>
              <a:t>.</a:t>
            </a:r>
          </a:p>
          <a:p>
            <a:r>
              <a:rPr lang="en-US">
                <a:solidFill>
                  <a:schemeClr val="tx1"/>
                </a:solidFill>
              </a:rPr>
              <a:t>What steps do we need to take? Who will take them? By when?</a:t>
            </a:r>
          </a:p>
          <a:p>
            <a:r>
              <a:rPr lang="en-US">
                <a:solidFill>
                  <a:schemeClr val="tx1"/>
                </a:solidFill>
              </a:rPr>
              <a:t>What resources will we need?</a:t>
            </a:r>
          </a:p>
          <a:p>
            <a:r>
              <a:rPr lang="en-US">
                <a:solidFill>
                  <a:schemeClr val="tx1"/>
                </a:solidFill>
              </a:rPr>
              <a:t>How feasible is this plan? What are the risks and how will we account for them?</a:t>
            </a:r>
          </a:p>
          <a:p>
            <a:r>
              <a:rPr lang="en-US">
                <a:solidFill>
                  <a:schemeClr val="tx1"/>
                </a:solidFill>
              </a:rPr>
              <a:t>How and to whom will we communicate about the pilot rationale and process?</a:t>
            </a:r>
          </a:p>
          <a:p>
            <a:r>
              <a:rPr lang="en-US">
                <a:solidFill>
                  <a:schemeClr val="tx1"/>
                </a:solidFill>
              </a:rPr>
              <a:t>When will we come together to review progress?</a:t>
            </a:r>
          </a:p>
        </p:txBody>
      </p:sp>
    </p:spTree>
    <p:extLst>
      <p:ext uri="{BB962C8B-B14F-4D97-AF65-F5344CB8AC3E}">
        <p14:creationId xmlns:p14="http://schemas.microsoft.com/office/powerpoint/2010/main" val="792727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D209-261B-DB43-A8B5-833AA07A142C}"/>
              </a:ext>
            </a:extLst>
          </p:cNvPr>
          <p:cNvSpPr>
            <a:spLocks noGrp="1"/>
          </p:cNvSpPr>
          <p:nvPr>
            <p:ph type="title"/>
          </p:nvPr>
        </p:nvSpPr>
        <p:spPr/>
        <p:txBody>
          <a:bodyPr>
            <a:normAutofit/>
          </a:bodyPr>
          <a:lstStyle/>
          <a:p>
            <a:r>
              <a:rPr lang="en-US"/>
              <a:t>Guiding questions: </a:t>
            </a:r>
            <a:r>
              <a:rPr lang="en-US">
                <a:solidFill>
                  <a:srgbClr val="7030A0"/>
                </a:solidFill>
              </a:rPr>
              <a:t>Implementation and Assessing Efficacy</a:t>
            </a:r>
          </a:p>
        </p:txBody>
      </p:sp>
      <p:sp>
        <p:nvSpPr>
          <p:cNvPr id="3" name="Content Placeholder 2">
            <a:extLst>
              <a:ext uri="{FF2B5EF4-FFF2-40B4-BE49-F238E27FC236}">
                <a16:creationId xmlns:a16="http://schemas.microsoft.com/office/drawing/2014/main" id="{5CF6C7CF-9F0C-1A43-BA0D-F300F98D26BE}"/>
              </a:ext>
            </a:extLst>
          </p:cNvPr>
          <p:cNvSpPr>
            <a:spLocks noGrp="1"/>
          </p:cNvSpPr>
          <p:nvPr>
            <p:ph idx="1"/>
          </p:nvPr>
        </p:nvSpPr>
        <p:spPr/>
        <p:txBody>
          <a:bodyPr>
            <a:normAutofit/>
          </a:bodyPr>
          <a:lstStyle/>
          <a:p>
            <a:pPr marL="0" indent="0">
              <a:buNone/>
            </a:pPr>
            <a:r>
              <a:rPr lang="en-US">
                <a:solidFill>
                  <a:srgbClr val="7030A0"/>
                </a:solidFill>
              </a:rPr>
              <a:t>Programs </a:t>
            </a:r>
            <a:r>
              <a:rPr lang="en-US" b="1">
                <a:solidFill>
                  <a:srgbClr val="7030A0"/>
                </a:solidFill>
              </a:rPr>
              <a:t>implement</a:t>
            </a:r>
            <a:r>
              <a:rPr lang="en-US">
                <a:solidFill>
                  <a:srgbClr val="7030A0"/>
                </a:solidFill>
              </a:rPr>
              <a:t> their improvement plans and </a:t>
            </a:r>
            <a:r>
              <a:rPr lang="en-US" b="1">
                <a:solidFill>
                  <a:srgbClr val="7030A0"/>
                </a:solidFill>
              </a:rPr>
              <a:t>gather evidence </a:t>
            </a:r>
            <a:r>
              <a:rPr lang="en-US">
                <a:solidFill>
                  <a:srgbClr val="7030A0"/>
                </a:solidFill>
              </a:rPr>
              <a:t>to monitor progress and assess the efficacy of their intervention. Programs are encouraged to use evidence to refine their implementation plans at multiple points and to reflect on and document their learning to inform </a:t>
            </a:r>
            <a:r>
              <a:rPr lang="en-US" b="1">
                <a:solidFill>
                  <a:srgbClr val="7030A0"/>
                </a:solidFill>
              </a:rPr>
              <a:t>future improvement </a:t>
            </a:r>
            <a:r>
              <a:rPr lang="en-US">
                <a:solidFill>
                  <a:srgbClr val="7030A0"/>
                </a:solidFill>
              </a:rPr>
              <a:t>cycles.</a:t>
            </a:r>
          </a:p>
          <a:p>
            <a:r>
              <a:rPr lang="en-US">
                <a:solidFill>
                  <a:schemeClr val="tx1"/>
                </a:solidFill>
              </a:rPr>
              <a:t>What are we learning about implementation from different stakeholders? What has worked well and what hasn’t?</a:t>
            </a:r>
          </a:p>
          <a:p>
            <a:r>
              <a:rPr lang="en-US">
                <a:solidFill>
                  <a:schemeClr val="tx1"/>
                </a:solidFill>
              </a:rPr>
              <a:t>What do initial data tell us? Do they suggest a need for refinement of the intervention? If so, what refinements do we need to make, by when?</a:t>
            </a:r>
          </a:p>
          <a:p>
            <a:r>
              <a:rPr lang="en-US">
                <a:solidFill>
                  <a:schemeClr val="tx1"/>
                </a:solidFill>
              </a:rPr>
              <a:t>What do the results mean for candidates? For individuals’ practice? For our program?</a:t>
            </a:r>
          </a:p>
        </p:txBody>
      </p:sp>
    </p:spTree>
    <p:extLst>
      <p:ext uri="{BB962C8B-B14F-4D97-AF65-F5344CB8AC3E}">
        <p14:creationId xmlns:p14="http://schemas.microsoft.com/office/powerpoint/2010/main" val="1983342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FAAA-6AFF-674B-A7A2-3C1F9ED9AB73}"/>
              </a:ext>
            </a:extLst>
          </p:cNvPr>
          <p:cNvSpPr>
            <a:spLocks noGrp="1"/>
          </p:cNvSpPr>
          <p:nvPr>
            <p:ph type="title"/>
          </p:nvPr>
        </p:nvSpPr>
        <p:spPr/>
        <p:txBody>
          <a:bodyPr/>
          <a:lstStyle/>
          <a:p>
            <a:r>
              <a:rPr lang="en-US"/>
              <a:t>SLO Annual Reporting Process and Requirements</a:t>
            </a:r>
          </a:p>
        </p:txBody>
      </p:sp>
      <p:sp>
        <p:nvSpPr>
          <p:cNvPr id="3" name="Content Placeholder 2">
            <a:extLst>
              <a:ext uri="{FF2B5EF4-FFF2-40B4-BE49-F238E27FC236}">
                <a16:creationId xmlns:a16="http://schemas.microsoft.com/office/drawing/2014/main" id="{C6450044-88CB-3540-9039-2D2AE74C26FC}"/>
              </a:ext>
            </a:extLst>
          </p:cNvPr>
          <p:cNvSpPr>
            <a:spLocks noGrp="1"/>
          </p:cNvSpPr>
          <p:nvPr>
            <p:ph idx="1"/>
          </p:nvPr>
        </p:nvSpPr>
        <p:spPr/>
        <p:txBody>
          <a:bodyPr>
            <a:normAutofit/>
          </a:bodyPr>
          <a:lstStyle/>
          <a:p>
            <a:r>
              <a:rPr lang="en-US"/>
              <a:t>Resources for SLO Report: </a:t>
            </a:r>
            <a:r>
              <a:rPr lang="en-US">
                <a:hlinkClick r:id="rId2"/>
              </a:rPr>
              <a:t>https://www.utrgv.edu/excellence/resources/index.htm#item2</a:t>
            </a:r>
            <a:endParaRPr lang="en-US"/>
          </a:p>
          <a:p>
            <a:r>
              <a:rPr lang="en-US"/>
              <a:t>Annual Report Rubric: </a:t>
            </a:r>
            <a:r>
              <a:rPr lang="en-US">
                <a:hlinkClick r:id="rId3" tooltip="Comprehensive Assessment Plan Rubric Scoring Guide"/>
              </a:rPr>
              <a:t>Comprehensive Assessment Plan Rubric </a:t>
            </a:r>
            <a:endParaRPr lang="en-US"/>
          </a:p>
          <a:p>
            <a:pPr marL="0" indent="0">
              <a:buNone/>
            </a:pPr>
            <a:r>
              <a:rPr lang="en-US" b="1"/>
              <a:t>Due Dates:  </a:t>
            </a:r>
          </a:p>
          <a:p>
            <a:pPr marL="0" indent="0">
              <a:buNone/>
            </a:pPr>
            <a:r>
              <a:rPr lang="en-US" b="1"/>
              <a:t>	September 15</a:t>
            </a:r>
            <a:r>
              <a:rPr lang="en-US" b="1" baseline="30000"/>
              <a:t>th</a:t>
            </a:r>
            <a:r>
              <a:rPr lang="en-US" b="1"/>
              <a:t> : </a:t>
            </a:r>
            <a:r>
              <a:rPr lang="en-US"/>
              <a:t>Upload draft</a:t>
            </a:r>
            <a:r>
              <a:rPr lang="en-US" b="1"/>
              <a:t> </a:t>
            </a:r>
            <a:r>
              <a:rPr lang="en-US"/>
              <a:t>into Tk20 </a:t>
            </a:r>
          </a:p>
          <a:p>
            <a:pPr marL="0" indent="0">
              <a:buNone/>
            </a:pPr>
            <a:r>
              <a:rPr lang="en-US"/>
              <a:t>	</a:t>
            </a:r>
            <a:r>
              <a:rPr lang="en-US" b="1"/>
              <a:t>October 1</a:t>
            </a:r>
            <a:r>
              <a:rPr lang="en-US" b="1" baseline="30000"/>
              <a:t>st</a:t>
            </a:r>
            <a:r>
              <a:rPr lang="en-US"/>
              <a:t>:  Submit Completed report into Tk20 for meeting  	UTRGV Office of Accountability and Institutional Excellence requirements</a:t>
            </a:r>
          </a:p>
          <a:p>
            <a:pPr marL="0" indent="0">
              <a:buNone/>
            </a:pPr>
            <a:r>
              <a:rPr lang="en-US" b="1"/>
              <a:t>If you have questions contact:   </a:t>
            </a:r>
            <a:r>
              <a:rPr lang="en-US"/>
              <a:t>Associate Dean of Assessment and Accreditation or  Luis </a:t>
            </a:r>
            <a:r>
              <a:rPr lang="en-US" err="1"/>
              <a:t>Azpeitia</a:t>
            </a:r>
            <a:r>
              <a:rPr lang="en-US"/>
              <a:t>, Assessment Coordinator</a:t>
            </a:r>
          </a:p>
          <a:p>
            <a:pPr marL="0" indent="0">
              <a:buNone/>
            </a:pPr>
            <a:endParaRPr lang="en-US" b="1"/>
          </a:p>
        </p:txBody>
      </p:sp>
    </p:spTree>
    <p:extLst>
      <p:ext uri="{BB962C8B-B14F-4D97-AF65-F5344CB8AC3E}">
        <p14:creationId xmlns:p14="http://schemas.microsoft.com/office/powerpoint/2010/main" val="1699596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1B2AE-B03F-3444-83E2-994CE5C25A4F}"/>
              </a:ext>
            </a:extLst>
          </p:cNvPr>
          <p:cNvSpPr>
            <a:spLocks noGrp="1"/>
          </p:cNvSpPr>
          <p:nvPr>
            <p:ph type="title"/>
          </p:nvPr>
        </p:nvSpPr>
        <p:spPr/>
        <p:txBody>
          <a:bodyPr/>
          <a:lstStyle/>
          <a:p>
            <a:r>
              <a:rPr lang="en-US"/>
              <a:t>Continuous Improvement Form</a:t>
            </a:r>
          </a:p>
        </p:txBody>
      </p:sp>
      <p:sp>
        <p:nvSpPr>
          <p:cNvPr id="3" name="Content Placeholder 2">
            <a:extLst>
              <a:ext uri="{FF2B5EF4-FFF2-40B4-BE49-F238E27FC236}">
                <a16:creationId xmlns:a16="http://schemas.microsoft.com/office/drawing/2014/main" id="{9E15C007-B4CD-0D4F-AA3D-53B11299EF0E}"/>
              </a:ext>
            </a:extLst>
          </p:cNvPr>
          <p:cNvSpPr>
            <a:spLocks noGrp="1"/>
          </p:cNvSpPr>
          <p:nvPr>
            <p:ph idx="1"/>
          </p:nvPr>
        </p:nvSpPr>
        <p:spPr/>
        <p:txBody>
          <a:bodyPr>
            <a:normAutofit/>
          </a:bodyPr>
          <a:lstStyle/>
          <a:p>
            <a:r>
              <a:rPr lang="en-US" dirty="0"/>
              <a:t>Continuous Improvement Form is available in SharePoint. </a:t>
            </a:r>
          </a:p>
          <a:p>
            <a:r>
              <a:rPr lang="en-US" dirty="0"/>
              <a:t>The purpose of this form is to document that data are used to inform programmatic, curricular, assessment, and or course changes, based on the analysis of the data.  Continuous improvement is critical to the College of Education and P-16 Integration quality assurance system.  It is important to be reflective and deliberate in our work in preparing highly qualified educators /professionals.  </a:t>
            </a:r>
            <a:r>
              <a:rPr lang="en-US" i="1" dirty="0"/>
              <a:t>Upload this document to the CAEP SharePoint Site in the folder Continuous Improvement.</a:t>
            </a:r>
            <a:r>
              <a:rPr lang="en-US" dirty="0"/>
              <a:t> </a:t>
            </a:r>
          </a:p>
          <a:p>
            <a:r>
              <a:rPr lang="en-US" dirty="0"/>
              <a:t>Check:  ___Recommendation ___Approved Change</a:t>
            </a:r>
          </a:p>
          <a:p>
            <a:r>
              <a:rPr lang="en-US" dirty="0"/>
              <a:t>Description of Change; Evidence to Support Change; Rationale for the Change. </a:t>
            </a:r>
          </a:p>
          <a:p>
            <a:r>
              <a:rPr lang="en-US" dirty="0"/>
              <a:t>Attach data or evidence to support the change.</a:t>
            </a:r>
          </a:p>
          <a:p>
            <a:pPr marL="0" indent="0">
              <a:buNone/>
            </a:pPr>
            <a:endParaRPr lang="en-US" dirty="0"/>
          </a:p>
        </p:txBody>
      </p:sp>
    </p:spTree>
    <p:extLst>
      <p:ext uri="{BB962C8B-B14F-4D97-AF65-F5344CB8AC3E}">
        <p14:creationId xmlns:p14="http://schemas.microsoft.com/office/powerpoint/2010/main" val="1487162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FCC9-6FE9-9C47-858F-664905F3B006}"/>
              </a:ext>
            </a:extLst>
          </p:cNvPr>
          <p:cNvSpPr>
            <a:spLocks noGrp="1"/>
          </p:cNvSpPr>
          <p:nvPr>
            <p:ph type="title"/>
          </p:nvPr>
        </p:nvSpPr>
        <p:spPr/>
        <p:txBody>
          <a:bodyPr/>
          <a:lstStyle/>
          <a:p>
            <a:r>
              <a:rPr lang="en-US"/>
              <a:t>Data Analysis</a:t>
            </a:r>
          </a:p>
        </p:txBody>
      </p:sp>
      <p:sp>
        <p:nvSpPr>
          <p:cNvPr id="3" name="Content Placeholder 2">
            <a:extLst>
              <a:ext uri="{FF2B5EF4-FFF2-40B4-BE49-F238E27FC236}">
                <a16:creationId xmlns:a16="http://schemas.microsoft.com/office/drawing/2014/main" id="{F977FDE5-D819-D84F-A320-965F6A41C9B5}"/>
              </a:ext>
            </a:extLst>
          </p:cNvPr>
          <p:cNvSpPr>
            <a:spLocks noGrp="1"/>
          </p:cNvSpPr>
          <p:nvPr>
            <p:ph idx="1"/>
          </p:nvPr>
        </p:nvSpPr>
        <p:spPr/>
        <p:txBody>
          <a:bodyPr vert="horz" lIns="0" tIns="45720" rIns="0" bIns="45720" rtlCol="0" anchor="t">
            <a:normAutofit/>
          </a:bodyPr>
          <a:lstStyle/>
          <a:p>
            <a:r>
              <a:rPr lang="en-US" b="1"/>
              <a:t>Breakout by Department for Data Analysis </a:t>
            </a:r>
            <a:r>
              <a:rPr lang="en-US"/>
              <a:t>(Program Coordinators)</a:t>
            </a:r>
          </a:p>
          <a:p>
            <a:pPr marL="0" indent="0">
              <a:buNone/>
            </a:pPr>
            <a:r>
              <a:rPr lang="en-US" b="1"/>
              <a:t>Tasks:</a:t>
            </a:r>
          </a:p>
          <a:p>
            <a:pPr>
              <a:buFont typeface="Wingdings" panose="05000000000000000000" pitchFamily="2" charset="2"/>
              <a:buChar char="q"/>
            </a:pPr>
            <a:r>
              <a:rPr lang="en-US"/>
              <a:t>Review assessment data related to program SLO’s.</a:t>
            </a:r>
          </a:p>
          <a:p>
            <a:pPr>
              <a:buFont typeface="Wingdings" panose="05000000000000000000" pitchFamily="2" charset="2"/>
              <a:buChar char="q"/>
            </a:pPr>
            <a:r>
              <a:rPr lang="en-US"/>
              <a:t>Engage in a discussion regarding continuous improvement using the guiding questions. </a:t>
            </a:r>
          </a:p>
          <a:p>
            <a:pPr>
              <a:buFont typeface="Wingdings" panose="05000000000000000000" pitchFamily="2" charset="2"/>
              <a:buChar char="q"/>
            </a:pPr>
            <a:r>
              <a:rPr lang="en-US"/>
              <a:t>Identify an area for inquiry.</a:t>
            </a:r>
          </a:p>
          <a:p>
            <a:pPr>
              <a:buFont typeface="Wingdings" panose="05000000000000000000" pitchFamily="2" charset="2"/>
              <a:buChar char="q"/>
            </a:pPr>
            <a:r>
              <a:rPr lang="en-US"/>
              <a:t>Provide a rationale for the area of inquiry. </a:t>
            </a:r>
          </a:p>
          <a:p>
            <a:pPr>
              <a:buFont typeface="Wingdings" panose="05000000000000000000" pitchFamily="2" charset="2"/>
              <a:buChar char="q"/>
            </a:pPr>
            <a:r>
              <a:rPr lang="en-US"/>
              <a:t>Complete the Continuous Improvement form </a:t>
            </a:r>
            <a:r>
              <a:rPr lang="en-US" i="1"/>
              <a:t>(upon completion send to luis.azpeitia@utrgv.edu).</a:t>
            </a:r>
            <a:endParaRPr lang="en-US" i="1">
              <a:cs typeface="Calibri"/>
            </a:endParaRPr>
          </a:p>
          <a:p>
            <a:endParaRPr lang="en-US"/>
          </a:p>
        </p:txBody>
      </p:sp>
    </p:spTree>
    <p:extLst>
      <p:ext uri="{BB962C8B-B14F-4D97-AF65-F5344CB8AC3E}">
        <p14:creationId xmlns:p14="http://schemas.microsoft.com/office/powerpoint/2010/main" val="3207295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6AE75-E212-AD47-B376-44FC0573F2F7}"/>
              </a:ext>
            </a:extLst>
          </p:cNvPr>
          <p:cNvSpPr>
            <a:spLocks noGrp="1"/>
          </p:cNvSpPr>
          <p:nvPr>
            <p:ph type="title"/>
          </p:nvPr>
        </p:nvSpPr>
        <p:spPr/>
        <p:txBody>
          <a:bodyPr/>
          <a:lstStyle/>
          <a:p>
            <a:r>
              <a:rPr lang="en-US"/>
              <a:t>Reflection/Closure</a:t>
            </a:r>
          </a:p>
        </p:txBody>
      </p:sp>
      <p:sp>
        <p:nvSpPr>
          <p:cNvPr id="3" name="Content Placeholder 2">
            <a:extLst>
              <a:ext uri="{FF2B5EF4-FFF2-40B4-BE49-F238E27FC236}">
                <a16:creationId xmlns:a16="http://schemas.microsoft.com/office/drawing/2014/main" id="{208A8561-A2CF-7A4C-981D-61713FF82EF7}"/>
              </a:ext>
            </a:extLst>
          </p:cNvPr>
          <p:cNvSpPr>
            <a:spLocks noGrp="1"/>
          </p:cNvSpPr>
          <p:nvPr>
            <p:ph idx="1"/>
          </p:nvPr>
        </p:nvSpPr>
        <p:spPr/>
        <p:txBody>
          <a:bodyPr/>
          <a:lstStyle/>
          <a:p>
            <a:r>
              <a:rPr lang="en-US" dirty="0"/>
              <a:t>Share an area for inquiry. Why was it selected?</a:t>
            </a:r>
          </a:p>
          <a:p>
            <a:endParaRPr lang="en-US" dirty="0"/>
          </a:p>
        </p:txBody>
      </p:sp>
    </p:spTree>
    <p:extLst>
      <p:ext uri="{BB962C8B-B14F-4D97-AF65-F5344CB8AC3E}">
        <p14:creationId xmlns:p14="http://schemas.microsoft.com/office/powerpoint/2010/main" val="2856133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6EA88-CC9F-F145-B768-9699802E2BDD}"/>
              </a:ext>
            </a:extLst>
          </p:cNvPr>
          <p:cNvSpPr>
            <a:spLocks noGrp="1"/>
          </p:cNvSpPr>
          <p:nvPr>
            <p:ph type="title"/>
          </p:nvPr>
        </p:nvSpPr>
        <p:spPr>
          <a:xfrm>
            <a:off x="2231136" y="548132"/>
            <a:ext cx="7729728" cy="1188720"/>
          </a:xfrm>
        </p:spPr>
        <p:txBody>
          <a:bodyPr/>
          <a:lstStyle/>
          <a:p>
            <a:r>
              <a:rPr lang="en-US"/>
              <a:t>Overview of Activities/Agenda</a:t>
            </a:r>
          </a:p>
        </p:txBody>
      </p:sp>
      <p:sp>
        <p:nvSpPr>
          <p:cNvPr id="3" name="Content Placeholder 2">
            <a:extLst>
              <a:ext uri="{FF2B5EF4-FFF2-40B4-BE49-F238E27FC236}">
                <a16:creationId xmlns:a16="http://schemas.microsoft.com/office/drawing/2014/main" id="{383321AD-961C-4445-BE45-C04EE9657D71}"/>
              </a:ext>
            </a:extLst>
          </p:cNvPr>
          <p:cNvSpPr>
            <a:spLocks noGrp="1"/>
          </p:cNvSpPr>
          <p:nvPr>
            <p:ph idx="1"/>
          </p:nvPr>
        </p:nvSpPr>
        <p:spPr>
          <a:xfrm>
            <a:off x="2231136" y="2153412"/>
            <a:ext cx="7729728" cy="3983228"/>
          </a:xfrm>
        </p:spPr>
        <p:txBody>
          <a:bodyPr>
            <a:normAutofit/>
          </a:bodyPr>
          <a:lstStyle/>
          <a:p>
            <a:pPr marL="0" indent="0">
              <a:buNone/>
            </a:pPr>
            <a:r>
              <a:rPr lang="en-US"/>
              <a:t>9:00-9:10    	Overview of Planned Activities </a:t>
            </a:r>
          </a:p>
          <a:p>
            <a:pPr marL="0" indent="0">
              <a:buNone/>
            </a:pPr>
            <a:r>
              <a:rPr lang="en-US"/>
              <a:t>9:10-9:20     	Quality Assurance System Overview</a:t>
            </a:r>
          </a:p>
          <a:p>
            <a:pPr marL="0" indent="0">
              <a:buNone/>
            </a:pPr>
            <a:r>
              <a:rPr lang="en-US"/>
              <a:t>9:20-9:35     	Continuous Improvement Framework</a:t>
            </a:r>
          </a:p>
          <a:p>
            <a:pPr marL="0" indent="0">
              <a:buNone/>
            </a:pPr>
            <a:r>
              <a:rPr lang="en-US"/>
              <a:t>9:35-10:00   	Data Dashboards (TPDM, CEP, DFI)</a:t>
            </a:r>
          </a:p>
          <a:p>
            <a:pPr marL="0" indent="0">
              <a:buNone/>
            </a:pPr>
            <a:r>
              <a:rPr lang="en-US"/>
              <a:t>10:00-10:20</a:t>
            </a:r>
            <a:r>
              <a:rPr lang="en-US" b="1" i="1"/>
              <a:t> 	</a:t>
            </a:r>
            <a:r>
              <a:rPr lang="en-US"/>
              <a:t>SLO Annual Reporting Process and Requirements</a:t>
            </a:r>
          </a:p>
          <a:p>
            <a:pPr marL="0" indent="0">
              <a:buNone/>
            </a:pPr>
            <a:r>
              <a:rPr lang="en-US"/>
              <a:t>10:20-11:15	Breakout by Department/Program for Data Analysis</a:t>
            </a:r>
          </a:p>
          <a:p>
            <a:pPr marL="0" indent="0">
              <a:buNone/>
            </a:pPr>
            <a:r>
              <a:rPr lang="en-US"/>
              <a:t>11:15-11:30 	Reflection Closure</a:t>
            </a:r>
          </a:p>
          <a:p>
            <a:pPr marL="0" indent="0">
              <a:buNone/>
            </a:pPr>
            <a:endParaRPr lang="en-US"/>
          </a:p>
          <a:p>
            <a:endParaRPr lang="en-US"/>
          </a:p>
        </p:txBody>
      </p:sp>
    </p:spTree>
    <p:extLst>
      <p:ext uri="{BB962C8B-B14F-4D97-AF65-F5344CB8AC3E}">
        <p14:creationId xmlns:p14="http://schemas.microsoft.com/office/powerpoint/2010/main" val="2718491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07D6C-7B40-1A46-B703-19D75C2C799D}"/>
              </a:ext>
            </a:extLst>
          </p:cNvPr>
          <p:cNvSpPr>
            <a:spLocks noGrp="1"/>
          </p:cNvSpPr>
          <p:nvPr>
            <p:ph type="title"/>
          </p:nvPr>
        </p:nvSpPr>
        <p:spPr/>
        <p:txBody>
          <a:bodyPr/>
          <a:lstStyle/>
          <a:p>
            <a:r>
              <a:rPr lang="en-US"/>
              <a:t>Quality Assurance System</a:t>
            </a:r>
          </a:p>
        </p:txBody>
      </p:sp>
      <p:sp>
        <p:nvSpPr>
          <p:cNvPr id="3" name="Content Placeholder 2">
            <a:extLst>
              <a:ext uri="{FF2B5EF4-FFF2-40B4-BE49-F238E27FC236}">
                <a16:creationId xmlns:a16="http://schemas.microsoft.com/office/drawing/2014/main" id="{320FE630-929E-FC45-9A74-8E13A38EC124}"/>
              </a:ext>
            </a:extLst>
          </p:cNvPr>
          <p:cNvSpPr>
            <a:spLocks noGrp="1"/>
          </p:cNvSpPr>
          <p:nvPr>
            <p:ph idx="1"/>
          </p:nvPr>
        </p:nvSpPr>
        <p:spPr/>
        <p:txBody>
          <a:bodyPr>
            <a:normAutofit lnSpcReduction="10000"/>
          </a:bodyPr>
          <a:lstStyle/>
          <a:p>
            <a:pPr marL="0" indent="0">
              <a:buNone/>
            </a:pPr>
            <a:r>
              <a:rPr lang="en-US" sz="4000" b="1"/>
              <a:t>CAEP Standard 5:</a:t>
            </a:r>
          </a:p>
          <a:p>
            <a:pPr marL="0" indent="0">
              <a:buNone/>
            </a:pPr>
            <a:r>
              <a:rPr lang="en-US" sz="2800" i="1">
                <a:effectLst/>
                <a:latin typeface="Calibri" panose="020F0502020204030204" pitchFamily="34" charset="0"/>
              </a:rPr>
              <a:t>The provider maintains a quality assurance system comprised of valid data from multiple measures, including evidence of candidates’ and completers’ positive impact on P-12 student learning and development. The provider supports continuous improvement that is sustained and evidence-based, and that evaluates the effectiveness of its completers. The provider uses the results of inquiry and data collection to establish priorities, enhance program elements and capacity, and test innovations to improve completers’ impact on P-12 student learning and development. </a:t>
            </a:r>
          </a:p>
          <a:p>
            <a:pPr marL="0" indent="0">
              <a:buNone/>
            </a:pPr>
            <a:endParaRPr lang="en-US" sz="4000"/>
          </a:p>
        </p:txBody>
      </p:sp>
      <p:graphicFrame>
        <p:nvGraphicFramePr>
          <p:cNvPr id="4" name="Table 3">
            <a:extLst>
              <a:ext uri="{FF2B5EF4-FFF2-40B4-BE49-F238E27FC236}">
                <a16:creationId xmlns:a16="http://schemas.microsoft.com/office/drawing/2014/main" id="{05CE951E-E7FD-964F-AAD2-081E1581F0C8}"/>
              </a:ext>
            </a:extLst>
          </p:cNvPr>
          <p:cNvGraphicFramePr>
            <a:graphicFrameLocks noGrp="1"/>
          </p:cNvGraphicFramePr>
          <p:nvPr>
            <p:extLst>
              <p:ext uri="{D42A27DB-BD31-4B8C-83A1-F6EECF244321}">
                <p14:modId xmlns:p14="http://schemas.microsoft.com/office/powerpoint/2010/main" val="2030309466"/>
              </p:ext>
            </p:extLst>
          </p:nvPr>
        </p:nvGraphicFramePr>
        <p:xfrm>
          <a:off x="2231136" y="3132772"/>
          <a:ext cx="6476683" cy="274320"/>
        </p:xfrm>
        <a:graphic>
          <a:graphicData uri="http://schemas.openxmlformats.org/drawingml/2006/table">
            <a:tbl>
              <a:tblPr/>
              <a:tblGrid>
                <a:gridCol w="6476683">
                  <a:extLst>
                    <a:ext uri="{9D8B030D-6E8A-4147-A177-3AD203B41FA5}">
                      <a16:colId xmlns:a16="http://schemas.microsoft.com/office/drawing/2014/main" val="1964916613"/>
                    </a:ext>
                  </a:extLst>
                </a:gridCol>
              </a:tblGrid>
              <a:tr h="0">
                <a:tc>
                  <a:txBody>
                    <a:bodyPr/>
                    <a:lstStyle/>
                    <a:p>
                      <a:endParaRPr lang="en-US">
                        <a:effectLst/>
                        <a:latin typeface="Calibri" panose="020F0502020204030204" pitchFamily="34" charset="0"/>
                      </a:endParaRPr>
                    </a:p>
                  </a:txBody>
                  <a:tcPr marL="47625" marR="47625" marT="0" marB="0">
                    <a:lnL>
                      <a:noFill/>
                    </a:lnL>
                    <a:lnR>
                      <a:noFill/>
                    </a:lnR>
                    <a:lnT>
                      <a:noFill/>
                    </a:lnT>
                    <a:lnB>
                      <a:noFill/>
                    </a:lnB>
                  </a:tcPr>
                </a:tc>
                <a:extLst>
                  <a:ext uri="{0D108BD9-81ED-4DB2-BD59-A6C34878D82A}">
                    <a16:rowId xmlns:a16="http://schemas.microsoft.com/office/drawing/2014/main" val="2337883570"/>
                  </a:ext>
                </a:extLst>
              </a:tr>
            </a:tbl>
          </a:graphicData>
        </a:graphic>
      </p:graphicFrame>
    </p:spTree>
    <p:extLst>
      <p:ext uri="{BB962C8B-B14F-4D97-AF65-F5344CB8AC3E}">
        <p14:creationId xmlns:p14="http://schemas.microsoft.com/office/powerpoint/2010/main" val="2314217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AA2C60D-FD27-3D49-97BD-B7F0E3028B17}"/>
              </a:ext>
            </a:extLst>
          </p:cNvPr>
          <p:cNvSpPr>
            <a:spLocks noGrp="1"/>
          </p:cNvSpPr>
          <p:nvPr>
            <p:ph type="title"/>
          </p:nvPr>
        </p:nvSpPr>
        <p:spPr>
          <a:xfrm>
            <a:off x="492370" y="605896"/>
            <a:ext cx="3084844" cy="5646208"/>
          </a:xfrm>
        </p:spPr>
        <p:txBody>
          <a:bodyPr anchor="ctr">
            <a:normAutofit/>
          </a:bodyPr>
          <a:lstStyle/>
          <a:p>
            <a:r>
              <a:rPr lang="en-US">
                <a:solidFill>
                  <a:srgbClr val="FFFFFF"/>
                </a:solidFill>
              </a:rPr>
              <a:t>Quality Assurance System</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A587C758-6CAB-4FA2-AE46-D05CECE9848F}"/>
              </a:ext>
            </a:extLst>
          </p:cNvPr>
          <p:cNvPicPr/>
          <p:nvPr/>
        </p:nvPicPr>
        <p:blipFill rotWithShape="1">
          <a:blip r:embed="rId2">
            <a:extLst>
              <a:ext uri="{28A0092B-C50C-407E-A947-70E740481C1C}">
                <a14:useLocalDpi xmlns:a14="http://schemas.microsoft.com/office/drawing/2010/main" val="0"/>
              </a:ext>
            </a:extLst>
          </a:blip>
          <a:srcRect t="5623"/>
          <a:stretch/>
        </p:blipFill>
        <p:spPr>
          <a:xfrm>
            <a:off x="4396607" y="179062"/>
            <a:ext cx="7414125" cy="6285981"/>
          </a:xfrm>
          <a:prstGeom prst="rect">
            <a:avLst/>
          </a:prstGeom>
        </p:spPr>
      </p:pic>
    </p:spTree>
    <p:extLst>
      <p:ext uri="{BB962C8B-B14F-4D97-AF65-F5344CB8AC3E}">
        <p14:creationId xmlns:p14="http://schemas.microsoft.com/office/powerpoint/2010/main" val="4033186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425A5B-0FA3-4B66-97E7-6BAA60850B2E}"/>
              </a:ext>
            </a:extLst>
          </p:cNvPr>
          <p:cNvSpPr>
            <a:spLocks noGrp="1"/>
          </p:cNvSpPr>
          <p:nvPr>
            <p:ph type="title"/>
          </p:nvPr>
        </p:nvSpPr>
        <p:spPr>
          <a:xfrm>
            <a:off x="5181601" y="634946"/>
            <a:ext cx="6368142" cy="1450757"/>
          </a:xfrm>
        </p:spPr>
        <p:txBody>
          <a:bodyPr>
            <a:normAutofit/>
          </a:bodyPr>
          <a:lstStyle/>
          <a:p>
            <a:r>
              <a:rPr lang="en-US"/>
              <a:t>Quality</a:t>
            </a:r>
          </a:p>
        </p:txBody>
      </p:sp>
      <p:pic>
        <p:nvPicPr>
          <p:cNvPr id="4" name="Picture 3">
            <a:extLst>
              <a:ext uri="{FF2B5EF4-FFF2-40B4-BE49-F238E27FC236}">
                <a16:creationId xmlns:a16="http://schemas.microsoft.com/office/drawing/2014/main" id="{B2A69EC6-C74B-4557-9D88-2CFCAF043CB0}"/>
              </a:ext>
            </a:extLst>
          </p:cNvPr>
          <p:cNvPicPr>
            <a:picLocks noChangeAspect="1"/>
          </p:cNvPicPr>
          <p:nvPr/>
        </p:nvPicPr>
        <p:blipFill rotWithShape="1">
          <a:blip r:embed="rId2"/>
          <a:srcRect r="3420"/>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9A3AD3F-8991-4E3C-8DFA-E092492DD959}"/>
              </a:ext>
            </a:extLst>
          </p:cNvPr>
          <p:cNvSpPr>
            <a:spLocks noGrp="1"/>
          </p:cNvSpPr>
          <p:nvPr>
            <p:ph idx="1"/>
          </p:nvPr>
        </p:nvSpPr>
        <p:spPr>
          <a:xfrm>
            <a:off x="5181601" y="2198914"/>
            <a:ext cx="6368142" cy="3670180"/>
          </a:xfrm>
        </p:spPr>
        <p:txBody>
          <a:bodyPr>
            <a:normAutofit/>
          </a:bodyPr>
          <a:lstStyle/>
          <a:p>
            <a:r>
              <a:rPr lang="en-US" sz="4000"/>
              <a:t>“Do what you say you're going to do. And try to do it a little better than you said you would.”</a:t>
            </a:r>
            <a:br>
              <a:rPr lang="en-US" sz="4400"/>
            </a:br>
            <a:r>
              <a:rPr lang="en-US" sz="4400"/>
              <a:t> 			Jimmy Dean</a:t>
            </a:r>
          </a:p>
        </p:txBody>
      </p:sp>
    </p:spTree>
    <p:extLst>
      <p:ext uri="{BB962C8B-B14F-4D97-AF65-F5344CB8AC3E}">
        <p14:creationId xmlns:p14="http://schemas.microsoft.com/office/powerpoint/2010/main" val="265937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3D2140F-7A3F-B24D-9DD6-56B865C2055E}"/>
              </a:ext>
            </a:extLst>
          </p:cNvPr>
          <p:cNvPicPr>
            <a:picLocks noChangeAspect="1"/>
          </p:cNvPicPr>
          <p:nvPr/>
        </p:nvPicPr>
        <p:blipFill>
          <a:blip r:embed="rId2"/>
          <a:stretch>
            <a:fillRect/>
          </a:stretch>
        </p:blipFill>
        <p:spPr>
          <a:xfrm>
            <a:off x="139368" y="605966"/>
            <a:ext cx="7398614" cy="5351962"/>
          </a:xfrm>
          <a:prstGeom prst="rect">
            <a:avLst/>
          </a:prstGeom>
        </p:spPr>
      </p:pic>
      <p:sp>
        <p:nvSpPr>
          <p:cNvPr id="16" name="Rectangle 15">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a:extLst>
              <a:ext uri="{FF2B5EF4-FFF2-40B4-BE49-F238E27FC236}">
                <a16:creationId xmlns:a16="http://schemas.microsoft.com/office/drawing/2014/main" id="{41936855-B0AC-4AA3-A4D7-2BC2364A33BF}"/>
              </a:ext>
            </a:extLst>
          </p:cNvPr>
          <p:cNvSpPr txBox="1">
            <a:spLocks/>
          </p:cNvSpPr>
          <p:nvPr/>
        </p:nvSpPr>
        <p:spPr>
          <a:xfrm>
            <a:off x="8362455" y="605896"/>
            <a:ext cx="3084844" cy="5646208"/>
          </a:xfrm>
          <a:prstGeom prst="rect">
            <a:avLst/>
          </a:prstGeom>
        </p:spPr>
        <p:txBody>
          <a:bodyPr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914400">
              <a:lnSpc>
                <a:spcPct val="85000"/>
              </a:lnSpc>
              <a:spcBef>
                <a:spcPct val="0"/>
              </a:spcBef>
              <a:spcAft>
                <a:spcPts val="600"/>
              </a:spcAft>
            </a:pPr>
            <a:r>
              <a:rPr lang="en-US" sz="4800" spc="-50">
                <a:solidFill>
                  <a:srgbClr val="FFFFFF"/>
                </a:solidFill>
                <a:latin typeface="+mj-lt"/>
                <a:ea typeface="+mj-ea"/>
                <a:cs typeface="+mj-cs"/>
              </a:rPr>
              <a:t>COE and P-16 Integration Assessment Process</a:t>
            </a:r>
          </a:p>
        </p:txBody>
      </p:sp>
    </p:spTree>
    <p:extLst>
      <p:ext uri="{BB962C8B-B14F-4D97-AF65-F5344CB8AC3E}">
        <p14:creationId xmlns:p14="http://schemas.microsoft.com/office/powerpoint/2010/main" val="480193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33E55978-9A60-974A-AAC9-C2D94C210C3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Oval 2">
            <a:extLst>
              <a:ext uri="{FF2B5EF4-FFF2-40B4-BE49-F238E27FC236}">
                <a16:creationId xmlns:a16="http://schemas.microsoft.com/office/drawing/2014/main" id="{EF444842-2758-6F48-A2D8-25C80998CE40}"/>
              </a:ext>
            </a:extLst>
          </p:cNvPr>
          <p:cNvSpPr>
            <a:spLocks noChangeArrowheads="1"/>
          </p:cNvSpPr>
          <p:nvPr/>
        </p:nvSpPr>
        <p:spPr bwMode="auto">
          <a:xfrm>
            <a:off x="34267775" y="54111525"/>
            <a:ext cx="67632263" cy="11657013"/>
          </a:xfrm>
          <a:prstGeom prst="ellipse">
            <a:avLst/>
          </a:prstGeom>
          <a:gradFill rotWithShape="1">
            <a:gsLst>
              <a:gs pos="0">
                <a:srgbClr val="404040"/>
              </a:gs>
              <a:gs pos="100000">
                <a:srgbClr val="E7E6E6">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68580" tIns="34290" rIns="68580" bIns="34290" numCol="1" anchor="ctr" anchorCtr="0" compatLnSpc="1">
            <a:prstTxWarp prst="textNoShape">
              <a:avLst/>
            </a:prstTxWarp>
          </a:bodyPr>
          <a:lstStyle/>
          <a:p>
            <a:endParaRPr lang="en-US"/>
          </a:p>
        </p:txBody>
      </p:sp>
      <p:sp>
        <p:nvSpPr>
          <p:cNvPr id="4" name="TextBox 5">
            <a:extLst>
              <a:ext uri="{FF2B5EF4-FFF2-40B4-BE49-F238E27FC236}">
                <a16:creationId xmlns:a16="http://schemas.microsoft.com/office/drawing/2014/main" id="{B4A18DF8-A1BD-C544-A9C7-049EFAB2AF13}"/>
              </a:ext>
            </a:extLst>
          </p:cNvPr>
          <p:cNvSpPr txBox="1">
            <a:spLocks noChangeArrowheads="1"/>
          </p:cNvSpPr>
          <p:nvPr/>
        </p:nvSpPr>
        <p:spPr bwMode="auto">
          <a:xfrm>
            <a:off x="102169913" y="32586613"/>
            <a:ext cx="46626462" cy="1015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Gather Data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6">
            <a:extLst>
              <a:ext uri="{FF2B5EF4-FFF2-40B4-BE49-F238E27FC236}">
                <a16:creationId xmlns:a16="http://schemas.microsoft.com/office/drawing/2014/main" id="{630709C6-9108-5940-BCBF-E3587EC03894}"/>
              </a:ext>
            </a:extLst>
          </p:cNvPr>
          <p:cNvSpPr txBox="1">
            <a:spLocks noChangeArrowheads="1"/>
          </p:cNvSpPr>
          <p:nvPr/>
        </p:nvSpPr>
        <p:spPr bwMode="auto">
          <a:xfrm>
            <a:off x="102285800" y="52852638"/>
            <a:ext cx="46505813" cy="761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i.e. Conduct Assessments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19">
            <a:extLst>
              <a:ext uri="{FF2B5EF4-FFF2-40B4-BE49-F238E27FC236}">
                <a16:creationId xmlns:a16="http://schemas.microsoft.com/office/drawing/2014/main" id="{82552B26-9FCC-564D-8107-3FE654F71D37}"/>
              </a:ext>
            </a:extLst>
          </p:cNvPr>
          <p:cNvSpPr>
            <a:spLocks noChangeArrowheads="1"/>
          </p:cNvSpPr>
          <p:nvPr/>
        </p:nvSpPr>
        <p:spPr bwMode="auto">
          <a:xfrm>
            <a:off x="0" y="2988468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Analyze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Box 9">
            <a:extLst>
              <a:ext uri="{FF2B5EF4-FFF2-40B4-BE49-F238E27FC236}">
                <a16:creationId xmlns:a16="http://schemas.microsoft.com/office/drawing/2014/main" id="{CBA285A1-85A9-6F41-A414-B7652955C8D5}"/>
              </a:ext>
            </a:extLst>
          </p:cNvPr>
          <p:cNvSpPr txBox="1">
            <a:spLocks noChangeArrowheads="1"/>
          </p:cNvSpPr>
          <p:nvPr/>
        </p:nvSpPr>
        <p:spPr bwMode="auto">
          <a:xfrm>
            <a:off x="301913925" y="429558450"/>
            <a:ext cx="279034875" cy="7507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Analyze Assessments Results &amp; Interpret Data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Box 11">
            <a:extLst>
              <a:ext uri="{FF2B5EF4-FFF2-40B4-BE49-F238E27FC236}">
                <a16:creationId xmlns:a16="http://schemas.microsoft.com/office/drawing/2014/main" id="{C01213C4-32E4-4240-8B70-2046312EE41C}"/>
              </a:ext>
            </a:extLst>
          </p:cNvPr>
          <p:cNvSpPr txBox="1">
            <a:spLocks noChangeArrowheads="1"/>
          </p:cNvSpPr>
          <p:nvPr/>
        </p:nvSpPr>
        <p:spPr bwMode="auto">
          <a:xfrm>
            <a:off x="0" y="31518225"/>
            <a:ext cx="46624875" cy="1753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Program Improvement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Box 12">
            <a:extLst>
              <a:ext uri="{FF2B5EF4-FFF2-40B4-BE49-F238E27FC236}">
                <a16:creationId xmlns:a16="http://schemas.microsoft.com/office/drawing/2014/main" id="{96B748BB-5AEA-4742-B21C-969412C4A575}"/>
              </a:ext>
            </a:extLst>
          </p:cNvPr>
          <p:cNvSpPr txBox="1">
            <a:spLocks noChangeArrowheads="1"/>
          </p:cNvSpPr>
          <p:nvPr/>
        </p:nvSpPr>
        <p:spPr bwMode="auto">
          <a:xfrm>
            <a:off x="122238" y="66551175"/>
            <a:ext cx="46505812" cy="2226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Use Results for Program Improvements in Curriculum, Assessments &amp; Supporting Candidates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Freeform 15">
            <a:extLst>
              <a:ext uri="{FF2B5EF4-FFF2-40B4-BE49-F238E27FC236}">
                <a16:creationId xmlns:a16="http://schemas.microsoft.com/office/drawing/2014/main" id="{2C4A8FF9-BD30-DD42-B6D3-71DC5F4B03D0}"/>
              </a:ext>
            </a:extLst>
          </p:cNvPr>
          <p:cNvSpPr>
            <a:spLocks/>
          </p:cNvSpPr>
          <p:nvPr/>
        </p:nvSpPr>
        <p:spPr bwMode="auto">
          <a:xfrm>
            <a:off x="38781038" y="69684900"/>
            <a:ext cx="24545925" cy="27846338"/>
          </a:xfrm>
          <a:custGeom>
            <a:avLst/>
            <a:gdLst>
              <a:gd name="T0" fmla="*/ 803559 w 2717"/>
              <a:gd name="T1" fmla="*/ 1418957 h 3417"/>
              <a:gd name="T2" fmla="*/ 759739 w 2717"/>
              <a:gd name="T3" fmla="*/ 1217202 h 3417"/>
              <a:gd name="T4" fmla="*/ 1339075 w 2717"/>
              <a:gd name="T5" fmla="*/ 685350 h 3417"/>
              <a:gd name="T6" fmla="*/ 1546225 w 2717"/>
              <a:gd name="T7" fmla="*/ 340365 h 3417"/>
              <a:gd name="T8" fmla="*/ 1339644 w 2717"/>
              <a:gd name="T9" fmla="*/ 0 h 3417"/>
              <a:gd name="T10" fmla="*/ 0 w 2717"/>
              <a:gd name="T11" fmla="*/ 1217202 h 3417"/>
              <a:gd name="T12" fmla="*/ 137720 w 2717"/>
              <a:gd name="T13" fmla="*/ 1754188 h 3417"/>
              <a:gd name="T14" fmla="*/ 356252 w 2717"/>
              <a:gd name="T15" fmla="*/ 1429738 h 3417"/>
              <a:gd name="T16" fmla="*/ 803559 w 2717"/>
              <a:gd name="T17" fmla="*/ 1418957 h 3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17" h="3417">
                <a:moveTo>
                  <a:pt x="1412" y="2764"/>
                </a:moveTo>
                <a:cubicBezTo>
                  <a:pt x="1362" y="2643"/>
                  <a:pt x="1335" y="2510"/>
                  <a:pt x="1335" y="2371"/>
                </a:cubicBezTo>
                <a:cubicBezTo>
                  <a:pt x="1335" y="1805"/>
                  <a:pt x="1789" y="1345"/>
                  <a:pt x="2353" y="1335"/>
                </a:cubicBezTo>
                <a:lnTo>
                  <a:pt x="2717" y="663"/>
                </a:lnTo>
                <a:lnTo>
                  <a:pt x="2354" y="0"/>
                </a:lnTo>
                <a:cubicBezTo>
                  <a:pt x="1052" y="9"/>
                  <a:pt x="0" y="1067"/>
                  <a:pt x="0" y="2371"/>
                </a:cubicBezTo>
                <a:cubicBezTo>
                  <a:pt x="0" y="2746"/>
                  <a:pt x="87" y="3101"/>
                  <a:pt x="242" y="3417"/>
                </a:cubicBezTo>
                <a:lnTo>
                  <a:pt x="626" y="2785"/>
                </a:lnTo>
                <a:lnTo>
                  <a:pt x="1412" y="2764"/>
                </a:lnTo>
                <a:close/>
              </a:path>
            </a:pathLst>
          </a:custGeom>
          <a:solidFill>
            <a:srgbClr val="2E7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6">
            <a:extLst>
              <a:ext uri="{FF2B5EF4-FFF2-40B4-BE49-F238E27FC236}">
                <a16:creationId xmlns:a16="http://schemas.microsoft.com/office/drawing/2014/main" id="{FE3D4E62-12E1-F242-A6F9-3A8A6C82989F}"/>
              </a:ext>
            </a:extLst>
          </p:cNvPr>
          <p:cNvSpPr>
            <a:spLocks/>
          </p:cNvSpPr>
          <p:nvPr/>
        </p:nvSpPr>
        <p:spPr bwMode="auto">
          <a:xfrm>
            <a:off x="61336238" y="97580450"/>
            <a:ext cx="20262850" cy="28881388"/>
          </a:xfrm>
          <a:custGeom>
            <a:avLst/>
            <a:gdLst>
              <a:gd name="T0" fmla="*/ 0 w 2244"/>
              <a:gd name="T1" fmla="*/ 686587 h 3548"/>
              <a:gd name="T2" fmla="*/ 517024 w 2244"/>
              <a:gd name="T3" fmla="*/ 1213705 h 3548"/>
              <a:gd name="T4" fmla="*/ 436826 w 2244"/>
              <a:gd name="T5" fmla="*/ 1481366 h 3548"/>
              <a:gd name="T6" fmla="*/ 660358 w 2244"/>
              <a:gd name="T7" fmla="*/ 1810558 h 3548"/>
              <a:gd name="T8" fmla="*/ 1097183 w 2244"/>
              <a:gd name="T9" fmla="*/ 1819275 h 3548"/>
              <a:gd name="T10" fmla="*/ 1276350 w 2244"/>
              <a:gd name="T11" fmla="*/ 1213705 h 3548"/>
              <a:gd name="T12" fmla="*/ 4550 w 2244"/>
              <a:gd name="T13" fmla="*/ 0 h 3548"/>
              <a:gd name="T14" fmla="*/ 209881 w 2244"/>
              <a:gd name="T15" fmla="*/ 337909 h 3548"/>
              <a:gd name="T16" fmla="*/ 0 w 2244"/>
              <a:gd name="T17" fmla="*/ 686587 h 35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44" h="3548">
                <a:moveTo>
                  <a:pt x="0" y="1339"/>
                </a:moveTo>
                <a:cubicBezTo>
                  <a:pt x="512" y="1402"/>
                  <a:pt x="909" y="1838"/>
                  <a:pt x="909" y="2367"/>
                </a:cubicBezTo>
                <a:cubicBezTo>
                  <a:pt x="909" y="2558"/>
                  <a:pt x="857" y="2736"/>
                  <a:pt x="768" y="2889"/>
                </a:cubicBezTo>
                <a:lnTo>
                  <a:pt x="1161" y="3531"/>
                </a:lnTo>
                <a:lnTo>
                  <a:pt x="1929" y="3548"/>
                </a:lnTo>
                <a:cubicBezTo>
                  <a:pt x="2129" y="3200"/>
                  <a:pt x="2244" y="2797"/>
                  <a:pt x="2244" y="2367"/>
                </a:cubicBezTo>
                <a:cubicBezTo>
                  <a:pt x="2244" y="1103"/>
                  <a:pt x="1254" y="70"/>
                  <a:pt x="8" y="0"/>
                </a:cubicBezTo>
                <a:lnTo>
                  <a:pt x="369" y="659"/>
                </a:lnTo>
                <a:lnTo>
                  <a:pt x="0" y="1339"/>
                </a:lnTo>
                <a:close/>
              </a:path>
            </a:pathLst>
          </a:custGeom>
          <a:solidFill>
            <a:srgbClr val="5381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7">
            <a:extLst>
              <a:ext uri="{FF2B5EF4-FFF2-40B4-BE49-F238E27FC236}">
                <a16:creationId xmlns:a16="http://schemas.microsoft.com/office/drawing/2014/main" id="{2398C2A9-4601-734C-A2BC-79116838D591}"/>
              </a:ext>
            </a:extLst>
          </p:cNvPr>
          <p:cNvSpPr>
            <a:spLocks/>
          </p:cNvSpPr>
          <p:nvPr/>
        </p:nvSpPr>
        <p:spPr bwMode="auto">
          <a:xfrm>
            <a:off x="41603613" y="150001288"/>
            <a:ext cx="36441062" cy="15044737"/>
          </a:xfrm>
          <a:custGeom>
            <a:avLst/>
            <a:gdLst>
              <a:gd name="T0" fmla="*/ 1633562 w 4033"/>
              <a:gd name="T1" fmla="*/ 61029 h 1848"/>
              <a:gd name="T2" fmla="*/ 1170815 w 4033"/>
              <a:gd name="T3" fmla="*/ 263090 h 1848"/>
              <a:gd name="T4" fmla="*/ 661394 w 4033"/>
              <a:gd name="T5" fmla="*/ 0 h 1848"/>
              <a:gd name="T6" fmla="*/ 220275 w 4033"/>
              <a:gd name="T7" fmla="*/ 10770 h 1848"/>
              <a:gd name="T8" fmla="*/ 0 w 4033"/>
              <a:gd name="T9" fmla="*/ 337452 h 1848"/>
              <a:gd name="T10" fmla="*/ 1170815 w 4033"/>
              <a:gd name="T11" fmla="*/ 947738 h 1848"/>
              <a:gd name="T12" fmla="*/ 2295525 w 4033"/>
              <a:gd name="T13" fmla="*/ 404122 h 1848"/>
              <a:gd name="T14" fmla="*/ 1861236 w 4033"/>
              <a:gd name="T15" fmla="*/ 395404 h 1848"/>
              <a:gd name="T16" fmla="*/ 1633562 w 4033"/>
              <a:gd name="T17" fmla="*/ 61029 h 18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33" h="1848">
                <a:moveTo>
                  <a:pt x="2870" y="119"/>
                </a:moveTo>
                <a:cubicBezTo>
                  <a:pt x="2680" y="359"/>
                  <a:pt x="2387" y="513"/>
                  <a:pt x="2057" y="513"/>
                </a:cubicBezTo>
                <a:cubicBezTo>
                  <a:pt x="1675" y="513"/>
                  <a:pt x="1342" y="307"/>
                  <a:pt x="1162" y="0"/>
                </a:cubicBezTo>
                <a:lnTo>
                  <a:pt x="387" y="21"/>
                </a:lnTo>
                <a:lnTo>
                  <a:pt x="0" y="658"/>
                </a:lnTo>
                <a:cubicBezTo>
                  <a:pt x="410" y="1369"/>
                  <a:pt x="1177" y="1848"/>
                  <a:pt x="2057" y="1848"/>
                </a:cubicBezTo>
                <a:cubicBezTo>
                  <a:pt x="2882" y="1848"/>
                  <a:pt x="3608" y="1427"/>
                  <a:pt x="4033" y="788"/>
                </a:cubicBezTo>
                <a:lnTo>
                  <a:pt x="3270" y="771"/>
                </a:lnTo>
                <a:lnTo>
                  <a:pt x="2870" y="119"/>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Shape 28">
            <a:extLst>
              <a:ext uri="{FF2B5EF4-FFF2-40B4-BE49-F238E27FC236}">
                <a16:creationId xmlns:a16="http://schemas.microsoft.com/office/drawing/2014/main" id="{2CCA5AD8-362D-CE4E-96DB-8410A9751FB1}"/>
              </a:ext>
            </a:extLst>
          </p:cNvPr>
          <p:cNvSpPr>
            <a:spLocks/>
          </p:cNvSpPr>
          <p:nvPr/>
        </p:nvSpPr>
        <p:spPr bwMode="auto">
          <a:xfrm>
            <a:off x="450361050" y="990600"/>
            <a:ext cx="194224275" cy="307914675"/>
          </a:xfrm>
          <a:custGeom>
            <a:avLst/>
            <a:gdLst>
              <a:gd name="T0" fmla="*/ 0 w 2039071"/>
              <a:gd name="T1" fmla="*/ 0 h 3232684"/>
              <a:gd name="T2" fmla="*/ 2039071 w 2039071"/>
              <a:gd name="T3" fmla="*/ 2156641 h 3232684"/>
              <a:gd name="T4" fmla="*/ 1751814 w 2039071"/>
              <a:gd name="T5" fmla="*/ 3232684 h 3232684"/>
              <a:gd name="T6" fmla="*/ 1478736 w 2039071"/>
              <a:gd name="T7" fmla="*/ 3226645 h 3232684"/>
              <a:gd name="T8" fmla="*/ 1570950 w 2039071"/>
              <a:gd name="T9" fmla="*/ 3074857 h 3232684"/>
              <a:gd name="T10" fmla="*/ 1803477 w 2039071"/>
              <a:gd name="T11" fmla="*/ 2156534 h 3232684"/>
              <a:gd name="T12" fmla="*/ 265170 w 2039071"/>
              <a:gd name="T13" fmla="*/ 269095 h 3232684"/>
              <a:gd name="T14" fmla="*/ 136797 w 2039071"/>
              <a:gd name="T15" fmla="*/ 249503 h 32326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39071" h="3232684">
                <a:moveTo>
                  <a:pt x="0" y="0"/>
                </a:moveTo>
                <a:cubicBezTo>
                  <a:pt x="1136262" y="63779"/>
                  <a:pt x="2039071" y="1004975"/>
                  <a:pt x="2039071" y="2156641"/>
                </a:cubicBezTo>
                <a:cubicBezTo>
                  <a:pt x="2039071" y="2548427"/>
                  <a:pt x="1934199" y="2915611"/>
                  <a:pt x="1751814" y="3232684"/>
                </a:cubicBezTo>
                <a:lnTo>
                  <a:pt x="1478736" y="3226645"/>
                </a:lnTo>
                <a:lnTo>
                  <a:pt x="1570950" y="3074857"/>
                </a:lnTo>
                <a:cubicBezTo>
                  <a:pt x="1719243" y="2801873"/>
                  <a:pt x="1803477" y="2489041"/>
                  <a:pt x="1803477" y="2156534"/>
                </a:cubicBezTo>
                <a:cubicBezTo>
                  <a:pt x="1803477" y="1225516"/>
                  <a:pt x="1143081" y="448742"/>
                  <a:pt x="265170" y="269095"/>
                </a:cubicBezTo>
                <a:lnTo>
                  <a:pt x="136797" y="249503"/>
                </a:lnTo>
                <a:lnTo>
                  <a:pt x="0" y="0"/>
                </a:lnTo>
                <a:close/>
              </a:path>
            </a:pathLst>
          </a:custGeom>
          <a:solidFill>
            <a:srgbClr val="000000">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Shape 29">
            <a:extLst>
              <a:ext uri="{FF2B5EF4-FFF2-40B4-BE49-F238E27FC236}">
                <a16:creationId xmlns:a16="http://schemas.microsoft.com/office/drawing/2014/main" id="{A32C8D2C-57DD-3845-A9A6-90E244A5FB04}"/>
              </a:ext>
            </a:extLst>
          </p:cNvPr>
          <p:cNvSpPr>
            <a:spLocks/>
          </p:cNvSpPr>
          <p:nvPr/>
        </p:nvSpPr>
        <p:spPr bwMode="auto">
          <a:xfrm>
            <a:off x="259842000" y="286350075"/>
            <a:ext cx="350558100" cy="125996700"/>
          </a:xfrm>
          <a:custGeom>
            <a:avLst/>
            <a:gdLst>
              <a:gd name="T0" fmla="*/ 145028 w 3680405"/>
              <a:gd name="T1" fmla="*/ 0 h 1322797"/>
              <a:gd name="T2" fmla="*/ 183058 w 3680405"/>
              <a:gd name="T3" fmla="*/ 78946 h 1322797"/>
              <a:gd name="T4" fmla="*/ 1877110 w 3680405"/>
              <a:gd name="T5" fmla="*/ 1087203 h 1322797"/>
              <a:gd name="T6" fmla="*/ 3363753 w 3680405"/>
              <a:gd name="T7" fmla="*/ 386107 h 1322797"/>
              <a:gd name="T8" fmla="*/ 3390461 w 3680405"/>
              <a:gd name="T9" fmla="*/ 350391 h 1322797"/>
              <a:gd name="T10" fmla="*/ 3680405 w 3680405"/>
              <a:gd name="T11" fmla="*/ 356842 h 1322797"/>
              <a:gd name="T12" fmla="*/ 1877162 w 3680405"/>
              <a:gd name="T13" fmla="*/ 1322797 h 1322797"/>
              <a:gd name="T14" fmla="*/ 0 w 3680405"/>
              <a:gd name="T15" fmla="*/ 238376 h 13227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80405" h="1322797">
                <a:moveTo>
                  <a:pt x="145028" y="0"/>
                </a:moveTo>
                <a:lnTo>
                  <a:pt x="183058" y="78946"/>
                </a:lnTo>
                <a:cubicBezTo>
                  <a:pt x="509304" y="679509"/>
                  <a:pt x="1145596" y="1087203"/>
                  <a:pt x="1877110" y="1087203"/>
                </a:cubicBezTo>
                <a:cubicBezTo>
                  <a:pt x="2475622" y="1087203"/>
                  <a:pt x="3010390" y="814284"/>
                  <a:pt x="3363753" y="386107"/>
                </a:cubicBezTo>
                <a:lnTo>
                  <a:pt x="3390461" y="350391"/>
                </a:lnTo>
                <a:lnTo>
                  <a:pt x="3680405" y="356842"/>
                </a:lnTo>
                <a:cubicBezTo>
                  <a:pt x="3292562" y="939149"/>
                  <a:pt x="2630034" y="1322797"/>
                  <a:pt x="1877162" y="1322797"/>
                </a:cubicBezTo>
                <a:cubicBezTo>
                  <a:pt x="1074098" y="1322797"/>
                  <a:pt x="374155" y="886295"/>
                  <a:pt x="0" y="238376"/>
                </a:cubicBezTo>
                <a:lnTo>
                  <a:pt x="145028" y="0"/>
                </a:lnTo>
                <a:close/>
              </a:path>
            </a:pathLst>
          </a:custGeom>
          <a:solidFill>
            <a:srgbClr val="000000">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TextBox 21">
            <a:extLst>
              <a:ext uri="{FF2B5EF4-FFF2-40B4-BE49-F238E27FC236}">
                <a16:creationId xmlns:a16="http://schemas.microsoft.com/office/drawing/2014/main" id="{E546815B-D9A2-8F43-959D-3C96784D3342}"/>
              </a:ext>
            </a:extLst>
          </p:cNvPr>
          <p:cNvSpPr txBox="1">
            <a:spLocks noChangeArrowheads="1"/>
          </p:cNvSpPr>
          <p:nvPr/>
        </p:nvSpPr>
        <p:spPr bwMode="auto">
          <a:xfrm rot="-2700000">
            <a:off x="217722450" y="72209025"/>
            <a:ext cx="202844400" cy="7095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PROGRAM</a:t>
            </a:r>
            <a:endParaRPr kumimoji="0" lang="en-US"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IMPROVEMENT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Box 22">
            <a:extLst>
              <a:ext uri="{FF2B5EF4-FFF2-40B4-BE49-F238E27FC236}">
                <a16:creationId xmlns:a16="http://schemas.microsoft.com/office/drawing/2014/main" id="{994027F7-978F-B948-B224-95A9972BF4E3}"/>
              </a:ext>
            </a:extLst>
          </p:cNvPr>
          <p:cNvSpPr txBox="1">
            <a:spLocks noChangeArrowheads="1"/>
          </p:cNvSpPr>
          <p:nvPr/>
        </p:nvSpPr>
        <p:spPr bwMode="auto">
          <a:xfrm>
            <a:off x="346624275" y="267700125"/>
            <a:ext cx="113214150" cy="416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ANALYZE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Box 23">
            <a:extLst>
              <a:ext uri="{FF2B5EF4-FFF2-40B4-BE49-F238E27FC236}">
                <a16:creationId xmlns:a16="http://schemas.microsoft.com/office/drawing/2014/main" id="{29D0D6C8-420B-4C47-B98A-DB9870652C5C}"/>
              </a:ext>
            </a:extLst>
          </p:cNvPr>
          <p:cNvSpPr txBox="1">
            <a:spLocks noChangeArrowheads="1"/>
          </p:cNvSpPr>
          <p:nvPr/>
        </p:nvSpPr>
        <p:spPr bwMode="auto">
          <a:xfrm>
            <a:off x="328498200" y="146123025"/>
            <a:ext cx="160686750" cy="7506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Improve Candidate </a:t>
            </a:r>
            <a:endParaRPr kumimoji="0" lang="en-US"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Achievement &amp; </a:t>
            </a:r>
            <a:endParaRPr kumimoji="0" lang="en-US"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Support Services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Box 24">
            <a:extLst>
              <a:ext uri="{FF2B5EF4-FFF2-40B4-BE49-F238E27FC236}">
                <a16:creationId xmlns:a16="http://schemas.microsoft.com/office/drawing/2014/main" id="{BE166B7E-DCF5-D34A-B87D-451C889714A9}"/>
              </a:ext>
            </a:extLst>
          </p:cNvPr>
          <p:cNvSpPr txBox="1">
            <a:spLocks noChangeArrowheads="1"/>
          </p:cNvSpPr>
          <p:nvPr/>
        </p:nvSpPr>
        <p:spPr bwMode="auto">
          <a:xfrm rot="3600000">
            <a:off x="417766501" y="109451775"/>
            <a:ext cx="184765950" cy="416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GATHER DATA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9" name="Object 18">
            <a:extLst>
              <a:ext uri="{FF2B5EF4-FFF2-40B4-BE49-F238E27FC236}">
                <a16:creationId xmlns:a16="http://schemas.microsoft.com/office/drawing/2014/main" id="{EA99C931-4165-BE4E-A009-1A5015FA1F0F}"/>
              </a:ext>
            </a:extLst>
          </p:cNvPr>
          <p:cNvGraphicFramePr>
            <a:graphicFrameLocks noChangeAspect="1"/>
          </p:cNvGraphicFramePr>
          <p:nvPr>
            <p:extLst>
              <p:ext uri="{D42A27DB-BD31-4B8C-83A1-F6EECF244321}">
                <p14:modId xmlns:p14="http://schemas.microsoft.com/office/powerpoint/2010/main" val="2120706337"/>
              </p:ext>
            </p:extLst>
          </p:nvPr>
        </p:nvGraphicFramePr>
        <p:xfrm>
          <a:off x="2111660" y="1239837"/>
          <a:ext cx="7538720" cy="4891088"/>
        </p:xfrm>
        <a:graphic>
          <a:graphicData uri="http://schemas.openxmlformats.org/presentationml/2006/ole">
            <mc:AlternateContent xmlns:mc="http://schemas.openxmlformats.org/markup-compatibility/2006">
              <mc:Choice xmlns:v="urn:schemas-microsoft-com:vml" Requires="v">
                <p:oleObj spid="_x0000_s1026" name="Document" r:id="rId3" imgW="6096000" imgH="4064000" progId="Word.Document.12">
                  <p:embed/>
                </p:oleObj>
              </mc:Choice>
              <mc:Fallback>
                <p:oleObj name="Document" r:id="rId3" imgW="6096000" imgH="4064000" progId="Word.Document.12">
                  <p:embed/>
                  <p:pic>
                    <p:nvPicPr>
                      <p:cNvPr id="19" name="Object 18">
                        <a:extLst>
                          <a:ext uri="{FF2B5EF4-FFF2-40B4-BE49-F238E27FC236}">
                            <a16:creationId xmlns:a16="http://schemas.microsoft.com/office/drawing/2014/main" id="{EA99C931-4165-BE4E-A009-1A5015FA1F0F}"/>
                          </a:ext>
                        </a:extLst>
                      </p:cNvPr>
                      <p:cNvPicPr/>
                      <p:nvPr/>
                    </p:nvPicPr>
                    <p:blipFill>
                      <a:blip r:embed="rId4"/>
                      <a:stretch>
                        <a:fillRect/>
                      </a:stretch>
                    </p:blipFill>
                    <p:spPr>
                      <a:xfrm>
                        <a:off x="2111660" y="1239837"/>
                        <a:ext cx="7538720" cy="4891088"/>
                      </a:xfrm>
                      <a:prstGeom prst="rect">
                        <a:avLst/>
                      </a:prstGeom>
                    </p:spPr>
                  </p:pic>
                </p:oleObj>
              </mc:Fallback>
            </mc:AlternateContent>
          </a:graphicData>
        </a:graphic>
      </p:graphicFrame>
      <p:cxnSp>
        <p:nvCxnSpPr>
          <p:cNvPr id="21" name="Straight Arrow Connector 20">
            <a:extLst>
              <a:ext uri="{FF2B5EF4-FFF2-40B4-BE49-F238E27FC236}">
                <a16:creationId xmlns:a16="http://schemas.microsoft.com/office/drawing/2014/main" id="{7A4CFF50-32BA-E247-BC54-D92606E9DE62}"/>
              </a:ext>
            </a:extLst>
          </p:cNvPr>
          <p:cNvCxnSpPr/>
          <p:nvPr/>
        </p:nvCxnSpPr>
        <p:spPr>
          <a:xfrm flipV="1">
            <a:off x="5982620" y="1892026"/>
            <a:ext cx="1229360" cy="714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3" name="TextBox 22">
            <a:extLst>
              <a:ext uri="{FF2B5EF4-FFF2-40B4-BE49-F238E27FC236}">
                <a16:creationId xmlns:a16="http://schemas.microsoft.com/office/drawing/2014/main" id="{BD62D08E-3D81-2046-B9D2-16199B5A1832}"/>
              </a:ext>
            </a:extLst>
          </p:cNvPr>
          <p:cNvSpPr txBox="1"/>
          <p:nvPr/>
        </p:nvSpPr>
        <p:spPr>
          <a:xfrm>
            <a:off x="7211980" y="1675933"/>
            <a:ext cx="2245360" cy="369332"/>
          </a:xfrm>
          <a:prstGeom prst="rect">
            <a:avLst/>
          </a:prstGeom>
          <a:noFill/>
          <a:ln>
            <a:solidFill>
              <a:schemeClr val="tx1"/>
            </a:solidFill>
          </a:ln>
        </p:spPr>
        <p:txBody>
          <a:bodyPr wrap="square" rtlCol="0">
            <a:spAutoFit/>
          </a:bodyPr>
          <a:lstStyle/>
          <a:p>
            <a:r>
              <a:rPr lang="en-US" sz="1600" b="1">
                <a:solidFill>
                  <a:srgbClr val="00B050"/>
                </a:solidFill>
              </a:rPr>
              <a:t>ID  Area for Inquir</a:t>
            </a:r>
            <a:r>
              <a:rPr lang="en-US">
                <a:solidFill>
                  <a:srgbClr val="00B050"/>
                </a:solidFill>
              </a:rPr>
              <a:t>y</a:t>
            </a:r>
          </a:p>
        </p:txBody>
      </p:sp>
      <p:cxnSp>
        <p:nvCxnSpPr>
          <p:cNvPr id="24" name="Straight Arrow Connector 23">
            <a:extLst>
              <a:ext uri="{FF2B5EF4-FFF2-40B4-BE49-F238E27FC236}">
                <a16:creationId xmlns:a16="http://schemas.microsoft.com/office/drawing/2014/main" id="{C8894B2F-D544-5947-833A-0816B2A89C24}"/>
              </a:ext>
            </a:extLst>
          </p:cNvPr>
          <p:cNvCxnSpPr>
            <a:cxnSpLocks/>
          </p:cNvCxnSpPr>
          <p:nvPr/>
        </p:nvCxnSpPr>
        <p:spPr>
          <a:xfrm flipV="1">
            <a:off x="7211980" y="2741269"/>
            <a:ext cx="711200" cy="2233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8" name="TextBox 27">
            <a:extLst>
              <a:ext uri="{FF2B5EF4-FFF2-40B4-BE49-F238E27FC236}">
                <a16:creationId xmlns:a16="http://schemas.microsoft.com/office/drawing/2014/main" id="{F62CF2DA-2317-4443-970F-A2D42F59C197}"/>
              </a:ext>
            </a:extLst>
          </p:cNvPr>
          <p:cNvSpPr txBox="1"/>
          <p:nvPr/>
        </p:nvSpPr>
        <p:spPr>
          <a:xfrm>
            <a:off x="8313189" y="2487935"/>
            <a:ext cx="2600960" cy="369332"/>
          </a:xfrm>
          <a:prstGeom prst="rect">
            <a:avLst/>
          </a:prstGeom>
          <a:noFill/>
          <a:ln>
            <a:solidFill>
              <a:schemeClr val="tx1"/>
            </a:solidFill>
          </a:ln>
        </p:spPr>
        <p:txBody>
          <a:bodyPr wrap="square" rtlCol="0">
            <a:spAutoFit/>
          </a:bodyPr>
          <a:lstStyle/>
          <a:p>
            <a:r>
              <a:rPr lang="en-US" sz="1600" b="1">
                <a:solidFill>
                  <a:srgbClr val="00B050"/>
                </a:solidFill>
              </a:rPr>
              <a:t>Assessing Current R</a:t>
            </a:r>
            <a:r>
              <a:rPr lang="en-US">
                <a:solidFill>
                  <a:srgbClr val="00B050"/>
                </a:solidFill>
              </a:rPr>
              <a:t>eality</a:t>
            </a:r>
          </a:p>
        </p:txBody>
      </p:sp>
      <p:sp>
        <p:nvSpPr>
          <p:cNvPr id="30" name="TextBox 29">
            <a:extLst>
              <a:ext uri="{FF2B5EF4-FFF2-40B4-BE49-F238E27FC236}">
                <a16:creationId xmlns:a16="http://schemas.microsoft.com/office/drawing/2014/main" id="{CC9FB5C6-FFA7-0F43-8BB4-20272563682E}"/>
              </a:ext>
            </a:extLst>
          </p:cNvPr>
          <p:cNvSpPr txBox="1"/>
          <p:nvPr/>
        </p:nvSpPr>
        <p:spPr>
          <a:xfrm>
            <a:off x="2111660" y="451743"/>
            <a:ext cx="7961630" cy="954107"/>
          </a:xfrm>
          <a:prstGeom prst="rect">
            <a:avLst/>
          </a:prstGeom>
          <a:noFill/>
        </p:spPr>
        <p:txBody>
          <a:bodyPr wrap="square" rtlCol="0">
            <a:spAutoFit/>
          </a:bodyPr>
          <a:lstStyle/>
          <a:p>
            <a:pPr algn="ctr"/>
            <a:r>
              <a:rPr lang="en-US" sz="2800"/>
              <a:t>Continuous Improvement Cycle together with </a:t>
            </a:r>
            <a:br>
              <a:rPr lang="en-US" sz="2800"/>
            </a:br>
            <a:r>
              <a:rPr lang="en-US" sz="2800"/>
              <a:t>DFI CI Framework</a:t>
            </a:r>
          </a:p>
        </p:txBody>
      </p:sp>
      <p:sp>
        <p:nvSpPr>
          <p:cNvPr id="32" name="Rectangle 31">
            <a:extLst>
              <a:ext uri="{FF2B5EF4-FFF2-40B4-BE49-F238E27FC236}">
                <a16:creationId xmlns:a16="http://schemas.microsoft.com/office/drawing/2014/main" id="{7F636E69-4014-0347-802E-7258F8BE4227}"/>
              </a:ext>
            </a:extLst>
          </p:cNvPr>
          <p:cNvSpPr/>
          <p:nvPr/>
        </p:nvSpPr>
        <p:spPr>
          <a:xfrm>
            <a:off x="5441667" y="3874571"/>
            <a:ext cx="248786" cy="369332"/>
          </a:xfrm>
          <a:prstGeom prst="rect">
            <a:avLst/>
          </a:prstGeom>
        </p:spPr>
        <p:txBody>
          <a:bodyPr wrap="none">
            <a:spAutoFit/>
          </a:bodyPr>
          <a:lstStyle/>
          <a:p>
            <a:r>
              <a:rPr lang="en-US">
                <a:solidFill>
                  <a:srgbClr val="000000"/>
                </a:solidFill>
                <a:latin typeface="Arial" panose="020B0604020202020204" pitchFamily="34" charset="0"/>
              </a:rPr>
              <a:t> </a:t>
            </a:r>
            <a:endParaRPr lang="en-US">
              <a:effectLst/>
            </a:endParaRPr>
          </a:p>
        </p:txBody>
      </p:sp>
      <p:sp>
        <p:nvSpPr>
          <p:cNvPr id="33" name="TextBox 32">
            <a:extLst>
              <a:ext uri="{FF2B5EF4-FFF2-40B4-BE49-F238E27FC236}">
                <a16:creationId xmlns:a16="http://schemas.microsoft.com/office/drawing/2014/main" id="{86FB46B1-927D-DC48-99B3-1CBA038A8A4D}"/>
              </a:ext>
            </a:extLst>
          </p:cNvPr>
          <p:cNvSpPr txBox="1"/>
          <p:nvPr/>
        </p:nvSpPr>
        <p:spPr>
          <a:xfrm>
            <a:off x="7506620" y="4348771"/>
            <a:ext cx="2133600" cy="338554"/>
          </a:xfrm>
          <a:prstGeom prst="rect">
            <a:avLst/>
          </a:prstGeom>
          <a:noFill/>
          <a:ln>
            <a:solidFill>
              <a:schemeClr val="tx1"/>
            </a:solidFill>
          </a:ln>
        </p:spPr>
        <p:txBody>
          <a:bodyPr wrap="square" rtlCol="0">
            <a:spAutoFit/>
          </a:bodyPr>
          <a:lstStyle/>
          <a:p>
            <a:r>
              <a:rPr lang="en-US" sz="1600" b="1" i="1">
                <a:solidFill>
                  <a:srgbClr val="00B0F0"/>
                </a:solidFill>
              </a:rPr>
              <a:t>Identifying Causes</a:t>
            </a:r>
          </a:p>
        </p:txBody>
      </p:sp>
      <p:cxnSp>
        <p:nvCxnSpPr>
          <p:cNvPr id="36" name="Straight Arrow Connector 35">
            <a:extLst>
              <a:ext uri="{FF2B5EF4-FFF2-40B4-BE49-F238E27FC236}">
                <a16:creationId xmlns:a16="http://schemas.microsoft.com/office/drawing/2014/main" id="{2A434CBC-3D05-ED47-898C-E63DDC470D67}"/>
              </a:ext>
            </a:extLst>
          </p:cNvPr>
          <p:cNvCxnSpPr>
            <a:cxnSpLocks/>
          </p:cNvCxnSpPr>
          <p:nvPr/>
        </p:nvCxnSpPr>
        <p:spPr>
          <a:xfrm flipV="1">
            <a:off x="6536340" y="4875307"/>
            <a:ext cx="706120"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8" name="TextBox 37">
            <a:extLst>
              <a:ext uri="{FF2B5EF4-FFF2-40B4-BE49-F238E27FC236}">
                <a16:creationId xmlns:a16="http://schemas.microsoft.com/office/drawing/2014/main" id="{BB7AE9E5-54BD-F54B-AD3A-EDFB0CA0D749}"/>
              </a:ext>
            </a:extLst>
          </p:cNvPr>
          <p:cNvSpPr txBox="1"/>
          <p:nvPr/>
        </p:nvSpPr>
        <p:spPr>
          <a:xfrm>
            <a:off x="7258970" y="4687325"/>
            <a:ext cx="2814320" cy="338554"/>
          </a:xfrm>
          <a:prstGeom prst="rect">
            <a:avLst/>
          </a:prstGeom>
          <a:noFill/>
          <a:ln>
            <a:solidFill>
              <a:schemeClr val="tx1"/>
            </a:solidFill>
          </a:ln>
        </p:spPr>
        <p:txBody>
          <a:bodyPr wrap="square" rtlCol="0">
            <a:spAutoFit/>
          </a:bodyPr>
          <a:lstStyle/>
          <a:p>
            <a:r>
              <a:rPr lang="en-US" sz="1600" b="1">
                <a:solidFill>
                  <a:srgbClr val="B3C514"/>
                </a:solidFill>
              </a:rPr>
              <a:t>Develop a Theory of Action</a:t>
            </a:r>
          </a:p>
        </p:txBody>
      </p:sp>
      <p:cxnSp>
        <p:nvCxnSpPr>
          <p:cNvPr id="39" name="Straight Arrow Connector 38">
            <a:extLst>
              <a:ext uri="{FF2B5EF4-FFF2-40B4-BE49-F238E27FC236}">
                <a16:creationId xmlns:a16="http://schemas.microsoft.com/office/drawing/2014/main" id="{AB1270D9-5AB0-CA42-849D-93C1019A9A91}"/>
              </a:ext>
            </a:extLst>
          </p:cNvPr>
          <p:cNvCxnSpPr>
            <a:cxnSpLocks/>
          </p:cNvCxnSpPr>
          <p:nvPr/>
        </p:nvCxnSpPr>
        <p:spPr>
          <a:xfrm flipH="1" flipV="1">
            <a:off x="4523390" y="5042532"/>
            <a:ext cx="845820"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1" name="TextBox 40">
            <a:extLst>
              <a:ext uri="{FF2B5EF4-FFF2-40B4-BE49-F238E27FC236}">
                <a16:creationId xmlns:a16="http://schemas.microsoft.com/office/drawing/2014/main" id="{647DA26A-327E-6944-B8FE-4DA5622A6151}"/>
              </a:ext>
            </a:extLst>
          </p:cNvPr>
          <p:cNvSpPr txBox="1"/>
          <p:nvPr/>
        </p:nvSpPr>
        <p:spPr>
          <a:xfrm>
            <a:off x="2181510" y="4857866"/>
            <a:ext cx="2341880" cy="369332"/>
          </a:xfrm>
          <a:prstGeom prst="rect">
            <a:avLst/>
          </a:prstGeom>
          <a:noFill/>
          <a:ln>
            <a:solidFill>
              <a:schemeClr val="tx1"/>
            </a:solidFill>
          </a:ln>
        </p:spPr>
        <p:txBody>
          <a:bodyPr wrap="square" rtlCol="0">
            <a:spAutoFit/>
          </a:bodyPr>
          <a:lstStyle/>
          <a:p>
            <a:r>
              <a:rPr lang="en-US" b="1">
                <a:solidFill>
                  <a:srgbClr val="FFC000"/>
                </a:solidFill>
              </a:rPr>
              <a:t>Planning for Action</a:t>
            </a:r>
          </a:p>
        </p:txBody>
      </p:sp>
      <p:cxnSp>
        <p:nvCxnSpPr>
          <p:cNvPr id="44" name="Straight Arrow Connector 43">
            <a:extLst>
              <a:ext uri="{FF2B5EF4-FFF2-40B4-BE49-F238E27FC236}">
                <a16:creationId xmlns:a16="http://schemas.microsoft.com/office/drawing/2014/main" id="{82BEED5F-E0A0-F948-A0E1-D52B1E23C0C8}"/>
              </a:ext>
            </a:extLst>
          </p:cNvPr>
          <p:cNvCxnSpPr>
            <a:cxnSpLocks/>
          </p:cNvCxnSpPr>
          <p:nvPr/>
        </p:nvCxnSpPr>
        <p:spPr>
          <a:xfrm flipH="1">
            <a:off x="4822332" y="1963465"/>
            <a:ext cx="743728" cy="240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4" name="TextBox 53">
            <a:extLst>
              <a:ext uri="{FF2B5EF4-FFF2-40B4-BE49-F238E27FC236}">
                <a16:creationId xmlns:a16="http://schemas.microsoft.com/office/drawing/2014/main" id="{BFC38FC5-E04A-7743-BC9D-823B8587A7AF}"/>
              </a:ext>
            </a:extLst>
          </p:cNvPr>
          <p:cNvSpPr txBox="1"/>
          <p:nvPr/>
        </p:nvSpPr>
        <p:spPr>
          <a:xfrm>
            <a:off x="2238988" y="1460490"/>
            <a:ext cx="2583344" cy="584775"/>
          </a:xfrm>
          <a:prstGeom prst="rect">
            <a:avLst/>
          </a:prstGeom>
          <a:noFill/>
          <a:ln>
            <a:solidFill>
              <a:schemeClr val="tx1"/>
            </a:solidFill>
          </a:ln>
        </p:spPr>
        <p:txBody>
          <a:bodyPr wrap="square" rtlCol="0">
            <a:spAutoFit/>
          </a:bodyPr>
          <a:lstStyle/>
          <a:p>
            <a:r>
              <a:rPr lang="en-US" sz="1600" b="1">
                <a:solidFill>
                  <a:srgbClr val="7030A0"/>
                </a:solidFill>
              </a:rPr>
              <a:t>Implementation and Assess Efficacy</a:t>
            </a:r>
          </a:p>
        </p:txBody>
      </p:sp>
      <p:sp>
        <p:nvSpPr>
          <p:cNvPr id="56" name="TextBox 55">
            <a:extLst>
              <a:ext uri="{FF2B5EF4-FFF2-40B4-BE49-F238E27FC236}">
                <a16:creationId xmlns:a16="http://schemas.microsoft.com/office/drawing/2014/main" id="{7D551F94-E2D6-0541-8036-430F08435AF5}"/>
              </a:ext>
            </a:extLst>
          </p:cNvPr>
          <p:cNvSpPr txBox="1"/>
          <p:nvPr/>
        </p:nvSpPr>
        <p:spPr>
          <a:xfrm>
            <a:off x="4946300" y="2096640"/>
            <a:ext cx="2011680" cy="369332"/>
          </a:xfrm>
          <a:prstGeom prst="rect">
            <a:avLst/>
          </a:prstGeom>
          <a:noFill/>
        </p:spPr>
        <p:txBody>
          <a:bodyPr wrap="square" rtlCol="0">
            <a:spAutoFit/>
          </a:bodyPr>
          <a:lstStyle/>
          <a:p>
            <a:r>
              <a:rPr lang="en-US" b="1">
                <a:solidFill>
                  <a:srgbClr val="51F007"/>
                </a:solidFill>
              </a:rPr>
              <a:t>Collecting Data</a:t>
            </a:r>
          </a:p>
        </p:txBody>
      </p:sp>
      <p:cxnSp>
        <p:nvCxnSpPr>
          <p:cNvPr id="58" name="Straight Arrow Connector 57">
            <a:extLst>
              <a:ext uri="{FF2B5EF4-FFF2-40B4-BE49-F238E27FC236}">
                <a16:creationId xmlns:a16="http://schemas.microsoft.com/office/drawing/2014/main" id="{78525F24-0127-C74D-8297-80E3A83B1BC2}"/>
              </a:ext>
            </a:extLst>
          </p:cNvPr>
          <p:cNvCxnSpPr>
            <a:cxnSpLocks/>
            <a:endCxn id="59" idx="1"/>
          </p:cNvCxnSpPr>
          <p:nvPr/>
        </p:nvCxnSpPr>
        <p:spPr>
          <a:xfrm flipV="1">
            <a:off x="6886225" y="2262702"/>
            <a:ext cx="681355" cy="61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9" name="TextBox 58">
            <a:extLst>
              <a:ext uri="{FF2B5EF4-FFF2-40B4-BE49-F238E27FC236}">
                <a16:creationId xmlns:a16="http://schemas.microsoft.com/office/drawing/2014/main" id="{2C3A844B-480E-5E4C-82E9-A98BC5DDA940}"/>
              </a:ext>
            </a:extLst>
          </p:cNvPr>
          <p:cNvSpPr txBox="1"/>
          <p:nvPr/>
        </p:nvSpPr>
        <p:spPr>
          <a:xfrm>
            <a:off x="7567580" y="2093425"/>
            <a:ext cx="2133600" cy="338554"/>
          </a:xfrm>
          <a:prstGeom prst="rect">
            <a:avLst/>
          </a:prstGeom>
          <a:noFill/>
          <a:ln>
            <a:solidFill>
              <a:schemeClr val="tx1"/>
            </a:solidFill>
          </a:ln>
        </p:spPr>
        <p:txBody>
          <a:bodyPr wrap="square" rtlCol="0">
            <a:spAutoFit/>
          </a:bodyPr>
          <a:lstStyle/>
          <a:p>
            <a:r>
              <a:rPr lang="en-US" sz="1600" b="1">
                <a:solidFill>
                  <a:srgbClr val="00B050"/>
                </a:solidFill>
              </a:rPr>
              <a:t>Identifying Causes</a:t>
            </a:r>
          </a:p>
        </p:txBody>
      </p:sp>
      <p:cxnSp>
        <p:nvCxnSpPr>
          <p:cNvPr id="61" name="Straight Arrow Connector 60">
            <a:extLst>
              <a:ext uri="{FF2B5EF4-FFF2-40B4-BE49-F238E27FC236}">
                <a16:creationId xmlns:a16="http://schemas.microsoft.com/office/drawing/2014/main" id="{01BC8D5E-87DA-8046-B6F4-997CF218C210}"/>
              </a:ext>
            </a:extLst>
          </p:cNvPr>
          <p:cNvCxnSpPr>
            <a:cxnSpLocks/>
          </p:cNvCxnSpPr>
          <p:nvPr/>
        </p:nvCxnSpPr>
        <p:spPr>
          <a:xfrm flipV="1">
            <a:off x="6825265" y="4569922"/>
            <a:ext cx="681355" cy="61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13309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3722-BE3F-084D-A955-1AF85909EF2B}"/>
              </a:ext>
            </a:extLst>
          </p:cNvPr>
          <p:cNvSpPr>
            <a:spLocks noGrp="1"/>
          </p:cNvSpPr>
          <p:nvPr>
            <p:ph type="title"/>
          </p:nvPr>
        </p:nvSpPr>
        <p:spPr/>
        <p:txBody>
          <a:bodyPr/>
          <a:lstStyle/>
          <a:p>
            <a:r>
              <a:rPr lang="en-US"/>
              <a:t>Culture of Inquiry</a:t>
            </a:r>
          </a:p>
        </p:txBody>
      </p:sp>
      <p:sp>
        <p:nvSpPr>
          <p:cNvPr id="3" name="Content Placeholder 2">
            <a:extLst>
              <a:ext uri="{FF2B5EF4-FFF2-40B4-BE49-F238E27FC236}">
                <a16:creationId xmlns:a16="http://schemas.microsoft.com/office/drawing/2014/main" id="{9CA4389B-AC0C-8F45-AE19-B32F36CD73E0}"/>
              </a:ext>
            </a:extLst>
          </p:cNvPr>
          <p:cNvSpPr>
            <a:spLocks noGrp="1"/>
          </p:cNvSpPr>
          <p:nvPr>
            <p:ph idx="1"/>
          </p:nvPr>
        </p:nvSpPr>
        <p:spPr/>
        <p:txBody>
          <a:bodyPr/>
          <a:lstStyle/>
          <a:p>
            <a:r>
              <a:rPr lang="en-US"/>
              <a:t>One of our 3 priorities in the College of Education and P-16 Integration.</a:t>
            </a:r>
          </a:p>
          <a:p>
            <a:r>
              <a:rPr lang="en-US"/>
              <a:t>When data are either not accessible or compartmentalized, it creates silos that limit collaboration and communication (Gummer, 2019; Young, Foster, &amp; Peck, 2020).</a:t>
            </a:r>
          </a:p>
          <a:p>
            <a:r>
              <a:rPr lang="en-US"/>
              <a:t>The Teacher Preparation Data Model (TPDM) integrates data from multiple systems to obtain a complete picture of teacher candidates’ progress from admission to an educator preparation program (EPP) to effectiveness in the first year of teaching. </a:t>
            </a:r>
          </a:p>
        </p:txBody>
      </p:sp>
    </p:spTree>
    <p:extLst>
      <p:ext uri="{BB962C8B-B14F-4D97-AF65-F5344CB8AC3E}">
        <p14:creationId xmlns:p14="http://schemas.microsoft.com/office/powerpoint/2010/main" val="377119578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aadea70-7509-4e37-ab96-4cb4e9f0cf30">
      <UserInfo>
        <DisplayName>Luis Azpeitia</DisplayName>
        <AccountId>6</AccountId>
        <AccountType/>
      </UserInfo>
      <UserInfo>
        <DisplayName>Luis Machuca</DisplayName>
        <AccountId>27</AccountId>
        <AccountType/>
      </UserInfo>
      <UserInfo>
        <DisplayName>Jesus Abrego</DisplayName>
        <AccountId>26</AccountId>
        <AccountType/>
      </UserInfo>
      <UserInfo>
        <DisplayName>Alma Rodriguez</DisplayName>
        <AccountId>144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96772C0F12E7478A59DE4F70C64B9E" ma:contentTypeVersion="9" ma:contentTypeDescription="Create a new document." ma:contentTypeScope="" ma:versionID="f403230b7f78e39fef1a6875b5644cd6">
  <xsd:schema xmlns:xsd="http://www.w3.org/2001/XMLSchema" xmlns:xs="http://www.w3.org/2001/XMLSchema" xmlns:p="http://schemas.microsoft.com/office/2006/metadata/properties" xmlns:ns3="0aadea70-7509-4e37-ab96-4cb4e9f0cf30" xmlns:ns4="4273b61e-72ba-4869-b9cf-41364e200a50" targetNamespace="http://schemas.microsoft.com/office/2006/metadata/properties" ma:root="true" ma:fieldsID="5501aa52f0f3c71f0075a9edf1d42f77" ns3:_="" ns4:_="">
    <xsd:import namespace="0aadea70-7509-4e37-ab96-4cb4e9f0cf30"/>
    <xsd:import namespace="4273b61e-72ba-4869-b9cf-41364e200a5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adea70-7509-4e37-ab96-4cb4e9f0cf3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73b61e-72ba-4869-b9cf-41364e200a5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6D6E93-39C5-4C82-A9DD-0A3ACDEEAB0D}">
  <ds:schemaRefs>
    <ds:schemaRef ds:uri="http://schemas.microsoft.com/sharepoint/v3/contenttype/forms"/>
  </ds:schemaRefs>
</ds:datastoreItem>
</file>

<file path=customXml/itemProps2.xml><?xml version="1.0" encoding="utf-8"?>
<ds:datastoreItem xmlns:ds="http://schemas.openxmlformats.org/officeDocument/2006/customXml" ds:itemID="{93AE8307-D0B5-4B1A-BFF6-E604D87342A7}">
  <ds:schemaRefs>
    <ds:schemaRef ds:uri="http://schemas.microsoft.com/office/infopath/2007/PartnerControls"/>
    <ds:schemaRef ds:uri="http://purl.org/dc/terms/"/>
    <ds:schemaRef ds:uri="http://schemas.microsoft.com/office/2006/documentManagement/types"/>
    <ds:schemaRef ds:uri="4273b61e-72ba-4869-b9cf-41364e200a50"/>
    <ds:schemaRef ds:uri="http://purl.org/dc/elements/1.1/"/>
    <ds:schemaRef ds:uri="http://schemas.microsoft.com/office/2006/metadata/properties"/>
    <ds:schemaRef ds:uri="http://schemas.openxmlformats.org/package/2006/metadata/core-properties"/>
    <ds:schemaRef ds:uri="0aadea70-7509-4e37-ab96-4cb4e9f0cf30"/>
    <ds:schemaRef ds:uri="http://www.w3.org/XML/1998/namespace"/>
    <ds:schemaRef ds:uri="http://purl.org/dc/dcmitype/"/>
  </ds:schemaRefs>
</ds:datastoreItem>
</file>

<file path=customXml/itemProps3.xml><?xml version="1.0" encoding="utf-8"?>
<ds:datastoreItem xmlns:ds="http://schemas.openxmlformats.org/officeDocument/2006/customXml" ds:itemID="{82331D49-CFBA-431C-B8F1-AA4869B66A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adea70-7509-4e37-ab96-4cb4e9f0cf30"/>
    <ds:schemaRef ds:uri="4273b61e-72ba-4869-b9cf-41364e200a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TotalTime>
  <Words>1657</Words>
  <Application>Microsoft Office PowerPoint</Application>
  <PresentationFormat>Widescreen</PresentationFormat>
  <Paragraphs>143</Paragraphs>
  <Slides>25</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2" baseType="lpstr">
      <vt:lpstr>Arial</vt:lpstr>
      <vt:lpstr>Calibri</vt:lpstr>
      <vt:lpstr>Calibri Light</vt:lpstr>
      <vt:lpstr>Symbol</vt:lpstr>
      <vt:lpstr>Wingdings</vt:lpstr>
      <vt:lpstr>Retrospect</vt:lpstr>
      <vt:lpstr>Document</vt:lpstr>
      <vt:lpstr>COE and P-16 Integration Data Summit 2020</vt:lpstr>
      <vt:lpstr>Welcome to the 2020 Data Summit!</vt:lpstr>
      <vt:lpstr>Overview of Activities/Agenda</vt:lpstr>
      <vt:lpstr>Quality Assurance System</vt:lpstr>
      <vt:lpstr>Quality Assurance System</vt:lpstr>
      <vt:lpstr>Quality</vt:lpstr>
      <vt:lpstr>PowerPoint Presentation</vt:lpstr>
      <vt:lpstr>PowerPoint Presentation</vt:lpstr>
      <vt:lpstr>Culture of Inquiry</vt:lpstr>
      <vt:lpstr>Teacher Preparation Data Model</vt:lpstr>
      <vt:lpstr>Goals</vt:lpstr>
      <vt:lpstr>Early Adopters of the ed-Fi Teacher Prep Data Model</vt:lpstr>
      <vt:lpstr>CEP Teacher Preparation Dashboards</vt:lpstr>
      <vt:lpstr>Teacher Preparation Data Model</vt:lpstr>
      <vt:lpstr>  Links to Dashboards: </vt:lpstr>
      <vt:lpstr>Guiding Questions: Identifying an Area for Inquiry </vt:lpstr>
      <vt:lpstr>Guiding questions: Assessing Current Reality</vt:lpstr>
      <vt:lpstr>Guiding Questions: Identifying Root Causes</vt:lpstr>
      <vt:lpstr>Guiding questions: Developing a Theory of Action</vt:lpstr>
      <vt:lpstr>Guiding questions: Planning for Action</vt:lpstr>
      <vt:lpstr>Guiding questions: Implementation and Assessing Efficacy</vt:lpstr>
      <vt:lpstr>SLO Annual Reporting Process and Requirements</vt:lpstr>
      <vt:lpstr>Continuous Improvement Form</vt:lpstr>
      <vt:lpstr>Data Analysis</vt:lpstr>
      <vt:lpstr>Reflection/Closure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COE and P-16 Integration Data Summit 2020</dc:title>
  <dc:creator>Luis Azpeitia</dc:creator>
  <cp:lastModifiedBy>Luis Azpeitia</cp:lastModifiedBy>
  <cp:revision>1</cp:revision>
  <dcterms:created xsi:type="dcterms:W3CDTF">2020-08-19T19:31:32Z</dcterms:created>
  <dcterms:modified xsi:type="dcterms:W3CDTF">2020-08-20T19:30:43Z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0x0101005796772C0F12E7478A59DE4F70C64B9E</vt:lpwstr>
  </property>
</Properties>
</file>