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4"/>
    <p:sldMasterId id="2147484129" r:id="rId5"/>
  </p:sldMasterIdLst>
  <p:notesMasterIdLst>
    <p:notesMasterId r:id="rId45"/>
  </p:notesMasterIdLst>
  <p:sldIdLst>
    <p:sldId id="2147473458" r:id="rId6"/>
    <p:sldId id="838840060" r:id="rId7"/>
    <p:sldId id="2147473453" r:id="rId8"/>
    <p:sldId id="2147473454" r:id="rId9"/>
    <p:sldId id="838840057" r:id="rId10"/>
    <p:sldId id="838840019" r:id="rId11"/>
    <p:sldId id="838840025" r:id="rId12"/>
    <p:sldId id="838840020" r:id="rId13"/>
    <p:sldId id="838840021" r:id="rId14"/>
    <p:sldId id="838840000" r:id="rId15"/>
    <p:sldId id="4131" r:id="rId16"/>
    <p:sldId id="2147473451" r:id="rId17"/>
    <p:sldId id="2147473459" r:id="rId18"/>
    <p:sldId id="2147473461" r:id="rId19"/>
    <p:sldId id="2147473460" r:id="rId20"/>
    <p:sldId id="838840006" r:id="rId21"/>
    <p:sldId id="4197" r:id="rId22"/>
    <p:sldId id="2147473462" r:id="rId23"/>
    <p:sldId id="2147473450" r:id="rId24"/>
    <p:sldId id="2147473448" r:id="rId25"/>
    <p:sldId id="838840030" r:id="rId26"/>
    <p:sldId id="838840011" r:id="rId27"/>
    <p:sldId id="838840016" r:id="rId28"/>
    <p:sldId id="3992" r:id="rId29"/>
    <p:sldId id="838840032" r:id="rId30"/>
    <p:sldId id="2147473452" r:id="rId31"/>
    <p:sldId id="838840049" r:id="rId32"/>
    <p:sldId id="4172" r:id="rId33"/>
    <p:sldId id="4109" r:id="rId34"/>
    <p:sldId id="2147473447" r:id="rId35"/>
    <p:sldId id="838840055" r:id="rId36"/>
    <p:sldId id="838840010" r:id="rId37"/>
    <p:sldId id="838840062" r:id="rId38"/>
    <p:sldId id="4168" r:id="rId39"/>
    <p:sldId id="4017" r:id="rId40"/>
    <p:sldId id="838839978" r:id="rId41"/>
    <p:sldId id="4096" r:id="rId42"/>
    <p:sldId id="4097" r:id="rId43"/>
    <p:sldId id="8388399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41B4EA-3D93-4321-9A58-4704003D84F4}">
          <p14:sldIdLst>
            <p14:sldId id="2147473458"/>
            <p14:sldId id="838840060"/>
            <p14:sldId id="2147473453"/>
            <p14:sldId id="2147473454"/>
          </p14:sldIdLst>
        </p14:section>
        <p14:section name="Untitled Section" id="{C7B6177F-CD25-49CC-888A-827CCAB83FE4}">
          <p14:sldIdLst>
            <p14:sldId id="838840057"/>
            <p14:sldId id="838840019"/>
            <p14:sldId id="838840025"/>
            <p14:sldId id="838840020"/>
            <p14:sldId id="838840021"/>
            <p14:sldId id="838840000"/>
            <p14:sldId id="4131"/>
            <p14:sldId id="2147473451"/>
            <p14:sldId id="2147473459"/>
            <p14:sldId id="2147473461"/>
            <p14:sldId id="2147473460"/>
            <p14:sldId id="838840006"/>
            <p14:sldId id="4197"/>
            <p14:sldId id="2147473462"/>
            <p14:sldId id="2147473450"/>
            <p14:sldId id="2147473448"/>
            <p14:sldId id="838840030"/>
            <p14:sldId id="838840011"/>
            <p14:sldId id="838840016"/>
            <p14:sldId id="3992"/>
            <p14:sldId id="838840032"/>
            <p14:sldId id="2147473452"/>
            <p14:sldId id="838840049"/>
            <p14:sldId id="4172"/>
            <p14:sldId id="4109"/>
            <p14:sldId id="2147473447"/>
            <p14:sldId id="838840055"/>
            <p14:sldId id="838840010"/>
            <p14:sldId id="838840062"/>
            <p14:sldId id="4168"/>
            <p14:sldId id="4017"/>
            <p14:sldId id="838839978"/>
            <p14:sldId id="4096"/>
            <p14:sldId id="4097"/>
            <p14:sldId id="838839998"/>
          </p14:sldIdLst>
        </p14:section>
      </p14:sectionLst>
    </p:ext>
    <p:ext uri="{EFAFB233-063F-42B5-8137-9DF3F51BA10A}">
      <p15:sldGuideLst xmlns:p15="http://schemas.microsoft.com/office/powerpoint/2012/main">
        <p15:guide id="1" orient="horz" pos="1608" userDrawn="1">
          <p15:clr>
            <a:srgbClr val="A4A3A4"/>
          </p15:clr>
        </p15:guide>
        <p15:guide id="2" pos="19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4B8168-4324-15B7-7FBC-47C005E5A37E}" name="Kevin Emerson" initials="KE" userId="S::Kevin_Emerson@bcbsil.com::c3b37849-7f1f-468d-bff0-19cfb5cab40b" providerId="AD"/>
  <p188:author id="{9996D996-FBDF-631E-5392-289AB8EF5457}" name="Veronica Vasquez" initials="VV" userId="S::Veronica_Vasquez@bcbsil.com::53567621-2370-4ddc-b87a-5758aca42685" providerId="AD"/>
  <p188:author id="{3C9FCCAE-DFBB-27EB-439E-4DD06FBA90E7}" name="Jeanne Larson" initials="JL" userId="S::Jeanne_Larson@bcbsil.com::9fc3a815-fdc6-41a9-a1df-b4a9f76df613" providerId="AD"/>
  <p188:author id="{206819B3-D2E6-4222-3808-E1DFD90E93DA}" name="Elizabeth Luecke" initials="EL" userId="S::Elizabeth_Luecke@bcbsok.com::48fd0f7d-16ac-49bb-9446-c15dc9e7734f" providerId="AD"/>
  <p188:author id="{D0166DC7-A905-6F5E-3CD3-11A57CC911D6}" name="Eivens, Craig" initials="EC" userId="S::ceivens@utsystem.edu::476ebc3a-b4a3-45f4-ad38-8127e052d025" providerId="AD"/>
  <p188:author id="{76F927FE-6812-EA09-2481-FC9FC9990227}" name="Elizabeth Luecke" initials="EL" userId="S::elizabeth_luecke@bcbsok.com::48fd0f7d-16ac-49bb-9446-c15dc9e773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ronica Vasquez" initials="VV" lastIdx="6" clrIdx="0"/>
  <p:cmAuthor id="2" name="Nathan Andrews" initials="NA" lastIdx="5" clrIdx="1"/>
  <p:cmAuthor id="3" name="Megan Storjohann" initials="M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6DBE"/>
    <a:srgbClr val="000000"/>
    <a:srgbClr val="5CA7DA"/>
    <a:srgbClr val="FF0066"/>
    <a:srgbClr val="D9D9D9"/>
    <a:srgbClr val="1A439D"/>
    <a:srgbClr val="D6F2F6"/>
    <a:srgbClr val="33CCCC"/>
    <a:srgbClr val="F2A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1608"/>
        <p:guide pos="1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ice Simon" userId="dcaab608-5000-4f45-99c9-e0e8daabb9dc" providerId="ADAL" clId="{08AE021F-D1E1-4D57-B28B-B7B074B54DBF}"/>
    <pc:docChg chg="custSel addSld delSld modSld sldOrd modSection">
      <pc:chgData name="Glennice Simon" userId="dcaab608-5000-4f45-99c9-e0e8daabb9dc" providerId="ADAL" clId="{08AE021F-D1E1-4D57-B28B-B7B074B54DBF}" dt="2024-06-06T16:46:35.039" v="132" actId="21"/>
      <pc:docMkLst>
        <pc:docMk/>
      </pc:docMkLst>
      <pc:sldChg chg="del">
        <pc:chgData name="Glennice Simon" userId="dcaab608-5000-4f45-99c9-e0e8daabb9dc" providerId="ADAL" clId="{08AE021F-D1E1-4D57-B28B-B7B074B54DBF}" dt="2024-06-06T16:26:46.414" v="0" actId="2696"/>
        <pc:sldMkLst>
          <pc:docMk/>
          <pc:sldMk cId="42179540" sldId="2147473456"/>
        </pc:sldMkLst>
      </pc:sldChg>
      <pc:sldChg chg="delSp modSp new mod ord">
        <pc:chgData name="Glennice Simon" userId="dcaab608-5000-4f45-99c9-e0e8daabb9dc" providerId="ADAL" clId="{08AE021F-D1E1-4D57-B28B-B7B074B54DBF}" dt="2024-06-06T16:46:35.039" v="132" actId="21"/>
        <pc:sldMkLst>
          <pc:docMk/>
          <pc:sldMk cId="3146447453" sldId="2147473462"/>
        </pc:sldMkLst>
        <pc:spChg chg="del">
          <ac:chgData name="Glennice Simon" userId="dcaab608-5000-4f45-99c9-e0e8daabb9dc" providerId="ADAL" clId="{08AE021F-D1E1-4D57-B28B-B7B074B54DBF}" dt="2024-06-06T16:46:35.039" v="132" actId="21"/>
          <ac:spMkLst>
            <pc:docMk/>
            <pc:sldMk cId="3146447453" sldId="2147473462"/>
            <ac:spMk id="3" creationId="{EB4531C8-2213-EF5F-2337-44CBC75C6279}"/>
          </ac:spMkLst>
        </pc:spChg>
        <pc:spChg chg="mod">
          <ac:chgData name="Glennice Simon" userId="dcaab608-5000-4f45-99c9-e0e8daabb9dc" providerId="ADAL" clId="{08AE021F-D1E1-4D57-B28B-B7B074B54DBF}" dt="2024-06-06T16:40:43.874" v="129" actId="255"/>
          <ac:spMkLst>
            <pc:docMk/>
            <pc:sldMk cId="3146447453" sldId="2147473462"/>
            <ac:spMk id="4" creationId="{EE4E10FD-3A84-FF49-9B28-657BFFF88F23}"/>
          </ac:spMkLst>
        </pc:spChg>
        <pc:spChg chg="mod">
          <ac:chgData name="Glennice Simon" userId="dcaab608-5000-4f45-99c9-e0e8daabb9dc" providerId="ADAL" clId="{08AE021F-D1E1-4D57-B28B-B7B074B54DBF}" dt="2024-06-06T16:36:02.746" v="79" actId="20577"/>
          <ac:spMkLst>
            <pc:docMk/>
            <pc:sldMk cId="3146447453" sldId="2147473462"/>
            <ac:spMk id="5" creationId="{0CF3FDEE-9939-4BCA-FE4F-A43A43DB114E}"/>
          </ac:spMkLst>
        </pc:spChg>
      </pc:sldChg>
    </pc:docChg>
  </pc:docChgLst>
  <pc:docChgLst>
    <pc:chgData name="Glennice Simon" userId="dcaab608-5000-4f45-99c9-e0e8daabb9dc" providerId="ADAL" clId="{9FB6B5EC-9284-43DC-850C-322CEA7AD0C6}"/>
    <pc:docChg chg="delSld modSection">
      <pc:chgData name="Glennice Simon" userId="dcaab608-5000-4f45-99c9-e0e8daabb9dc" providerId="ADAL" clId="{9FB6B5EC-9284-43DC-850C-322CEA7AD0C6}" dt="2024-07-09T20:13:53.344" v="0" actId="2696"/>
      <pc:docMkLst>
        <pc:docMk/>
      </pc:docMkLst>
      <pc:sldChg chg="del">
        <pc:chgData name="Glennice Simon" userId="dcaab608-5000-4f45-99c9-e0e8daabb9dc" providerId="ADAL" clId="{9FB6B5EC-9284-43DC-850C-322CEA7AD0C6}" dt="2024-07-09T20:13:53.344" v="0" actId="2696"/>
        <pc:sldMkLst>
          <pc:docMk/>
          <pc:sldMk cId="1696174385" sldId="2147473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0AF92-4A12-4C42-8C30-15715EB03D3D}" type="datetimeFigureOut">
              <a:rPr lang="en-US" smtClean="0"/>
              <a:t>07/09/2024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3E790-1AF0-4525-955E-7FA26D431517}" type="slidenum">
              <a:rPr lang="en-US" smtClean="0"/>
              <a:t>‹#›</a:t>
            </a:fld>
            <a:endParaRPr lang="en-US" dirty="0"/>
          </a:p>
        </p:txBody>
      </p:sp>
    </p:spTree>
    <p:extLst>
      <p:ext uri="{BB962C8B-B14F-4D97-AF65-F5344CB8AC3E}">
        <p14:creationId xmlns:p14="http://schemas.microsoft.com/office/powerpoint/2010/main" val="20688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1</a:t>
            </a:fld>
            <a:endParaRPr lang="en-US" dirty="0"/>
          </a:p>
        </p:txBody>
      </p:sp>
    </p:spTree>
    <p:extLst>
      <p:ext uri="{BB962C8B-B14F-4D97-AF65-F5344CB8AC3E}">
        <p14:creationId xmlns:p14="http://schemas.microsoft.com/office/powerpoint/2010/main" val="159911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93E790-1AF0-4525-955E-7FA26D431517}" type="slidenum">
              <a:rPr lang="en-US" smtClean="0"/>
              <a:t>14</a:t>
            </a:fld>
            <a:endParaRPr lang="en-US" dirty="0"/>
          </a:p>
        </p:txBody>
      </p:sp>
    </p:spTree>
    <p:extLst>
      <p:ext uri="{BB962C8B-B14F-4D97-AF65-F5344CB8AC3E}">
        <p14:creationId xmlns:p14="http://schemas.microsoft.com/office/powerpoint/2010/main" val="59832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93E790-1AF0-4525-955E-7FA26D431517}" type="slidenum">
              <a:rPr lang="en-US" smtClean="0"/>
              <a:t>15</a:t>
            </a:fld>
            <a:endParaRPr lang="en-US" dirty="0"/>
          </a:p>
        </p:txBody>
      </p:sp>
    </p:spTree>
    <p:extLst>
      <p:ext uri="{BB962C8B-B14F-4D97-AF65-F5344CB8AC3E}">
        <p14:creationId xmlns:p14="http://schemas.microsoft.com/office/powerpoint/2010/main" val="350447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3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17</a:t>
            </a:fld>
            <a:endParaRPr lang="en-US" dirty="0"/>
          </a:p>
        </p:txBody>
      </p:sp>
    </p:spTree>
    <p:extLst>
      <p:ext uri="{BB962C8B-B14F-4D97-AF65-F5344CB8AC3E}">
        <p14:creationId xmlns:p14="http://schemas.microsoft.com/office/powerpoint/2010/main" val="280317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62C3A-72AC-4E24-AC16-E9A553795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7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20</a:t>
            </a:fld>
            <a:endParaRPr lang="en-US" dirty="0"/>
          </a:p>
        </p:txBody>
      </p:sp>
    </p:spTree>
    <p:extLst>
      <p:ext uri="{BB962C8B-B14F-4D97-AF65-F5344CB8AC3E}">
        <p14:creationId xmlns:p14="http://schemas.microsoft.com/office/powerpoint/2010/main" val="191317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2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0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25</a:t>
            </a:fld>
            <a:endParaRPr lang="en-US" dirty="0"/>
          </a:p>
        </p:txBody>
      </p:sp>
    </p:spTree>
    <p:extLst>
      <p:ext uri="{BB962C8B-B14F-4D97-AF65-F5344CB8AC3E}">
        <p14:creationId xmlns:p14="http://schemas.microsoft.com/office/powerpoint/2010/main" val="106529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27</a:t>
            </a:fld>
            <a:endParaRPr lang="en-US" dirty="0"/>
          </a:p>
        </p:txBody>
      </p:sp>
    </p:spTree>
    <p:extLst>
      <p:ext uri="{BB962C8B-B14F-4D97-AF65-F5344CB8AC3E}">
        <p14:creationId xmlns:p14="http://schemas.microsoft.com/office/powerpoint/2010/main" val="137623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85859">
              <a:defRPr/>
            </a:pPr>
            <a:fld id="{E2672270-AB7E-4A52-A0A5-A414DB1CA855}" type="slidenum">
              <a:rPr lang="en-US">
                <a:solidFill>
                  <a:prstClr val="black"/>
                </a:solidFill>
                <a:latin typeface="Calibri" panose="020F0502020204030204"/>
              </a:rPr>
              <a:pPr defTabSz="188585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6796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4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3E790-1AF0-4525-955E-7FA26D431517}" type="slidenum">
              <a:rPr lang="en-US" smtClean="0"/>
              <a:t>29</a:t>
            </a:fld>
            <a:endParaRPr lang="en-US" dirty="0"/>
          </a:p>
        </p:txBody>
      </p:sp>
    </p:spTree>
    <p:extLst>
      <p:ext uri="{BB962C8B-B14F-4D97-AF65-F5344CB8AC3E}">
        <p14:creationId xmlns:p14="http://schemas.microsoft.com/office/powerpoint/2010/main" val="1520926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38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32</a:t>
            </a:fld>
            <a:endParaRPr lang="en-US" dirty="0"/>
          </a:p>
        </p:txBody>
      </p:sp>
    </p:spTree>
    <p:extLst>
      <p:ext uri="{BB962C8B-B14F-4D97-AF65-F5344CB8AC3E}">
        <p14:creationId xmlns:p14="http://schemas.microsoft.com/office/powerpoint/2010/main" val="195321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71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1DED-4963-46DF-A237-5C6B2E4A9E08}" type="slidenum">
              <a:rPr lang="en-US" smtClean="0"/>
              <a:pPr/>
              <a:t>34</a:t>
            </a:fld>
            <a:endParaRPr lang="en-US" dirty="0"/>
          </a:p>
        </p:txBody>
      </p:sp>
    </p:spTree>
    <p:extLst>
      <p:ext uri="{BB962C8B-B14F-4D97-AF65-F5344CB8AC3E}">
        <p14:creationId xmlns:p14="http://schemas.microsoft.com/office/powerpoint/2010/main" val="4129156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8932C-6483-466C-A6D1-4F976027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87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2651301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309506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383757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3E790-1AF0-4525-955E-7FA26D4315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454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91367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be enrolled in both Part A and Part B to be enrolled in Part C.</a:t>
            </a:r>
          </a:p>
          <a:p>
            <a:endParaRPr lang="en-US" dirty="0"/>
          </a:p>
        </p:txBody>
      </p:sp>
      <p:sp>
        <p:nvSpPr>
          <p:cNvPr id="4" name="Slide Number Placeholder 3"/>
          <p:cNvSpPr>
            <a:spLocks noGrp="1"/>
          </p:cNvSpPr>
          <p:nvPr>
            <p:ph type="sldNum" sz="quarter" idx="10"/>
          </p:nvPr>
        </p:nvSpPr>
        <p:spPr/>
        <p:txBody>
          <a:bodyPr/>
          <a:lstStyle/>
          <a:p>
            <a:fld id="{36D61DED-4963-46DF-A237-5C6B2E4A9E08}" type="slidenum">
              <a:rPr lang="en-US" smtClean="0"/>
              <a:pPr/>
              <a:t>4</a:t>
            </a:fld>
            <a:endParaRPr lang="en-US" dirty="0"/>
          </a:p>
        </p:txBody>
      </p:sp>
    </p:spTree>
    <p:extLst>
      <p:ext uri="{BB962C8B-B14F-4D97-AF65-F5344CB8AC3E}">
        <p14:creationId xmlns:p14="http://schemas.microsoft.com/office/powerpoint/2010/main" val="9917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5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600" b="0" kern="0" dirty="0">
              <a:latin typeface="Univers 45 Light"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61DED-4963-46DF-A237-5C6B2E4A9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37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11</a:t>
            </a:fld>
            <a:endParaRPr lang="en-US" dirty="0"/>
          </a:p>
        </p:txBody>
      </p:sp>
    </p:spTree>
    <p:extLst>
      <p:ext uri="{BB962C8B-B14F-4D97-AF65-F5344CB8AC3E}">
        <p14:creationId xmlns:p14="http://schemas.microsoft.com/office/powerpoint/2010/main" val="287511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Retirees are not required to use TruHearing providers, but there are good discounts if retirees choose to use them. </a:t>
            </a:r>
            <a:r>
              <a:rPr lang="en-US" sz="1800" dirty="0">
                <a:effectLst/>
                <a:latin typeface="Calibri" panose="020F0502020204030204" pitchFamily="34" charset="0"/>
                <a:ea typeface="Calibri" panose="020F0502020204030204" pitchFamily="34" charset="0"/>
                <a:cs typeface="Arial" panose="020B0604020202020204" pitchFamily="34" charset="0"/>
              </a:rPr>
              <a:t>A hearing exam plus three follow up visits for fitting and adjustments are included as well as a 45 day-trial for hearing aids and a three-year warranty. This helps take some of the worry out of this kind of purchase</a:t>
            </a:r>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12</a:t>
            </a:fld>
            <a:endParaRPr lang="en-US" dirty="0"/>
          </a:p>
        </p:txBody>
      </p:sp>
    </p:spTree>
    <p:extLst>
      <p:ext uri="{BB962C8B-B14F-4D97-AF65-F5344CB8AC3E}">
        <p14:creationId xmlns:p14="http://schemas.microsoft.com/office/powerpoint/2010/main" val="59428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93E790-1AF0-4525-955E-7FA26D431517}" type="slidenum">
              <a:rPr lang="en-US" smtClean="0"/>
              <a:t>13</a:t>
            </a:fld>
            <a:endParaRPr lang="en-US" dirty="0"/>
          </a:p>
        </p:txBody>
      </p:sp>
    </p:spTree>
    <p:extLst>
      <p:ext uri="{BB962C8B-B14F-4D97-AF65-F5344CB8AC3E}">
        <p14:creationId xmlns:p14="http://schemas.microsoft.com/office/powerpoint/2010/main" val="2302864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Title and Content - bulle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68D3C-26D4-4E8E-B8B1-7850E9571A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8" b="7828"/>
          <a:stretch/>
        </p:blipFill>
        <p:spPr>
          <a:xfrm>
            <a:off x="0" y="0"/>
            <a:ext cx="12188952" cy="6858000"/>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338328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dirty="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280492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MRS Bold - Navy Block">
    <p:spTree>
      <p:nvGrpSpPr>
        <p:cNvPr id="1" name=""/>
        <p:cNvGrpSpPr/>
        <p:nvPr/>
      </p:nvGrpSpPr>
      <p:grpSpPr>
        <a:xfrm>
          <a:off x="0" y="0"/>
          <a:ext cx="0" cy="0"/>
          <a:chOff x="0" y="0"/>
          <a:chExt cx="0" cy="0"/>
        </a:xfrm>
      </p:grpSpPr>
      <p:sp>
        <p:nvSpPr>
          <p:cNvPr id="11" name="Navy edge"/>
          <p:cNvSpPr/>
          <p:nvPr/>
        </p:nvSpPr>
        <p:spPr>
          <a:xfrm>
            <a:off x="7874599" y="0"/>
            <a:ext cx="431740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dirty="0"/>
          </a:p>
        </p:txBody>
      </p:sp>
      <p:sp>
        <p:nvSpPr>
          <p:cNvPr id="7" name="Footnote"/>
          <p:cNvSpPr>
            <a:spLocks noGrp="1"/>
          </p:cNvSpPr>
          <p:nvPr>
            <p:ph type="body" sz="quarter" idx="13"/>
          </p:nvPr>
        </p:nvSpPr>
        <p:spPr>
          <a:xfrm>
            <a:off x="457200" y="6172200"/>
            <a:ext cx="7086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8337176" y="457200"/>
            <a:ext cx="3397624" cy="5715000"/>
          </a:xfrm>
        </p:spPr>
        <p:txBody>
          <a:bodyPr lIns="91440"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7086600"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2" y="411480"/>
            <a:ext cx="7086600" cy="88392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65886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803400"/>
            <a:ext cx="10972800" cy="465772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08" indent="-168270">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6"/>
          <p:cNvSpPr>
            <a:spLocks noGrp="1"/>
          </p:cNvSpPr>
          <p:nvPr>
            <p:ph type="title"/>
          </p:nvPr>
        </p:nvSpPr>
        <p:spPr>
          <a:xfrm>
            <a:off x="457200" y="411479"/>
            <a:ext cx="10972800" cy="886968"/>
          </a:xfrm>
          <a:prstGeom prst="rect">
            <a:avLst/>
          </a:prstGeom>
        </p:spPr>
        <p:txBody>
          <a:bodyPr lIns="0" tIns="0"/>
          <a:lstStyle>
            <a:lvl1pPr>
              <a:lnSpc>
                <a:spcPct val="100000"/>
              </a:lnSpc>
              <a:defRPr sz="3000" b="1">
                <a:latin typeface="+mn-lt"/>
              </a:defRPr>
            </a:lvl1pPr>
          </a:lstStyle>
          <a:p>
            <a:r>
              <a:rPr lang="en-US"/>
              <a:t>Click to edit Master title style</a:t>
            </a:r>
          </a:p>
        </p:txBody>
      </p:sp>
      <p:sp>
        <p:nvSpPr>
          <p:cNvPr id="4" name="Bottom banner - navy blue">
            <a:extLst>
              <a:ext uri="{FF2B5EF4-FFF2-40B4-BE49-F238E27FC236}">
                <a16:creationId xmlns:a16="http://schemas.microsoft.com/office/drawing/2014/main" id="{61E35070-E4EA-47BC-9890-9D3F17C5AC87}"/>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Slide Number Placeholder 5">
            <a:extLst>
              <a:ext uri="{FF2B5EF4-FFF2-40B4-BE49-F238E27FC236}">
                <a16:creationId xmlns:a16="http://schemas.microsoft.com/office/drawing/2014/main" id="{0F7760FC-269B-4B17-AB11-FB7C65BA3573}"/>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dirty="0">
              <a:solidFill>
                <a:srgbClr val="FFFFFF">
                  <a:lumMod val="85000"/>
                </a:srgbClr>
              </a:solidFill>
            </a:endParaRPr>
          </a:p>
        </p:txBody>
      </p:sp>
    </p:spTree>
    <p:extLst>
      <p:ext uri="{BB962C8B-B14F-4D97-AF65-F5344CB8AC3E}">
        <p14:creationId xmlns:p14="http://schemas.microsoft.com/office/powerpoint/2010/main" val="139455599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orient="horz" pos="852">
          <p15:clr>
            <a:srgbClr val="FBAE40"/>
          </p15:clr>
        </p15:guide>
        <p15:guide id="4" orient="horz" pos="5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411480"/>
            <a:ext cx="10972800" cy="595312"/>
          </a:xfrm>
          <a:prstGeom prst="rect">
            <a:avLst/>
          </a:prstGeom>
        </p:spPr>
        <p:txBody>
          <a:bodyPr lIns="0" tIns="0"/>
          <a:lstStyle>
            <a:lvl1pPr>
              <a:lnSpc>
                <a:spcPct val="100000"/>
              </a:lnSpc>
              <a:defRPr sz="3000" b="1">
                <a:latin typeface="+mj-lt"/>
              </a:defRPr>
            </a:lvl1pPr>
          </a:lstStyle>
          <a:p>
            <a:r>
              <a:rPr lang="en-US"/>
              <a:t>Click to edit Master title style</a:t>
            </a:r>
          </a:p>
        </p:txBody>
      </p:sp>
      <p:sp>
        <p:nvSpPr>
          <p:cNvPr id="3" name="Bottom banner - navy blue">
            <a:extLst>
              <a:ext uri="{FF2B5EF4-FFF2-40B4-BE49-F238E27FC236}">
                <a16:creationId xmlns:a16="http://schemas.microsoft.com/office/drawing/2014/main" id="{732E7FAB-B8E1-4744-A1C7-051402BDBD7A}"/>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D9D9D9"/>
              </a:solidFill>
              <a:effectLst/>
              <a:uLnTx/>
              <a:uFillTx/>
              <a:latin typeface="+mn-lt"/>
              <a:ea typeface="+mn-ea"/>
              <a:cs typeface="+mn-cs"/>
            </a:endParaRPr>
          </a:p>
        </p:txBody>
      </p:sp>
      <p:sp>
        <p:nvSpPr>
          <p:cNvPr id="4" name="Slide Number Placeholder 5">
            <a:extLst>
              <a:ext uri="{FF2B5EF4-FFF2-40B4-BE49-F238E27FC236}">
                <a16:creationId xmlns:a16="http://schemas.microsoft.com/office/drawing/2014/main" id="{63978574-CD5E-4031-94BD-62D358C62C20}"/>
              </a:ext>
            </a:extLst>
          </p:cNvPr>
          <p:cNvSpPr>
            <a:spLocks noGrp="1"/>
          </p:cNvSpPr>
          <p:nvPr>
            <p:ph type="sldNum" sz="quarter" idx="12"/>
          </p:nvPr>
        </p:nvSpPr>
        <p:spPr>
          <a:xfrm>
            <a:off x="11734800" y="6553200"/>
            <a:ext cx="457200" cy="304800"/>
          </a:xfrm>
        </p:spPr>
        <p:txBody>
          <a:bodyPr/>
          <a:lstStyle>
            <a:lvl1pPr>
              <a:defRPr sz="800" b="0">
                <a:solidFill>
                  <a:srgbClr val="D9D9D9"/>
                </a:solidFill>
                <a:latin typeface="+mn-lt"/>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9797420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8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 bulle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4800" y="6553200"/>
            <a:ext cx="4572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5020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ue Edge Only">
    <p:spTree>
      <p:nvGrpSpPr>
        <p:cNvPr id="1" name=""/>
        <p:cNvGrpSpPr/>
        <p:nvPr/>
      </p:nvGrpSpPr>
      <p:grpSpPr>
        <a:xfrm>
          <a:off x="0" y="0"/>
          <a:ext cx="0" cy="0"/>
          <a:chOff x="0" y="0"/>
          <a:chExt cx="0" cy="0"/>
        </a:xfrm>
      </p:grpSpPr>
      <p:pic>
        <p:nvPicPr>
          <p:cNvPr id="87" name="Graphic 10" descr="Graphic 10"/>
          <p:cNvPicPr>
            <a:picLocks noChangeAspect="1"/>
          </p:cNvPicPr>
          <p:nvPr/>
        </p:nvPicPr>
        <p:blipFill>
          <a:blip r:embed="rId2"/>
          <a:stretch>
            <a:fillRect/>
          </a:stretch>
        </p:blipFill>
        <p:spPr>
          <a:xfrm>
            <a:off x="9106396" y="-8551"/>
            <a:ext cx="3085604" cy="6866553"/>
          </a:xfrm>
          <a:prstGeom prst="rect">
            <a:avLst/>
          </a:prstGeom>
          <a:ln w="12700">
            <a:miter lim="400000"/>
          </a:ln>
        </p:spPr>
      </p:pic>
      <p:sp>
        <p:nvSpPr>
          <p:cNvPr id="10" name="Slide Number">
            <a:extLst>
              <a:ext uri="{FF2B5EF4-FFF2-40B4-BE49-F238E27FC236}">
                <a16:creationId xmlns:a16="http://schemas.microsoft.com/office/drawing/2014/main" id="{435E7784-185B-4AFD-B050-A84CE43D84BC}"/>
              </a:ext>
            </a:extLst>
          </p:cNvPr>
          <p:cNvSpPr txBox="1">
            <a:spLocks noGrp="1"/>
          </p:cNvSpPr>
          <p:nvPr>
            <p:ph type="sldNum" sz="quarter" idx="2"/>
          </p:nvPr>
        </p:nvSpPr>
        <p:spPr>
          <a:xfrm>
            <a:off x="8845136" y="6611112"/>
            <a:ext cx="263850" cy="261606"/>
          </a:xfrm>
          <a:prstGeom prst="rect">
            <a:avLst/>
          </a:prstGeom>
        </p:spPr>
        <p:txBody>
          <a:bodyPr/>
          <a:lstStyle>
            <a:lvl1pPr>
              <a:defRPr sz="1100">
                <a:solidFill>
                  <a:srgbClr val="979797"/>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7453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34800" y="6563248"/>
            <a:ext cx="457200" cy="304800"/>
          </a:xfrm>
        </p:spPr>
        <p:txBody>
          <a:bodyPr/>
          <a:lstStyle>
            <a:lvl1pPr>
              <a:defRPr b="0">
                <a:solidFill>
                  <a:schemeClr val="tx1">
                    <a:lumMod val="75000"/>
                    <a:lumOff val="25000"/>
                  </a:schemeClr>
                </a:solidFill>
              </a:defRPr>
            </a:lvl1pPr>
          </a:lstStyle>
          <a:p>
            <a:fld id="{EC4D624A-DA16-474F-963F-8CED13AEC998}" type="slidenum">
              <a:rPr lang="en-US" smtClean="0">
                <a:solidFill>
                  <a:srgbClr val="1E1E1E">
                    <a:lumMod val="75000"/>
                    <a:lumOff val="25000"/>
                  </a:srgbClr>
                </a:solidFill>
              </a:rPr>
              <a:pPr/>
              <a:t>‹#›</a:t>
            </a:fld>
            <a:endParaRPr lang="en-US" dirty="0">
              <a:solidFill>
                <a:srgbClr val="1E1E1E">
                  <a:lumMod val="75000"/>
                  <a:lumOff val="25000"/>
                </a:srgbClr>
              </a:solidFill>
            </a:endParaRPr>
          </a:p>
        </p:txBody>
      </p:sp>
      <p:sp>
        <p:nvSpPr>
          <p:cNvPr id="7" name="Footnote"/>
          <p:cNvSpPr>
            <a:spLocks noGrp="1"/>
          </p:cNvSpPr>
          <p:nvPr>
            <p:ph type="body" sz="quarter" idx="13"/>
          </p:nvPr>
        </p:nvSpPr>
        <p:spPr>
          <a:xfrm>
            <a:off x="457200" y="6172200"/>
            <a:ext cx="11277600" cy="193699"/>
          </a:xfrm>
        </p:spPr>
        <p:txBody>
          <a:bodyPr anchor="b"/>
          <a:lstStyle>
            <a:lvl1pPr marL="0" indent="0">
              <a:spcBef>
                <a:spcPts val="0"/>
              </a:spcBef>
              <a:spcAft>
                <a:spcPts val="300"/>
              </a:spcAft>
              <a:buFontTx/>
              <a:buNone/>
              <a:defRPr sz="800"/>
            </a:lvl1pPr>
          </a:lstStyle>
          <a:p>
            <a:pPr lvl="0"/>
            <a:r>
              <a:rPr lang="en-US"/>
              <a:t>Click to edit Master text styles</a:t>
            </a:r>
          </a:p>
        </p:txBody>
      </p:sp>
      <p:sp>
        <p:nvSpPr>
          <p:cNvPr id="3" name="Content Placeholder 2"/>
          <p:cNvSpPr>
            <a:spLocks noGrp="1"/>
          </p:cNvSpPr>
          <p:nvPr>
            <p:ph idx="1"/>
          </p:nvPr>
        </p:nvSpPr>
        <p:spPr>
          <a:xfrm>
            <a:off x="457200" y="1720176"/>
            <a:ext cx="11277600" cy="4371640"/>
          </a:xfrm>
        </p:spPr>
        <p:txBody>
          <a:bodyPr/>
          <a:lstStyle>
            <a:lvl1pPr>
              <a:defRPr sz="2200"/>
            </a:lvl1pPr>
          </a:lstStyle>
          <a:p>
            <a:pPr lvl="0"/>
            <a:r>
              <a:rPr lang="en-US"/>
              <a:t>Click to edit Master text styles</a:t>
            </a:r>
          </a:p>
          <a:p>
            <a:pPr lvl="1"/>
            <a:r>
              <a:rPr lang="en-US"/>
              <a:t>Second level</a:t>
            </a:r>
          </a:p>
        </p:txBody>
      </p:sp>
      <p:sp>
        <p:nvSpPr>
          <p:cNvPr id="2" name="Title 1"/>
          <p:cNvSpPr>
            <a:spLocks noGrp="1"/>
          </p:cNvSpPr>
          <p:nvPr>
            <p:ph type="title"/>
          </p:nvPr>
        </p:nvSpPr>
        <p:spPr>
          <a:xfrm>
            <a:off x="457200" y="843876"/>
            <a:ext cx="11277600" cy="876300"/>
          </a:xfrm>
        </p:spPr>
        <p:txBody>
          <a:bodyPr/>
          <a:lstStyle>
            <a:lvl1pPr>
              <a:defRPr sz="4000" b="0" i="0">
                <a:solidFill>
                  <a:schemeClr val="accent4"/>
                </a:solidFill>
                <a:latin typeface="+mj-lt"/>
                <a:cs typeface="Arial Black" panose="020B0604020202020204" pitchFamily="34" charset="0"/>
              </a:defRPr>
            </a:lvl1pPr>
          </a:lstStyle>
          <a:p>
            <a:r>
              <a:rPr lang="en-US"/>
              <a:t>Click to edit Master title style</a:t>
            </a:r>
          </a:p>
        </p:txBody>
      </p:sp>
      <p:sp>
        <p:nvSpPr>
          <p:cNvPr id="9" name="Text Placeholder 8">
            <a:extLst>
              <a:ext uri="{FF2B5EF4-FFF2-40B4-BE49-F238E27FC236}">
                <a16:creationId xmlns:a16="http://schemas.microsoft.com/office/drawing/2014/main" id="{A579BD49-E56D-F04A-A4F0-CEE40822C5FF}"/>
              </a:ext>
            </a:extLst>
          </p:cNvPr>
          <p:cNvSpPr>
            <a:spLocks noGrp="1"/>
          </p:cNvSpPr>
          <p:nvPr>
            <p:ph type="body" sz="quarter" idx="14"/>
          </p:nvPr>
        </p:nvSpPr>
        <p:spPr>
          <a:xfrm>
            <a:off x="457200" y="6591008"/>
            <a:ext cx="6221413" cy="249279"/>
          </a:xfrm>
        </p:spPr>
        <p:txBody>
          <a:bodyPr anchor="ctr"/>
          <a:lstStyle>
            <a:lvl1pPr marL="0" indent="0">
              <a:buFontTx/>
              <a:buNone/>
              <a:defRPr sz="800" b="0" cap="all" baseline="0">
                <a:solidFill>
                  <a:schemeClr val="tx1">
                    <a:lumMod val="75000"/>
                    <a:lumOff val="25000"/>
                  </a:schemeClr>
                </a:solidFill>
              </a:defRPr>
            </a:lvl1pPr>
            <a:lvl2pPr marL="246888" indent="0">
              <a:buNone/>
              <a:defRPr/>
            </a:lvl2pPr>
          </a:lstStyle>
          <a:p>
            <a:pPr lvl="0"/>
            <a:r>
              <a:rPr lang="en-US"/>
              <a:t>Click to edit Master text styles</a:t>
            </a:r>
          </a:p>
        </p:txBody>
      </p:sp>
    </p:spTree>
    <p:extLst>
      <p:ext uri="{BB962C8B-B14F-4D97-AF65-F5344CB8AC3E}">
        <p14:creationId xmlns:p14="http://schemas.microsoft.com/office/powerpoint/2010/main" val="33769512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GMRS Basic Conten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dirty="0"/>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79371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GMRS Bold - Navy Block">
    <p:spTree>
      <p:nvGrpSpPr>
        <p:cNvPr id="1" name=""/>
        <p:cNvGrpSpPr/>
        <p:nvPr/>
      </p:nvGrpSpPr>
      <p:grpSpPr>
        <a:xfrm>
          <a:off x="0" y="0"/>
          <a:ext cx="0" cy="0"/>
          <a:chOff x="0" y="0"/>
          <a:chExt cx="0" cy="0"/>
        </a:xfrm>
      </p:grpSpPr>
      <p:sp>
        <p:nvSpPr>
          <p:cNvPr id="11" name="Navy edge"/>
          <p:cNvSpPr/>
          <p:nvPr/>
        </p:nvSpPr>
        <p:spPr>
          <a:xfrm>
            <a:off x="7874599" y="0"/>
            <a:ext cx="431740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dirty="0"/>
          </a:p>
        </p:txBody>
      </p:sp>
      <p:sp>
        <p:nvSpPr>
          <p:cNvPr id="7" name="Footnote"/>
          <p:cNvSpPr>
            <a:spLocks noGrp="1"/>
          </p:cNvSpPr>
          <p:nvPr>
            <p:ph type="body" sz="quarter" idx="13"/>
          </p:nvPr>
        </p:nvSpPr>
        <p:spPr>
          <a:xfrm>
            <a:off x="457200" y="6172200"/>
            <a:ext cx="7086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8337176" y="457200"/>
            <a:ext cx="3397624" cy="5715000"/>
          </a:xfrm>
        </p:spPr>
        <p:txBody>
          <a:bodyPr lIns="91440"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7086600"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2" y="411480"/>
            <a:ext cx="7086600" cy="88392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0986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and Content - bulle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9F044A-C4E4-44AC-B43A-4C496B5992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22" b="12274"/>
          <a:stretch/>
        </p:blipFill>
        <p:spPr>
          <a:xfrm>
            <a:off x="0" y="0"/>
            <a:ext cx="12188952" cy="6858000"/>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274320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dirty="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419242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and Content - bulle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35D8F0-AD98-49CB-AB71-D0BAFA1272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02" b="7802"/>
          <a:stretch/>
        </p:blipFill>
        <p:spPr>
          <a:xfrm>
            <a:off x="0" y="0"/>
            <a:ext cx="12188952" cy="6858000"/>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310896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dirty="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117100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 bullet">
    <p:spTree>
      <p:nvGrpSpPr>
        <p:cNvPr id="1" name=""/>
        <p:cNvGrpSpPr/>
        <p:nvPr/>
      </p:nvGrpSpPr>
      <p:grpSpPr>
        <a:xfrm>
          <a:off x="0" y="0"/>
          <a:ext cx="0" cy="0"/>
          <a:chOff x="0" y="0"/>
          <a:chExt cx="0" cy="0"/>
        </a:xfrm>
      </p:grpSpPr>
      <p:pic>
        <p:nvPicPr>
          <p:cNvPr id="6" name="Picture 5" descr="A picture containing outdoor, sky, person, nature&#10;&#10;Description automatically generated">
            <a:extLst>
              <a:ext uri="{FF2B5EF4-FFF2-40B4-BE49-F238E27FC236}">
                <a16:creationId xmlns:a16="http://schemas.microsoft.com/office/drawing/2014/main" id="{722E4B9F-C494-4C31-B2A3-25A418DAFB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39" b="9465"/>
          <a:stretch/>
        </p:blipFill>
        <p:spPr>
          <a:xfrm>
            <a:off x="0" y="0"/>
            <a:ext cx="12188952" cy="6858000"/>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2916936"/>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dirty="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335726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 bulle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4800" y="6553200"/>
            <a:ext cx="457200" cy="304800"/>
          </a:xfrm>
        </p:spPr>
        <p:txBody>
          <a:bodyPr/>
          <a:lstStyle>
            <a:lvl1pPr>
              <a:defRPr b="0"/>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dirty="0">
              <a:solidFill>
                <a:srgbClr val="FFFFFF">
                  <a:lumMod val="85000"/>
                </a:srgbClr>
              </a:solidFill>
            </a:endParaRPr>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11498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411480"/>
            <a:ext cx="10972800" cy="595312"/>
          </a:xfrm>
          <a:prstGeom prst="rect">
            <a:avLst/>
          </a:prstGeom>
        </p:spPr>
        <p:txBody>
          <a:bodyPr lIns="0" tIns="0"/>
          <a:lstStyle>
            <a:lvl1pPr>
              <a:lnSpc>
                <a:spcPct val="100000"/>
              </a:lnSpc>
              <a:defRPr sz="3000" b="1">
                <a:latin typeface="+mj-lt"/>
              </a:defRPr>
            </a:lvl1pPr>
          </a:lstStyle>
          <a:p>
            <a:r>
              <a:rPr lang="en-US"/>
              <a:t>Click to edit Master title style</a:t>
            </a:r>
          </a:p>
        </p:txBody>
      </p:sp>
      <p:sp>
        <p:nvSpPr>
          <p:cNvPr id="3" name="Bottom banner - navy blue">
            <a:extLst>
              <a:ext uri="{FF2B5EF4-FFF2-40B4-BE49-F238E27FC236}">
                <a16:creationId xmlns:a16="http://schemas.microsoft.com/office/drawing/2014/main" id="{732E7FAB-B8E1-4744-A1C7-051402BDBD7A}"/>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Slide Number Placeholder 5">
            <a:extLst>
              <a:ext uri="{FF2B5EF4-FFF2-40B4-BE49-F238E27FC236}">
                <a16:creationId xmlns:a16="http://schemas.microsoft.com/office/drawing/2014/main" id="{63978574-CD5E-4031-94BD-62D358C62C20}"/>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dirty="0">
              <a:solidFill>
                <a:srgbClr val="FFFFFF">
                  <a:lumMod val="85000"/>
                </a:srgbClr>
              </a:solidFill>
            </a:endParaRPr>
          </a:p>
        </p:txBody>
      </p:sp>
    </p:spTree>
    <p:extLst>
      <p:ext uri="{BB962C8B-B14F-4D97-AF65-F5344CB8AC3E}">
        <p14:creationId xmlns:p14="http://schemas.microsoft.com/office/powerpoint/2010/main" val="29488222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067" y="2760133"/>
            <a:ext cx="11192933" cy="1320800"/>
          </a:xfrm>
        </p:spPr>
        <p:txBody>
          <a:bodyPr/>
          <a:lstStyle>
            <a:lvl1pPr>
              <a:defRPr sz="3733" b="1">
                <a:solidFill>
                  <a:schemeClr val="accent1"/>
                </a:solidFill>
                <a:latin typeface="Arial Narrow" panose="020B0606020202030204" pitchFamily="34" charset="0"/>
              </a:defRPr>
            </a:lvl1pPr>
          </a:lstStyle>
          <a:p>
            <a:r>
              <a:rPr lang="en-US"/>
              <a:t>Click to edit Master title style</a:t>
            </a:r>
          </a:p>
        </p:txBody>
      </p:sp>
      <p:sp>
        <p:nvSpPr>
          <p:cNvPr id="5" name="TextBox 4" hidden="1"/>
          <p:cNvSpPr txBox="1"/>
          <p:nvPr/>
        </p:nvSpPr>
        <p:spPr>
          <a:xfrm>
            <a:off x="3937000" y="6585410"/>
            <a:ext cx="4318000" cy="318100"/>
          </a:xfrm>
          <a:prstGeom prst="rect">
            <a:avLst/>
          </a:prstGeom>
          <a:noFill/>
        </p:spPr>
        <p:txBody>
          <a:bodyPr wrap="square" rtlCol="0">
            <a:spAutoFit/>
          </a:bodyPr>
          <a:lstStyle/>
          <a:p>
            <a:pPr algn="ctr">
              <a:defRPr/>
            </a:pPr>
            <a:r>
              <a:rPr lang="en-US" sz="1467" kern="0" dirty="0">
                <a:solidFill>
                  <a:srgbClr val="FFFFFF"/>
                </a:solidFill>
              </a:rPr>
              <a:t>FOR INTERNAL USE ONLY</a:t>
            </a:r>
          </a:p>
        </p:txBody>
      </p:sp>
      <p:sp>
        <p:nvSpPr>
          <p:cNvPr id="6" name="Slide Number Placeholder 3"/>
          <p:cNvSpPr>
            <a:spLocks noGrp="1"/>
          </p:cNvSpPr>
          <p:nvPr>
            <p:ph type="sldNum" sz="quarter" idx="10"/>
          </p:nvPr>
        </p:nvSpPr>
        <p:spPr>
          <a:xfrm>
            <a:off x="11277601" y="6574948"/>
            <a:ext cx="914399" cy="244475"/>
          </a:xfrm>
        </p:spPr>
        <p:txBody>
          <a:bodyPr anchor="ctr" anchorCtr="0"/>
          <a:lstStyle>
            <a:lvl1pPr>
              <a:defRPr b="0">
                <a:solidFill>
                  <a:schemeClr val="tx1"/>
                </a:solidFill>
              </a:defRPr>
            </a:lvl1pPr>
          </a:lstStyle>
          <a:p>
            <a:fld id="{1384FA50-8B36-4B06-A05C-1E58CBA999B5}" type="slidenum">
              <a:rPr lang="en-US" smtClean="0"/>
              <a:pPr/>
              <a:t>‹#›</a:t>
            </a:fld>
            <a:endParaRPr lang="en-US" dirty="0"/>
          </a:p>
        </p:txBody>
      </p:sp>
      <p:sp>
        <p:nvSpPr>
          <p:cNvPr id="7" name="Footer Placeholder 4"/>
          <p:cNvSpPr txBox="1">
            <a:spLocks/>
          </p:cNvSpPr>
          <p:nvPr/>
        </p:nvSpPr>
        <p:spPr>
          <a:xfrm>
            <a:off x="6610351" y="6541287"/>
            <a:ext cx="4471459" cy="295128"/>
          </a:xfrm>
          <a:prstGeom prst="rect">
            <a:avLst/>
          </a:prstGeom>
        </p:spPr>
        <p:txBody>
          <a:bodyPr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219170">
              <a:defRPr/>
            </a:pPr>
            <a:r>
              <a:rPr lang="en-US" sz="1167" dirty="0">
                <a:solidFill>
                  <a:schemeClr val="tx1"/>
                </a:solidFill>
              </a:rPr>
              <a:t>Confidential and Proprietary</a:t>
            </a:r>
          </a:p>
        </p:txBody>
      </p:sp>
      <p:sp>
        <p:nvSpPr>
          <p:cNvPr id="9" name="Footer Placeholder 4">
            <a:extLst>
              <a:ext uri="{FF2B5EF4-FFF2-40B4-BE49-F238E27FC236}">
                <a16:creationId xmlns:a16="http://schemas.microsoft.com/office/drawing/2014/main" id="{C9B14073-E729-4BA3-BC24-434BA1C6BEC8}"/>
              </a:ext>
            </a:extLst>
          </p:cNvPr>
          <p:cNvSpPr txBox="1">
            <a:spLocks/>
          </p:cNvSpPr>
          <p:nvPr userDrawn="1"/>
        </p:nvSpPr>
        <p:spPr>
          <a:xfrm>
            <a:off x="6610351" y="6541287"/>
            <a:ext cx="4471459" cy="295128"/>
          </a:xfrm>
          <a:prstGeom prst="rect">
            <a:avLst/>
          </a:prstGeom>
        </p:spPr>
        <p:txBody>
          <a:bodyPr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219170">
              <a:defRPr/>
            </a:pPr>
            <a:endParaRPr lang="en-US" sz="1167" dirty="0">
              <a:solidFill>
                <a:schemeClr val="tx1"/>
              </a:solidFill>
            </a:endParaRPr>
          </a:p>
        </p:txBody>
      </p:sp>
    </p:spTree>
    <p:extLst>
      <p:ext uri="{BB962C8B-B14F-4D97-AF65-F5344CB8AC3E}">
        <p14:creationId xmlns:p14="http://schemas.microsoft.com/office/powerpoint/2010/main" val="102508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803400"/>
            <a:ext cx="10972800" cy="465772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08" indent="-168270">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6"/>
          <p:cNvSpPr>
            <a:spLocks noGrp="1"/>
          </p:cNvSpPr>
          <p:nvPr>
            <p:ph type="title"/>
          </p:nvPr>
        </p:nvSpPr>
        <p:spPr>
          <a:xfrm>
            <a:off x="457200" y="411479"/>
            <a:ext cx="10972800" cy="886968"/>
          </a:xfrm>
          <a:prstGeom prst="rect">
            <a:avLst/>
          </a:prstGeom>
        </p:spPr>
        <p:txBody>
          <a:bodyPr lIns="0" tIns="0"/>
          <a:lstStyle>
            <a:lvl1pPr>
              <a:lnSpc>
                <a:spcPct val="100000"/>
              </a:lnSpc>
              <a:defRPr sz="3000" b="1">
                <a:latin typeface="+mn-lt"/>
              </a:defRPr>
            </a:lvl1pPr>
          </a:lstStyle>
          <a:p>
            <a:r>
              <a:rPr lang="en-US"/>
              <a:t>Click to edit Master title style</a:t>
            </a:r>
          </a:p>
        </p:txBody>
      </p:sp>
      <p:sp>
        <p:nvSpPr>
          <p:cNvPr id="4" name="Bottom banner - navy blue">
            <a:extLst>
              <a:ext uri="{FF2B5EF4-FFF2-40B4-BE49-F238E27FC236}">
                <a16:creationId xmlns:a16="http://schemas.microsoft.com/office/drawing/2014/main" id="{61E35070-E4EA-47BC-9890-9D3F17C5AC87}"/>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Slide Number Placeholder 5">
            <a:extLst>
              <a:ext uri="{FF2B5EF4-FFF2-40B4-BE49-F238E27FC236}">
                <a16:creationId xmlns:a16="http://schemas.microsoft.com/office/drawing/2014/main" id="{0F7760FC-269B-4B17-AB11-FB7C65BA3573}"/>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dirty="0">
              <a:solidFill>
                <a:srgbClr val="FFFFFF">
                  <a:lumMod val="85000"/>
                </a:srgbClr>
              </a:solidFill>
            </a:endParaRPr>
          </a:p>
        </p:txBody>
      </p:sp>
    </p:spTree>
    <p:extLst>
      <p:ext uri="{BB962C8B-B14F-4D97-AF65-F5344CB8AC3E}">
        <p14:creationId xmlns:p14="http://schemas.microsoft.com/office/powerpoint/2010/main" val="95825720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orient="horz" pos="852">
          <p15:clr>
            <a:srgbClr val="FBAE40"/>
          </p15:clr>
        </p15:guide>
        <p15:guide id="4" orient="horz" pos="5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Group Medicare Retiree Solutions">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338200"/>
            <a:ext cx="11004973" cy="415498"/>
          </a:xfrm>
          <a:prstGeom prst="rect">
            <a:avLst/>
          </a:prstGeom>
        </p:spPr>
        <p:txBody>
          <a:bodyPr wrap="square" lIns="0" tIns="0" rIns="0" bIns="0">
            <a:spAutoFit/>
          </a:bodyPr>
          <a:lstStyle>
            <a:lvl1pPr>
              <a:defRPr sz="3000" b="1" i="0">
                <a:solidFill>
                  <a:schemeClr val="tx2"/>
                </a:solidFill>
              </a:defRPr>
            </a:lvl1pPr>
          </a:lstStyle>
          <a:p>
            <a:endParaRPr dirty="0"/>
          </a:p>
        </p:txBody>
      </p:sp>
      <p:sp>
        <p:nvSpPr>
          <p:cNvPr id="6" name="Holder 6"/>
          <p:cNvSpPr>
            <a:spLocks noGrp="1"/>
          </p:cNvSpPr>
          <p:nvPr>
            <p:ph type="sldNum" sz="quarter" idx="7"/>
          </p:nvPr>
        </p:nvSpPr>
        <p:spPr/>
        <p:txBody>
          <a:bodyPr lIns="0" tIns="0" rIns="0" bIns="0"/>
          <a:lstStyle>
            <a:lvl1pPr algn="ctr">
              <a:defRPr sz="800" b="0" i="0">
                <a:solidFill>
                  <a:schemeClr val="bg1">
                    <a:lumMod val="85000"/>
                  </a:schemeClr>
                </a:solidFill>
                <a:latin typeface="Arial"/>
                <a:cs typeface="Arial"/>
              </a:defRPr>
            </a:lvl1pPr>
          </a:lstStyle>
          <a:p>
            <a:pPr marL="25400">
              <a:spcBef>
                <a:spcPts val="25"/>
              </a:spcBef>
              <a:defRPr/>
            </a:pPr>
            <a:fld id="{81D60167-4931-47E6-BA6A-407CBD079E47}" type="slidenum">
              <a:rPr lang="en-US" spc="-5" smtClean="0"/>
              <a:pPr marL="25400">
                <a:spcBef>
                  <a:spcPts val="25"/>
                </a:spcBef>
                <a:defRPr/>
              </a:pPr>
              <a:t>‹#›</a:t>
            </a:fld>
            <a:endParaRPr lang="en-US" spc="-5" dirty="0"/>
          </a:p>
        </p:txBody>
      </p:sp>
    </p:spTree>
    <p:extLst>
      <p:ext uri="{BB962C8B-B14F-4D97-AF65-F5344CB8AC3E}">
        <p14:creationId xmlns:p14="http://schemas.microsoft.com/office/powerpoint/2010/main" val="35804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pic>
        <p:nvPicPr>
          <p:cNvPr id="8" name="widescreen grid" hidden="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Bottom banner - primary blue"/>
          <p:cNvSpPr/>
          <p:nvPr/>
        </p:nvSpPr>
        <p:spPr>
          <a:xfrm>
            <a:off x="0" y="6556248"/>
            <a:ext cx="12192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2000" dirty="0"/>
          </a:p>
        </p:txBody>
      </p:sp>
      <p:sp>
        <p:nvSpPr>
          <p:cNvPr id="3" name="Text Placeholder 2"/>
          <p:cNvSpPr>
            <a:spLocks noGrp="1"/>
          </p:cNvSpPr>
          <p:nvPr>
            <p:ph type="body" idx="1"/>
          </p:nvPr>
        </p:nvSpPr>
        <p:spPr>
          <a:xfrm>
            <a:off x="457200" y="1295400"/>
            <a:ext cx="11277600"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2" name="Title Placeholder 1"/>
          <p:cNvSpPr>
            <a:spLocks noGrp="1"/>
          </p:cNvSpPr>
          <p:nvPr>
            <p:ph type="title"/>
          </p:nvPr>
        </p:nvSpPr>
        <p:spPr>
          <a:xfrm>
            <a:off x="457200" y="411480"/>
            <a:ext cx="11277600" cy="876300"/>
          </a:xfrm>
          <a:prstGeom prst="rect">
            <a:avLst/>
          </a:prstGeom>
        </p:spPr>
        <p:txBody>
          <a:bodyPr vert="horz" lIns="0" tIns="0" rIns="0" bIns="0" rtlCol="0" anchor="t" anchorCtr="0">
            <a:noAutofit/>
          </a:bodyPr>
          <a:lstStyle/>
          <a:p>
            <a:r>
              <a:rPr lang="en-US"/>
              <a:t>Click to edit Master title style</a:t>
            </a:r>
          </a:p>
        </p:txBody>
      </p:sp>
      <p:sp>
        <p:nvSpPr>
          <p:cNvPr id="7" name="Bottom banner - teal">
            <a:extLst>
              <a:ext uri="{FF2B5EF4-FFF2-40B4-BE49-F238E27FC236}">
                <a16:creationId xmlns:a16="http://schemas.microsoft.com/office/drawing/2014/main" id="{1EE8BB6C-FBE4-45DA-9172-BDEF55FD186A}"/>
              </a:ext>
            </a:extLst>
          </p:cNvPr>
          <p:cNvSpPr/>
          <p:nvPr/>
        </p:nvSpPr>
        <p:spPr>
          <a:xfrm>
            <a:off x="7449200" y="6556248"/>
            <a:ext cx="411480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dirty="0"/>
          </a:p>
        </p:txBody>
      </p:sp>
      <p:sp>
        <p:nvSpPr>
          <p:cNvPr id="9" name="Bottom banner - navy blue">
            <a:extLst>
              <a:ext uri="{FF2B5EF4-FFF2-40B4-BE49-F238E27FC236}">
                <a16:creationId xmlns:a16="http://schemas.microsoft.com/office/drawing/2014/main" id="{D3241425-D81D-4529-BD51-9BBE907E679D}"/>
              </a:ext>
            </a:extLst>
          </p:cNvPr>
          <p:cNvSpPr/>
          <p:nvPr/>
        </p:nvSpPr>
        <p:spPr>
          <a:xfrm>
            <a:off x="11521380" y="6556248"/>
            <a:ext cx="6858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b="1" dirty="0">
              <a:solidFill>
                <a:schemeClr val="bg1">
                  <a:lumMod val="85000"/>
                </a:schemeClr>
              </a:solidFill>
            </a:endParaRPr>
          </a:p>
        </p:txBody>
      </p:sp>
      <p:sp>
        <p:nvSpPr>
          <p:cNvPr id="6" name="Slide Number Placeholder"/>
          <p:cNvSpPr>
            <a:spLocks noGrp="1"/>
          </p:cNvSpPr>
          <p:nvPr>
            <p:ph type="sldNum" sz="quarter" idx="4"/>
          </p:nvPr>
        </p:nvSpPr>
        <p:spPr>
          <a:xfrm>
            <a:off x="11731752" y="6553200"/>
            <a:ext cx="457200" cy="304800"/>
          </a:xfrm>
          <a:prstGeom prst="rect">
            <a:avLst/>
          </a:prstGeom>
        </p:spPr>
        <p:txBody>
          <a:bodyPr vert="horz" wrap="none" lIns="0" tIns="0" rIns="0" bIns="0" rtlCol="0" anchor="ctr"/>
          <a:lstStyle>
            <a:lvl1pPr algn="ctr">
              <a:defRPr sz="800" b="0">
                <a:solidFill>
                  <a:srgbClr val="D9D9D9"/>
                </a:solidFill>
              </a:defRPr>
            </a:lvl1pPr>
          </a:lstStyle>
          <a:p>
            <a:fld id="{1384FA50-8B36-4B06-A05C-1E58CBA999B5}" type="slidenum">
              <a:rPr lang="en-US" smtClean="0"/>
              <a:pPr/>
              <a:t>‹#›</a:t>
            </a:fld>
            <a:endParaRPr lang="en-US" dirty="0"/>
          </a:p>
        </p:txBody>
      </p:sp>
      <p:sp>
        <p:nvSpPr>
          <p:cNvPr id="5" name="TextBox 4">
            <a:extLst>
              <a:ext uri="{FF2B5EF4-FFF2-40B4-BE49-F238E27FC236}">
                <a16:creationId xmlns:a16="http://schemas.microsoft.com/office/drawing/2014/main" id="{F4026410-80D9-491C-B00D-4344EC6E61A7}"/>
              </a:ext>
            </a:extLst>
          </p:cNvPr>
          <p:cNvSpPr txBox="1"/>
          <p:nvPr/>
        </p:nvSpPr>
        <p:spPr>
          <a:xfrm>
            <a:off x="457200" y="6556248"/>
            <a:ext cx="65" cy="276999"/>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1" i="0" u="none" strike="noStrike" kern="1200" cap="none" spc="200" normalizeH="0" baseline="0" noProof="0" dirty="0">
                <a:ln>
                  <a:noFill/>
                </a:ln>
                <a:solidFill>
                  <a:srgbClr val="FFFFFF">
                    <a:lumMod val="85000"/>
                  </a:srgbClr>
                </a:solidFill>
                <a:effectLst/>
                <a:uLnTx/>
                <a:uFillTx/>
                <a:latin typeface="+mn-lt"/>
                <a:ea typeface="+mn-ea"/>
                <a:cs typeface="+mn-cs"/>
              </a:rPr>
              <a:t>GROUP MEDICARE RETIREE SOLUTIONS</a:t>
            </a:r>
          </a:p>
        </p:txBody>
      </p:sp>
    </p:spTree>
    <p:extLst>
      <p:ext uri="{BB962C8B-B14F-4D97-AF65-F5344CB8AC3E}">
        <p14:creationId xmlns:p14="http://schemas.microsoft.com/office/powerpoint/2010/main" val="350116246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2" r:id="rId3"/>
    <p:sldLayoutId id="2147484041" r:id="rId4"/>
    <p:sldLayoutId id="2147484125" r:id="rId5"/>
    <p:sldLayoutId id="2147484164" r:id="rId6"/>
    <p:sldLayoutId id="2147484167" r:id="rId7"/>
    <p:sldLayoutId id="2147484168" r:id="rId8"/>
    <p:sldLayoutId id="2147484169" r:id="rId9"/>
    <p:sldLayoutId id="2147484170" r:id="rId10"/>
  </p:sldLayoutIdLst>
  <p:hf hdr="0" ftr="0" dt="0"/>
  <p:txStyles>
    <p:title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p:titleStyle>
    <p:body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64">
          <p15:clr>
            <a:srgbClr val="F26B43"/>
          </p15:clr>
        </p15:guide>
        <p15:guide id="4" orient="horz" pos="4128">
          <p15:clr>
            <a:srgbClr val="F26B43"/>
          </p15:clr>
        </p15:guide>
        <p15:guide id="5" orient="horz" pos="4080">
          <p15:clr>
            <a:srgbClr val="F26B43"/>
          </p15:clr>
        </p15:guide>
        <p15:guide id="6" pos="288">
          <p15:clr>
            <a:srgbClr val="F26B43"/>
          </p15:clr>
        </p15:guide>
        <p15:guide id="7" pos="7392">
          <p15:clr>
            <a:srgbClr val="F26B43"/>
          </p15:clr>
        </p15:guide>
        <p15:guide id="9" orient="horz" pos="1008">
          <p15:clr>
            <a:srgbClr val="F26B43"/>
          </p15:clr>
        </p15:guide>
        <p15:guide id="11" orient="horz" pos="816">
          <p15:clr>
            <a:srgbClr val="F26B43"/>
          </p15:clr>
        </p15:guide>
        <p15:guide id="12"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pic>
        <p:nvPicPr>
          <p:cNvPr id="8" name="widescreen grid" hidden="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Bottom banner - primary blue"/>
          <p:cNvSpPr/>
          <p:nvPr/>
        </p:nvSpPr>
        <p:spPr>
          <a:xfrm>
            <a:off x="0" y="6556248"/>
            <a:ext cx="12192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2000" dirty="0"/>
          </a:p>
        </p:txBody>
      </p:sp>
      <p:sp>
        <p:nvSpPr>
          <p:cNvPr id="3" name="Text Placeholder 2"/>
          <p:cNvSpPr>
            <a:spLocks noGrp="1"/>
          </p:cNvSpPr>
          <p:nvPr>
            <p:ph type="body" idx="1"/>
          </p:nvPr>
        </p:nvSpPr>
        <p:spPr>
          <a:xfrm>
            <a:off x="457200" y="1295400"/>
            <a:ext cx="11277600"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2" name="Title Placeholder 1"/>
          <p:cNvSpPr>
            <a:spLocks noGrp="1"/>
          </p:cNvSpPr>
          <p:nvPr>
            <p:ph type="title"/>
          </p:nvPr>
        </p:nvSpPr>
        <p:spPr>
          <a:xfrm>
            <a:off x="457200" y="411480"/>
            <a:ext cx="11277600" cy="876300"/>
          </a:xfrm>
          <a:prstGeom prst="rect">
            <a:avLst/>
          </a:prstGeom>
        </p:spPr>
        <p:txBody>
          <a:bodyPr vert="horz" lIns="0" tIns="0" rIns="0" bIns="0" rtlCol="0" anchor="t" anchorCtr="0">
            <a:noAutofit/>
          </a:bodyPr>
          <a:lstStyle/>
          <a:p>
            <a:r>
              <a:rPr lang="en-US"/>
              <a:t>Click to edit Master title style</a:t>
            </a:r>
          </a:p>
        </p:txBody>
      </p:sp>
      <p:sp>
        <p:nvSpPr>
          <p:cNvPr id="7" name="Bottom banner - teal">
            <a:extLst>
              <a:ext uri="{FF2B5EF4-FFF2-40B4-BE49-F238E27FC236}">
                <a16:creationId xmlns:a16="http://schemas.microsoft.com/office/drawing/2014/main" id="{1EE8BB6C-FBE4-45DA-9172-BDEF55FD186A}"/>
              </a:ext>
            </a:extLst>
          </p:cNvPr>
          <p:cNvSpPr/>
          <p:nvPr/>
        </p:nvSpPr>
        <p:spPr>
          <a:xfrm>
            <a:off x="7449200" y="6556248"/>
            <a:ext cx="411480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dirty="0"/>
          </a:p>
        </p:txBody>
      </p:sp>
      <p:sp>
        <p:nvSpPr>
          <p:cNvPr id="9" name="Bottom banner - navy blue">
            <a:extLst>
              <a:ext uri="{FF2B5EF4-FFF2-40B4-BE49-F238E27FC236}">
                <a16:creationId xmlns:a16="http://schemas.microsoft.com/office/drawing/2014/main" id="{D3241425-D81D-4529-BD51-9BBE907E679D}"/>
              </a:ext>
            </a:extLst>
          </p:cNvPr>
          <p:cNvSpPr/>
          <p:nvPr/>
        </p:nvSpPr>
        <p:spPr>
          <a:xfrm>
            <a:off x="11521380" y="6556248"/>
            <a:ext cx="6858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b="1" dirty="0">
              <a:solidFill>
                <a:srgbClr val="D9D9D9"/>
              </a:solidFill>
            </a:endParaRPr>
          </a:p>
        </p:txBody>
      </p:sp>
      <p:sp>
        <p:nvSpPr>
          <p:cNvPr id="6" name="Slide Number Placeholder"/>
          <p:cNvSpPr>
            <a:spLocks noGrp="1"/>
          </p:cNvSpPr>
          <p:nvPr>
            <p:ph type="sldNum" sz="quarter" idx="4"/>
          </p:nvPr>
        </p:nvSpPr>
        <p:spPr>
          <a:xfrm>
            <a:off x="11731752" y="6553200"/>
            <a:ext cx="457200" cy="304800"/>
          </a:xfrm>
          <a:prstGeom prst="rect">
            <a:avLst/>
          </a:prstGeom>
        </p:spPr>
        <p:txBody>
          <a:bodyPr vert="horz" wrap="none" lIns="0" tIns="0" rIns="0" bIns="0" rtlCol="0" anchor="ctr"/>
          <a:lstStyle>
            <a:lvl1pPr algn="ctr">
              <a:defRPr sz="800" b="0">
                <a:solidFill>
                  <a:srgbClr val="D9D9D9"/>
                </a:solidFill>
              </a:defRPr>
            </a:lvl1pPr>
          </a:lstStyle>
          <a:p>
            <a:fld id="{1384FA50-8B36-4B06-A05C-1E58CBA999B5}" type="slidenum">
              <a:rPr lang="en-US" smtClean="0"/>
              <a:pPr/>
              <a:t>‹#›</a:t>
            </a:fld>
            <a:endParaRPr lang="en-US" dirty="0"/>
          </a:p>
        </p:txBody>
      </p:sp>
      <p:sp>
        <p:nvSpPr>
          <p:cNvPr id="5" name="TextBox 4">
            <a:extLst>
              <a:ext uri="{FF2B5EF4-FFF2-40B4-BE49-F238E27FC236}">
                <a16:creationId xmlns:a16="http://schemas.microsoft.com/office/drawing/2014/main" id="{F4026410-80D9-491C-B00D-4344EC6E61A7}"/>
              </a:ext>
            </a:extLst>
          </p:cNvPr>
          <p:cNvSpPr txBox="1"/>
          <p:nvPr/>
        </p:nvSpPr>
        <p:spPr>
          <a:xfrm>
            <a:off x="457200" y="6556247"/>
            <a:ext cx="65" cy="301752"/>
          </a:xfrm>
          <a:prstGeom prst="rect">
            <a:avLst/>
          </a:prstGeom>
          <a:noFill/>
        </p:spPr>
        <p:txBody>
          <a:bodyPr wrap="none" lIns="0" tIns="0" rIns="0" bIns="0" rtlCol="0" anchor="ctr" anchorCtr="0">
            <a:noAutofit/>
          </a:bodyPr>
          <a:lstStyle/>
          <a:p>
            <a:pPr>
              <a:spcAft>
                <a:spcPts val="600"/>
              </a:spcAft>
            </a:pPr>
            <a:r>
              <a:rPr lang="en-US" sz="800" b="1" spc="200" baseline="0" dirty="0">
                <a:solidFill>
                  <a:schemeClr val="bg1">
                    <a:lumMod val="85000"/>
                  </a:schemeClr>
                </a:solidFill>
              </a:rPr>
              <a:t>GROUP MEDICARE RETIREE SOLUTIONS</a:t>
            </a:r>
          </a:p>
        </p:txBody>
      </p:sp>
    </p:spTree>
    <p:extLst>
      <p:ext uri="{BB962C8B-B14F-4D97-AF65-F5344CB8AC3E}">
        <p14:creationId xmlns:p14="http://schemas.microsoft.com/office/powerpoint/2010/main" val="211281470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66" r:id="rId5"/>
    <p:sldLayoutId id="2147484171" r:id="rId6"/>
    <p:sldLayoutId id="2147484172" r:id="rId7"/>
  </p:sldLayoutIdLst>
  <p:hf hdr="0" ftr="0" dt="0"/>
  <p:txStyles>
    <p:title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p:titleStyle>
    <p:body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64">
          <p15:clr>
            <a:srgbClr val="F26B43"/>
          </p15:clr>
        </p15:guide>
        <p15:guide id="4" orient="horz" pos="4128">
          <p15:clr>
            <a:srgbClr val="F26B43"/>
          </p15:clr>
        </p15:guide>
        <p15:guide id="5" orient="horz" pos="4080">
          <p15:clr>
            <a:srgbClr val="F26B43"/>
          </p15:clr>
        </p15:guide>
        <p15:guide id="6" pos="288">
          <p15:clr>
            <a:srgbClr val="F26B43"/>
          </p15:clr>
        </p15:guide>
        <p15:guide id="7" pos="7392">
          <p15:clr>
            <a:srgbClr val="F26B43"/>
          </p15:clr>
        </p15:guide>
        <p15:guide id="9" orient="horz" pos="1008">
          <p15:clr>
            <a:srgbClr val="F26B43"/>
          </p15:clr>
        </p15:guide>
        <p15:guide id="11" orient="horz" pos="816">
          <p15:clr>
            <a:srgbClr val="F26B43"/>
          </p15:clr>
        </p15:guide>
        <p15:guide id="12"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bcbstx.com/retiree-medicare-u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cbstx.com/retiree-medicare-ut"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www.bcbsglobalcore.com/"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www.bcbstx.com/retiree-medicare-u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bcbstx.com/retiree-medicare-ut"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ocrportal.hhs.gov/ocr/portal/lobby.jsf"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a:t>
            </a:fld>
            <a:endParaRPr lang="en-US" dirty="0"/>
          </a:p>
        </p:txBody>
      </p:sp>
      <p:sp>
        <p:nvSpPr>
          <p:cNvPr id="5" name="Content Placeholder 4">
            <a:extLst>
              <a:ext uri="{FF2B5EF4-FFF2-40B4-BE49-F238E27FC236}">
                <a16:creationId xmlns:a16="http://schemas.microsoft.com/office/drawing/2014/main" id="{201AA23B-698B-4963-B518-F2C0329617C3}"/>
              </a:ext>
            </a:extLst>
          </p:cNvPr>
          <p:cNvSpPr>
            <a:spLocks noGrp="1"/>
          </p:cNvSpPr>
          <p:nvPr>
            <p:ph idx="1"/>
          </p:nvPr>
        </p:nvSpPr>
        <p:spPr>
          <a:xfrm>
            <a:off x="459620" y="2761873"/>
            <a:ext cx="11405202" cy="2053846"/>
          </a:xfrm>
        </p:spPr>
        <p:txBody>
          <a:bodyPr vert="horz" wrap="square" lIns="0" tIns="0" rIns="0" bIns="0" numCol="1" rtlCol="0" anchor="t">
            <a:noAutofit/>
          </a:bodyPr>
          <a:lstStyle/>
          <a:p>
            <a:pPr marL="342900" indent="-342900">
              <a:lnSpc>
                <a:spcPct val="150000"/>
              </a:lnSpc>
              <a:spcBef>
                <a:spcPts val="0"/>
              </a:spcBef>
              <a:spcAft>
                <a:spcPts val="0"/>
              </a:spcAft>
              <a:buFont typeface="Arial" panose="020B0604020202020204" pitchFamily="34" charset="0"/>
              <a:buChar char="•"/>
            </a:pPr>
            <a:r>
              <a:rPr lang="en-US" sz="2000" dirty="0"/>
              <a:t>Your mic and camera have been disabled to save bandwidth and avoid disruptions.</a:t>
            </a:r>
          </a:p>
          <a:p>
            <a:pPr marL="342900" indent="-342900">
              <a:lnSpc>
                <a:spcPct val="150000"/>
              </a:lnSpc>
              <a:spcBef>
                <a:spcPts val="0"/>
              </a:spcBef>
              <a:spcAft>
                <a:spcPts val="0"/>
              </a:spcAft>
              <a:buFont typeface="Arial" panose="020B0604020202020204" pitchFamily="34" charset="0"/>
              <a:buChar char="•"/>
            </a:pPr>
            <a:r>
              <a:rPr lang="en-US" sz="2000" dirty="0"/>
              <a:t>If you have a question, you can utilize the Microsoft Teams chat feature at any time. </a:t>
            </a:r>
          </a:p>
          <a:p>
            <a:pPr marL="342900" indent="-342900">
              <a:lnSpc>
                <a:spcPct val="150000"/>
              </a:lnSpc>
              <a:spcBef>
                <a:spcPts val="0"/>
              </a:spcBef>
              <a:spcAft>
                <a:spcPts val="0"/>
              </a:spcAft>
              <a:buFont typeface="Arial" panose="020B0604020202020204" pitchFamily="34" charset="0"/>
              <a:buChar char="•"/>
            </a:pPr>
            <a:r>
              <a:rPr lang="en-US" sz="2000" dirty="0"/>
              <a:t>If you prefer to ask your question verbally, please wait until the end of our presentation, and use the Raise hand feature, and we will answer questions one at a time.</a:t>
            </a:r>
          </a:p>
          <a:p>
            <a:pPr marL="0" indent="0">
              <a:lnSpc>
                <a:spcPct val="95000"/>
              </a:lnSpc>
              <a:buNone/>
            </a:pPr>
            <a:endParaRPr lang="en-US" sz="2000" b="1" dirty="0">
              <a:solidFill>
                <a:schemeClr val="tx2"/>
              </a:solidFill>
            </a:endParaRPr>
          </a:p>
          <a:p>
            <a:pPr marL="0" indent="0">
              <a:lnSpc>
                <a:spcPct val="95000"/>
              </a:lnSpc>
              <a:buNone/>
            </a:pPr>
            <a:endParaRPr lang="en-US" sz="2000" b="1" dirty="0">
              <a:solidFill>
                <a:schemeClr val="tx2"/>
              </a:solidFill>
            </a:endParaRPr>
          </a:p>
          <a:p>
            <a:pPr marL="0" indent="0">
              <a:buNone/>
            </a:pPr>
            <a:endParaRPr lang="en-US" dirty="0"/>
          </a:p>
        </p:txBody>
      </p:sp>
      <p:sp>
        <p:nvSpPr>
          <p:cNvPr id="4" name="Title 3">
            <a:extLst>
              <a:ext uri="{FF2B5EF4-FFF2-40B4-BE49-F238E27FC236}">
                <a16:creationId xmlns:a16="http://schemas.microsoft.com/office/drawing/2014/main" id="{C8299CE0-2090-4655-9478-DB1B3F679005}"/>
              </a:ext>
            </a:extLst>
          </p:cNvPr>
          <p:cNvSpPr>
            <a:spLocks noGrp="1"/>
          </p:cNvSpPr>
          <p:nvPr>
            <p:ph type="title"/>
          </p:nvPr>
        </p:nvSpPr>
        <p:spPr>
          <a:xfrm>
            <a:off x="210081" y="327547"/>
            <a:ext cx="11277600" cy="876300"/>
          </a:xfrm>
        </p:spPr>
        <p:txBody>
          <a:bodyPr/>
          <a:lstStyle/>
          <a:p>
            <a:r>
              <a:rPr lang="en-US" sz="4400" dirty="0"/>
              <a:t>Welcome</a:t>
            </a:r>
            <a:br>
              <a:rPr lang="en-US" dirty="0"/>
            </a:br>
            <a:endParaRPr lang="en-US" dirty="0">
              <a:cs typeface="Arial"/>
            </a:endParaRPr>
          </a:p>
        </p:txBody>
      </p:sp>
      <p:sp>
        <p:nvSpPr>
          <p:cNvPr id="6" name="TextBox 5">
            <a:extLst>
              <a:ext uri="{FF2B5EF4-FFF2-40B4-BE49-F238E27FC236}">
                <a16:creationId xmlns:a16="http://schemas.microsoft.com/office/drawing/2014/main" id="{67D2C43D-FEC6-3AF7-7D49-9C4D26E4F107}"/>
              </a:ext>
            </a:extLst>
          </p:cNvPr>
          <p:cNvSpPr txBox="1"/>
          <p:nvPr/>
        </p:nvSpPr>
        <p:spPr>
          <a:xfrm>
            <a:off x="210081" y="906032"/>
            <a:ext cx="8953955" cy="1292662"/>
          </a:xfrm>
          <a:prstGeom prst="rect">
            <a:avLst/>
          </a:prstGeom>
          <a:solidFill>
            <a:schemeClr val="bg1"/>
          </a:solidFill>
        </p:spPr>
        <p:txBody>
          <a:bodyPr rot="0" spcFirstLastPara="0" vertOverflow="overflow" horzOverflow="overflow" vert="horz" wrap="square" lIns="228600" tIns="91440" rIns="137160" bIns="91440" numCol="1" spcCol="0" rtlCol="0" fromWordArt="0" anchor="ctr" anchorCtr="0" forceAA="0" compatLnSpc="1">
            <a:prstTxWarp prst="textNoShape">
              <a:avLst/>
            </a:prstTxWarp>
            <a:spAutoFit/>
          </a:bodyPr>
          <a:lstStyle/>
          <a:p>
            <a:pPr>
              <a:spcAft>
                <a:spcPts val="600"/>
              </a:spcAft>
            </a:pPr>
            <a:r>
              <a:rPr lang="en-US" sz="2400" kern="1200" dirty="0">
                <a:latin typeface="Arial"/>
                <a:ea typeface="Calibri"/>
                <a:cs typeface="Times New Roman"/>
              </a:rPr>
              <a:t>Thank you for joining our  </a:t>
            </a:r>
            <a:r>
              <a:rPr lang="en-US" sz="2400" kern="1200" dirty="0">
                <a:solidFill>
                  <a:schemeClr val="accent1"/>
                </a:solidFill>
                <a:latin typeface="Arial"/>
                <a:ea typeface="Calibri"/>
                <a:cs typeface="Times New Roman"/>
              </a:rPr>
              <a:t>Blue Cross Medicare Advantage Open Access (PPO) </a:t>
            </a:r>
            <a:r>
              <a:rPr lang="en-US" sz="2400" kern="1200" dirty="0">
                <a:latin typeface="Arial"/>
                <a:ea typeface="Calibri"/>
                <a:cs typeface="Times New Roman"/>
              </a:rPr>
              <a:t>Virtual Education Session. We will begin momentarily. </a:t>
            </a:r>
            <a:endParaRPr lang="en-US" sz="2400" dirty="0">
              <a:cs typeface="Arial"/>
            </a:endParaRPr>
          </a:p>
        </p:txBody>
      </p:sp>
      <p:pic>
        <p:nvPicPr>
          <p:cNvPr id="23" name="Picture 22">
            <a:extLst>
              <a:ext uri="{FF2B5EF4-FFF2-40B4-BE49-F238E27FC236}">
                <a16:creationId xmlns:a16="http://schemas.microsoft.com/office/drawing/2014/main" id="{BAA40BB3-FFA9-DC21-01BD-B9924F17D3D7}"/>
              </a:ext>
            </a:extLst>
          </p:cNvPr>
          <p:cNvPicPr>
            <a:picLocks noChangeAspect="1"/>
          </p:cNvPicPr>
          <p:nvPr/>
        </p:nvPicPr>
        <p:blipFill>
          <a:blip r:embed="rId3"/>
          <a:stretch>
            <a:fillRect/>
          </a:stretch>
        </p:blipFill>
        <p:spPr>
          <a:xfrm>
            <a:off x="530072" y="5216415"/>
            <a:ext cx="11334750" cy="895350"/>
          </a:xfrm>
          <a:prstGeom prst="rect">
            <a:avLst/>
          </a:prstGeom>
        </p:spPr>
      </p:pic>
      <p:sp>
        <p:nvSpPr>
          <p:cNvPr id="25" name="TextBox 24">
            <a:extLst>
              <a:ext uri="{FF2B5EF4-FFF2-40B4-BE49-F238E27FC236}">
                <a16:creationId xmlns:a16="http://schemas.microsoft.com/office/drawing/2014/main" id="{3E7CB70E-57CB-4E9C-1A58-FA55CE4277D1}"/>
              </a:ext>
            </a:extLst>
          </p:cNvPr>
          <p:cNvSpPr txBox="1"/>
          <p:nvPr/>
        </p:nvSpPr>
        <p:spPr>
          <a:xfrm>
            <a:off x="388949" y="2174931"/>
            <a:ext cx="6167436" cy="456535"/>
          </a:xfrm>
          <a:prstGeom prst="rect">
            <a:avLst/>
          </a:prstGeom>
          <a:solidFill>
            <a:schemeClr val="bg1"/>
          </a:solidFill>
          <a:ln>
            <a:solidFill>
              <a:schemeClr val="bg1"/>
            </a:solidFill>
          </a:ln>
        </p:spPr>
        <p:txBody>
          <a:bodyPr wrap="square">
            <a:spAutoFit/>
          </a:bodyPr>
          <a:lstStyle/>
          <a:p>
            <a:pPr marL="0" indent="0">
              <a:lnSpc>
                <a:spcPct val="150000"/>
              </a:lnSpc>
              <a:spcBef>
                <a:spcPts val="0"/>
              </a:spcBef>
              <a:spcAft>
                <a:spcPts val="0"/>
              </a:spcAft>
              <a:buNone/>
            </a:pPr>
            <a:r>
              <a:rPr lang="en-US" sz="1800" b="1" dirty="0">
                <a:solidFill>
                  <a:schemeClr val="accent1"/>
                </a:solidFill>
              </a:rPr>
              <a:t>A few reminders before we get started:</a:t>
            </a:r>
          </a:p>
        </p:txBody>
      </p:sp>
      <p:sp>
        <p:nvSpPr>
          <p:cNvPr id="31" name="Oval 30">
            <a:extLst>
              <a:ext uri="{FF2B5EF4-FFF2-40B4-BE49-F238E27FC236}">
                <a16:creationId xmlns:a16="http://schemas.microsoft.com/office/drawing/2014/main" id="{6D6DCD78-2001-BBE4-5F5E-85088E30AE08}"/>
              </a:ext>
            </a:extLst>
          </p:cNvPr>
          <p:cNvSpPr/>
          <p:nvPr/>
        </p:nvSpPr>
        <p:spPr>
          <a:xfrm>
            <a:off x="494846" y="5118086"/>
            <a:ext cx="1041548" cy="1292662"/>
          </a:xfrm>
          <a:prstGeom prst="ellipse">
            <a:avLst/>
          </a:prstGeom>
          <a:noFill/>
          <a:ln w="762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32" name="Oval 31">
            <a:extLst>
              <a:ext uri="{FF2B5EF4-FFF2-40B4-BE49-F238E27FC236}">
                <a16:creationId xmlns:a16="http://schemas.microsoft.com/office/drawing/2014/main" id="{1466D86F-B067-03E1-D0CF-9A86B9F1C198}"/>
              </a:ext>
            </a:extLst>
          </p:cNvPr>
          <p:cNvSpPr/>
          <p:nvPr/>
        </p:nvSpPr>
        <p:spPr>
          <a:xfrm>
            <a:off x="2117115" y="5118086"/>
            <a:ext cx="1041548" cy="1292662"/>
          </a:xfrm>
          <a:prstGeom prst="ellipse">
            <a:avLst/>
          </a:prstGeom>
          <a:noFill/>
          <a:ln w="762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pic>
        <p:nvPicPr>
          <p:cNvPr id="3" name="Picture 2">
            <a:extLst>
              <a:ext uri="{FF2B5EF4-FFF2-40B4-BE49-F238E27FC236}">
                <a16:creationId xmlns:a16="http://schemas.microsoft.com/office/drawing/2014/main" id="{B52F3A74-3B28-0B71-99D6-0B111E4FA8EB}"/>
              </a:ext>
            </a:extLst>
          </p:cNvPr>
          <p:cNvPicPr>
            <a:picLocks noChangeAspect="1"/>
          </p:cNvPicPr>
          <p:nvPr/>
        </p:nvPicPr>
        <p:blipFill>
          <a:blip r:embed="rId4"/>
          <a:stretch>
            <a:fillRect/>
          </a:stretch>
        </p:blipFill>
        <p:spPr>
          <a:xfrm>
            <a:off x="9479046" y="923185"/>
            <a:ext cx="1875099" cy="422476"/>
          </a:xfrm>
          <a:prstGeom prst="rect">
            <a:avLst/>
          </a:prstGeom>
        </p:spPr>
      </p:pic>
      <p:pic>
        <p:nvPicPr>
          <p:cNvPr id="7" name="Picture 6">
            <a:extLst>
              <a:ext uri="{FF2B5EF4-FFF2-40B4-BE49-F238E27FC236}">
                <a16:creationId xmlns:a16="http://schemas.microsoft.com/office/drawing/2014/main" id="{891F733D-3F38-7A20-0B9F-1798E31940B9}"/>
              </a:ext>
            </a:extLst>
          </p:cNvPr>
          <p:cNvPicPr>
            <a:picLocks noChangeAspect="1"/>
          </p:cNvPicPr>
          <p:nvPr/>
        </p:nvPicPr>
        <p:blipFill>
          <a:blip r:embed="rId5"/>
          <a:stretch>
            <a:fillRect/>
          </a:stretch>
        </p:blipFill>
        <p:spPr>
          <a:xfrm>
            <a:off x="8280378" y="289425"/>
            <a:ext cx="3431576" cy="570694"/>
          </a:xfrm>
          <a:prstGeom prst="rect">
            <a:avLst/>
          </a:prstGeom>
        </p:spPr>
      </p:pic>
    </p:spTree>
    <p:extLst>
      <p:ext uri="{BB962C8B-B14F-4D97-AF65-F5344CB8AC3E}">
        <p14:creationId xmlns:p14="http://schemas.microsoft.com/office/powerpoint/2010/main" val="98961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quarter" idx="11"/>
          </p:nvPr>
        </p:nvSpPr>
        <p:spPr>
          <a:xfrm>
            <a:off x="0" y="2095777"/>
            <a:ext cx="3729053" cy="2894576"/>
          </a:xfrm>
        </p:spPr>
        <p:txBody>
          <a:bodyPr vert="horz" wrap="square" lIns="0" tIns="0" rIns="0" bIns="0" rtlCol="0" anchor="t">
            <a:noAutofit/>
          </a:bodyPr>
          <a:lstStyle/>
          <a:p>
            <a:pPr marL="803275" lvl="2" indent="-288925">
              <a:spcAft>
                <a:spcPts val="800"/>
              </a:spcAft>
              <a:buClr>
                <a:srgbClr val="0070C0"/>
              </a:buClr>
            </a:pPr>
            <a:r>
              <a:rPr lang="en-US" sz="2000" dirty="0"/>
              <a:t>MDLIVE</a:t>
            </a:r>
            <a:r>
              <a:rPr lang="en-US" baseline="30000" dirty="0"/>
              <a:t>® </a:t>
            </a:r>
            <a:r>
              <a:rPr lang="en-US" sz="2000" dirty="0"/>
              <a:t>Virtual Visits </a:t>
            </a:r>
          </a:p>
          <a:p>
            <a:pPr marL="803275" lvl="2" indent="-288925">
              <a:spcAft>
                <a:spcPts val="800"/>
              </a:spcAft>
              <a:buClr>
                <a:srgbClr val="0070C0"/>
              </a:buClr>
            </a:pPr>
            <a:r>
              <a:rPr lang="en-US" sz="2000" dirty="0"/>
              <a:t>24/7 Nurseline</a:t>
            </a:r>
          </a:p>
          <a:p>
            <a:pPr marL="803275" lvl="2" indent="-288925">
              <a:spcAft>
                <a:spcPts val="800"/>
              </a:spcAft>
              <a:buClr>
                <a:srgbClr val="0070C0"/>
              </a:buClr>
            </a:pPr>
            <a:r>
              <a:rPr lang="en-US" sz="2000" dirty="0">
                <a:ea typeface="+mn-lt"/>
                <a:cs typeface="+mn-lt"/>
              </a:rPr>
              <a:t>Blue365</a:t>
            </a:r>
            <a:r>
              <a:rPr lang="en-US" baseline="30000" dirty="0">
                <a:ea typeface="+mn-lt"/>
                <a:cs typeface="+mn-lt"/>
              </a:rPr>
              <a:t>® </a:t>
            </a:r>
            <a:endParaRPr lang="en-US" sz="2400" baseline="30000" dirty="0"/>
          </a:p>
          <a:p>
            <a:pPr marL="803275" lvl="2" indent="-288925">
              <a:spcAft>
                <a:spcPts val="800"/>
              </a:spcAft>
              <a:buClr>
                <a:srgbClr val="0070C0"/>
              </a:buClr>
            </a:pPr>
            <a:r>
              <a:rPr lang="en-US" sz="2000" dirty="0">
                <a:ea typeface="+mn-lt"/>
                <a:cs typeface="+mn-lt"/>
              </a:rPr>
              <a:t>TruHearing</a:t>
            </a:r>
            <a:r>
              <a:rPr lang="en-US" baseline="30000" dirty="0">
                <a:ea typeface="+mn-lt"/>
                <a:cs typeface="+mn-lt"/>
              </a:rPr>
              <a:t>® - </a:t>
            </a:r>
          </a:p>
          <a:p>
            <a:pPr marL="803275" lvl="2" indent="-288925">
              <a:spcAft>
                <a:spcPts val="800"/>
              </a:spcAft>
              <a:buClr>
                <a:srgbClr val="0070C0"/>
              </a:buClr>
            </a:pPr>
            <a:r>
              <a:rPr lang="en-US" sz="2000" dirty="0"/>
              <a:t>SilverSneakers</a:t>
            </a:r>
            <a:r>
              <a:rPr lang="en-US" baseline="30000" dirty="0"/>
              <a:t>®  </a:t>
            </a:r>
            <a:br>
              <a:rPr lang="en-US" sz="2000" baseline="30000" dirty="0"/>
            </a:br>
            <a:r>
              <a:rPr lang="en-US" sz="2000" dirty="0"/>
              <a:t>Fitness Program </a:t>
            </a:r>
          </a:p>
          <a:p>
            <a:pPr marL="803275" lvl="2" indent="-288925">
              <a:spcAft>
                <a:spcPts val="800"/>
              </a:spcAft>
              <a:buClr>
                <a:srgbClr val="0070C0"/>
              </a:buClr>
            </a:pPr>
            <a:r>
              <a:rPr lang="en-US" sz="2000" dirty="0"/>
              <a:t>Private Duty Nursing</a:t>
            </a:r>
          </a:p>
          <a:p>
            <a:pPr marL="803275" lvl="2" indent="-288925">
              <a:spcAft>
                <a:spcPts val="800"/>
              </a:spcAft>
              <a:buClr>
                <a:srgbClr val="0070C0"/>
              </a:buClr>
            </a:pPr>
            <a:endParaRPr lang="en-US" sz="2000" baseline="30000" dirty="0"/>
          </a:p>
          <a:p>
            <a:pPr>
              <a:spcAft>
                <a:spcPts val="800"/>
              </a:spcAft>
              <a:buClr>
                <a:srgbClr val="0070C0"/>
              </a:buClr>
            </a:pPr>
            <a:endParaRPr lang="en-US" sz="2000" dirty="0"/>
          </a:p>
        </p:txBody>
      </p:sp>
      <p:sp>
        <p:nvSpPr>
          <p:cNvPr id="2" name="Title 1"/>
          <p:cNvSpPr>
            <a:spLocks noGrp="1"/>
          </p:cNvSpPr>
          <p:nvPr>
            <p:ph type="title"/>
          </p:nvPr>
        </p:nvSpPr>
        <p:spPr>
          <a:xfrm>
            <a:off x="457200" y="411480"/>
            <a:ext cx="10972800" cy="886968"/>
          </a:xfrm>
        </p:spPr>
        <p:txBody>
          <a:bodyPr/>
          <a:lstStyle/>
          <a:p>
            <a:pPr>
              <a:lnSpc>
                <a:spcPct val="90000"/>
              </a:lnSpc>
            </a:pPr>
            <a:r>
              <a:rPr lang="en-US" sz="2800" dirty="0">
                <a:latin typeface="+mj-lt"/>
              </a:rPr>
              <a:t>Health and Wellness Benefits</a:t>
            </a:r>
            <a:endParaRPr lang="en-US" sz="2800" b="1" dirty="0">
              <a:latin typeface="+mj-lt"/>
            </a:endParaRPr>
          </a:p>
        </p:txBody>
      </p:sp>
      <p:sp>
        <p:nvSpPr>
          <p:cNvPr id="3" name="Slide Number Placeholder 2"/>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sp>
        <p:nvSpPr>
          <p:cNvPr id="7" name="Rectangle 6"/>
          <p:cNvSpPr/>
          <p:nvPr/>
        </p:nvSpPr>
        <p:spPr>
          <a:xfrm>
            <a:off x="348961" y="1146519"/>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5587"/>
                </a:solidFill>
                <a:effectLst/>
                <a:uLnTx/>
                <a:uFillTx/>
                <a:latin typeface="Arial" panose="020B0604020202020204"/>
                <a:ea typeface="+mn-ea"/>
                <a:cs typeface="+mn-cs"/>
              </a:rPr>
              <a:t>Included in your plan, you will have access to extra health and wellness benefits</a:t>
            </a:r>
            <a:r>
              <a:rPr kumimoji="0" lang="en-US" sz="2000" b="1" i="0" u="none" strike="noStrike" kern="1200" cap="none" spc="0" normalizeH="0" baseline="0" noProof="0" dirty="0">
                <a:ln>
                  <a:noFill/>
                </a:ln>
                <a:solidFill>
                  <a:srgbClr val="1E1E1E"/>
                </a:solidFill>
                <a:effectLst/>
                <a:uLnTx/>
                <a:uFillTx/>
                <a:latin typeface="Arial" panose="020B0604020202020204"/>
                <a:ea typeface="+mn-ea"/>
                <a:cs typeface="+mn-cs"/>
              </a:rPr>
              <a:t>: </a:t>
            </a:r>
          </a:p>
        </p:txBody>
      </p:sp>
      <p:sp>
        <p:nvSpPr>
          <p:cNvPr id="8" name="Content Placeholder 2"/>
          <p:cNvSpPr txBox="1">
            <a:spLocks/>
          </p:cNvSpPr>
          <p:nvPr/>
        </p:nvSpPr>
        <p:spPr>
          <a:xfrm>
            <a:off x="3311006" y="2036984"/>
            <a:ext cx="4128446" cy="2815751"/>
          </a:xfrm>
          <a:prstGeom prst="rect">
            <a:avLst/>
          </a:prstGeom>
        </p:spPr>
        <p:txBody>
          <a:bodyPr vert="horz" wrap="square" lIns="0" tIns="0" rIns="0" bIns="0" rtlCol="0" anchor="t">
            <a:noAutofit/>
          </a:bodyPr>
          <a:lstStyle>
            <a:lvl1pPr marL="288925" indent="-288925" algn="l" defTabSz="685800" rtl="0" eaLnBrk="1" latinLnBrk="0" hangingPunct="1">
              <a:lnSpc>
                <a:spcPct val="114000"/>
              </a:lnSpc>
              <a:spcBef>
                <a:spcPts val="1200"/>
              </a:spcBef>
              <a:spcAft>
                <a:spcPts val="0"/>
              </a:spcAft>
              <a:buClr>
                <a:schemeClr val="tx2"/>
              </a:buClr>
              <a:buFont typeface="Arial" panose="020B0604020202020204" pitchFamily="34" charset="0"/>
              <a:buChar char="•"/>
              <a:defRPr sz="18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0"/>
              </a:spcAft>
              <a:buClr>
                <a:schemeClr val="accent1"/>
              </a:buClr>
              <a:buFont typeface="Arial" panose="020B0604020202020204" pitchFamily="34" charset="0"/>
              <a:buChar char="•"/>
              <a:defRPr sz="1600" kern="600" baseline="0">
                <a:solidFill>
                  <a:schemeClr val="tx1"/>
                </a:solidFill>
                <a:latin typeface="+mn-lt"/>
                <a:ea typeface="+mn-ea"/>
                <a:cs typeface="+mn-cs"/>
              </a:defRPr>
            </a:lvl2pPr>
            <a:lvl3pPr marL="682608" indent="-168270" algn="l" defTabSz="685800" rtl="0" eaLnBrk="1" latinLnBrk="0" hangingPunct="1">
              <a:lnSpc>
                <a:spcPct val="90000"/>
              </a:lnSpc>
              <a:spcBef>
                <a:spcPts val="600"/>
              </a:spcBef>
              <a:spcAft>
                <a:spcPts val="300"/>
              </a:spcAft>
              <a:buFont typeface="Arial" panose="020B0604020202020204" pitchFamily="34" charset="0"/>
              <a:buChar char="•"/>
              <a:defRPr sz="1400" kern="1200">
                <a:solidFill>
                  <a:schemeClr val="tx1"/>
                </a:solidFill>
                <a:latin typeface="+mn-lt"/>
                <a:ea typeface="+mn-ea"/>
                <a:cs typeface="+mn-cs"/>
              </a:defRPr>
            </a:lvl3pPr>
            <a:lvl4pPr marL="914377" indent="-231769" algn="l" defTabSz="685800" rtl="0" eaLnBrk="1" latinLnBrk="0" hangingPunct="1">
              <a:lnSpc>
                <a:spcPct val="90000"/>
              </a:lnSpc>
              <a:spcBef>
                <a:spcPts val="300"/>
              </a:spcBef>
              <a:spcAft>
                <a:spcPts val="0"/>
              </a:spcAft>
              <a:buFont typeface="Arial" panose="020B0604020202020204" pitchFamily="34" charset="0"/>
              <a:buChar char="•"/>
              <a:defRPr sz="1400" kern="1200">
                <a:solidFill>
                  <a:schemeClr val="tx1"/>
                </a:solidFill>
                <a:latin typeface="+mn-lt"/>
                <a:ea typeface="+mn-ea"/>
                <a:cs typeface="+mn-cs"/>
              </a:defRPr>
            </a:lvl4pPr>
            <a:lvl5pPr marL="1146146" indent="-231769" algn="l" defTabSz="685800" rtl="0" eaLnBrk="1" latinLnBrk="0" hangingPunct="1">
              <a:lnSpc>
                <a:spcPct val="90000"/>
              </a:lnSpc>
              <a:spcBef>
                <a:spcPts val="300"/>
              </a:spcBef>
              <a:spcAft>
                <a:spcPts val="0"/>
              </a:spcAft>
              <a:buFont typeface="Arial" pitchFamily="34"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Hinge Health </a:t>
            </a:r>
            <a:endPar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Livongo</a:t>
            </a:r>
            <a:r>
              <a:rPr kumimoji="0" lang="en-US" sz="1400" b="0" i="0" u="none" strike="noStrike" kern="1200" cap="none" spc="0" normalizeH="0" baseline="30000" noProof="0" dirty="0">
                <a:ln>
                  <a:noFill/>
                </a:ln>
                <a:solidFill>
                  <a:srgbClr val="1E1E1E"/>
                </a:solidFill>
                <a:effectLst/>
                <a:uLnTx/>
                <a:uFillTx/>
                <a:latin typeface="Arial" panose="020B0604020202020204"/>
                <a:ea typeface="+mn-ea"/>
                <a:cs typeface="+mn-cs"/>
              </a:rPr>
              <a:t>®</a:t>
            </a: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Omada</a:t>
            </a:r>
            <a:r>
              <a:rPr kumimoji="0" lang="en-US" sz="1400" b="0" i="0" u="none" strike="noStrike" kern="1200" cap="none" spc="0" normalizeH="0" baseline="30000" noProof="0" dirty="0">
                <a:ln>
                  <a:noFill/>
                </a:ln>
                <a:solidFill>
                  <a:srgbClr val="1E1E1E"/>
                </a:solidFill>
                <a:effectLst/>
                <a:uLnTx/>
                <a:uFillTx/>
                <a:latin typeface="Arial" panose="020B0604020202020204"/>
                <a:ea typeface="+mn-ea"/>
                <a:cs typeface="+mn-cs"/>
              </a:rPr>
              <a:t>®</a:t>
            </a: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Learn to Live</a:t>
            </a: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Airrosti</a:t>
            </a:r>
            <a:r>
              <a:rPr kumimoji="0" lang="en-US" sz="1400" b="0" i="0" u="none" strike="noStrike" kern="1200" cap="none" spc="0" normalizeH="0" baseline="30000" noProof="0" dirty="0">
                <a:ln>
                  <a:noFill/>
                </a:ln>
                <a:solidFill>
                  <a:srgbClr val="1E1E1E"/>
                </a:solidFill>
                <a:effectLst/>
                <a:uLnTx/>
                <a:uFillTx/>
                <a:latin typeface="Arial" panose="020B0604020202020204"/>
                <a:ea typeface="+mn-ea"/>
                <a:cs typeface="+mn-cs"/>
              </a:rPr>
              <a:t>®</a:t>
            </a: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Wondr Health</a:t>
            </a:r>
            <a:r>
              <a:rPr kumimoji="0" lang="en-US" sz="1800" b="0" i="0" u="none" strike="noStrike" kern="1200" cap="none" spc="0" normalizeH="0" baseline="30000" noProof="0" dirty="0">
                <a:ln>
                  <a:noFill/>
                </a:ln>
                <a:solidFill>
                  <a:srgbClr val="1E1E1E"/>
                </a:solidFill>
                <a:effectLst/>
                <a:uLnTx/>
                <a:uFillTx/>
                <a:latin typeface="Arial" panose="020B0604020202020204"/>
                <a:ea typeface="+mn-ea"/>
                <a:cs typeface="+mn-cs"/>
              </a:rPr>
              <a:t>™</a:t>
            </a:r>
          </a:p>
          <a:p>
            <a:pPr marL="803275" marR="0" lvl="2" indent="-288925" algn="l" defTabSz="685800" rtl="0" eaLnBrk="1" fontAlgn="auto" latinLnBrk="0" hangingPunct="1">
              <a:lnSpc>
                <a:spcPct val="90000"/>
              </a:lnSpc>
              <a:spcBef>
                <a:spcPts val="600"/>
              </a:spcBef>
              <a:spcAft>
                <a:spcPts val="800"/>
              </a:spcAft>
              <a:buClr>
                <a:srgbClr val="0070C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E1E1E"/>
                </a:solidFill>
                <a:effectLst/>
                <a:uLnTx/>
                <a:uFillTx/>
                <a:latin typeface="Arial" panose="020B0604020202020204"/>
                <a:ea typeface="+mn-ea"/>
                <a:cs typeface="+mn-cs"/>
              </a:rPr>
              <a:t>Catapult Health</a:t>
            </a:r>
          </a:p>
          <a:p>
            <a:pPr marL="0" marR="0" lvl="0" indent="0" algn="l" defTabSz="685800" rtl="0" eaLnBrk="1" fontAlgn="auto" latinLnBrk="0" hangingPunct="1">
              <a:lnSpc>
                <a:spcPct val="114000"/>
              </a:lnSpc>
              <a:spcBef>
                <a:spcPts val="1200"/>
              </a:spcBef>
              <a:spcAft>
                <a:spcPts val="800"/>
              </a:spcAft>
              <a:buClr>
                <a:srgbClr val="0070C0"/>
              </a:buClr>
              <a:buSzTx/>
              <a:buFont typeface="Arial" panose="020B0604020202020204" pitchFamily="34" charset="0"/>
              <a:buNone/>
              <a:tabLst/>
              <a:defRPr/>
            </a:pPr>
            <a:endParaRPr kumimoji="0" lang="en-US" sz="2000" b="0" i="0" u="none" strike="noStrike" kern="600" cap="none" spc="0" normalizeH="0" baseline="30000" noProof="0" dirty="0">
              <a:ln>
                <a:noFill/>
              </a:ln>
              <a:solidFill>
                <a:srgbClr val="1E1E1E"/>
              </a:solidFill>
              <a:effectLst/>
              <a:uLnTx/>
              <a:uFillTx/>
              <a:latin typeface="Arial" panose="020B0604020202020204"/>
              <a:ea typeface="+mn-ea"/>
              <a:cs typeface="+mn-cs"/>
            </a:endParaRPr>
          </a:p>
          <a:p>
            <a:pPr marL="0" marR="0" lvl="0" indent="0" algn="l" defTabSz="685800" rtl="0" eaLnBrk="1" fontAlgn="auto" latinLnBrk="0" hangingPunct="1">
              <a:lnSpc>
                <a:spcPct val="114000"/>
              </a:lnSpc>
              <a:spcBef>
                <a:spcPts val="1200"/>
              </a:spcBef>
              <a:spcAft>
                <a:spcPts val="800"/>
              </a:spcAft>
              <a:buClr>
                <a:srgbClr val="0070C0"/>
              </a:buClr>
              <a:buSzTx/>
              <a:buFont typeface="Arial" panose="020B0604020202020204" pitchFamily="34" charset="0"/>
              <a:buNone/>
              <a:tabLst/>
              <a:defRPr/>
            </a:pPr>
            <a:endPar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DBCBF9AB-AFDA-4F37-B913-FD44F005A817}"/>
              </a:ext>
            </a:extLst>
          </p:cNvPr>
          <p:cNvPicPr>
            <a:picLocks noChangeAspect="1"/>
          </p:cNvPicPr>
          <p:nvPr/>
        </p:nvPicPr>
        <p:blipFill rotWithShape="1">
          <a:blip r:embed="rId3">
            <a:extLst>
              <a:ext uri="{28A0092B-C50C-407E-A947-70E740481C1C}">
                <a14:useLocalDpi xmlns:a14="http://schemas.microsoft.com/office/drawing/2010/main" val="0"/>
              </a:ext>
            </a:extLst>
          </a:blip>
          <a:srcRect l="16057" r="30700"/>
          <a:stretch/>
        </p:blipFill>
        <p:spPr>
          <a:xfrm flipH="1">
            <a:off x="7537704" y="0"/>
            <a:ext cx="4654296" cy="6556248"/>
          </a:xfrm>
          <a:prstGeom prst="rect">
            <a:avLst/>
          </a:prstGeom>
        </p:spPr>
      </p:pic>
      <p:sp>
        <p:nvSpPr>
          <p:cNvPr id="6" name="TextBox 5">
            <a:extLst>
              <a:ext uri="{FF2B5EF4-FFF2-40B4-BE49-F238E27FC236}">
                <a16:creationId xmlns:a16="http://schemas.microsoft.com/office/drawing/2014/main" id="{41F094DA-4D68-B1F8-DDE4-FA748F31B7CF}"/>
              </a:ext>
            </a:extLst>
          </p:cNvPr>
          <p:cNvSpPr txBox="1"/>
          <p:nvPr/>
        </p:nvSpPr>
        <p:spPr>
          <a:xfrm>
            <a:off x="1" y="5335524"/>
            <a:ext cx="7537704" cy="914400"/>
          </a:xfrm>
          <a:prstGeom prst="rect">
            <a:avLst/>
          </a:prstGeom>
          <a:solidFill>
            <a:schemeClr val="bg1"/>
          </a:solidFill>
        </p:spPr>
        <p:txBody>
          <a:bodyPr wrap="square" lIns="228600" tIns="91440" rIns="137160" bIns="91440" rtlCol="0" anchor="ctr">
            <a:noAutofit/>
          </a:bodyPr>
          <a:lstStyle/>
          <a:p>
            <a:pPr algn="l">
              <a:spcAft>
                <a:spcPts val="600"/>
              </a:spcAft>
            </a:pPr>
            <a:r>
              <a:rPr lang="en-US" sz="1600" b="1" dirty="0">
                <a:ea typeface="+mn-lt"/>
                <a:cs typeface="+mn-lt"/>
              </a:rPr>
              <a:t>Visit the UT CARE website at </a:t>
            </a:r>
            <a:r>
              <a:rPr lang="en-US" sz="1600" b="1" dirty="0">
                <a:solidFill>
                  <a:schemeClr val="tx2"/>
                </a:solidFill>
                <a:effectLst/>
                <a:ea typeface="+mn-lt"/>
                <a:cs typeface="+mn-lt"/>
                <a:hlinkClick r:id="rId4">
                  <a:extLst>
                    <a:ext uri="{A12FA001-AC4F-418D-AE19-62706E023703}">
                      <ahyp:hlinkClr xmlns:ahyp="http://schemas.microsoft.com/office/drawing/2018/hyperlinkcolor" val="tx"/>
                    </a:ext>
                  </a:extLst>
                </a:hlinkClick>
              </a:rPr>
              <a:t>www.bcbstx.com/retiree-medicare-ut</a:t>
            </a:r>
            <a:r>
              <a:rPr lang="en-US" sz="1600" b="1" dirty="0">
                <a:solidFill>
                  <a:schemeClr val="tx2"/>
                </a:solidFill>
                <a:effectLst/>
                <a:ea typeface="+mn-lt"/>
                <a:cs typeface="+mn-lt"/>
              </a:rPr>
              <a:t> </a:t>
            </a:r>
            <a:r>
              <a:rPr lang="en-US" sz="1600" b="1" dirty="0">
                <a:ea typeface="+mn-lt"/>
                <a:cs typeface="+mn-lt"/>
              </a:rPr>
              <a:t>for additional information. (Healthy Living tab)</a:t>
            </a:r>
            <a:endParaRPr lang="en-US" sz="1600" b="1" dirty="0">
              <a:solidFill>
                <a:schemeClr val="bg1"/>
              </a:solidFill>
            </a:endParaRPr>
          </a:p>
        </p:txBody>
      </p:sp>
    </p:spTree>
    <p:extLst>
      <p:ext uri="{BB962C8B-B14F-4D97-AF65-F5344CB8AC3E}">
        <p14:creationId xmlns:p14="http://schemas.microsoft.com/office/powerpoint/2010/main" val="50694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11</a:t>
            </a:fld>
            <a:endParaRPr lang="en-US" dirty="0"/>
          </a:p>
        </p:txBody>
      </p:sp>
      <p:sp>
        <p:nvSpPr>
          <p:cNvPr id="3" name="Content Placeholder 2"/>
          <p:cNvSpPr>
            <a:spLocks noGrp="1"/>
          </p:cNvSpPr>
          <p:nvPr>
            <p:ph idx="1"/>
          </p:nvPr>
        </p:nvSpPr>
        <p:spPr>
          <a:xfrm>
            <a:off x="292607" y="1844084"/>
            <a:ext cx="7278679" cy="1141478"/>
          </a:xfrm>
        </p:spPr>
        <p:txBody>
          <a:bodyPr/>
          <a:lstStyle/>
          <a:p>
            <a:r>
              <a:rPr lang="en-US" sz="1800" b="1" dirty="0"/>
              <a:t>Exams</a:t>
            </a:r>
          </a:p>
          <a:p>
            <a:pPr marL="284163" indent="-284163">
              <a:buFont typeface="Arial" panose="020B0604020202020204" pitchFamily="34" charset="0"/>
              <a:buChar char="•"/>
            </a:pPr>
            <a:r>
              <a:rPr lang="en-US" sz="1800" dirty="0"/>
              <a:t>A hearing exam/year plus necessary follow-up visits for fitting and adjustments. $0 copay.</a:t>
            </a:r>
          </a:p>
        </p:txBody>
      </p:sp>
      <p:sp>
        <p:nvSpPr>
          <p:cNvPr id="2" name="Title 1"/>
          <p:cNvSpPr>
            <a:spLocks noGrp="1"/>
          </p:cNvSpPr>
          <p:nvPr>
            <p:ph type="title"/>
          </p:nvPr>
        </p:nvSpPr>
        <p:spPr>
          <a:xfrm>
            <a:off x="342897" y="358587"/>
            <a:ext cx="7086600" cy="454556"/>
          </a:xfrm>
        </p:spPr>
        <p:txBody>
          <a:bodyPr/>
          <a:lstStyle/>
          <a:p>
            <a:r>
              <a:rPr lang="en-US" dirty="0"/>
              <a:t>Hearing Services</a:t>
            </a:r>
            <a:endParaRPr lang="en-US" sz="2800" b="1" dirty="0">
              <a:latin typeface="+mj-lt"/>
            </a:endParaRPr>
          </a:p>
        </p:txBody>
      </p:sp>
      <p:sp>
        <p:nvSpPr>
          <p:cNvPr id="7" name="TextBox 6">
            <a:extLst>
              <a:ext uri="{FF2B5EF4-FFF2-40B4-BE49-F238E27FC236}">
                <a16:creationId xmlns:a16="http://schemas.microsoft.com/office/drawing/2014/main" id="{AD437659-D794-4299-BF73-1839131A7200}"/>
              </a:ext>
            </a:extLst>
          </p:cNvPr>
          <p:cNvSpPr txBox="1"/>
          <p:nvPr/>
        </p:nvSpPr>
        <p:spPr>
          <a:xfrm>
            <a:off x="301778" y="1011765"/>
            <a:ext cx="7260335" cy="633697"/>
          </a:xfrm>
          <a:prstGeom prst="rect">
            <a:avLst/>
          </a:prstGeom>
          <a:noFill/>
        </p:spPr>
        <p:txBody>
          <a:bodyPr wrap="square" lIns="0" tIns="0" rIns="0" bIns="0" rtlCol="0" anchor="t" anchorCtr="0">
            <a:noAutofit/>
          </a:bodyPr>
          <a:lstStyle/>
          <a:p>
            <a:pPr lvl="0">
              <a:spcAft>
                <a:spcPts val="600"/>
              </a:spcAft>
              <a:defRPr/>
            </a:pPr>
            <a:r>
              <a:rPr kumimoji="0" lang="en-US" b="1" i="0" u="none" strike="noStrike" kern="1200" cap="none" spc="0" normalizeH="0" baseline="0" noProof="0" dirty="0">
                <a:ln>
                  <a:noFill/>
                </a:ln>
                <a:solidFill>
                  <a:schemeClr val="accent1"/>
                </a:solidFill>
                <a:effectLst/>
                <a:uLnTx/>
                <a:uFillTx/>
                <a:latin typeface="Arial" panose="020B0604020202020204"/>
                <a:ea typeface="+mn-ea"/>
                <a:cs typeface="+mn-cs"/>
              </a:rPr>
              <a:t>Your plan includes benefits through TruHearing or another hearing provider.</a:t>
            </a:r>
          </a:p>
          <a:p>
            <a:pPr lvl="0">
              <a:spcAft>
                <a:spcPts val="600"/>
              </a:spcAft>
              <a:defRPr/>
            </a:pPr>
            <a:r>
              <a:rPr kumimoji="0" lang="en-US" b="1" i="0" u="none" strike="noStrike" kern="1200" cap="none" spc="0" normalizeH="0" noProof="0" dirty="0">
                <a:ln>
                  <a:noFill/>
                </a:ln>
                <a:solidFill>
                  <a:schemeClr val="accent1"/>
                </a:solidFill>
                <a:effectLst/>
                <a:uLnTx/>
                <a:uFillTx/>
                <a:latin typeface="Arial" panose="020B0604020202020204"/>
                <a:ea typeface="+mn-ea"/>
                <a:cs typeface="+mn-cs"/>
              </a:rPr>
              <a:t> </a:t>
            </a:r>
            <a:r>
              <a:rPr kumimoji="0" lang="en-US" b="1" i="0" u="none" strike="noStrike" kern="1200" cap="none" spc="0" normalizeH="0" baseline="0" noProof="0" dirty="0">
                <a:ln>
                  <a:noFill/>
                </a:ln>
                <a:solidFill>
                  <a:srgbClr val="FF0000"/>
                </a:solidFill>
                <a:effectLst/>
                <a:uLnTx/>
                <a:uFillTx/>
                <a:latin typeface="Arial" panose="020B0604020202020204"/>
                <a:ea typeface="+mn-ea"/>
                <a:cs typeface="+mn-cs"/>
              </a:rPr>
              <a:t> </a:t>
            </a:r>
          </a:p>
        </p:txBody>
      </p:sp>
      <p:sp>
        <p:nvSpPr>
          <p:cNvPr id="17" name="Rectangle 16">
            <a:extLst>
              <a:ext uri="{FF2B5EF4-FFF2-40B4-BE49-F238E27FC236}">
                <a16:creationId xmlns:a16="http://schemas.microsoft.com/office/drawing/2014/main" id="{D97B00F2-745E-4B8B-8E32-F8CB0B192CFF}"/>
              </a:ext>
            </a:extLst>
          </p:cNvPr>
          <p:cNvSpPr/>
          <p:nvPr/>
        </p:nvSpPr>
        <p:spPr>
          <a:xfrm>
            <a:off x="219453" y="3184184"/>
            <a:ext cx="7561383" cy="1321131"/>
          </a:xfrm>
          <a:prstGeom prst="rect">
            <a:avLst/>
          </a:prstGeom>
        </p:spPr>
        <p:txBody>
          <a:bodyPr wrap="square">
            <a:spAutoFit/>
          </a:bodyPr>
          <a:lstStyle/>
          <a:p>
            <a:pPr marR="0" lvl="0" defTabSz="685800" fontAlgn="auto">
              <a:lnSpc>
                <a:spcPct val="114000"/>
              </a:lnSpc>
              <a:spcBef>
                <a:spcPts val="600"/>
              </a:spcBef>
              <a:spcAft>
                <a:spcPts val="600"/>
              </a:spcAft>
              <a:buClr>
                <a:schemeClr val="tx2"/>
              </a:buClr>
              <a:buSzTx/>
              <a:tabLst/>
              <a:defRPr/>
            </a:pPr>
            <a:r>
              <a:rPr lang="en-US" b="1" kern="600" dirty="0"/>
              <a:t>Hearing aids</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kern="600" dirty="0"/>
              <a:t>$1,000 per ear hearing aid allowance, once every 3 years.</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kern="600" dirty="0"/>
              <a:t>TruHearing offers discounts on prescription hearing aids.</a:t>
            </a:r>
          </a:p>
        </p:txBody>
      </p:sp>
      <p:pic>
        <p:nvPicPr>
          <p:cNvPr id="8" name="Picture 7">
            <a:extLst>
              <a:ext uri="{FF2B5EF4-FFF2-40B4-BE49-F238E27FC236}">
                <a16:creationId xmlns:a16="http://schemas.microsoft.com/office/drawing/2014/main" id="{CC802583-AA82-45D9-B162-DDE3F4026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580" y="2414823"/>
            <a:ext cx="2000066" cy="2000066"/>
          </a:xfrm>
          <a:prstGeom prst="rect">
            <a:avLst/>
          </a:prstGeom>
        </p:spPr>
      </p:pic>
      <p:sp>
        <p:nvSpPr>
          <p:cNvPr id="9" name="Rectangle 8">
            <a:extLst>
              <a:ext uri="{FF2B5EF4-FFF2-40B4-BE49-F238E27FC236}">
                <a16:creationId xmlns:a16="http://schemas.microsoft.com/office/drawing/2014/main" id="{1689C101-E8E6-4390-AEC2-D52EACDD0C75}"/>
              </a:ext>
            </a:extLst>
          </p:cNvPr>
          <p:cNvSpPr/>
          <p:nvPr/>
        </p:nvSpPr>
        <p:spPr>
          <a:xfrm>
            <a:off x="219453" y="4747848"/>
            <a:ext cx="7333489" cy="1167243"/>
          </a:xfrm>
          <a:prstGeom prst="rect">
            <a:avLst/>
          </a:prstGeom>
        </p:spPr>
        <p:txBody>
          <a:bodyPr wrap="square">
            <a:spAutoFit/>
          </a:bodyPr>
          <a:lstStyle/>
          <a:p>
            <a:pPr marR="0" lvl="0" defTabSz="685800" fontAlgn="auto">
              <a:lnSpc>
                <a:spcPct val="114000"/>
              </a:lnSpc>
              <a:spcBef>
                <a:spcPts val="600"/>
              </a:spcBef>
              <a:spcAft>
                <a:spcPts val="600"/>
              </a:spcAft>
              <a:buClr>
                <a:schemeClr val="tx2"/>
              </a:buClr>
              <a:buSzTx/>
              <a:tabLst/>
              <a:defRPr/>
            </a:pPr>
            <a:r>
              <a:rPr lang="en-US" b="1" kern="600" dirty="0"/>
              <a:t>Over-the-Counter (OTC) Hearing Aids</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sz="1800" dirty="0">
                <a:effectLst/>
                <a:ea typeface="Calibri" panose="020F0502020204030204" pitchFamily="34" charset="0"/>
                <a:cs typeface="Arial" panose="020B0604020202020204" pitchFamily="34" charset="0"/>
              </a:rPr>
              <a:t>TruHearing provides discounts on OTC hearing aids, but the plan hearing aid allowance does not apply.</a:t>
            </a:r>
            <a:endParaRPr kumimoji="0" lang="en-US" sz="2000" b="1" i="0" u="none" strike="noStrike" kern="600" cap="none" spc="0" normalizeH="0" baseline="0" noProof="0" dirty="0">
              <a:ln>
                <a:noFill/>
              </a:ln>
              <a:solidFill>
                <a:srgbClr val="1E1E1E"/>
              </a:solidFill>
              <a:effectLst/>
              <a:uLnTx/>
              <a:uFillTx/>
              <a:ea typeface="+mn-ea"/>
              <a:cs typeface="+mn-cs"/>
            </a:endParaRPr>
          </a:p>
        </p:txBody>
      </p:sp>
    </p:spTree>
    <p:extLst>
      <p:ext uri="{BB962C8B-B14F-4D97-AF65-F5344CB8AC3E}">
        <p14:creationId xmlns:p14="http://schemas.microsoft.com/office/powerpoint/2010/main" val="63991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42F35A-AE61-28F0-1F62-2822C07015E0}"/>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12</a:t>
            </a:fld>
            <a:endParaRPr lang="en-US" dirty="0">
              <a:solidFill>
                <a:srgbClr val="FFFFFF">
                  <a:lumMod val="85000"/>
                </a:srgbClr>
              </a:solidFill>
            </a:endParaRPr>
          </a:p>
        </p:txBody>
      </p:sp>
      <p:pic>
        <p:nvPicPr>
          <p:cNvPr id="6" name="Picture 5">
            <a:extLst>
              <a:ext uri="{FF2B5EF4-FFF2-40B4-BE49-F238E27FC236}">
                <a16:creationId xmlns:a16="http://schemas.microsoft.com/office/drawing/2014/main" id="{A0860AA6-B4A3-F54A-520F-7092F6D7E5D4}"/>
              </a:ext>
            </a:extLst>
          </p:cNvPr>
          <p:cNvPicPr>
            <a:picLocks noChangeAspect="1"/>
          </p:cNvPicPr>
          <p:nvPr/>
        </p:nvPicPr>
        <p:blipFill>
          <a:blip r:embed="rId3"/>
          <a:stretch>
            <a:fillRect/>
          </a:stretch>
        </p:blipFill>
        <p:spPr>
          <a:xfrm>
            <a:off x="1636796" y="281918"/>
            <a:ext cx="8670082" cy="6104595"/>
          </a:xfrm>
          <a:prstGeom prst="rect">
            <a:avLst/>
          </a:prstGeom>
        </p:spPr>
      </p:pic>
    </p:spTree>
    <p:extLst>
      <p:ext uri="{BB962C8B-B14F-4D97-AF65-F5344CB8AC3E}">
        <p14:creationId xmlns:p14="http://schemas.microsoft.com/office/powerpoint/2010/main" val="34093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13</a:t>
            </a:fld>
            <a:endParaRPr lang="en-US" dirty="0"/>
          </a:p>
        </p:txBody>
      </p:sp>
      <p:sp>
        <p:nvSpPr>
          <p:cNvPr id="26" name="Text Placeholder 25">
            <a:extLst>
              <a:ext uri="{FF2B5EF4-FFF2-40B4-BE49-F238E27FC236}">
                <a16:creationId xmlns:a16="http://schemas.microsoft.com/office/drawing/2014/main" id="{4F3A12F1-8DB7-440D-B50A-B195F8C6E4AF}"/>
              </a:ext>
            </a:extLst>
          </p:cNvPr>
          <p:cNvSpPr>
            <a:spLocks noGrp="1"/>
          </p:cNvSpPr>
          <p:nvPr>
            <p:ph type="body" sz="quarter" idx="13"/>
          </p:nvPr>
        </p:nvSpPr>
        <p:spPr>
          <a:xfrm>
            <a:off x="336384" y="6211957"/>
            <a:ext cx="7086600" cy="312420"/>
          </a:xfrm>
        </p:spPr>
        <p:txBody>
          <a:bodyPr/>
          <a:lstStyle/>
          <a:p>
            <a:pPr>
              <a:spcAft>
                <a:spcPts val="200"/>
              </a:spcAft>
            </a:pPr>
            <a:endParaRPr lang="en-US" dirty="0"/>
          </a:p>
          <a:p>
            <a:endParaRPr lang="en-US" dirty="0"/>
          </a:p>
          <a:p>
            <a:endParaRPr lang="en-US" dirty="0"/>
          </a:p>
          <a:p>
            <a:endParaRPr lang="en-US" dirty="0"/>
          </a:p>
        </p:txBody>
      </p:sp>
      <p:sp>
        <p:nvSpPr>
          <p:cNvPr id="12" name="Content Placeholder 2"/>
          <p:cNvSpPr>
            <a:spLocks noGrp="1"/>
          </p:cNvSpPr>
          <p:nvPr>
            <p:ph idx="1"/>
          </p:nvPr>
        </p:nvSpPr>
        <p:spPr>
          <a:xfrm>
            <a:off x="457200" y="1148074"/>
            <a:ext cx="7086600" cy="4382757"/>
          </a:xfrm>
        </p:spPr>
        <p:txBody>
          <a:bodyPr/>
          <a:lstStyle/>
          <a:p>
            <a:pPr>
              <a:spcBef>
                <a:spcPts val="0"/>
              </a:spcBef>
              <a:spcAft>
                <a:spcPts val="400"/>
              </a:spcAft>
            </a:pPr>
            <a:r>
              <a:rPr lang="en-US" sz="2000" b="1" dirty="0">
                <a:solidFill>
                  <a:schemeClr val="accent1"/>
                </a:solidFill>
              </a:rPr>
              <a:t>What is SilverSneakers?</a:t>
            </a:r>
          </a:p>
          <a:p>
            <a:pPr>
              <a:spcBef>
                <a:spcPts val="0"/>
              </a:spcBef>
            </a:pPr>
            <a:r>
              <a:rPr lang="en-US" sz="1800" dirty="0"/>
              <a:t>SilverSneakers is a fitness and lifestyle benefit that gives you the opportunity to connect with your community, make friends and </a:t>
            </a:r>
            <a:br>
              <a:rPr lang="en-US" sz="1800" dirty="0"/>
            </a:br>
            <a:r>
              <a:rPr lang="en-US" sz="1800" dirty="0"/>
              <a:t>stay active. </a:t>
            </a:r>
          </a:p>
          <a:p>
            <a:pPr>
              <a:spcBef>
                <a:spcPts val="0"/>
              </a:spcBef>
            </a:pPr>
            <a:endParaRPr lang="en-US" sz="1800" b="1" dirty="0"/>
          </a:p>
          <a:p>
            <a:pPr>
              <a:spcBef>
                <a:spcPts val="0"/>
              </a:spcBef>
            </a:pPr>
            <a:r>
              <a:rPr lang="en-US" sz="2000" b="1" dirty="0">
                <a:solidFill>
                  <a:schemeClr val="accent1"/>
                </a:solidFill>
              </a:rPr>
              <a:t>What does SilverSneakers include?</a:t>
            </a:r>
          </a:p>
          <a:p>
            <a:pPr marL="285750" indent="-285750">
              <a:spcBef>
                <a:spcPts val="0"/>
              </a:spcBef>
              <a:buFont typeface="Arial" panose="020B0604020202020204" pitchFamily="34" charset="0"/>
              <a:buChar char="•"/>
            </a:pPr>
            <a:r>
              <a:rPr lang="en-US" sz="1800" dirty="0"/>
              <a:t>Memberships to thousands of fitness locations</a:t>
            </a:r>
          </a:p>
          <a:p>
            <a:pPr marL="285750" indent="-285750">
              <a:spcBef>
                <a:spcPts val="0"/>
              </a:spcBef>
              <a:buFont typeface="Arial" panose="020B0604020202020204" pitchFamily="34" charset="0"/>
              <a:buChar char="•"/>
            </a:pPr>
            <a:r>
              <a:rPr lang="en-US" sz="1800" dirty="0"/>
              <a:t>Group exercise classes designed for all abilities</a:t>
            </a:r>
          </a:p>
          <a:p>
            <a:pPr marL="285750" indent="-285750">
              <a:spcBef>
                <a:spcPts val="0"/>
              </a:spcBef>
              <a:buFont typeface="Arial" panose="020B0604020202020204" pitchFamily="34" charset="0"/>
              <a:buChar char="•"/>
            </a:pPr>
            <a:r>
              <a:rPr lang="en-US" sz="1800" dirty="0"/>
              <a:t>SilverSneakers On-Demand</a:t>
            </a:r>
            <a:r>
              <a:rPr lang="en-US" sz="1400" baseline="45000" dirty="0"/>
              <a:t>®</a:t>
            </a:r>
            <a:r>
              <a:rPr lang="en-US" sz="1800" baseline="45000" dirty="0"/>
              <a:t> </a:t>
            </a:r>
            <a:r>
              <a:rPr lang="en-US" sz="1800" dirty="0"/>
              <a:t>online workout videos that </a:t>
            </a:r>
            <a:br>
              <a:rPr lang="en-US" sz="1800" dirty="0"/>
            </a:br>
            <a:r>
              <a:rPr lang="en-US" sz="1800" dirty="0"/>
              <a:t>feature tips on fitness and nutrition, and allow you to exercise </a:t>
            </a:r>
            <a:br>
              <a:rPr lang="en-US" sz="1800" dirty="0"/>
            </a:br>
            <a:r>
              <a:rPr lang="en-US" sz="1800" dirty="0"/>
              <a:t>in the privacy and safety of your own home</a:t>
            </a:r>
          </a:p>
          <a:p>
            <a:pPr marL="285750" indent="-285750">
              <a:spcBef>
                <a:spcPts val="0"/>
              </a:spcBef>
              <a:buFont typeface="Arial" panose="020B0604020202020204" pitchFamily="34" charset="0"/>
              <a:buChar char="•"/>
            </a:pPr>
            <a:r>
              <a:rPr lang="en-US" sz="1800" dirty="0"/>
              <a:t>SilverSneakers GO</a:t>
            </a:r>
            <a:r>
              <a:rPr lang="en-US" sz="1400" baseline="45000" dirty="0"/>
              <a:t>®</a:t>
            </a:r>
            <a:r>
              <a:rPr lang="en-US" sz="1400" dirty="0"/>
              <a:t> </a:t>
            </a:r>
            <a:r>
              <a:rPr lang="en-US" sz="1800" dirty="0"/>
              <a:t>mobile app with workout programs, </a:t>
            </a:r>
            <a:br>
              <a:rPr lang="en-US" sz="1800" dirty="0"/>
            </a:br>
            <a:r>
              <a:rPr lang="en-US" sz="1800" dirty="0"/>
              <a:t>location finder and more</a:t>
            </a:r>
          </a:p>
          <a:p>
            <a:pPr marL="285750" indent="-285750">
              <a:lnSpc>
                <a:spcPct val="100000"/>
              </a:lnSpc>
              <a:spcBef>
                <a:spcPts val="0"/>
              </a:spcBef>
              <a:spcAft>
                <a:spcPts val="700"/>
              </a:spcAft>
              <a:buClrTx/>
              <a:buFont typeface="Arial" panose="020B0604020202020204" pitchFamily="34" charset="0"/>
              <a:buChar char="•"/>
            </a:pPr>
            <a:endParaRPr lang="en-US" sz="1600" dirty="0"/>
          </a:p>
          <a:p>
            <a:pPr>
              <a:lnSpc>
                <a:spcPct val="100000"/>
              </a:lnSpc>
              <a:spcBef>
                <a:spcPts val="0"/>
              </a:spcBef>
              <a:spcAft>
                <a:spcPts val="700"/>
              </a:spcAft>
              <a:buClrTx/>
            </a:pPr>
            <a:endParaRPr lang="en-US" sz="1600" dirty="0"/>
          </a:p>
          <a:p>
            <a:pPr marL="173038" indent="-173038">
              <a:lnSpc>
                <a:spcPct val="100000"/>
              </a:lnSpc>
              <a:spcBef>
                <a:spcPts val="0"/>
              </a:spcBef>
              <a:spcAft>
                <a:spcPts val="700"/>
              </a:spcAft>
              <a:buClrTx/>
              <a:buFont typeface="Arial" panose="020B0604020202020204" pitchFamily="34" charset="0"/>
              <a:buChar char="•"/>
            </a:pPr>
            <a:endParaRPr lang="en-US" sz="1600" dirty="0"/>
          </a:p>
        </p:txBody>
      </p:sp>
      <p:sp>
        <p:nvSpPr>
          <p:cNvPr id="2" name="Title 1"/>
          <p:cNvSpPr>
            <a:spLocks noGrp="1"/>
          </p:cNvSpPr>
          <p:nvPr>
            <p:ph type="title"/>
          </p:nvPr>
        </p:nvSpPr>
        <p:spPr/>
        <p:txBody>
          <a:bodyPr/>
          <a:lstStyle/>
          <a:p>
            <a:r>
              <a:rPr lang="en-US" dirty="0"/>
              <a:t>SilverSneakers</a:t>
            </a:r>
            <a:r>
              <a:rPr lang="en-US" sz="1800" baseline="45000" dirty="0"/>
              <a:t>®</a:t>
            </a:r>
          </a:p>
        </p:txBody>
      </p:sp>
      <p:pic>
        <p:nvPicPr>
          <p:cNvPr id="5" name="Picture 4" descr="Icon&#10;&#10;Description automatically generated">
            <a:extLst>
              <a:ext uri="{FF2B5EF4-FFF2-40B4-BE49-F238E27FC236}">
                <a16:creationId xmlns:a16="http://schemas.microsoft.com/office/drawing/2014/main" id="{331CF26C-AB9F-437D-A6D1-E486944524DD}"/>
              </a:ext>
            </a:extLst>
          </p:cNvPr>
          <p:cNvPicPr>
            <a:picLocks noChangeAspect="1"/>
          </p:cNvPicPr>
          <p:nvPr/>
        </p:nvPicPr>
        <p:blipFill rotWithShape="1">
          <a:blip r:embed="rId3">
            <a:clrChange>
              <a:clrFrom>
                <a:srgbClr val="0082C7"/>
              </a:clrFrom>
              <a:clrTo>
                <a:srgbClr val="0082C7">
                  <a:alpha val="0"/>
                </a:srgbClr>
              </a:clrTo>
            </a:clrChange>
            <a:extLst>
              <a:ext uri="{28A0092B-C50C-407E-A947-70E740481C1C}">
                <a14:useLocalDpi xmlns:a14="http://schemas.microsoft.com/office/drawing/2010/main" val="0"/>
              </a:ext>
            </a:extLst>
          </a:blip>
          <a:srcRect l="11821" t="20049" r="12862" b="22975"/>
          <a:stretch/>
        </p:blipFill>
        <p:spPr>
          <a:xfrm flipH="1">
            <a:off x="9095315" y="2520013"/>
            <a:ext cx="1813143" cy="1371600"/>
          </a:xfrm>
          <a:prstGeom prst="rect">
            <a:avLst/>
          </a:prstGeom>
        </p:spPr>
      </p:pic>
    </p:spTree>
    <p:extLst>
      <p:ext uri="{BB962C8B-B14F-4D97-AF65-F5344CB8AC3E}">
        <p14:creationId xmlns:p14="http://schemas.microsoft.com/office/powerpoint/2010/main" val="168497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14</a:t>
            </a:fld>
            <a:endParaRPr lang="en-US" dirty="0"/>
          </a:p>
        </p:txBody>
      </p:sp>
      <p:sp>
        <p:nvSpPr>
          <p:cNvPr id="8" name="Content Placeholder 2"/>
          <p:cNvSpPr>
            <a:spLocks noGrp="1"/>
          </p:cNvSpPr>
          <p:nvPr>
            <p:ph idx="1"/>
          </p:nvPr>
        </p:nvSpPr>
        <p:spPr>
          <a:xfrm>
            <a:off x="155450" y="1012188"/>
            <a:ext cx="7577665" cy="5213293"/>
          </a:xfrm>
        </p:spPr>
        <p:txBody>
          <a:bodyPr vert="horz" wrap="square" lIns="0" tIns="0" rIns="0" bIns="0" rtlCol="0" anchor="t">
            <a:noAutofit/>
          </a:bodyPr>
          <a:lstStyle/>
          <a:p>
            <a:r>
              <a:rPr lang="en-US" sz="2000" b="1" dirty="0">
                <a:solidFill>
                  <a:schemeClr val="accent1"/>
                </a:solidFill>
              </a:rPr>
              <a:t>What are Virtual Visits?</a:t>
            </a:r>
          </a:p>
          <a:p>
            <a:r>
              <a:rPr lang="en-US" sz="1800" dirty="0"/>
              <a:t>Virtual Visits, powered by MDLIVE, allow Blue Cross Group Medicare Advantage plan members to access care for non-emergency situations by phone, mobile app or online video anytime, anywhere. Available 24/7.</a:t>
            </a:r>
          </a:p>
          <a:p>
            <a:r>
              <a:rPr lang="en-US" sz="1800" dirty="0"/>
              <a:t>You can speak to a board-certified doctor with an average wait time of less than 20 minutes, or you can schedule an appointment at a time that works best for you.</a:t>
            </a:r>
          </a:p>
          <a:p>
            <a:r>
              <a:rPr lang="en-US" sz="1800" dirty="0"/>
              <a:t>MDLIVE doctors can treat a variety of non-emergency conditions, including:</a:t>
            </a:r>
          </a:p>
          <a:p>
            <a:endParaRPr lang="en-US" sz="1800" dirty="0"/>
          </a:p>
        </p:txBody>
      </p:sp>
      <p:sp>
        <p:nvSpPr>
          <p:cNvPr id="2" name="Title 1"/>
          <p:cNvSpPr>
            <a:spLocks noGrp="1"/>
          </p:cNvSpPr>
          <p:nvPr>
            <p:ph type="title"/>
          </p:nvPr>
        </p:nvSpPr>
        <p:spPr>
          <a:xfrm>
            <a:off x="155450" y="393192"/>
            <a:ext cx="7086600" cy="883920"/>
          </a:xfrm>
        </p:spPr>
        <p:txBody>
          <a:bodyPr/>
          <a:lstStyle/>
          <a:p>
            <a:r>
              <a:rPr lang="en-US" dirty="0"/>
              <a:t>Virtual Visits</a:t>
            </a:r>
          </a:p>
        </p:txBody>
      </p:sp>
      <p:sp>
        <p:nvSpPr>
          <p:cNvPr id="11" name="TextBox 10"/>
          <p:cNvSpPr txBox="1"/>
          <p:nvPr/>
        </p:nvSpPr>
        <p:spPr>
          <a:xfrm>
            <a:off x="418631" y="4682486"/>
            <a:ext cx="1639771"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dirty="0"/>
              <a:t>Allergies</a:t>
            </a:r>
          </a:p>
          <a:p>
            <a:pPr marL="173038" indent="-173038" algn="l">
              <a:spcAft>
                <a:spcPts val="600"/>
              </a:spcAft>
              <a:buClr>
                <a:schemeClr val="tx2"/>
              </a:buClr>
              <a:buFont typeface="Arial" panose="020B0604020202020204" pitchFamily="34" charset="0"/>
              <a:buChar char="•"/>
            </a:pPr>
            <a:r>
              <a:rPr lang="en-US" dirty="0"/>
              <a:t>Asthma</a:t>
            </a:r>
          </a:p>
          <a:p>
            <a:pPr marL="173038" indent="-173038" algn="l">
              <a:spcAft>
                <a:spcPts val="600"/>
              </a:spcAft>
              <a:buClr>
                <a:schemeClr val="tx2"/>
              </a:buClr>
              <a:buFont typeface="Arial" panose="020B0604020202020204" pitchFamily="34" charset="0"/>
              <a:buChar char="•"/>
            </a:pPr>
            <a:r>
              <a:rPr lang="en-US" dirty="0"/>
              <a:t>Cold/flu</a:t>
            </a:r>
          </a:p>
        </p:txBody>
      </p:sp>
      <p:sp>
        <p:nvSpPr>
          <p:cNvPr id="12" name="TextBox 11"/>
          <p:cNvSpPr txBox="1"/>
          <p:nvPr/>
        </p:nvSpPr>
        <p:spPr>
          <a:xfrm>
            <a:off x="1897628" y="4682485"/>
            <a:ext cx="1639771"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dirty="0"/>
              <a:t>Ear Infection</a:t>
            </a:r>
          </a:p>
          <a:p>
            <a:pPr marL="173038" indent="-173038" algn="l">
              <a:spcAft>
                <a:spcPts val="600"/>
              </a:spcAft>
              <a:buClr>
                <a:schemeClr val="tx2"/>
              </a:buClr>
              <a:buFont typeface="Arial" panose="020B0604020202020204" pitchFamily="34" charset="0"/>
              <a:buChar char="•"/>
            </a:pPr>
            <a:r>
              <a:rPr lang="en-US" dirty="0"/>
              <a:t>Fever</a:t>
            </a:r>
          </a:p>
          <a:p>
            <a:pPr marL="173038" indent="-173038" algn="l">
              <a:spcAft>
                <a:spcPts val="600"/>
              </a:spcAft>
              <a:buClr>
                <a:schemeClr val="tx2"/>
              </a:buClr>
              <a:buFont typeface="Arial" panose="020B0604020202020204" pitchFamily="34" charset="0"/>
              <a:buChar char="•"/>
            </a:pPr>
            <a:r>
              <a:rPr lang="en-US" dirty="0"/>
              <a:t>Headache</a:t>
            </a:r>
          </a:p>
        </p:txBody>
      </p:sp>
      <p:sp>
        <p:nvSpPr>
          <p:cNvPr id="13" name="TextBox 12"/>
          <p:cNvSpPr txBox="1"/>
          <p:nvPr/>
        </p:nvSpPr>
        <p:spPr>
          <a:xfrm>
            <a:off x="3800580" y="4682485"/>
            <a:ext cx="1419576"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dirty="0"/>
              <a:t>Insect Bites</a:t>
            </a:r>
          </a:p>
          <a:p>
            <a:pPr marL="173038" indent="-173038" algn="l">
              <a:spcAft>
                <a:spcPts val="600"/>
              </a:spcAft>
              <a:buClr>
                <a:schemeClr val="tx2"/>
              </a:buClr>
              <a:buFont typeface="Arial" panose="020B0604020202020204" pitchFamily="34" charset="0"/>
              <a:buChar char="•"/>
            </a:pPr>
            <a:r>
              <a:rPr lang="en-US" dirty="0"/>
              <a:t>Nausea</a:t>
            </a:r>
          </a:p>
          <a:p>
            <a:pPr marL="173038" indent="-173038" algn="l">
              <a:spcAft>
                <a:spcPts val="600"/>
              </a:spcAft>
              <a:buClr>
                <a:schemeClr val="tx2"/>
              </a:buClr>
              <a:buFont typeface="Arial" panose="020B0604020202020204" pitchFamily="34" charset="0"/>
              <a:buChar char="•"/>
            </a:pPr>
            <a:r>
              <a:rPr lang="en-US" dirty="0"/>
              <a:t>Pink Eye</a:t>
            </a:r>
          </a:p>
        </p:txBody>
      </p:sp>
      <p:sp>
        <p:nvSpPr>
          <p:cNvPr id="14" name="TextBox 13"/>
          <p:cNvSpPr txBox="1"/>
          <p:nvPr/>
        </p:nvSpPr>
        <p:spPr>
          <a:xfrm>
            <a:off x="5526128" y="4682484"/>
            <a:ext cx="1964324"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dirty="0"/>
              <a:t>Sinus Infection</a:t>
            </a:r>
          </a:p>
          <a:p>
            <a:pPr marL="173038" indent="-173038">
              <a:spcAft>
                <a:spcPts val="600"/>
              </a:spcAft>
              <a:buClr>
                <a:schemeClr val="tx2"/>
              </a:buClr>
              <a:buFont typeface="Arial" panose="020B0604020202020204" pitchFamily="34" charset="0"/>
              <a:buChar char="•"/>
            </a:pPr>
            <a:r>
              <a:rPr lang="en-US" dirty="0"/>
              <a:t>Rash</a:t>
            </a:r>
          </a:p>
          <a:p>
            <a:pPr marL="173038" indent="-173038" algn="l">
              <a:spcAft>
                <a:spcPts val="600"/>
              </a:spcAft>
              <a:buClr>
                <a:schemeClr val="tx2"/>
              </a:buClr>
              <a:buFont typeface="Arial" panose="020B0604020202020204" pitchFamily="34" charset="0"/>
              <a:buChar char="•"/>
            </a:pPr>
            <a:r>
              <a:rPr lang="en-US" dirty="0"/>
              <a:t>And More</a:t>
            </a:r>
          </a:p>
        </p:txBody>
      </p:sp>
      <p:pic>
        <p:nvPicPr>
          <p:cNvPr id="5" name="Picture 4">
            <a:extLst>
              <a:ext uri="{FF2B5EF4-FFF2-40B4-BE49-F238E27FC236}">
                <a16:creationId xmlns:a16="http://schemas.microsoft.com/office/drawing/2014/main" id="{C7E11381-4155-B348-F44F-8EB0E8B9ECDD}"/>
              </a:ext>
            </a:extLst>
          </p:cNvPr>
          <p:cNvPicPr>
            <a:picLocks noChangeAspect="1"/>
          </p:cNvPicPr>
          <p:nvPr/>
        </p:nvPicPr>
        <p:blipFill>
          <a:blip r:embed="rId3"/>
          <a:stretch>
            <a:fillRect/>
          </a:stretch>
        </p:blipFill>
        <p:spPr>
          <a:xfrm>
            <a:off x="8148375" y="1593072"/>
            <a:ext cx="3811977" cy="3744108"/>
          </a:xfrm>
          <a:prstGeom prst="rect">
            <a:avLst/>
          </a:prstGeom>
        </p:spPr>
      </p:pic>
    </p:spTree>
    <p:extLst>
      <p:ext uri="{BB962C8B-B14F-4D97-AF65-F5344CB8AC3E}">
        <p14:creationId xmlns:p14="http://schemas.microsoft.com/office/powerpoint/2010/main" val="347854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15</a:t>
            </a:fld>
            <a:endParaRPr lang="en-US" dirty="0"/>
          </a:p>
        </p:txBody>
      </p:sp>
      <p:sp>
        <p:nvSpPr>
          <p:cNvPr id="8" name="Content Placeholder 2"/>
          <p:cNvSpPr>
            <a:spLocks noGrp="1"/>
          </p:cNvSpPr>
          <p:nvPr>
            <p:ph idx="1"/>
          </p:nvPr>
        </p:nvSpPr>
        <p:spPr>
          <a:xfrm>
            <a:off x="228599" y="1121518"/>
            <a:ext cx="7577665" cy="5213293"/>
          </a:xfrm>
        </p:spPr>
        <p:txBody>
          <a:bodyPr vert="horz" wrap="square" lIns="0" tIns="0" rIns="0" bIns="0" rtlCol="0" anchor="t">
            <a:noAutofit/>
          </a:bodyPr>
          <a:lstStyle/>
          <a:p>
            <a:r>
              <a:rPr lang="en-US" sz="1800" dirty="0"/>
              <a:t>In addition, MDLIVE provides care for a large variety of mental health conditions and the life events that can prompt or intensify them, including:  </a:t>
            </a:r>
            <a:br>
              <a:rPr lang="en-US" sz="1800" dirty="0"/>
            </a:br>
            <a:endParaRPr lang="en-US" sz="1800" dirty="0"/>
          </a:p>
          <a:p>
            <a:r>
              <a:rPr lang="en-US" sz="1800" dirty="0"/>
              <a:t> </a:t>
            </a:r>
          </a:p>
        </p:txBody>
      </p:sp>
      <p:sp>
        <p:nvSpPr>
          <p:cNvPr id="2" name="Title 1"/>
          <p:cNvSpPr>
            <a:spLocks noGrp="1"/>
          </p:cNvSpPr>
          <p:nvPr>
            <p:ph type="title"/>
          </p:nvPr>
        </p:nvSpPr>
        <p:spPr>
          <a:xfrm>
            <a:off x="155450" y="393192"/>
            <a:ext cx="7086600" cy="883920"/>
          </a:xfrm>
        </p:spPr>
        <p:txBody>
          <a:bodyPr/>
          <a:lstStyle/>
          <a:p>
            <a:r>
              <a:rPr lang="en-US" dirty="0"/>
              <a:t>Virtual Visits – Behavioral Health</a:t>
            </a:r>
          </a:p>
        </p:txBody>
      </p:sp>
      <p:pic>
        <p:nvPicPr>
          <p:cNvPr id="15" name="Picture 14">
            <a:extLst>
              <a:ext uri="{FF2B5EF4-FFF2-40B4-BE49-F238E27FC236}">
                <a16:creationId xmlns:a16="http://schemas.microsoft.com/office/drawing/2014/main" id="{2DDBDD27-2E52-487C-9185-0DCA020C78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8300" y="2673994"/>
            <a:ext cx="1600199" cy="1297003"/>
          </a:xfrm>
          <a:prstGeom prst="rect">
            <a:avLst/>
          </a:prstGeom>
        </p:spPr>
      </p:pic>
      <p:sp>
        <p:nvSpPr>
          <p:cNvPr id="4" name="TextBox 3">
            <a:extLst>
              <a:ext uri="{FF2B5EF4-FFF2-40B4-BE49-F238E27FC236}">
                <a16:creationId xmlns:a16="http://schemas.microsoft.com/office/drawing/2014/main" id="{E9D4A7A0-82B7-2067-AA42-1DE04E9B7825}"/>
              </a:ext>
            </a:extLst>
          </p:cNvPr>
          <p:cNvSpPr txBox="1"/>
          <p:nvPr/>
        </p:nvSpPr>
        <p:spPr>
          <a:xfrm>
            <a:off x="5614416" y="2971800"/>
            <a:ext cx="914400" cy="914400"/>
          </a:xfrm>
          <a:prstGeom prst="rect">
            <a:avLst/>
          </a:prstGeom>
          <a:noFill/>
        </p:spPr>
        <p:txBody>
          <a:bodyPr wrap="square" lIns="0" tIns="0" rIns="0" bIns="0" rtlCol="0" anchor="t" anchorCtr="0">
            <a:noAutofit/>
          </a:bodyPr>
          <a:lstStyle/>
          <a:p>
            <a:pPr algn="l">
              <a:spcAft>
                <a:spcPts val="600"/>
              </a:spcAft>
            </a:pPr>
            <a:endParaRPr lang="en-US" dirty="0"/>
          </a:p>
        </p:txBody>
      </p:sp>
      <p:sp>
        <p:nvSpPr>
          <p:cNvPr id="5" name="TextBox 4">
            <a:extLst>
              <a:ext uri="{FF2B5EF4-FFF2-40B4-BE49-F238E27FC236}">
                <a16:creationId xmlns:a16="http://schemas.microsoft.com/office/drawing/2014/main" id="{A98EDD7F-926A-1AEE-21CE-616AB97F82D3}"/>
              </a:ext>
            </a:extLst>
          </p:cNvPr>
          <p:cNvSpPr txBox="1"/>
          <p:nvPr/>
        </p:nvSpPr>
        <p:spPr>
          <a:xfrm>
            <a:off x="4288536" y="2258568"/>
            <a:ext cx="3282696" cy="2596349"/>
          </a:xfrm>
          <a:prstGeom prst="rect">
            <a:avLst/>
          </a:prstGeom>
          <a:noFill/>
        </p:spPr>
        <p:txBody>
          <a:bodyPr wrap="square" lIns="0" tIns="0" rIns="0" bIns="0" rtlCol="0" anchor="t" anchorCtr="0">
            <a:noAutofit/>
          </a:bodyPr>
          <a:lstStyle/>
          <a:p>
            <a:pPr algn="l">
              <a:spcAft>
                <a:spcPts val="600"/>
              </a:spcAft>
            </a:pPr>
            <a:r>
              <a:rPr lang="en-US" sz="1800" dirty="0"/>
              <a:t>• Divorce or separation  </a:t>
            </a:r>
            <a:br>
              <a:rPr lang="en-US" sz="1800" dirty="0"/>
            </a:br>
            <a:r>
              <a:rPr lang="en-US" sz="1800" dirty="0"/>
              <a:t>• Experiencing a traumatic event  </a:t>
            </a:r>
            <a:br>
              <a:rPr lang="en-US" sz="1800" dirty="0"/>
            </a:br>
            <a:r>
              <a:rPr lang="en-US" sz="1800" dirty="0"/>
              <a:t>• Stress related to aging</a:t>
            </a:r>
            <a:br>
              <a:rPr lang="en-US" sz="1800" dirty="0"/>
            </a:br>
            <a:endParaRPr lang="en-US" dirty="0"/>
          </a:p>
        </p:txBody>
      </p:sp>
      <p:sp>
        <p:nvSpPr>
          <p:cNvPr id="6" name="TextBox 5">
            <a:extLst>
              <a:ext uri="{FF2B5EF4-FFF2-40B4-BE49-F238E27FC236}">
                <a16:creationId xmlns:a16="http://schemas.microsoft.com/office/drawing/2014/main" id="{4FD523E2-5DCF-7629-ABBD-6E13FAE5BECD}"/>
              </a:ext>
            </a:extLst>
          </p:cNvPr>
          <p:cNvSpPr txBox="1"/>
          <p:nvPr/>
        </p:nvSpPr>
        <p:spPr>
          <a:xfrm>
            <a:off x="612648" y="2258568"/>
            <a:ext cx="2743202" cy="2020970"/>
          </a:xfrm>
          <a:prstGeom prst="rect">
            <a:avLst/>
          </a:prstGeom>
          <a:noFill/>
        </p:spPr>
        <p:txBody>
          <a:bodyPr wrap="square" lIns="0" tIns="0" rIns="0" bIns="0" rtlCol="0" anchor="t" anchorCtr="0">
            <a:noAutofit/>
          </a:bodyPr>
          <a:lstStyle/>
          <a:p>
            <a:pPr algn="l">
              <a:spcAft>
                <a:spcPts val="600"/>
              </a:spcAft>
            </a:pPr>
            <a:r>
              <a:rPr lang="en-US" sz="1800" dirty="0"/>
              <a:t>• Loss of a loved one  </a:t>
            </a:r>
            <a:br>
              <a:rPr lang="en-US" sz="1800" dirty="0"/>
            </a:br>
            <a:r>
              <a:rPr lang="en-US" sz="1800" dirty="0"/>
              <a:t>• Health concerns</a:t>
            </a:r>
            <a:br>
              <a:rPr lang="en-US" sz="1800" dirty="0"/>
            </a:br>
            <a:r>
              <a:rPr lang="en-US" sz="1800" dirty="0"/>
              <a:t>• Relationship issues</a:t>
            </a:r>
          </a:p>
          <a:p>
            <a:pPr marL="285750" indent="-285750" algn="l">
              <a:spcAft>
                <a:spcPts val="600"/>
              </a:spcAft>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38C4462-0A7C-6526-5D30-F8ADF9FEBD53}"/>
              </a:ext>
            </a:extLst>
          </p:cNvPr>
          <p:cNvSpPr txBox="1"/>
          <p:nvPr/>
        </p:nvSpPr>
        <p:spPr>
          <a:xfrm>
            <a:off x="228598" y="3474720"/>
            <a:ext cx="7013451" cy="1152144"/>
          </a:xfrm>
          <a:prstGeom prst="rect">
            <a:avLst/>
          </a:prstGeom>
          <a:noFill/>
        </p:spPr>
        <p:txBody>
          <a:bodyPr wrap="square" lIns="0" tIns="0" rIns="0" bIns="0" rtlCol="0" anchor="t" anchorCtr="0">
            <a:noAutofit/>
          </a:bodyPr>
          <a:lstStyle/>
          <a:p>
            <a:pPr marL="285750" indent="-285750" algn="l">
              <a:spcAft>
                <a:spcPts val="600"/>
              </a:spcAft>
              <a:buFont typeface="Wingdings" panose="05000000000000000000" pitchFamily="2" charset="2"/>
              <a:buChar char="ü"/>
            </a:pPr>
            <a:r>
              <a:rPr lang="en-US" dirty="0"/>
              <a:t>Find a therapist that’s right for you and have a phone or video visit.</a:t>
            </a:r>
          </a:p>
          <a:p>
            <a:pPr algn="l">
              <a:spcAft>
                <a:spcPts val="600"/>
              </a:spcAft>
            </a:pPr>
            <a:endParaRPr lang="en-US" dirty="0"/>
          </a:p>
          <a:p>
            <a:pPr marL="285750" indent="-285750" algn="l">
              <a:spcAft>
                <a:spcPts val="600"/>
              </a:spcAft>
              <a:buFont typeface="Wingdings" panose="05000000000000000000" pitchFamily="2" charset="2"/>
              <a:buChar char="ü"/>
            </a:pPr>
            <a:r>
              <a:rPr lang="en-US" dirty="0"/>
              <a:t>Evening and weekend appointments are available.</a:t>
            </a:r>
            <a:br>
              <a:rPr lang="en-US" dirty="0"/>
            </a:br>
            <a:r>
              <a:rPr lang="en-US" dirty="0"/>
              <a:t> </a:t>
            </a:r>
          </a:p>
          <a:p>
            <a:pPr marL="285750" indent="-285750" algn="l">
              <a:spcAft>
                <a:spcPts val="600"/>
              </a:spcAft>
              <a:buFont typeface="Wingdings" panose="05000000000000000000" pitchFamily="2" charset="2"/>
              <a:buChar char="ü"/>
            </a:pPr>
            <a:r>
              <a:rPr lang="en-US" dirty="0"/>
              <a:t>You may ask to see the same provider for all your behavioral health visits.  </a:t>
            </a:r>
          </a:p>
          <a:p>
            <a:pPr algn="l">
              <a:spcAft>
                <a:spcPts val="600"/>
              </a:spcAft>
            </a:pPr>
            <a:endParaRPr lang="en-US" dirty="0"/>
          </a:p>
        </p:txBody>
      </p:sp>
    </p:spTree>
    <p:extLst>
      <p:ext uri="{BB962C8B-B14F-4D97-AF65-F5344CB8AC3E}">
        <p14:creationId xmlns:p14="http://schemas.microsoft.com/office/powerpoint/2010/main" val="39806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80388" y="0"/>
            <a:ext cx="12272387"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745063" y="2853574"/>
            <a:ext cx="8701873" cy="957943"/>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Visiting Your Provider</a:t>
            </a:r>
          </a:p>
        </p:txBody>
      </p:sp>
    </p:spTree>
    <p:extLst>
      <p:ext uri="{BB962C8B-B14F-4D97-AF65-F5344CB8AC3E}">
        <p14:creationId xmlns:p14="http://schemas.microsoft.com/office/powerpoint/2010/main" val="331150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FFDC80-0262-B59A-6307-A15F6983A83B}"/>
              </a:ext>
            </a:extLst>
          </p:cNvPr>
          <p:cNvPicPr>
            <a:picLocks noChangeAspect="1"/>
          </p:cNvPicPr>
          <p:nvPr/>
        </p:nvPicPr>
        <p:blipFill>
          <a:blip r:embed="rId3"/>
          <a:stretch>
            <a:fillRect/>
          </a:stretch>
        </p:blipFill>
        <p:spPr>
          <a:xfrm>
            <a:off x="473670" y="2550098"/>
            <a:ext cx="5419725" cy="3086100"/>
          </a:xfrm>
          <a:prstGeom prst="rect">
            <a:avLst/>
          </a:prstGeom>
        </p:spPr>
      </p:pic>
      <p:pic>
        <p:nvPicPr>
          <p:cNvPr id="7" name="Picture 6">
            <a:extLst>
              <a:ext uri="{FF2B5EF4-FFF2-40B4-BE49-F238E27FC236}">
                <a16:creationId xmlns:a16="http://schemas.microsoft.com/office/drawing/2014/main" id="{031460CC-0040-7B7C-F6F9-952A6D433E0F}"/>
              </a:ext>
            </a:extLst>
          </p:cNvPr>
          <p:cNvPicPr>
            <a:picLocks noChangeAspect="1"/>
          </p:cNvPicPr>
          <p:nvPr/>
        </p:nvPicPr>
        <p:blipFill>
          <a:blip r:embed="rId4"/>
          <a:stretch>
            <a:fillRect/>
          </a:stretch>
        </p:blipFill>
        <p:spPr>
          <a:xfrm>
            <a:off x="5973975" y="2589054"/>
            <a:ext cx="5543549" cy="3086101"/>
          </a:xfrm>
          <a:prstGeom prst="rect">
            <a:avLst/>
          </a:prstGeom>
        </p:spPr>
      </p:pic>
      <p:sp>
        <p:nvSpPr>
          <p:cNvPr id="2" name="Title 1"/>
          <p:cNvSpPr>
            <a:spLocks noGrp="1"/>
          </p:cNvSpPr>
          <p:nvPr>
            <p:ph type="title"/>
          </p:nvPr>
        </p:nvSpPr>
        <p:spPr>
          <a:xfrm>
            <a:off x="315221" y="234777"/>
            <a:ext cx="10972800" cy="443484"/>
          </a:xfrm>
        </p:spPr>
        <p:txBody>
          <a:bodyPr/>
          <a:lstStyle/>
          <a:p>
            <a:r>
              <a:rPr lang="en-US" sz="2800" b="1" dirty="0">
                <a:latin typeface="+mj-lt"/>
              </a:rPr>
              <a:t>Member ID Card</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sp>
        <p:nvSpPr>
          <p:cNvPr id="10" name="TextBox 19">
            <a:extLst>
              <a:ext uri="{FF2B5EF4-FFF2-40B4-BE49-F238E27FC236}">
                <a16:creationId xmlns:a16="http://schemas.microsoft.com/office/drawing/2014/main" id="{6FABADC5-430F-4510-98E8-EBFF996EEC12}"/>
              </a:ext>
            </a:extLst>
          </p:cNvPr>
          <p:cNvSpPr txBox="1"/>
          <p:nvPr/>
        </p:nvSpPr>
        <p:spPr>
          <a:xfrm rot="1757793">
            <a:off x="1943920" y="3678453"/>
            <a:ext cx="2329180" cy="1043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E7F"/>
                </a:solidFill>
                <a:effectLst>
                  <a:outerShdw blurRad="50800" dist="38100" dir="2700000" algn="tl">
                    <a:srgbClr val="000000">
                      <a:alpha val="40000"/>
                    </a:srgbClr>
                  </a:outerShdw>
                </a:effectLst>
                <a:uLnTx/>
                <a:uFillTx/>
                <a:latin typeface="Arial" panose="020B0604020202020204" pitchFamily="34" charset="0"/>
                <a:ea typeface="Times New Roman" panose="02020603050405020304" pitchFamily="18" charset="0"/>
                <a:cs typeface="+mn-cs"/>
              </a:rPr>
              <a:t>Sample</a:t>
            </a:r>
            <a:endParaRPr kumimoji="0" lang="en-US" sz="1200" b="0" i="0" u="none" strike="noStrike" kern="1200" cap="none" spc="0" normalizeH="0" baseline="0" noProof="0" dirty="0">
              <a:ln>
                <a:noFill/>
              </a:ln>
              <a:solidFill>
                <a:srgbClr val="1E1E1E"/>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Times New Roman" panose="02020603050405020304" pitchFamily="18" charset="0"/>
                <a:ea typeface="Times New Roman" panose="02020603050405020304" pitchFamily="18" charset="0"/>
                <a:cs typeface="+mn-cs"/>
              </a:rPr>
              <a:t> </a:t>
            </a:r>
          </a:p>
        </p:txBody>
      </p:sp>
      <p:pic>
        <p:nvPicPr>
          <p:cNvPr id="20" name="Picture 19">
            <a:extLst>
              <a:ext uri="{FF2B5EF4-FFF2-40B4-BE49-F238E27FC236}">
                <a16:creationId xmlns:a16="http://schemas.microsoft.com/office/drawing/2014/main" id="{C6B46B0C-39B2-44C7-9B7E-2FAB33921165}"/>
              </a:ext>
            </a:extLst>
          </p:cNvPr>
          <p:cNvPicPr>
            <a:picLocks noChangeAspect="1"/>
          </p:cNvPicPr>
          <p:nvPr/>
        </p:nvPicPr>
        <p:blipFill>
          <a:blip r:embed="rId5"/>
          <a:stretch>
            <a:fillRect/>
          </a:stretch>
        </p:blipFill>
        <p:spPr>
          <a:xfrm>
            <a:off x="7457808" y="2986546"/>
            <a:ext cx="3158002" cy="2572735"/>
          </a:xfrm>
          <a:prstGeom prst="rect">
            <a:avLst/>
          </a:prstGeom>
        </p:spPr>
      </p:pic>
      <p:sp>
        <p:nvSpPr>
          <p:cNvPr id="21" name="TextBox 20">
            <a:extLst>
              <a:ext uri="{FF2B5EF4-FFF2-40B4-BE49-F238E27FC236}">
                <a16:creationId xmlns:a16="http://schemas.microsoft.com/office/drawing/2014/main" id="{CFAECD27-F5F0-40D5-A846-DB2B1FBC0385}"/>
              </a:ext>
            </a:extLst>
          </p:cNvPr>
          <p:cNvSpPr txBox="1"/>
          <p:nvPr/>
        </p:nvSpPr>
        <p:spPr>
          <a:xfrm>
            <a:off x="884583" y="5617814"/>
            <a:ext cx="4086038" cy="535792"/>
          </a:xfrm>
          <a:prstGeom prst="rect">
            <a:avLst/>
          </a:prstGeom>
          <a:solidFill>
            <a:srgbClr val="FFFFFF"/>
          </a:solidFill>
        </p:spPr>
        <p:txBody>
          <a:bodyPr wrap="square" lIns="0" tIns="0" rIns="0" bIns="0" rtlCol="0" anchor="t" anchorCtr="0">
            <a:noAutofit/>
          </a:bodyPr>
          <a:lstStyle/>
          <a:p>
            <a:pPr algn="ctr">
              <a:spcAft>
                <a:spcPts val="600"/>
              </a:spcAft>
            </a:pPr>
            <a:endParaRPr lang="en-US" sz="1000" dirty="0"/>
          </a:p>
          <a:p>
            <a:pPr algn="ctr">
              <a:spcAft>
                <a:spcPts val="600"/>
              </a:spcAft>
            </a:pPr>
            <a:r>
              <a:rPr lang="en-US" dirty="0"/>
              <a:t>Front of ID Card</a:t>
            </a:r>
          </a:p>
        </p:txBody>
      </p:sp>
      <p:sp>
        <p:nvSpPr>
          <p:cNvPr id="22" name="TextBox 21">
            <a:extLst>
              <a:ext uri="{FF2B5EF4-FFF2-40B4-BE49-F238E27FC236}">
                <a16:creationId xmlns:a16="http://schemas.microsoft.com/office/drawing/2014/main" id="{55292946-622E-4A45-9A73-D7A6AA2EFD6D}"/>
              </a:ext>
            </a:extLst>
          </p:cNvPr>
          <p:cNvSpPr txBox="1"/>
          <p:nvPr/>
        </p:nvSpPr>
        <p:spPr>
          <a:xfrm>
            <a:off x="7387966" y="5912288"/>
            <a:ext cx="3386294" cy="391886"/>
          </a:xfrm>
          <a:prstGeom prst="rect">
            <a:avLst/>
          </a:prstGeom>
          <a:noFill/>
        </p:spPr>
        <p:txBody>
          <a:bodyPr wrap="square" lIns="0" tIns="0" rIns="0" bIns="0" rtlCol="0" anchor="t" anchorCtr="0">
            <a:noAutofit/>
          </a:bodyPr>
          <a:lstStyle/>
          <a:p>
            <a:pPr algn="l">
              <a:spcAft>
                <a:spcPts val="600"/>
              </a:spcAft>
            </a:pPr>
            <a:r>
              <a:rPr lang="en-US" dirty="0"/>
              <a:t>Back of ID Card</a:t>
            </a:r>
          </a:p>
        </p:txBody>
      </p:sp>
      <p:sp>
        <p:nvSpPr>
          <p:cNvPr id="23" name="TextBox 22">
            <a:extLst>
              <a:ext uri="{FF2B5EF4-FFF2-40B4-BE49-F238E27FC236}">
                <a16:creationId xmlns:a16="http://schemas.microsoft.com/office/drawing/2014/main" id="{72F9689C-22EC-403C-9F62-ABDFF539BCBF}"/>
              </a:ext>
            </a:extLst>
          </p:cNvPr>
          <p:cNvSpPr txBox="1"/>
          <p:nvPr/>
        </p:nvSpPr>
        <p:spPr>
          <a:xfrm>
            <a:off x="315221" y="844826"/>
            <a:ext cx="10459039" cy="1362294"/>
          </a:xfrm>
          <a:prstGeom prst="rect">
            <a:avLst/>
          </a:prstGeom>
          <a:noFill/>
        </p:spPr>
        <p:txBody>
          <a:bodyPr wrap="square" lIns="0" tIns="0" rIns="0" bIns="0" rtlCol="0" anchor="t" anchorCtr="0">
            <a:noAutofit/>
          </a:bodyPr>
          <a:lstStyle/>
          <a:p>
            <a:pPr marL="285750" indent="-285750" algn="l">
              <a:spcAft>
                <a:spcPts val="600"/>
              </a:spcAft>
              <a:buFont typeface="Arial" panose="020B0604020202020204" pitchFamily="34" charset="0"/>
              <a:buChar char="•"/>
            </a:pPr>
            <a:r>
              <a:rPr lang="en-US" sz="1900" dirty="0">
                <a:solidFill>
                  <a:srgbClr val="262626"/>
                </a:solidFill>
              </a:rPr>
              <a:t>You will only need to present your UT CARE</a:t>
            </a:r>
            <a:r>
              <a:rPr lang="en-US" sz="1900" baseline="30000" dirty="0">
                <a:solidFill>
                  <a:srgbClr val="262626"/>
                </a:solidFill>
              </a:rPr>
              <a:t> </a:t>
            </a:r>
            <a:r>
              <a:rPr lang="en-US" sz="1900" dirty="0">
                <a:solidFill>
                  <a:srgbClr val="262626"/>
                </a:solidFill>
              </a:rPr>
              <a:t>member ID card whenever you receive a medical service or benefit covered by your plan. </a:t>
            </a:r>
          </a:p>
          <a:p>
            <a:pPr marL="285750" indent="-285750" algn="l">
              <a:spcAft>
                <a:spcPts val="600"/>
              </a:spcAft>
              <a:buFont typeface="Arial" panose="020B0604020202020204" pitchFamily="34" charset="0"/>
              <a:buChar char="•"/>
            </a:pPr>
            <a:r>
              <a:rPr lang="en-US" sz="1900" dirty="0">
                <a:solidFill>
                  <a:srgbClr val="262626"/>
                </a:solidFill>
              </a:rPr>
              <a:t>You do not need to show your Original Medicare card. </a:t>
            </a:r>
          </a:p>
          <a:p>
            <a:pPr marL="285750" indent="-285750" algn="l">
              <a:spcAft>
                <a:spcPts val="600"/>
              </a:spcAft>
              <a:buFont typeface="Arial" panose="020B0604020202020204" pitchFamily="34" charset="0"/>
              <a:buChar char="•"/>
            </a:pPr>
            <a:r>
              <a:rPr lang="en-US" sz="1900" dirty="0">
                <a:solidFill>
                  <a:srgbClr val="262626"/>
                </a:solidFill>
              </a:rPr>
              <a:t>Providers will send your claims directly to BCBSTX or their local BCBS.</a:t>
            </a:r>
          </a:p>
          <a:p>
            <a:pPr algn="l">
              <a:spcAft>
                <a:spcPts val="600"/>
              </a:spcAft>
            </a:pPr>
            <a:endParaRPr lang="en-US" dirty="0">
              <a:solidFill>
                <a:srgbClr val="262626"/>
              </a:solidFill>
            </a:endParaRPr>
          </a:p>
          <a:p>
            <a:pPr algn="l">
              <a:spcAft>
                <a:spcPts val="600"/>
              </a:spcAft>
            </a:pPr>
            <a:endParaRPr lang="en-US" dirty="0"/>
          </a:p>
        </p:txBody>
      </p:sp>
    </p:spTree>
    <p:extLst>
      <p:ext uri="{BB962C8B-B14F-4D97-AF65-F5344CB8AC3E}">
        <p14:creationId xmlns:p14="http://schemas.microsoft.com/office/powerpoint/2010/main" val="213815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CD1D3-C829-C42D-5B6B-CBF2002A2E29}"/>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4" name="Content Placeholder 3">
            <a:extLst>
              <a:ext uri="{FF2B5EF4-FFF2-40B4-BE49-F238E27FC236}">
                <a16:creationId xmlns:a16="http://schemas.microsoft.com/office/drawing/2014/main" id="{EE4E10FD-3A84-FF49-9B28-657BFFF88F23}"/>
              </a:ext>
            </a:extLst>
          </p:cNvPr>
          <p:cNvSpPr>
            <a:spLocks noGrp="1"/>
          </p:cNvSpPr>
          <p:nvPr>
            <p:ph idx="1"/>
          </p:nvPr>
        </p:nvSpPr>
        <p:spPr>
          <a:xfrm>
            <a:off x="457200" y="1295400"/>
            <a:ext cx="11421122" cy="4876800"/>
          </a:xfrm>
        </p:spPr>
        <p:txBody>
          <a:bodyPr/>
          <a:lstStyle/>
          <a:p>
            <a:pPr marL="0" indent="0">
              <a:buNone/>
            </a:pPr>
            <a:r>
              <a:rPr lang="en-US" sz="2000" b="1" dirty="0">
                <a:effectLst/>
                <a:latin typeface="Open Sans" panose="020B0606030504020204" pitchFamily="34" charset="0"/>
                <a:ea typeface="Calibri" panose="020F0502020204030204" pitchFamily="34" charset="0"/>
                <a:cs typeface="Times New Roman" panose="02020603050405020304" pitchFamily="18" charset="0"/>
              </a:rPr>
              <a:t>Why Have a Primary Care Provider?</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Open Sans" panose="020B0606030504020204" pitchFamily="34" charset="0"/>
                <a:ea typeface="Calibri" panose="020F0502020204030204" pitchFamily="34" charset="0"/>
                <a:cs typeface="Times New Roman" panose="02020603050405020304" pitchFamily="18" charset="0"/>
              </a:rPr>
              <a:t>A Primary Care Provider (PCP) can be a doctor, physician assistant or nurse practitioner who works in family health, internal medicine or pediatric medicine. PCPs help with healthcare maintenance and preventative medicine, including vaccinations and screening tests for diseases like breast cancer or colon cancer.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Regularly visiting your PCP for preventive care and health concerns helps you avoid costly visits to the emergency room. It can mean catching medical issues early, which often leads to both better health results and less costly care down the road. Consistent primary care also keeps general costs across your plan in check so 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Open Sans" panose="020B0606030504020204" pitchFamily="34" charset="0"/>
                <a:ea typeface="Calibri" panose="020F0502020204030204" pitchFamily="34" charset="0"/>
                <a:cs typeface="Times New Roman" panose="02020603050405020304" pitchFamily="18" charset="0"/>
              </a:rPr>
              <a:t> University of Texas System can continue offering benefits with reasonable premiums and cost-sharing.</a:t>
            </a:r>
          </a:p>
        </p:txBody>
      </p:sp>
      <p:sp>
        <p:nvSpPr>
          <p:cNvPr id="5" name="Title 4">
            <a:extLst>
              <a:ext uri="{FF2B5EF4-FFF2-40B4-BE49-F238E27FC236}">
                <a16:creationId xmlns:a16="http://schemas.microsoft.com/office/drawing/2014/main" id="{0CF3FDEE-9939-4BCA-FE4F-A43A43DB114E}"/>
              </a:ext>
            </a:extLst>
          </p:cNvPr>
          <p:cNvSpPr>
            <a:spLocks noGrp="1"/>
          </p:cNvSpPr>
          <p:nvPr>
            <p:ph type="title"/>
          </p:nvPr>
        </p:nvSpPr>
        <p:spPr/>
        <p:txBody>
          <a:bodyPr/>
          <a:lstStyle/>
          <a:p>
            <a:r>
              <a:rPr lang="en-US" dirty="0"/>
              <a:t>The Importance of a Primary Care Provider (PCP)</a:t>
            </a:r>
          </a:p>
        </p:txBody>
      </p:sp>
    </p:spTree>
    <p:extLst>
      <p:ext uri="{BB962C8B-B14F-4D97-AF65-F5344CB8AC3E}">
        <p14:creationId xmlns:p14="http://schemas.microsoft.com/office/powerpoint/2010/main" val="314644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1A15A-7064-4AC0-9B4A-371DEA1A5C24}"/>
              </a:ext>
            </a:extLst>
          </p:cNvPr>
          <p:cNvSpPr>
            <a:spLocks noGrp="1"/>
          </p:cNvSpPr>
          <p:nvPr>
            <p:ph type="title"/>
          </p:nvPr>
        </p:nvSpPr>
        <p:spPr>
          <a:xfrm>
            <a:off x="244156" y="235247"/>
            <a:ext cx="7900416" cy="579354"/>
          </a:xfrm>
        </p:spPr>
        <p:txBody>
          <a:bodyPr/>
          <a:lstStyle/>
          <a:p>
            <a:r>
              <a:rPr lang="en-US" sz="2400" dirty="0">
                <a:solidFill>
                  <a:schemeClr val="tx2"/>
                </a:solidFill>
                <a:latin typeface="+mj-lt"/>
              </a:rPr>
              <a:t>Open Access – Your Own National </a:t>
            </a:r>
            <a:br>
              <a:rPr lang="en-US" sz="2400" dirty="0">
                <a:solidFill>
                  <a:schemeClr val="tx2"/>
                </a:solidFill>
                <a:latin typeface="+mj-lt"/>
              </a:rPr>
            </a:br>
            <a:r>
              <a:rPr lang="en-US" sz="2400" dirty="0">
                <a:solidFill>
                  <a:schemeClr val="tx2"/>
                </a:solidFill>
                <a:latin typeface="+mj-lt"/>
              </a:rPr>
              <a:t>Provider Network</a:t>
            </a:r>
            <a:endParaRPr lang="en-US" sz="2400" dirty="0">
              <a:solidFill>
                <a:srgbClr val="FF0000"/>
              </a:solidFill>
              <a:latin typeface="+mj-lt"/>
            </a:endParaRPr>
          </a:p>
        </p:txBody>
      </p:sp>
      <p:sp>
        <p:nvSpPr>
          <p:cNvPr id="4" name="Slide Number Placeholder 3">
            <a:extLst>
              <a:ext uri="{FF2B5EF4-FFF2-40B4-BE49-F238E27FC236}">
                <a16:creationId xmlns:a16="http://schemas.microsoft.com/office/drawing/2014/main" id="{41220723-4C3F-4B40-BF76-E62E34687710}"/>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BFBFBF"/>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800" b="0" i="0" u="none" strike="noStrike" kern="1200" cap="none" spc="0" normalizeH="0" baseline="0" noProof="0" dirty="0">
              <a:ln>
                <a:noFill/>
              </a:ln>
              <a:solidFill>
                <a:srgbClr val="BFBFB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387EC39-AAFB-4A93-BBCF-1C4D7A920DB2}"/>
              </a:ext>
            </a:extLst>
          </p:cNvPr>
          <p:cNvSpPr/>
          <p:nvPr/>
        </p:nvSpPr>
        <p:spPr>
          <a:xfrm>
            <a:off x="8861442" y="1193800"/>
            <a:ext cx="2768600" cy="6350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Make more visual</a:t>
            </a:r>
          </a:p>
        </p:txBody>
      </p:sp>
      <p:pic>
        <p:nvPicPr>
          <p:cNvPr id="8" name="Picture 7" descr="A person sitting on the hood of a car with a dog&#10;&#10;Description automatically generated with medium confidence">
            <a:extLst>
              <a:ext uri="{FF2B5EF4-FFF2-40B4-BE49-F238E27FC236}">
                <a16:creationId xmlns:a16="http://schemas.microsoft.com/office/drawing/2014/main" id="{0529510E-4178-466E-A6ED-61E4A2319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577" y="-1"/>
            <a:ext cx="4603423" cy="6560953"/>
          </a:xfrm>
          <a:prstGeom prst="rect">
            <a:avLst/>
          </a:prstGeom>
        </p:spPr>
      </p:pic>
      <p:sp>
        <p:nvSpPr>
          <p:cNvPr id="12" name="TextBox 11">
            <a:extLst>
              <a:ext uri="{FF2B5EF4-FFF2-40B4-BE49-F238E27FC236}">
                <a16:creationId xmlns:a16="http://schemas.microsoft.com/office/drawing/2014/main" id="{CE34552A-5BC1-4354-AEE0-E892995AFAF3}"/>
              </a:ext>
            </a:extLst>
          </p:cNvPr>
          <p:cNvSpPr txBox="1"/>
          <p:nvPr/>
        </p:nvSpPr>
        <p:spPr>
          <a:xfrm>
            <a:off x="219456" y="1084855"/>
            <a:ext cx="6352794" cy="5358262"/>
          </a:xfrm>
          <a:prstGeom prst="rect">
            <a:avLst/>
          </a:prstGeom>
          <a:solidFill>
            <a:schemeClr val="bg1"/>
          </a:solidFill>
        </p:spPr>
        <p:txBody>
          <a:bodyPr wrap="square">
            <a:spAutoFit/>
          </a:bodyPr>
          <a:lstStyle/>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Blue Cross Group Medicare Advantage Open Access (PPO) oﬀers members access to care from any provider nationwide who will </a:t>
            </a:r>
            <a:endParaRPr lang="en-US" kern="600" dirty="0">
              <a:solidFill>
                <a:srgbClr val="1E1E1E"/>
              </a:solidFill>
              <a:latin typeface="Arial" panose="020B0604020202020204"/>
            </a:endParaRPr>
          </a:p>
          <a:p>
            <a:pPr marL="914400" lvl="3" indent="-288925" defTabSz="685800">
              <a:lnSpc>
                <a:spcPct val="105000"/>
              </a:lnSpc>
              <a:buClr>
                <a:srgbClr val="0070C0"/>
              </a:buClr>
              <a:buFont typeface="Arial" panose="020B0604020202020204" pitchFamily="34" charset="0"/>
              <a:buChar char="•"/>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see you as a patient</a:t>
            </a:r>
          </a:p>
          <a:p>
            <a:pPr marL="914400" lvl="3" indent="-288925" defTabSz="685800">
              <a:lnSpc>
                <a:spcPct val="105000"/>
              </a:lnSpc>
              <a:buClr>
                <a:srgbClr val="0070C0"/>
              </a:buClr>
              <a:buFont typeface="Arial" panose="020B0604020202020204" pitchFamily="34" charset="0"/>
              <a:buChar char="•"/>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accepts Medicare </a:t>
            </a:r>
          </a:p>
          <a:p>
            <a:pPr marL="914400" lvl="3" indent="-288925" defTabSz="685800">
              <a:lnSpc>
                <a:spcPct val="105000"/>
              </a:lnSpc>
              <a:buClr>
                <a:srgbClr val="0070C0"/>
              </a:buClr>
              <a:buFont typeface="Arial" panose="020B0604020202020204" pitchFamily="34" charset="0"/>
              <a:buChar char="•"/>
              <a:defRPr/>
            </a:pPr>
            <a:r>
              <a:rPr lang="en-US" kern="600" dirty="0">
                <a:solidFill>
                  <a:srgbClr val="1E1E1E"/>
                </a:solidFill>
                <a:latin typeface="Arial" panose="020B0604020202020204"/>
              </a:rPr>
              <a:t>is</a:t>
            </a: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 willing to bill Blue Cross and Blue Shield of </a:t>
            </a:r>
            <a:r>
              <a:rPr kumimoji="0" lang="en-US" b="0" i="0" u="none" strike="noStrike" kern="600" cap="none" spc="0" normalizeH="0" baseline="0" noProof="0" dirty="0">
                <a:ln>
                  <a:noFill/>
                </a:ln>
                <a:effectLst/>
                <a:uLnTx/>
                <a:uFillTx/>
                <a:latin typeface="Arial" panose="020B0604020202020204"/>
                <a:ea typeface="+mn-ea"/>
                <a:cs typeface="+mn-cs"/>
              </a:rPr>
              <a:t>Texas (BCBSTX) or their local Blue Cross and Blue Shield plan</a:t>
            </a:r>
            <a:endParaRPr kumimoji="0" lang="en-US" b="0" i="0" u="none" strike="noStrike" kern="600" cap="none" spc="0" normalizeH="0" baseline="0" noProof="0" dirty="0">
              <a:ln>
                <a:noFill/>
              </a:ln>
              <a:solidFill>
                <a:srgbClr val="FF0000"/>
              </a:solidFill>
              <a:effectLst/>
              <a:uLnTx/>
              <a:uFillTx/>
              <a:latin typeface="Arial" panose="020B0604020202020204"/>
              <a:ea typeface="+mn-ea"/>
              <a:cs typeface="+mn-cs"/>
            </a:endParaRPr>
          </a:p>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98% of U.S. physicians accept Medicare assignment, according to the U.S. Centers for Medicare &amp; Medicaid Services (CMS)</a:t>
            </a:r>
            <a:r>
              <a:rPr kumimoji="0" lang="en-US" b="0" i="0" u="none" strike="noStrike" kern="600" cap="none" spc="0" normalizeH="0" baseline="30000" noProof="0" dirty="0">
                <a:ln>
                  <a:noFill/>
                </a:ln>
                <a:solidFill>
                  <a:srgbClr val="1E1E1E"/>
                </a:solidFill>
                <a:effectLst/>
                <a:uLnTx/>
                <a:uFillTx/>
                <a:latin typeface="Arial" panose="020B0604020202020204"/>
                <a:ea typeface="+mn-ea"/>
                <a:cs typeface="+mn-cs"/>
              </a:rPr>
              <a:t>1</a:t>
            </a: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 </a:t>
            </a:r>
          </a:p>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Members’ coverage levels are the same inside and outside their plan service area nationwide for covered benefits. </a:t>
            </a:r>
          </a:p>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b="0" i="0" u="none" strike="noStrike" kern="600" cap="none" spc="0" normalizeH="0" baseline="0" noProof="0" dirty="0">
                <a:ln>
                  <a:noFill/>
                </a:ln>
                <a:solidFill>
                  <a:srgbClr val="1E1E1E"/>
                </a:solidFill>
                <a:effectLst/>
                <a:uLnTx/>
                <a:uFillTx/>
                <a:latin typeface="Arial" panose="020B0604020202020204"/>
                <a:ea typeface="+mn-ea"/>
                <a:cs typeface="+mn-cs"/>
              </a:rPr>
              <a:t>Referrals are not required for specialist visits.</a:t>
            </a:r>
            <a:endParaRPr kumimoji="0" lang="en-US" b="0" i="0" u="none" strike="noStrike" kern="6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163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F7720AA-36F4-46B9-8FC6-A0C0EF8F52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EF7720AA-36F4-46B9-8FC6-A0C0EF8F52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A4DAB3B-27AA-47F4-9FBE-F0DA85B41655}"/>
              </a:ext>
            </a:extLst>
          </p:cNvPr>
          <p:cNvSpPr/>
          <p:nvPr>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733" b="0" i="0" u="none" strike="noStrike" kern="1200" cap="none" spc="0" normalizeH="0" baseline="0" noProof="0" dirty="0">
              <a:ln>
                <a:noFill/>
              </a:ln>
              <a:solidFill>
                <a:srgbClr val="1E1E1E"/>
              </a:solidFill>
              <a:effectLst/>
              <a:uLnTx/>
              <a:uFillTx/>
              <a:latin typeface="Arial Narrow" panose="020B0606020202030204" pitchFamily="34" charset="0"/>
              <a:ea typeface="+mn-ea"/>
              <a:cs typeface="+mn-cs"/>
              <a:sym typeface="Arial Narrow" panose="020B0606020202030204" pitchFamily="34" charset="0"/>
            </a:endParaRPr>
          </a:p>
        </p:txBody>
      </p:sp>
      <p:sp>
        <p:nvSpPr>
          <p:cNvPr id="4" name="Title 3">
            <a:extLst>
              <a:ext uri="{FF2B5EF4-FFF2-40B4-BE49-F238E27FC236}">
                <a16:creationId xmlns:a16="http://schemas.microsoft.com/office/drawing/2014/main" id="{B6F31F23-ADBE-41BA-AB12-8129D662573F}"/>
              </a:ext>
            </a:extLst>
          </p:cNvPr>
          <p:cNvSpPr>
            <a:spLocks noGrp="1"/>
          </p:cNvSpPr>
          <p:nvPr>
            <p:ph type="title"/>
          </p:nvPr>
        </p:nvSpPr>
        <p:spPr>
          <a:xfrm>
            <a:off x="491067" y="2242232"/>
            <a:ext cx="5388623" cy="896167"/>
          </a:xfrm>
        </p:spPr>
        <p:txBody>
          <a:bodyPr/>
          <a:lstStyle/>
          <a:p>
            <a:r>
              <a:rPr lang="en-US" sz="3200" dirty="0">
                <a:latin typeface="+mn-lt"/>
              </a:rPr>
              <a:t>UT CARE</a:t>
            </a:r>
            <a:r>
              <a:rPr lang="en-US" sz="3200" baseline="30000" dirty="0">
                <a:latin typeface="+mn-lt"/>
              </a:rPr>
              <a:t>™ </a:t>
            </a:r>
            <a:r>
              <a:rPr lang="en-US" sz="3200" dirty="0">
                <a:latin typeface="+mn-lt"/>
              </a:rPr>
              <a:t>Medicare PPO</a:t>
            </a:r>
            <a:endParaRPr lang="en-US" sz="6000" dirty="0">
              <a:solidFill>
                <a:srgbClr val="FF0000"/>
              </a:solidFill>
            </a:endParaRPr>
          </a:p>
        </p:txBody>
      </p:sp>
      <p:pic>
        <p:nvPicPr>
          <p:cNvPr id="7" name="Picture 6">
            <a:extLst>
              <a:ext uri="{FF2B5EF4-FFF2-40B4-BE49-F238E27FC236}">
                <a16:creationId xmlns:a16="http://schemas.microsoft.com/office/drawing/2014/main" id="{1F4F60C5-1A30-4AE5-9019-CB7F298D0C57}"/>
              </a:ext>
            </a:extLst>
          </p:cNvPr>
          <p:cNvPicPr>
            <a:picLocks noChangeAspect="1"/>
          </p:cNvPicPr>
          <p:nvPr/>
        </p:nvPicPr>
        <p:blipFill>
          <a:blip r:embed="rId7"/>
          <a:stretch>
            <a:fillRect/>
          </a:stretch>
        </p:blipFill>
        <p:spPr>
          <a:xfrm>
            <a:off x="491067" y="504284"/>
            <a:ext cx="3431576" cy="570694"/>
          </a:xfrm>
          <a:prstGeom prst="rect">
            <a:avLst/>
          </a:prstGeom>
        </p:spPr>
      </p:pic>
      <p:pic>
        <p:nvPicPr>
          <p:cNvPr id="8" name="Picture 7">
            <a:extLst>
              <a:ext uri="{FF2B5EF4-FFF2-40B4-BE49-F238E27FC236}">
                <a16:creationId xmlns:a16="http://schemas.microsoft.com/office/drawing/2014/main" id="{47A59FE0-6625-4312-9D16-2DD493E1E8A0}"/>
              </a:ext>
            </a:extLst>
          </p:cNvPr>
          <p:cNvPicPr>
            <a:picLocks noChangeAspect="1"/>
          </p:cNvPicPr>
          <p:nvPr/>
        </p:nvPicPr>
        <p:blipFill>
          <a:blip r:embed="rId8"/>
          <a:stretch>
            <a:fillRect/>
          </a:stretch>
        </p:blipFill>
        <p:spPr>
          <a:xfrm>
            <a:off x="9838691" y="504284"/>
            <a:ext cx="1875099" cy="422476"/>
          </a:xfrm>
          <a:prstGeom prst="rect">
            <a:avLst/>
          </a:prstGeom>
        </p:spPr>
      </p:pic>
      <p:sp>
        <p:nvSpPr>
          <p:cNvPr id="5" name="TextBox 4">
            <a:extLst>
              <a:ext uri="{FF2B5EF4-FFF2-40B4-BE49-F238E27FC236}">
                <a16:creationId xmlns:a16="http://schemas.microsoft.com/office/drawing/2014/main" id="{E2EE8C5D-5A51-47CC-825B-59A51ADCFC5B}"/>
              </a:ext>
            </a:extLst>
          </p:cNvPr>
          <p:cNvSpPr txBox="1"/>
          <p:nvPr/>
        </p:nvSpPr>
        <p:spPr>
          <a:xfrm>
            <a:off x="0" y="6223246"/>
            <a:ext cx="2947386" cy="479395"/>
          </a:xfrm>
          <a:prstGeom prst="rect">
            <a:avLst/>
          </a:prstGeom>
          <a:noFill/>
        </p:spPr>
        <p:txBody>
          <a:bodyPr wrap="square" lIns="228600" tIns="91440" rIns="137160" bIns="91440" rtlCol="0" anchor="ctr">
            <a:noAutofit/>
          </a:bodyPr>
          <a:lstStyle/>
          <a:p>
            <a:pPr algn="l">
              <a:spcAft>
                <a:spcPts val="600"/>
              </a:spcAft>
            </a:pPr>
            <a:r>
              <a:rPr lang="en-US" b="0" i="0" dirty="0">
                <a:effectLst/>
                <a:latin typeface="Times New Roman" panose="02020603050405020304" pitchFamily="18" charset="0"/>
              </a:rPr>
              <a:t>  </a:t>
            </a:r>
            <a:r>
              <a:rPr lang="en-US" sz="1000" b="0" i="0" dirty="0">
                <a:effectLst/>
                <a:latin typeface="Arial" panose="020B0604020202020204" pitchFamily="34" charset="0"/>
              </a:rPr>
              <a:t>Y0096_UTCAREPPTES23a_M </a:t>
            </a:r>
            <a:endParaRPr lang="en-US" sz="1400" dirty="0"/>
          </a:p>
        </p:txBody>
      </p:sp>
      <p:sp>
        <p:nvSpPr>
          <p:cNvPr id="15" name="TextBox 14">
            <a:extLst>
              <a:ext uri="{FF2B5EF4-FFF2-40B4-BE49-F238E27FC236}">
                <a16:creationId xmlns:a16="http://schemas.microsoft.com/office/drawing/2014/main" id="{4782D8F7-AB79-4616-883F-76C4106A69AF}"/>
              </a:ext>
            </a:extLst>
          </p:cNvPr>
          <p:cNvSpPr txBox="1"/>
          <p:nvPr/>
        </p:nvSpPr>
        <p:spPr>
          <a:xfrm>
            <a:off x="-109492" y="5524088"/>
            <a:ext cx="339584" cy="252057"/>
          </a:xfrm>
          <a:prstGeom prst="rect">
            <a:avLst/>
          </a:prstGeom>
          <a:noFill/>
        </p:spPr>
        <p:txBody>
          <a:bodyPr wrap="square" lIns="228600" tIns="91440" rIns="137160" bIns="91440" rtlCol="0" anchor="ctr">
            <a:noAutofit/>
          </a:bodyPr>
          <a:lstStyle/>
          <a:p>
            <a:pPr algn="l">
              <a:spcAft>
                <a:spcPts val="600"/>
              </a:spcAft>
            </a:pPr>
            <a:endParaRPr lang="en-US" sz="1800" dirty="0"/>
          </a:p>
        </p:txBody>
      </p:sp>
      <p:sp>
        <p:nvSpPr>
          <p:cNvPr id="6" name="TextBox 5">
            <a:extLst>
              <a:ext uri="{FF2B5EF4-FFF2-40B4-BE49-F238E27FC236}">
                <a16:creationId xmlns:a16="http://schemas.microsoft.com/office/drawing/2014/main" id="{A30F65E2-93FA-4DEB-956F-2BCF573A77F6}"/>
              </a:ext>
            </a:extLst>
          </p:cNvPr>
          <p:cNvSpPr txBox="1"/>
          <p:nvPr/>
        </p:nvSpPr>
        <p:spPr>
          <a:xfrm>
            <a:off x="33867" y="295883"/>
            <a:ext cx="914400" cy="914400"/>
          </a:xfrm>
          <a:prstGeom prst="rect">
            <a:avLst/>
          </a:prstGeom>
          <a:noFill/>
        </p:spPr>
        <p:txBody>
          <a:bodyPr wrap="none" lIns="228600" tIns="91440" rIns="137160" bIns="91440" rtlCol="0" anchor="ctr">
            <a:noAutofit/>
          </a:bodyPr>
          <a:lstStyle/>
          <a:p>
            <a:pPr algn="l">
              <a:spcAft>
                <a:spcPts val="600"/>
              </a:spcAft>
            </a:pPr>
            <a:endParaRPr lang="en-US" sz="1800" dirty="0"/>
          </a:p>
        </p:txBody>
      </p:sp>
    </p:spTree>
    <p:extLst>
      <p:ext uri="{BB962C8B-B14F-4D97-AF65-F5344CB8AC3E}">
        <p14:creationId xmlns:p14="http://schemas.microsoft.com/office/powerpoint/2010/main" val="244370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E6EF63-B09B-A690-3C47-4E0C1D52E7A9}"/>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20</a:t>
            </a:fld>
            <a:endParaRPr lang="en-US" dirty="0">
              <a:solidFill>
                <a:srgbClr val="FFFFFF">
                  <a:lumMod val="85000"/>
                </a:srgbClr>
              </a:solidFill>
            </a:endParaRPr>
          </a:p>
        </p:txBody>
      </p:sp>
      <p:sp>
        <p:nvSpPr>
          <p:cNvPr id="2" name="Title 2">
            <a:extLst>
              <a:ext uri="{FF2B5EF4-FFF2-40B4-BE49-F238E27FC236}">
                <a16:creationId xmlns:a16="http://schemas.microsoft.com/office/drawing/2014/main" id="{C62ECF70-6E0D-BAD2-F8E3-9015B71DD1CF}"/>
              </a:ext>
            </a:extLst>
          </p:cNvPr>
          <p:cNvSpPr>
            <a:spLocks noGrp="1"/>
          </p:cNvSpPr>
          <p:nvPr>
            <p:ph type="title"/>
          </p:nvPr>
        </p:nvSpPr>
        <p:spPr>
          <a:xfrm>
            <a:off x="244156" y="235247"/>
            <a:ext cx="7900416" cy="579354"/>
          </a:xfrm>
        </p:spPr>
        <p:txBody>
          <a:bodyPr/>
          <a:lstStyle/>
          <a:p>
            <a:r>
              <a:rPr lang="en-US" sz="2800" dirty="0">
                <a:solidFill>
                  <a:schemeClr val="tx2"/>
                </a:solidFill>
                <a:latin typeface="+mj-lt"/>
              </a:rPr>
              <a:t>Open Access – Your Own National </a:t>
            </a:r>
            <a:br>
              <a:rPr lang="en-US" sz="2800" dirty="0">
                <a:solidFill>
                  <a:schemeClr val="tx2"/>
                </a:solidFill>
                <a:latin typeface="+mj-lt"/>
              </a:rPr>
            </a:br>
            <a:r>
              <a:rPr lang="en-US" sz="2800" dirty="0">
                <a:solidFill>
                  <a:schemeClr val="tx2"/>
                </a:solidFill>
                <a:latin typeface="+mj-lt"/>
              </a:rPr>
              <a:t>Provider Network</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69014168-9DC6-A0AD-2B8E-D0680347C86E}"/>
              </a:ext>
            </a:extLst>
          </p:cNvPr>
          <p:cNvSpPr txBox="1"/>
          <p:nvPr/>
        </p:nvSpPr>
        <p:spPr>
          <a:xfrm>
            <a:off x="528993" y="1867381"/>
            <a:ext cx="5245608" cy="4236697"/>
          </a:xfrm>
          <a:prstGeom prst="rect">
            <a:avLst/>
          </a:prstGeom>
          <a:noFill/>
        </p:spPr>
        <p:txBody>
          <a:bodyPr wrap="square" lIns="228600" tIns="91440" rIns="137160" bIns="91440" rtlCol="0" anchor="ctr">
            <a:noAutofit/>
          </a:bodyPr>
          <a:lstStyle/>
          <a:p>
            <a:pPr>
              <a:spcAft>
                <a:spcPts val="600"/>
              </a:spcAft>
            </a:pPr>
            <a:endParaRPr lang="en-US" dirty="0"/>
          </a:p>
          <a:p>
            <a:pPr>
              <a:spcAft>
                <a:spcPts val="600"/>
              </a:spcAft>
            </a:pPr>
            <a:r>
              <a:rPr lang="en-US" dirty="0"/>
              <a:t>The </a:t>
            </a:r>
            <a:r>
              <a:rPr lang="en-US" b="1" dirty="0"/>
              <a:t>“Your Providers, Your Personal Network” </a:t>
            </a:r>
            <a:r>
              <a:rPr lang="en-US" dirty="0"/>
              <a:t>flyer, which comes in your enrollment and welcome kits, is a helpful document to bring to your provider’s office should they have any questions about how to work with your plan.</a:t>
            </a:r>
          </a:p>
          <a:p>
            <a:pPr>
              <a:spcAft>
                <a:spcPts val="600"/>
              </a:spcAft>
            </a:pPr>
            <a:endParaRPr lang="en-US" dirty="0"/>
          </a:p>
          <a:p>
            <a:pPr>
              <a:spcAft>
                <a:spcPts val="600"/>
              </a:spcAft>
            </a:pPr>
            <a:r>
              <a:rPr lang="en-US" dirty="0"/>
              <a:t>Side two of the flyer has all the information your provider’s office needs, including a number to call with any questions. </a:t>
            </a:r>
          </a:p>
          <a:p>
            <a:pPr>
              <a:spcAft>
                <a:spcPts val="600"/>
              </a:spcAft>
            </a:pPr>
            <a:endParaRPr lang="en-US" dirty="0"/>
          </a:p>
          <a:p>
            <a:pPr>
              <a:spcAft>
                <a:spcPts val="600"/>
              </a:spcAft>
            </a:pPr>
            <a:r>
              <a:rPr lang="en-US" dirty="0"/>
              <a:t>This letter can also be found on the website at </a:t>
            </a:r>
            <a:r>
              <a:rPr lang="en-US" dirty="0">
                <a:hlinkClick r:id="rId3"/>
              </a:rPr>
              <a:t>https://www.bcbstx.com/retiree-medicare-ut</a:t>
            </a:r>
            <a:r>
              <a:rPr lang="en-US" dirty="0"/>
              <a:t> on the Coverage tab where other plan documents are located.</a:t>
            </a:r>
          </a:p>
          <a:p>
            <a:pPr>
              <a:spcAft>
                <a:spcPts val="600"/>
              </a:spcAft>
            </a:pPr>
            <a:endParaRPr lang="en-US" dirty="0"/>
          </a:p>
          <a:p>
            <a:pPr>
              <a:spcAft>
                <a:spcPts val="600"/>
              </a:spcAft>
            </a:pPr>
            <a:endParaRPr lang="en-US" dirty="0"/>
          </a:p>
          <a:p>
            <a:pPr>
              <a:spcAft>
                <a:spcPts val="600"/>
              </a:spcAft>
            </a:pPr>
            <a:r>
              <a:rPr lang="en-US" dirty="0"/>
              <a:t>  </a:t>
            </a:r>
            <a:endParaRPr lang="en-US" sz="1800" dirty="0"/>
          </a:p>
        </p:txBody>
      </p:sp>
      <p:pic>
        <p:nvPicPr>
          <p:cNvPr id="7" name="Picture 6">
            <a:extLst>
              <a:ext uri="{FF2B5EF4-FFF2-40B4-BE49-F238E27FC236}">
                <a16:creationId xmlns:a16="http://schemas.microsoft.com/office/drawing/2014/main" id="{B1FEC618-2CA2-099B-3F7E-65C7C4B3F1EB}"/>
              </a:ext>
            </a:extLst>
          </p:cNvPr>
          <p:cNvPicPr>
            <a:picLocks noChangeAspect="1"/>
          </p:cNvPicPr>
          <p:nvPr/>
        </p:nvPicPr>
        <p:blipFill>
          <a:blip r:embed="rId4"/>
          <a:stretch>
            <a:fillRect/>
          </a:stretch>
        </p:blipFill>
        <p:spPr>
          <a:xfrm>
            <a:off x="6491090" y="235247"/>
            <a:ext cx="5456754" cy="5953539"/>
          </a:xfrm>
          <a:prstGeom prst="rect">
            <a:avLst/>
          </a:prstGeom>
        </p:spPr>
      </p:pic>
    </p:spTree>
    <p:extLst>
      <p:ext uri="{BB962C8B-B14F-4D97-AF65-F5344CB8AC3E}">
        <p14:creationId xmlns:p14="http://schemas.microsoft.com/office/powerpoint/2010/main" val="339695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734322"/>
            <a:ext cx="9273734" cy="1077195"/>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dirty="0">
                <a:ln>
                  <a:noFill/>
                </a:ln>
                <a:solidFill>
                  <a:srgbClr val="FFFFFF"/>
                </a:solidFill>
                <a:effectLst/>
                <a:uLnTx/>
                <a:uFillTx/>
                <a:latin typeface="Arial" charset="0"/>
                <a:ea typeface="+mn-ea"/>
                <a:cs typeface="+mn-cs"/>
              </a:rPr>
              <a:t> </a:t>
            </a:r>
          </a:p>
          <a:p>
            <a:pPr algn="ctr" defTabSz="1219170" fontAlgn="base">
              <a:spcBef>
                <a:spcPct val="0"/>
              </a:spcBef>
              <a:spcAft>
                <a:spcPct val="0"/>
              </a:spcAft>
              <a:defRPr/>
            </a:pPr>
            <a:r>
              <a:rPr lang="en-US" sz="4000" b="1" dirty="0">
                <a:solidFill>
                  <a:schemeClr val="bg1"/>
                </a:solidFill>
                <a:latin typeface="+mj-lt"/>
              </a:rPr>
              <a:t>Out of State </a:t>
            </a:r>
          </a:p>
          <a:p>
            <a:pPr algn="ctr" defTabSz="1219170" fontAlgn="base">
              <a:spcBef>
                <a:spcPct val="0"/>
              </a:spcBef>
              <a:spcAft>
                <a:spcPct val="0"/>
              </a:spcAft>
              <a:defRPr/>
            </a:pPr>
            <a:r>
              <a:rPr lang="en-US" sz="4000" b="1" dirty="0">
                <a:solidFill>
                  <a:schemeClr val="bg1"/>
                </a:solidFill>
                <a:latin typeface="+mj-lt"/>
              </a:rPr>
              <a:t>and Out of Country</a:t>
            </a:r>
          </a:p>
          <a:p>
            <a:pPr algn="ctr" defTabSz="1219170" fontAlgn="base">
              <a:spcBef>
                <a:spcPct val="0"/>
              </a:spcBef>
              <a:spcAft>
                <a:spcPct val="0"/>
              </a:spcAft>
              <a:defRPr/>
            </a:pPr>
            <a:r>
              <a:rPr lang="en-US" sz="4000" b="1" dirty="0">
                <a:solidFill>
                  <a:schemeClr val="bg1"/>
                </a:solidFill>
                <a:latin typeface="+mj-lt"/>
                <a:cs typeface="Arial"/>
              </a:rPr>
              <a:t>Coverage</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53040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465DD-1BD9-4FD0-9D7F-2F6D93BE26F1}"/>
              </a:ext>
            </a:extLst>
          </p:cNvPr>
          <p:cNvSpPr>
            <a:spLocks noGrp="1"/>
          </p:cNvSpPr>
          <p:nvPr>
            <p:ph sz="quarter" idx="11"/>
          </p:nvPr>
        </p:nvSpPr>
        <p:spPr>
          <a:xfrm>
            <a:off x="457200" y="1658042"/>
            <a:ext cx="9231867" cy="4654593"/>
          </a:xfrm>
        </p:spPr>
        <p:txBody>
          <a:bodyPr/>
          <a:lstStyle/>
          <a:p>
            <a:r>
              <a:rPr lang="en-US" sz="2400" dirty="0">
                <a:solidFill>
                  <a:srgbClr val="1E1E1E"/>
                </a:solidFill>
              </a:rPr>
              <a:t>Because this is an Open Access PPO plan, you can see any provider who </a:t>
            </a:r>
            <a:r>
              <a:rPr lang="en-US" sz="2400" dirty="0"/>
              <a:t>agrees to see you as a patient, accepts </a:t>
            </a:r>
            <a:r>
              <a:rPr lang="en-US" sz="2400" dirty="0">
                <a:solidFill>
                  <a:srgbClr val="1E1E1E"/>
                </a:solidFill>
              </a:rPr>
              <a:t>Medicare assignment, and agrees to bill the local </a:t>
            </a:r>
            <a:r>
              <a:rPr lang="en-US" sz="2400" dirty="0"/>
              <a:t>Blue Cross and Blue Shield </a:t>
            </a:r>
            <a:r>
              <a:rPr lang="en-US" sz="2400" dirty="0">
                <a:solidFill>
                  <a:srgbClr val="1E1E1E"/>
                </a:solidFill>
              </a:rPr>
              <a:t>plan. Providers are </a:t>
            </a:r>
            <a:r>
              <a:rPr lang="en-US" sz="2400" dirty="0"/>
              <a:t>familiar with this claims process</a:t>
            </a:r>
            <a:r>
              <a:rPr lang="en-US" sz="2400" dirty="0">
                <a:solidFill>
                  <a:srgbClr val="1E1E1E"/>
                </a:solidFill>
              </a:rPr>
              <a:t>. </a:t>
            </a:r>
          </a:p>
          <a:p>
            <a:pPr marL="0" indent="0">
              <a:buNone/>
            </a:pPr>
            <a:endParaRPr lang="en-US" sz="2400" dirty="0">
              <a:solidFill>
                <a:srgbClr val="1E1E1E"/>
              </a:solidFill>
            </a:endParaRPr>
          </a:p>
          <a:p>
            <a:r>
              <a:rPr lang="en-US" sz="2400" dirty="0">
                <a:solidFill>
                  <a:srgbClr val="1E1E1E"/>
                </a:solidFill>
              </a:rPr>
              <a:t>You have the same </a:t>
            </a:r>
            <a:r>
              <a:rPr lang="en-US" sz="2400" dirty="0"/>
              <a:t>coverage in your home </a:t>
            </a:r>
            <a:r>
              <a:rPr lang="en-US" sz="2400" dirty="0">
                <a:solidFill>
                  <a:srgbClr val="1E1E1E"/>
                </a:solidFill>
              </a:rPr>
              <a:t>state or while traveling the country. </a:t>
            </a:r>
          </a:p>
        </p:txBody>
      </p:sp>
      <p:sp>
        <p:nvSpPr>
          <p:cNvPr id="3" name="Title 2">
            <a:extLst>
              <a:ext uri="{FF2B5EF4-FFF2-40B4-BE49-F238E27FC236}">
                <a16:creationId xmlns:a16="http://schemas.microsoft.com/office/drawing/2014/main" id="{C1F006CB-46BC-46E8-B723-DF71C4AF97E5}"/>
              </a:ext>
            </a:extLst>
          </p:cNvPr>
          <p:cNvSpPr>
            <a:spLocks noGrp="1"/>
          </p:cNvSpPr>
          <p:nvPr>
            <p:ph type="title"/>
          </p:nvPr>
        </p:nvSpPr>
        <p:spPr/>
        <p:txBody>
          <a:bodyPr/>
          <a:lstStyle/>
          <a:p>
            <a:r>
              <a:rPr lang="en-US" dirty="0"/>
              <a:t>Out of State Coverage</a:t>
            </a:r>
          </a:p>
        </p:txBody>
      </p:sp>
      <p:sp>
        <p:nvSpPr>
          <p:cNvPr id="4" name="Slide Number Placeholder 3">
            <a:extLst>
              <a:ext uri="{FF2B5EF4-FFF2-40B4-BE49-F238E27FC236}">
                <a16:creationId xmlns:a16="http://schemas.microsoft.com/office/drawing/2014/main" id="{25852C75-3C89-4FBE-8307-5F5D1EE674BB}"/>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22</a:t>
            </a:fld>
            <a:endParaRPr lang="en-US" dirty="0">
              <a:solidFill>
                <a:srgbClr val="FFFFFF">
                  <a:lumMod val="85000"/>
                </a:srgbClr>
              </a:solidFill>
            </a:endParaRPr>
          </a:p>
        </p:txBody>
      </p:sp>
    </p:spTree>
    <p:extLst>
      <p:ext uri="{BB962C8B-B14F-4D97-AF65-F5344CB8AC3E}">
        <p14:creationId xmlns:p14="http://schemas.microsoft.com/office/powerpoint/2010/main" val="369668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296A0-29C7-4F66-BA30-EF8A29604934}"/>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23</a:t>
            </a:fld>
            <a:endParaRPr lang="en-US" dirty="0">
              <a:solidFill>
                <a:srgbClr val="FFFFFF">
                  <a:lumMod val="85000"/>
                </a:srgbClr>
              </a:solidFill>
            </a:endParaRPr>
          </a:p>
        </p:txBody>
      </p:sp>
      <p:sp>
        <p:nvSpPr>
          <p:cNvPr id="5" name="Title 2">
            <a:extLst>
              <a:ext uri="{FF2B5EF4-FFF2-40B4-BE49-F238E27FC236}">
                <a16:creationId xmlns:a16="http://schemas.microsoft.com/office/drawing/2014/main" id="{76C810CE-5545-410C-A91F-830372E2C769}"/>
              </a:ext>
            </a:extLst>
          </p:cNvPr>
          <p:cNvSpPr txBox="1">
            <a:spLocks noGrp="1"/>
          </p:cNvSpPr>
          <p:nvPr>
            <p:ph type="title"/>
          </p:nvPr>
        </p:nvSpPr>
        <p:spPr>
          <a:xfrm>
            <a:off x="457200" y="411163"/>
            <a:ext cx="10972800" cy="887412"/>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000" b="1" kern="600" baseline="0">
                <a:solidFill>
                  <a:schemeClr val="tx2"/>
                </a:solidFill>
                <a:latin typeface="+mn-lt"/>
                <a:ea typeface="+mj-ea"/>
                <a:cs typeface="+mj-cs"/>
              </a:defRPr>
            </a:lvl1pPr>
          </a:lstStyle>
          <a:p>
            <a:r>
              <a:rPr lang="en-US" dirty="0">
                <a:solidFill>
                  <a:schemeClr val="accent1"/>
                </a:solidFill>
              </a:rPr>
              <a:t>Out of Country Coverage</a:t>
            </a:r>
          </a:p>
        </p:txBody>
      </p:sp>
      <p:sp>
        <p:nvSpPr>
          <p:cNvPr id="6" name="Content Placeholder 1">
            <a:extLst>
              <a:ext uri="{FF2B5EF4-FFF2-40B4-BE49-F238E27FC236}">
                <a16:creationId xmlns:a16="http://schemas.microsoft.com/office/drawing/2014/main" id="{3FAE4945-D5D3-45D5-8112-B61ED97F6039}"/>
              </a:ext>
            </a:extLst>
          </p:cNvPr>
          <p:cNvSpPr txBox="1">
            <a:spLocks noGrp="1"/>
          </p:cNvSpPr>
          <p:nvPr>
            <p:ph sz="quarter" idx="11"/>
          </p:nvPr>
        </p:nvSpPr>
        <p:spPr>
          <a:xfrm>
            <a:off x="250723" y="1449438"/>
            <a:ext cx="10972800" cy="4657725"/>
          </a:xfrm>
          <a:prstGeom prst="rect">
            <a:avLst/>
          </a:prstGeom>
        </p:spPr>
        <p:txBody>
          <a:bodyPr vert="horz" wrap="square" lIns="0" tIns="0" rIns="0" bIns="0" rtlCol="0">
            <a:noAutofit/>
          </a:bodyPr>
          <a:lstStyle>
            <a:lvl1pPr marL="288925" indent="-288925" algn="l" defTabSz="685800" rtl="0" eaLnBrk="1" latinLnBrk="0" hangingPunct="1">
              <a:lnSpc>
                <a:spcPct val="114000"/>
              </a:lnSpc>
              <a:spcBef>
                <a:spcPts val="1200"/>
              </a:spcBef>
              <a:spcAft>
                <a:spcPts val="0"/>
              </a:spcAft>
              <a:buClr>
                <a:schemeClr val="tx2"/>
              </a:buClr>
              <a:buFont typeface="Arial" panose="020B0604020202020204" pitchFamily="34" charset="0"/>
              <a:buChar char="•"/>
              <a:defRPr sz="18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0"/>
              </a:spcAft>
              <a:buClr>
                <a:schemeClr val="accent1"/>
              </a:buClr>
              <a:buFont typeface="Arial" panose="020B0604020202020204" pitchFamily="34" charset="0"/>
              <a:buChar char="•"/>
              <a:defRPr sz="1600" kern="600" baseline="0">
                <a:solidFill>
                  <a:schemeClr val="tx1"/>
                </a:solidFill>
                <a:latin typeface="+mn-lt"/>
                <a:ea typeface="+mn-ea"/>
                <a:cs typeface="+mn-cs"/>
              </a:defRPr>
            </a:lvl2pPr>
            <a:lvl3pPr marL="682608" indent="-168270" algn="l" defTabSz="685800" rtl="0" eaLnBrk="1" latinLnBrk="0" hangingPunct="1">
              <a:lnSpc>
                <a:spcPct val="90000"/>
              </a:lnSpc>
              <a:spcBef>
                <a:spcPts val="600"/>
              </a:spcBef>
              <a:spcAft>
                <a:spcPts val="300"/>
              </a:spcAft>
              <a:buFont typeface="Arial" panose="020B0604020202020204" pitchFamily="34" charset="0"/>
              <a:buChar char="•"/>
              <a:defRPr sz="1400" kern="1200">
                <a:solidFill>
                  <a:schemeClr val="tx1"/>
                </a:solidFill>
                <a:latin typeface="+mn-lt"/>
                <a:ea typeface="+mn-ea"/>
                <a:cs typeface="+mn-cs"/>
              </a:defRPr>
            </a:lvl3pPr>
            <a:lvl4pPr marL="914377" indent="-231769" algn="l" defTabSz="685800" rtl="0" eaLnBrk="1" latinLnBrk="0" hangingPunct="1">
              <a:lnSpc>
                <a:spcPct val="90000"/>
              </a:lnSpc>
              <a:spcBef>
                <a:spcPts val="300"/>
              </a:spcBef>
              <a:spcAft>
                <a:spcPts val="0"/>
              </a:spcAft>
              <a:buFont typeface="Arial" panose="020B0604020202020204" pitchFamily="34" charset="0"/>
              <a:buChar char="•"/>
              <a:defRPr sz="1400" kern="1200">
                <a:solidFill>
                  <a:schemeClr val="tx1"/>
                </a:solidFill>
                <a:latin typeface="+mn-lt"/>
                <a:ea typeface="+mn-ea"/>
                <a:cs typeface="+mn-cs"/>
              </a:defRPr>
            </a:lvl4pPr>
            <a:lvl5pPr marL="1146146" indent="-231769" algn="l" defTabSz="685800" rtl="0" eaLnBrk="1" latinLnBrk="0" hangingPunct="1">
              <a:lnSpc>
                <a:spcPct val="90000"/>
              </a:lnSpc>
              <a:spcBef>
                <a:spcPts val="300"/>
              </a:spcBef>
              <a:spcAft>
                <a:spcPts val="0"/>
              </a:spcAft>
              <a:buFont typeface="Arial" pitchFamily="34"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1E1E1E"/>
                </a:solidFill>
              </a:rPr>
              <a:t>The Blue Cross and Blue Shield </a:t>
            </a:r>
            <a:r>
              <a:rPr lang="en-US" sz="2400" b="1" dirty="0">
                <a:solidFill>
                  <a:schemeClr val="tx2"/>
                </a:solidFill>
                <a:ea typeface="+mj-ea"/>
                <a:cs typeface="+mj-cs"/>
              </a:rPr>
              <a:t>Global Core program </a:t>
            </a:r>
            <a:r>
              <a:rPr lang="en-US" sz="2400" dirty="0">
                <a:solidFill>
                  <a:srgbClr val="1E1E1E"/>
                </a:solidFill>
              </a:rPr>
              <a:t>gives retirees traveling outside of the United States and its territories access to </a:t>
            </a:r>
            <a:r>
              <a:rPr lang="en-US" sz="2400" b="1" dirty="0">
                <a:solidFill>
                  <a:schemeClr val="tx2"/>
                </a:solidFill>
                <a:ea typeface="+mj-ea"/>
                <a:cs typeface="+mj-cs"/>
              </a:rPr>
              <a:t>urgent and emergency </a:t>
            </a:r>
            <a:r>
              <a:rPr lang="en-US" sz="2400" dirty="0">
                <a:solidFill>
                  <a:srgbClr val="1E1E1E"/>
                </a:solidFill>
              </a:rPr>
              <a:t>medical assistance services.</a:t>
            </a:r>
          </a:p>
          <a:p>
            <a:pPr marL="0" indent="0">
              <a:buNone/>
            </a:pPr>
            <a:endParaRPr lang="en-US" sz="2400" dirty="0">
              <a:solidFill>
                <a:srgbClr val="1E1E1E"/>
              </a:solidFill>
            </a:endParaRPr>
          </a:p>
          <a:p>
            <a:r>
              <a:rPr lang="en-US" sz="2400" dirty="0">
                <a:solidFill>
                  <a:srgbClr val="1E1E1E"/>
                </a:solidFill>
              </a:rPr>
              <a:t>Claim Forms for care received abroad can be obtained at </a:t>
            </a:r>
            <a:r>
              <a:rPr lang="en-US" sz="2400" dirty="0">
                <a:solidFill>
                  <a:srgbClr val="1E1E1E"/>
                </a:solidFill>
                <a:hlinkClick r:id="rId2"/>
              </a:rPr>
              <a:t>www.bcbsglobalcore.com</a:t>
            </a:r>
            <a:r>
              <a:rPr lang="en-US" sz="2400" dirty="0">
                <a:solidFill>
                  <a:srgbClr val="1E1E1E"/>
                </a:solidFill>
              </a:rPr>
              <a:t> or by calling </a:t>
            </a:r>
            <a:r>
              <a:rPr lang="en-US" sz="2400" b="1" dirty="0">
                <a:solidFill>
                  <a:schemeClr val="tx2"/>
                </a:solidFill>
                <a:ea typeface="+mj-ea"/>
                <a:cs typeface="+mj-cs"/>
              </a:rPr>
              <a:t>1-800-810-BLUE</a:t>
            </a:r>
            <a:r>
              <a:rPr lang="en-US" sz="2400" dirty="0">
                <a:ea typeface="+mj-ea"/>
                <a:cs typeface="+mj-cs"/>
              </a:rPr>
              <a:t>.</a:t>
            </a:r>
          </a:p>
          <a:p>
            <a:pPr marL="0" indent="0">
              <a:buNone/>
            </a:pPr>
            <a:endParaRPr lang="en-US" sz="2400" b="1" dirty="0">
              <a:ea typeface="+mj-ea"/>
              <a:cs typeface="+mj-cs"/>
            </a:endParaRPr>
          </a:p>
          <a:p>
            <a:r>
              <a:rPr lang="en-US" sz="2400" b="1" dirty="0">
                <a:solidFill>
                  <a:schemeClr val="tx2"/>
                </a:solidFill>
                <a:ea typeface="+mj-ea"/>
                <a:cs typeface="+mj-cs"/>
              </a:rPr>
              <a:t>UT CARE retirees </a:t>
            </a:r>
            <a:r>
              <a:rPr lang="en-US" sz="2400" dirty="0">
                <a:solidFill>
                  <a:srgbClr val="1E1E1E"/>
                </a:solidFill>
              </a:rPr>
              <a:t>have the same emergency and urgent care benefits out of the country as they do within the United States.</a:t>
            </a:r>
          </a:p>
          <a:p>
            <a:pPr marL="0" indent="0">
              <a:buNone/>
            </a:pPr>
            <a:endParaRPr lang="en-US" sz="2400" dirty="0">
              <a:solidFill>
                <a:srgbClr val="1E1E1E"/>
              </a:solidFill>
            </a:endParaRPr>
          </a:p>
          <a:p>
            <a:pPr marL="0" indent="0">
              <a:buNone/>
            </a:pPr>
            <a:endParaRPr lang="en-US" sz="2400" dirty="0">
              <a:solidFill>
                <a:srgbClr val="1E1E1E"/>
              </a:solidFill>
            </a:endParaRPr>
          </a:p>
          <a:p>
            <a:endParaRPr lang="en-US" sz="2400" dirty="0">
              <a:solidFill>
                <a:srgbClr val="1E1E1E"/>
              </a:solidFill>
            </a:endParaRPr>
          </a:p>
        </p:txBody>
      </p:sp>
    </p:spTree>
    <p:extLst>
      <p:ext uri="{BB962C8B-B14F-4D97-AF65-F5344CB8AC3E}">
        <p14:creationId xmlns:p14="http://schemas.microsoft.com/office/powerpoint/2010/main" val="406032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88952"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2412354" y="2379287"/>
            <a:ext cx="7122515" cy="2709026"/>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lang="en-US" sz="4000" b="1" dirty="0">
                <a:solidFill>
                  <a:srgbClr val="FF0000"/>
                </a:solidFill>
                <a:latin typeface="Arial"/>
                <a:cs typeface="Arial"/>
              </a:rPr>
              <a:t> </a:t>
            </a:r>
            <a:r>
              <a:rPr kumimoji="0" lang="en-US" sz="4000" b="1" i="0" u="none" strike="noStrike" kern="1200" cap="none" spc="0" normalizeH="0" baseline="0" noProof="0" dirty="0">
                <a:ln>
                  <a:noFill/>
                </a:ln>
                <a:solidFill>
                  <a:schemeClr val="bg1"/>
                </a:solidFill>
                <a:effectLst/>
                <a:uLnTx/>
                <a:uFillTx/>
                <a:latin typeface="Arial"/>
                <a:cs typeface="Arial"/>
              </a:rPr>
              <a:t>Blue Access for Members (</a:t>
            </a:r>
            <a:r>
              <a:rPr lang="en-US" sz="4000" b="1" dirty="0">
                <a:solidFill>
                  <a:schemeClr val="bg1"/>
                </a:solidFill>
                <a:latin typeface="Arial"/>
                <a:cs typeface="Arial"/>
              </a:rPr>
              <a:t>BAM)</a:t>
            </a:r>
            <a:br>
              <a:rPr lang="en-US" sz="4000" b="1" i="0" u="none" strike="noStrike" kern="1200" cap="none" spc="0" normalizeH="0" baseline="0" noProof="0" dirty="0">
                <a:ln>
                  <a:noFill/>
                </a:ln>
                <a:effectLst/>
                <a:uLnTx/>
                <a:uFillTx/>
                <a:latin typeface="Arial" charset="0"/>
              </a:rPr>
            </a:br>
            <a:endParaRPr kumimoji="0" lang="en-US" sz="4000" b="1"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241572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5EAB1-FA84-A8F7-10D5-6A2DFA5C75C4}"/>
              </a:ext>
            </a:extLst>
          </p:cNvPr>
          <p:cNvPicPr>
            <a:picLocks noChangeAspect="1"/>
          </p:cNvPicPr>
          <p:nvPr/>
        </p:nvPicPr>
        <p:blipFill>
          <a:blip r:embed="rId3"/>
          <a:stretch>
            <a:fillRect/>
          </a:stretch>
        </p:blipFill>
        <p:spPr>
          <a:xfrm>
            <a:off x="3928215" y="1051848"/>
            <a:ext cx="7878278" cy="5141167"/>
          </a:xfrm>
          <a:prstGeom prst="rect">
            <a:avLst/>
          </a:prstGeom>
        </p:spPr>
      </p:pic>
      <p:sp>
        <p:nvSpPr>
          <p:cNvPr id="11" name="Content Placeholder 10">
            <a:extLst>
              <a:ext uri="{FF2B5EF4-FFF2-40B4-BE49-F238E27FC236}">
                <a16:creationId xmlns:a16="http://schemas.microsoft.com/office/drawing/2014/main" id="{1984EEFB-B2F7-4223-B0F2-FD0A4F0C1E11}"/>
              </a:ext>
            </a:extLst>
          </p:cNvPr>
          <p:cNvSpPr>
            <a:spLocks noGrp="1"/>
          </p:cNvSpPr>
          <p:nvPr>
            <p:ph sz="quarter" idx="11"/>
          </p:nvPr>
        </p:nvSpPr>
        <p:spPr>
          <a:xfrm>
            <a:off x="104727" y="1451483"/>
            <a:ext cx="3766014" cy="5254117"/>
          </a:xfrm>
        </p:spPr>
        <p:txBody>
          <a:bodyPr/>
          <a:lstStyle/>
          <a:p>
            <a:r>
              <a:rPr lang="en-US" dirty="0"/>
              <a:t>From the UT CARE Homepage: </a:t>
            </a:r>
            <a:r>
              <a:rPr lang="en-US" dirty="0">
                <a:hlinkClick r:id="rId4"/>
              </a:rPr>
              <a:t>https://www.bcbstx.com/retiree-medicare-ut</a:t>
            </a:r>
            <a:r>
              <a:rPr lang="en-US" dirty="0"/>
              <a:t>  </a:t>
            </a:r>
          </a:p>
          <a:p>
            <a:r>
              <a:rPr lang="en-US" dirty="0"/>
              <a:t>Locate the Tools and Resources section and click “Get started today”.</a:t>
            </a:r>
            <a:br>
              <a:rPr lang="en-US" dirty="0"/>
            </a:br>
            <a:r>
              <a:rPr lang="en-US" dirty="0"/>
              <a:t>	</a:t>
            </a:r>
          </a:p>
          <a:p>
            <a:pPr lvl="1"/>
            <a:endParaRPr lang="en-US" dirty="0"/>
          </a:p>
        </p:txBody>
      </p:sp>
      <p:sp>
        <p:nvSpPr>
          <p:cNvPr id="5" name="Title 4">
            <a:extLst>
              <a:ext uri="{FF2B5EF4-FFF2-40B4-BE49-F238E27FC236}">
                <a16:creationId xmlns:a16="http://schemas.microsoft.com/office/drawing/2014/main" id="{B21E88DF-EDDE-4FEA-B392-853D851B9AD5}"/>
              </a:ext>
            </a:extLst>
          </p:cNvPr>
          <p:cNvSpPr>
            <a:spLocks noGrp="1"/>
          </p:cNvSpPr>
          <p:nvPr>
            <p:ph type="title"/>
          </p:nvPr>
        </p:nvSpPr>
        <p:spPr>
          <a:xfrm>
            <a:off x="309587" y="248179"/>
            <a:ext cx="10972800" cy="886968"/>
          </a:xfrm>
        </p:spPr>
        <p:txBody>
          <a:bodyPr/>
          <a:lstStyle/>
          <a:p>
            <a:pPr algn="ctr"/>
            <a:r>
              <a:rPr lang="en-US" dirty="0">
                <a:solidFill>
                  <a:schemeClr val="accent1"/>
                </a:solidFill>
              </a:rPr>
              <a:t>Logging Into Blue Access for Members (BAM)</a:t>
            </a:r>
          </a:p>
        </p:txBody>
      </p:sp>
      <p:sp>
        <p:nvSpPr>
          <p:cNvPr id="2" name="Slide Number Placeholder 1">
            <a:extLst>
              <a:ext uri="{FF2B5EF4-FFF2-40B4-BE49-F238E27FC236}">
                <a16:creationId xmlns:a16="http://schemas.microsoft.com/office/drawing/2014/main" id="{AC28C64C-7501-495D-955D-D1B3A6035707}"/>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25</a:t>
            </a:fld>
            <a:endParaRPr lang="en-US" dirty="0">
              <a:solidFill>
                <a:srgbClr val="FFFFFF">
                  <a:lumMod val="85000"/>
                </a:srgbClr>
              </a:solidFill>
            </a:endParaRPr>
          </a:p>
        </p:txBody>
      </p:sp>
      <p:sp>
        <p:nvSpPr>
          <p:cNvPr id="20" name="Rectangle 19">
            <a:extLst>
              <a:ext uri="{FF2B5EF4-FFF2-40B4-BE49-F238E27FC236}">
                <a16:creationId xmlns:a16="http://schemas.microsoft.com/office/drawing/2014/main" id="{5B7778E3-4B83-4307-9BC1-BA33C21C7F7B}"/>
              </a:ext>
            </a:extLst>
          </p:cNvPr>
          <p:cNvSpPr/>
          <p:nvPr/>
        </p:nvSpPr>
        <p:spPr>
          <a:xfrm>
            <a:off x="8869680" y="4172191"/>
            <a:ext cx="2761488" cy="2020824"/>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p>
        </p:txBody>
      </p:sp>
      <p:cxnSp>
        <p:nvCxnSpPr>
          <p:cNvPr id="22" name="Straight Arrow Connector 21">
            <a:extLst>
              <a:ext uri="{FF2B5EF4-FFF2-40B4-BE49-F238E27FC236}">
                <a16:creationId xmlns:a16="http://schemas.microsoft.com/office/drawing/2014/main" id="{95292E60-7DD5-400B-8818-0AF2E501C743}"/>
              </a:ext>
            </a:extLst>
          </p:cNvPr>
          <p:cNvCxnSpPr>
            <a:cxnSpLocks/>
          </p:cNvCxnSpPr>
          <p:nvPr/>
        </p:nvCxnSpPr>
        <p:spPr>
          <a:xfrm>
            <a:off x="8869680" y="2321950"/>
            <a:ext cx="1243584" cy="164671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7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0A61CB-E109-D280-F464-7E240B4563DD}"/>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26</a:t>
            </a:fld>
            <a:endParaRPr lang="en-US" dirty="0"/>
          </a:p>
        </p:txBody>
      </p:sp>
      <p:pic>
        <p:nvPicPr>
          <p:cNvPr id="5" name="Picture 4">
            <a:extLst>
              <a:ext uri="{FF2B5EF4-FFF2-40B4-BE49-F238E27FC236}">
                <a16:creationId xmlns:a16="http://schemas.microsoft.com/office/drawing/2014/main" id="{8B7268B2-15EE-7E89-3F29-8DD06BB9708B}"/>
              </a:ext>
            </a:extLst>
          </p:cNvPr>
          <p:cNvPicPr>
            <a:picLocks noChangeAspect="1"/>
          </p:cNvPicPr>
          <p:nvPr/>
        </p:nvPicPr>
        <p:blipFill>
          <a:blip r:embed="rId2"/>
          <a:stretch>
            <a:fillRect/>
          </a:stretch>
        </p:blipFill>
        <p:spPr>
          <a:xfrm>
            <a:off x="1202294" y="0"/>
            <a:ext cx="9787411" cy="6400800"/>
          </a:xfrm>
          <a:prstGeom prst="rect">
            <a:avLst/>
          </a:prstGeom>
        </p:spPr>
      </p:pic>
    </p:spTree>
    <p:extLst>
      <p:ext uri="{BB962C8B-B14F-4D97-AF65-F5344CB8AC3E}">
        <p14:creationId xmlns:p14="http://schemas.microsoft.com/office/powerpoint/2010/main" val="423742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DCBC250-3FD6-40FD-8340-D411B38FBE70}"/>
              </a:ext>
            </a:extLst>
          </p:cNvPr>
          <p:cNvSpPr>
            <a:spLocks noGrp="1"/>
          </p:cNvSpPr>
          <p:nvPr>
            <p:ph sz="quarter" idx="11"/>
          </p:nvPr>
        </p:nvSpPr>
        <p:spPr>
          <a:xfrm>
            <a:off x="457200" y="1298448"/>
            <a:ext cx="4279392" cy="5162678"/>
          </a:xfrm>
        </p:spPr>
        <p:txBody>
          <a:bodyPr/>
          <a:lstStyle/>
          <a:p>
            <a:r>
              <a:rPr lang="en-US" dirty="0"/>
              <a:t>On the BAM Dashboard page, we currently highlight the three most recent claims as well as options to find care.</a:t>
            </a:r>
          </a:p>
          <a:p>
            <a:r>
              <a:rPr lang="en-US" dirty="0"/>
              <a:t>The dashboard also has navigation links to the other areas of BAM. Which includes:</a:t>
            </a:r>
          </a:p>
          <a:p>
            <a:pPr lvl="1"/>
            <a:r>
              <a:rPr lang="en-US" dirty="0"/>
              <a:t>Profile and Preferences</a:t>
            </a:r>
          </a:p>
          <a:p>
            <a:pPr lvl="1"/>
            <a:r>
              <a:rPr lang="en-US" dirty="0"/>
              <a:t>Coverage</a:t>
            </a:r>
          </a:p>
          <a:p>
            <a:pPr lvl="1"/>
            <a:r>
              <a:rPr lang="en-US" dirty="0"/>
              <a:t>ID Card*</a:t>
            </a:r>
          </a:p>
          <a:p>
            <a:pPr lvl="1"/>
            <a:r>
              <a:rPr lang="en-US" dirty="0"/>
              <a:t>Forms and Documents</a:t>
            </a:r>
          </a:p>
          <a:p>
            <a:pPr lvl="1"/>
            <a:r>
              <a:rPr lang="en-US" dirty="0"/>
              <a:t>Wellness</a:t>
            </a:r>
          </a:p>
          <a:p>
            <a:endParaRPr lang="en-US" dirty="0"/>
          </a:p>
        </p:txBody>
      </p:sp>
      <p:sp>
        <p:nvSpPr>
          <p:cNvPr id="5" name="Title 4">
            <a:extLst>
              <a:ext uri="{FF2B5EF4-FFF2-40B4-BE49-F238E27FC236}">
                <a16:creationId xmlns:a16="http://schemas.microsoft.com/office/drawing/2014/main" id="{79191D78-0752-4ED8-92C3-A20950BE581A}"/>
              </a:ext>
            </a:extLst>
          </p:cNvPr>
          <p:cNvSpPr>
            <a:spLocks noGrp="1"/>
          </p:cNvSpPr>
          <p:nvPr>
            <p:ph type="title"/>
          </p:nvPr>
        </p:nvSpPr>
        <p:spPr/>
        <p:txBody>
          <a:bodyPr/>
          <a:lstStyle/>
          <a:p>
            <a:r>
              <a:rPr lang="en-US" dirty="0">
                <a:solidFill>
                  <a:schemeClr val="accent1"/>
                </a:solidFill>
              </a:rPr>
              <a:t>Dashboard/My Account</a:t>
            </a:r>
          </a:p>
        </p:txBody>
      </p:sp>
      <p:sp>
        <p:nvSpPr>
          <p:cNvPr id="2" name="Slide Number Placeholder 1">
            <a:extLst>
              <a:ext uri="{FF2B5EF4-FFF2-40B4-BE49-F238E27FC236}">
                <a16:creationId xmlns:a16="http://schemas.microsoft.com/office/drawing/2014/main" id="{FB27B15E-00A0-4508-8E11-DF1701E6398B}"/>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27</a:t>
            </a:fld>
            <a:endParaRPr lang="en-US" dirty="0">
              <a:solidFill>
                <a:srgbClr val="FFFFFF">
                  <a:lumMod val="85000"/>
                </a:srgbClr>
              </a:solidFill>
            </a:endParaRPr>
          </a:p>
        </p:txBody>
      </p:sp>
      <p:pic>
        <p:nvPicPr>
          <p:cNvPr id="4" name="Picture 3">
            <a:extLst>
              <a:ext uri="{FF2B5EF4-FFF2-40B4-BE49-F238E27FC236}">
                <a16:creationId xmlns:a16="http://schemas.microsoft.com/office/drawing/2014/main" id="{310F034E-4696-7D5B-07D7-7E2892D4837A}"/>
              </a:ext>
            </a:extLst>
          </p:cNvPr>
          <p:cNvPicPr>
            <a:picLocks noChangeAspect="1"/>
          </p:cNvPicPr>
          <p:nvPr/>
        </p:nvPicPr>
        <p:blipFill rotWithShape="1">
          <a:blip r:embed="rId3"/>
          <a:srcRect t="12602" b="5285"/>
          <a:stretch/>
        </p:blipFill>
        <p:spPr>
          <a:xfrm>
            <a:off x="4908994" y="1960790"/>
            <a:ext cx="6825806" cy="3152774"/>
          </a:xfrm>
          <a:prstGeom prst="rect">
            <a:avLst/>
          </a:prstGeom>
          <a:ln>
            <a:solidFill>
              <a:schemeClr val="accent1"/>
            </a:solidFill>
          </a:ln>
        </p:spPr>
      </p:pic>
      <p:pic>
        <p:nvPicPr>
          <p:cNvPr id="6" name="Content Placeholder 8">
            <a:extLst>
              <a:ext uri="{FF2B5EF4-FFF2-40B4-BE49-F238E27FC236}">
                <a16:creationId xmlns:a16="http://schemas.microsoft.com/office/drawing/2014/main" id="{E12118D3-3666-D4A8-6EBE-CFD3CE9C62BC}"/>
              </a:ext>
            </a:extLst>
          </p:cNvPr>
          <p:cNvPicPr>
            <a:picLocks noChangeAspect="1"/>
          </p:cNvPicPr>
          <p:nvPr/>
        </p:nvPicPr>
        <p:blipFill rotWithShape="1">
          <a:blip r:embed="rId4"/>
          <a:srcRect l="717" t="11312" r="46989" b="80780"/>
          <a:stretch/>
        </p:blipFill>
        <p:spPr>
          <a:xfrm>
            <a:off x="5499592" y="2562487"/>
            <a:ext cx="3175769" cy="473746"/>
          </a:xfrm>
          <a:prstGeom prst="rect">
            <a:avLst/>
          </a:prstGeom>
          <a:ln>
            <a:noFill/>
          </a:ln>
        </p:spPr>
      </p:pic>
      <p:sp>
        <p:nvSpPr>
          <p:cNvPr id="3" name="TextBox 2">
            <a:extLst>
              <a:ext uri="{FF2B5EF4-FFF2-40B4-BE49-F238E27FC236}">
                <a16:creationId xmlns:a16="http://schemas.microsoft.com/office/drawing/2014/main" id="{C24F52E1-29E7-092F-E569-A39A4B1F053D}"/>
              </a:ext>
            </a:extLst>
          </p:cNvPr>
          <p:cNvSpPr txBox="1"/>
          <p:nvPr/>
        </p:nvSpPr>
        <p:spPr>
          <a:xfrm>
            <a:off x="893203" y="5559552"/>
            <a:ext cx="10143391" cy="571435"/>
          </a:xfrm>
          <a:prstGeom prst="rect">
            <a:avLst/>
          </a:prstGeom>
          <a:noFill/>
        </p:spPr>
        <p:txBody>
          <a:bodyPr wrap="none" lIns="0" tIns="0" rIns="0" bIns="0" rtlCol="0" anchor="t" anchorCtr="0">
            <a:noAutofit/>
          </a:bodyPr>
          <a:lstStyle/>
          <a:p>
            <a:r>
              <a:rPr lang="en-US" sz="1600" dirty="0"/>
              <a:t>* You can view your current Identification card and download a copy to your computer or cell phone.   </a:t>
            </a:r>
          </a:p>
          <a:p>
            <a:r>
              <a:rPr lang="en-US" sz="1600" dirty="0"/>
              <a:t>   Members also have the option to order a new ID card from here if you would like a physical replacement.</a:t>
            </a:r>
          </a:p>
        </p:txBody>
      </p:sp>
    </p:spTree>
    <p:extLst>
      <p:ext uri="{BB962C8B-B14F-4D97-AF65-F5344CB8AC3E}">
        <p14:creationId xmlns:p14="http://schemas.microsoft.com/office/powerpoint/2010/main" val="384177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dirty="0">
                <a:ln>
                  <a:noFill/>
                </a:ln>
                <a:solidFill>
                  <a:srgbClr val="FFFFFF"/>
                </a:solidFill>
                <a:effectLst/>
                <a:uLnTx/>
                <a:uFillTx/>
                <a:latin typeface="Arial" charset="0"/>
                <a:ea typeface="+mn-ea"/>
                <a:cs typeface="+mn-cs"/>
              </a:rPr>
              <a:t> </a:t>
            </a:r>
          </a:p>
          <a:p>
            <a:pPr algn="ctr" defTabSz="1219170" fontAlgn="base">
              <a:spcBef>
                <a:spcPct val="0"/>
              </a:spcBef>
              <a:spcAft>
                <a:spcPct val="0"/>
              </a:spcAft>
              <a:defRPr/>
            </a:pPr>
            <a:r>
              <a:rPr lang="en-US" sz="4000" b="1" dirty="0">
                <a:solidFill>
                  <a:schemeClr val="bg1"/>
                </a:solidFill>
                <a:latin typeface="+mj-lt"/>
              </a:rPr>
              <a:t>Care Coordination and In-Home Health Assessments</a:t>
            </a:r>
            <a:endParaRPr lang="en-US" sz="4000" b="1" dirty="0">
              <a:solidFill>
                <a:schemeClr val="bg1"/>
              </a:solidFill>
              <a:latin typeface="+mj-lt"/>
              <a:cs typeface="Arial"/>
            </a:endParaRP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53910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0828B8-DECC-429E-9D39-5ACA0EC8FE99}" type="slidenum">
              <a:rPr lang="en-US" smtClean="0"/>
              <a:pPr/>
              <a:t>29</a:t>
            </a:fld>
            <a:endParaRPr lang="en-US" dirty="0"/>
          </a:p>
        </p:txBody>
      </p:sp>
      <p:sp>
        <p:nvSpPr>
          <p:cNvPr id="3" name="Content Placeholder 2"/>
          <p:cNvSpPr>
            <a:spLocks noGrp="1"/>
          </p:cNvSpPr>
          <p:nvPr>
            <p:ph idx="1"/>
          </p:nvPr>
        </p:nvSpPr>
        <p:spPr>
          <a:xfrm>
            <a:off x="457200" y="2682808"/>
            <a:ext cx="10641724" cy="2551347"/>
          </a:xfrm>
          <a:solidFill>
            <a:schemeClr val="bg1"/>
          </a:solidFill>
        </p:spPr>
        <p:txBody>
          <a:bodyPr vert="horz" wrap="square" lIns="0" tIns="0" rIns="0" bIns="0" rtlCol="0" anchor="t">
            <a:noAutofit/>
          </a:bodyPr>
          <a:lstStyle/>
          <a:p>
            <a:pPr marL="0" indent="0">
              <a:spcBef>
                <a:spcPts val="1200"/>
              </a:spcBef>
              <a:buNone/>
            </a:pPr>
            <a:r>
              <a:rPr lang="en-US" sz="2000" b="1" dirty="0">
                <a:solidFill>
                  <a:schemeClr val="tx2"/>
                </a:solidFill>
              </a:rPr>
              <a:t>Care Coordinators are clinicians who can help you:</a:t>
            </a:r>
          </a:p>
          <a:p>
            <a:pPr marL="976313" lvl="2" indent="-290513">
              <a:spcBef>
                <a:spcPts val="1200"/>
              </a:spcBef>
              <a:buClr>
                <a:schemeClr val="tx2"/>
              </a:buClr>
            </a:pPr>
            <a:r>
              <a:rPr lang="en-US" sz="1800" dirty="0"/>
              <a:t>Adjust to being at home after a hospital stay</a:t>
            </a:r>
          </a:p>
          <a:p>
            <a:pPr marL="976313" lvl="2" indent="-290513">
              <a:spcBef>
                <a:spcPts val="1200"/>
              </a:spcBef>
              <a:buClr>
                <a:schemeClr val="tx2"/>
              </a:buClr>
            </a:pPr>
            <a:r>
              <a:rPr lang="en-US" sz="1800" dirty="0"/>
              <a:t>Set up care with your doctor and other health care team members</a:t>
            </a:r>
          </a:p>
          <a:p>
            <a:pPr marL="976313" lvl="2" indent="-290513">
              <a:spcBef>
                <a:spcPts val="1200"/>
              </a:spcBef>
              <a:buClr>
                <a:schemeClr val="tx2"/>
              </a:buClr>
            </a:pPr>
            <a:r>
              <a:rPr lang="en-US" sz="1800" dirty="0"/>
              <a:t>Better understand your health condition(s), medications and treatments</a:t>
            </a:r>
          </a:p>
          <a:p>
            <a:pPr marL="976313" lvl="2" indent="-290513">
              <a:spcBef>
                <a:spcPts val="1200"/>
              </a:spcBef>
              <a:buClr>
                <a:schemeClr val="tx2"/>
              </a:buClr>
            </a:pPr>
            <a:r>
              <a:rPr lang="en-US" sz="1800" dirty="0"/>
              <a:t>Navigate the health care system to improve your quality of life and save money</a:t>
            </a:r>
            <a:endParaRPr lang="en-US" sz="1800" kern="1200" dirty="0"/>
          </a:p>
        </p:txBody>
      </p:sp>
      <p:sp>
        <p:nvSpPr>
          <p:cNvPr id="2" name="Title 1"/>
          <p:cNvSpPr>
            <a:spLocks noGrp="1"/>
          </p:cNvSpPr>
          <p:nvPr>
            <p:ph type="title"/>
          </p:nvPr>
        </p:nvSpPr>
        <p:spPr/>
        <p:txBody>
          <a:bodyPr/>
          <a:lstStyle/>
          <a:p>
            <a:r>
              <a:rPr lang="en-US" dirty="0">
                <a:solidFill>
                  <a:srgbClr val="0080C7"/>
                </a:solidFill>
              </a:rPr>
              <a:t>Care Coordination Overview </a:t>
            </a:r>
            <a:endParaRPr lang="en-US" sz="3000" dirty="0"/>
          </a:p>
        </p:txBody>
      </p:sp>
      <p:sp>
        <p:nvSpPr>
          <p:cNvPr id="7" name="Content Placeholder 2"/>
          <p:cNvSpPr txBox="1">
            <a:spLocks/>
          </p:cNvSpPr>
          <p:nvPr/>
        </p:nvSpPr>
        <p:spPr>
          <a:xfrm>
            <a:off x="459797" y="1388034"/>
            <a:ext cx="10812547" cy="1229041"/>
          </a:xfrm>
          <a:prstGeom prst="rect">
            <a:avLst/>
          </a:prstGeom>
          <a:noFill/>
        </p:spPr>
        <p:txBody>
          <a:bodyPr vert="horz" wrap="square" lIns="0" tIns="0" rIns="0" bIns="0" rtlCol="0" anchor="t">
            <a:noAutofit/>
          </a:bodyPr>
          <a:lst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1"/>
                </a:solidFill>
              </a:rPr>
              <a:t>Your plan offers the ability to work with Care Coordinators* to help manage your health care needs. They can connect you with the right resources for overall care management. </a:t>
            </a:r>
          </a:p>
        </p:txBody>
      </p:sp>
      <p:sp>
        <p:nvSpPr>
          <p:cNvPr id="9" name="Content Placeholder 2"/>
          <p:cNvSpPr txBox="1">
            <a:spLocks/>
          </p:cNvSpPr>
          <p:nvPr/>
        </p:nvSpPr>
        <p:spPr>
          <a:xfrm>
            <a:off x="459796" y="6083210"/>
            <a:ext cx="10812547" cy="443728"/>
          </a:xfrm>
          <a:prstGeom prst="rect">
            <a:avLst/>
          </a:prstGeom>
          <a:noFill/>
        </p:spPr>
        <p:txBody>
          <a:bodyPr vert="horz" wrap="square" lIns="0" tIns="0" rIns="0" bIns="0" rtlCol="0" anchor="t">
            <a:noAutofit/>
          </a:bodyPr>
          <a:lst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*Care Coordinators are available to help you, but you do not have to use them to manage your care.</a:t>
            </a:r>
          </a:p>
        </p:txBody>
      </p:sp>
    </p:spTree>
    <p:extLst>
      <p:ext uri="{BB962C8B-B14F-4D97-AF65-F5344CB8AC3E}">
        <p14:creationId xmlns:p14="http://schemas.microsoft.com/office/powerpoint/2010/main" val="137293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38233-5CF2-43AA-88E9-F03561587202}"/>
              </a:ext>
            </a:extLst>
          </p:cNvPr>
          <p:cNvSpPr>
            <a:spLocks noGrp="1"/>
          </p:cNvSpPr>
          <p:nvPr>
            <p:ph sz="quarter" idx="11"/>
          </p:nvPr>
        </p:nvSpPr>
        <p:spPr>
          <a:xfrm>
            <a:off x="1252356" y="1736243"/>
            <a:ext cx="6839146" cy="3538538"/>
          </a:xfrm>
        </p:spPr>
        <p:txBody>
          <a:bodyPr/>
          <a:lstStyle/>
          <a:p>
            <a:pPr marL="342900" marR="0" lvl="0" indent="-342900" algn="l" defTabSz="685800" rtl="0" eaLnBrk="1" fontAlgn="auto" latinLnBrk="0" hangingPunct="1">
              <a:lnSpc>
                <a:spcPct val="100000"/>
              </a:lnSpc>
              <a:spcBef>
                <a:spcPts val="600"/>
              </a:spcBef>
              <a:spcAft>
                <a:spcPts val="600"/>
              </a:spcAft>
              <a:buClr>
                <a:srgbClr val="0080C7"/>
              </a:buClr>
              <a:buSzTx/>
              <a:buFont typeface="Arial" panose="020B0604020202020204" pitchFamily="34" charset="0"/>
              <a:buChar char="•"/>
              <a:tabLst/>
              <a:defRPr/>
            </a:pP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Medicare Refresher</a:t>
            </a:r>
          </a:p>
          <a:p>
            <a:pPr marL="342900" marR="0" lvl="0" indent="-342900" algn="l" defTabSz="685800" rtl="0" eaLnBrk="1" fontAlgn="auto" latinLnBrk="0" hangingPunct="1">
              <a:lnSpc>
                <a:spcPct val="100000"/>
              </a:lnSpc>
              <a:spcBef>
                <a:spcPts val="600"/>
              </a:spcBef>
              <a:spcAft>
                <a:spcPts val="600"/>
              </a:spcAft>
              <a:buClr>
                <a:srgbClr val="0080C7"/>
              </a:buClr>
              <a:buSzTx/>
              <a:buFont typeface="Arial" panose="020B0604020202020204" pitchFamily="34" charset="0"/>
              <a:buChar char="•"/>
              <a:tabLst/>
              <a:defRPr/>
            </a:pP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Benefit and Supplemental Highlights</a:t>
            </a:r>
          </a:p>
          <a:p>
            <a:pPr marL="342900" marR="0" lvl="0" indent="-342900" algn="l" defTabSz="685800" rtl="0" eaLnBrk="1" fontAlgn="auto" latinLnBrk="0" hangingPunct="1">
              <a:lnSpc>
                <a:spcPct val="100000"/>
              </a:lnSpc>
              <a:spcBef>
                <a:spcPts val="600"/>
              </a:spcBef>
              <a:spcAft>
                <a:spcPts val="600"/>
              </a:spcAft>
              <a:buClr>
                <a:srgbClr val="0080C7"/>
              </a:buClr>
              <a:buSzTx/>
              <a:buFont typeface="Arial" panose="020B0604020202020204" pitchFamily="34" charset="0"/>
              <a:buChar char="•"/>
              <a:tabLst/>
              <a:defRPr/>
            </a:pP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Visiting your Provider</a:t>
            </a:r>
          </a:p>
          <a:p>
            <a:pPr marL="342900" marR="0" lvl="0" indent="-342900" algn="l" defTabSz="685800" rtl="0" eaLnBrk="1" fontAlgn="auto" latinLnBrk="0" hangingPunct="1">
              <a:lnSpc>
                <a:spcPct val="100000"/>
              </a:lnSpc>
              <a:spcBef>
                <a:spcPts val="600"/>
              </a:spcBef>
              <a:spcAft>
                <a:spcPts val="600"/>
              </a:spcAft>
              <a:buClr>
                <a:srgbClr val="0080C7"/>
              </a:buClr>
              <a:buSzTx/>
              <a:buFont typeface="Arial" panose="020B0604020202020204" pitchFamily="34" charset="0"/>
              <a:buChar char="•"/>
              <a:tabLst/>
              <a:defRPr/>
            </a:pPr>
            <a:r>
              <a:rPr lang="en-US" sz="2400" dirty="0">
                <a:solidFill>
                  <a:srgbClr val="1E1E1E"/>
                </a:solidFill>
                <a:latin typeface="Arial" panose="020B0604020202020204"/>
              </a:rPr>
              <a:t>Out of State/Country Coverage</a:t>
            </a:r>
          </a:p>
          <a:p>
            <a:pPr marL="342900" marR="0" lvl="0" indent="-342900" algn="l" defTabSz="685800" rtl="0" eaLnBrk="1" fontAlgn="auto" latinLnBrk="0" hangingPunct="1">
              <a:lnSpc>
                <a:spcPct val="100000"/>
              </a:lnSpc>
              <a:spcBef>
                <a:spcPts val="600"/>
              </a:spcBef>
              <a:spcAft>
                <a:spcPts val="600"/>
              </a:spcAft>
              <a:buClr>
                <a:srgbClr val="0080C7"/>
              </a:buClr>
              <a:buSzTx/>
              <a:buFont typeface="Arial" panose="020B0604020202020204" pitchFamily="34" charset="0"/>
              <a:buChar char="•"/>
              <a:tabLst/>
              <a:defRPr/>
            </a:pP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Blue Access for Members</a:t>
            </a:r>
          </a:p>
          <a:p>
            <a:pPr marL="342900" indent="-342900">
              <a:lnSpc>
                <a:spcPct val="100000"/>
              </a:lnSpc>
              <a:spcBef>
                <a:spcPts val="600"/>
              </a:spcBef>
              <a:spcAft>
                <a:spcPts val="600"/>
              </a:spcAft>
              <a:buClr>
                <a:srgbClr val="0080C7"/>
              </a:buClr>
              <a:defRPr/>
            </a:pPr>
            <a:r>
              <a:rPr lang="en-US" sz="2400" dirty="0">
                <a:solidFill>
                  <a:srgbClr val="1E1E1E"/>
                </a:solidFill>
                <a:latin typeface="Arial" panose="020B0604020202020204"/>
              </a:rPr>
              <a:t>Care Coordination/</a:t>
            </a: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I</a:t>
            </a:r>
            <a:r>
              <a:rPr lang="en-US" sz="2400" dirty="0">
                <a:solidFill>
                  <a:srgbClr val="1E1E1E"/>
                </a:solidFill>
                <a:latin typeface="Arial" panose="020B0604020202020204"/>
              </a:rPr>
              <a:t>n Home Assessments</a:t>
            </a:r>
          </a:p>
          <a:p>
            <a:pPr marL="342900" indent="-342900">
              <a:lnSpc>
                <a:spcPct val="100000"/>
              </a:lnSpc>
              <a:spcBef>
                <a:spcPts val="600"/>
              </a:spcBef>
              <a:spcAft>
                <a:spcPts val="600"/>
              </a:spcAft>
              <a:buClr>
                <a:srgbClr val="0080C7"/>
              </a:buClr>
              <a:defRPr/>
            </a:pPr>
            <a:r>
              <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rPr>
              <a:t>Planning for Retirement</a:t>
            </a:r>
          </a:p>
          <a:p>
            <a:pPr marL="0" marR="0" lvl="0" indent="0" algn="l" defTabSz="685800" rtl="0" eaLnBrk="1" fontAlgn="auto" latinLnBrk="0" hangingPunct="1">
              <a:lnSpc>
                <a:spcPct val="100000"/>
              </a:lnSpc>
              <a:spcBef>
                <a:spcPts val="600"/>
              </a:spcBef>
              <a:spcAft>
                <a:spcPts val="600"/>
              </a:spcAft>
              <a:buClr>
                <a:srgbClr val="0080C7"/>
              </a:buClr>
              <a:buSzTx/>
              <a:buNone/>
              <a:tabLst/>
              <a:defRPr/>
            </a:pPr>
            <a:endParaRPr kumimoji="0" lang="en-US" sz="2400" b="0" i="0" u="none" strike="noStrike" kern="600" cap="none" spc="0" normalizeH="0" baseline="0" noProof="0" dirty="0">
              <a:ln>
                <a:noFill/>
              </a:ln>
              <a:solidFill>
                <a:srgbClr val="1E1E1E"/>
              </a:solidFill>
              <a:effectLst/>
              <a:uLnTx/>
              <a:uFillTx/>
              <a:latin typeface="Arial" panose="020B0604020202020204"/>
              <a:ea typeface="+mn-ea"/>
              <a:cs typeface="+mn-cs"/>
            </a:endParaRPr>
          </a:p>
          <a:p>
            <a:pPr marL="0" indent="0">
              <a:buNone/>
            </a:pPr>
            <a:endParaRPr lang="en-US" dirty="0"/>
          </a:p>
        </p:txBody>
      </p:sp>
      <p:sp>
        <p:nvSpPr>
          <p:cNvPr id="3" name="Title 2">
            <a:extLst>
              <a:ext uri="{FF2B5EF4-FFF2-40B4-BE49-F238E27FC236}">
                <a16:creationId xmlns:a16="http://schemas.microsoft.com/office/drawing/2014/main" id="{62E59440-F230-45F2-A9B3-A86ACE697D86}"/>
              </a:ext>
            </a:extLst>
          </p:cNvPr>
          <p:cNvSpPr>
            <a:spLocks noGrp="1"/>
          </p:cNvSpPr>
          <p:nvPr>
            <p:ph type="title"/>
          </p:nvPr>
        </p:nvSpPr>
        <p:spPr>
          <a:xfrm>
            <a:off x="457200" y="396875"/>
            <a:ext cx="10972800" cy="577289"/>
          </a:xfrm>
        </p:spPr>
        <p:txBody>
          <a:bodyPr/>
          <a:lstStyle/>
          <a:p>
            <a:r>
              <a:rPr lang="en-US" b="1" dirty="0">
                <a:latin typeface="+mj-lt"/>
              </a:rPr>
              <a:t>Today’s Topics</a:t>
            </a: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29EDCDAB-CCA3-4DF5-BD3E-6BD36B8B5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893" y="1450503"/>
            <a:ext cx="1754751" cy="1978497"/>
          </a:xfrm>
          <a:prstGeom prst="rect">
            <a:avLst/>
          </a:prstGeom>
        </p:spPr>
      </p:pic>
    </p:spTree>
    <p:extLst>
      <p:ext uri="{BB962C8B-B14F-4D97-AF65-F5344CB8AC3E}">
        <p14:creationId xmlns:p14="http://schemas.microsoft.com/office/powerpoint/2010/main" val="190612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30</a:t>
            </a:fld>
            <a:endParaRPr lang="en-US" dirty="0"/>
          </a:p>
        </p:txBody>
      </p:sp>
      <p:sp>
        <p:nvSpPr>
          <p:cNvPr id="8" name="Content Placeholder 2"/>
          <p:cNvSpPr>
            <a:spLocks noGrp="1"/>
          </p:cNvSpPr>
          <p:nvPr>
            <p:ph idx="1"/>
          </p:nvPr>
        </p:nvSpPr>
        <p:spPr>
          <a:xfrm>
            <a:off x="451377" y="998969"/>
            <a:ext cx="7137199" cy="5447551"/>
          </a:xfrm>
        </p:spPr>
        <p:txBody>
          <a:bodyPr vert="horz" wrap="square" lIns="0" tIns="0" rIns="0" bIns="0" rtlCol="0" anchor="t">
            <a:no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Your plan includes an </a:t>
            </a:r>
            <a:r>
              <a:rPr lang="en-US" sz="1800" b="1" dirty="0">
                <a:effectLst/>
                <a:latin typeface="Arial" panose="020B0604020202020204" pitchFamily="34" charset="0"/>
                <a:ea typeface="Calibri" panose="020F0502020204030204" pitchFamily="34" charset="0"/>
                <a:cs typeface="Times New Roman" panose="02020603050405020304" pitchFamily="18" charset="0"/>
              </a:rPr>
              <a:t>In-Home Health </a:t>
            </a:r>
            <a:r>
              <a:rPr lang="en-US" sz="1800" b="1" dirty="0">
                <a:latin typeface="Arial" panose="020B0604020202020204" pitchFamily="34" charset="0"/>
                <a:ea typeface="Calibri" panose="020F0502020204030204" pitchFamily="34" charset="0"/>
                <a:cs typeface="Times New Roman" panose="02020603050405020304" pitchFamily="18" charset="0"/>
              </a:rPr>
              <a:t>Assessment</a:t>
            </a:r>
            <a:r>
              <a:rPr lang="en-US" sz="1800" b="1" dirty="0">
                <a:effectLst/>
                <a:latin typeface="Arial" panose="020B0604020202020204" pitchFamily="34" charset="0"/>
                <a:ea typeface="Calibri" panose="020F0502020204030204" pitchFamily="34" charset="0"/>
                <a:cs typeface="Times New Roman" panose="02020603050405020304" pitchFamily="18" charset="0"/>
              </a:rPr>
              <a:t> (IHA) </a:t>
            </a:r>
            <a:r>
              <a:rPr lang="en-US" sz="1800" dirty="0">
                <a:effectLst/>
                <a:latin typeface="Arial" panose="020B0604020202020204" pitchFamily="34" charset="0"/>
                <a:ea typeface="Calibri" panose="020F0502020204030204" pitchFamily="34" charset="0"/>
                <a:cs typeface="Times New Roman" panose="02020603050405020304" pitchFamily="18" charset="0"/>
              </a:rPr>
              <a:t>by a licensed and credentialed clinician—Certified Nurse Practitioner, Physician Assistant or MD—from our trusted partner</a:t>
            </a:r>
            <a:r>
              <a:rPr lang="en-US" sz="1800" dirty="0">
                <a:latin typeface="Arial" panose="020B0604020202020204" pitchFamily="34" charset="0"/>
                <a:ea typeface="Calibri" panose="020F0502020204030204" pitchFamily="34" charset="0"/>
                <a:cs typeface="Times New Roman" panose="02020603050405020304" pitchFamily="18" charset="0"/>
              </a:rPr>
              <a:t>s</a:t>
            </a:r>
            <a:r>
              <a:rPr lang="en-US" sz="1800" dirty="0">
                <a:effectLst/>
                <a:latin typeface="Arial" panose="020B0604020202020204" pitchFamily="34" charset="0"/>
                <a:ea typeface="Calibri" panose="020F0502020204030204" pitchFamily="34" charset="0"/>
                <a:cs typeface="Times New Roman" panose="02020603050405020304" pitchFamily="18" charset="0"/>
              </a:rPr>
              <a:t>, Signify or Matrix, at no cost to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can you make the most of your 45-to 60-minute IHE or telehealth visit</a:t>
            </a:r>
            <a:r>
              <a:rPr lang="en-US" sz="1800" b="1" dirty="0">
                <a:effectLst/>
                <a:latin typeface="Arial" panose="020B060402020202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Discuss health concerns and learn more about </a:t>
            </a: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disease management programs</a:t>
            </a:r>
          </a:p>
          <a:p>
            <a:pPr marL="285750" marR="0" indent="-285750">
              <a:lnSpc>
                <a:spcPct val="107000"/>
              </a:lnSpc>
              <a:spcBef>
                <a:spcPts val="0"/>
              </a:spcBef>
              <a:spcAft>
                <a:spcPts val="800"/>
              </a:spcAft>
              <a:buFont typeface="Wingdings" panose="05000000000000000000" pitchFamily="2" charset="2"/>
              <a:buChar char="§"/>
            </a:pPr>
            <a:r>
              <a:rPr lang="en-US" sz="1800" dirty="0">
                <a:latin typeface="Arial" panose="020B0604020202020204" pitchFamily="34" charset="0"/>
                <a:ea typeface="Calibri" panose="020F0502020204030204" pitchFamily="34" charset="0"/>
                <a:cs typeface="Times New Roman" panose="02020603050405020304" pitchFamily="18" charset="0"/>
              </a:rPr>
              <a:t>Have your h</a:t>
            </a:r>
            <a:r>
              <a:rPr lang="en-US" sz="1800" dirty="0">
                <a:effectLst/>
                <a:latin typeface="Arial" panose="020B0604020202020204" pitchFamily="34" charset="0"/>
                <a:ea typeface="Calibri" panose="020F0502020204030204" pitchFamily="34" charset="0"/>
                <a:cs typeface="Times New Roman" panose="02020603050405020304" pitchFamily="18" charset="0"/>
              </a:rPr>
              <a:t>ome checked for possible safety issues</a:t>
            </a:r>
          </a:p>
          <a:p>
            <a:pPr marL="285750" marR="0" indent="-285750">
              <a:lnSpc>
                <a:spcPct val="107000"/>
              </a:lnSpc>
              <a:spcBef>
                <a:spcPts val="0"/>
              </a:spcBef>
              <a:spcAft>
                <a:spcPts val="800"/>
              </a:spcAft>
              <a:buFont typeface="Wingdings" panose="05000000000000000000" pitchFamily="2" charset="2"/>
              <a:buChar char="§"/>
            </a:pPr>
            <a:r>
              <a:rPr lang="en-US" sz="1800" dirty="0">
                <a:latin typeface="Arial" panose="020B0604020202020204" pitchFamily="34" charset="0"/>
                <a:ea typeface="Calibri" panose="020F0502020204030204" pitchFamily="34" charset="0"/>
                <a:cs typeface="Times New Roman" panose="02020603050405020304" pitchFamily="18" charset="0"/>
              </a:rPr>
              <a:t>Take the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extra time outside of a primary care provider </a:t>
            </a:r>
            <a:b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visit to ask questions </a:t>
            </a: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about your physical,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emotional </a:t>
            </a:r>
            <a:b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mental health in the comfort of your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receive a one-page summary of the evaluation. With your permission, a full report of the IHE is shared with your primary care provider (PCP).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sp>
        <p:nvSpPr>
          <p:cNvPr id="2" name="Title 1"/>
          <p:cNvSpPr>
            <a:spLocks noGrp="1"/>
          </p:cNvSpPr>
          <p:nvPr>
            <p:ph type="title"/>
          </p:nvPr>
        </p:nvSpPr>
        <p:spPr>
          <a:xfrm>
            <a:off x="457202" y="411480"/>
            <a:ext cx="6801437" cy="468745"/>
          </a:xfrm>
        </p:spPr>
        <p:txBody>
          <a:bodyPr/>
          <a:lstStyle/>
          <a:p>
            <a:r>
              <a:rPr lang="en-US" dirty="0"/>
              <a:t>In-Home Health Assessment</a:t>
            </a:r>
          </a:p>
        </p:txBody>
      </p:sp>
      <p:sp>
        <p:nvSpPr>
          <p:cNvPr id="5" name="TextBox 4">
            <a:extLst>
              <a:ext uri="{FF2B5EF4-FFF2-40B4-BE49-F238E27FC236}">
                <a16:creationId xmlns:a16="http://schemas.microsoft.com/office/drawing/2014/main" id="{3BE23496-AAA1-D332-D697-F510F0F81F4E}"/>
              </a:ext>
            </a:extLst>
          </p:cNvPr>
          <p:cNvSpPr txBox="1"/>
          <p:nvPr/>
        </p:nvSpPr>
        <p:spPr>
          <a:xfrm>
            <a:off x="7588576" y="1866507"/>
            <a:ext cx="1404594" cy="2026763"/>
          </a:xfrm>
          <a:prstGeom prst="rect">
            <a:avLst/>
          </a:prstGeom>
          <a:noFill/>
        </p:spPr>
        <p:txBody>
          <a:bodyPr wrap="square" lIns="0" tIns="0" rIns="0" bIns="0" rtlCol="0" anchor="t" anchorCtr="0">
            <a:noAutofit/>
          </a:bodyPr>
          <a:lstStyle/>
          <a:p>
            <a:pPr algn="l">
              <a:spcAft>
                <a:spcPts val="600"/>
              </a:spcAft>
            </a:pPr>
            <a:endParaRPr lang="en-US" dirty="0"/>
          </a:p>
        </p:txBody>
      </p:sp>
      <p:sp>
        <p:nvSpPr>
          <p:cNvPr id="6" name="TextBox 5">
            <a:extLst>
              <a:ext uri="{FF2B5EF4-FFF2-40B4-BE49-F238E27FC236}">
                <a16:creationId xmlns:a16="http://schemas.microsoft.com/office/drawing/2014/main" id="{F54068D1-8E0D-94B1-9415-48D429506F0C}"/>
              </a:ext>
            </a:extLst>
          </p:cNvPr>
          <p:cNvSpPr txBox="1"/>
          <p:nvPr/>
        </p:nvSpPr>
        <p:spPr>
          <a:xfrm>
            <a:off x="5646655" y="2974156"/>
            <a:ext cx="914400" cy="914400"/>
          </a:xfrm>
          <a:prstGeom prst="rect">
            <a:avLst/>
          </a:prstGeom>
          <a:noFill/>
        </p:spPr>
        <p:txBody>
          <a:bodyPr wrap="square" lIns="0" tIns="0" rIns="0" bIns="0" rtlCol="0" anchor="t" anchorCtr="0">
            <a:noAutofit/>
          </a:bodyPr>
          <a:lstStyle/>
          <a:p>
            <a:pPr algn="l">
              <a:spcAft>
                <a:spcPts val="600"/>
              </a:spcAft>
            </a:pPr>
            <a:endParaRPr lang="en-US" dirty="0"/>
          </a:p>
        </p:txBody>
      </p:sp>
      <p:pic>
        <p:nvPicPr>
          <p:cNvPr id="10" name="Graphic 9" descr="Suburban scene with solid fill">
            <a:extLst>
              <a:ext uri="{FF2B5EF4-FFF2-40B4-BE49-F238E27FC236}">
                <a16:creationId xmlns:a16="http://schemas.microsoft.com/office/drawing/2014/main" id="{E7E181FE-D737-9A78-E934-D73BE3D052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0063" y="2276573"/>
            <a:ext cx="1611983" cy="1611983"/>
          </a:xfrm>
          <a:prstGeom prst="rect">
            <a:avLst/>
          </a:prstGeom>
        </p:spPr>
      </p:pic>
    </p:spTree>
    <p:extLst>
      <p:ext uri="{BB962C8B-B14F-4D97-AF65-F5344CB8AC3E}">
        <p14:creationId xmlns:p14="http://schemas.microsoft.com/office/powerpoint/2010/main" val="203514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80388" y="0"/>
            <a:ext cx="12272387"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745063" y="2853574"/>
            <a:ext cx="8701873" cy="957943"/>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sz="4000" b="1" dirty="0">
                <a:solidFill>
                  <a:srgbClr val="FFFFFF"/>
                </a:solidFill>
                <a:latin typeface="Arial"/>
                <a:cs typeface="Arial"/>
              </a:rPr>
              <a:t>Planning for Retirement</a:t>
            </a: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7939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94084-D18A-49AE-8BCB-6B5FE7B7BC6A}"/>
              </a:ext>
            </a:extLst>
          </p:cNvPr>
          <p:cNvSpPr>
            <a:spLocks noGrp="1"/>
          </p:cNvSpPr>
          <p:nvPr>
            <p:ph sz="quarter" idx="11"/>
          </p:nvPr>
        </p:nvSpPr>
        <p:spPr>
          <a:xfrm>
            <a:off x="367719" y="1182583"/>
            <a:ext cx="10972800" cy="4830591"/>
          </a:xfrm>
        </p:spPr>
        <p:txBody>
          <a:bodyPr/>
          <a:lstStyle/>
          <a:p>
            <a:pPr>
              <a:lnSpc>
                <a:spcPct val="100000"/>
              </a:lnSpc>
            </a:pPr>
            <a:r>
              <a:rPr lang="en-US" sz="2200" dirty="0"/>
              <a:t>If you are already retired, approximately 60 days before you (subscriber, spouse, active or retiree) turn 65, you will receive a letter from BCBSTX.</a:t>
            </a:r>
          </a:p>
          <a:p>
            <a:pPr>
              <a:lnSpc>
                <a:spcPct val="100000"/>
              </a:lnSpc>
            </a:pPr>
            <a:r>
              <a:rPr lang="en-US" sz="2200" dirty="0"/>
              <a:t>This letter will instruct you about what you need to do to enroll in Medicare, and we will give you the Social Security Administration phone number and website. </a:t>
            </a:r>
          </a:p>
          <a:p>
            <a:pPr>
              <a:lnSpc>
                <a:spcPct val="100000"/>
              </a:lnSpc>
            </a:pPr>
            <a:r>
              <a:rPr lang="en-US" sz="2200" dirty="0"/>
              <a:t>You must sign up for Medicare Parts A and Part B coverage and begin to pay your Part B premium.</a:t>
            </a:r>
          </a:p>
          <a:p>
            <a:pPr>
              <a:lnSpc>
                <a:spcPct val="100000"/>
              </a:lnSpc>
            </a:pPr>
            <a:r>
              <a:rPr lang="en-US" sz="2200" dirty="0"/>
              <a:t>Once you receive your Medicare card, please call 1-877-842-7562 and provide the   11-character Medicare Beneficiary Identifier (MBI) and Medicare effective date located on your red, white, and blue Medicare card. Enrollment in UT CARE cannot proceed without the MBI number.</a:t>
            </a:r>
          </a:p>
          <a:p>
            <a:pPr>
              <a:lnSpc>
                <a:spcPct val="100000"/>
              </a:lnSpc>
            </a:pPr>
            <a:r>
              <a:rPr lang="en-US" sz="2200" dirty="0"/>
              <a:t>You will receive your new UT CARE Member ID Card and a Welcome Kit 10-14 days after Medicare confirms your enrollment.</a:t>
            </a:r>
          </a:p>
          <a:p>
            <a:endParaRPr lang="en-US" sz="2800" dirty="0"/>
          </a:p>
          <a:p>
            <a:endParaRPr lang="en-US" sz="2800" dirty="0"/>
          </a:p>
          <a:p>
            <a:pPr marL="0" indent="0">
              <a:buNone/>
            </a:pPr>
            <a:endParaRPr lang="en-US" sz="2800" dirty="0"/>
          </a:p>
        </p:txBody>
      </p:sp>
      <p:sp>
        <p:nvSpPr>
          <p:cNvPr id="3" name="Title 2">
            <a:extLst>
              <a:ext uri="{FF2B5EF4-FFF2-40B4-BE49-F238E27FC236}">
                <a16:creationId xmlns:a16="http://schemas.microsoft.com/office/drawing/2014/main" id="{ADCF2A19-C9E7-4F4D-9AC7-8596DADE1AED}"/>
              </a:ext>
            </a:extLst>
          </p:cNvPr>
          <p:cNvSpPr>
            <a:spLocks noGrp="1"/>
          </p:cNvSpPr>
          <p:nvPr>
            <p:ph type="title"/>
          </p:nvPr>
        </p:nvSpPr>
        <p:spPr>
          <a:xfrm>
            <a:off x="367719" y="264522"/>
            <a:ext cx="10972800" cy="502921"/>
          </a:xfrm>
        </p:spPr>
        <p:txBody>
          <a:bodyPr/>
          <a:lstStyle/>
          <a:p>
            <a:r>
              <a:rPr lang="en-US" dirty="0"/>
              <a:t>Planning for Retirement</a:t>
            </a:r>
          </a:p>
        </p:txBody>
      </p:sp>
      <p:sp>
        <p:nvSpPr>
          <p:cNvPr id="4" name="Slide Number Placeholder 3">
            <a:extLst>
              <a:ext uri="{FF2B5EF4-FFF2-40B4-BE49-F238E27FC236}">
                <a16:creationId xmlns:a16="http://schemas.microsoft.com/office/drawing/2014/main" id="{9A9A07C5-BC37-486E-9115-CC592667F280}"/>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32</a:t>
            </a:fld>
            <a:endParaRPr lang="en-US" dirty="0">
              <a:solidFill>
                <a:srgbClr val="FFFFFF">
                  <a:lumMod val="85000"/>
                </a:srgbClr>
              </a:solidFill>
            </a:endParaRPr>
          </a:p>
        </p:txBody>
      </p:sp>
    </p:spTree>
    <p:extLst>
      <p:ext uri="{BB962C8B-B14F-4D97-AF65-F5344CB8AC3E}">
        <p14:creationId xmlns:p14="http://schemas.microsoft.com/office/powerpoint/2010/main" val="1153193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dirty="0">
                <a:ln>
                  <a:noFill/>
                </a:ln>
                <a:solidFill>
                  <a:srgbClr val="FFFFFF"/>
                </a:solidFill>
                <a:effectLst/>
                <a:uLnTx/>
                <a:uFillTx/>
                <a:latin typeface="Arial" charset="0"/>
                <a:ea typeface="+mn-ea"/>
                <a:cs typeface="+mn-cs"/>
              </a:rPr>
              <a:t> </a:t>
            </a:r>
          </a:p>
          <a:p>
            <a:pPr algn="ctr" defTabSz="1219170" fontAlgn="base">
              <a:spcBef>
                <a:spcPct val="0"/>
              </a:spcBef>
              <a:spcAft>
                <a:spcPct val="0"/>
              </a:spcAft>
              <a:defRPr/>
            </a:pPr>
            <a:r>
              <a:rPr lang="en-US" sz="4000" b="1" dirty="0">
                <a:solidFill>
                  <a:schemeClr val="bg1"/>
                </a:solidFill>
                <a:latin typeface="+mj-lt"/>
              </a:rPr>
              <a:t>UT CARE Customer Service</a:t>
            </a:r>
            <a:endParaRPr lang="en-US" sz="4000" b="1" dirty="0">
              <a:solidFill>
                <a:schemeClr val="bg1"/>
              </a:solidFill>
              <a:latin typeface="+mj-lt"/>
              <a:cs typeface="Arial"/>
            </a:endParaRP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10532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22548" y="1285005"/>
            <a:ext cx="11612252" cy="5033499"/>
          </a:xfrm>
        </p:spPr>
        <p:txBody>
          <a:bodyPr vert="horz" wrap="square" lIns="0" tIns="0" rIns="0" bIns="0" rtlCol="0" anchor="t">
            <a:noAutofit/>
          </a:bodyPr>
          <a:lstStyle/>
          <a:p>
            <a:pPr marL="623570" lvl="2" indent="-277495">
              <a:lnSpc>
                <a:spcPct val="95000"/>
              </a:lnSpc>
              <a:spcBef>
                <a:spcPts val="400"/>
              </a:spcBef>
              <a:spcAft>
                <a:spcPts val="800"/>
              </a:spcAft>
            </a:pPr>
            <a:r>
              <a:rPr lang="en-US" sz="2400" dirty="0">
                <a:ea typeface="+mn-lt"/>
                <a:cs typeface="+mn-lt"/>
              </a:rPr>
              <a:t>Call UT CARE dedicated customer service for one-on-one help with your questions.  </a:t>
            </a:r>
            <a:r>
              <a:rPr lang="en-US" sz="2400" b="1" dirty="0">
                <a:solidFill>
                  <a:schemeClr val="tx2"/>
                </a:solidFill>
                <a:ea typeface="+mn-lt"/>
                <a:cs typeface="+mn-lt"/>
              </a:rPr>
              <a:t>1-877-842-7562</a:t>
            </a:r>
            <a:r>
              <a:rPr lang="en-US" sz="2400" b="1" dirty="0">
                <a:solidFill>
                  <a:srgbClr val="FF0066"/>
                </a:solidFill>
                <a:ea typeface="+mn-lt"/>
                <a:cs typeface="+mn-lt"/>
              </a:rPr>
              <a:t> </a:t>
            </a:r>
            <a:r>
              <a:rPr lang="en-US" sz="2400" dirty="0">
                <a:ea typeface="+mn-lt"/>
                <a:cs typeface="+mn-lt"/>
              </a:rPr>
              <a:t>/</a:t>
            </a:r>
            <a:r>
              <a:rPr lang="en-US" sz="2400" b="1" dirty="0">
                <a:solidFill>
                  <a:srgbClr val="FF0066"/>
                </a:solidFill>
                <a:ea typeface="+mn-lt"/>
                <a:cs typeface="+mn-lt"/>
              </a:rPr>
              <a:t> </a:t>
            </a:r>
            <a:r>
              <a:rPr lang="en-US" sz="2400" dirty="0">
                <a:solidFill>
                  <a:srgbClr val="0070C0"/>
                </a:solidFill>
                <a:ea typeface="+mn-lt"/>
                <a:cs typeface="+mn-lt"/>
              </a:rPr>
              <a:t>TTY</a:t>
            </a:r>
            <a:r>
              <a:rPr lang="en-US" sz="2400" b="1" dirty="0">
                <a:solidFill>
                  <a:srgbClr val="0070C0"/>
                </a:solidFill>
                <a:ea typeface="+mn-lt"/>
                <a:cs typeface="+mn-lt"/>
              </a:rPr>
              <a:t> 711</a:t>
            </a:r>
            <a:r>
              <a:rPr lang="en-US" sz="2400" dirty="0">
                <a:ea typeface="+mn-lt"/>
                <a:cs typeface="+mn-lt"/>
              </a:rPr>
              <a:t>.</a:t>
            </a:r>
            <a:r>
              <a:rPr lang="en-US" sz="2400" dirty="0">
                <a:solidFill>
                  <a:srgbClr val="FF0000"/>
                </a:solidFill>
                <a:ea typeface="+mn-lt"/>
                <a:cs typeface="+mn-lt"/>
              </a:rPr>
              <a:t>  </a:t>
            </a:r>
          </a:p>
          <a:p>
            <a:pPr marL="855339" lvl="3" indent="-277495">
              <a:lnSpc>
                <a:spcPct val="95000"/>
              </a:lnSpc>
              <a:spcBef>
                <a:spcPts val="400"/>
              </a:spcBef>
              <a:spcAft>
                <a:spcPts val="800"/>
              </a:spcAft>
            </a:pPr>
            <a:r>
              <a:rPr lang="en-US" sz="2400" dirty="0">
                <a:ea typeface="+mn-lt"/>
                <a:cs typeface="+mn-lt"/>
              </a:rPr>
              <a:t>This number is on the back of your ID card.</a:t>
            </a:r>
          </a:p>
          <a:p>
            <a:pPr marL="855339" lvl="3" indent="-277495">
              <a:lnSpc>
                <a:spcPct val="95000"/>
              </a:lnSpc>
              <a:spcBef>
                <a:spcPts val="400"/>
              </a:spcBef>
              <a:spcAft>
                <a:spcPts val="800"/>
              </a:spcAft>
            </a:pPr>
            <a:r>
              <a:rPr lang="en-US" sz="2400" dirty="0">
                <a:ea typeface="+mn-lt"/>
                <a:cs typeface="+mn-lt"/>
              </a:rPr>
              <a:t>Customer Service is available 24/7.</a:t>
            </a:r>
          </a:p>
          <a:p>
            <a:pPr marL="577844" lvl="3" indent="0">
              <a:lnSpc>
                <a:spcPct val="95000"/>
              </a:lnSpc>
              <a:spcBef>
                <a:spcPts val="400"/>
              </a:spcBef>
              <a:spcAft>
                <a:spcPts val="800"/>
              </a:spcAft>
              <a:buNone/>
            </a:pPr>
            <a:endParaRPr lang="en-US" sz="800" dirty="0">
              <a:ea typeface="+mn-lt"/>
              <a:cs typeface="+mn-lt"/>
            </a:endParaRPr>
          </a:p>
          <a:p>
            <a:pPr marL="623570" lvl="2" indent="-277495">
              <a:lnSpc>
                <a:spcPct val="95000"/>
              </a:lnSpc>
              <a:spcBef>
                <a:spcPts val="400"/>
              </a:spcBef>
              <a:spcAft>
                <a:spcPts val="800"/>
              </a:spcAft>
            </a:pPr>
            <a:r>
              <a:rPr lang="en-US" sz="2400" dirty="0">
                <a:ea typeface="+mn-lt"/>
                <a:cs typeface="+mn-lt"/>
              </a:rPr>
              <a:t>Neither your institution HR office nor OEB has access to your claims or coverage information, so be sure to call customer service.</a:t>
            </a:r>
            <a:br>
              <a:rPr lang="en-US" sz="2400" dirty="0">
                <a:ea typeface="+mn-lt"/>
                <a:cs typeface="+mn-lt"/>
              </a:rPr>
            </a:br>
            <a:endParaRPr lang="en-US" sz="1050" dirty="0">
              <a:ea typeface="+mn-lt"/>
              <a:cs typeface="+mn-lt"/>
            </a:endParaRPr>
          </a:p>
          <a:p>
            <a:pPr marL="623570" lvl="2" indent="-277495">
              <a:lnSpc>
                <a:spcPct val="95000"/>
              </a:lnSpc>
              <a:spcBef>
                <a:spcPts val="400"/>
              </a:spcBef>
              <a:spcAft>
                <a:spcPts val="800"/>
              </a:spcAft>
            </a:pPr>
            <a:r>
              <a:rPr lang="en-US" sz="2400" dirty="0">
                <a:ea typeface="+mn-lt"/>
                <a:cs typeface="+mn-lt"/>
              </a:rPr>
              <a:t>Visit the UT CARE website at </a:t>
            </a:r>
            <a:br>
              <a:rPr lang="en-US" sz="2400" dirty="0">
                <a:ea typeface="+mn-lt"/>
                <a:cs typeface="+mn-lt"/>
              </a:rPr>
            </a:br>
            <a:r>
              <a:rPr lang="en-US" sz="2400" b="1" dirty="0">
                <a:solidFill>
                  <a:schemeClr val="tx2"/>
                </a:solidFill>
                <a:effectLst/>
                <a:ea typeface="+mn-lt"/>
                <a:cs typeface="+mn-lt"/>
                <a:hlinkClick r:id="rId3">
                  <a:extLst>
                    <a:ext uri="{A12FA001-AC4F-418D-AE19-62706E023703}">
                      <ahyp:hlinkClr xmlns:ahyp="http://schemas.microsoft.com/office/drawing/2018/hyperlinkcolor" val="tx"/>
                    </a:ext>
                  </a:extLst>
                </a:hlinkClick>
              </a:rPr>
              <a:t>www.bcbstx.com/retiree-medicare-ut</a:t>
            </a:r>
            <a:r>
              <a:rPr lang="en-US" sz="2400" b="1" u="sng" dirty="0">
                <a:solidFill>
                  <a:schemeClr val="tx2"/>
                </a:solidFill>
              </a:rPr>
              <a:t> </a:t>
            </a:r>
            <a:r>
              <a:rPr lang="en-US" sz="2400" dirty="0">
                <a:ea typeface="+mn-lt"/>
                <a:cs typeface="+mn-lt"/>
              </a:rPr>
              <a:t>for additional information including FAQs, presentations and a digital copy of plan materials.</a:t>
            </a:r>
            <a:br>
              <a:rPr lang="en-US" sz="2400" dirty="0">
                <a:ea typeface="+mn-lt"/>
                <a:cs typeface="+mn-lt"/>
              </a:rPr>
            </a:br>
            <a:endParaRPr lang="en-US" sz="2400" dirty="0">
              <a:ea typeface="+mn-lt"/>
              <a:cs typeface="+mn-lt"/>
            </a:endParaRPr>
          </a:p>
        </p:txBody>
      </p:sp>
      <p:sp>
        <p:nvSpPr>
          <p:cNvPr id="2" name="Title 1"/>
          <p:cNvSpPr>
            <a:spLocks noGrp="1"/>
          </p:cNvSpPr>
          <p:nvPr>
            <p:ph type="title"/>
          </p:nvPr>
        </p:nvSpPr>
        <p:spPr>
          <a:xfrm>
            <a:off x="347099" y="308412"/>
            <a:ext cx="10972800" cy="886968"/>
          </a:xfrm>
        </p:spPr>
        <p:txBody>
          <a:bodyPr/>
          <a:lstStyle/>
          <a:p>
            <a:r>
              <a:rPr lang="en-US" sz="2800" b="1" dirty="0">
                <a:solidFill>
                  <a:schemeClr val="accent1"/>
                </a:solidFill>
                <a:latin typeface="+mj-lt"/>
              </a:rPr>
              <a:t>For more information…</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34</a:t>
            </a:fld>
            <a:endParaRPr lang="en-US" dirty="0">
              <a:solidFill>
                <a:srgbClr val="FFFFFF">
                  <a:lumMod val="85000"/>
                </a:srgbClr>
              </a:solidFill>
            </a:endParaRPr>
          </a:p>
        </p:txBody>
      </p:sp>
    </p:spTree>
    <p:extLst>
      <p:ext uri="{BB962C8B-B14F-4D97-AF65-F5344CB8AC3E}">
        <p14:creationId xmlns:p14="http://schemas.microsoft.com/office/powerpoint/2010/main" val="141917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344905" y="354234"/>
            <a:ext cx="10972800" cy="595312"/>
          </a:xfrm>
        </p:spPr>
        <p:txBody>
          <a:bodyPr/>
          <a:lstStyle/>
          <a:p>
            <a:r>
              <a:rPr lang="en-US" sz="2800" b="1" dirty="0">
                <a:solidFill>
                  <a:schemeClr val="accent1"/>
                </a:solidFill>
                <a:latin typeface="+mj-lt"/>
              </a:rPr>
              <a:t>Important Plan Information</a:t>
            </a:r>
          </a:p>
        </p:txBody>
      </p:sp>
      <p:sp>
        <p:nvSpPr>
          <p:cNvPr id="3" name="Slide Number Placeholder 2">
            <a:extLst>
              <a:ext uri="{FF2B5EF4-FFF2-40B4-BE49-F238E27FC236}">
                <a16:creationId xmlns:a16="http://schemas.microsoft.com/office/drawing/2014/main" id="{6821A9F1-422F-431B-9C60-9C5773923CC1}"/>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grpSp>
        <p:nvGrpSpPr>
          <p:cNvPr id="10" name="Group 9"/>
          <p:cNvGrpSpPr/>
          <p:nvPr/>
        </p:nvGrpSpPr>
        <p:grpSpPr>
          <a:xfrm>
            <a:off x="8814637" y="3205084"/>
            <a:ext cx="1196630" cy="1304544"/>
            <a:chOff x="8725359" y="2915799"/>
            <a:chExt cx="1219200" cy="1304544"/>
          </a:xfrm>
        </p:grpSpPr>
        <p:cxnSp>
          <p:nvCxnSpPr>
            <p:cNvPr id="4" name="Straight Arrow Connector 3"/>
            <p:cNvCxnSpPr/>
            <p:nvPr/>
          </p:nvCxnSpPr>
          <p:spPr bwMode="auto">
            <a:xfrm>
              <a:off x="8725359" y="2989248"/>
              <a:ext cx="1219200" cy="947449"/>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Arrow Connector 11"/>
            <p:cNvCxnSpPr/>
            <p:nvPr/>
          </p:nvCxnSpPr>
          <p:spPr bwMode="auto">
            <a:xfrm>
              <a:off x="9055865" y="3048001"/>
              <a:ext cx="822592" cy="815248"/>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Down Arrow 15"/>
            <p:cNvSpPr/>
            <p:nvPr/>
          </p:nvSpPr>
          <p:spPr bwMode="auto">
            <a:xfrm>
              <a:off x="8798805" y="2915799"/>
              <a:ext cx="646176" cy="1304544"/>
            </a:xfrm>
            <a:prstGeom prst="down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grpSp>
      <p:sp>
        <p:nvSpPr>
          <p:cNvPr id="2" name="Rectangle 1">
            <a:extLst>
              <a:ext uri="{FF2B5EF4-FFF2-40B4-BE49-F238E27FC236}">
                <a16:creationId xmlns:a16="http://schemas.microsoft.com/office/drawing/2014/main" id="{21C8FA52-4123-470C-91F7-B158B30A4B8B}"/>
              </a:ext>
            </a:extLst>
          </p:cNvPr>
          <p:cNvSpPr/>
          <p:nvPr/>
        </p:nvSpPr>
        <p:spPr>
          <a:xfrm>
            <a:off x="344905" y="1020234"/>
            <a:ext cx="11244529" cy="6264600"/>
          </a:xfrm>
          <a:prstGeom prst="rect">
            <a:avLst/>
          </a:prstGeom>
        </p:spPr>
        <p:txBody>
          <a:bodyPr wrap="square">
            <a:spAutoFit/>
          </a:bodyPr>
          <a:lstStyle/>
          <a:p>
            <a:r>
              <a:rPr lang="en-US" sz="1400" b="0" i="0" u="none" strike="noStrike" baseline="0" dirty="0">
                <a:solidFill>
                  <a:srgbClr val="000000"/>
                </a:solidFill>
              </a:rPr>
              <a:t>PPO plans provided by Blue Cross and Blue Shield of Texas, which refers to HCSC Insurance Services Company (HISC) and GHS Insurance Company (GHSIC). PPO employer/union group plans provided by Health Care Service Corporation, a Mutual Legal Reserve Company (HCSC). HCSC, HISC, and GHSIC are Independent Licensees of the Blue Cross and Blue Shield Association. HCSC, HISC, and GHSIC are Medicare Advantage organizations with a Medicare contract. Enrollment in these plans depends on contract renewal.</a:t>
            </a:r>
          </a:p>
          <a:p>
            <a:endParaRPr lang="en-US" sz="1400" b="0" i="0" u="none" strike="noStrike" baseline="0" dirty="0">
              <a:solidFill>
                <a:srgbClr val="000000"/>
              </a:solidFill>
            </a:endParaRPr>
          </a:p>
          <a:p>
            <a:r>
              <a:rPr lang="en-US" sz="1400" b="0" i="0" u="none" strike="noStrike" baseline="0" dirty="0">
                <a:solidFill>
                  <a:srgbClr val="000000"/>
                </a:solidFill>
              </a:rPr>
              <a:t>UT CARE</a:t>
            </a:r>
            <a:r>
              <a:rPr lang="en-US" sz="1400" b="0" i="0" u="none" strike="noStrike" baseline="30000" dirty="0">
                <a:solidFill>
                  <a:srgbClr val="000000"/>
                </a:solidFill>
              </a:rPr>
              <a:t>TM</a:t>
            </a:r>
            <a:r>
              <a:rPr lang="en-US" sz="1400" b="0" i="0" u="none" strike="noStrike" baseline="0" dirty="0">
                <a:solidFill>
                  <a:srgbClr val="000000"/>
                </a:solidFill>
              </a:rPr>
              <a:t> Medicare PPO is an open access Medicare Advantage PPO plan. On occasion, you may receive automated communications that reference plan name ‘Blue Cross Group Medicare Advantage Open Access (PPO)℠ .’ This plan name also refers to UT CARE Medicare PPO.</a:t>
            </a:r>
          </a:p>
          <a:p>
            <a:endParaRPr lang="en-US" sz="14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r>
              <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rPr>
              <a:t>Blue Cross®, Blue Shield® and the Cross and Shield Symbols are registered service marks of the Blue Cross and Blue Shield Association, an association of independent Blue Cross and Blue Shield Plans. </a:t>
            </a:r>
            <a:br>
              <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rPr>
            </a:br>
            <a:endPar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r>
              <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rPr>
              <a:t>SilverSneakers® is a wellness program owned and operated by Tivity Health, Inc., an independent company. Tivity Health and SilverSneakers® are registered trademarks or trademarks of Tivity Health, Inc., and/or its subsidiaries and/or affiliates in the USA and/or other countries. </a:t>
            </a:r>
          </a:p>
          <a:p>
            <a:pPr>
              <a:spcAft>
                <a:spcPts val="200"/>
              </a:spcAft>
              <a:buClr>
                <a:srgbClr val="0080C7"/>
              </a:buClr>
              <a:defRPr/>
            </a:pPr>
            <a:endParaRPr lang="en-US" sz="1400" dirty="0"/>
          </a:p>
          <a:p>
            <a:pPr>
              <a:spcAft>
                <a:spcPts val="200"/>
              </a:spcAft>
              <a:buClr>
                <a:srgbClr val="0080C7"/>
              </a:buClr>
              <a:defRPr/>
            </a:pPr>
            <a:r>
              <a:rPr lang="en-US" sz="1400" dirty="0"/>
              <a:t>Virtual Visits may not be available on all plans. Non-emergency medical service in Montana and New Mexico is limited to interactive online video. Non-emergency medical service in Arkansas and Idaho is limited to interactive online video for initial consultation. MDLIVE is a separate company that operates and administers Virtual Visits for Blue Cross and Blue Shield of Illinois. </a:t>
            </a:r>
            <a:br>
              <a:rPr lang="en-US" sz="1400" dirty="0"/>
            </a:br>
            <a:br>
              <a:rPr lang="en-US" sz="1400" dirty="0"/>
            </a:br>
            <a:r>
              <a:rPr lang="en-US" sz="1400" dirty="0"/>
              <a:t>MDLIVE is solely responsible for its operations and for those of its contracted providers. MDLIVE® and the MDLIVE logo are registered trademarks of MDLIVE, Inc., and may not be used without permission. </a:t>
            </a:r>
            <a:br>
              <a:rPr lang="en-US" sz="1400" dirty="0"/>
            </a:br>
            <a:br>
              <a:rPr lang="en-US" sz="1400" dirty="0"/>
            </a:br>
            <a:r>
              <a:rPr lang="en-US" sz="1400" b="0" i="0" u="none" strike="noStrike" dirty="0">
                <a:solidFill>
                  <a:srgbClr val="000000"/>
                </a:solidFill>
                <a:effectLst/>
              </a:rPr>
              <a:t>TruHearing® is a registered trademark of TruHearing, Inc., which is an independent company providing discounts on hearing aids.</a:t>
            </a: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endPar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endParaRPr>
          </a:p>
          <a:p>
            <a:r>
              <a:rPr lang="en-US" sz="1800" b="0" i="0" u="none" strike="noStrike" baseline="0" dirty="0">
                <a:solidFill>
                  <a:srgbClr val="000000"/>
                </a:solidFill>
                <a:latin typeface="Calibri" panose="020F0502020204030204" pitchFamily="34" charset="0"/>
              </a:rPr>
              <a:t>	</a:t>
            </a:r>
          </a:p>
          <a:p>
            <a:pPr>
              <a:lnSpc>
                <a:spcPct val="107000"/>
              </a:lnSpc>
            </a:pPr>
            <a:endParaRPr lang="en-US" sz="12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58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7F7F7CE-6022-475E-9FCE-0CC4BC6846D1}"/>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D9D9D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D9D9D9"/>
              </a:solidFill>
              <a:effectLst/>
              <a:uLnTx/>
              <a:uFillTx/>
              <a:latin typeface="Arial" panose="020B0604020202020204"/>
              <a:ea typeface="+mn-ea"/>
              <a:cs typeface="+mn-cs"/>
            </a:endParaRPr>
          </a:p>
        </p:txBody>
      </p:sp>
      <p:sp>
        <p:nvSpPr>
          <p:cNvPr id="8" name="Title 1"/>
          <p:cNvSpPr txBox="1">
            <a:spLocks/>
          </p:cNvSpPr>
          <p:nvPr/>
        </p:nvSpPr>
        <p:spPr>
          <a:xfrm>
            <a:off x="344905" y="354234"/>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600" cap="none" spc="0" normalizeH="0" baseline="0" noProof="0" dirty="0">
                <a:ln>
                  <a:noFill/>
                </a:ln>
                <a:solidFill>
                  <a:schemeClr val="accent1"/>
                </a:solidFill>
                <a:effectLst/>
                <a:uLnTx/>
                <a:uFillTx/>
                <a:latin typeface="Arial" panose="020B0604020202020204"/>
                <a:ea typeface="+mj-ea"/>
                <a:cs typeface="+mj-cs"/>
              </a:rPr>
              <a:t>Additional Information</a:t>
            </a:r>
          </a:p>
        </p:txBody>
      </p:sp>
      <p:sp>
        <p:nvSpPr>
          <p:cNvPr id="7" name="TextBox 6">
            <a:extLst>
              <a:ext uri="{FF2B5EF4-FFF2-40B4-BE49-F238E27FC236}">
                <a16:creationId xmlns:a16="http://schemas.microsoft.com/office/drawing/2014/main" id="{26785758-6C98-454F-BA01-F4EB8EAC6A15}"/>
              </a:ext>
            </a:extLst>
          </p:cNvPr>
          <p:cNvSpPr txBox="1"/>
          <p:nvPr/>
        </p:nvSpPr>
        <p:spPr>
          <a:xfrm>
            <a:off x="344905" y="949546"/>
            <a:ext cx="11732466" cy="6001643"/>
          </a:xfrm>
          <a:prstGeom prst="rect">
            <a:avLst/>
          </a:prstGeom>
          <a:noFill/>
        </p:spPr>
        <p:txBody>
          <a:bodyPr wrap="square">
            <a:spAutoFit/>
          </a:bodyPr>
          <a:lstStyle/>
          <a:p>
            <a:pPr algn="l"/>
            <a:r>
              <a:rPr lang="en-US" sz="1200" b="0" i="0" u="none" strike="noStrike" baseline="0" dirty="0"/>
              <a:t>Blue Cross and Blue Shield of Texas complies with applicable Federal civil rights laws and does not discriminate on the basis of race, color, national origin, age, disability, or sex. Blue Cross and Blue Shield of Texas does not exclude people or treat them differently because of race, color, national origin, age, disability, or sex.</a:t>
            </a:r>
          </a:p>
          <a:p>
            <a:pPr algn="l"/>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Blue Cross and Blue Shield of Texas: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Provides free aids and services to people with disabilities to communicate effectively with us,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Qualified sign language interpreters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Written information in other formats (large print, audio, accessible electronic formats, other formats)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Provides free language services to people whose primary language is not English,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Qualified interpreters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Information written in other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If you need these services, contact Civil Rights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algn="l"/>
            <a:r>
              <a:rPr lang="en-US" sz="1200" b="0" i="0" u="none" strike="noStrike" baseline="0" dirty="0"/>
              <a:t>If you believe that Blue Cross and Blue Shield of Texas has failed to provide these services or discriminated in another way on the basis of race, color, national origin, age, disability, or sex, you can file a grievance with: Civil Rights Coordinator, Office of Civil Rights Coordinator, 300 E. Randolph St., 35</a:t>
            </a:r>
            <a:r>
              <a:rPr lang="en-US" sz="1200" b="0" i="0" u="none" strike="noStrike" baseline="30000" dirty="0"/>
              <a:t>th </a:t>
            </a:r>
            <a:r>
              <a:rPr lang="en-US" sz="1200" b="0" i="0" u="none" strike="noStrike" baseline="0" dirty="0"/>
              <a:t> floor, Chicago, </a:t>
            </a:r>
            <a:r>
              <a:rPr lang="fi-FI" sz="1200" b="0" i="0" u="none" strike="noStrike" baseline="0" dirty="0"/>
              <a:t>Illinois 60601, 1-855-664-7270, TTY/TDD: 1-855-661-6965, Fax: 1-855-661-6960</a:t>
            </a:r>
            <a:r>
              <a:rPr lang="fi-FI" sz="1200" dirty="0"/>
              <a:t>. </a:t>
            </a:r>
            <a:r>
              <a:rPr lang="en-US" sz="1200" b="0" i="0" u="none" strike="noStrike" baseline="0" dirty="0"/>
              <a:t>You can file a grievance in person or by phone, mail, fax, or email. If you need help filing a grievance, Civil Rights Coordinator is available to help you.</a:t>
            </a:r>
          </a:p>
          <a:p>
            <a:pPr algn="l"/>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You can also file a civil rights complaint with the U.S. Department of Health and Human Services, Office for Civil Rights, electronically through the Office for Civil Rights Complaint Portal, available at </a:t>
            </a: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hlinkClick r:id="rId3"/>
              </a:rPr>
              <a:t>https://ocrportal.hhs.gov/ocr/portal/lobby.jsf</a:t>
            </a: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 or by mail or phone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U.S. Department of Health and Human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200 Independence Avenue, SW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Room 509F, HHH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Washington, D.C. 20201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1-800-368-1019, 800-537-7697 (TDD)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Complaint forms are available at http://www.hhs.gov/ocr/office/file/index.html.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2399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7F7F7CE-6022-475E-9FCE-0CC4BC6846D1}"/>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fld id="{86CB4B4D-7CA3-9044-876B-883B54F8677D}" type="slidenum">
              <a:rPr lang="en-US"/>
              <a:pPr/>
              <a:t>37</a:t>
            </a:fld>
            <a:endParaRPr lang="en-US" dirty="0"/>
          </a:p>
        </p:txBody>
      </p:sp>
      <p:sp>
        <p:nvSpPr>
          <p:cNvPr id="9" name="Title 1"/>
          <p:cNvSpPr txBox="1">
            <a:spLocks/>
          </p:cNvSpPr>
          <p:nvPr/>
        </p:nvSpPr>
        <p:spPr>
          <a:xfrm>
            <a:off x="344905" y="309846"/>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r>
              <a:rPr lang="en-US" dirty="0">
                <a:solidFill>
                  <a:schemeClr val="accent1"/>
                </a:solidFill>
              </a:rPr>
              <a:t>Additional Information </a:t>
            </a:r>
          </a:p>
        </p:txBody>
      </p:sp>
      <p:pic>
        <p:nvPicPr>
          <p:cNvPr id="3" name="Picture 2">
            <a:extLst>
              <a:ext uri="{FF2B5EF4-FFF2-40B4-BE49-F238E27FC236}">
                <a16:creationId xmlns:a16="http://schemas.microsoft.com/office/drawing/2014/main" id="{CC2A220E-57D6-42F1-AEA6-5CFCAADEBAA7}"/>
              </a:ext>
            </a:extLst>
          </p:cNvPr>
          <p:cNvPicPr>
            <a:picLocks noChangeAspect="1"/>
          </p:cNvPicPr>
          <p:nvPr/>
        </p:nvPicPr>
        <p:blipFill>
          <a:blip r:embed="rId3"/>
          <a:stretch>
            <a:fillRect/>
          </a:stretch>
        </p:blipFill>
        <p:spPr>
          <a:xfrm>
            <a:off x="513075" y="910525"/>
            <a:ext cx="10636458" cy="3112704"/>
          </a:xfrm>
          <a:prstGeom prst="rect">
            <a:avLst/>
          </a:prstGeom>
        </p:spPr>
      </p:pic>
      <p:pic>
        <p:nvPicPr>
          <p:cNvPr id="5" name="Picture 4">
            <a:extLst>
              <a:ext uri="{FF2B5EF4-FFF2-40B4-BE49-F238E27FC236}">
                <a16:creationId xmlns:a16="http://schemas.microsoft.com/office/drawing/2014/main" id="{43DCF80F-0461-46AD-AF79-437BBE80E5D9}"/>
              </a:ext>
            </a:extLst>
          </p:cNvPr>
          <p:cNvPicPr>
            <a:picLocks noChangeAspect="1"/>
          </p:cNvPicPr>
          <p:nvPr/>
        </p:nvPicPr>
        <p:blipFill>
          <a:blip r:embed="rId4"/>
          <a:stretch>
            <a:fillRect/>
          </a:stretch>
        </p:blipFill>
        <p:spPr>
          <a:xfrm>
            <a:off x="513075" y="4053863"/>
            <a:ext cx="10972801" cy="2449903"/>
          </a:xfrm>
          <a:prstGeom prst="rect">
            <a:avLst/>
          </a:prstGeom>
        </p:spPr>
      </p:pic>
      <p:sp>
        <p:nvSpPr>
          <p:cNvPr id="2" name="TextBox 1">
            <a:extLst>
              <a:ext uri="{FF2B5EF4-FFF2-40B4-BE49-F238E27FC236}">
                <a16:creationId xmlns:a16="http://schemas.microsoft.com/office/drawing/2014/main" id="{BE611F48-DBDD-4EE1-BAFF-7ABBDB816514}"/>
              </a:ext>
            </a:extLst>
          </p:cNvPr>
          <p:cNvSpPr txBox="1"/>
          <p:nvPr/>
        </p:nvSpPr>
        <p:spPr>
          <a:xfrm>
            <a:off x="266330" y="1020932"/>
            <a:ext cx="246745" cy="372862"/>
          </a:xfrm>
          <a:prstGeom prst="rect">
            <a:avLst/>
          </a:prstGeom>
          <a:noFill/>
        </p:spPr>
        <p:txBody>
          <a:bodyPr wrap="square" lIns="0" tIns="0" rIns="0" bIns="0" rtlCol="0" anchor="t" anchorCtr="0">
            <a:noAutofit/>
          </a:bodyPr>
          <a:lstStyle/>
          <a:p>
            <a:pPr algn="l">
              <a:spcAft>
                <a:spcPts val="600"/>
              </a:spcAft>
            </a:pPr>
            <a:endParaRPr lang="en-US" dirty="0"/>
          </a:p>
        </p:txBody>
      </p:sp>
    </p:spTree>
    <p:extLst>
      <p:ext uri="{BB962C8B-B14F-4D97-AF65-F5344CB8AC3E}">
        <p14:creationId xmlns:p14="http://schemas.microsoft.com/office/powerpoint/2010/main" val="94442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897B5-6900-4CC4-B258-257012CFAE9A}"/>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fld id="{86CB4B4D-7CA3-9044-876B-883B54F8677D}" type="slidenum">
              <a:rPr lang="en-US"/>
              <a:pPr/>
              <a:t>38</a:t>
            </a:fld>
            <a:endParaRPr lang="en-US" dirty="0"/>
          </a:p>
        </p:txBody>
      </p:sp>
      <p:sp>
        <p:nvSpPr>
          <p:cNvPr id="8" name="Title 1"/>
          <p:cNvSpPr txBox="1">
            <a:spLocks/>
          </p:cNvSpPr>
          <p:nvPr/>
        </p:nvSpPr>
        <p:spPr>
          <a:xfrm>
            <a:off x="344905" y="354234"/>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r>
              <a:rPr lang="en-US" dirty="0">
                <a:solidFill>
                  <a:schemeClr val="accent1"/>
                </a:solidFill>
              </a:rPr>
              <a:t>Additional Information</a:t>
            </a:r>
          </a:p>
        </p:txBody>
      </p:sp>
      <p:pic>
        <p:nvPicPr>
          <p:cNvPr id="4" name="Picture 3">
            <a:extLst>
              <a:ext uri="{FF2B5EF4-FFF2-40B4-BE49-F238E27FC236}">
                <a16:creationId xmlns:a16="http://schemas.microsoft.com/office/drawing/2014/main" id="{F934F77F-76B6-4AB3-8503-29FCABFAE42A}"/>
              </a:ext>
            </a:extLst>
          </p:cNvPr>
          <p:cNvPicPr>
            <a:picLocks noChangeAspect="1"/>
          </p:cNvPicPr>
          <p:nvPr/>
        </p:nvPicPr>
        <p:blipFill>
          <a:blip r:embed="rId3"/>
          <a:stretch>
            <a:fillRect/>
          </a:stretch>
        </p:blipFill>
        <p:spPr>
          <a:xfrm>
            <a:off x="436345" y="949546"/>
            <a:ext cx="10423097" cy="5276088"/>
          </a:xfrm>
          <a:prstGeom prst="rect">
            <a:avLst/>
          </a:prstGeom>
        </p:spPr>
      </p:pic>
    </p:spTree>
    <p:extLst>
      <p:ext uri="{BB962C8B-B14F-4D97-AF65-F5344CB8AC3E}">
        <p14:creationId xmlns:p14="http://schemas.microsoft.com/office/powerpoint/2010/main" val="410224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897B5-6900-4CC4-B258-257012CFAE9A}"/>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fld id="{86CB4B4D-7CA3-9044-876B-883B54F8677D}" type="slidenum">
              <a:rPr lang="en-US"/>
              <a:pPr/>
              <a:t>39</a:t>
            </a:fld>
            <a:endParaRPr lang="en-US" dirty="0"/>
          </a:p>
        </p:txBody>
      </p:sp>
      <p:sp>
        <p:nvSpPr>
          <p:cNvPr id="8" name="Title 1"/>
          <p:cNvSpPr txBox="1">
            <a:spLocks/>
          </p:cNvSpPr>
          <p:nvPr/>
        </p:nvSpPr>
        <p:spPr>
          <a:xfrm>
            <a:off x="344905" y="354234"/>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r>
              <a:rPr lang="en-US" dirty="0">
                <a:solidFill>
                  <a:schemeClr val="accent1"/>
                </a:solidFill>
              </a:rPr>
              <a:t>Additional Information</a:t>
            </a:r>
          </a:p>
        </p:txBody>
      </p:sp>
      <p:pic>
        <p:nvPicPr>
          <p:cNvPr id="5" name="Picture 4">
            <a:extLst>
              <a:ext uri="{FF2B5EF4-FFF2-40B4-BE49-F238E27FC236}">
                <a16:creationId xmlns:a16="http://schemas.microsoft.com/office/drawing/2014/main" id="{34ECBC99-1D72-438E-A108-CF58F6A28CAC}"/>
              </a:ext>
            </a:extLst>
          </p:cNvPr>
          <p:cNvPicPr>
            <a:picLocks noChangeAspect="1"/>
          </p:cNvPicPr>
          <p:nvPr/>
        </p:nvPicPr>
        <p:blipFill>
          <a:blip r:embed="rId3"/>
          <a:stretch>
            <a:fillRect/>
          </a:stretch>
        </p:blipFill>
        <p:spPr>
          <a:xfrm>
            <a:off x="568234" y="949546"/>
            <a:ext cx="10526141" cy="4591718"/>
          </a:xfrm>
          <a:prstGeom prst="rect">
            <a:avLst/>
          </a:prstGeom>
        </p:spPr>
      </p:pic>
      <p:sp>
        <p:nvSpPr>
          <p:cNvPr id="3" name="TextBox 2">
            <a:extLst>
              <a:ext uri="{FF2B5EF4-FFF2-40B4-BE49-F238E27FC236}">
                <a16:creationId xmlns:a16="http://schemas.microsoft.com/office/drawing/2014/main" id="{B198CD9A-A7B6-40C9-897C-3623B6A7B549}"/>
              </a:ext>
            </a:extLst>
          </p:cNvPr>
          <p:cNvSpPr txBox="1"/>
          <p:nvPr/>
        </p:nvSpPr>
        <p:spPr>
          <a:xfrm>
            <a:off x="6940950" y="5211192"/>
            <a:ext cx="514904" cy="426128"/>
          </a:xfrm>
          <a:prstGeom prst="rect">
            <a:avLst/>
          </a:prstGeom>
          <a:noFill/>
        </p:spPr>
        <p:txBody>
          <a:bodyPr wrap="square" lIns="0" tIns="0" rIns="0" bIns="0" rtlCol="0" anchor="t" anchorCtr="0">
            <a:noAutofit/>
          </a:bodyPr>
          <a:lstStyle/>
          <a:p>
            <a:pPr algn="l">
              <a:spcAft>
                <a:spcPts val="600"/>
              </a:spcAft>
            </a:pPr>
            <a:r>
              <a:rPr lang="en-US" dirty="0"/>
              <a:t>&gt;</a:t>
            </a:r>
          </a:p>
        </p:txBody>
      </p:sp>
    </p:spTree>
    <p:extLst>
      <p:ext uri="{BB962C8B-B14F-4D97-AF65-F5344CB8AC3E}">
        <p14:creationId xmlns:p14="http://schemas.microsoft.com/office/powerpoint/2010/main" val="39996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5926-2E8F-4338-AEB6-84690F354358}"/>
              </a:ext>
            </a:extLst>
          </p:cNvPr>
          <p:cNvSpPr>
            <a:spLocks noGrp="1"/>
          </p:cNvSpPr>
          <p:nvPr>
            <p:ph type="title"/>
          </p:nvPr>
        </p:nvSpPr>
        <p:spPr>
          <a:xfrm>
            <a:off x="381000" y="342106"/>
            <a:ext cx="10972800" cy="595312"/>
          </a:xfrm>
        </p:spPr>
        <p:txBody>
          <a:bodyPr/>
          <a:lstStyle/>
          <a:p>
            <a:r>
              <a:rPr lang="en-US" sz="2800" b="1" dirty="0">
                <a:latin typeface="+mj-lt"/>
              </a:rPr>
              <a:t>Medicare Basics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4</a:t>
            </a:fld>
            <a:endParaRPr lang="en-US" dirty="0">
              <a:solidFill>
                <a:srgbClr val="FFFFFF">
                  <a:lumMod val="85000"/>
                </a:srgbClr>
              </a:solidFill>
            </a:endParaRPr>
          </a:p>
        </p:txBody>
      </p:sp>
      <p:sp>
        <p:nvSpPr>
          <p:cNvPr id="3" name="TextBox 2"/>
          <p:cNvSpPr txBox="1"/>
          <p:nvPr/>
        </p:nvSpPr>
        <p:spPr>
          <a:xfrm>
            <a:off x="1667201" y="1655043"/>
            <a:ext cx="1995055" cy="707886"/>
          </a:xfrm>
          <a:prstGeom prst="rect">
            <a:avLst/>
          </a:prstGeom>
          <a:noFill/>
        </p:spPr>
        <p:txBody>
          <a:bodyPr wrap="square" rtlCol="0">
            <a:spAutoFit/>
          </a:bodyPr>
          <a:lstStyle/>
          <a:p>
            <a:pPr algn="r"/>
            <a:r>
              <a:rPr lang="en-US" sz="2000" b="1" dirty="0">
                <a:solidFill>
                  <a:schemeClr val="accent1"/>
                </a:solidFill>
              </a:rPr>
              <a:t>Hospital</a:t>
            </a:r>
            <a:br>
              <a:rPr lang="en-US" sz="2000" b="1" dirty="0">
                <a:solidFill>
                  <a:schemeClr val="accent1"/>
                </a:solidFill>
              </a:rPr>
            </a:br>
            <a:r>
              <a:rPr lang="en-US" sz="2000" b="1" dirty="0">
                <a:solidFill>
                  <a:schemeClr val="accent1"/>
                </a:solidFill>
              </a:rPr>
              <a:t>Insurance</a:t>
            </a:r>
          </a:p>
        </p:txBody>
      </p:sp>
      <p:sp>
        <p:nvSpPr>
          <p:cNvPr id="7" name="TextBox 6"/>
          <p:cNvSpPr txBox="1"/>
          <p:nvPr/>
        </p:nvSpPr>
        <p:spPr>
          <a:xfrm>
            <a:off x="8160410" y="1510250"/>
            <a:ext cx="1995055" cy="707886"/>
          </a:xfrm>
          <a:prstGeom prst="rect">
            <a:avLst/>
          </a:prstGeom>
          <a:noFill/>
        </p:spPr>
        <p:txBody>
          <a:bodyPr wrap="square" rtlCol="0">
            <a:spAutoFit/>
          </a:bodyPr>
          <a:lstStyle/>
          <a:p>
            <a:r>
              <a:rPr lang="en-US" sz="2000" b="1" dirty="0">
                <a:solidFill>
                  <a:schemeClr val="tx2"/>
                </a:solidFill>
              </a:rPr>
              <a:t>Medical Insurance</a:t>
            </a:r>
          </a:p>
        </p:txBody>
      </p:sp>
      <p:sp>
        <p:nvSpPr>
          <p:cNvPr id="8" name="TextBox 7"/>
          <p:cNvSpPr txBox="1"/>
          <p:nvPr/>
        </p:nvSpPr>
        <p:spPr>
          <a:xfrm>
            <a:off x="1801395" y="3336438"/>
            <a:ext cx="1995055" cy="1631216"/>
          </a:xfrm>
          <a:prstGeom prst="rect">
            <a:avLst/>
          </a:prstGeom>
          <a:noFill/>
        </p:spPr>
        <p:txBody>
          <a:bodyPr wrap="square" rtlCol="0">
            <a:spAutoFit/>
          </a:bodyPr>
          <a:lstStyle/>
          <a:p>
            <a:pPr algn="r"/>
            <a:r>
              <a:rPr lang="en-US" sz="2000" b="1" dirty="0">
                <a:solidFill>
                  <a:srgbClr val="7AB138"/>
                </a:solidFill>
              </a:rPr>
              <a:t>Medicare Advantage Plans</a:t>
            </a:r>
          </a:p>
          <a:p>
            <a:pPr algn="r"/>
            <a:endParaRPr lang="en-US" sz="2000" b="1" dirty="0">
              <a:solidFill>
                <a:srgbClr val="7AB138"/>
              </a:solidFill>
            </a:endParaRPr>
          </a:p>
          <a:p>
            <a:pPr algn="r"/>
            <a:endParaRPr lang="en-US" sz="2000" i="1" dirty="0">
              <a:solidFill>
                <a:srgbClr val="7AB138"/>
              </a:solidFill>
            </a:endParaRPr>
          </a:p>
        </p:txBody>
      </p:sp>
      <p:sp>
        <p:nvSpPr>
          <p:cNvPr id="9" name="TextBox 8"/>
          <p:cNvSpPr txBox="1"/>
          <p:nvPr/>
        </p:nvSpPr>
        <p:spPr>
          <a:xfrm>
            <a:off x="8098099" y="3018422"/>
            <a:ext cx="2438401" cy="1015663"/>
          </a:xfrm>
          <a:prstGeom prst="rect">
            <a:avLst/>
          </a:prstGeom>
          <a:noFill/>
        </p:spPr>
        <p:txBody>
          <a:bodyPr wrap="square" rtlCol="0">
            <a:spAutoFit/>
          </a:bodyPr>
          <a:lstStyle/>
          <a:p>
            <a:r>
              <a:rPr lang="en-US" sz="2000" b="1" dirty="0">
                <a:solidFill>
                  <a:srgbClr val="A8287D"/>
                </a:solidFill>
              </a:rPr>
              <a:t>Prescription </a:t>
            </a:r>
            <a:br>
              <a:rPr lang="en-US" sz="2000" b="1" dirty="0">
                <a:solidFill>
                  <a:srgbClr val="A8287D"/>
                </a:solidFill>
              </a:rPr>
            </a:br>
            <a:r>
              <a:rPr lang="en-US" sz="2000" b="1" dirty="0">
                <a:solidFill>
                  <a:srgbClr val="A8287D"/>
                </a:solidFill>
              </a:rPr>
              <a:t>Drug </a:t>
            </a:r>
            <a:br>
              <a:rPr lang="en-US" sz="2000" b="1" dirty="0">
                <a:solidFill>
                  <a:srgbClr val="A8287D"/>
                </a:solidFill>
              </a:rPr>
            </a:br>
            <a:r>
              <a:rPr lang="en-US" sz="2000" b="1" dirty="0">
                <a:solidFill>
                  <a:srgbClr val="A8287D"/>
                </a:solidFill>
              </a:rPr>
              <a:t>Coverage</a:t>
            </a:r>
          </a:p>
        </p:txBody>
      </p:sp>
      <p:grpSp>
        <p:nvGrpSpPr>
          <p:cNvPr id="11" name="Group 10">
            <a:extLst>
              <a:ext uri="{FF2B5EF4-FFF2-40B4-BE49-F238E27FC236}">
                <a16:creationId xmlns:a16="http://schemas.microsoft.com/office/drawing/2014/main" id="{C8EC6AC2-3746-4D0B-81D5-0ABB93B4D5A8}"/>
              </a:ext>
            </a:extLst>
          </p:cNvPr>
          <p:cNvGrpSpPr>
            <a:grpSpLocks noChangeAspect="1"/>
          </p:cNvGrpSpPr>
          <p:nvPr/>
        </p:nvGrpSpPr>
        <p:grpSpPr>
          <a:xfrm>
            <a:off x="4087964" y="929095"/>
            <a:ext cx="3886201" cy="3886200"/>
            <a:chOff x="3295650" y="1701800"/>
            <a:chExt cx="4527551" cy="4527550"/>
          </a:xfrm>
        </p:grpSpPr>
        <p:sp>
          <p:nvSpPr>
            <p:cNvPr id="12" name="AutoShape 3">
              <a:extLst>
                <a:ext uri="{FF2B5EF4-FFF2-40B4-BE49-F238E27FC236}">
                  <a16:creationId xmlns:a16="http://schemas.microsoft.com/office/drawing/2014/main" id="{029B23E9-9D4C-448D-A6EF-9FFFDD3845CE}"/>
                </a:ext>
              </a:extLst>
            </p:cNvPr>
            <p:cNvSpPr>
              <a:spLocks noChangeAspect="1" noChangeArrowheads="1" noTextEdit="1"/>
            </p:cNvSpPr>
            <p:nvPr/>
          </p:nvSpPr>
          <p:spPr bwMode="auto">
            <a:xfrm>
              <a:off x="3295650" y="1701800"/>
              <a:ext cx="45275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47C5123F-E9EA-42C4-A1EA-D0DAC77F58BE}"/>
                </a:ext>
              </a:extLst>
            </p:cNvPr>
            <p:cNvSpPr>
              <a:spLocks/>
            </p:cNvSpPr>
            <p:nvPr/>
          </p:nvSpPr>
          <p:spPr bwMode="auto">
            <a:xfrm>
              <a:off x="3295650" y="1701800"/>
              <a:ext cx="2263775" cy="3025775"/>
            </a:xfrm>
            <a:custGeom>
              <a:avLst/>
              <a:gdLst>
                <a:gd name="T0" fmla="*/ 220 w 220"/>
                <a:gd name="T1" fmla="*/ 0 h 294"/>
                <a:gd name="T2" fmla="*/ 0 w 220"/>
                <a:gd name="T3" fmla="*/ 0 h 294"/>
                <a:gd name="T4" fmla="*/ 0 w 220"/>
                <a:gd name="T5" fmla="*/ 220 h 294"/>
                <a:gd name="T6" fmla="*/ 94 w 220"/>
                <a:gd name="T7" fmla="*/ 220 h 294"/>
                <a:gd name="T8" fmla="*/ 91 w 220"/>
                <a:gd name="T9" fmla="*/ 240 h 294"/>
                <a:gd name="T10" fmla="*/ 80 w 220"/>
                <a:gd name="T11" fmla="*/ 263 h 294"/>
                <a:gd name="T12" fmla="*/ 110 w 220"/>
                <a:gd name="T13" fmla="*/ 294 h 294"/>
                <a:gd name="T14" fmla="*/ 141 w 220"/>
                <a:gd name="T15" fmla="*/ 263 h 294"/>
                <a:gd name="T16" fmla="*/ 130 w 220"/>
                <a:gd name="T17" fmla="*/ 240 h 294"/>
                <a:gd name="T18" fmla="*/ 127 w 220"/>
                <a:gd name="T19" fmla="*/ 220 h 294"/>
                <a:gd name="T20" fmla="*/ 220 w 220"/>
                <a:gd name="T21" fmla="*/ 220 h 294"/>
                <a:gd name="T22" fmla="*/ 220 w 220"/>
                <a:gd name="T23" fmla="*/ 127 h 294"/>
                <a:gd name="T24" fmla="*/ 201 w 220"/>
                <a:gd name="T25" fmla="*/ 129 h 294"/>
                <a:gd name="T26" fmla="*/ 177 w 220"/>
                <a:gd name="T27" fmla="*/ 140 h 294"/>
                <a:gd name="T28" fmla="*/ 147 w 220"/>
                <a:gd name="T29" fmla="*/ 110 h 294"/>
                <a:gd name="T30" fmla="*/ 177 w 220"/>
                <a:gd name="T31" fmla="*/ 80 h 294"/>
                <a:gd name="T32" fmla="*/ 201 w 220"/>
                <a:gd name="T33" fmla="*/ 91 h 294"/>
                <a:gd name="T34" fmla="*/ 220 w 220"/>
                <a:gd name="T35" fmla="*/ 93 h 294"/>
                <a:gd name="T36" fmla="*/ 220 w 220"/>
                <a:gd name="T3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94">
                  <a:moveTo>
                    <a:pt x="220" y="0"/>
                  </a:moveTo>
                  <a:cubicBezTo>
                    <a:pt x="0" y="0"/>
                    <a:pt x="0" y="0"/>
                    <a:pt x="0" y="0"/>
                  </a:cubicBezTo>
                  <a:cubicBezTo>
                    <a:pt x="0" y="220"/>
                    <a:pt x="0" y="220"/>
                    <a:pt x="0" y="220"/>
                  </a:cubicBezTo>
                  <a:cubicBezTo>
                    <a:pt x="94" y="220"/>
                    <a:pt x="94" y="220"/>
                    <a:pt x="94" y="220"/>
                  </a:cubicBezTo>
                  <a:cubicBezTo>
                    <a:pt x="101" y="227"/>
                    <a:pt x="94" y="237"/>
                    <a:pt x="91" y="240"/>
                  </a:cubicBezTo>
                  <a:cubicBezTo>
                    <a:pt x="85" y="245"/>
                    <a:pt x="80" y="254"/>
                    <a:pt x="80" y="263"/>
                  </a:cubicBezTo>
                  <a:cubicBezTo>
                    <a:pt x="80" y="280"/>
                    <a:pt x="94" y="294"/>
                    <a:pt x="110" y="294"/>
                  </a:cubicBezTo>
                  <a:cubicBezTo>
                    <a:pt x="127" y="294"/>
                    <a:pt x="141" y="280"/>
                    <a:pt x="141" y="263"/>
                  </a:cubicBezTo>
                  <a:cubicBezTo>
                    <a:pt x="141" y="254"/>
                    <a:pt x="136" y="245"/>
                    <a:pt x="130" y="240"/>
                  </a:cubicBezTo>
                  <a:cubicBezTo>
                    <a:pt x="126" y="237"/>
                    <a:pt x="119" y="227"/>
                    <a:pt x="127" y="220"/>
                  </a:cubicBezTo>
                  <a:cubicBezTo>
                    <a:pt x="220" y="220"/>
                    <a:pt x="220" y="220"/>
                    <a:pt x="220" y="220"/>
                  </a:cubicBezTo>
                  <a:cubicBezTo>
                    <a:pt x="220" y="127"/>
                    <a:pt x="220" y="127"/>
                    <a:pt x="220" y="127"/>
                  </a:cubicBezTo>
                  <a:cubicBezTo>
                    <a:pt x="213" y="119"/>
                    <a:pt x="204" y="126"/>
                    <a:pt x="201" y="129"/>
                  </a:cubicBezTo>
                  <a:cubicBezTo>
                    <a:pt x="195" y="136"/>
                    <a:pt x="187" y="140"/>
                    <a:pt x="177" y="140"/>
                  </a:cubicBezTo>
                  <a:cubicBezTo>
                    <a:pt x="160" y="140"/>
                    <a:pt x="147" y="127"/>
                    <a:pt x="147" y="110"/>
                  </a:cubicBezTo>
                  <a:cubicBezTo>
                    <a:pt x="147" y="93"/>
                    <a:pt x="160" y="80"/>
                    <a:pt x="177" y="80"/>
                  </a:cubicBezTo>
                  <a:cubicBezTo>
                    <a:pt x="187" y="80"/>
                    <a:pt x="195" y="84"/>
                    <a:pt x="201" y="91"/>
                  </a:cubicBezTo>
                  <a:cubicBezTo>
                    <a:pt x="204" y="94"/>
                    <a:pt x="213" y="101"/>
                    <a:pt x="220" y="93"/>
                  </a:cubicBezTo>
                  <a:lnTo>
                    <a:pt x="220" y="0"/>
                  </a:lnTo>
                  <a:close/>
                </a:path>
              </a:pathLst>
            </a:custGeom>
            <a:solidFill>
              <a:srgbClr val="1A439D"/>
            </a:solidFill>
            <a:ln w="381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DC67A309-D939-4C89-95D6-13B47ED8D1CA}"/>
                </a:ext>
              </a:extLst>
            </p:cNvPr>
            <p:cNvSpPr>
              <a:spLocks/>
            </p:cNvSpPr>
            <p:nvPr/>
          </p:nvSpPr>
          <p:spPr bwMode="auto">
            <a:xfrm>
              <a:off x="3295650" y="3965575"/>
              <a:ext cx="3025775" cy="2263775"/>
            </a:xfrm>
            <a:custGeom>
              <a:avLst/>
              <a:gdLst>
                <a:gd name="T0" fmla="*/ 0 w 294"/>
                <a:gd name="T1" fmla="*/ 0 h 220"/>
                <a:gd name="T2" fmla="*/ 0 w 294"/>
                <a:gd name="T3" fmla="*/ 220 h 220"/>
                <a:gd name="T4" fmla="*/ 220 w 294"/>
                <a:gd name="T5" fmla="*/ 220 h 220"/>
                <a:gd name="T6" fmla="*/ 220 w 294"/>
                <a:gd name="T7" fmla="*/ 127 h 220"/>
                <a:gd name="T8" fmla="*/ 240 w 294"/>
                <a:gd name="T9" fmla="*/ 129 h 220"/>
                <a:gd name="T10" fmla="*/ 263 w 294"/>
                <a:gd name="T11" fmla="*/ 140 h 220"/>
                <a:gd name="T12" fmla="*/ 294 w 294"/>
                <a:gd name="T13" fmla="*/ 110 h 220"/>
                <a:gd name="T14" fmla="*/ 263 w 294"/>
                <a:gd name="T15" fmla="*/ 80 h 220"/>
                <a:gd name="T16" fmla="*/ 240 w 294"/>
                <a:gd name="T17" fmla="*/ 91 h 220"/>
                <a:gd name="T18" fmla="*/ 220 w 294"/>
                <a:gd name="T19" fmla="*/ 93 h 220"/>
                <a:gd name="T20" fmla="*/ 220 w 294"/>
                <a:gd name="T21" fmla="*/ 0 h 220"/>
                <a:gd name="T22" fmla="*/ 127 w 294"/>
                <a:gd name="T23" fmla="*/ 0 h 220"/>
                <a:gd name="T24" fmla="*/ 130 w 294"/>
                <a:gd name="T25" fmla="*/ 20 h 220"/>
                <a:gd name="T26" fmla="*/ 141 w 294"/>
                <a:gd name="T27" fmla="*/ 43 h 220"/>
                <a:gd name="T28" fmla="*/ 110 w 294"/>
                <a:gd name="T29" fmla="*/ 74 h 220"/>
                <a:gd name="T30" fmla="*/ 80 w 294"/>
                <a:gd name="T31" fmla="*/ 43 h 220"/>
                <a:gd name="T32" fmla="*/ 91 w 294"/>
                <a:gd name="T33" fmla="*/ 20 h 220"/>
                <a:gd name="T34" fmla="*/ 94 w 294"/>
                <a:gd name="T35" fmla="*/ 0 h 220"/>
                <a:gd name="T36" fmla="*/ 0 w 294"/>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220">
                  <a:moveTo>
                    <a:pt x="0" y="0"/>
                  </a:moveTo>
                  <a:cubicBezTo>
                    <a:pt x="0" y="220"/>
                    <a:pt x="0" y="220"/>
                    <a:pt x="0" y="220"/>
                  </a:cubicBezTo>
                  <a:cubicBezTo>
                    <a:pt x="220" y="220"/>
                    <a:pt x="220" y="220"/>
                    <a:pt x="220" y="220"/>
                  </a:cubicBezTo>
                  <a:cubicBezTo>
                    <a:pt x="220" y="127"/>
                    <a:pt x="220" y="127"/>
                    <a:pt x="220" y="127"/>
                  </a:cubicBezTo>
                  <a:cubicBezTo>
                    <a:pt x="228" y="119"/>
                    <a:pt x="237" y="126"/>
                    <a:pt x="240" y="129"/>
                  </a:cubicBezTo>
                  <a:cubicBezTo>
                    <a:pt x="246" y="136"/>
                    <a:pt x="254" y="140"/>
                    <a:pt x="263" y="140"/>
                  </a:cubicBezTo>
                  <a:cubicBezTo>
                    <a:pt x="280" y="140"/>
                    <a:pt x="294" y="127"/>
                    <a:pt x="294" y="110"/>
                  </a:cubicBezTo>
                  <a:cubicBezTo>
                    <a:pt x="294" y="93"/>
                    <a:pt x="280" y="80"/>
                    <a:pt x="263" y="80"/>
                  </a:cubicBezTo>
                  <a:cubicBezTo>
                    <a:pt x="254" y="80"/>
                    <a:pt x="246" y="84"/>
                    <a:pt x="240" y="91"/>
                  </a:cubicBezTo>
                  <a:cubicBezTo>
                    <a:pt x="237" y="94"/>
                    <a:pt x="228" y="101"/>
                    <a:pt x="220" y="93"/>
                  </a:cubicBezTo>
                  <a:cubicBezTo>
                    <a:pt x="220" y="0"/>
                    <a:pt x="220" y="0"/>
                    <a:pt x="220" y="0"/>
                  </a:cubicBezTo>
                  <a:cubicBezTo>
                    <a:pt x="127" y="0"/>
                    <a:pt x="127" y="0"/>
                    <a:pt x="127" y="0"/>
                  </a:cubicBezTo>
                  <a:cubicBezTo>
                    <a:pt x="119" y="7"/>
                    <a:pt x="126" y="17"/>
                    <a:pt x="130" y="20"/>
                  </a:cubicBezTo>
                  <a:cubicBezTo>
                    <a:pt x="136" y="25"/>
                    <a:pt x="141" y="34"/>
                    <a:pt x="141" y="43"/>
                  </a:cubicBezTo>
                  <a:cubicBezTo>
                    <a:pt x="141" y="60"/>
                    <a:pt x="127" y="74"/>
                    <a:pt x="110" y="74"/>
                  </a:cubicBezTo>
                  <a:cubicBezTo>
                    <a:pt x="94" y="74"/>
                    <a:pt x="80" y="60"/>
                    <a:pt x="80" y="43"/>
                  </a:cubicBezTo>
                  <a:cubicBezTo>
                    <a:pt x="80" y="34"/>
                    <a:pt x="85" y="25"/>
                    <a:pt x="91" y="20"/>
                  </a:cubicBezTo>
                  <a:cubicBezTo>
                    <a:pt x="94" y="17"/>
                    <a:pt x="101" y="7"/>
                    <a:pt x="94" y="0"/>
                  </a:cubicBezTo>
                  <a:lnTo>
                    <a:pt x="0" y="0"/>
                  </a:lnTo>
                  <a:close/>
                </a:path>
              </a:pathLst>
            </a:custGeom>
            <a:solidFill>
              <a:srgbClr val="7FAB39"/>
            </a:solidFill>
            <a:ln w="381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A5E91A9F-AB67-429F-AE80-D7E054DE3C7B}"/>
                </a:ext>
              </a:extLst>
            </p:cNvPr>
            <p:cNvSpPr>
              <a:spLocks/>
            </p:cNvSpPr>
            <p:nvPr/>
          </p:nvSpPr>
          <p:spPr bwMode="auto">
            <a:xfrm>
              <a:off x="5559425" y="3203575"/>
              <a:ext cx="2263775" cy="3025775"/>
            </a:xfrm>
            <a:custGeom>
              <a:avLst/>
              <a:gdLst>
                <a:gd name="T0" fmla="*/ 0 w 220"/>
                <a:gd name="T1" fmla="*/ 294 h 294"/>
                <a:gd name="T2" fmla="*/ 220 w 220"/>
                <a:gd name="T3" fmla="*/ 294 h 294"/>
                <a:gd name="T4" fmla="*/ 220 w 220"/>
                <a:gd name="T5" fmla="*/ 74 h 294"/>
                <a:gd name="T6" fmla="*/ 127 w 220"/>
                <a:gd name="T7" fmla="*/ 74 h 294"/>
                <a:gd name="T8" fmla="*/ 130 w 220"/>
                <a:gd name="T9" fmla="*/ 54 h 294"/>
                <a:gd name="T10" fmla="*/ 141 w 220"/>
                <a:gd name="T11" fmla="*/ 31 h 294"/>
                <a:gd name="T12" fmla="*/ 110 w 220"/>
                <a:gd name="T13" fmla="*/ 0 h 294"/>
                <a:gd name="T14" fmla="*/ 80 w 220"/>
                <a:gd name="T15" fmla="*/ 31 h 294"/>
                <a:gd name="T16" fmla="*/ 91 w 220"/>
                <a:gd name="T17" fmla="*/ 54 h 294"/>
                <a:gd name="T18" fmla="*/ 94 w 220"/>
                <a:gd name="T19" fmla="*/ 74 h 294"/>
                <a:gd name="T20" fmla="*/ 0 w 220"/>
                <a:gd name="T21" fmla="*/ 74 h 294"/>
                <a:gd name="T22" fmla="*/ 0 w 220"/>
                <a:gd name="T23" fmla="*/ 167 h 294"/>
                <a:gd name="T24" fmla="*/ 20 w 220"/>
                <a:gd name="T25" fmla="*/ 165 h 294"/>
                <a:gd name="T26" fmla="*/ 43 w 220"/>
                <a:gd name="T27" fmla="*/ 154 h 294"/>
                <a:gd name="T28" fmla="*/ 74 w 220"/>
                <a:gd name="T29" fmla="*/ 184 h 294"/>
                <a:gd name="T30" fmla="*/ 43 w 220"/>
                <a:gd name="T31" fmla="*/ 214 h 294"/>
                <a:gd name="T32" fmla="*/ 20 w 220"/>
                <a:gd name="T33" fmla="*/ 203 h 294"/>
                <a:gd name="T34" fmla="*/ 0 w 220"/>
                <a:gd name="T35" fmla="*/ 201 h 294"/>
                <a:gd name="T36" fmla="*/ 0 w 220"/>
                <a:gd name="T3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94">
                  <a:moveTo>
                    <a:pt x="0" y="294"/>
                  </a:moveTo>
                  <a:cubicBezTo>
                    <a:pt x="220" y="294"/>
                    <a:pt x="220" y="294"/>
                    <a:pt x="220" y="294"/>
                  </a:cubicBezTo>
                  <a:cubicBezTo>
                    <a:pt x="220" y="74"/>
                    <a:pt x="220" y="74"/>
                    <a:pt x="220" y="74"/>
                  </a:cubicBezTo>
                  <a:cubicBezTo>
                    <a:pt x="127" y="74"/>
                    <a:pt x="127" y="74"/>
                    <a:pt x="127" y="74"/>
                  </a:cubicBezTo>
                  <a:cubicBezTo>
                    <a:pt x="119" y="67"/>
                    <a:pt x="126" y="57"/>
                    <a:pt x="130" y="54"/>
                  </a:cubicBezTo>
                  <a:cubicBezTo>
                    <a:pt x="136" y="49"/>
                    <a:pt x="141" y="40"/>
                    <a:pt x="141" y="31"/>
                  </a:cubicBezTo>
                  <a:cubicBezTo>
                    <a:pt x="141" y="14"/>
                    <a:pt x="127" y="0"/>
                    <a:pt x="110" y="0"/>
                  </a:cubicBezTo>
                  <a:cubicBezTo>
                    <a:pt x="94" y="0"/>
                    <a:pt x="80" y="14"/>
                    <a:pt x="80" y="31"/>
                  </a:cubicBezTo>
                  <a:cubicBezTo>
                    <a:pt x="80" y="40"/>
                    <a:pt x="85" y="49"/>
                    <a:pt x="91" y="54"/>
                  </a:cubicBezTo>
                  <a:cubicBezTo>
                    <a:pt x="94" y="57"/>
                    <a:pt x="101" y="67"/>
                    <a:pt x="94" y="74"/>
                  </a:cubicBezTo>
                  <a:cubicBezTo>
                    <a:pt x="0" y="74"/>
                    <a:pt x="0" y="74"/>
                    <a:pt x="0" y="74"/>
                  </a:cubicBezTo>
                  <a:cubicBezTo>
                    <a:pt x="0" y="167"/>
                    <a:pt x="0" y="167"/>
                    <a:pt x="0" y="167"/>
                  </a:cubicBezTo>
                  <a:cubicBezTo>
                    <a:pt x="8" y="175"/>
                    <a:pt x="17" y="168"/>
                    <a:pt x="20" y="165"/>
                  </a:cubicBezTo>
                  <a:cubicBezTo>
                    <a:pt x="26" y="158"/>
                    <a:pt x="34" y="154"/>
                    <a:pt x="43" y="154"/>
                  </a:cubicBezTo>
                  <a:cubicBezTo>
                    <a:pt x="60" y="154"/>
                    <a:pt x="74" y="167"/>
                    <a:pt x="74" y="184"/>
                  </a:cubicBezTo>
                  <a:cubicBezTo>
                    <a:pt x="74" y="201"/>
                    <a:pt x="60" y="214"/>
                    <a:pt x="43" y="214"/>
                  </a:cubicBezTo>
                  <a:cubicBezTo>
                    <a:pt x="34" y="214"/>
                    <a:pt x="26" y="210"/>
                    <a:pt x="20" y="203"/>
                  </a:cubicBezTo>
                  <a:cubicBezTo>
                    <a:pt x="17" y="200"/>
                    <a:pt x="8" y="193"/>
                    <a:pt x="0" y="201"/>
                  </a:cubicBezTo>
                  <a:lnTo>
                    <a:pt x="0" y="294"/>
                  </a:lnTo>
                  <a:close/>
                </a:path>
              </a:pathLst>
            </a:custGeom>
            <a:solidFill>
              <a:srgbClr val="9B3991"/>
            </a:solidFill>
            <a:ln w="381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C89C9983-0DB9-4AD2-9F58-C86F6B7F2877}"/>
                </a:ext>
              </a:extLst>
            </p:cNvPr>
            <p:cNvSpPr>
              <a:spLocks/>
            </p:cNvSpPr>
            <p:nvPr/>
          </p:nvSpPr>
          <p:spPr bwMode="auto">
            <a:xfrm>
              <a:off x="4808538" y="1701800"/>
              <a:ext cx="3014663" cy="2263775"/>
            </a:xfrm>
            <a:custGeom>
              <a:avLst/>
              <a:gdLst>
                <a:gd name="T0" fmla="*/ 293 w 293"/>
                <a:gd name="T1" fmla="*/ 220 h 220"/>
                <a:gd name="T2" fmla="*/ 293 w 293"/>
                <a:gd name="T3" fmla="*/ 0 h 220"/>
                <a:gd name="T4" fmla="*/ 73 w 293"/>
                <a:gd name="T5" fmla="*/ 0 h 220"/>
                <a:gd name="T6" fmla="*/ 73 w 293"/>
                <a:gd name="T7" fmla="*/ 93 h 220"/>
                <a:gd name="T8" fmla="*/ 54 w 293"/>
                <a:gd name="T9" fmla="*/ 91 h 220"/>
                <a:gd name="T10" fmla="*/ 30 w 293"/>
                <a:gd name="T11" fmla="*/ 80 h 220"/>
                <a:gd name="T12" fmla="*/ 0 w 293"/>
                <a:gd name="T13" fmla="*/ 110 h 220"/>
                <a:gd name="T14" fmla="*/ 30 w 293"/>
                <a:gd name="T15" fmla="*/ 140 h 220"/>
                <a:gd name="T16" fmla="*/ 54 w 293"/>
                <a:gd name="T17" fmla="*/ 129 h 220"/>
                <a:gd name="T18" fmla="*/ 73 w 293"/>
                <a:gd name="T19" fmla="*/ 127 h 220"/>
                <a:gd name="T20" fmla="*/ 73 w 293"/>
                <a:gd name="T21" fmla="*/ 220 h 220"/>
                <a:gd name="T22" fmla="*/ 167 w 293"/>
                <a:gd name="T23" fmla="*/ 220 h 220"/>
                <a:gd name="T24" fmla="*/ 164 w 293"/>
                <a:gd name="T25" fmla="*/ 200 h 220"/>
                <a:gd name="T26" fmla="*/ 153 w 293"/>
                <a:gd name="T27" fmla="*/ 177 h 220"/>
                <a:gd name="T28" fmla="*/ 183 w 293"/>
                <a:gd name="T29" fmla="*/ 146 h 220"/>
                <a:gd name="T30" fmla="*/ 214 w 293"/>
                <a:gd name="T31" fmla="*/ 177 h 220"/>
                <a:gd name="T32" fmla="*/ 203 w 293"/>
                <a:gd name="T33" fmla="*/ 200 h 220"/>
                <a:gd name="T34" fmla="*/ 200 w 293"/>
                <a:gd name="T35" fmla="*/ 220 h 220"/>
                <a:gd name="T36" fmla="*/ 293 w 293"/>
                <a:gd name="T3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220">
                  <a:moveTo>
                    <a:pt x="293" y="220"/>
                  </a:moveTo>
                  <a:cubicBezTo>
                    <a:pt x="293" y="0"/>
                    <a:pt x="293" y="0"/>
                    <a:pt x="293" y="0"/>
                  </a:cubicBezTo>
                  <a:cubicBezTo>
                    <a:pt x="73" y="0"/>
                    <a:pt x="73" y="0"/>
                    <a:pt x="73" y="0"/>
                  </a:cubicBezTo>
                  <a:cubicBezTo>
                    <a:pt x="73" y="93"/>
                    <a:pt x="73" y="93"/>
                    <a:pt x="73" y="93"/>
                  </a:cubicBezTo>
                  <a:cubicBezTo>
                    <a:pt x="66" y="101"/>
                    <a:pt x="57" y="94"/>
                    <a:pt x="54" y="91"/>
                  </a:cubicBezTo>
                  <a:cubicBezTo>
                    <a:pt x="48" y="84"/>
                    <a:pt x="40" y="80"/>
                    <a:pt x="30" y="80"/>
                  </a:cubicBezTo>
                  <a:cubicBezTo>
                    <a:pt x="13" y="80"/>
                    <a:pt x="0" y="93"/>
                    <a:pt x="0" y="110"/>
                  </a:cubicBezTo>
                  <a:cubicBezTo>
                    <a:pt x="0" y="127"/>
                    <a:pt x="13" y="140"/>
                    <a:pt x="30" y="140"/>
                  </a:cubicBezTo>
                  <a:cubicBezTo>
                    <a:pt x="40" y="140"/>
                    <a:pt x="48" y="136"/>
                    <a:pt x="54" y="129"/>
                  </a:cubicBezTo>
                  <a:cubicBezTo>
                    <a:pt x="57" y="126"/>
                    <a:pt x="66" y="119"/>
                    <a:pt x="73" y="127"/>
                  </a:cubicBezTo>
                  <a:cubicBezTo>
                    <a:pt x="73" y="220"/>
                    <a:pt x="73" y="220"/>
                    <a:pt x="73" y="220"/>
                  </a:cubicBezTo>
                  <a:cubicBezTo>
                    <a:pt x="167" y="220"/>
                    <a:pt x="167" y="220"/>
                    <a:pt x="167" y="220"/>
                  </a:cubicBezTo>
                  <a:cubicBezTo>
                    <a:pt x="174" y="213"/>
                    <a:pt x="167" y="203"/>
                    <a:pt x="164" y="200"/>
                  </a:cubicBezTo>
                  <a:cubicBezTo>
                    <a:pt x="158" y="195"/>
                    <a:pt x="153" y="186"/>
                    <a:pt x="153" y="177"/>
                  </a:cubicBezTo>
                  <a:cubicBezTo>
                    <a:pt x="153" y="160"/>
                    <a:pt x="167" y="146"/>
                    <a:pt x="183" y="146"/>
                  </a:cubicBezTo>
                  <a:cubicBezTo>
                    <a:pt x="200" y="146"/>
                    <a:pt x="214" y="160"/>
                    <a:pt x="214" y="177"/>
                  </a:cubicBezTo>
                  <a:cubicBezTo>
                    <a:pt x="214" y="186"/>
                    <a:pt x="209" y="195"/>
                    <a:pt x="203" y="200"/>
                  </a:cubicBezTo>
                  <a:cubicBezTo>
                    <a:pt x="199" y="203"/>
                    <a:pt x="192" y="213"/>
                    <a:pt x="200" y="220"/>
                  </a:cubicBezTo>
                  <a:lnTo>
                    <a:pt x="293" y="220"/>
                  </a:lnTo>
                  <a:close/>
                </a:path>
              </a:pathLst>
            </a:custGeom>
            <a:solidFill>
              <a:srgbClr val="339CD5"/>
            </a:solidFill>
            <a:ln w="3810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a:extLst>
              <a:ext uri="{FF2B5EF4-FFF2-40B4-BE49-F238E27FC236}">
                <a16:creationId xmlns:a16="http://schemas.microsoft.com/office/drawing/2014/main" id="{76D8FFC4-E36D-4687-B788-FBE5FDF5862C}"/>
              </a:ext>
            </a:extLst>
          </p:cNvPr>
          <p:cNvSpPr txBox="1"/>
          <p:nvPr/>
        </p:nvSpPr>
        <p:spPr>
          <a:xfrm>
            <a:off x="4285898" y="1228060"/>
            <a:ext cx="914400" cy="914400"/>
          </a:xfrm>
          <a:prstGeom prst="rect">
            <a:avLst/>
          </a:prstGeom>
          <a:noFill/>
        </p:spPr>
        <p:txBody>
          <a:bodyPr wrap="none" lIns="0" tIns="0" rIns="0" bIns="0" rtlCol="0" anchor="ctr" anchorCtr="0">
            <a:noAutofit/>
          </a:bodyPr>
          <a:lstStyle/>
          <a:p>
            <a:pPr algn="ctr">
              <a:spcAft>
                <a:spcPts val="600"/>
              </a:spcAft>
            </a:pPr>
            <a:r>
              <a:rPr lang="en-US" sz="2400" b="1" dirty="0">
                <a:solidFill>
                  <a:schemeClr val="bg1"/>
                </a:solidFill>
                <a:latin typeface="Arial Narrow" panose="020B0606020202030204" pitchFamily="34" charset="0"/>
              </a:rPr>
              <a:t>Part</a:t>
            </a:r>
          </a:p>
          <a:p>
            <a:pPr algn="ctr">
              <a:spcAft>
                <a:spcPts val="600"/>
              </a:spcAft>
            </a:pPr>
            <a:r>
              <a:rPr lang="en-US" sz="4800" b="1" dirty="0">
                <a:solidFill>
                  <a:schemeClr val="bg1"/>
                </a:solidFill>
                <a:latin typeface="Arial Narrow" panose="020B0606020202030204" pitchFamily="34" charset="0"/>
              </a:rPr>
              <a:t>A</a:t>
            </a:r>
          </a:p>
        </p:txBody>
      </p:sp>
      <p:sp>
        <p:nvSpPr>
          <p:cNvPr id="19" name="TextBox 18">
            <a:extLst>
              <a:ext uri="{FF2B5EF4-FFF2-40B4-BE49-F238E27FC236}">
                <a16:creationId xmlns:a16="http://schemas.microsoft.com/office/drawing/2014/main" id="{9C17B23A-35B2-4DEB-BB91-E97589ABFAC1}"/>
              </a:ext>
            </a:extLst>
          </p:cNvPr>
          <p:cNvSpPr txBox="1"/>
          <p:nvPr/>
        </p:nvSpPr>
        <p:spPr>
          <a:xfrm>
            <a:off x="4285898" y="3698819"/>
            <a:ext cx="914400" cy="914400"/>
          </a:xfrm>
          <a:prstGeom prst="rect">
            <a:avLst/>
          </a:prstGeom>
          <a:noFill/>
        </p:spPr>
        <p:txBody>
          <a:bodyPr wrap="none" lIns="0" tIns="0" rIns="0" bIns="0" rtlCol="0" anchor="ctr" anchorCtr="0">
            <a:noAutofit/>
          </a:bodyPr>
          <a:lstStyle/>
          <a:p>
            <a:pPr algn="ctr">
              <a:spcAft>
                <a:spcPts val="600"/>
              </a:spcAft>
            </a:pPr>
            <a:r>
              <a:rPr lang="en-US" sz="2400" b="1" dirty="0">
                <a:solidFill>
                  <a:schemeClr val="bg1"/>
                </a:solidFill>
                <a:latin typeface="Arial Narrow" panose="020B0606020202030204" pitchFamily="34" charset="0"/>
              </a:rPr>
              <a:t>Part</a:t>
            </a:r>
          </a:p>
          <a:p>
            <a:pPr algn="ctr">
              <a:spcAft>
                <a:spcPts val="600"/>
              </a:spcAft>
            </a:pPr>
            <a:r>
              <a:rPr lang="en-US" sz="4800" b="1" dirty="0">
                <a:solidFill>
                  <a:schemeClr val="bg1"/>
                </a:solidFill>
                <a:latin typeface="Arial Narrow" panose="020B0606020202030204" pitchFamily="34" charset="0"/>
              </a:rPr>
              <a:t>C</a:t>
            </a:r>
          </a:p>
        </p:txBody>
      </p:sp>
      <p:sp>
        <p:nvSpPr>
          <p:cNvPr id="20" name="TextBox 19">
            <a:extLst>
              <a:ext uri="{FF2B5EF4-FFF2-40B4-BE49-F238E27FC236}">
                <a16:creationId xmlns:a16="http://schemas.microsoft.com/office/drawing/2014/main" id="{CE72B5AA-0733-40F8-9C3D-EF14931DD0D6}"/>
              </a:ext>
            </a:extLst>
          </p:cNvPr>
          <p:cNvSpPr txBox="1"/>
          <p:nvPr/>
        </p:nvSpPr>
        <p:spPr>
          <a:xfrm>
            <a:off x="6809058" y="3698819"/>
            <a:ext cx="914400" cy="914400"/>
          </a:xfrm>
          <a:prstGeom prst="rect">
            <a:avLst/>
          </a:prstGeom>
          <a:noFill/>
        </p:spPr>
        <p:txBody>
          <a:bodyPr wrap="none" lIns="0" tIns="0" rIns="0" bIns="0" rtlCol="0" anchor="ctr" anchorCtr="0">
            <a:noAutofit/>
          </a:bodyPr>
          <a:lstStyle/>
          <a:p>
            <a:pPr algn="ctr">
              <a:spcAft>
                <a:spcPts val="600"/>
              </a:spcAft>
            </a:pPr>
            <a:r>
              <a:rPr lang="en-US" sz="2400" b="1" dirty="0">
                <a:solidFill>
                  <a:schemeClr val="bg1"/>
                </a:solidFill>
                <a:latin typeface="Arial Narrow" panose="020B0606020202030204" pitchFamily="34" charset="0"/>
              </a:rPr>
              <a:t>Part</a:t>
            </a:r>
          </a:p>
          <a:p>
            <a:pPr algn="ctr">
              <a:spcAft>
                <a:spcPts val="600"/>
              </a:spcAft>
            </a:pPr>
            <a:r>
              <a:rPr lang="en-US" sz="4800" b="1" dirty="0">
                <a:solidFill>
                  <a:schemeClr val="bg1"/>
                </a:solidFill>
                <a:latin typeface="Arial Narrow" panose="020B0606020202030204" pitchFamily="34" charset="0"/>
              </a:rPr>
              <a:t>D</a:t>
            </a:r>
          </a:p>
        </p:txBody>
      </p:sp>
      <p:sp>
        <p:nvSpPr>
          <p:cNvPr id="22" name="TextBox 21">
            <a:extLst>
              <a:ext uri="{FF2B5EF4-FFF2-40B4-BE49-F238E27FC236}">
                <a16:creationId xmlns:a16="http://schemas.microsoft.com/office/drawing/2014/main" id="{D8770B6C-1D90-484C-82F0-1ED04A30626D}"/>
              </a:ext>
            </a:extLst>
          </p:cNvPr>
          <p:cNvSpPr txBox="1"/>
          <p:nvPr/>
        </p:nvSpPr>
        <p:spPr>
          <a:xfrm>
            <a:off x="6809058" y="1228060"/>
            <a:ext cx="914400" cy="914400"/>
          </a:xfrm>
          <a:prstGeom prst="rect">
            <a:avLst/>
          </a:prstGeom>
          <a:noFill/>
        </p:spPr>
        <p:txBody>
          <a:bodyPr wrap="none" lIns="0" tIns="0" rIns="0" bIns="0" rtlCol="0" anchor="ctr" anchorCtr="0">
            <a:noAutofit/>
          </a:bodyPr>
          <a:lstStyle/>
          <a:p>
            <a:pPr algn="ctr">
              <a:spcAft>
                <a:spcPts val="600"/>
              </a:spcAft>
            </a:pPr>
            <a:r>
              <a:rPr lang="en-US" sz="2400" b="1" dirty="0">
                <a:solidFill>
                  <a:schemeClr val="bg1"/>
                </a:solidFill>
                <a:latin typeface="Arial Narrow" panose="020B0606020202030204" pitchFamily="34" charset="0"/>
              </a:rPr>
              <a:t>Part</a:t>
            </a:r>
          </a:p>
          <a:p>
            <a:pPr algn="ctr">
              <a:spcAft>
                <a:spcPts val="600"/>
              </a:spcAft>
            </a:pPr>
            <a:r>
              <a:rPr lang="en-US" sz="4800" b="1" dirty="0">
                <a:solidFill>
                  <a:schemeClr val="bg1"/>
                </a:solidFill>
                <a:latin typeface="Arial Narrow" panose="020B0606020202030204" pitchFamily="34" charset="0"/>
              </a:rPr>
              <a:t>B</a:t>
            </a:r>
          </a:p>
        </p:txBody>
      </p:sp>
      <p:sp>
        <p:nvSpPr>
          <p:cNvPr id="21" name="TextBox 20">
            <a:extLst>
              <a:ext uri="{FF2B5EF4-FFF2-40B4-BE49-F238E27FC236}">
                <a16:creationId xmlns:a16="http://schemas.microsoft.com/office/drawing/2014/main" id="{6FE3C851-2127-BE97-E151-5282DDD51674}"/>
              </a:ext>
            </a:extLst>
          </p:cNvPr>
          <p:cNvSpPr txBox="1"/>
          <p:nvPr/>
        </p:nvSpPr>
        <p:spPr>
          <a:xfrm>
            <a:off x="700708" y="5202957"/>
            <a:ext cx="10790583" cy="923330"/>
          </a:xfrm>
          <a:prstGeom prst="rect">
            <a:avLst/>
          </a:prstGeom>
          <a:noFill/>
        </p:spPr>
        <p:txBody>
          <a:bodyPr wrap="square">
            <a:spAutoFit/>
          </a:bodyPr>
          <a:lstStyle/>
          <a:p>
            <a:r>
              <a:rPr lang="en-US" dirty="0"/>
              <a:t>Blue Cross and Blue Shield has</a:t>
            </a:r>
            <a:r>
              <a:rPr lang="en-US" sz="1800" dirty="0"/>
              <a:t> contracted with the Centers of Medicare and Medicaid Services (CMS) to provide all the benefits of Original Medicare </a:t>
            </a:r>
            <a:r>
              <a:rPr lang="en-US" altLang="ja-JP" sz="1800" dirty="0">
                <a:ea typeface="ＭＳ Ｐゴシック"/>
              </a:rPr>
              <a:t>(Parts A &amp; B) plus other health and wellness benefits not covered by Original Medicare. BCBSTX is administering/managing this plan on behalf of Medicare.</a:t>
            </a:r>
            <a:endParaRPr lang="en-US" dirty="0"/>
          </a:p>
        </p:txBody>
      </p:sp>
      <p:sp>
        <p:nvSpPr>
          <p:cNvPr id="23" name="TextBox 22">
            <a:extLst>
              <a:ext uri="{FF2B5EF4-FFF2-40B4-BE49-F238E27FC236}">
                <a16:creationId xmlns:a16="http://schemas.microsoft.com/office/drawing/2014/main" id="{C9ED59F2-2E02-43EE-07C3-625A415CB1DD}"/>
              </a:ext>
            </a:extLst>
          </p:cNvPr>
          <p:cNvSpPr txBox="1"/>
          <p:nvPr/>
        </p:nvSpPr>
        <p:spPr>
          <a:xfrm>
            <a:off x="7802031" y="4050894"/>
            <a:ext cx="1995055" cy="338554"/>
          </a:xfrm>
          <a:prstGeom prst="rect">
            <a:avLst/>
          </a:prstGeom>
          <a:noFill/>
        </p:spPr>
        <p:txBody>
          <a:bodyPr wrap="square" rtlCol="0">
            <a:spAutoFit/>
          </a:bodyPr>
          <a:lstStyle/>
          <a:p>
            <a:pPr algn="r"/>
            <a:r>
              <a:rPr lang="en-US" sz="1600" b="1" dirty="0">
                <a:solidFill>
                  <a:schemeClr val="accent1"/>
                </a:solidFill>
              </a:rPr>
              <a:t>Express Scripts</a:t>
            </a:r>
          </a:p>
        </p:txBody>
      </p:sp>
    </p:spTree>
    <p:extLst>
      <p:ext uri="{BB962C8B-B14F-4D97-AF65-F5344CB8AC3E}">
        <p14:creationId xmlns:p14="http://schemas.microsoft.com/office/powerpoint/2010/main" val="388355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80388" y="0"/>
            <a:ext cx="12272387"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745063" y="2853574"/>
            <a:ext cx="8701873" cy="957943"/>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UT CARE Medical and Supplemental Benefit Highlights</a:t>
            </a:r>
          </a:p>
        </p:txBody>
      </p:sp>
    </p:spTree>
    <p:extLst>
      <p:ext uri="{BB962C8B-B14F-4D97-AF65-F5344CB8AC3E}">
        <p14:creationId xmlns:p14="http://schemas.microsoft.com/office/powerpoint/2010/main" val="39374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30262A-3A23-4056-AE71-99619701C6F9}"/>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6</a:t>
            </a:fld>
            <a:endParaRPr lang="en-US" dirty="0">
              <a:solidFill>
                <a:srgbClr val="FFFFFF">
                  <a:lumMod val="85000"/>
                </a:srgbClr>
              </a:solidFill>
            </a:endParaRPr>
          </a:p>
        </p:txBody>
      </p:sp>
      <p:sp>
        <p:nvSpPr>
          <p:cNvPr id="8" name="TextBox 7">
            <a:extLst>
              <a:ext uri="{FF2B5EF4-FFF2-40B4-BE49-F238E27FC236}">
                <a16:creationId xmlns:a16="http://schemas.microsoft.com/office/drawing/2014/main" id="{F92D65C9-82D9-4C8F-9E81-2202D3D0EFA9}"/>
              </a:ext>
            </a:extLst>
          </p:cNvPr>
          <p:cNvSpPr txBox="1"/>
          <p:nvPr/>
        </p:nvSpPr>
        <p:spPr>
          <a:xfrm>
            <a:off x="259773" y="5679871"/>
            <a:ext cx="11367654" cy="584775"/>
          </a:xfrm>
          <a:prstGeom prst="rect">
            <a:avLst/>
          </a:prstGeom>
          <a:noFill/>
        </p:spPr>
        <p:txBody>
          <a:bodyPr wrap="square">
            <a:spAutoFit/>
          </a:bodyPr>
          <a:lstStyle/>
          <a:p>
            <a:r>
              <a:rPr lang="en-US" sz="1600" dirty="0"/>
              <a:t>* For Medicare Part A &amp; B services at Medicare assigned-providers. Member must be enrolled in Medicare Parts A &amp; B and continue to pay Part B premium.</a:t>
            </a:r>
          </a:p>
        </p:txBody>
      </p:sp>
      <p:pic>
        <p:nvPicPr>
          <p:cNvPr id="5" name="Picture 4">
            <a:extLst>
              <a:ext uri="{FF2B5EF4-FFF2-40B4-BE49-F238E27FC236}">
                <a16:creationId xmlns:a16="http://schemas.microsoft.com/office/drawing/2014/main" id="{68494D20-ABD1-304A-D7F4-8022AF03E7CA}"/>
              </a:ext>
            </a:extLst>
          </p:cNvPr>
          <p:cNvPicPr>
            <a:picLocks noChangeAspect="1"/>
          </p:cNvPicPr>
          <p:nvPr/>
        </p:nvPicPr>
        <p:blipFill rotWithShape="1">
          <a:blip r:embed="rId2"/>
          <a:srcRect t="12448"/>
          <a:stretch/>
        </p:blipFill>
        <p:spPr>
          <a:xfrm>
            <a:off x="259773" y="941032"/>
            <a:ext cx="11520053" cy="5564059"/>
          </a:xfrm>
          <a:prstGeom prst="rect">
            <a:avLst/>
          </a:prstGeom>
        </p:spPr>
      </p:pic>
      <p:sp>
        <p:nvSpPr>
          <p:cNvPr id="10" name="Title 2">
            <a:extLst>
              <a:ext uri="{FF2B5EF4-FFF2-40B4-BE49-F238E27FC236}">
                <a16:creationId xmlns:a16="http://schemas.microsoft.com/office/drawing/2014/main" id="{5C79C1A4-605D-46D8-A1D9-521D69A9B56E}"/>
              </a:ext>
            </a:extLst>
          </p:cNvPr>
          <p:cNvSpPr txBox="1">
            <a:spLocks/>
          </p:cNvSpPr>
          <p:nvPr/>
        </p:nvSpPr>
        <p:spPr>
          <a:xfrm>
            <a:off x="457200" y="321876"/>
            <a:ext cx="10972800" cy="886968"/>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000" b="1" kern="600" baseline="0">
                <a:solidFill>
                  <a:schemeClr val="tx2"/>
                </a:solidFill>
                <a:latin typeface="+mn-lt"/>
                <a:ea typeface="+mj-ea"/>
                <a:cs typeface="+mj-cs"/>
              </a:defRPr>
            </a:lvl1pPr>
          </a:lstStyle>
          <a:p>
            <a:r>
              <a:rPr lang="en-US" dirty="0">
                <a:solidFill>
                  <a:schemeClr val="accent1"/>
                </a:solidFill>
              </a:rPr>
              <a:t>2024 UTS Retiree Medical Benefits Overview</a:t>
            </a:r>
          </a:p>
        </p:txBody>
      </p:sp>
    </p:spTree>
    <p:extLst>
      <p:ext uri="{BB962C8B-B14F-4D97-AF65-F5344CB8AC3E}">
        <p14:creationId xmlns:p14="http://schemas.microsoft.com/office/powerpoint/2010/main" val="28742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EEBD6-80DF-766B-F306-A377B7E84EFA}"/>
              </a:ext>
            </a:extLst>
          </p:cNvPr>
          <p:cNvPicPr>
            <a:picLocks noChangeAspect="1"/>
          </p:cNvPicPr>
          <p:nvPr/>
        </p:nvPicPr>
        <p:blipFill rotWithShape="1">
          <a:blip r:embed="rId2"/>
          <a:srcRect l="107"/>
          <a:stretch/>
        </p:blipFill>
        <p:spPr>
          <a:xfrm>
            <a:off x="821523" y="133564"/>
            <a:ext cx="10548953" cy="6256962"/>
          </a:xfrm>
          <a:prstGeom prst="rect">
            <a:avLst/>
          </a:prstGeom>
          <a:noFill/>
        </p:spPr>
      </p:pic>
      <p:sp>
        <p:nvSpPr>
          <p:cNvPr id="4" name="Slide Number Placeholder 3" hidden="1">
            <a:extLst>
              <a:ext uri="{FF2B5EF4-FFF2-40B4-BE49-F238E27FC236}">
                <a16:creationId xmlns:a16="http://schemas.microsoft.com/office/drawing/2014/main" id="{77F84E47-30B3-47C8-99AC-3BBE9FC67134}"/>
              </a:ext>
            </a:extLst>
          </p:cNvPr>
          <p:cNvSpPr>
            <a:spLocks noGrp="1"/>
          </p:cNvSpPr>
          <p:nvPr>
            <p:ph type="sldNum" sz="quarter" idx="12"/>
          </p:nvPr>
        </p:nvSpPr>
        <p:spPr/>
        <p:txBody>
          <a:bodyPr/>
          <a:lstStyle/>
          <a:p>
            <a:pPr fontAlgn="base">
              <a:spcBef>
                <a:spcPct val="0"/>
              </a:spcBef>
              <a:spcAft>
                <a:spcPts val="600"/>
              </a:spcAft>
              <a:defRPr/>
            </a:pPr>
            <a:fld id="{2D55A223-BDE3-4662-BD05-6BDBDD27824A}" type="slidenum">
              <a:rPr lang="en-US" smtClean="0">
                <a:solidFill>
                  <a:srgbClr val="FFFFFF">
                    <a:lumMod val="85000"/>
                  </a:srgbClr>
                </a:solidFill>
              </a:rPr>
              <a:pPr fontAlgn="base">
                <a:spcBef>
                  <a:spcPct val="0"/>
                </a:spcBef>
                <a:spcAft>
                  <a:spcPts val="600"/>
                </a:spcAft>
                <a:defRPr/>
              </a:pPr>
              <a:t>7</a:t>
            </a:fld>
            <a:endParaRPr lang="en-US" dirty="0">
              <a:solidFill>
                <a:srgbClr val="FFFFFF">
                  <a:lumMod val="85000"/>
                </a:srgbClr>
              </a:solidFill>
            </a:endParaRPr>
          </a:p>
        </p:txBody>
      </p:sp>
    </p:spTree>
    <p:extLst>
      <p:ext uri="{BB962C8B-B14F-4D97-AF65-F5344CB8AC3E}">
        <p14:creationId xmlns:p14="http://schemas.microsoft.com/office/powerpoint/2010/main" val="115453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5A92C3-C673-441A-8AEE-CC6C559B4712}"/>
              </a:ext>
            </a:extLst>
          </p:cNvPr>
          <p:cNvSpPr>
            <a:spLocks noGrp="1"/>
          </p:cNvSpPr>
          <p:nvPr>
            <p:ph type="sldNum" sz="quarter" idx="7"/>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8</a:t>
            </a:fld>
            <a:endParaRPr lang="en-US" dirty="0">
              <a:solidFill>
                <a:srgbClr val="FFFFFF">
                  <a:lumMod val="85000"/>
                </a:srgbClr>
              </a:solidFill>
            </a:endParaRPr>
          </a:p>
        </p:txBody>
      </p:sp>
      <p:pic>
        <p:nvPicPr>
          <p:cNvPr id="3" name="Picture 2">
            <a:extLst>
              <a:ext uri="{FF2B5EF4-FFF2-40B4-BE49-F238E27FC236}">
                <a16:creationId xmlns:a16="http://schemas.microsoft.com/office/drawing/2014/main" id="{16F9DEAC-6F21-36CE-7C30-3F9374631348}"/>
              </a:ext>
            </a:extLst>
          </p:cNvPr>
          <p:cNvPicPr>
            <a:picLocks noChangeAspect="1"/>
          </p:cNvPicPr>
          <p:nvPr/>
        </p:nvPicPr>
        <p:blipFill>
          <a:blip r:embed="rId2"/>
          <a:stretch>
            <a:fillRect/>
          </a:stretch>
        </p:blipFill>
        <p:spPr>
          <a:xfrm>
            <a:off x="1042987" y="19050"/>
            <a:ext cx="10012005" cy="6569252"/>
          </a:xfrm>
          <a:prstGeom prst="rect">
            <a:avLst/>
          </a:prstGeom>
        </p:spPr>
      </p:pic>
    </p:spTree>
    <p:extLst>
      <p:ext uri="{BB962C8B-B14F-4D97-AF65-F5344CB8AC3E}">
        <p14:creationId xmlns:p14="http://schemas.microsoft.com/office/powerpoint/2010/main" val="217610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FF114C-A3F3-438C-B39D-15E9EB3508F7}"/>
              </a:ext>
            </a:extLst>
          </p:cNvPr>
          <p:cNvSpPr>
            <a:spLocks noGrp="1"/>
          </p:cNvSpPr>
          <p:nvPr>
            <p:ph type="sldNum" sz="quarter" idx="7"/>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9</a:t>
            </a:fld>
            <a:endParaRPr lang="en-US" dirty="0">
              <a:solidFill>
                <a:srgbClr val="FFFFFF">
                  <a:lumMod val="85000"/>
                </a:srgbClr>
              </a:solidFill>
            </a:endParaRPr>
          </a:p>
        </p:txBody>
      </p:sp>
      <p:pic>
        <p:nvPicPr>
          <p:cNvPr id="3" name="Picture 2">
            <a:extLst>
              <a:ext uri="{FF2B5EF4-FFF2-40B4-BE49-F238E27FC236}">
                <a16:creationId xmlns:a16="http://schemas.microsoft.com/office/drawing/2014/main" id="{7832A633-B7E6-C260-F0A2-549467721815}"/>
              </a:ext>
            </a:extLst>
          </p:cNvPr>
          <p:cNvPicPr>
            <a:picLocks noChangeAspect="1"/>
          </p:cNvPicPr>
          <p:nvPr/>
        </p:nvPicPr>
        <p:blipFill>
          <a:blip r:embed="rId2"/>
          <a:stretch>
            <a:fillRect/>
          </a:stretch>
        </p:blipFill>
        <p:spPr>
          <a:xfrm>
            <a:off x="454401" y="472611"/>
            <a:ext cx="11073203" cy="5802734"/>
          </a:xfrm>
          <a:prstGeom prst="rect">
            <a:avLst/>
          </a:prstGeom>
        </p:spPr>
      </p:pic>
    </p:spTree>
    <p:extLst>
      <p:ext uri="{BB962C8B-B14F-4D97-AF65-F5344CB8AC3E}">
        <p14:creationId xmlns:p14="http://schemas.microsoft.com/office/powerpoint/2010/main" val="715930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BUy9IZpT2a20Z2Ug0Hj2w"/>
</p:tagLst>
</file>

<file path=ppt/theme/theme1.xml><?xml version="1.0" encoding="utf-8"?>
<a:theme xmlns:a="http://schemas.openxmlformats.org/drawingml/2006/main" name="7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228600" tIns="91440" rIns="137160" bIns="91440" rtlCol="0" anchor="ctr">
        <a:noAutofit/>
      </a:bodyPr>
      <a:lstStyle>
        <a:defPPr algn="l">
          <a:spcAft>
            <a:spcPts val="600"/>
          </a:spcAft>
          <a:defRPr sz="1800" dirty="0">
            <a:solidFill>
              <a:schemeClr val="bg1"/>
            </a:solidFill>
          </a:defRPr>
        </a:defPPr>
      </a:lstStyle>
    </a:txDef>
  </a:objectDefaults>
  <a:extraClrSchemeLst/>
  <a:extLst>
    <a:ext uri="{05A4C25C-085E-4340-85A3-A5531E510DB2}">
      <thm15:themeFamily xmlns:thm15="http://schemas.microsoft.com/office/thememl/2012/main" name="EMI Standard 2017 Template 080917.potx" id="{02775447-5661-4DD3-8268-4FC39A083AE3}" vid="{975E0D59-9373-4652-ABA6-B0E6B5B36E89}"/>
    </a:ext>
  </a:extLst>
</a:theme>
</file>

<file path=ppt/theme/theme2.xml><?xml version="1.0" encoding="utf-8"?>
<a:theme xmlns:a="http://schemas.openxmlformats.org/drawingml/2006/main" name="4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nchorCtr="0">
        <a:noAutofit/>
      </a:bodyPr>
      <a:lstStyle>
        <a:defPPr algn="l">
          <a:spcAft>
            <a:spcPts val="600"/>
          </a:spcAft>
          <a:defRPr dirty="0"/>
        </a:defPPr>
      </a:lstStyle>
    </a:txDef>
  </a:objectDefaults>
  <a:extraClrSchemeLst/>
  <a:extLst>
    <a:ext uri="{05A4C25C-085E-4340-85A3-A5531E510DB2}">
      <thm15:themeFamily xmlns:thm15="http://schemas.microsoft.com/office/thememl/2012/main" name="EMI Standard 2017 Template 080917.potx" id="{02775447-5661-4DD3-8268-4FC39A083AE3}" vid="{975E0D59-9373-4652-ABA6-B0E6B5B36E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010ad1-c08e-4983-b227-f5575219fce8" xsi:nil="true"/>
    <lcf76f155ced4ddcb4097134ff3c332f xmlns="2821a4f3-affe-4bd8-bbde-d8d0bffa098f">
      <Terms xmlns="http://schemas.microsoft.com/office/infopath/2007/PartnerControls"/>
    </lcf76f155ced4ddcb4097134ff3c332f>
    <SharedWithUsers xmlns="8f296cdb-9589-46ef-8af7-b597eae03216">
      <UserInfo>
        <DisplayName>Micah Jordan</DisplayName>
        <AccountId>30</AccountId>
        <AccountType/>
      </UserInfo>
      <UserInfo>
        <DisplayName>Jose Arriaga</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3766FD9B8A334DA5E25215A4745765" ma:contentTypeVersion="15" ma:contentTypeDescription="Create a new document." ma:contentTypeScope="" ma:versionID="a255a76f000224d52c6b539688bd69f3">
  <xsd:schema xmlns:xsd="http://www.w3.org/2001/XMLSchema" xmlns:xs="http://www.w3.org/2001/XMLSchema" xmlns:p="http://schemas.microsoft.com/office/2006/metadata/properties" xmlns:ns2="2821a4f3-affe-4bd8-bbde-d8d0bffa098f" xmlns:ns3="8f296cdb-9589-46ef-8af7-b597eae03216" xmlns:ns4="5c010ad1-c08e-4983-b227-f5575219fce8" targetNamespace="http://schemas.microsoft.com/office/2006/metadata/properties" ma:root="true" ma:fieldsID="ae421f85841f1c010c15492be54d5dda" ns2:_="" ns3:_="" ns4:_="">
    <xsd:import namespace="2821a4f3-affe-4bd8-bbde-d8d0bffa098f"/>
    <xsd:import namespace="8f296cdb-9589-46ef-8af7-b597eae03216"/>
    <xsd:import namespace="5c010ad1-c08e-4983-b227-f5575219fc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1a4f3-affe-4bd8-bbde-d8d0bffa0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30e2d-b1ea-4ada-8c7e-d095980ec3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296cdb-9589-46ef-8af7-b597eae032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10ad1-c08e-4983-b227-f5575219fce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ffc7c4-8c3c-4668-8ffe-7df319eb0e22}" ma:internalName="TaxCatchAll" ma:showField="CatchAllData" ma:web="8f296cdb-9589-46ef-8af7-b597eae032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DF442-AC70-4ACD-9B91-3C2117730DD4}">
  <ds:schemaRefs>
    <ds:schemaRef ds:uri="http://purl.org/dc/elements/1.1/"/>
    <ds:schemaRef ds:uri="http://schemas.microsoft.com/office/2006/metadata/properties"/>
    <ds:schemaRef ds:uri="8f296cdb-9589-46ef-8af7-b597eae03216"/>
    <ds:schemaRef ds:uri="2821a4f3-affe-4bd8-bbde-d8d0bffa098f"/>
    <ds:schemaRef ds:uri="http://purl.org/dc/terms/"/>
    <ds:schemaRef ds:uri="http://schemas.openxmlformats.org/package/2006/metadata/core-properties"/>
    <ds:schemaRef ds:uri="5c010ad1-c08e-4983-b227-f5575219fce8"/>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8C44F9E-9768-4639-8AF0-0B65E77B260A}">
  <ds:schemaRefs>
    <ds:schemaRef ds:uri="http://schemas.microsoft.com/sharepoint/v3/contenttype/forms"/>
  </ds:schemaRefs>
</ds:datastoreItem>
</file>

<file path=customXml/itemProps3.xml><?xml version="1.0" encoding="utf-8"?>
<ds:datastoreItem xmlns:ds="http://schemas.openxmlformats.org/officeDocument/2006/customXml" ds:itemID="{BE7ACD5E-5FA4-4A16-B514-6641A9FFFBD0}">
  <ds:schemaRefs>
    <ds:schemaRef ds:uri="2821a4f3-affe-4bd8-bbde-d8d0bffa098f"/>
    <ds:schemaRef ds:uri="5c010ad1-c08e-4983-b227-f5575219fce8"/>
    <ds:schemaRef ds:uri="8f296cdb-9589-46ef-8af7-b597eae032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2513295-34d7-4ce7-95f0-d6d90e122a36}" enabled="1" method="Standard" siteId="{2e0cb644-c094-41d7-ab3d-43201da24438}" removed="0"/>
</clbl:labelList>
</file>

<file path=docProps/app.xml><?xml version="1.0" encoding="utf-8"?>
<Properties xmlns="http://schemas.openxmlformats.org/officeDocument/2006/extended-properties" xmlns:vt="http://schemas.openxmlformats.org/officeDocument/2006/docPropsVTypes">
  <TotalTime>12130</TotalTime>
  <Words>2877</Words>
  <Application>Microsoft Office PowerPoint</Application>
  <PresentationFormat>Widescreen</PresentationFormat>
  <Paragraphs>308</Paragraphs>
  <Slides>39</Slides>
  <Notes>30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Arial</vt:lpstr>
      <vt:lpstr>Arial Black</vt:lpstr>
      <vt:lpstr>Arial Narrow</vt:lpstr>
      <vt:lpstr>Calibri</vt:lpstr>
      <vt:lpstr>Open Sans</vt:lpstr>
      <vt:lpstr>Times New Roman</vt:lpstr>
      <vt:lpstr>Univers 45 Light</vt:lpstr>
      <vt:lpstr>Wingdings</vt:lpstr>
      <vt:lpstr>7_Office Theme</vt:lpstr>
      <vt:lpstr>4_Office Theme</vt:lpstr>
      <vt:lpstr>think-cell Slide</vt:lpstr>
      <vt:lpstr>Welcome </vt:lpstr>
      <vt:lpstr>UT CARE™ Medicare PPO</vt:lpstr>
      <vt:lpstr>Today’s Topics</vt:lpstr>
      <vt:lpstr>Medicare Basics</vt:lpstr>
      <vt:lpstr>PowerPoint Presentation</vt:lpstr>
      <vt:lpstr>PowerPoint Presentation</vt:lpstr>
      <vt:lpstr>PowerPoint Presentation</vt:lpstr>
      <vt:lpstr>PowerPoint Presentation</vt:lpstr>
      <vt:lpstr>PowerPoint Presentation</vt:lpstr>
      <vt:lpstr>Health and Wellness Benefits</vt:lpstr>
      <vt:lpstr>Hearing Services</vt:lpstr>
      <vt:lpstr>PowerPoint Presentation</vt:lpstr>
      <vt:lpstr>SilverSneakers®</vt:lpstr>
      <vt:lpstr>Virtual Visits</vt:lpstr>
      <vt:lpstr>Virtual Visits – Behavioral Health</vt:lpstr>
      <vt:lpstr>PowerPoint Presentation</vt:lpstr>
      <vt:lpstr>Member ID Card</vt:lpstr>
      <vt:lpstr>The Importance of a Primary Care Provider (PCP)</vt:lpstr>
      <vt:lpstr>Open Access – Your Own National  Provider Network</vt:lpstr>
      <vt:lpstr>Open Access – Your Own National  Provider Network</vt:lpstr>
      <vt:lpstr>PowerPoint Presentation</vt:lpstr>
      <vt:lpstr>Out of State Coverage</vt:lpstr>
      <vt:lpstr>Out of Country Coverage</vt:lpstr>
      <vt:lpstr>PowerPoint Presentation</vt:lpstr>
      <vt:lpstr>Logging Into Blue Access for Members (BAM)</vt:lpstr>
      <vt:lpstr>PowerPoint Presentation</vt:lpstr>
      <vt:lpstr>Dashboard/My Account</vt:lpstr>
      <vt:lpstr>PowerPoint Presentation</vt:lpstr>
      <vt:lpstr>Care Coordination Overview </vt:lpstr>
      <vt:lpstr>In-Home Health Assessment</vt:lpstr>
      <vt:lpstr>PowerPoint Presentation</vt:lpstr>
      <vt:lpstr>Planning for Retirement</vt:lpstr>
      <vt:lpstr>PowerPoint Presentation</vt:lpstr>
      <vt:lpstr>For more information…</vt:lpstr>
      <vt:lpstr>Important Plan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Medicare Options 2021</dc:title>
  <dc:creator>BCBSIL_</dc:creator>
  <cp:lastModifiedBy>Glennice Simon</cp:lastModifiedBy>
  <cp:revision>30</cp:revision>
  <dcterms:created xsi:type="dcterms:W3CDTF">2020-03-09T12:12:56Z</dcterms:created>
  <dcterms:modified xsi:type="dcterms:W3CDTF">2024-07-09T20:14:02Z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0x0101002A3766FD9B8A334DA5E25215A4745765</vt:lpwstr>
  </property>
  <property fmtid="{D5CDD505-2E9C-101B-9397-08002B2CF9AE}" pid="3" name="TaxKeyword">
    <vt:lpwstr/>
  </property>
  <property fmtid="{D5CDD505-2E9C-101B-9397-08002B2CF9AE}" pid="4" name="_dlc_DocIdItemGuid">
    <vt:lpwstr>3a074108-407d-42a0-9515-a9e4ce4d2a58</vt:lpwstr>
  </property>
  <property fmtid="{D5CDD505-2E9C-101B-9397-08002B2CF9AE}" pid="5" name="MediaServiceImageTags">
    <vt:lpwstr/>
  </property>
  <property fmtid="{D5CDD505-2E9C-101B-9397-08002B2CF9AE}" pid="6" name="MSIP_Label_02513295-34d7-4ce7-95f0-d6d90e122a36_Enabled">
    <vt:lpwstr>true</vt:lpwstr>
  </property>
  <property fmtid="{D5CDD505-2E9C-101B-9397-08002B2CF9AE}" pid="7" name="MSIP_Label_02513295-34d7-4ce7-95f0-d6d90e122a36_SetDate">
    <vt:lpwstr>2023-02-16T21:46:02Z</vt:lpwstr>
  </property>
  <property fmtid="{D5CDD505-2E9C-101B-9397-08002B2CF9AE}" pid="8" name="MSIP_Label_02513295-34d7-4ce7-95f0-d6d90e122a36_Method">
    <vt:lpwstr>Standard</vt:lpwstr>
  </property>
  <property fmtid="{D5CDD505-2E9C-101B-9397-08002B2CF9AE}" pid="9" name="MSIP_Label_02513295-34d7-4ce7-95f0-d6d90e122a36_Name">
    <vt:lpwstr>Non-Public</vt:lpwstr>
  </property>
  <property fmtid="{D5CDD505-2E9C-101B-9397-08002B2CF9AE}" pid="10" name="MSIP_Label_02513295-34d7-4ce7-95f0-d6d90e122a36_SiteId">
    <vt:lpwstr>2e0cb644-c094-41d7-ab3d-43201da24438</vt:lpwstr>
  </property>
  <property fmtid="{D5CDD505-2E9C-101B-9397-08002B2CF9AE}" pid="11" name="MSIP_Label_02513295-34d7-4ce7-95f0-d6d90e122a36_ActionId">
    <vt:lpwstr>9fc1d4f7-b24a-4633-9667-c3669d8b21a1</vt:lpwstr>
  </property>
  <property fmtid="{D5CDD505-2E9C-101B-9397-08002B2CF9AE}" pid="12" name="MSIP_Label_02513295-34d7-4ce7-95f0-d6d90e122a36_ContentBits">
    <vt:lpwstr>0</vt:lpwstr>
  </property>
</Properties>
</file>