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3"/>
  </p:notesMasterIdLst>
  <p:sldIdLst>
    <p:sldId id="258" r:id="rId2"/>
  </p:sldIdLst>
  <p:sldSz cx="43891200" cy="3291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68E99E-1CC2-F34A-8B6F-D01265032FA4}" v="8" dt="2021-11-18T03:11:32.539"/>
    <p1510:client id="{B1B477AA-09AC-FD4F-8D30-4D7795952D83}" v="376" dt="2021-11-18T22:32:52.906"/>
    <p1510:client id="{CCC4719A-4274-46BA-93B0-EAEE350B18F6}" v="4" dt="2021-11-18T18:43:20.783"/>
    <p1510:client id="{E5D44F8E-D11E-C14B-E684-40090B9C6CC4}" v="15" dt="2021-11-18T02:46:47.9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94548"/>
  </p:normalViewPr>
  <p:slideViewPr>
    <p:cSldViewPr snapToGrid="0" snapToObjects="1">
      <p:cViewPr>
        <p:scale>
          <a:sx n="26" d="100"/>
          <a:sy n="26" d="100"/>
        </p:scale>
        <p:origin x="184" y="-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utrgv-my.sharepoint.com/personal/engil_pereira_utrgv_edu/Documents/Soil%20Ecology%20Lab/Gladys%20de%20la%20Rosa/Lab_analysis/Grad_Res_lab_analysi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utrgv-my.sharepoint.com/personal/engil_pereira_utrgv_edu/Documents/Soil%20Ecology%20Lab/Gladys%20de%20la%20Rosa/Lab_analysis/Grad_Res_lab_analysi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https://utrgv-my.sharepoint.com/personal/engil_pereira_utrgv_edu/Documents/Soil%20Ecology%20Lab/Gladys%20de%20la%20Rosa/Metanalysis/Grad_Research_Meta%20Analysis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utrgv-my.sharepoint.com/personal/engil_pereira_utrgv_edu/Documents/Soil%20Ecology%20Lab/Gladys%20de%20la%20Rosa/Lab_analysis/Grad_Res_lab_analysi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utrgv-my.sharepoint.com/personal/engil_pereira_utrgv_edu/Documents/Soil%20Ecology%20Lab/Gladys%20de%20la%20Rosa/Metanalysis/Grad_Research_Meta%20Analysi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utrgv-my.sharepoint.com/personal/engil_pereira_utrgv_edu/Documents/Soil%20Ecology%20Lab/Gladys%20de%20la%20Rosa/Lab_analysis/Grad_Res_lab_analysi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40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4000" b="1" dirty="0">
                <a:solidFill>
                  <a:schemeClr val="tx1"/>
                </a:solidFill>
              </a:rPr>
              <a:t>Ammonium Across Depths</a:t>
            </a:r>
          </a:p>
        </c:rich>
      </c:tx>
      <c:layout>
        <c:manualLayout>
          <c:xMode val="edge"/>
          <c:yMode val="edge"/>
          <c:x val="0.18482725399279273"/>
          <c:y val="9.387654391803439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sz="40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'NH4 Test'!$H$93</c:f>
              <c:strCache>
                <c:ptCount val="1"/>
                <c:pt idx="0">
                  <c:v>Control 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'NH4 Test'!$I$92:$L$92</c:f>
              <c:strCache>
                <c:ptCount val="4"/>
                <c:pt idx="0">
                  <c:v>0-15</c:v>
                </c:pt>
                <c:pt idx="1">
                  <c:v>15-30</c:v>
                </c:pt>
                <c:pt idx="2">
                  <c:v>30-45</c:v>
                </c:pt>
                <c:pt idx="3">
                  <c:v>45-60</c:v>
                </c:pt>
              </c:strCache>
            </c:strRef>
          </c:cat>
          <c:val>
            <c:numRef>
              <c:f>'NH4 Test'!$I$93:$L$93</c:f>
              <c:numCache>
                <c:formatCode>General</c:formatCode>
                <c:ptCount val="4"/>
                <c:pt idx="0">
                  <c:v>45.85</c:v>
                </c:pt>
                <c:pt idx="1">
                  <c:v>45.34</c:v>
                </c:pt>
                <c:pt idx="2">
                  <c:v>46.664999999999999</c:v>
                </c:pt>
                <c:pt idx="3">
                  <c:v>45.96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5F-1A4C-9E3A-58D2FD680928}"/>
            </c:ext>
          </c:extLst>
        </c:ser>
        <c:ser>
          <c:idx val="1"/>
          <c:order val="1"/>
          <c:tx>
            <c:strRef>
              <c:f>'NH4 Test'!$H$94</c:f>
              <c:strCache>
                <c:ptCount val="1"/>
                <c:pt idx="0">
                  <c:v>Ca(NO3)2 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c:spPr>
          <c:invertIfNegative val="0"/>
          <c:cat>
            <c:strRef>
              <c:f>'NH4 Test'!$I$92:$L$92</c:f>
              <c:strCache>
                <c:ptCount val="4"/>
                <c:pt idx="0">
                  <c:v>0-15</c:v>
                </c:pt>
                <c:pt idx="1">
                  <c:v>15-30</c:v>
                </c:pt>
                <c:pt idx="2">
                  <c:v>30-45</c:v>
                </c:pt>
                <c:pt idx="3">
                  <c:v>45-60</c:v>
                </c:pt>
              </c:strCache>
            </c:strRef>
          </c:cat>
          <c:val>
            <c:numRef>
              <c:f>'NH4 Test'!$I$94:$L$94</c:f>
              <c:numCache>
                <c:formatCode>General</c:formatCode>
                <c:ptCount val="4"/>
                <c:pt idx="0">
                  <c:v>59.09</c:v>
                </c:pt>
                <c:pt idx="1">
                  <c:v>45.46</c:v>
                </c:pt>
                <c:pt idx="2">
                  <c:v>55.234999999999999</c:v>
                </c:pt>
                <c:pt idx="3">
                  <c:v>44.31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85F-1A4C-9E3A-58D2FD680928}"/>
            </c:ext>
          </c:extLst>
        </c:ser>
        <c:ser>
          <c:idx val="2"/>
          <c:order val="2"/>
          <c:tx>
            <c:strRef>
              <c:f>'NH4 Test'!$H$95</c:f>
              <c:strCache>
                <c:ptCount val="1"/>
                <c:pt idx="0">
                  <c:v>Urea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strRef>
              <c:f>'NH4 Test'!$I$92:$L$92</c:f>
              <c:strCache>
                <c:ptCount val="4"/>
                <c:pt idx="0">
                  <c:v>0-15</c:v>
                </c:pt>
                <c:pt idx="1">
                  <c:v>15-30</c:v>
                </c:pt>
                <c:pt idx="2">
                  <c:v>30-45</c:v>
                </c:pt>
                <c:pt idx="3">
                  <c:v>45-60</c:v>
                </c:pt>
              </c:strCache>
            </c:strRef>
          </c:cat>
          <c:val>
            <c:numRef>
              <c:f>'NH4 Test'!$I$95:$L$95</c:f>
              <c:numCache>
                <c:formatCode>General</c:formatCode>
                <c:ptCount val="4"/>
                <c:pt idx="0">
                  <c:v>43.724999999999994</c:v>
                </c:pt>
                <c:pt idx="1">
                  <c:v>43.849999999999994</c:v>
                </c:pt>
                <c:pt idx="2">
                  <c:v>45.995000000000005</c:v>
                </c:pt>
                <c:pt idx="3">
                  <c:v>47.234999999999999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85F-1A4C-9E3A-58D2FD6809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31272144"/>
        <c:axId val="231130896"/>
      </c:barChart>
      <c:catAx>
        <c:axId val="23127214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3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600" b="1"/>
                  <a:t>Depth (cm)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36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3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1130896"/>
        <c:crosses val="autoZero"/>
        <c:auto val="1"/>
        <c:lblAlgn val="ctr"/>
        <c:lblOffset val="100"/>
        <c:noMultiLvlLbl val="0"/>
      </c:catAx>
      <c:valAx>
        <c:axId val="23113089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3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200" b="1">
                    <a:solidFill>
                      <a:schemeClr val="tx1"/>
                    </a:solidFill>
                  </a:rPr>
                  <a:t>Ammonium (µg NH4/g)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3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accent3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1272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8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84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Soil respiration Across Depths</a:t>
            </a:r>
          </a:p>
        </c:rich>
      </c:tx>
      <c:layout>
        <c:manualLayout>
          <c:xMode val="edge"/>
          <c:yMode val="edge"/>
          <c:x val="0.23922837279461343"/>
          <c:y val="2.44078978102966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84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'Soil respiration'!$J$21:$J$24</c:f>
                <c:numCache>
                  <c:formatCode>General</c:formatCode>
                  <c:ptCount val="4"/>
                  <c:pt idx="0">
                    <c:v>15.612494995995959</c:v>
                  </c:pt>
                  <c:pt idx="1">
                    <c:v>35.377429245212269</c:v>
                  </c:pt>
                  <c:pt idx="2">
                    <c:v>4.3301270189222585</c:v>
                  </c:pt>
                  <c:pt idx="3">
                    <c:v>15.46164609606614</c:v>
                  </c:pt>
                </c:numCache>
              </c:numRef>
            </c:plus>
            <c:minus>
              <c:numRef>
                <c:f>'Soil respiration'!$J$21:$J$24</c:f>
                <c:numCache>
                  <c:formatCode>General</c:formatCode>
                  <c:ptCount val="4"/>
                  <c:pt idx="0">
                    <c:v>15.612494995995959</c:v>
                  </c:pt>
                  <c:pt idx="1">
                    <c:v>35.377429245212269</c:v>
                  </c:pt>
                  <c:pt idx="2">
                    <c:v>4.3301270189222585</c:v>
                  </c:pt>
                  <c:pt idx="3">
                    <c:v>15.46164609606614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'Soil respiration'!$H$21:$H$24</c:f>
              <c:strCache>
                <c:ptCount val="4"/>
                <c:pt idx="0">
                  <c:v>0-15</c:v>
                </c:pt>
                <c:pt idx="1">
                  <c:v>15-30</c:v>
                </c:pt>
                <c:pt idx="2">
                  <c:v>30-45</c:v>
                </c:pt>
                <c:pt idx="3">
                  <c:v>45-50</c:v>
                </c:pt>
              </c:strCache>
            </c:strRef>
          </c:cat>
          <c:val>
            <c:numRef>
              <c:f>'Soil respiration'!$I$21:$I$24</c:f>
              <c:numCache>
                <c:formatCode>General</c:formatCode>
                <c:ptCount val="4"/>
                <c:pt idx="0">
                  <c:v>806.25</c:v>
                </c:pt>
                <c:pt idx="1">
                  <c:v>789.37500000000023</c:v>
                </c:pt>
                <c:pt idx="2">
                  <c:v>777.49999999999989</c:v>
                </c:pt>
                <c:pt idx="3">
                  <c:v>766.875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9D-0C49-BDEE-27AE03C9BE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43397600"/>
        <c:axId val="607884960"/>
      </c:barChart>
      <c:catAx>
        <c:axId val="6433976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3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Depths (cm)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3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3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7884960"/>
        <c:crosses val="autoZero"/>
        <c:auto val="1"/>
        <c:lblAlgn val="ctr"/>
        <c:lblOffset val="100"/>
        <c:noMultiLvlLbl val="0"/>
      </c:catAx>
      <c:valAx>
        <c:axId val="60788496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3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Respiration (mg CO2-C/ kg soil/ hour)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3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accent3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3397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32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picture"/>
            <c:spPr>
              <a:blipFill>
                <a:blip xmlns:r="http://schemas.openxmlformats.org/officeDocument/2006/relationships" r:embed="rId3"/>
                <a:stretch>
                  <a:fillRect/>
                </a:stretch>
              </a:blipFill>
              <a:ln w="25400">
                <a:noFill/>
              </a:ln>
              <a:effectLst/>
            </c:spPr>
          </c:marker>
          <c:dPt>
            <c:idx val="1"/>
            <c:marker>
              <c:symbol val="picture"/>
              <c:spPr>
                <a:blipFill>
                  <a:blip xmlns:r="http://schemas.openxmlformats.org/officeDocument/2006/relationships" r:embed="rId3"/>
                  <a:stretch>
                    <a:fillRect/>
                  </a:stretch>
                </a:blipFill>
                <a:ln w="2540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EDBB-0D4A-9206-0B23663C6E9C}"/>
              </c:ext>
            </c:extLst>
          </c:dPt>
          <c:dPt>
            <c:idx val="2"/>
            <c:marker>
              <c:symbol val="picture"/>
              <c:spPr>
                <a:blipFill>
                  <a:blip xmlns:r="http://schemas.openxmlformats.org/officeDocument/2006/relationships" r:embed="rId3"/>
                  <a:stretch>
                    <a:fillRect/>
                  </a:stretch>
                </a:blipFill>
                <a:ln w="2540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EDBB-0D4A-9206-0B23663C6E9C}"/>
              </c:ext>
            </c:extLst>
          </c:dPt>
          <c:dPt>
            <c:idx val="3"/>
            <c:marker>
              <c:symbol val="picture"/>
              <c:spPr>
                <a:blipFill>
                  <a:blip xmlns:r="http://schemas.openxmlformats.org/officeDocument/2006/relationships" r:embed="rId3"/>
                  <a:stretch>
                    <a:fillRect/>
                  </a:stretch>
                </a:blipFill>
                <a:ln w="2540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EDBB-0D4A-9206-0B23663C6E9C}"/>
              </c:ext>
            </c:extLst>
          </c:dPt>
          <c:dPt>
            <c:idx val="4"/>
            <c:marker>
              <c:symbol val="picture"/>
              <c:spPr>
                <a:blipFill>
                  <a:blip xmlns:r="http://schemas.openxmlformats.org/officeDocument/2006/relationships" r:embed="rId3"/>
                  <a:stretch>
                    <a:fillRect/>
                  </a:stretch>
                </a:blipFill>
                <a:ln w="2540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EDBB-0D4A-9206-0B23663C6E9C}"/>
              </c:ext>
            </c:extLst>
          </c:dPt>
          <c:dPt>
            <c:idx val="5"/>
            <c:marker>
              <c:symbol val="picture"/>
              <c:spPr>
                <a:blipFill>
                  <a:blip xmlns:r="http://schemas.openxmlformats.org/officeDocument/2006/relationships" r:embed="rId3"/>
                  <a:stretch>
                    <a:fillRect/>
                  </a:stretch>
                </a:blipFill>
                <a:ln w="2540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EDBB-0D4A-9206-0B23663C6E9C}"/>
              </c:ext>
            </c:extLst>
          </c:dPt>
          <c:dPt>
            <c:idx val="6"/>
            <c:marker>
              <c:symbol val="picture"/>
              <c:spPr>
                <a:blipFill>
                  <a:blip xmlns:r="http://schemas.openxmlformats.org/officeDocument/2006/relationships" r:embed="rId3"/>
                  <a:stretch>
                    <a:fillRect/>
                  </a:stretch>
                </a:blipFill>
                <a:ln w="2540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EDBB-0D4A-9206-0B23663C6E9C}"/>
              </c:ext>
            </c:extLst>
          </c:dPt>
          <c:dPt>
            <c:idx val="7"/>
            <c:marker>
              <c:symbol val="picture"/>
              <c:spPr>
                <a:blipFill>
                  <a:blip xmlns:r="http://schemas.openxmlformats.org/officeDocument/2006/relationships" r:embed="rId3"/>
                  <a:stretch>
                    <a:fillRect/>
                  </a:stretch>
                </a:blipFill>
                <a:ln w="2540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EDBB-0D4A-9206-0B23663C6E9C}"/>
              </c:ext>
            </c:extLst>
          </c:dPt>
          <c:dPt>
            <c:idx val="8"/>
            <c:marker>
              <c:symbol val="picture"/>
              <c:spPr>
                <a:blipFill>
                  <a:blip xmlns:r="http://schemas.openxmlformats.org/officeDocument/2006/relationships" r:embed="rId3"/>
                  <a:stretch>
                    <a:fillRect/>
                  </a:stretch>
                </a:blipFill>
                <a:ln w="2540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7-EDBB-0D4A-9206-0B23663C6E9C}"/>
              </c:ext>
            </c:extLst>
          </c:dPt>
          <c:dPt>
            <c:idx val="9"/>
            <c:marker>
              <c:symbol val="picture"/>
              <c:spPr>
                <a:blipFill>
                  <a:blip xmlns:r="http://schemas.openxmlformats.org/officeDocument/2006/relationships" r:embed="rId3"/>
                  <a:stretch>
                    <a:fillRect/>
                  </a:stretch>
                </a:blipFill>
                <a:ln w="2540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8-EDBB-0D4A-9206-0B23663C6E9C}"/>
              </c:ext>
            </c:extLst>
          </c:dPt>
          <c:dPt>
            <c:idx val="10"/>
            <c:marker>
              <c:symbol val="picture"/>
              <c:spPr>
                <a:blipFill>
                  <a:blip xmlns:r="http://schemas.openxmlformats.org/officeDocument/2006/relationships" r:embed="rId3"/>
                  <a:stretch>
                    <a:fillRect/>
                  </a:stretch>
                </a:blipFill>
                <a:ln w="2540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9-EDBB-0D4A-9206-0B23663C6E9C}"/>
              </c:ext>
            </c:extLst>
          </c:dPt>
          <c:dPt>
            <c:idx val="11"/>
            <c:marker>
              <c:symbol val="picture"/>
              <c:spPr>
                <a:blipFill>
                  <a:blip xmlns:r="http://schemas.openxmlformats.org/officeDocument/2006/relationships" r:embed="rId3"/>
                  <a:stretch>
                    <a:fillRect/>
                  </a:stretch>
                </a:blipFill>
                <a:ln w="2540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A-EDBB-0D4A-9206-0B23663C6E9C}"/>
              </c:ext>
            </c:extLst>
          </c:dPt>
          <c:dPt>
            <c:idx val="12"/>
            <c:marker>
              <c:symbol val="picture"/>
              <c:spPr>
                <a:blipFill>
                  <a:blip xmlns:r="http://schemas.openxmlformats.org/officeDocument/2006/relationships" r:embed="rId3"/>
                  <a:stretch>
                    <a:fillRect/>
                  </a:stretch>
                </a:blipFill>
                <a:ln w="2540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B-EDBB-0D4A-9206-0B23663C6E9C}"/>
              </c:ext>
            </c:extLst>
          </c:dPt>
          <c:dPt>
            <c:idx val="13"/>
            <c:marker>
              <c:symbol val="picture"/>
              <c:spPr>
                <a:blipFill>
                  <a:blip xmlns:r="http://schemas.openxmlformats.org/officeDocument/2006/relationships" r:embed="rId3"/>
                  <a:stretch>
                    <a:fillRect/>
                  </a:stretch>
                </a:blipFill>
                <a:ln w="2540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C-EDBB-0D4A-9206-0B23663C6E9C}"/>
              </c:ext>
            </c:extLst>
          </c:dPt>
          <c:xVal>
            <c:numRef>
              <c:f>Sheet3!$I$27:$I$40</c:f>
              <c:numCache>
                <c:formatCode>General</c:formatCode>
                <c:ptCount val="14"/>
                <c:pt idx="0">
                  <c:v>18.7</c:v>
                </c:pt>
                <c:pt idx="1">
                  <c:v>53</c:v>
                </c:pt>
                <c:pt idx="2">
                  <c:v>99</c:v>
                </c:pt>
                <c:pt idx="3">
                  <c:v>155.30000000000001</c:v>
                </c:pt>
                <c:pt idx="4">
                  <c:v>53</c:v>
                </c:pt>
                <c:pt idx="5">
                  <c:v>93</c:v>
                </c:pt>
                <c:pt idx="6">
                  <c:v>80.7</c:v>
                </c:pt>
                <c:pt idx="7">
                  <c:v>151.19999999999999</c:v>
                </c:pt>
                <c:pt idx="8">
                  <c:v>32.5</c:v>
                </c:pt>
                <c:pt idx="9">
                  <c:v>72.5</c:v>
                </c:pt>
                <c:pt idx="10">
                  <c:v>20.5</c:v>
                </c:pt>
                <c:pt idx="11">
                  <c:v>145</c:v>
                </c:pt>
                <c:pt idx="12">
                  <c:v>24.8</c:v>
                </c:pt>
                <c:pt idx="13">
                  <c:v>40.700000000000003</c:v>
                </c:pt>
              </c:numCache>
            </c:numRef>
          </c:xVal>
          <c:yVal>
            <c:numRef>
              <c:f>Sheet3!$H$27:$H$40</c:f>
              <c:numCache>
                <c:formatCode>General</c:formatCode>
                <c:ptCount val="14"/>
                <c:pt idx="0">
                  <c:v>0</c:v>
                </c:pt>
                <c:pt idx="1">
                  <c:v>55</c:v>
                </c:pt>
                <c:pt idx="2">
                  <c:v>60</c:v>
                </c:pt>
                <c:pt idx="3">
                  <c:v>61</c:v>
                </c:pt>
                <c:pt idx="4">
                  <c:v>76</c:v>
                </c:pt>
                <c:pt idx="5">
                  <c:v>76</c:v>
                </c:pt>
                <c:pt idx="6">
                  <c:v>80</c:v>
                </c:pt>
                <c:pt idx="7">
                  <c:v>90</c:v>
                </c:pt>
                <c:pt idx="8">
                  <c:v>120</c:v>
                </c:pt>
                <c:pt idx="9">
                  <c:v>120</c:v>
                </c:pt>
                <c:pt idx="10">
                  <c:v>120</c:v>
                </c:pt>
                <c:pt idx="11">
                  <c:v>120</c:v>
                </c:pt>
                <c:pt idx="12">
                  <c:v>200</c:v>
                </c:pt>
                <c:pt idx="13">
                  <c:v>280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EDBB-0D4A-9206-0B23663C6E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1148240"/>
        <c:axId val="231727616"/>
      </c:scatterChart>
      <c:valAx>
        <c:axId val="231148240"/>
        <c:scaling>
          <c:orientation val="minMax"/>
        </c:scaling>
        <c:delete val="0"/>
        <c:axPos val="t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800" b="1">
                    <a:solidFill>
                      <a:schemeClr val="tx1"/>
                    </a:solidFill>
                  </a:rPr>
                  <a:t>Avg. Nitrate leaching (kgNO3 -N ha^-1)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8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1727616"/>
        <c:crosses val="autoZero"/>
        <c:crossBetween val="midCat"/>
      </c:valAx>
      <c:valAx>
        <c:axId val="231727616"/>
        <c:scaling>
          <c:orientation val="maxMin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800" b="1">
                    <a:solidFill>
                      <a:schemeClr val="tx1"/>
                    </a:solidFill>
                  </a:rPr>
                  <a:t>Depth  (cm)</a:t>
                </a:r>
              </a:p>
            </c:rich>
          </c:tx>
          <c:layout>
            <c:manualLayout>
              <c:xMode val="edge"/>
              <c:yMode val="edge"/>
              <c:x val="1.7551251838898777E-2"/>
              <c:y val="0.402974637045677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8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114824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40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4000" b="1" dirty="0">
                <a:solidFill>
                  <a:schemeClr val="tx1"/>
                </a:solidFill>
              </a:rPr>
              <a:t>Nitrate Across Depth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0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'NH3 Test'!$J$71</c:f>
              <c:strCache>
                <c:ptCount val="1"/>
                <c:pt idx="0">
                  <c:v>Control 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bg1"/>
              </a:solidFill>
            </a:ln>
            <a:effectLst/>
          </c:spPr>
          <c:invertIfNegative val="0"/>
          <c:cat>
            <c:strRef>
              <c:f>'NH3 Test'!$K$70:$N$70</c:f>
              <c:strCache>
                <c:ptCount val="4"/>
                <c:pt idx="0">
                  <c:v>0-15</c:v>
                </c:pt>
                <c:pt idx="1">
                  <c:v>15-30</c:v>
                </c:pt>
                <c:pt idx="2">
                  <c:v>30-45</c:v>
                </c:pt>
                <c:pt idx="3">
                  <c:v>45-40</c:v>
                </c:pt>
              </c:strCache>
            </c:strRef>
          </c:cat>
          <c:val>
            <c:numRef>
              <c:f>'NH3 Test'!$K$71:$N$71</c:f>
              <c:numCache>
                <c:formatCode>General</c:formatCode>
                <c:ptCount val="4"/>
                <c:pt idx="0">
                  <c:v>12.074999999999999</c:v>
                </c:pt>
                <c:pt idx="1">
                  <c:v>7.2449999999999992</c:v>
                </c:pt>
                <c:pt idx="2">
                  <c:v>6.2249999999999996</c:v>
                </c:pt>
                <c:pt idx="3">
                  <c:v>7.8449999999999998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D2-7243-80BC-65506E803828}"/>
            </c:ext>
          </c:extLst>
        </c:ser>
        <c:ser>
          <c:idx val="1"/>
          <c:order val="1"/>
          <c:tx>
            <c:strRef>
              <c:f>'NH3 Test'!$J$72</c:f>
              <c:strCache>
                <c:ptCount val="1"/>
                <c:pt idx="0">
                  <c:v>Ca(NO3)2 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'NH3 Test'!$K$70:$N$70</c:f>
              <c:strCache>
                <c:ptCount val="4"/>
                <c:pt idx="0">
                  <c:v>0-15</c:v>
                </c:pt>
                <c:pt idx="1">
                  <c:v>15-30</c:v>
                </c:pt>
                <c:pt idx="2">
                  <c:v>30-45</c:v>
                </c:pt>
                <c:pt idx="3">
                  <c:v>45-40</c:v>
                </c:pt>
              </c:strCache>
            </c:strRef>
          </c:cat>
          <c:val>
            <c:numRef>
              <c:f>'NH3 Test'!$K$72:$N$72</c:f>
              <c:numCache>
                <c:formatCode>General</c:formatCode>
                <c:ptCount val="4"/>
                <c:pt idx="0">
                  <c:v>19.805</c:v>
                </c:pt>
                <c:pt idx="1">
                  <c:v>14.75</c:v>
                </c:pt>
                <c:pt idx="2">
                  <c:v>4.57</c:v>
                </c:pt>
                <c:pt idx="3">
                  <c:v>5.83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4D2-7243-80BC-65506E803828}"/>
            </c:ext>
          </c:extLst>
        </c:ser>
        <c:ser>
          <c:idx val="2"/>
          <c:order val="2"/>
          <c:tx>
            <c:strRef>
              <c:f>'NH3 Test'!$J$73</c:f>
              <c:strCache>
                <c:ptCount val="1"/>
                <c:pt idx="0">
                  <c:v>Urea 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strRef>
              <c:f>'NH3 Test'!$K$70:$N$70</c:f>
              <c:strCache>
                <c:ptCount val="4"/>
                <c:pt idx="0">
                  <c:v>0-15</c:v>
                </c:pt>
                <c:pt idx="1">
                  <c:v>15-30</c:v>
                </c:pt>
                <c:pt idx="2">
                  <c:v>30-45</c:v>
                </c:pt>
                <c:pt idx="3">
                  <c:v>45-40</c:v>
                </c:pt>
              </c:strCache>
            </c:strRef>
          </c:cat>
          <c:val>
            <c:numRef>
              <c:f>'NH3 Test'!$K$73:$N$73</c:f>
              <c:numCache>
                <c:formatCode>General</c:formatCode>
                <c:ptCount val="4"/>
                <c:pt idx="0">
                  <c:v>16.925000000000001</c:v>
                </c:pt>
                <c:pt idx="1">
                  <c:v>22.035</c:v>
                </c:pt>
                <c:pt idx="2">
                  <c:v>10.715</c:v>
                </c:pt>
                <c:pt idx="3">
                  <c:v>6.5750000000000002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4D2-7243-80BC-65506E8038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79865360"/>
        <c:axId val="276222784"/>
      </c:barChart>
      <c:catAx>
        <c:axId val="47986536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3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200" b="1">
                    <a:solidFill>
                      <a:schemeClr val="tx1"/>
                    </a:solidFill>
                  </a:rPr>
                  <a:t>Depth (cm)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3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6222784"/>
        <c:crosses val="autoZero"/>
        <c:auto val="1"/>
        <c:lblAlgn val="ctr"/>
        <c:lblOffset val="100"/>
        <c:noMultiLvlLbl val="0"/>
      </c:catAx>
      <c:valAx>
        <c:axId val="27622278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3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200" b="1">
                    <a:solidFill>
                      <a:schemeClr val="tx1"/>
                    </a:solidFill>
                  </a:rPr>
                  <a:t>Nitrate (ug/NH3/g)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3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9865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8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800" b="1">
                <a:solidFill>
                  <a:schemeClr val="tx1"/>
                </a:solidFill>
              </a:rPr>
              <a:t> Potato and Maiz Leaching Comparison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708999492884218"/>
          <c:y val="0.12738655399518733"/>
          <c:w val="0.81291000507115785"/>
          <c:h val="0.7044257184090104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Sheet3!$B$1</c:f>
              <c:strCache>
                <c:ptCount val="1"/>
                <c:pt idx="0">
                  <c:v>Potato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val>
            <c:numRef>
              <c:f>Sheet3!$B$2:$B$8</c:f>
              <c:numCache>
                <c:formatCode>General</c:formatCode>
                <c:ptCount val="7"/>
                <c:pt idx="0">
                  <c:v>83</c:v>
                </c:pt>
                <c:pt idx="1">
                  <c:v>88</c:v>
                </c:pt>
                <c:pt idx="2">
                  <c:v>88</c:v>
                </c:pt>
                <c:pt idx="3">
                  <c:v>66</c:v>
                </c:pt>
                <c:pt idx="4">
                  <c:v>69</c:v>
                </c:pt>
                <c:pt idx="5">
                  <c:v>127</c:v>
                </c:pt>
                <c:pt idx="6">
                  <c:v>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40-6E47-9383-BB0D24265150}"/>
            </c:ext>
          </c:extLst>
        </c:ser>
        <c:ser>
          <c:idx val="1"/>
          <c:order val="1"/>
          <c:tx>
            <c:strRef>
              <c:f>Sheet3!$C$1</c:f>
              <c:strCache>
                <c:ptCount val="1"/>
                <c:pt idx="0">
                  <c:v>Maiz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val>
            <c:numRef>
              <c:f>Sheet3!$C$2:$C$8</c:f>
              <c:numCache>
                <c:formatCode>General</c:formatCode>
                <c:ptCount val="7"/>
                <c:pt idx="0">
                  <c:v>255</c:v>
                </c:pt>
                <c:pt idx="1">
                  <c:v>166</c:v>
                </c:pt>
                <c:pt idx="2">
                  <c:v>253</c:v>
                </c:pt>
                <c:pt idx="3">
                  <c:v>261</c:v>
                </c:pt>
                <c:pt idx="4">
                  <c:v>321</c:v>
                </c:pt>
                <c:pt idx="5">
                  <c:v>23.4</c:v>
                </c:pt>
                <c:pt idx="6">
                  <c:v>32.799999999999997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B40-6E47-9383-BB0D242651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9933072"/>
        <c:axId val="309518128"/>
      </c:barChart>
      <c:catAx>
        <c:axId val="229933072"/>
        <c:scaling>
          <c:orientation val="minMax"/>
        </c:scaling>
        <c:delete val="1"/>
        <c:axPos val="b"/>
        <c:majorTickMark val="none"/>
        <c:minorTickMark val="none"/>
        <c:tickLblPos val="nextTo"/>
        <c:crossAx val="309518128"/>
        <c:crosses val="autoZero"/>
        <c:auto val="1"/>
        <c:lblAlgn val="ctr"/>
        <c:lblOffset val="100"/>
        <c:noMultiLvlLbl val="0"/>
      </c:catAx>
      <c:valAx>
        <c:axId val="30951812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b="1">
                    <a:solidFill>
                      <a:schemeClr val="tx1"/>
                    </a:solidFill>
                  </a:rPr>
                  <a:t>Cumulative Nitrate Leached  (kgNO3 -N) ha^-1)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accent1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99330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3200" b="1" dirty="0">
                <a:solidFill>
                  <a:schemeClr val="tx1"/>
                </a:solidFill>
              </a:rPr>
              <a:t>Soil Moisture (%) Across Depths</a:t>
            </a:r>
          </a:p>
        </c:rich>
      </c:tx>
      <c:layout>
        <c:manualLayout>
          <c:xMode val="edge"/>
          <c:yMode val="edge"/>
          <c:x val="0.24440124644782843"/>
          <c:y val="2.977379728706785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'[Grad_Res_lab_analysis.xlsx]Soil Moisture Content'!$L$18</c:f>
              <c:strCache>
                <c:ptCount val="1"/>
                <c:pt idx="0">
                  <c:v>Soil Moisture (%)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strRef>
              <c:f>'[Grad_Res_lab_analysis.xlsx]Soil Moisture Content'!$K$19:$K$22</c:f>
              <c:strCache>
                <c:ptCount val="4"/>
                <c:pt idx="0">
                  <c:v>0-15</c:v>
                </c:pt>
                <c:pt idx="1">
                  <c:v>15-30</c:v>
                </c:pt>
                <c:pt idx="2">
                  <c:v>30-45</c:v>
                </c:pt>
                <c:pt idx="3">
                  <c:v>45-60</c:v>
                </c:pt>
              </c:strCache>
            </c:strRef>
          </c:cat>
          <c:val>
            <c:numRef>
              <c:f>'[Grad_Res_lab_analysis.xlsx]Soil Moisture Content'!$L$19:$L$22</c:f>
              <c:numCache>
                <c:formatCode>0.00</c:formatCode>
                <c:ptCount val="4"/>
                <c:pt idx="0">
                  <c:v>10.744999999999999</c:v>
                </c:pt>
                <c:pt idx="1">
                  <c:v>8.43</c:v>
                </c:pt>
                <c:pt idx="2">
                  <c:v>11.445</c:v>
                </c:pt>
                <c:pt idx="3">
                  <c:v>10.881666666666666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190-1D42-AD11-5EFC9966B0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83997280"/>
        <c:axId val="485599040"/>
      </c:lineChart>
      <c:catAx>
        <c:axId val="48399728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b="1">
                    <a:solidFill>
                      <a:schemeClr val="tx1"/>
                    </a:solidFill>
                  </a:rPr>
                  <a:t>Depth (cm)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5599040"/>
        <c:crosses val="autoZero"/>
        <c:auto val="1"/>
        <c:lblAlgn val="ctr"/>
        <c:lblOffset val="100"/>
        <c:noMultiLvlLbl val="0"/>
      </c:catAx>
      <c:valAx>
        <c:axId val="485599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3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600" b="1">
                    <a:solidFill>
                      <a:schemeClr val="tx1"/>
                    </a:solidFill>
                  </a:rPr>
                  <a:t>Soil Moisture 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36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3997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5T17:36:03.37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5T18:44:00.249"/>
    </inkml:context>
    <inkml:brush xml:id="br0">
      <inkml:brushProperty name="width" value="0.1" units="cm"/>
      <inkml:brushProperty name="height" value="0.2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1 0 16383,'0'0'0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E09D59-B52D-3745-B042-8D3FAF56DA57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478787-E5D7-4043-9E07-DE497DD5E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865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478787-E5D7-4043-9E07-DE497DD5E5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9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5387342"/>
            <a:ext cx="37307520" cy="11460480"/>
          </a:xfrm>
        </p:spPr>
        <p:txBody>
          <a:bodyPr anchor="b"/>
          <a:lstStyle>
            <a:lvl1pPr algn="ctr"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17289782"/>
            <a:ext cx="32918400" cy="7947658"/>
          </a:xfrm>
        </p:spPr>
        <p:txBody>
          <a:bodyPr/>
          <a:lstStyle>
            <a:lvl1pPr marL="0" indent="0" algn="ctr">
              <a:buNone/>
              <a:defRPr sz="11520"/>
            </a:lvl1pPr>
            <a:lvl2pPr marL="2194560" indent="0" algn="ctr">
              <a:buNone/>
              <a:defRPr sz="9600"/>
            </a:lvl2pPr>
            <a:lvl3pPr marL="4389120" indent="0" algn="ctr">
              <a:buNone/>
              <a:defRPr sz="8640"/>
            </a:lvl3pPr>
            <a:lvl4pPr marL="6583680" indent="0" algn="ctr">
              <a:buNone/>
              <a:defRPr sz="7680"/>
            </a:lvl4pPr>
            <a:lvl5pPr marL="8778240" indent="0" algn="ctr">
              <a:buNone/>
              <a:defRPr sz="7680"/>
            </a:lvl5pPr>
            <a:lvl6pPr marL="10972800" indent="0" algn="ctr">
              <a:buNone/>
              <a:defRPr sz="7680"/>
            </a:lvl6pPr>
            <a:lvl7pPr marL="13167360" indent="0" algn="ctr">
              <a:buNone/>
              <a:defRPr sz="7680"/>
            </a:lvl7pPr>
            <a:lvl8pPr marL="15361920" indent="0" algn="ctr">
              <a:buNone/>
              <a:defRPr sz="7680"/>
            </a:lvl8pPr>
            <a:lvl9pPr marL="17556480" indent="0" algn="ctr">
              <a:buNone/>
              <a:defRPr sz="76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F42D2-0F7C-5F40-AD80-35F54F7FB79B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D9BB0-0F39-E84F-B532-7C3D38086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497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F42D2-0F7C-5F40-AD80-35F54F7FB79B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D9BB0-0F39-E84F-B532-7C3D38086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728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409642" y="1752600"/>
            <a:ext cx="9464040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7522" y="1752600"/>
            <a:ext cx="27843480" cy="278968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F42D2-0F7C-5F40-AD80-35F54F7FB79B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D9BB0-0F39-E84F-B532-7C3D38086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263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F42D2-0F7C-5F40-AD80-35F54F7FB79B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D9BB0-0F39-E84F-B532-7C3D38086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781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4662" y="8206749"/>
            <a:ext cx="37856160" cy="13693138"/>
          </a:xfrm>
        </p:spPr>
        <p:txBody>
          <a:bodyPr anchor="b"/>
          <a:lstStyle>
            <a:lvl1pPr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4662" y="22029429"/>
            <a:ext cx="37856160" cy="7200898"/>
          </a:xfrm>
        </p:spPr>
        <p:txBody>
          <a:bodyPr/>
          <a:lstStyle>
            <a:lvl1pPr marL="0" indent="0">
              <a:buNone/>
              <a:defRPr sz="11520">
                <a:solidFill>
                  <a:schemeClr val="tx1"/>
                </a:solidFill>
              </a:defRPr>
            </a:lvl1pPr>
            <a:lvl2pPr marL="219456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2pPr>
            <a:lvl3pPr marL="4389120" indent="0">
              <a:buNone/>
              <a:defRPr sz="8640">
                <a:solidFill>
                  <a:schemeClr val="tx1">
                    <a:tint val="75000"/>
                  </a:schemeClr>
                </a:solidFill>
              </a:defRPr>
            </a:lvl3pPr>
            <a:lvl4pPr marL="658368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4pPr>
            <a:lvl5pPr marL="877824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F42D2-0F7C-5F40-AD80-35F54F7FB79B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D9BB0-0F39-E84F-B532-7C3D38086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863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2199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F42D2-0F7C-5F40-AD80-35F54F7FB79B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D9BB0-0F39-E84F-B532-7C3D38086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811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1752607"/>
            <a:ext cx="37856160" cy="6362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3242" y="8069582"/>
            <a:ext cx="18568032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23242" y="12024360"/>
            <a:ext cx="18568032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19922" y="8069582"/>
            <a:ext cx="18659477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19922" y="12024360"/>
            <a:ext cx="18659477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F42D2-0F7C-5F40-AD80-35F54F7FB79B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D9BB0-0F39-E84F-B532-7C3D38086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783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F42D2-0F7C-5F40-AD80-35F54F7FB79B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D9BB0-0F39-E84F-B532-7C3D38086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70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F42D2-0F7C-5F40-AD80-35F54F7FB79B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D9BB0-0F39-E84F-B532-7C3D38086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59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59477" y="4739647"/>
            <a:ext cx="22219920" cy="23393400"/>
          </a:xfrm>
        </p:spPr>
        <p:txBody>
          <a:bodyPr/>
          <a:lstStyle>
            <a:lvl1pPr>
              <a:defRPr sz="15360"/>
            </a:lvl1pPr>
            <a:lvl2pPr>
              <a:defRPr sz="13440"/>
            </a:lvl2pPr>
            <a:lvl3pPr>
              <a:defRPr sz="1152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F42D2-0F7C-5F40-AD80-35F54F7FB79B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D9BB0-0F39-E84F-B532-7C3D38086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161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659477" y="4739647"/>
            <a:ext cx="22219920" cy="23393400"/>
          </a:xfrm>
        </p:spPr>
        <p:txBody>
          <a:bodyPr anchor="t"/>
          <a:lstStyle>
            <a:lvl1pPr marL="0" indent="0">
              <a:buNone/>
              <a:defRPr sz="15360"/>
            </a:lvl1pPr>
            <a:lvl2pPr marL="2194560" indent="0">
              <a:buNone/>
              <a:defRPr sz="13440"/>
            </a:lvl2pPr>
            <a:lvl3pPr marL="4389120" indent="0">
              <a:buNone/>
              <a:defRPr sz="1152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F42D2-0F7C-5F40-AD80-35F54F7FB79B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D9BB0-0F39-E84F-B532-7C3D38086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393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17520" y="1752607"/>
            <a:ext cx="3785616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0" y="8763000"/>
            <a:ext cx="3785616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1752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5F42D2-0F7C-5F40-AD80-35F54F7FB79B}" type="datetimeFigureOut">
              <a:rPr lang="en-US" smtClean="0"/>
              <a:t>11/18/21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38960" y="30510487"/>
            <a:ext cx="1481328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99816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D9BB0-0F39-E84F-B532-7C3D38086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633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21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4389120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5.jpeg"/><Relationship Id="rId18" Type="http://schemas.openxmlformats.org/officeDocument/2006/relationships/chart" Target="../charts/chart5.xml"/><Relationship Id="rId3" Type="http://schemas.openxmlformats.org/officeDocument/2006/relationships/image" Target="../media/image1.jpeg"/><Relationship Id="rId7" Type="http://schemas.openxmlformats.org/officeDocument/2006/relationships/customXml" Target="../ink/ink1.xml"/><Relationship Id="rId12" Type="http://schemas.openxmlformats.org/officeDocument/2006/relationships/image" Target="../media/image4.jpeg"/><Relationship Id="rId17" Type="http://schemas.openxmlformats.org/officeDocument/2006/relationships/chart" Target="../charts/chart4.xml"/><Relationship Id="rId2" Type="http://schemas.openxmlformats.org/officeDocument/2006/relationships/notesSlide" Target="../notesSlides/notesSlide1.xml"/><Relationship Id="rId16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File:University_of_Texas_Rio_Grande_Valley_logo.svg" TargetMode="External"/><Relationship Id="rId11" Type="http://schemas.openxmlformats.org/officeDocument/2006/relationships/image" Target="../media/image3.tiff"/><Relationship Id="rId5" Type="http://schemas.openxmlformats.org/officeDocument/2006/relationships/image" Target="../media/image2.png"/><Relationship Id="rId15" Type="http://schemas.openxmlformats.org/officeDocument/2006/relationships/chart" Target="../charts/chart2.xml"/><Relationship Id="rId10" Type="http://schemas.openxmlformats.org/officeDocument/2006/relationships/image" Target="../media/image4.png"/><Relationship Id="rId19" Type="http://schemas.openxmlformats.org/officeDocument/2006/relationships/chart" Target="../charts/chart6.xml"/><Relationship Id="rId4" Type="http://schemas.openxmlformats.org/officeDocument/2006/relationships/hyperlink" Target="http://neurodojo.blogspot.com/2015/02/analyzing-utrgv-vaqueros-logo-or-who.html" TargetMode="External"/><Relationship Id="rId9" Type="http://schemas.openxmlformats.org/officeDocument/2006/relationships/customXml" Target="../ink/ink2.xml"/><Relationship Id="rId1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chemeClr val="accent6">
                <a:lumMod val="5000"/>
                <a:lumOff val="95000"/>
              </a:schemeClr>
            </a:gs>
            <a:gs pos="99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ABDF8C0-1364-604B-8BD1-F91A5E1FA596}"/>
              </a:ext>
            </a:extLst>
          </p:cNvPr>
          <p:cNvSpPr/>
          <p:nvPr/>
        </p:nvSpPr>
        <p:spPr>
          <a:xfrm>
            <a:off x="1463040" y="384192"/>
            <a:ext cx="40843199" cy="427117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767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40021-2934-F947-84EF-3C477F87DA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7983" y="4810195"/>
            <a:ext cx="6474756" cy="1157882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en-US" sz="7000" b="1" dirty="0"/>
              <a:t>Introduction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7F67CE-62B9-554E-9CE4-C2D6DEA7A35A}"/>
              </a:ext>
            </a:extLst>
          </p:cNvPr>
          <p:cNvSpPr txBox="1"/>
          <p:nvPr/>
        </p:nvSpPr>
        <p:spPr>
          <a:xfrm>
            <a:off x="12006450" y="609557"/>
            <a:ext cx="19720418" cy="19264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959" b="1"/>
              <a:t>Measuring Nitrate Loss in the Form of Leaching in Different Soil Types and Nitrogen Fertilizers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5C5AADC9-B9F1-D345-805B-C81D3DDF26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770802" y="611830"/>
            <a:ext cx="3621067" cy="2969269"/>
          </a:xfrm>
          <a:prstGeom prst="rect">
            <a:avLst/>
          </a:prstGeom>
        </p:spPr>
      </p:pic>
      <p:pic>
        <p:nvPicPr>
          <p:cNvPr id="19" name="Picture 18" descr="A picture containing text, bottle&#10;&#10;Description automatically generated">
            <a:extLst>
              <a:ext uri="{FF2B5EF4-FFF2-40B4-BE49-F238E27FC236}">
                <a16:creationId xmlns:a16="http://schemas.microsoft.com/office/drawing/2014/main" id="{1CA6A0E4-E8A9-D044-9C87-FDE9C6E568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4329797" y="953908"/>
            <a:ext cx="6988043" cy="190729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5054413-B2AC-5548-AC18-1611E15A6263}"/>
              </a:ext>
            </a:extLst>
          </p:cNvPr>
          <p:cNvSpPr txBox="1"/>
          <p:nvPr/>
        </p:nvSpPr>
        <p:spPr>
          <a:xfrm>
            <a:off x="1804442" y="22989476"/>
            <a:ext cx="9739708" cy="11695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000" b="1" dirty="0"/>
              <a:t>Experimental Approach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A6A662D-8D5A-914E-9328-7A4F2859C4B4}"/>
              </a:ext>
            </a:extLst>
          </p:cNvPr>
          <p:cNvSpPr txBox="1"/>
          <p:nvPr/>
        </p:nvSpPr>
        <p:spPr>
          <a:xfrm>
            <a:off x="17126695" y="11662127"/>
            <a:ext cx="10497311" cy="11695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000" b="1" dirty="0"/>
              <a:t>Results - Field Research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07B9EDF-7612-0D4B-B3C3-903F2DC473C8}"/>
              </a:ext>
            </a:extLst>
          </p:cNvPr>
          <p:cNvSpPr txBox="1"/>
          <p:nvPr/>
        </p:nvSpPr>
        <p:spPr>
          <a:xfrm>
            <a:off x="13195381" y="2515526"/>
            <a:ext cx="17828535" cy="920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79"/>
              <a:t>Gladys De La Rosa, Chu-Lin Cheng, James J. Kang, Engil Pereira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0403B0A-76B8-6D4A-9CDF-DDDAAE67B37C}"/>
              </a:ext>
            </a:extLst>
          </p:cNvPr>
          <p:cNvSpPr txBox="1"/>
          <p:nvPr/>
        </p:nvSpPr>
        <p:spPr>
          <a:xfrm>
            <a:off x="7651336" y="3237057"/>
            <a:ext cx="30753464" cy="920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79"/>
              <a:t>School of Earth, Environment, and Marine Sciences, The University of Texas Rio Grande Valley, Edinburg TX.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7800FC7-E68C-BB45-B8EF-229B4665F1F8}"/>
              </a:ext>
            </a:extLst>
          </p:cNvPr>
          <p:cNvSpPr txBox="1"/>
          <p:nvPr/>
        </p:nvSpPr>
        <p:spPr>
          <a:xfrm>
            <a:off x="4904388" y="15414505"/>
            <a:ext cx="3935373" cy="11695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7000" b="1" dirty="0"/>
              <a:t>Objective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1AD2E16-587F-244F-B8E0-2CC3B5403FDD}"/>
              </a:ext>
            </a:extLst>
          </p:cNvPr>
          <p:cNvSpPr txBox="1"/>
          <p:nvPr/>
        </p:nvSpPr>
        <p:spPr>
          <a:xfrm>
            <a:off x="33715396" y="27686983"/>
            <a:ext cx="7719934" cy="11695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7000" b="1" dirty="0"/>
              <a:t>Acknowledgements </a:t>
            </a:r>
          </a:p>
        </p:txBody>
      </p:sp>
      <p:graphicFrame>
        <p:nvGraphicFramePr>
          <p:cNvPr id="33" name="Table 33">
            <a:extLst>
              <a:ext uri="{FF2B5EF4-FFF2-40B4-BE49-F238E27FC236}">
                <a16:creationId xmlns:a16="http://schemas.microsoft.com/office/drawing/2014/main" id="{1AEFF7BF-6459-574F-B709-4316207865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1266172"/>
              </p:ext>
            </p:extLst>
          </p:nvPr>
        </p:nvGraphicFramePr>
        <p:xfrm>
          <a:off x="23712567" y="5818068"/>
          <a:ext cx="6077655" cy="5330844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563065">
                  <a:extLst>
                    <a:ext uri="{9D8B030D-6E8A-4147-A177-3AD203B41FA5}">
                      <a16:colId xmlns:a16="http://schemas.microsoft.com/office/drawing/2014/main" val="494631923"/>
                    </a:ext>
                  </a:extLst>
                </a:gridCol>
                <a:gridCol w="2514590">
                  <a:extLst>
                    <a:ext uri="{9D8B030D-6E8A-4147-A177-3AD203B41FA5}">
                      <a16:colId xmlns:a16="http://schemas.microsoft.com/office/drawing/2014/main" val="251382626"/>
                    </a:ext>
                  </a:extLst>
                </a:gridCol>
              </a:tblGrid>
              <a:tr h="578900">
                <a:tc>
                  <a:txBody>
                    <a:bodyPr/>
                    <a:lstStyle/>
                    <a:p>
                      <a:r>
                        <a:rPr lang="en-US" sz="4000"/>
                        <a:t>Soil Type</a:t>
                      </a:r>
                    </a:p>
                  </a:txBody>
                  <a:tcPr marL="75674" marR="75674" marT="37837" marB="378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/>
                        <a:t>Hargill </a:t>
                      </a:r>
                    </a:p>
                  </a:txBody>
                  <a:tcPr marL="75674" marR="75674" marT="37837" marB="378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0042856"/>
                  </a:ext>
                </a:extLst>
              </a:tr>
              <a:tr h="715755">
                <a:tc>
                  <a:txBody>
                    <a:bodyPr/>
                    <a:lstStyle/>
                    <a:p>
                      <a:r>
                        <a:rPr lang="en-US" sz="4000" dirty="0"/>
                        <a:t>Soil </a:t>
                      </a:r>
                    </a:p>
                    <a:p>
                      <a:r>
                        <a:rPr lang="en-US" sz="4000" dirty="0"/>
                        <a:t>Texture</a:t>
                      </a:r>
                    </a:p>
                  </a:txBody>
                  <a:tcPr marL="75674" marR="75674" marT="37837" marB="378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/>
                        <a:t>Fine Sandy Loam</a:t>
                      </a:r>
                    </a:p>
                  </a:txBody>
                  <a:tcPr marL="75674" marR="75674" marT="37837" marB="378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4291292"/>
                  </a:ext>
                </a:extLst>
              </a:tr>
              <a:tr h="395715">
                <a:tc>
                  <a:txBody>
                    <a:bodyPr/>
                    <a:lstStyle/>
                    <a:p>
                      <a:r>
                        <a:rPr lang="en-US" sz="4000"/>
                        <a:t>Clay %</a:t>
                      </a:r>
                    </a:p>
                  </a:txBody>
                  <a:tcPr marL="75674" marR="75674" marT="37837" marB="378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/>
                        <a:t>22</a:t>
                      </a:r>
                    </a:p>
                  </a:txBody>
                  <a:tcPr marL="75674" marR="75674" marT="37837" marB="378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2775597"/>
                  </a:ext>
                </a:extLst>
              </a:tr>
              <a:tr h="395715">
                <a:tc>
                  <a:txBody>
                    <a:bodyPr/>
                    <a:lstStyle/>
                    <a:p>
                      <a:r>
                        <a:rPr lang="en-US" sz="4000"/>
                        <a:t>Sand % </a:t>
                      </a:r>
                    </a:p>
                  </a:txBody>
                  <a:tcPr marL="75674" marR="75674" marT="37837" marB="378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/>
                        <a:t>59</a:t>
                      </a:r>
                    </a:p>
                  </a:txBody>
                  <a:tcPr marL="75674" marR="75674" marT="37837" marB="378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3923410"/>
                  </a:ext>
                </a:extLst>
              </a:tr>
              <a:tr h="395715">
                <a:tc>
                  <a:txBody>
                    <a:bodyPr/>
                    <a:lstStyle/>
                    <a:p>
                      <a:r>
                        <a:rPr lang="en-US" sz="4000"/>
                        <a:t>Silt % </a:t>
                      </a:r>
                    </a:p>
                  </a:txBody>
                  <a:tcPr marL="75674" marR="75674" marT="37837" marB="378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19</a:t>
                      </a:r>
                    </a:p>
                  </a:txBody>
                  <a:tcPr marL="75674" marR="75674" marT="37837" marB="378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1206529"/>
                  </a:ext>
                </a:extLst>
              </a:tr>
              <a:tr h="395715">
                <a:tc>
                  <a:txBody>
                    <a:bodyPr/>
                    <a:lstStyle/>
                    <a:p>
                      <a:r>
                        <a:rPr lang="en-US" sz="4000"/>
                        <a:t>Organic Matter % </a:t>
                      </a:r>
                    </a:p>
                  </a:txBody>
                  <a:tcPr marL="75674" marR="75674" marT="37837" marB="378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1.20</a:t>
                      </a:r>
                    </a:p>
                  </a:txBody>
                  <a:tcPr marL="75674" marR="75674" marT="37837" marB="3783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1003345"/>
                  </a:ext>
                </a:extLst>
              </a:tr>
            </a:tbl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8C2D2E97-0F95-8B46-81B3-5F2FBD87C888}"/>
              </a:ext>
            </a:extLst>
          </p:cNvPr>
          <p:cNvSpPr txBox="1"/>
          <p:nvPr/>
        </p:nvSpPr>
        <p:spPr>
          <a:xfrm>
            <a:off x="23395754" y="5107038"/>
            <a:ext cx="4675639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 rtlCol="0" anchor="t">
            <a:spAutoFit/>
          </a:bodyPr>
          <a:lstStyle/>
          <a:p>
            <a:r>
              <a:rPr lang="en-US" sz="3200" i="1" dirty="0"/>
              <a:t>Table 1 Soil Characteristics 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E1C8A04-BA4A-9C48-8088-FD55D947F310}"/>
              </a:ext>
            </a:extLst>
          </p:cNvPr>
          <p:cNvSpPr txBox="1"/>
          <p:nvPr/>
        </p:nvSpPr>
        <p:spPr>
          <a:xfrm>
            <a:off x="887396" y="5898994"/>
            <a:ext cx="11677255" cy="18466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800" i="1" dirty="0">
                <a:solidFill>
                  <a:schemeClr val="tx1"/>
                </a:solidFill>
              </a:rPr>
              <a:t>Nutrients, specifically nitrogen (N) are essential for crop production but when it is lost through an overuse of fertilizer application it can cause unwanted leaching. </a:t>
            </a:r>
            <a:endParaRPr lang="en-US" sz="3800" i="1" dirty="0">
              <a:solidFill>
                <a:schemeClr val="tx1"/>
              </a:solidFill>
              <a:cs typeface="Calibri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4771D1BD-B4CB-7D4A-BBC4-60220C428707}"/>
                  </a:ext>
                </a:extLst>
              </p14:cNvPr>
              <p14:cNvContentPartPr/>
              <p14:nvPr/>
            </p14:nvContentPartPr>
            <p14:xfrm>
              <a:off x="-3951989" y="8003520"/>
              <a:ext cx="298" cy="298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4771D1BD-B4CB-7D4A-BBC4-60220C42870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3981789" y="7973720"/>
                <a:ext cx="59600" cy="59600"/>
              </a:xfrm>
              <a:prstGeom prst="rect">
                <a:avLst/>
              </a:prstGeom>
            </p:spPr>
          </p:pic>
        </mc:Fallback>
      </mc:AlternateContent>
      <p:sp>
        <p:nvSpPr>
          <p:cNvPr id="56" name="TextBox 55">
            <a:extLst>
              <a:ext uri="{FF2B5EF4-FFF2-40B4-BE49-F238E27FC236}">
                <a16:creationId xmlns:a16="http://schemas.microsoft.com/office/drawing/2014/main" id="{C825ED99-7242-5A44-A031-9D1C764143B5}"/>
              </a:ext>
            </a:extLst>
          </p:cNvPr>
          <p:cNvSpPr txBox="1"/>
          <p:nvPr/>
        </p:nvSpPr>
        <p:spPr>
          <a:xfrm>
            <a:off x="35071585" y="20492139"/>
            <a:ext cx="5091202" cy="11695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000" b="1" dirty="0"/>
              <a:t>Conclusion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E864279-37E8-FD47-A791-2DC31E346EC3}"/>
              </a:ext>
            </a:extLst>
          </p:cNvPr>
          <p:cNvSpPr txBox="1"/>
          <p:nvPr/>
        </p:nvSpPr>
        <p:spPr>
          <a:xfrm>
            <a:off x="689391" y="18162134"/>
            <a:ext cx="11677255" cy="477053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800" u="sng" dirty="0"/>
              <a:t>Research Questions:</a:t>
            </a:r>
          </a:p>
          <a:p>
            <a:pPr marL="571500" indent="-571500">
              <a:buFont typeface="+mj-lt"/>
              <a:buAutoNum type="romanLcPeriod"/>
            </a:pPr>
            <a:r>
              <a:rPr lang="en-US" sz="3800" dirty="0"/>
              <a:t>Which two fertilizers (Urea or Calcium nitrate) will have the highest potential to be lost as NO</a:t>
            </a:r>
            <a:r>
              <a:rPr lang="en-US" sz="3800" baseline="-25000" dirty="0"/>
              <a:t>3</a:t>
            </a:r>
            <a:r>
              <a:rPr lang="en-US" sz="3800" baseline="30000" dirty="0"/>
              <a:t>-</a:t>
            </a:r>
            <a:r>
              <a:rPr lang="en-US" sz="3800" dirty="0"/>
              <a:t>?</a:t>
            </a:r>
          </a:p>
          <a:p>
            <a:pPr marL="571500" indent="-571500">
              <a:buFont typeface="+mj-lt"/>
              <a:buAutoNum type="romanLcPeriod"/>
            </a:pPr>
            <a:r>
              <a:rPr lang="en-US" sz="3800" dirty="0"/>
              <a:t>Will the type of soils and fertilizer have any effect on the soil microbial community?</a:t>
            </a:r>
          </a:p>
          <a:p>
            <a:pPr marL="571500" indent="-571500">
              <a:buFont typeface="+mj-lt"/>
              <a:buAutoNum type="romanLcPeriod"/>
            </a:pPr>
            <a:r>
              <a:rPr lang="en-US" sz="3800" dirty="0"/>
              <a:t>Using a meta-analysis approach, is there a crop type that most efficiently uses fertilizer-N reducing the concentration of NO</a:t>
            </a:r>
            <a:r>
              <a:rPr lang="en-US" sz="3800" baseline="-25000" dirty="0"/>
              <a:t>3</a:t>
            </a:r>
            <a:r>
              <a:rPr lang="en-US" sz="3800" baseline="30000" dirty="0"/>
              <a:t>-</a:t>
            </a:r>
            <a:r>
              <a:rPr lang="en-US" sz="3800" dirty="0"/>
              <a:t> in leachate?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C9FD6EF-C8A1-6146-AAEB-3F910CA579E0}"/>
              </a:ext>
            </a:extLst>
          </p:cNvPr>
          <p:cNvSpPr txBox="1"/>
          <p:nvPr/>
        </p:nvSpPr>
        <p:spPr>
          <a:xfrm>
            <a:off x="874509" y="16409384"/>
            <a:ext cx="11610720" cy="18466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800" i="1" dirty="0">
                <a:solidFill>
                  <a:schemeClr val="tx1"/>
                </a:solidFill>
              </a:rPr>
              <a:t>NO</a:t>
            </a:r>
            <a:r>
              <a:rPr lang="en-US" sz="3800" i="1" baseline="-25000" dirty="0">
                <a:solidFill>
                  <a:schemeClr val="tx1"/>
                </a:solidFill>
              </a:rPr>
              <a:t>3</a:t>
            </a:r>
            <a:r>
              <a:rPr lang="en-US" sz="3800" i="1" baseline="30000" dirty="0">
                <a:solidFill>
                  <a:schemeClr val="tx1"/>
                </a:solidFill>
              </a:rPr>
              <a:t>-</a:t>
            </a:r>
            <a:r>
              <a:rPr lang="en-US" sz="3800" i="1" dirty="0">
                <a:solidFill>
                  <a:schemeClr val="tx1"/>
                </a:solidFill>
              </a:rPr>
              <a:t> leaching can vary under many conditions but in this study, we aim to identify fertilizers and crops that promote the least NO</a:t>
            </a:r>
            <a:r>
              <a:rPr lang="en-US" sz="3800" i="1" baseline="-25000" dirty="0">
                <a:solidFill>
                  <a:schemeClr val="tx1"/>
                </a:solidFill>
              </a:rPr>
              <a:t>3 </a:t>
            </a:r>
            <a:r>
              <a:rPr lang="en-US" sz="3800" i="1" dirty="0">
                <a:solidFill>
                  <a:schemeClr val="tx1"/>
                </a:solidFill>
              </a:rPr>
              <a:t>losses for sandy soils.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37" name="Ink 1036">
                <a:extLst>
                  <a:ext uri="{FF2B5EF4-FFF2-40B4-BE49-F238E27FC236}">
                    <a16:creationId xmlns:a16="http://schemas.microsoft.com/office/drawing/2014/main" id="{3D57269F-2AC7-B946-AD77-62E7522FF892}"/>
                  </a:ext>
                </a:extLst>
              </p14:cNvPr>
              <p14:cNvContentPartPr/>
              <p14:nvPr/>
            </p14:nvContentPartPr>
            <p14:xfrm>
              <a:off x="26281588" y="14722375"/>
              <a:ext cx="298" cy="298"/>
            </p14:xfrm>
          </p:contentPart>
        </mc:Choice>
        <mc:Fallback xmlns="">
          <p:pic>
            <p:nvPicPr>
              <p:cNvPr id="1037" name="Ink 1036">
                <a:extLst>
                  <a:ext uri="{FF2B5EF4-FFF2-40B4-BE49-F238E27FC236}">
                    <a16:creationId xmlns:a16="http://schemas.microsoft.com/office/drawing/2014/main" id="{3D57269F-2AC7-B946-AD77-62E7522FF89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266688" y="14692575"/>
                <a:ext cx="29800" cy="59600"/>
              </a:xfrm>
              <a:prstGeom prst="rect">
                <a:avLst/>
              </a:prstGeom>
            </p:spPr>
          </p:pic>
        </mc:Fallback>
      </mc:AlternateContent>
      <p:sp>
        <p:nvSpPr>
          <p:cNvPr id="1043" name="TextBox 1042">
            <a:extLst>
              <a:ext uri="{FF2B5EF4-FFF2-40B4-BE49-F238E27FC236}">
                <a16:creationId xmlns:a16="http://schemas.microsoft.com/office/drawing/2014/main" id="{76BEC779-D6A4-F944-88B0-4746D3634B61}"/>
              </a:ext>
            </a:extLst>
          </p:cNvPr>
          <p:cNvSpPr txBox="1"/>
          <p:nvPr/>
        </p:nvSpPr>
        <p:spPr>
          <a:xfrm>
            <a:off x="896536" y="24044240"/>
            <a:ext cx="6516838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/>
              <a:t>Meta-analysis Research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B6DFE03C-7B95-9F47-9075-FAB597653220}"/>
              </a:ext>
            </a:extLst>
          </p:cNvPr>
          <p:cNvSpPr txBox="1"/>
          <p:nvPr/>
        </p:nvSpPr>
        <p:spPr>
          <a:xfrm>
            <a:off x="1001664" y="27421493"/>
            <a:ext cx="4130351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 dirty="0"/>
              <a:t>Field Research </a:t>
            </a:r>
            <a:endParaRPr lang="en-US" sz="4000" b="1" dirty="0">
              <a:cs typeface="Calibri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8E040203-B87A-A24A-B4FF-A15E9F97ED9E}"/>
              </a:ext>
            </a:extLst>
          </p:cNvPr>
          <p:cNvSpPr txBox="1"/>
          <p:nvPr/>
        </p:nvSpPr>
        <p:spPr>
          <a:xfrm>
            <a:off x="16750854" y="30979312"/>
            <a:ext cx="10480797" cy="11695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000" b="1" dirty="0"/>
              <a:t>Results – Meta-Analysis</a:t>
            </a:r>
          </a:p>
        </p:txBody>
      </p:sp>
      <p:sp>
        <p:nvSpPr>
          <p:cNvPr id="1045" name="TextBox 1044">
            <a:extLst>
              <a:ext uri="{FF2B5EF4-FFF2-40B4-BE49-F238E27FC236}">
                <a16:creationId xmlns:a16="http://schemas.microsoft.com/office/drawing/2014/main" id="{8AFB45D8-0BEA-5C47-A992-D7ED8C52A65D}"/>
              </a:ext>
            </a:extLst>
          </p:cNvPr>
          <p:cNvSpPr txBox="1"/>
          <p:nvPr/>
        </p:nvSpPr>
        <p:spPr>
          <a:xfrm>
            <a:off x="608278" y="24740364"/>
            <a:ext cx="12287721" cy="24314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800" dirty="0"/>
              <a:t>Several articles were gathered using  common terms:</a:t>
            </a:r>
          </a:p>
          <a:p>
            <a:r>
              <a:rPr lang="en-US" sz="3800" dirty="0"/>
              <a:t> “Nitrate leaching” AND “Suction cup lysimeter” OR “Suction lysimeter” OR “Suction cup water samplers” AND “Agriculture” OR “Cropland”.  </a:t>
            </a:r>
          </a:p>
        </p:txBody>
      </p:sp>
      <p:sp>
        <p:nvSpPr>
          <p:cNvPr id="1047" name="Rectangle 1046">
            <a:extLst>
              <a:ext uri="{FF2B5EF4-FFF2-40B4-BE49-F238E27FC236}">
                <a16:creationId xmlns:a16="http://schemas.microsoft.com/office/drawing/2014/main" id="{81ED87EB-DC5F-0848-B27F-5075DECB9C40}"/>
              </a:ext>
            </a:extLst>
          </p:cNvPr>
          <p:cNvSpPr/>
          <p:nvPr/>
        </p:nvSpPr>
        <p:spPr>
          <a:xfrm>
            <a:off x="633543" y="28129379"/>
            <a:ext cx="12801461" cy="41857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800" b="1" dirty="0">
                <a:cs typeface="Calibri"/>
              </a:rPr>
              <a:t>Location:  </a:t>
            </a:r>
            <a:r>
              <a:rPr lang="en-US" sz="3800" dirty="0">
                <a:cs typeface="Calibri"/>
              </a:rPr>
              <a:t>An 18-acre farm in Raymondville, TX. Coordinates: 26°28'57.7"N 97°55'53.2"W                                                                    </a:t>
            </a:r>
            <a:endParaRPr lang="en-US" sz="3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800" b="1" dirty="0"/>
              <a:t>Plot Size</a:t>
            </a:r>
            <a:r>
              <a:rPr lang="en-US" sz="3800" dirty="0"/>
              <a:t>: Six 3x3ft plots and 14ft apart from one another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800" b="1" dirty="0"/>
              <a:t>2 Replicates</a:t>
            </a:r>
            <a:r>
              <a:rPr lang="en-US" sz="3800" dirty="0"/>
              <a:t>: Each plot contained either Control, Calcium Nitrate, or Urea fertilizers.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800" b="1" dirty="0"/>
              <a:t>Device</a:t>
            </a:r>
            <a:r>
              <a:rPr lang="en-US" sz="3800" dirty="0"/>
              <a:t>: Six 24’ suction cup lysimeter (fig.3)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800" b="1" dirty="0"/>
              <a:t>Soil Sampling Depth</a:t>
            </a:r>
            <a:r>
              <a:rPr lang="en-US" sz="3800" dirty="0"/>
              <a:t>: 0-15cm, 15-30cm,30-45cm,45-60cm </a:t>
            </a:r>
            <a:endParaRPr lang="en-US" dirty="0">
              <a:cs typeface="Calibri" panose="020F0502020204030204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75651C34-CB03-6C4E-8EA7-B4C61C6A113C}"/>
              </a:ext>
            </a:extLst>
          </p:cNvPr>
          <p:cNvSpPr txBox="1"/>
          <p:nvPr/>
        </p:nvSpPr>
        <p:spPr>
          <a:xfrm>
            <a:off x="14229572" y="9962204"/>
            <a:ext cx="87671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Photo A Shows one plot with the lysimeter inserted and vacuumed. Photo B Shows six lysimeters inserted in each plot (two replicates with 3 plots ea.)</a:t>
            </a:r>
          </a:p>
        </p:txBody>
      </p:sp>
      <p:sp>
        <p:nvSpPr>
          <p:cNvPr id="1069" name="Rectangle 1068">
            <a:extLst>
              <a:ext uri="{FF2B5EF4-FFF2-40B4-BE49-F238E27FC236}">
                <a16:creationId xmlns:a16="http://schemas.microsoft.com/office/drawing/2014/main" id="{F306935D-121E-A940-BBFD-E83853BE1684}"/>
              </a:ext>
            </a:extLst>
          </p:cNvPr>
          <p:cNvSpPr/>
          <p:nvPr/>
        </p:nvSpPr>
        <p:spPr>
          <a:xfrm>
            <a:off x="31360866" y="28959719"/>
            <a:ext cx="12316072" cy="35394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dirty="0"/>
              <a:t>Thank-you to farmer Avan Guerra. </a:t>
            </a:r>
            <a:r>
              <a:rPr lang="en-US" altLang="en-US" sz="3200" dirty="0"/>
              <a:t>This work is supported by the College of Sciences Dean’s Graduate Assistantship Award and the UTRGV Agricultural, Environmental, Sustainability Sciences program. </a:t>
            </a:r>
            <a:r>
              <a:rPr lang="en-US" sz="3200" dirty="0"/>
              <a:t>Supported by Hispanic Serving Institutions Education Grants Program grant no. 2018-38422-28568 from the USDA/NIFA. Any opinions, findings, conclusions, or recommendations expressed in this publication are those of the authors and do not necessarily reflect the view of the USDA. </a:t>
            </a:r>
            <a:endParaRPr lang="en-US" sz="32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FE27B6-5C43-4950-9323-7DB0BFFBB16B}"/>
              </a:ext>
            </a:extLst>
          </p:cNvPr>
          <p:cNvSpPr txBox="1"/>
          <p:nvPr/>
        </p:nvSpPr>
        <p:spPr>
          <a:xfrm>
            <a:off x="35478843" y="1011082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8AE82D55-6E78-4748-88FA-7BDA4D71DE07}"/>
              </a:ext>
            </a:extLst>
          </p:cNvPr>
          <p:cNvSpPr txBox="1"/>
          <p:nvPr/>
        </p:nvSpPr>
        <p:spPr>
          <a:xfrm>
            <a:off x="13195381" y="13174368"/>
            <a:ext cx="9858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325222-745C-4F69-AE10-ECA85829785D}"/>
              </a:ext>
            </a:extLst>
          </p:cNvPr>
          <p:cNvSpPr txBox="1"/>
          <p:nvPr/>
        </p:nvSpPr>
        <p:spPr>
          <a:xfrm>
            <a:off x="12895999" y="28713688"/>
            <a:ext cx="9448967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i="1" dirty="0"/>
              <a:t>Figure 2A Shows the correlation between  soil depth and soil moisture content. </a:t>
            </a:r>
            <a:r>
              <a:rPr lang="en-US" sz="3200" i="1" dirty="0">
                <a:cs typeface="Calibri"/>
              </a:rPr>
              <a:t>Figure 2B  Shows the correlation between soil depth and soil respiration. Average temperate for soils were 88.89F</a:t>
            </a:r>
          </a:p>
          <a:p>
            <a:pPr algn="ctr"/>
            <a:endParaRPr lang="en-US" sz="3200" i="1" dirty="0">
              <a:cs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736899A-D31B-419A-BF83-EB3FF109A75C}"/>
              </a:ext>
            </a:extLst>
          </p:cNvPr>
          <p:cNvSpPr txBox="1"/>
          <p:nvPr/>
        </p:nvSpPr>
        <p:spPr>
          <a:xfrm>
            <a:off x="22375351" y="28535321"/>
            <a:ext cx="9032663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i="1" dirty="0"/>
              <a:t>Figure </a:t>
            </a:r>
            <a:r>
              <a:rPr lang="en-US" sz="3200" i="1" dirty="0">
                <a:ea typeface="+mn-lt"/>
                <a:cs typeface="+mn-lt"/>
              </a:rPr>
              <a:t>3A Shows nitrate leaching through different soil depths. Figure 3B Shows ammonia leaching through different soil depths. Soil depths (0-15cm,15-30cm,30-45cm,45-60cm). Note: These samples are </a:t>
            </a:r>
            <a:r>
              <a:rPr lang="en-US" sz="3200" b="1" i="1" dirty="0">
                <a:ea typeface="+mn-lt"/>
                <a:cs typeface="+mn-lt"/>
              </a:rPr>
              <a:t>unfertilized soils</a:t>
            </a:r>
            <a:r>
              <a:rPr lang="en-US" sz="3200" i="1" dirty="0">
                <a:ea typeface="+mn-lt"/>
                <a:cs typeface="+mn-lt"/>
              </a:rPr>
              <a:t>.</a:t>
            </a:r>
            <a:endParaRPr lang="en-US" sz="3200" i="1" dirty="0">
              <a:cs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A1A7067-273A-452A-A6CE-8681DA8B7070}"/>
              </a:ext>
            </a:extLst>
          </p:cNvPr>
          <p:cNvSpPr txBox="1"/>
          <p:nvPr/>
        </p:nvSpPr>
        <p:spPr>
          <a:xfrm>
            <a:off x="32347052" y="10277132"/>
            <a:ext cx="9959187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i="1" dirty="0"/>
              <a:t>Figure</a:t>
            </a:r>
            <a:r>
              <a:rPr lang="en-US" sz="2800" dirty="0"/>
              <a:t> 4 Shows cumulative nitrate leaching  (kg NO</a:t>
            </a:r>
            <a:r>
              <a:rPr lang="en-US" sz="2800" baseline="-25000" dirty="0"/>
              <a:t>3</a:t>
            </a:r>
            <a:r>
              <a:rPr lang="en-US" sz="2800" dirty="0"/>
              <a:t> -N ha</a:t>
            </a:r>
            <a:r>
              <a:rPr lang="en-US" sz="2800" baseline="30000" dirty="0"/>
              <a:t>-1</a:t>
            </a:r>
            <a:r>
              <a:rPr lang="en-US" sz="2800" dirty="0"/>
              <a:t>) varying by crop type. The data was extracted  from selected scientific literatures (10).</a:t>
            </a:r>
            <a:endParaRPr lang="en-US" sz="2800" dirty="0">
              <a:cs typeface="Calibri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FAA0870-5C03-364C-AC31-BEF6A279EA07}"/>
              </a:ext>
            </a:extLst>
          </p:cNvPr>
          <p:cNvSpPr txBox="1"/>
          <p:nvPr/>
        </p:nvSpPr>
        <p:spPr>
          <a:xfrm>
            <a:off x="31366544" y="21725636"/>
            <a:ext cx="12005611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500" dirty="0"/>
              <a:t>From the field trial and meta-analyses results, nitrate concentration is higher at the surface layers than in deeper layers.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500" dirty="0"/>
              <a:t>Soil samples had a relatively high amount of ammonium in the soil when compared to nitrate. (Fig. 3A,B)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500" dirty="0"/>
              <a:t>Maize had a more nitrate leachate when compared to  other crops (Fig. 4)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500" dirty="0"/>
              <a:t>The ongoing experiment has yet to test the fertilized soils to compare nitrate, ammonium, soil respiration and other untested analysis from the unfertilized soils.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E07753C-3111-B948-8C75-7874D54766B3}"/>
              </a:ext>
            </a:extLst>
          </p:cNvPr>
          <p:cNvSpPr txBox="1"/>
          <p:nvPr/>
        </p:nvSpPr>
        <p:spPr>
          <a:xfrm>
            <a:off x="31360866" y="19700518"/>
            <a:ext cx="124176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Figure 5 Shows how nitrate leaching varies from soil depth. This data is based on selected  scientific literatures (10).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2AC848-086C-E447-8CE8-BDD7A196913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8534"/>
          <a:stretch/>
        </p:blipFill>
        <p:spPr>
          <a:xfrm>
            <a:off x="2200000" y="8038248"/>
            <a:ext cx="9344150" cy="641004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424FC75-90B5-814F-80CC-B910E67DBC65}"/>
              </a:ext>
            </a:extLst>
          </p:cNvPr>
          <p:cNvSpPr/>
          <p:nvPr/>
        </p:nvSpPr>
        <p:spPr>
          <a:xfrm>
            <a:off x="2250099" y="14436953"/>
            <a:ext cx="93045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Photo Credit: https://</a:t>
            </a:r>
            <a:r>
              <a:rPr lang="en-US" sz="3200" dirty="0" err="1"/>
              <a:t>www.haifa-group.com</a:t>
            </a:r>
            <a:r>
              <a:rPr lang="en-US" sz="3200" dirty="0"/>
              <a:t>/</a:t>
            </a:r>
            <a:r>
              <a:rPr lang="en-US" sz="3200" dirty="0" err="1"/>
              <a:t>haifa</a:t>
            </a:r>
            <a:r>
              <a:rPr lang="en-US" sz="3200" dirty="0"/>
              <a:t>-blog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F2616CC-8E13-EA4C-9AFA-44B17F12EF7C}"/>
              </a:ext>
            </a:extLst>
          </p:cNvPr>
          <p:cNvGrpSpPr/>
          <p:nvPr/>
        </p:nvGrpSpPr>
        <p:grpSpPr>
          <a:xfrm>
            <a:off x="13549318" y="5393967"/>
            <a:ext cx="4781804" cy="4516893"/>
            <a:chOff x="21134740" y="10966922"/>
            <a:chExt cx="3876087" cy="3840141"/>
          </a:xfrm>
        </p:grpSpPr>
        <p:pic>
          <p:nvPicPr>
            <p:cNvPr id="1062" name="Picture 1061" descr="A picture containing outdoor, plant&#10;&#10;Description automatically generated">
              <a:extLst>
                <a:ext uri="{FF2B5EF4-FFF2-40B4-BE49-F238E27FC236}">
                  <a16:creationId xmlns:a16="http://schemas.microsoft.com/office/drawing/2014/main" id="{B16E8EB4-29F0-C149-82CD-7D38D5B17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5400000">
              <a:off x="21152713" y="10948949"/>
              <a:ext cx="3840141" cy="387608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ED99EC8-A3A2-C841-81E5-3FAB0F71BF51}"/>
                </a:ext>
              </a:extLst>
            </p:cNvPr>
            <p:cNvSpPr txBox="1"/>
            <p:nvPr/>
          </p:nvSpPr>
          <p:spPr>
            <a:xfrm>
              <a:off x="21134740" y="11023468"/>
              <a:ext cx="573625" cy="10156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6000" b="1" dirty="0"/>
                <a:t>A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C19BA2F-7A7A-844E-BBFC-A5D4687BCFF8}"/>
              </a:ext>
            </a:extLst>
          </p:cNvPr>
          <p:cNvGrpSpPr/>
          <p:nvPr/>
        </p:nvGrpSpPr>
        <p:grpSpPr>
          <a:xfrm>
            <a:off x="18413013" y="5351503"/>
            <a:ext cx="4583684" cy="4559358"/>
            <a:chOff x="19859954" y="5277815"/>
            <a:chExt cx="4557002" cy="3875406"/>
          </a:xfrm>
        </p:grpSpPr>
        <p:pic>
          <p:nvPicPr>
            <p:cNvPr id="1060" name="Picture 1059" descr="A picture containing grass, sky, outdoor, ground&#10;&#10;Description automatically generated">
              <a:extLst>
                <a:ext uri="{FF2B5EF4-FFF2-40B4-BE49-F238E27FC236}">
                  <a16:creationId xmlns:a16="http://schemas.microsoft.com/office/drawing/2014/main" id="{007D4838-37B8-3640-8154-A14E0DE49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9906498" y="5277815"/>
              <a:ext cx="4510458" cy="3875406"/>
            </a:xfrm>
            <a:prstGeom prst="rect">
              <a:avLst/>
            </a:prstGeom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C64E86F8-E79E-B944-88C6-4A75196D2C88}"/>
                </a:ext>
              </a:extLst>
            </p:cNvPr>
            <p:cNvSpPr txBox="1"/>
            <p:nvPr/>
          </p:nvSpPr>
          <p:spPr>
            <a:xfrm>
              <a:off x="19859954" y="5319368"/>
              <a:ext cx="659252" cy="10156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6000" b="1" dirty="0"/>
                <a:t>B</a:t>
              </a:r>
            </a:p>
          </p:txBody>
        </p:sp>
      </p:grpSp>
      <p:graphicFrame>
        <p:nvGraphicFramePr>
          <p:cNvPr id="58" name="Chart 57">
            <a:extLst>
              <a:ext uri="{FF2B5EF4-FFF2-40B4-BE49-F238E27FC236}">
                <a16:creationId xmlns:a16="http://schemas.microsoft.com/office/drawing/2014/main" id="{195DF572-CD52-864E-A8F3-31FCB67B2D2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7795233"/>
              </p:ext>
            </p:extLst>
          </p:nvPr>
        </p:nvGraphicFramePr>
        <p:xfrm>
          <a:off x="21991252" y="21590895"/>
          <a:ext cx="9354167" cy="67642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D4CDBC66-0046-7841-AFD4-4BDCA67C3908}"/>
              </a:ext>
            </a:extLst>
          </p:cNvPr>
          <p:cNvGrpSpPr/>
          <p:nvPr/>
        </p:nvGrpSpPr>
        <p:grpSpPr>
          <a:xfrm>
            <a:off x="13549317" y="21281539"/>
            <a:ext cx="8971288" cy="7022513"/>
            <a:chOff x="13230747" y="25394238"/>
            <a:chExt cx="9448966" cy="5425391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2918A7AA-F833-6145-85FD-8A839E9F81C6}"/>
                </a:ext>
              </a:extLst>
            </p:cNvPr>
            <p:cNvSpPr txBox="1"/>
            <p:nvPr/>
          </p:nvSpPr>
          <p:spPr>
            <a:xfrm>
              <a:off x="13399458" y="25394238"/>
              <a:ext cx="61956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/>
                <a:t>B</a:t>
              </a:r>
            </a:p>
          </p:txBody>
        </p:sp>
        <p:graphicFrame>
          <p:nvGraphicFramePr>
            <p:cNvPr id="59" name="Chart 58">
              <a:extLst>
                <a:ext uri="{FF2B5EF4-FFF2-40B4-BE49-F238E27FC236}">
                  <a16:creationId xmlns:a16="http://schemas.microsoft.com/office/drawing/2014/main" id="{C00B1026-D68E-DF43-8522-CAC41E3AE93E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721603001"/>
                </p:ext>
              </p:extLst>
            </p:nvPr>
          </p:nvGraphicFramePr>
          <p:xfrm>
            <a:off x="13230747" y="25394238"/>
            <a:ext cx="9448966" cy="542539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5"/>
            </a:graphicData>
          </a:graphic>
        </p:graphicFrame>
      </p:grpSp>
      <p:graphicFrame>
        <p:nvGraphicFramePr>
          <p:cNvPr id="60" name="Chart 59">
            <a:extLst>
              <a:ext uri="{FF2B5EF4-FFF2-40B4-BE49-F238E27FC236}">
                <a16:creationId xmlns:a16="http://schemas.microsoft.com/office/drawing/2014/main" id="{F91A751E-0E1B-6742-80EE-B73DDF59E7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3665403"/>
              </p:ext>
            </p:extLst>
          </p:nvPr>
        </p:nvGraphicFramePr>
        <p:xfrm>
          <a:off x="32622060" y="11744486"/>
          <a:ext cx="9406935" cy="8088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61" name="Chart 60">
            <a:extLst>
              <a:ext uri="{FF2B5EF4-FFF2-40B4-BE49-F238E27FC236}">
                <a16:creationId xmlns:a16="http://schemas.microsoft.com/office/drawing/2014/main" id="{4E534256-E496-6845-9B22-834C63DD834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4082236"/>
              </p:ext>
            </p:extLst>
          </p:nvPr>
        </p:nvGraphicFramePr>
        <p:xfrm>
          <a:off x="21781553" y="13270232"/>
          <a:ext cx="9558219" cy="73843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graphicFrame>
        <p:nvGraphicFramePr>
          <p:cNvPr id="63" name="Chart 62">
            <a:extLst>
              <a:ext uri="{FF2B5EF4-FFF2-40B4-BE49-F238E27FC236}">
                <a16:creationId xmlns:a16="http://schemas.microsoft.com/office/drawing/2014/main" id="{3480F057-F719-8B4D-BD90-7D8A407442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6443621"/>
              </p:ext>
            </p:extLst>
          </p:nvPr>
        </p:nvGraphicFramePr>
        <p:xfrm>
          <a:off x="31734138" y="5345565"/>
          <a:ext cx="10572101" cy="49481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graphicFrame>
        <p:nvGraphicFramePr>
          <p:cNvPr id="64" name="Chart 63">
            <a:extLst>
              <a:ext uri="{FF2B5EF4-FFF2-40B4-BE49-F238E27FC236}">
                <a16:creationId xmlns:a16="http://schemas.microsoft.com/office/drawing/2014/main" id="{6CD6DCCD-C3F4-964D-AFE2-F445FFB6D9D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1745167"/>
              </p:ext>
            </p:extLst>
          </p:nvPr>
        </p:nvGraphicFramePr>
        <p:xfrm>
          <a:off x="13195381" y="13245057"/>
          <a:ext cx="9038485" cy="7677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sp>
        <p:nvSpPr>
          <p:cNvPr id="65" name="TextBox 64">
            <a:extLst>
              <a:ext uri="{FF2B5EF4-FFF2-40B4-BE49-F238E27FC236}">
                <a16:creationId xmlns:a16="http://schemas.microsoft.com/office/drawing/2014/main" id="{2CECEAEC-FF0D-6B41-BC0D-5E0066CD5562}"/>
              </a:ext>
            </a:extLst>
          </p:cNvPr>
          <p:cNvSpPr txBox="1"/>
          <p:nvPr/>
        </p:nvSpPr>
        <p:spPr>
          <a:xfrm>
            <a:off x="23219658" y="13183299"/>
            <a:ext cx="9858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A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43E6249-911C-7F4D-B489-69B308F914D9}"/>
              </a:ext>
            </a:extLst>
          </p:cNvPr>
          <p:cNvSpPr txBox="1"/>
          <p:nvPr/>
        </p:nvSpPr>
        <p:spPr>
          <a:xfrm>
            <a:off x="22904961" y="21236159"/>
            <a:ext cx="9858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6329303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2208</TotalTime>
  <Words>749</Words>
  <Application>Microsoft Macintosh PowerPoint</Application>
  <PresentationFormat>Custom</PresentationFormat>
  <Paragraphs>73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Gladys De La Rosa</dc:creator>
  <cp:lastModifiedBy>Gladys De La Rosa</cp:lastModifiedBy>
  <cp:revision>134</cp:revision>
  <dcterms:created xsi:type="dcterms:W3CDTF">2021-11-15T01:08:08Z</dcterms:created>
  <dcterms:modified xsi:type="dcterms:W3CDTF">2021-11-18T22:33:28Z</dcterms:modified>
</cp:coreProperties>
</file>