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7315200" cy="96012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10"/>
    <a:srgbClr val="3A7DCE"/>
    <a:srgbClr val="222268"/>
    <a:srgbClr val="FF6600"/>
    <a:srgbClr val="036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040279-F7C0-4B97-A7D6-22B985FDA983}" v="4" dt="2021-11-18T17:58:50.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1730" autoAdjust="0"/>
  </p:normalViewPr>
  <p:slideViewPr>
    <p:cSldViewPr showGuides="1">
      <p:cViewPr varScale="1">
        <p:scale>
          <a:sx n="20" d="100"/>
          <a:sy n="20" d="100"/>
        </p:scale>
        <p:origin x="5" y="91"/>
      </p:cViewPr>
      <p:guideLst>
        <p:guide orient="horz" pos="10368"/>
        <p:guide pos="13824"/>
      </p:guideLst>
    </p:cSldViewPr>
  </p:slideViewPr>
  <p:outlineViewPr>
    <p:cViewPr>
      <p:scale>
        <a:sx n="33" d="100"/>
        <a:sy n="33" d="100"/>
      </p:scale>
      <p:origin x="0" y="0"/>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Fletes" userId="5fcd68ba409ac8c7" providerId="LiveId" clId="{EC040279-F7C0-4B97-A7D6-22B985FDA983}"/>
    <pc:docChg chg="undo custSel modSld">
      <pc:chgData name="Elizabeth Fletes" userId="5fcd68ba409ac8c7" providerId="LiveId" clId="{EC040279-F7C0-4B97-A7D6-22B985FDA983}" dt="2021-11-18T17:58:50.969" v="34" actId="478"/>
      <pc:docMkLst>
        <pc:docMk/>
      </pc:docMkLst>
      <pc:sldChg chg="delSp modSp mod">
        <pc:chgData name="Elizabeth Fletes" userId="5fcd68ba409ac8c7" providerId="LiveId" clId="{EC040279-F7C0-4B97-A7D6-22B985FDA983}" dt="2021-11-18T17:58:50.969" v="34" actId="478"/>
        <pc:sldMkLst>
          <pc:docMk/>
          <pc:sldMk cId="910822676" sldId="256"/>
        </pc:sldMkLst>
        <pc:spChg chg="mod">
          <ac:chgData name="Elizabeth Fletes" userId="5fcd68ba409ac8c7" providerId="LiveId" clId="{EC040279-F7C0-4B97-A7D6-22B985FDA983}" dt="2021-11-18T17:58:32.289" v="29" actId="1076"/>
          <ac:spMkLst>
            <pc:docMk/>
            <pc:sldMk cId="910822676" sldId="256"/>
            <ac:spMk id="2" creationId="{00000000-0000-0000-0000-000000000000}"/>
          </ac:spMkLst>
        </pc:spChg>
        <pc:spChg chg="mod">
          <ac:chgData name="Elizabeth Fletes" userId="5fcd68ba409ac8c7" providerId="LiveId" clId="{EC040279-F7C0-4B97-A7D6-22B985FDA983}" dt="2021-11-18T17:58:24.334" v="28" actId="14100"/>
          <ac:spMkLst>
            <pc:docMk/>
            <pc:sldMk cId="910822676" sldId="256"/>
            <ac:spMk id="88" creationId="{8E4BB222-E9ED-4A9F-82E1-427D6D33E440}"/>
          </ac:spMkLst>
        </pc:spChg>
        <pc:spChg chg="mod">
          <ac:chgData name="Elizabeth Fletes" userId="5fcd68ba409ac8c7" providerId="LiveId" clId="{EC040279-F7C0-4B97-A7D6-22B985FDA983}" dt="2021-11-18T17:58:43.584" v="33" actId="1076"/>
          <ac:spMkLst>
            <pc:docMk/>
            <pc:sldMk cId="910822676" sldId="256"/>
            <ac:spMk id="102" creationId="{A1DF8FEB-FB31-4AF8-9E41-6783FF6450DC}"/>
          </ac:spMkLst>
        </pc:spChg>
        <pc:spChg chg="mod">
          <ac:chgData name="Elizabeth Fletes" userId="5fcd68ba409ac8c7" providerId="LiveId" clId="{EC040279-F7C0-4B97-A7D6-22B985FDA983}" dt="2021-11-18T17:57:04.725" v="26" actId="1076"/>
          <ac:spMkLst>
            <pc:docMk/>
            <pc:sldMk cId="910822676" sldId="256"/>
            <ac:spMk id="107" creationId="{455C3B48-A6B2-4150-B7EB-FA2F34C39640}"/>
          </ac:spMkLst>
        </pc:spChg>
        <pc:spChg chg="del">
          <ac:chgData name="Elizabeth Fletes" userId="5fcd68ba409ac8c7" providerId="LiveId" clId="{EC040279-F7C0-4B97-A7D6-22B985FDA983}" dt="2021-11-18T17:58:50.969" v="34" actId="478"/>
          <ac:spMkLst>
            <pc:docMk/>
            <pc:sldMk cId="910822676" sldId="256"/>
            <ac:spMk id="1354" creationId="{86B3CB41-187C-4B34-B993-68CEF32C15DD}"/>
          </ac:spMkLst>
        </pc:spChg>
        <pc:picChg chg="mod">
          <ac:chgData name="Elizabeth Fletes" userId="5fcd68ba409ac8c7" providerId="LiveId" clId="{EC040279-F7C0-4B97-A7D6-22B985FDA983}" dt="2021-11-18T17:57:08.437" v="27" actId="1076"/>
          <ac:picMkLst>
            <pc:docMk/>
            <pc:sldMk cId="910822676" sldId="256"/>
            <ac:picMk id="74" creationId="{FF3F7CED-45E3-4EAD-B4B2-BEBDB3E87F9B}"/>
          </ac:picMkLst>
        </pc:picChg>
        <pc:picChg chg="mod">
          <ac:chgData name="Elizabeth Fletes" userId="5fcd68ba409ac8c7" providerId="LiveId" clId="{EC040279-F7C0-4B97-A7D6-22B985FDA983}" dt="2021-11-18T17:57:01.618" v="25" actId="1076"/>
          <ac:picMkLst>
            <pc:docMk/>
            <pc:sldMk cId="910822676" sldId="256"/>
            <ac:picMk id="75" creationId="{D6726FE2-9869-4436-9149-4FF874E79B60}"/>
          </ac:picMkLst>
        </pc:picChg>
        <pc:picChg chg="mod">
          <ac:chgData name="Elizabeth Fletes" userId="5fcd68ba409ac8c7" providerId="LiveId" clId="{EC040279-F7C0-4B97-A7D6-22B985FDA983}" dt="2021-11-18T17:58:40.770" v="32" actId="1076"/>
          <ac:picMkLst>
            <pc:docMk/>
            <pc:sldMk cId="910822676" sldId="256"/>
            <ac:picMk id="1042" creationId="{99EB61CE-D5EB-4C0E-80E6-BB04E6EEF8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4" tIns="48327" rIns="96654" bIns="48327"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4" tIns="48327" rIns="96654" bIns="48327" rtlCol="0"/>
          <a:lstStyle>
            <a:lvl1pPr algn="r">
              <a:defRPr sz="1300"/>
            </a:lvl1pPr>
          </a:lstStyle>
          <a:p>
            <a:fld id="{860112E5-F823-448B-B666-13F0CFE7958D}" type="datetimeFigureOut">
              <a:rPr lang="en-US" smtClean="0"/>
              <a:t>11/18/2021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4" tIns="48327" rIns="96654"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4" tIns="48327" rIns="96654"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4" tIns="48327" rIns="96654" bIns="4832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4" tIns="48327" rIns="96654" bIns="48327" rtlCol="0" anchor="b"/>
          <a:lstStyle>
            <a:lvl1pPr algn="r">
              <a:defRPr sz="1300"/>
            </a:lvl1pPr>
          </a:lstStyle>
          <a:p>
            <a:fld id="{7FC5E8F6-F71A-47CE-91B0-BDF25E850553}" type="slidenum">
              <a:rPr lang="en-US" smtClean="0"/>
              <a:t>‹#›</a:t>
            </a:fld>
            <a:endParaRPr lang="en-US" dirty="0"/>
          </a:p>
        </p:txBody>
      </p:sp>
    </p:spTree>
    <p:extLst>
      <p:ext uri="{BB962C8B-B14F-4D97-AF65-F5344CB8AC3E}">
        <p14:creationId xmlns:p14="http://schemas.microsoft.com/office/powerpoint/2010/main" val="2946928962"/>
      </p:ext>
    </p:extLst>
  </p:cSld>
  <p:clrMap bg1="lt1" tx1="dk1" bg2="lt2" tx2="dk2" accent1="accent1" accent2="accent2" accent3="accent3" accent4="accent4" accent5="accent5" accent6="accent6" hlink="hlink" folHlink="folHlink"/>
  <p:notesStyle>
    <a:lvl1pPr marL="0" algn="l" defTabSz="4389120" rtl="0" eaLnBrk="1" latinLnBrk="0" hangingPunct="1">
      <a:defRPr sz="5800" kern="1200">
        <a:solidFill>
          <a:schemeClr val="tx1"/>
        </a:solidFill>
        <a:latin typeface="+mn-lt"/>
        <a:ea typeface="+mn-ea"/>
        <a:cs typeface="+mn-cs"/>
      </a:defRPr>
    </a:lvl1pPr>
    <a:lvl2pPr marL="2194560" algn="l" defTabSz="4389120" rtl="0" eaLnBrk="1" latinLnBrk="0" hangingPunct="1">
      <a:defRPr sz="5800" kern="1200">
        <a:solidFill>
          <a:schemeClr val="tx1"/>
        </a:solidFill>
        <a:latin typeface="+mn-lt"/>
        <a:ea typeface="+mn-ea"/>
        <a:cs typeface="+mn-cs"/>
      </a:defRPr>
    </a:lvl2pPr>
    <a:lvl3pPr marL="4389120" algn="l" defTabSz="4389120" rtl="0" eaLnBrk="1" latinLnBrk="0" hangingPunct="1">
      <a:defRPr sz="5800" kern="1200">
        <a:solidFill>
          <a:schemeClr val="tx1"/>
        </a:solidFill>
        <a:latin typeface="+mn-lt"/>
        <a:ea typeface="+mn-ea"/>
        <a:cs typeface="+mn-cs"/>
      </a:defRPr>
    </a:lvl3pPr>
    <a:lvl4pPr marL="6583680" algn="l" defTabSz="4389120" rtl="0" eaLnBrk="1" latinLnBrk="0" hangingPunct="1">
      <a:defRPr sz="5800" kern="1200">
        <a:solidFill>
          <a:schemeClr val="tx1"/>
        </a:solidFill>
        <a:latin typeface="+mn-lt"/>
        <a:ea typeface="+mn-ea"/>
        <a:cs typeface="+mn-cs"/>
      </a:defRPr>
    </a:lvl4pPr>
    <a:lvl5pPr marL="8778240" algn="l" defTabSz="4389120" rtl="0" eaLnBrk="1" latinLnBrk="0" hangingPunct="1">
      <a:defRPr sz="5800" kern="1200">
        <a:solidFill>
          <a:schemeClr val="tx1"/>
        </a:solidFill>
        <a:latin typeface="+mn-lt"/>
        <a:ea typeface="+mn-ea"/>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C5E8F6-F71A-47CE-91B0-BDF25E850553}" type="slidenum">
              <a:rPr lang="en-US" smtClean="0"/>
              <a:t>1</a:t>
            </a:fld>
            <a:endParaRPr lang="en-US" dirty="0"/>
          </a:p>
        </p:txBody>
      </p:sp>
    </p:spTree>
    <p:extLst>
      <p:ext uri="{BB962C8B-B14F-4D97-AF65-F5344CB8AC3E}">
        <p14:creationId xmlns:p14="http://schemas.microsoft.com/office/powerpoint/2010/main" val="143341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9BB514-6109-4F1F-84F6-BD4FFEE3C5FA}"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D531B-2135-4758-BD1F-9F09BA6BB63F}" type="slidenum">
              <a:rPr lang="en-US" smtClean="0"/>
              <a:t>‹#›</a:t>
            </a:fld>
            <a:endParaRPr lang="en-US" dirty="0"/>
          </a:p>
        </p:txBody>
      </p:sp>
    </p:spTree>
    <p:extLst>
      <p:ext uri="{BB962C8B-B14F-4D97-AF65-F5344CB8AC3E}">
        <p14:creationId xmlns:p14="http://schemas.microsoft.com/office/powerpoint/2010/main" val="168702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BB514-6109-4F1F-84F6-BD4FFEE3C5FA}"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D531B-2135-4758-BD1F-9F09BA6BB63F}" type="slidenum">
              <a:rPr lang="en-US" smtClean="0"/>
              <a:t>‹#›</a:t>
            </a:fld>
            <a:endParaRPr lang="en-US" dirty="0"/>
          </a:p>
        </p:txBody>
      </p:sp>
    </p:spTree>
    <p:extLst>
      <p:ext uri="{BB962C8B-B14F-4D97-AF65-F5344CB8AC3E}">
        <p14:creationId xmlns:p14="http://schemas.microsoft.com/office/powerpoint/2010/main" val="178984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BB514-6109-4F1F-84F6-BD4FFEE3C5FA}"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D531B-2135-4758-BD1F-9F09BA6BB63F}" type="slidenum">
              <a:rPr lang="en-US" smtClean="0"/>
              <a:t>‹#›</a:t>
            </a:fld>
            <a:endParaRPr lang="en-US" dirty="0"/>
          </a:p>
        </p:txBody>
      </p:sp>
    </p:spTree>
    <p:extLst>
      <p:ext uri="{BB962C8B-B14F-4D97-AF65-F5344CB8AC3E}">
        <p14:creationId xmlns:p14="http://schemas.microsoft.com/office/powerpoint/2010/main" val="165980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BB514-6109-4F1F-84F6-BD4FFEE3C5FA}"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D531B-2135-4758-BD1F-9F09BA6BB63F}" type="slidenum">
              <a:rPr lang="en-US" smtClean="0"/>
              <a:t>‹#›</a:t>
            </a:fld>
            <a:endParaRPr lang="en-US" dirty="0"/>
          </a:p>
        </p:txBody>
      </p:sp>
    </p:spTree>
    <p:extLst>
      <p:ext uri="{BB962C8B-B14F-4D97-AF65-F5344CB8AC3E}">
        <p14:creationId xmlns:p14="http://schemas.microsoft.com/office/powerpoint/2010/main" val="180724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BB514-6109-4F1F-84F6-BD4FFEE3C5FA}"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D531B-2135-4758-BD1F-9F09BA6BB63F}" type="slidenum">
              <a:rPr lang="en-US" smtClean="0"/>
              <a:t>‹#›</a:t>
            </a:fld>
            <a:endParaRPr lang="en-US" dirty="0"/>
          </a:p>
        </p:txBody>
      </p:sp>
    </p:spTree>
    <p:extLst>
      <p:ext uri="{BB962C8B-B14F-4D97-AF65-F5344CB8AC3E}">
        <p14:creationId xmlns:p14="http://schemas.microsoft.com/office/powerpoint/2010/main" val="335227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9BB514-6109-4F1F-84F6-BD4FFEE3C5FA}" type="datetimeFigureOut">
              <a:rPr lang="en-US" smtClean="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D531B-2135-4758-BD1F-9F09BA6BB63F}" type="slidenum">
              <a:rPr lang="en-US" smtClean="0"/>
              <a:t>‹#›</a:t>
            </a:fld>
            <a:endParaRPr lang="en-US" dirty="0"/>
          </a:p>
        </p:txBody>
      </p:sp>
    </p:spTree>
    <p:extLst>
      <p:ext uri="{BB962C8B-B14F-4D97-AF65-F5344CB8AC3E}">
        <p14:creationId xmlns:p14="http://schemas.microsoft.com/office/powerpoint/2010/main" val="323596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9BB514-6109-4F1F-84F6-BD4FFEE3C5FA}" type="datetimeFigureOut">
              <a:rPr lang="en-US" smtClean="0"/>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9D531B-2135-4758-BD1F-9F09BA6BB63F}" type="slidenum">
              <a:rPr lang="en-US" smtClean="0"/>
              <a:t>‹#›</a:t>
            </a:fld>
            <a:endParaRPr lang="en-US" dirty="0"/>
          </a:p>
        </p:txBody>
      </p:sp>
    </p:spTree>
    <p:extLst>
      <p:ext uri="{BB962C8B-B14F-4D97-AF65-F5344CB8AC3E}">
        <p14:creationId xmlns:p14="http://schemas.microsoft.com/office/powerpoint/2010/main" val="382246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9BB514-6109-4F1F-84F6-BD4FFEE3C5FA}" type="datetimeFigureOut">
              <a:rPr lang="en-US" smtClean="0"/>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9D531B-2135-4758-BD1F-9F09BA6BB63F}" type="slidenum">
              <a:rPr lang="en-US" smtClean="0"/>
              <a:t>‹#›</a:t>
            </a:fld>
            <a:endParaRPr lang="en-US" dirty="0"/>
          </a:p>
        </p:txBody>
      </p:sp>
    </p:spTree>
    <p:extLst>
      <p:ext uri="{BB962C8B-B14F-4D97-AF65-F5344CB8AC3E}">
        <p14:creationId xmlns:p14="http://schemas.microsoft.com/office/powerpoint/2010/main" val="160479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BB514-6109-4F1F-84F6-BD4FFEE3C5FA}" type="datetimeFigureOut">
              <a:rPr lang="en-US" smtClean="0"/>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9D531B-2135-4758-BD1F-9F09BA6BB63F}" type="slidenum">
              <a:rPr lang="en-US" smtClean="0"/>
              <a:t>‹#›</a:t>
            </a:fld>
            <a:endParaRPr lang="en-US" dirty="0"/>
          </a:p>
        </p:txBody>
      </p:sp>
    </p:spTree>
    <p:extLst>
      <p:ext uri="{BB962C8B-B14F-4D97-AF65-F5344CB8AC3E}">
        <p14:creationId xmlns:p14="http://schemas.microsoft.com/office/powerpoint/2010/main" val="294299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389BB514-6109-4F1F-84F6-BD4FFEE3C5FA}" type="datetimeFigureOut">
              <a:rPr lang="en-US" smtClean="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D531B-2135-4758-BD1F-9F09BA6BB63F}" type="slidenum">
              <a:rPr lang="en-US" smtClean="0"/>
              <a:t>‹#›</a:t>
            </a:fld>
            <a:endParaRPr lang="en-US" dirty="0"/>
          </a:p>
        </p:txBody>
      </p:sp>
    </p:spTree>
    <p:extLst>
      <p:ext uri="{BB962C8B-B14F-4D97-AF65-F5344CB8AC3E}">
        <p14:creationId xmlns:p14="http://schemas.microsoft.com/office/powerpoint/2010/main" val="60067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389BB514-6109-4F1F-84F6-BD4FFEE3C5FA}" type="datetimeFigureOut">
              <a:rPr lang="en-US" smtClean="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D531B-2135-4758-BD1F-9F09BA6BB63F}" type="slidenum">
              <a:rPr lang="en-US" smtClean="0"/>
              <a:t>‹#›</a:t>
            </a:fld>
            <a:endParaRPr lang="en-US" dirty="0"/>
          </a:p>
        </p:txBody>
      </p:sp>
    </p:spTree>
    <p:extLst>
      <p:ext uri="{BB962C8B-B14F-4D97-AF65-F5344CB8AC3E}">
        <p14:creationId xmlns:p14="http://schemas.microsoft.com/office/powerpoint/2010/main" val="414207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389BB514-6109-4F1F-84F6-BD4FFEE3C5FA}" type="datetimeFigureOut">
              <a:rPr lang="en-US" smtClean="0"/>
              <a:t>11/18/2021</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389D531B-2135-4758-BD1F-9F09BA6BB63F}" type="slidenum">
              <a:rPr lang="en-US" smtClean="0"/>
              <a:t>‹#›</a:t>
            </a:fld>
            <a:endParaRPr lang="en-US" dirty="0"/>
          </a:p>
        </p:txBody>
      </p:sp>
    </p:spTree>
    <p:extLst>
      <p:ext uri="{BB962C8B-B14F-4D97-AF65-F5344CB8AC3E}">
        <p14:creationId xmlns:p14="http://schemas.microsoft.com/office/powerpoint/2010/main" val="855456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tif"/><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tif"/><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wmf"/><Relationship Id="rId10" Type="http://schemas.openxmlformats.org/officeDocument/2006/relationships/image" Target="../media/image8.emf"/><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tif"/><Relationship Id="rId22"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26B4D176-1B47-4AA6-B433-1A0F242516DB}"/>
              </a:ext>
            </a:extLst>
          </p:cNvPr>
          <p:cNvPicPr>
            <a:picLocks noChangeAspect="1"/>
          </p:cNvPicPr>
          <p:nvPr/>
        </p:nvPicPr>
        <p:blipFill>
          <a:blip r:embed="rId3"/>
          <a:stretch>
            <a:fillRect/>
          </a:stretch>
        </p:blipFill>
        <p:spPr>
          <a:xfrm>
            <a:off x="31317180" y="29584307"/>
            <a:ext cx="2718126" cy="2155194"/>
          </a:xfrm>
          <a:prstGeom prst="rect">
            <a:avLst/>
          </a:prstGeom>
        </p:spPr>
      </p:pic>
      <p:pic>
        <p:nvPicPr>
          <p:cNvPr id="12" name="Picture 11" descr="Icon&#10;&#10;Description automatically generated">
            <a:extLst>
              <a:ext uri="{FF2B5EF4-FFF2-40B4-BE49-F238E27FC236}">
                <a16:creationId xmlns:a16="http://schemas.microsoft.com/office/drawing/2014/main" id="{E346B54B-AE9C-446C-AA63-E0DCF16DC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9747" y="27889200"/>
            <a:ext cx="1531244" cy="4005645"/>
          </a:xfrm>
          <a:prstGeom prst="rect">
            <a:avLst/>
          </a:prstGeom>
        </p:spPr>
      </p:pic>
      <p:pic>
        <p:nvPicPr>
          <p:cNvPr id="29" name="Picture 28">
            <a:extLst>
              <a:ext uri="{FF2B5EF4-FFF2-40B4-BE49-F238E27FC236}">
                <a16:creationId xmlns:a16="http://schemas.microsoft.com/office/drawing/2014/main" id="{3613FE56-C32D-4D89-A072-5012237DD3C1}"/>
              </a:ext>
            </a:extLst>
          </p:cNvPr>
          <p:cNvPicPr>
            <a:picLocks noChangeAspect="1"/>
          </p:cNvPicPr>
          <p:nvPr/>
        </p:nvPicPr>
        <p:blipFill>
          <a:blip r:embed="rId5"/>
          <a:stretch>
            <a:fillRect/>
          </a:stretch>
        </p:blipFill>
        <p:spPr>
          <a:xfrm>
            <a:off x="7960762" y="19183115"/>
            <a:ext cx="5560171" cy="1978408"/>
          </a:xfrm>
          <a:prstGeom prst="rect">
            <a:avLst/>
          </a:prstGeom>
        </p:spPr>
      </p:pic>
      <p:sp>
        <p:nvSpPr>
          <p:cNvPr id="5" name="Rectangle 2"/>
          <p:cNvSpPr txBox="1">
            <a:spLocks noChangeArrowheads="1"/>
          </p:cNvSpPr>
          <p:nvPr/>
        </p:nvSpPr>
        <p:spPr bwMode="auto">
          <a:xfrm>
            <a:off x="11627348" y="448390"/>
            <a:ext cx="21703303" cy="3949142"/>
          </a:xfrm>
          <a:prstGeom prst="rect">
            <a:avLst/>
          </a:prstGeom>
          <a:noFill/>
          <a:ln>
            <a:noFill/>
          </a:ln>
        </p:spPr>
        <p:txBody>
          <a:bodyPr vert="horz" wrap="square" lIns="313493" tIns="156746" rIns="313493" bIns="156746" numCol="1" anchor="t" anchorCtr="0" compatLnSpc="1">
            <a:prstTxWarp prst="textNoShape">
              <a:avLst/>
            </a:prstTxWarp>
          </a:bodyPr>
          <a:lstStyle>
            <a:lvl1pPr algn="ctr" defTabSz="3133725" rtl="0" eaLnBrk="0" fontAlgn="base" hangingPunct="0">
              <a:spcBef>
                <a:spcPct val="0"/>
              </a:spcBef>
              <a:spcAft>
                <a:spcPct val="0"/>
              </a:spcAft>
              <a:defRPr sz="15100">
                <a:solidFill>
                  <a:schemeClr val="tx2"/>
                </a:solidFill>
                <a:latin typeface="+mj-lt"/>
                <a:ea typeface="+mj-ea"/>
                <a:cs typeface="+mj-cs"/>
              </a:defRPr>
            </a:lvl1pPr>
            <a:lvl2pPr algn="ctr" defTabSz="3133725" rtl="0" eaLnBrk="0" fontAlgn="base" hangingPunct="0">
              <a:spcBef>
                <a:spcPct val="0"/>
              </a:spcBef>
              <a:spcAft>
                <a:spcPct val="0"/>
              </a:spcAft>
              <a:defRPr sz="15100">
                <a:solidFill>
                  <a:schemeClr val="tx2"/>
                </a:solidFill>
                <a:latin typeface="Arial" charset="0"/>
              </a:defRPr>
            </a:lvl2pPr>
            <a:lvl3pPr algn="ctr" defTabSz="3133725" rtl="0" eaLnBrk="0" fontAlgn="base" hangingPunct="0">
              <a:spcBef>
                <a:spcPct val="0"/>
              </a:spcBef>
              <a:spcAft>
                <a:spcPct val="0"/>
              </a:spcAft>
              <a:defRPr sz="15100">
                <a:solidFill>
                  <a:schemeClr val="tx2"/>
                </a:solidFill>
                <a:latin typeface="Arial" charset="0"/>
              </a:defRPr>
            </a:lvl3pPr>
            <a:lvl4pPr algn="ctr" defTabSz="3133725" rtl="0" eaLnBrk="0" fontAlgn="base" hangingPunct="0">
              <a:spcBef>
                <a:spcPct val="0"/>
              </a:spcBef>
              <a:spcAft>
                <a:spcPct val="0"/>
              </a:spcAft>
              <a:defRPr sz="15100">
                <a:solidFill>
                  <a:schemeClr val="tx2"/>
                </a:solidFill>
                <a:latin typeface="Arial" charset="0"/>
              </a:defRPr>
            </a:lvl4pPr>
            <a:lvl5pPr algn="ctr" defTabSz="3133725" rtl="0" eaLnBrk="0" fontAlgn="base" hangingPunct="0">
              <a:spcBef>
                <a:spcPct val="0"/>
              </a:spcBef>
              <a:spcAft>
                <a:spcPct val="0"/>
              </a:spcAft>
              <a:defRPr sz="15100">
                <a:solidFill>
                  <a:schemeClr val="tx2"/>
                </a:solidFill>
                <a:latin typeface="Arial" charset="0"/>
              </a:defRPr>
            </a:lvl5pPr>
            <a:lvl6pPr marL="391866" algn="ctr" defTabSz="3134929" rtl="0" fontAlgn="base">
              <a:spcBef>
                <a:spcPct val="0"/>
              </a:spcBef>
              <a:spcAft>
                <a:spcPct val="0"/>
              </a:spcAft>
              <a:defRPr sz="15100">
                <a:solidFill>
                  <a:schemeClr val="tx2"/>
                </a:solidFill>
                <a:latin typeface="Arial" charset="0"/>
              </a:defRPr>
            </a:lvl6pPr>
            <a:lvl7pPr marL="783732" algn="ctr" defTabSz="3134929" rtl="0" fontAlgn="base">
              <a:spcBef>
                <a:spcPct val="0"/>
              </a:spcBef>
              <a:spcAft>
                <a:spcPct val="0"/>
              </a:spcAft>
              <a:defRPr sz="15100">
                <a:solidFill>
                  <a:schemeClr val="tx2"/>
                </a:solidFill>
                <a:latin typeface="Arial" charset="0"/>
              </a:defRPr>
            </a:lvl7pPr>
            <a:lvl8pPr marL="1175598" algn="ctr" defTabSz="3134929" rtl="0" fontAlgn="base">
              <a:spcBef>
                <a:spcPct val="0"/>
              </a:spcBef>
              <a:spcAft>
                <a:spcPct val="0"/>
              </a:spcAft>
              <a:defRPr sz="15100">
                <a:solidFill>
                  <a:schemeClr val="tx2"/>
                </a:solidFill>
                <a:latin typeface="Arial" charset="0"/>
              </a:defRPr>
            </a:lvl8pPr>
            <a:lvl9pPr marL="1567464" algn="ctr" defTabSz="3134929" rtl="0" fontAlgn="base">
              <a:spcBef>
                <a:spcPct val="0"/>
              </a:spcBef>
              <a:spcAft>
                <a:spcPct val="0"/>
              </a:spcAft>
              <a:defRPr sz="15100">
                <a:solidFill>
                  <a:schemeClr val="tx2"/>
                </a:solidFill>
                <a:latin typeface="Arial" charset="0"/>
              </a:defRPr>
            </a:lvl9pPr>
          </a:lstStyle>
          <a:p>
            <a:r>
              <a:rPr lang="en-US" sz="6000" b="1" dirty="0">
                <a:solidFill>
                  <a:schemeClr val="tx1"/>
                </a:solidFill>
              </a:rPr>
              <a:t>Vanadium and Titanium lithium-ion batteries synthesized </a:t>
            </a:r>
          </a:p>
          <a:p>
            <a:r>
              <a:rPr lang="en-US" sz="6000" b="1" dirty="0">
                <a:solidFill>
                  <a:schemeClr val="tx1"/>
                </a:solidFill>
              </a:rPr>
              <a:t>From Vanadium and Titanium Phthalocyanines</a:t>
            </a:r>
          </a:p>
          <a:p>
            <a:endParaRPr lang="en-US" altLang="en-US" sz="3600" dirty="0">
              <a:solidFill>
                <a:schemeClr val="tx1"/>
              </a:solidFill>
              <a:latin typeface="+mn-lt"/>
            </a:endParaRPr>
          </a:p>
          <a:p>
            <a:r>
              <a:rPr lang="en-US" altLang="en-US" sz="3600" dirty="0">
                <a:solidFill>
                  <a:schemeClr val="tx1"/>
                </a:solidFill>
                <a:latin typeface="+mn-lt"/>
              </a:rPr>
              <a:t>E. Fletes, H. Morales, M. Alcoutlabi, and J.G. Parsons </a:t>
            </a:r>
          </a:p>
          <a:p>
            <a:pPr eaLnBrk="1" hangingPunct="1">
              <a:lnSpc>
                <a:spcPct val="120000"/>
              </a:lnSpc>
            </a:pPr>
            <a:r>
              <a:rPr lang="en-US" altLang="en-US" sz="3600" dirty="0">
                <a:solidFill>
                  <a:schemeClr val="tx1"/>
                </a:solidFill>
                <a:latin typeface="+mn-lt"/>
              </a:rPr>
              <a:t>Department of Mechanical Engineering, The University of Texas – Rio Grande Valley</a:t>
            </a:r>
          </a:p>
          <a:p>
            <a:pPr eaLnBrk="1" hangingPunct="1">
              <a:lnSpc>
                <a:spcPct val="70000"/>
              </a:lnSpc>
            </a:pPr>
            <a:br>
              <a:rPr lang="en-US" altLang="en-US" sz="3600" dirty="0">
                <a:solidFill>
                  <a:schemeClr val="bg1"/>
                </a:solidFill>
              </a:rPr>
            </a:br>
            <a:endParaRPr lang="en-US" altLang="en-US" sz="3600" dirty="0">
              <a:solidFill>
                <a:schemeClr val="bg1"/>
              </a:solidFill>
            </a:endParaRPr>
          </a:p>
        </p:txBody>
      </p:sp>
      <p:sp>
        <p:nvSpPr>
          <p:cNvPr id="10" name="TextBox 20"/>
          <p:cNvSpPr txBox="1">
            <a:spLocks noChangeArrowheads="1"/>
          </p:cNvSpPr>
          <p:nvPr/>
        </p:nvSpPr>
        <p:spPr bwMode="auto">
          <a:xfrm>
            <a:off x="315604" y="4645251"/>
            <a:ext cx="13651992" cy="694692"/>
          </a:xfrm>
          <a:prstGeom prst="rect">
            <a:avLst/>
          </a:prstGeom>
          <a:solidFill>
            <a:schemeClr val="accent6"/>
          </a:solidFill>
          <a:ln w="76200">
            <a:solidFill>
              <a:schemeClr val="tx1"/>
            </a:solidFill>
            <a:miter lim="800000"/>
            <a:headEnd/>
            <a:tailEnd/>
          </a:ln>
        </p:spPr>
        <p:txBody>
          <a:bodyPr wrap="square" lIns="78373" tIns="39187" rIns="78373" bIns="3918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effectLst/>
                <a:uLnTx/>
                <a:uFillTx/>
                <a:latin typeface="Arial" pitchFamily="34" charset="0"/>
                <a:cs typeface="Arial" pitchFamily="34" charset="0"/>
              </a:rPr>
              <a:t>Abstract</a:t>
            </a:r>
          </a:p>
        </p:txBody>
      </p:sp>
      <p:sp>
        <p:nvSpPr>
          <p:cNvPr id="18" name="TextBox 20"/>
          <p:cNvSpPr txBox="1">
            <a:spLocks noChangeArrowheads="1"/>
          </p:cNvSpPr>
          <p:nvPr/>
        </p:nvSpPr>
        <p:spPr bwMode="auto">
          <a:xfrm>
            <a:off x="14302914" y="4648200"/>
            <a:ext cx="15978291" cy="646951"/>
          </a:xfrm>
          <a:prstGeom prst="rect">
            <a:avLst/>
          </a:prstGeom>
          <a:solidFill>
            <a:schemeClr val="accent6"/>
          </a:solidFill>
          <a:ln w="76200">
            <a:solidFill>
              <a:schemeClr val="tx1"/>
            </a:solidFill>
            <a:miter lim="800000"/>
            <a:headEnd/>
            <a:tailEnd/>
          </a:ln>
        </p:spPr>
        <p:txBody>
          <a:bodyPr wrap="square" lIns="78373" tIns="39187" rIns="78373" bIns="3918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600" b="1" kern="0" noProof="0" dirty="0">
                <a:latin typeface="Arial" pitchFamily="34" charset="0"/>
                <a:cs typeface="Arial" pitchFamily="34" charset="0"/>
              </a:rPr>
              <a:t>Results</a:t>
            </a:r>
            <a:endParaRPr kumimoji="0" lang="en-US" altLang="zh-CN" sz="3600" b="1" i="0" u="none" strike="noStrike" kern="0" cap="none" spc="0" normalizeH="0" baseline="0" noProof="0" dirty="0">
              <a:ln>
                <a:noFill/>
              </a:ln>
              <a:effectLst/>
              <a:uLnTx/>
              <a:uFillTx/>
              <a:latin typeface="Arial" pitchFamily="34" charset="0"/>
              <a:cs typeface="Arial" pitchFamily="34" charset="0"/>
            </a:endParaRPr>
          </a:p>
        </p:txBody>
      </p:sp>
      <p:sp>
        <p:nvSpPr>
          <p:cNvPr id="20" name="Rectangle 19"/>
          <p:cNvSpPr/>
          <p:nvPr/>
        </p:nvSpPr>
        <p:spPr bwMode="auto">
          <a:xfrm>
            <a:off x="301483" y="18100632"/>
            <a:ext cx="13647425" cy="14512870"/>
          </a:xfrm>
          <a:prstGeom prst="rect">
            <a:avLst/>
          </a:prstGeom>
          <a:noFill/>
          <a:ln w="76200" cap="flat" cmpd="sng" algn="ctr">
            <a:solidFill>
              <a:schemeClr val="tx1"/>
            </a:solidFill>
            <a:prstDash val="solid"/>
            <a:round/>
            <a:headEnd type="none" w="med" len="med"/>
            <a:tailEnd type="none" w="med" len="med"/>
          </a:ln>
          <a:effectLst/>
        </p:spPr>
        <p:txBody>
          <a:bodyPr lIns="78373" tIns="39187" rIns="78373" bIns="39187"/>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100" b="0" i="0" u="none" strike="noStrike" kern="0" cap="none" spc="0" normalizeH="0" baseline="0" noProof="0" dirty="0">
              <a:ln>
                <a:noFill/>
              </a:ln>
              <a:solidFill>
                <a:sysClr val="windowText" lastClr="000000"/>
              </a:solidFill>
              <a:effectLst/>
              <a:uLnTx/>
              <a:uFillTx/>
              <a:latin typeface="Times" pitchFamily="-112" charset="0"/>
            </a:endParaRPr>
          </a:p>
        </p:txBody>
      </p:sp>
      <p:sp>
        <p:nvSpPr>
          <p:cNvPr id="186" name="TextBox 20"/>
          <p:cNvSpPr txBox="1">
            <a:spLocks noChangeArrowheads="1"/>
          </p:cNvSpPr>
          <p:nvPr/>
        </p:nvSpPr>
        <p:spPr bwMode="auto">
          <a:xfrm>
            <a:off x="299199" y="17029148"/>
            <a:ext cx="13651992" cy="633137"/>
          </a:xfrm>
          <a:prstGeom prst="rect">
            <a:avLst/>
          </a:prstGeom>
          <a:solidFill>
            <a:schemeClr val="accent6"/>
          </a:solidFill>
          <a:ln w="76200">
            <a:solidFill>
              <a:schemeClr val="tx1"/>
            </a:solidFill>
            <a:miter lim="800000"/>
            <a:headEnd/>
            <a:tailEnd/>
          </a:ln>
        </p:spPr>
        <p:txBody>
          <a:bodyPr wrap="square" lIns="78373" tIns="39187" rIns="78373" bIns="3918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effectLst/>
                <a:uLnTx/>
                <a:uFillTx/>
                <a:latin typeface="Arial" pitchFamily="34" charset="0"/>
                <a:cs typeface="Arial" pitchFamily="34" charset="0"/>
              </a:rPr>
              <a:t>Methods</a:t>
            </a:r>
          </a:p>
        </p:txBody>
      </p:sp>
      <p:sp>
        <p:nvSpPr>
          <p:cNvPr id="205" name="TextBox 20"/>
          <p:cNvSpPr txBox="1">
            <a:spLocks noChangeArrowheads="1"/>
          </p:cNvSpPr>
          <p:nvPr/>
        </p:nvSpPr>
        <p:spPr bwMode="auto">
          <a:xfrm>
            <a:off x="30544679" y="28651200"/>
            <a:ext cx="13030200" cy="633137"/>
          </a:xfrm>
          <a:prstGeom prst="rect">
            <a:avLst/>
          </a:prstGeom>
          <a:solidFill>
            <a:schemeClr val="accent6"/>
          </a:solidFill>
          <a:ln w="76200">
            <a:solidFill>
              <a:schemeClr val="tx1"/>
            </a:solidFill>
            <a:miter lim="800000"/>
            <a:headEnd/>
            <a:tailEnd/>
          </a:ln>
        </p:spPr>
        <p:txBody>
          <a:bodyPr wrap="square" lIns="78373" tIns="39187" rIns="78373" bIns="3918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600" b="1" kern="0" noProof="0" dirty="0">
                <a:latin typeface="Arial" pitchFamily="34" charset="0"/>
                <a:cs typeface="Arial" pitchFamily="34" charset="0"/>
              </a:rPr>
              <a:t>Acknowledgements</a:t>
            </a:r>
            <a:endParaRPr kumimoji="0" lang="en-US" altLang="zh-CN" sz="3600" b="1" i="0" u="none" strike="noStrike" kern="0" cap="none" spc="0" normalizeH="0" baseline="0" noProof="0" dirty="0">
              <a:ln>
                <a:noFill/>
              </a:ln>
              <a:effectLst/>
              <a:uLnTx/>
              <a:uFillTx/>
              <a:latin typeface="Arial" pitchFamily="34" charset="0"/>
              <a:cs typeface="Arial" pitchFamily="34" charset="0"/>
            </a:endParaRPr>
          </a:p>
        </p:txBody>
      </p:sp>
      <p:sp>
        <p:nvSpPr>
          <p:cNvPr id="211" name="Rectangle 210"/>
          <p:cNvSpPr/>
          <p:nvPr/>
        </p:nvSpPr>
        <p:spPr bwMode="auto">
          <a:xfrm>
            <a:off x="30534009" y="29532034"/>
            <a:ext cx="12899991" cy="3052832"/>
          </a:xfrm>
          <a:prstGeom prst="rect">
            <a:avLst/>
          </a:prstGeom>
          <a:noFill/>
          <a:ln w="76200" cap="flat" cmpd="sng" algn="ctr">
            <a:solidFill>
              <a:schemeClr val="tx1"/>
            </a:solidFill>
            <a:prstDash val="solid"/>
            <a:round/>
            <a:headEnd type="none" w="med" len="med"/>
            <a:tailEnd type="none" w="med" len="med"/>
          </a:ln>
          <a:effectLst/>
        </p:spPr>
        <p:txBody>
          <a:bodyPr lIns="78373" tIns="39187" rIns="78373" bIns="39187"/>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Times" pitchFamily="-112" charset="0"/>
            </a:endParaRPr>
          </a:p>
        </p:txBody>
      </p:sp>
      <p:sp>
        <p:nvSpPr>
          <p:cNvPr id="263" name="Rectangle 262"/>
          <p:cNvSpPr/>
          <p:nvPr/>
        </p:nvSpPr>
        <p:spPr bwMode="auto">
          <a:xfrm>
            <a:off x="14324779" y="5533789"/>
            <a:ext cx="15956426" cy="27066240"/>
          </a:xfrm>
          <a:prstGeom prst="rect">
            <a:avLst/>
          </a:prstGeom>
          <a:noFill/>
          <a:ln w="76200" cap="flat" cmpd="sng" algn="ctr">
            <a:solidFill>
              <a:schemeClr val="tx1"/>
            </a:solidFill>
            <a:prstDash val="solid"/>
            <a:round/>
            <a:headEnd type="none" w="med" len="med"/>
            <a:tailEnd type="none" w="med" len="med"/>
          </a:ln>
          <a:effectLst/>
        </p:spPr>
        <p:txBody>
          <a:bodyPr lIns="78373" tIns="39187" rIns="78373" bIns="39187"/>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100" b="0" i="0" u="none" strike="noStrike" kern="0" cap="none" spc="0" normalizeH="0" baseline="0" noProof="0" dirty="0">
              <a:ln>
                <a:noFill/>
              </a:ln>
              <a:solidFill>
                <a:sysClr val="windowText" lastClr="000000"/>
              </a:solidFill>
              <a:effectLst/>
              <a:uLnTx/>
              <a:uFillTx/>
              <a:latin typeface="Times" pitchFamily="-112" charset="0"/>
            </a:endParaRPr>
          </a:p>
        </p:txBody>
      </p:sp>
      <p:sp>
        <p:nvSpPr>
          <p:cNvPr id="288" name="TextBox 20"/>
          <p:cNvSpPr txBox="1">
            <a:spLocks noChangeArrowheads="1"/>
          </p:cNvSpPr>
          <p:nvPr/>
        </p:nvSpPr>
        <p:spPr bwMode="auto">
          <a:xfrm>
            <a:off x="30534009" y="4662029"/>
            <a:ext cx="13033076" cy="633080"/>
          </a:xfrm>
          <a:prstGeom prst="rect">
            <a:avLst/>
          </a:prstGeom>
          <a:solidFill>
            <a:schemeClr val="accent6"/>
          </a:solidFill>
          <a:ln w="76200">
            <a:solidFill>
              <a:schemeClr val="tx1"/>
            </a:solidFill>
            <a:miter lim="800000"/>
            <a:headEnd/>
            <a:tailEnd/>
          </a:ln>
        </p:spPr>
        <p:txBody>
          <a:bodyPr wrap="square" lIns="78373" tIns="39187" rIns="78373" bIns="3918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600" b="1" kern="0" dirty="0">
                <a:latin typeface="Arial" pitchFamily="34" charset="0"/>
                <a:cs typeface="Arial" pitchFamily="34" charset="0"/>
              </a:rPr>
              <a:t>Discussion</a:t>
            </a:r>
            <a:endParaRPr kumimoji="0" lang="en-US" altLang="zh-CN" sz="3600" b="1" i="0" u="none" strike="noStrike" kern="0" cap="none" spc="0" normalizeH="0" baseline="0" noProof="0" dirty="0">
              <a:ln>
                <a:noFill/>
              </a:ln>
              <a:effectLst/>
              <a:uLnTx/>
              <a:uFillTx/>
              <a:latin typeface="Arial" pitchFamily="34" charset="0"/>
              <a:cs typeface="Arial" pitchFamily="34" charset="0"/>
            </a:endParaRPr>
          </a:p>
        </p:txBody>
      </p:sp>
      <p:sp>
        <p:nvSpPr>
          <p:cNvPr id="2" name="TextBox 1"/>
          <p:cNvSpPr txBox="1"/>
          <p:nvPr/>
        </p:nvSpPr>
        <p:spPr>
          <a:xfrm>
            <a:off x="30797751" y="5949213"/>
            <a:ext cx="11995229" cy="7529625"/>
          </a:xfrm>
          <a:prstGeom prst="rect">
            <a:avLst/>
          </a:prstGeom>
          <a:noFill/>
        </p:spPr>
        <p:txBody>
          <a:bodyPr wrap="square" rtlCol="0">
            <a:spAutoFit/>
          </a:bodyPr>
          <a:lstStyle/>
          <a:p>
            <a:pPr marL="58738" algn="just">
              <a:lnSpc>
                <a:spcPct val="114000"/>
              </a:lnSpc>
              <a:spcAft>
                <a:spcPts val="1200"/>
              </a:spcAft>
            </a:pPr>
            <a:r>
              <a:rPr lang="en-US" sz="2600" b="1" i="1" u="sng" dirty="0">
                <a:cs typeface="Arial"/>
              </a:rPr>
              <a:t>Synthesis </a:t>
            </a:r>
            <a:r>
              <a:rPr lang="en-US" sz="2600" b="1" u="sng" dirty="0">
                <a:cs typeface="Arial"/>
              </a:rPr>
              <a:t>and c</a:t>
            </a:r>
            <a:r>
              <a:rPr lang="en-US" sz="2600" b="1" i="1" u="sng" dirty="0">
                <a:cs typeface="Arial"/>
              </a:rPr>
              <a:t>haracterization</a:t>
            </a:r>
          </a:p>
          <a:p>
            <a:pPr marL="736600" indent="-330200" algn="just">
              <a:lnSpc>
                <a:spcPct val="114000"/>
              </a:lnSpc>
              <a:spcAft>
                <a:spcPts val="1200"/>
              </a:spcAft>
              <a:buFont typeface="Arial" panose="020B0604020202020204" pitchFamily="34" charset="0"/>
              <a:buChar char="•"/>
            </a:pPr>
            <a:r>
              <a:rPr lang="en-US" sz="2600" dirty="0">
                <a:cs typeface="Arial"/>
              </a:rPr>
              <a:t>Titanium and Vanadium phthalocyanines and nitrides were successfully synthesized. </a:t>
            </a:r>
          </a:p>
          <a:p>
            <a:pPr marL="863600" indent="-457200" algn="just">
              <a:lnSpc>
                <a:spcPct val="114000"/>
              </a:lnSpc>
              <a:spcAft>
                <a:spcPts val="1200"/>
              </a:spcAft>
              <a:buFont typeface="Arial" panose="020B0604020202020204" pitchFamily="34" charset="0"/>
              <a:buChar char="•"/>
            </a:pPr>
            <a:r>
              <a:rPr lang="en-US" sz="2600" dirty="0">
                <a:cs typeface="Arial"/>
              </a:rPr>
              <a:t>FITR and powder XRD patterns were consistent with the literature.  FTIR, XRD and XPS confirm the presence of the metal.    </a:t>
            </a:r>
          </a:p>
          <a:p>
            <a:pPr algn="just">
              <a:lnSpc>
                <a:spcPct val="114000"/>
              </a:lnSpc>
              <a:spcAft>
                <a:spcPts val="1200"/>
              </a:spcAft>
            </a:pPr>
            <a:r>
              <a:rPr lang="en-US" sz="2600" b="1" i="1" u="sng" dirty="0">
                <a:cs typeface="Arial"/>
              </a:rPr>
              <a:t>LIBs Functionality </a:t>
            </a:r>
          </a:p>
          <a:p>
            <a:pPr marL="471488" algn="just">
              <a:lnSpc>
                <a:spcPct val="114000"/>
              </a:lnSpc>
              <a:spcAft>
                <a:spcPts val="1200"/>
              </a:spcAft>
            </a:pPr>
            <a:r>
              <a:rPr lang="en-US" sz="2600" dirty="0">
                <a:cs typeface="Arial"/>
              </a:rPr>
              <a:t>The electrochemical performance of the LIBs was analyzed using cyclic voltammetry:</a:t>
            </a:r>
          </a:p>
          <a:p>
            <a:pPr marL="677863" indent="-206375" algn="just">
              <a:lnSpc>
                <a:spcPct val="114000"/>
              </a:lnSpc>
              <a:spcAft>
                <a:spcPts val="1200"/>
              </a:spcAft>
              <a:buFont typeface="Arial" panose="020B0604020202020204" pitchFamily="34" charset="0"/>
              <a:buChar char="•"/>
            </a:pPr>
            <a:r>
              <a:rPr lang="en-US" sz="2600" dirty="0">
                <a:cs typeface="Arial"/>
              </a:rPr>
              <a:t>In the first four cycles, the performing of the half-cells shows sharp peaks.  This is an indication of the  oxidation and reduction reactions occurring in the cell and suggests potential multiple steps transitions.  </a:t>
            </a:r>
          </a:p>
          <a:p>
            <a:pPr marL="677863" indent="-206375" algn="just">
              <a:lnSpc>
                <a:spcPct val="114000"/>
              </a:lnSpc>
              <a:spcAft>
                <a:spcPts val="1200"/>
              </a:spcAft>
              <a:buFont typeface="Arial" panose="020B0604020202020204" pitchFamily="34" charset="0"/>
              <a:buChar char="•"/>
            </a:pPr>
            <a:r>
              <a:rPr lang="en-US" sz="2600" dirty="0">
                <a:cs typeface="Arial"/>
              </a:rPr>
              <a:t>The cathodic peaks are attributed to the decomposition of the electrolyte and the formation of the solid electrolyte interface(SEI).  </a:t>
            </a:r>
          </a:p>
          <a:p>
            <a:pPr marL="677863" indent="-206375" algn="just">
              <a:lnSpc>
                <a:spcPct val="114000"/>
              </a:lnSpc>
              <a:spcAft>
                <a:spcPts val="1200"/>
              </a:spcAft>
              <a:buFont typeface="Arial" panose="020B0604020202020204" pitchFamily="34" charset="0"/>
              <a:buChar char="•"/>
            </a:pPr>
            <a:r>
              <a:rPr lang="en-US" sz="2600" dirty="0">
                <a:cs typeface="Arial"/>
              </a:rPr>
              <a:t>The overlapping of the cycles demonstrates a steady and stable reaction during the lithiation/delithiation process.</a:t>
            </a:r>
            <a:endParaRPr lang="en-US" sz="2600" baseline="30000" dirty="0">
              <a:cs typeface="Arial"/>
            </a:endParaRPr>
          </a:p>
        </p:txBody>
      </p:sp>
      <p:sp>
        <p:nvSpPr>
          <p:cNvPr id="7" name="Rectangle 41"/>
          <p:cNvSpPr>
            <a:spLocks noChangeArrowheads="1"/>
          </p:cNvSpPr>
          <p:nvPr/>
        </p:nvSpPr>
        <p:spPr bwMode="auto">
          <a:xfrm>
            <a:off x="0" y="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7" name="Rectangle 86"/>
          <p:cNvSpPr/>
          <p:nvPr/>
        </p:nvSpPr>
        <p:spPr bwMode="auto">
          <a:xfrm>
            <a:off x="30544679" y="5536545"/>
            <a:ext cx="13030200" cy="8260632"/>
          </a:xfrm>
          <a:prstGeom prst="rect">
            <a:avLst/>
          </a:prstGeom>
          <a:noFill/>
          <a:ln w="76200" cap="flat" cmpd="sng" algn="ctr">
            <a:solidFill>
              <a:schemeClr val="tx1"/>
            </a:solidFill>
            <a:prstDash val="solid"/>
            <a:round/>
            <a:headEnd type="none" w="med" len="med"/>
            <a:tailEnd type="none" w="med" len="med"/>
          </a:ln>
          <a:effectLst/>
        </p:spPr>
        <p:txBody>
          <a:bodyPr lIns="78373" tIns="39187" rIns="78373" bIns="39187"/>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100" b="0" i="0" u="none" strike="noStrike" kern="0" cap="none" spc="0" normalizeH="0" baseline="0" noProof="0" dirty="0">
              <a:ln>
                <a:noFill/>
              </a:ln>
              <a:solidFill>
                <a:sysClr val="windowText" lastClr="000000"/>
              </a:solidFill>
              <a:effectLst/>
              <a:uLnTx/>
              <a:uFillTx/>
              <a:latin typeface="Times" pitchFamily="-112" charset="0"/>
            </a:endParaRPr>
          </a:p>
        </p:txBody>
      </p:sp>
      <p:sp>
        <p:nvSpPr>
          <p:cNvPr id="4" name="Rectangle 424">
            <a:extLst>
              <a:ext uri="{FF2B5EF4-FFF2-40B4-BE49-F238E27FC236}">
                <a16:creationId xmlns:a16="http://schemas.microsoft.com/office/drawing/2014/main" id="{02E39F1D-3E32-1843-AB68-516FBEEB9A65}"/>
              </a:ext>
            </a:extLst>
          </p:cNvPr>
          <p:cNvSpPr>
            <a:spLocks noChangeArrowheads="1"/>
          </p:cNvSpPr>
          <p:nvPr/>
        </p:nvSpPr>
        <p:spPr bwMode="auto">
          <a:xfrm>
            <a:off x="14456897" y="5302794"/>
            <a:ext cx="352338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9" name="Rectangle 426">
            <a:extLst>
              <a:ext uri="{FF2B5EF4-FFF2-40B4-BE49-F238E27FC236}">
                <a16:creationId xmlns:a16="http://schemas.microsoft.com/office/drawing/2014/main" id="{3724BB75-D85E-364D-881B-9FF56DDA478B}"/>
              </a:ext>
            </a:extLst>
          </p:cNvPr>
          <p:cNvSpPr>
            <a:spLocks noChangeArrowheads="1"/>
          </p:cNvSpPr>
          <p:nvPr/>
        </p:nvSpPr>
        <p:spPr bwMode="auto">
          <a:xfrm>
            <a:off x="22479000" y="5487045"/>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433">
            <a:extLst>
              <a:ext uri="{FF2B5EF4-FFF2-40B4-BE49-F238E27FC236}">
                <a16:creationId xmlns:a16="http://schemas.microsoft.com/office/drawing/2014/main" id="{A21CD464-65B0-C74E-8D7C-33FE481CBE6D}"/>
              </a:ext>
            </a:extLst>
          </p:cNvPr>
          <p:cNvSpPr>
            <a:spLocks noChangeArrowheads="1"/>
          </p:cNvSpPr>
          <p:nvPr/>
        </p:nvSpPr>
        <p:spPr bwMode="auto">
          <a:xfrm>
            <a:off x="14465906" y="12685734"/>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452">
            <a:extLst>
              <a:ext uri="{FF2B5EF4-FFF2-40B4-BE49-F238E27FC236}">
                <a16:creationId xmlns:a16="http://schemas.microsoft.com/office/drawing/2014/main" id="{77634A54-FE97-8B43-8D0F-3E8E3E91DC4C}"/>
              </a:ext>
            </a:extLst>
          </p:cNvPr>
          <p:cNvSpPr>
            <a:spLocks noChangeArrowheads="1"/>
          </p:cNvSpPr>
          <p:nvPr/>
        </p:nvSpPr>
        <p:spPr bwMode="auto">
          <a:xfrm>
            <a:off x="35308761" y="6105439"/>
            <a:ext cx="456389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6" name="Rectangle 55">
            <a:extLst>
              <a:ext uri="{FF2B5EF4-FFF2-40B4-BE49-F238E27FC236}">
                <a16:creationId xmlns:a16="http://schemas.microsoft.com/office/drawing/2014/main" id="{13CE2893-AC38-6142-9B05-5ACE18A54EBF}"/>
              </a:ext>
            </a:extLst>
          </p:cNvPr>
          <p:cNvSpPr/>
          <p:nvPr/>
        </p:nvSpPr>
        <p:spPr bwMode="auto">
          <a:xfrm>
            <a:off x="315604" y="5594171"/>
            <a:ext cx="13651992" cy="6320941"/>
          </a:xfrm>
          <a:prstGeom prst="rect">
            <a:avLst/>
          </a:prstGeom>
          <a:noFill/>
          <a:ln w="76200" cap="flat" cmpd="sng" algn="ctr">
            <a:solidFill>
              <a:schemeClr val="tx1"/>
            </a:solidFill>
            <a:prstDash val="solid"/>
            <a:round/>
            <a:headEnd type="none" w="med" len="med"/>
            <a:tailEnd type="none" w="med" len="med"/>
          </a:ln>
          <a:effectLst/>
        </p:spPr>
        <p:txBody>
          <a:bodyPr lIns="78373" tIns="39187" rIns="78373" bIns="39187"/>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sysClr val="windowText" lastClr="000000"/>
                </a:solidFill>
                <a:effectLst/>
                <a:uLnTx/>
                <a:uFillTx/>
                <a:latin typeface="Times" pitchFamily="-112" charset="0"/>
              </a:rPr>
              <a:t>                                                                                                                       </a:t>
            </a:r>
          </a:p>
        </p:txBody>
      </p:sp>
      <p:sp>
        <p:nvSpPr>
          <p:cNvPr id="66" name="TextBox 20">
            <a:extLst>
              <a:ext uri="{FF2B5EF4-FFF2-40B4-BE49-F238E27FC236}">
                <a16:creationId xmlns:a16="http://schemas.microsoft.com/office/drawing/2014/main" id="{8296D613-8D02-4A41-9499-C2FF340B4A58}"/>
              </a:ext>
            </a:extLst>
          </p:cNvPr>
          <p:cNvSpPr txBox="1">
            <a:spLocks noChangeArrowheads="1"/>
          </p:cNvSpPr>
          <p:nvPr/>
        </p:nvSpPr>
        <p:spPr bwMode="auto">
          <a:xfrm>
            <a:off x="30534009" y="19255120"/>
            <a:ext cx="13033076" cy="633080"/>
          </a:xfrm>
          <a:prstGeom prst="rect">
            <a:avLst/>
          </a:prstGeom>
          <a:solidFill>
            <a:schemeClr val="accent6"/>
          </a:solidFill>
          <a:ln w="76200">
            <a:solidFill>
              <a:schemeClr val="tx1"/>
            </a:solidFill>
            <a:miter lim="800000"/>
            <a:headEnd/>
            <a:tailEnd/>
          </a:ln>
        </p:spPr>
        <p:txBody>
          <a:bodyPr wrap="square" lIns="78373" tIns="39187" rIns="78373" bIns="3918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effectLst/>
                <a:uLnTx/>
                <a:uFillTx/>
                <a:latin typeface="Arial" pitchFamily="34" charset="0"/>
                <a:cs typeface="Arial" pitchFamily="34" charset="0"/>
              </a:rPr>
              <a:t>References </a:t>
            </a:r>
          </a:p>
        </p:txBody>
      </p:sp>
      <p:sp>
        <p:nvSpPr>
          <p:cNvPr id="67" name="Rectangle 66">
            <a:extLst>
              <a:ext uri="{FF2B5EF4-FFF2-40B4-BE49-F238E27FC236}">
                <a16:creationId xmlns:a16="http://schemas.microsoft.com/office/drawing/2014/main" id="{23DB8499-7961-CD4F-9E31-A3E2992751BD}"/>
              </a:ext>
            </a:extLst>
          </p:cNvPr>
          <p:cNvSpPr/>
          <p:nvPr/>
        </p:nvSpPr>
        <p:spPr bwMode="auto">
          <a:xfrm>
            <a:off x="30559517" y="20269200"/>
            <a:ext cx="13030200" cy="8134303"/>
          </a:xfrm>
          <a:prstGeom prst="rect">
            <a:avLst/>
          </a:prstGeom>
          <a:noFill/>
          <a:ln w="76200" cap="flat" cmpd="sng" algn="ctr">
            <a:solidFill>
              <a:schemeClr val="tx1"/>
            </a:solidFill>
            <a:prstDash val="solid"/>
            <a:round/>
            <a:headEnd type="none" w="med" len="med"/>
            <a:tailEnd type="none" w="med" len="med"/>
          </a:ln>
          <a:effectLst/>
        </p:spPr>
        <p:txBody>
          <a:bodyPr lIns="78373" tIns="39187" rIns="78373" bIns="39187"/>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100" b="0" i="0" u="none" strike="noStrike" kern="0" cap="none" spc="0" normalizeH="0" baseline="0" noProof="0" dirty="0">
              <a:ln>
                <a:noFill/>
              </a:ln>
              <a:solidFill>
                <a:sysClr val="windowText" lastClr="000000"/>
              </a:solidFill>
              <a:effectLst/>
              <a:uLnTx/>
              <a:uFillTx/>
              <a:latin typeface="Times" pitchFamily="-112" charset="0"/>
            </a:endParaRPr>
          </a:p>
        </p:txBody>
      </p:sp>
      <p:sp>
        <p:nvSpPr>
          <p:cNvPr id="15" name="Rectangle 719"/>
          <p:cNvSpPr>
            <a:spLocks noChangeArrowheads="1"/>
          </p:cNvSpPr>
          <p:nvPr/>
        </p:nvSpPr>
        <p:spPr bwMode="auto">
          <a:xfrm>
            <a:off x="15478759" y="5979572"/>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46" name="Rectangle 723"/>
          <p:cNvSpPr>
            <a:spLocks noChangeArrowheads="1"/>
          </p:cNvSpPr>
          <p:nvPr/>
        </p:nvSpPr>
        <p:spPr bwMode="auto">
          <a:xfrm>
            <a:off x="23199485" y="11964698"/>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49" name="Rectangle 725"/>
          <p:cNvSpPr>
            <a:spLocks noChangeArrowheads="1"/>
          </p:cNvSpPr>
          <p:nvPr/>
        </p:nvSpPr>
        <p:spPr bwMode="auto">
          <a:xfrm>
            <a:off x="22648414" y="6330919"/>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2" name="TextBox 20">
            <a:extLst>
              <a:ext uri="{FF2B5EF4-FFF2-40B4-BE49-F238E27FC236}">
                <a16:creationId xmlns:a16="http://schemas.microsoft.com/office/drawing/2014/main" id="{8296D613-8D02-4A41-9499-C2FF340B4A58}"/>
              </a:ext>
            </a:extLst>
          </p:cNvPr>
          <p:cNvSpPr txBox="1">
            <a:spLocks noChangeArrowheads="1"/>
          </p:cNvSpPr>
          <p:nvPr/>
        </p:nvSpPr>
        <p:spPr bwMode="auto">
          <a:xfrm>
            <a:off x="30544679" y="14236395"/>
            <a:ext cx="13033076" cy="633080"/>
          </a:xfrm>
          <a:prstGeom prst="rect">
            <a:avLst/>
          </a:prstGeom>
          <a:solidFill>
            <a:schemeClr val="accent6"/>
          </a:solidFill>
          <a:ln w="76200">
            <a:solidFill>
              <a:schemeClr val="tx1"/>
            </a:solidFill>
            <a:miter lim="800000"/>
            <a:headEnd/>
            <a:tailEnd/>
          </a:ln>
        </p:spPr>
        <p:txBody>
          <a:bodyPr wrap="square" lIns="78373" tIns="39187" rIns="78373" bIns="3918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effectLst/>
                <a:uLnTx/>
                <a:uFillTx/>
                <a:latin typeface="Arial" pitchFamily="34" charset="0"/>
                <a:cs typeface="Arial" pitchFamily="34" charset="0"/>
              </a:rPr>
              <a:t>Future work</a:t>
            </a:r>
          </a:p>
        </p:txBody>
      </p:sp>
      <p:sp>
        <p:nvSpPr>
          <p:cNvPr id="83" name="Rectangle 82">
            <a:extLst>
              <a:ext uri="{FF2B5EF4-FFF2-40B4-BE49-F238E27FC236}">
                <a16:creationId xmlns:a16="http://schemas.microsoft.com/office/drawing/2014/main" id="{23DB8499-7961-CD4F-9E31-A3E2992751BD}"/>
              </a:ext>
            </a:extLst>
          </p:cNvPr>
          <p:cNvSpPr/>
          <p:nvPr/>
        </p:nvSpPr>
        <p:spPr bwMode="auto">
          <a:xfrm>
            <a:off x="30534009" y="15206909"/>
            <a:ext cx="13030200" cy="3772053"/>
          </a:xfrm>
          <a:prstGeom prst="rect">
            <a:avLst/>
          </a:prstGeom>
          <a:noFill/>
          <a:ln w="76200" cap="flat" cmpd="sng" algn="ctr">
            <a:solidFill>
              <a:schemeClr val="tx1"/>
            </a:solidFill>
            <a:prstDash val="solid"/>
            <a:round/>
            <a:headEnd type="none" w="med" len="med"/>
            <a:tailEnd type="none" w="med" len="med"/>
          </a:ln>
          <a:effectLst/>
        </p:spPr>
        <p:txBody>
          <a:bodyPr lIns="78373" tIns="39187" rIns="78373" bIns="39187"/>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100" b="0" i="0" u="none" strike="noStrike" kern="0" cap="none" spc="0" normalizeH="0" baseline="0" noProof="0" dirty="0">
              <a:ln>
                <a:noFill/>
              </a:ln>
              <a:solidFill>
                <a:sysClr val="windowText" lastClr="000000"/>
              </a:solidFill>
              <a:effectLst/>
              <a:uLnTx/>
              <a:uFillTx/>
              <a:latin typeface="Times" pitchFamily="-112" charset="0"/>
            </a:endParaRPr>
          </a:p>
        </p:txBody>
      </p:sp>
      <p:sp>
        <p:nvSpPr>
          <p:cNvPr id="68" name="TextBox 67"/>
          <p:cNvSpPr txBox="1"/>
          <p:nvPr/>
        </p:nvSpPr>
        <p:spPr>
          <a:xfrm>
            <a:off x="16101144" y="14085843"/>
            <a:ext cx="3625067" cy="892552"/>
          </a:xfrm>
          <a:prstGeom prst="rect">
            <a:avLst/>
          </a:prstGeom>
          <a:noFill/>
        </p:spPr>
        <p:txBody>
          <a:bodyPr wrap="square" rtlCol="0">
            <a:spAutoFit/>
          </a:bodyPr>
          <a:lstStyle/>
          <a:p>
            <a:pPr algn="ctr"/>
            <a:r>
              <a:rPr lang="en-US" sz="2600" b="1" dirty="0"/>
              <a:t>Figure 6.</a:t>
            </a:r>
            <a:r>
              <a:rPr lang="en-US" sz="2600" dirty="0"/>
              <a:t> SEM image of Vanadium Nitride </a:t>
            </a:r>
          </a:p>
        </p:txBody>
      </p:sp>
      <p:sp>
        <p:nvSpPr>
          <p:cNvPr id="70" name="TextBox 69"/>
          <p:cNvSpPr txBox="1"/>
          <p:nvPr/>
        </p:nvSpPr>
        <p:spPr>
          <a:xfrm>
            <a:off x="24223805" y="14023698"/>
            <a:ext cx="3867618" cy="892552"/>
          </a:xfrm>
          <a:prstGeom prst="rect">
            <a:avLst/>
          </a:prstGeom>
          <a:noFill/>
        </p:spPr>
        <p:txBody>
          <a:bodyPr wrap="square" rtlCol="0">
            <a:spAutoFit/>
          </a:bodyPr>
          <a:lstStyle/>
          <a:p>
            <a:pPr algn="ctr"/>
            <a:r>
              <a:rPr lang="en-US" sz="2600" b="1" dirty="0"/>
              <a:t>Figure 7.  </a:t>
            </a:r>
            <a:r>
              <a:rPr lang="en-US" sz="2600" dirty="0"/>
              <a:t>SEM image of Titanium Nitride </a:t>
            </a:r>
          </a:p>
        </p:txBody>
      </p:sp>
      <p:sp>
        <p:nvSpPr>
          <p:cNvPr id="88" name="TextBox 87">
            <a:extLst>
              <a:ext uri="{FF2B5EF4-FFF2-40B4-BE49-F238E27FC236}">
                <a16:creationId xmlns:a16="http://schemas.microsoft.com/office/drawing/2014/main" id="{8E4BB222-E9ED-4A9F-82E1-427D6D33E440}"/>
              </a:ext>
            </a:extLst>
          </p:cNvPr>
          <p:cNvSpPr txBox="1"/>
          <p:nvPr/>
        </p:nvSpPr>
        <p:spPr>
          <a:xfrm>
            <a:off x="15797609" y="25724554"/>
            <a:ext cx="5115280" cy="492443"/>
          </a:xfrm>
          <a:prstGeom prst="rect">
            <a:avLst/>
          </a:prstGeom>
          <a:noFill/>
        </p:spPr>
        <p:txBody>
          <a:bodyPr wrap="square" rtlCol="0">
            <a:spAutoFit/>
          </a:bodyPr>
          <a:lstStyle/>
          <a:p>
            <a:pPr algn="ctr"/>
            <a:r>
              <a:rPr lang="en-US" sz="2600" b="1" dirty="0"/>
              <a:t>Figure 10.  </a:t>
            </a:r>
            <a:r>
              <a:rPr lang="en-US" sz="2600" dirty="0"/>
              <a:t>XPS of Vanadium Nitride </a:t>
            </a:r>
          </a:p>
        </p:txBody>
      </p:sp>
      <p:sp>
        <p:nvSpPr>
          <p:cNvPr id="59" name="Rectangle 58">
            <a:extLst>
              <a:ext uri="{FF2B5EF4-FFF2-40B4-BE49-F238E27FC236}">
                <a16:creationId xmlns:a16="http://schemas.microsoft.com/office/drawing/2014/main" id="{1603EDD2-F4B6-4626-AAA6-80002DDB3E8B}"/>
              </a:ext>
            </a:extLst>
          </p:cNvPr>
          <p:cNvSpPr/>
          <p:nvPr/>
        </p:nvSpPr>
        <p:spPr>
          <a:xfrm>
            <a:off x="807724" y="5860850"/>
            <a:ext cx="12616750" cy="5588902"/>
          </a:xfrm>
          <a:prstGeom prst="rect">
            <a:avLst/>
          </a:prstGeom>
        </p:spPr>
        <p:txBody>
          <a:bodyPr wrap="square">
            <a:spAutoFit/>
          </a:bodyPr>
          <a:lstStyle/>
          <a:p>
            <a:pPr marL="0" marR="0" algn="just">
              <a:lnSpc>
                <a:spcPct val="115000"/>
              </a:lnSpc>
              <a:spcBef>
                <a:spcPts val="0"/>
              </a:spcBef>
              <a:spcAft>
                <a:spcPts val="1000"/>
              </a:spcAft>
            </a:pPr>
            <a:r>
              <a:rPr lang="en-US" sz="2400" dirty="0">
                <a:effectLst/>
                <a:ea typeface="Times New Roman" panose="02020603050405020304" pitchFamily="18" charset="0"/>
                <a:cs typeface="Times New Roman" panose="02020603050405020304" pitchFamily="18" charset="0"/>
              </a:rPr>
              <a:t>The improvement of the electrodes in lithium-ion batteries (LIBs) is rapidly increasing in interest. It is crucial for obtaining optimal results for the battery’s performance with respect to stability, efficiency, and durability. Titanium and vanadium phthalocyanine complexes were synthesized as precursors for the fabrication of titanium nitride and vanadium nitride in carbon for application as anodes in LIBs.  The metal complexes were synthesized through known synthetic routes and characterized by x-ray powder diffraction, scanning electron microscopy, and x-ray photoelectron spectroscopy. The characterization of the precursors showed the phthalocyanines were metalated with either </a:t>
            </a:r>
            <a:r>
              <a:rPr lang="en-US" sz="2400" dirty="0" err="1">
                <a:effectLst/>
                <a:ea typeface="Times New Roman" panose="02020603050405020304" pitchFamily="18" charset="0"/>
                <a:cs typeface="Times New Roman" panose="02020603050405020304" pitchFamily="18" charset="0"/>
              </a:rPr>
              <a:t>Ti</a:t>
            </a:r>
            <a:r>
              <a:rPr lang="en-US" sz="2400" dirty="0">
                <a:effectLst/>
                <a:ea typeface="Times New Roman" panose="02020603050405020304" pitchFamily="18" charset="0"/>
                <a:cs typeface="Times New Roman" panose="02020603050405020304" pitchFamily="18" charset="0"/>
              </a:rPr>
              <a:t> or V. The phthalocyanines were converted to </a:t>
            </a:r>
            <a:r>
              <a:rPr lang="en-US" sz="2400" dirty="0" err="1">
                <a:effectLst/>
                <a:ea typeface="Times New Roman" panose="02020603050405020304" pitchFamily="18" charset="0"/>
                <a:cs typeface="Times New Roman" panose="02020603050405020304" pitchFamily="18" charset="0"/>
              </a:rPr>
              <a:t>TiN</a:t>
            </a:r>
            <a:r>
              <a:rPr lang="en-US" sz="2400" dirty="0">
                <a:effectLst/>
                <a:ea typeface="Times New Roman" panose="02020603050405020304" pitchFamily="18" charset="0"/>
                <a:cs typeface="Times New Roman" panose="02020603050405020304" pitchFamily="18" charset="0"/>
              </a:rPr>
              <a:t> and VN through carbonization at 750°C. </a:t>
            </a:r>
            <a:r>
              <a:rPr lang="en-US" sz="2400" dirty="0" err="1">
                <a:effectLst/>
                <a:ea typeface="Times New Roman" panose="02020603050405020304" pitchFamily="18" charset="0"/>
                <a:cs typeface="Times New Roman" panose="02020603050405020304" pitchFamily="18" charset="0"/>
              </a:rPr>
              <a:t>TiN</a:t>
            </a:r>
            <a:r>
              <a:rPr lang="en-US" sz="2400" dirty="0">
                <a:effectLst/>
                <a:ea typeface="Times New Roman" panose="02020603050405020304" pitchFamily="18" charset="0"/>
                <a:cs typeface="Times New Roman" panose="02020603050405020304" pitchFamily="18" charset="0"/>
              </a:rPr>
              <a:t> and VN samples were characterized using SEM, XRD, and XPS, which showed the presence of </a:t>
            </a:r>
            <a:r>
              <a:rPr lang="en-US" sz="2400" dirty="0" err="1">
                <a:effectLst/>
                <a:ea typeface="Times New Roman" panose="02020603050405020304" pitchFamily="18" charset="0"/>
                <a:cs typeface="Times New Roman" panose="02020603050405020304" pitchFamily="18" charset="0"/>
              </a:rPr>
              <a:t>TiN</a:t>
            </a:r>
            <a:r>
              <a:rPr lang="en-US" sz="2400" dirty="0">
                <a:effectLst/>
                <a:ea typeface="Times New Roman" panose="02020603050405020304" pitchFamily="18" charset="0"/>
                <a:cs typeface="Times New Roman" panose="02020603050405020304" pitchFamily="18" charset="0"/>
              </a:rPr>
              <a:t> or VN as well as amorphous carbon. The electrochemical performance of the anodes was evaluated by cyclic voltammetry. The results for the first four initial curves indicate a steady state due to overlapping within the cycles. Additionally, both complexes performed similarly with comparable sharp oxidation and reduction peaks.</a:t>
            </a:r>
          </a:p>
        </p:txBody>
      </p:sp>
      <p:sp>
        <p:nvSpPr>
          <p:cNvPr id="114" name="TextBox 113">
            <a:extLst>
              <a:ext uri="{FF2B5EF4-FFF2-40B4-BE49-F238E27FC236}">
                <a16:creationId xmlns:a16="http://schemas.microsoft.com/office/drawing/2014/main" id="{FC18DD30-94FF-4814-84AD-E77FD04D9EF3}"/>
              </a:ext>
            </a:extLst>
          </p:cNvPr>
          <p:cNvSpPr txBox="1"/>
          <p:nvPr/>
        </p:nvSpPr>
        <p:spPr>
          <a:xfrm>
            <a:off x="30822620" y="15466650"/>
            <a:ext cx="12035570" cy="4493538"/>
          </a:xfrm>
          <a:prstGeom prst="rect">
            <a:avLst/>
          </a:prstGeom>
          <a:noFill/>
        </p:spPr>
        <p:txBody>
          <a:bodyPr wrap="square" rtlCol="0">
            <a:spAutoFit/>
          </a:bodyPr>
          <a:lstStyle/>
          <a:p>
            <a:pPr marL="457200" indent="-457200">
              <a:buFont typeface="Arial" panose="020B0604020202020204" pitchFamily="34" charset="0"/>
              <a:buChar char="•"/>
            </a:pPr>
            <a:r>
              <a:rPr lang="en-US" sz="2600" dirty="0"/>
              <a:t>Synthesize and study the use of different metal-based nitrides other than Titanium and Vanadium. </a:t>
            </a:r>
          </a:p>
          <a:p>
            <a:endParaRPr lang="en-US" sz="2600" dirty="0"/>
          </a:p>
          <a:p>
            <a:pPr marL="457200" indent="-457200">
              <a:buFont typeface="Arial" panose="020B0604020202020204" pitchFamily="34" charset="0"/>
              <a:buChar char="•"/>
            </a:pPr>
            <a:r>
              <a:rPr lang="en-US" sz="2600" dirty="0"/>
              <a:t>Study the effects of the use of different binder and solvent in the preparation of anodes at different concentrations.     </a:t>
            </a:r>
          </a:p>
          <a:p>
            <a:endParaRPr lang="en-US" sz="2600" dirty="0"/>
          </a:p>
          <a:p>
            <a:pPr marL="457200" indent="-457200">
              <a:buFont typeface="Arial" panose="020B0604020202020204" pitchFamily="34" charset="0"/>
              <a:buChar char="•"/>
            </a:pPr>
            <a:r>
              <a:rPr lang="en-US" sz="2600" dirty="0"/>
              <a:t>Further testing on the LIBs through electrochemical impedance spectroscopy (EIS) and rate performance.</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p:txBody>
      </p:sp>
      <p:pic>
        <p:nvPicPr>
          <p:cNvPr id="115" name="Picture 11">
            <a:extLst>
              <a:ext uri="{FF2B5EF4-FFF2-40B4-BE49-F238E27FC236}">
                <a16:creationId xmlns:a16="http://schemas.microsoft.com/office/drawing/2014/main" id="{CB9C4D29-CB13-4534-A67B-CAB827F054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180" y="1198394"/>
            <a:ext cx="11364657" cy="240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354" descr="Picture 1354">
            <a:extLst>
              <a:ext uri="{FF2B5EF4-FFF2-40B4-BE49-F238E27FC236}">
                <a16:creationId xmlns:a16="http://schemas.microsoft.com/office/drawing/2014/main" id="{FCFBCBA6-6934-418A-811E-60A38A44764C}"/>
              </a:ext>
            </a:extLst>
          </p:cNvPr>
          <p:cNvPicPr>
            <a:picLocks noChangeAspect="1"/>
          </p:cNvPicPr>
          <p:nvPr/>
        </p:nvPicPr>
        <p:blipFill>
          <a:blip r:embed="rId7"/>
          <a:stretch>
            <a:fillRect/>
          </a:stretch>
        </p:blipFill>
        <p:spPr>
          <a:xfrm>
            <a:off x="35128200" y="402039"/>
            <a:ext cx="3851677" cy="3784340"/>
          </a:xfrm>
          <a:prstGeom prst="rect">
            <a:avLst/>
          </a:prstGeom>
          <a:ln w="12700">
            <a:miter lim="400000"/>
          </a:ln>
        </p:spPr>
      </p:pic>
      <p:pic>
        <p:nvPicPr>
          <p:cNvPr id="117" name="Picture 1345" descr="Picture 1345">
            <a:extLst>
              <a:ext uri="{FF2B5EF4-FFF2-40B4-BE49-F238E27FC236}">
                <a16:creationId xmlns:a16="http://schemas.microsoft.com/office/drawing/2014/main" id="{6563D1B8-D1CA-457E-BBD8-63A7488FD03F}"/>
              </a:ext>
            </a:extLst>
          </p:cNvPr>
          <p:cNvPicPr>
            <a:picLocks noChangeAspect="1"/>
          </p:cNvPicPr>
          <p:nvPr/>
        </p:nvPicPr>
        <p:blipFill rotWithShape="1">
          <a:blip r:embed="rId8"/>
          <a:srcRect l="29406" r="32582"/>
          <a:stretch/>
        </p:blipFill>
        <p:spPr>
          <a:xfrm>
            <a:off x="35164004" y="29532034"/>
            <a:ext cx="3352801" cy="1895039"/>
          </a:xfrm>
          <a:prstGeom prst="rect">
            <a:avLst/>
          </a:prstGeom>
          <a:ln w="12700">
            <a:miter lim="400000"/>
          </a:ln>
        </p:spPr>
      </p:pic>
      <p:pic>
        <p:nvPicPr>
          <p:cNvPr id="118" name="Content Placeholder 4">
            <a:extLst>
              <a:ext uri="{FF2B5EF4-FFF2-40B4-BE49-F238E27FC236}">
                <a16:creationId xmlns:a16="http://schemas.microsoft.com/office/drawing/2014/main" id="{DBD1CE40-83A4-446D-B97A-2A430E5E103A}"/>
              </a:ext>
            </a:extLst>
          </p:cNvPr>
          <p:cNvPicPr>
            <a:picLocks noGrp="1" noChangeAspect="1" noChangeArrowheads="1"/>
          </p:cNvPicPr>
          <p:nvPr/>
        </p:nvPicPr>
        <p:blipFill>
          <a:blip r:embed="rId9">
            <a:extLst>
              <a:ext uri="{28A0092B-C50C-407E-A947-70E740481C1C}">
                <a14:useLocalDpi xmlns:a14="http://schemas.microsoft.com/office/drawing/2010/main" val="0"/>
              </a:ext>
            </a:extLst>
          </a:blip>
          <a:srcRect l="18925" t="32901" r="20056" b="33466"/>
          <a:stretch>
            <a:fillRect/>
          </a:stretch>
        </p:blipFill>
        <p:spPr bwMode="auto">
          <a:xfrm>
            <a:off x="38938200" y="29745522"/>
            <a:ext cx="3919990" cy="177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1" name="Picture 1107">
            <a:extLst>
              <a:ext uri="{FF2B5EF4-FFF2-40B4-BE49-F238E27FC236}">
                <a16:creationId xmlns:a16="http://schemas.microsoft.com/office/drawing/2014/main" id="{6F4ADA9F-71F3-4710-BCFE-C8C4EFE252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82100" y="1847850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 picture containing text&#10;&#10;Description automatically generated">
            <a:extLst>
              <a:ext uri="{FF2B5EF4-FFF2-40B4-BE49-F238E27FC236}">
                <a16:creationId xmlns:a16="http://schemas.microsoft.com/office/drawing/2014/main" id="{79AADA75-CEC8-4831-AB6C-16917A193374}"/>
              </a:ext>
            </a:extLst>
          </p:cNvPr>
          <p:cNvPicPr>
            <a:picLocks noChangeAspect="1"/>
          </p:cNvPicPr>
          <p:nvPr/>
        </p:nvPicPr>
        <p:blipFill rotWithShape="1">
          <a:blip r:embed="rId11">
            <a:extLst>
              <a:ext uri="{28A0092B-C50C-407E-A947-70E740481C1C}">
                <a14:useLocalDpi xmlns:a14="http://schemas.microsoft.com/office/drawing/2010/main" val="0"/>
              </a:ext>
            </a:extLst>
          </a:blip>
          <a:srcRect l="-375" b="8786"/>
          <a:stretch/>
        </p:blipFill>
        <p:spPr>
          <a:xfrm>
            <a:off x="15392400" y="10404900"/>
            <a:ext cx="4965797" cy="3384427"/>
          </a:xfrm>
          <a:prstGeom prst="rect">
            <a:avLst/>
          </a:prstGeom>
        </p:spPr>
      </p:pic>
      <p:pic>
        <p:nvPicPr>
          <p:cNvPr id="33" name="Picture 32" descr="A picture containing text, old&#10;&#10;Description automatically generated">
            <a:extLst>
              <a:ext uri="{FF2B5EF4-FFF2-40B4-BE49-F238E27FC236}">
                <a16:creationId xmlns:a16="http://schemas.microsoft.com/office/drawing/2014/main" id="{18355706-4721-4750-95BD-80FF0C8D82D8}"/>
              </a:ext>
            </a:extLst>
          </p:cNvPr>
          <p:cNvPicPr>
            <a:picLocks noChangeAspect="1"/>
          </p:cNvPicPr>
          <p:nvPr/>
        </p:nvPicPr>
        <p:blipFill rotWithShape="1">
          <a:blip r:embed="rId12">
            <a:extLst>
              <a:ext uri="{28A0092B-C50C-407E-A947-70E740481C1C}">
                <a14:useLocalDpi xmlns:a14="http://schemas.microsoft.com/office/drawing/2010/main" val="0"/>
              </a:ext>
            </a:extLst>
          </a:blip>
          <a:srcRect b="8972"/>
          <a:stretch/>
        </p:blipFill>
        <p:spPr>
          <a:xfrm>
            <a:off x="23681401" y="10458278"/>
            <a:ext cx="4964893" cy="3384617"/>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9497601E-47EA-49F0-9CDC-73A843BCC255}"/>
              </a:ext>
            </a:extLst>
          </p:cNvPr>
          <p:cNvPicPr>
            <a:picLocks noChangeAspect="1"/>
          </p:cNvPicPr>
          <p:nvPr/>
        </p:nvPicPr>
        <p:blipFill rotWithShape="1">
          <a:blip r:embed="rId13">
            <a:extLst>
              <a:ext uri="{28A0092B-C50C-407E-A947-70E740481C1C}">
                <a14:useLocalDpi xmlns:a14="http://schemas.microsoft.com/office/drawing/2010/main" val="0"/>
              </a:ext>
            </a:extLst>
          </a:blip>
          <a:srcRect b="9111"/>
          <a:stretch/>
        </p:blipFill>
        <p:spPr>
          <a:xfrm>
            <a:off x="15392400" y="5867400"/>
            <a:ext cx="4964892" cy="3384430"/>
          </a:xfrm>
          <a:prstGeom prst="rect">
            <a:avLst/>
          </a:prstGeom>
        </p:spPr>
      </p:pic>
      <p:sp>
        <p:nvSpPr>
          <p:cNvPr id="91" name="TextBox 90">
            <a:extLst>
              <a:ext uri="{FF2B5EF4-FFF2-40B4-BE49-F238E27FC236}">
                <a16:creationId xmlns:a16="http://schemas.microsoft.com/office/drawing/2014/main" id="{EDC923AF-925D-49DD-9B0B-E235A8785229}"/>
              </a:ext>
            </a:extLst>
          </p:cNvPr>
          <p:cNvSpPr txBox="1"/>
          <p:nvPr/>
        </p:nvSpPr>
        <p:spPr>
          <a:xfrm>
            <a:off x="16292846" y="9349634"/>
            <a:ext cx="4064446" cy="892552"/>
          </a:xfrm>
          <a:prstGeom prst="rect">
            <a:avLst/>
          </a:prstGeom>
          <a:noFill/>
        </p:spPr>
        <p:txBody>
          <a:bodyPr wrap="square" rtlCol="0">
            <a:spAutoFit/>
          </a:bodyPr>
          <a:lstStyle/>
          <a:p>
            <a:r>
              <a:rPr lang="en-US" sz="2600" b="1" dirty="0"/>
              <a:t>Figure 4. </a:t>
            </a:r>
            <a:r>
              <a:rPr lang="en-US" sz="2600" dirty="0"/>
              <a:t> SEM image of Vanadium phthalocyanine </a:t>
            </a:r>
          </a:p>
        </p:txBody>
      </p:sp>
      <p:sp>
        <p:nvSpPr>
          <p:cNvPr id="93" name="TextBox 92">
            <a:extLst>
              <a:ext uri="{FF2B5EF4-FFF2-40B4-BE49-F238E27FC236}">
                <a16:creationId xmlns:a16="http://schemas.microsoft.com/office/drawing/2014/main" id="{7595C13B-2D91-40FD-9515-FA5A9F03FB01}"/>
              </a:ext>
            </a:extLst>
          </p:cNvPr>
          <p:cNvSpPr txBox="1"/>
          <p:nvPr/>
        </p:nvSpPr>
        <p:spPr>
          <a:xfrm>
            <a:off x="24293144" y="9424292"/>
            <a:ext cx="4064447" cy="892552"/>
          </a:xfrm>
          <a:prstGeom prst="rect">
            <a:avLst/>
          </a:prstGeom>
          <a:noFill/>
        </p:spPr>
        <p:txBody>
          <a:bodyPr wrap="square" rtlCol="0">
            <a:spAutoFit/>
          </a:bodyPr>
          <a:lstStyle/>
          <a:p>
            <a:pPr algn="ctr"/>
            <a:r>
              <a:rPr lang="en-US" sz="2600" b="1" dirty="0"/>
              <a:t>Figure 5.</a:t>
            </a:r>
            <a:r>
              <a:rPr lang="en-US" sz="2600" dirty="0"/>
              <a:t>  SEM image of Titanium phthalocyanine </a:t>
            </a:r>
          </a:p>
        </p:txBody>
      </p:sp>
      <p:pic>
        <p:nvPicPr>
          <p:cNvPr id="39" name="Picture 38" descr="A picture containing text, outdoor, stone&#10;&#10;Description automatically generated">
            <a:extLst>
              <a:ext uri="{FF2B5EF4-FFF2-40B4-BE49-F238E27FC236}">
                <a16:creationId xmlns:a16="http://schemas.microsoft.com/office/drawing/2014/main" id="{A8FED908-0573-4E00-AA5D-808A9E189F1A}"/>
              </a:ext>
            </a:extLst>
          </p:cNvPr>
          <p:cNvPicPr>
            <a:picLocks noChangeAspect="1"/>
          </p:cNvPicPr>
          <p:nvPr/>
        </p:nvPicPr>
        <p:blipFill rotWithShape="1">
          <a:blip r:embed="rId14">
            <a:extLst>
              <a:ext uri="{28A0092B-C50C-407E-A947-70E740481C1C}">
                <a14:useLocalDpi xmlns:a14="http://schemas.microsoft.com/office/drawing/2010/main" val="0"/>
              </a:ext>
            </a:extLst>
          </a:blip>
          <a:srcRect b="9380"/>
          <a:stretch/>
        </p:blipFill>
        <p:spPr>
          <a:xfrm>
            <a:off x="23675168" y="5918000"/>
            <a:ext cx="4964893" cy="3374392"/>
          </a:xfrm>
          <a:prstGeom prst="rect">
            <a:avLst/>
          </a:prstGeom>
        </p:spPr>
      </p:pic>
      <p:pic>
        <p:nvPicPr>
          <p:cNvPr id="94" name="Picture 93" descr="A picture containing diagram&#10;&#10;Description automatically generated">
            <a:extLst>
              <a:ext uri="{FF2B5EF4-FFF2-40B4-BE49-F238E27FC236}">
                <a16:creationId xmlns:a16="http://schemas.microsoft.com/office/drawing/2014/main" id="{46244591-83D9-492D-B283-CC4323AF77B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002081" y="8638923"/>
            <a:ext cx="657871" cy="3588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5" name="Picture 94" descr="A picture containing diagram&#10;&#10;Description automatically generated">
            <a:extLst>
              <a:ext uri="{FF2B5EF4-FFF2-40B4-BE49-F238E27FC236}">
                <a16:creationId xmlns:a16="http://schemas.microsoft.com/office/drawing/2014/main" id="{5CC268F9-7CD3-4AFA-A4DC-B40FDFBC774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735266" y="8575222"/>
            <a:ext cx="657871" cy="3588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2" name="Picture 41" descr="Chart&#10;&#10;Description automatically generated">
            <a:extLst>
              <a:ext uri="{FF2B5EF4-FFF2-40B4-BE49-F238E27FC236}">
                <a16:creationId xmlns:a16="http://schemas.microsoft.com/office/drawing/2014/main" id="{9F6F0E09-C95E-43AD-BAE9-3E16873F5471}"/>
              </a:ext>
            </a:extLst>
          </p:cNvPr>
          <p:cNvPicPr>
            <a:picLocks noChangeAspect="1"/>
          </p:cNvPicPr>
          <p:nvPr/>
        </p:nvPicPr>
        <p:blipFill rotWithShape="1">
          <a:blip r:embed="rId16">
            <a:extLst>
              <a:ext uri="{28A0092B-C50C-407E-A947-70E740481C1C}">
                <a14:useLocalDpi xmlns:a14="http://schemas.microsoft.com/office/drawing/2010/main" val="0"/>
              </a:ext>
            </a:extLst>
          </a:blip>
          <a:srcRect t="8297"/>
          <a:stretch/>
        </p:blipFill>
        <p:spPr>
          <a:xfrm>
            <a:off x="23335496" y="21051924"/>
            <a:ext cx="5140318" cy="4446945"/>
          </a:xfrm>
          <a:prstGeom prst="rect">
            <a:avLst/>
          </a:prstGeom>
        </p:spPr>
      </p:pic>
      <p:sp>
        <p:nvSpPr>
          <p:cNvPr id="97" name="TextBox 96">
            <a:extLst>
              <a:ext uri="{FF2B5EF4-FFF2-40B4-BE49-F238E27FC236}">
                <a16:creationId xmlns:a16="http://schemas.microsoft.com/office/drawing/2014/main" id="{0A718F99-8782-44F4-B764-D5A6D63FD5FF}"/>
              </a:ext>
            </a:extLst>
          </p:cNvPr>
          <p:cNvSpPr txBox="1"/>
          <p:nvPr/>
        </p:nvSpPr>
        <p:spPr>
          <a:xfrm>
            <a:off x="24011156" y="25689613"/>
            <a:ext cx="4797676" cy="492443"/>
          </a:xfrm>
          <a:prstGeom prst="rect">
            <a:avLst/>
          </a:prstGeom>
          <a:noFill/>
        </p:spPr>
        <p:txBody>
          <a:bodyPr wrap="square" rtlCol="0">
            <a:spAutoFit/>
          </a:bodyPr>
          <a:lstStyle/>
          <a:p>
            <a:r>
              <a:rPr lang="en-US" sz="2600" b="1" dirty="0"/>
              <a:t>Figure 11.  </a:t>
            </a:r>
            <a:r>
              <a:rPr lang="en-US" sz="2600" dirty="0"/>
              <a:t>XPS of Titanium Nitride </a:t>
            </a:r>
          </a:p>
        </p:txBody>
      </p:sp>
      <p:sp>
        <p:nvSpPr>
          <p:cNvPr id="98" name="TextBox 97">
            <a:extLst>
              <a:ext uri="{FF2B5EF4-FFF2-40B4-BE49-F238E27FC236}">
                <a16:creationId xmlns:a16="http://schemas.microsoft.com/office/drawing/2014/main" id="{169B5BBB-6341-44A1-8090-EB3C0B5CADB0}"/>
              </a:ext>
            </a:extLst>
          </p:cNvPr>
          <p:cNvSpPr txBox="1"/>
          <p:nvPr/>
        </p:nvSpPr>
        <p:spPr>
          <a:xfrm>
            <a:off x="15913327" y="31293225"/>
            <a:ext cx="4948756" cy="892552"/>
          </a:xfrm>
          <a:prstGeom prst="rect">
            <a:avLst/>
          </a:prstGeom>
          <a:noFill/>
        </p:spPr>
        <p:txBody>
          <a:bodyPr wrap="square" rtlCol="0">
            <a:spAutoFit/>
          </a:bodyPr>
          <a:lstStyle/>
          <a:p>
            <a:pPr algn="ctr"/>
            <a:r>
              <a:rPr lang="en-US" sz="2600" b="1" dirty="0"/>
              <a:t>Figure 12. </a:t>
            </a:r>
            <a:r>
              <a:rPr lang="en-US" sz="2600" dirty="0"/>
              <a:t> Cyclic Voltammetry of Vanadium Nitride  </a:t>
            </a:r>
          </a:p>
        </p:txBody>
      </p:sp>
      <p:sp>
        <p:nvSpPr>
          <p:cNvPr id="99" name="TextBox 98">
            <a:extLst>
              <a:ext uri="{FF2B5EF4-FFF2-40B4-BE49-F238E27FC236}">
                <a16:creationId xmlns:a16="http://schemas.microsoft.com/office/drawing/2014/main" id="{5E837EF6-E2F5-45EE-A1FB-77F1CC785C61}"/>
              </a:ext>
            </a:extLst>
          </p:cNvPr>
          <p:cNvSpPr txBox="1"/>
          <p:nvPr/>
        </p:nvSpPr>
        <p:spPr>
          <a:xfrm>
            <a:off x="23675168" y="31196100"/>
            <a:ext cx="4797676" cy="892552"/>
          </a:xfrm>
          <a:prstGeom prst="rect">
            <a:avLst/>
          </a:prstGeom>
          <a:noFill/>
        </p:spPr>
        <p:txBody>
          <a:bodyPr wrap="square" rtlCol="0">
            <a:spAutoFit/>
          </a:bodyPr>
          <a:lstStyle/>
          <a:p>
            <a:pPr algn="ctr"/>
            <a:r>
              <a:rPr lang="en-US" sz="2600" b="1" dirty="0"/>
              <a:t>Figure 13. </a:t>
            </a:r>
            <a:r>
              <a:rPr lang="en-US" sz="2600" dirty="0"/>
              <a:t> Cyclic Voltammetry of Titanium Nitride  </a:t>
            </a:r>
          </a:p>
        </p:txBody>
      </p:sp>
      <p:sp>
        <p:nvSpPr>
          <p:cNvPr id="44" name="TextBox 43">
            <a:extLst>
              <a:ext uri="{FF2B5EF4-FFF2-40B4-BE49-F238E27FC236}">
                <a16:creationId xmlns:a16="http://schemas.microsoft.com/office/drawing/2014/main" id="{ED15136A-B57E-4863-8AC2-0E51FB44C977}"/>
              </a:ext>
            </a:extLst>
          </p:cNvPr>
          <p:cNvSpPr txBox="1"/>
          <p:nvPr/>
        </p:nvSpPr>
        <p:spPr>
          <a:xfrm>
            <a:off x="505350" y="25730619"/>
            <a:ext cx="12666565" cy="2615781"/>
          </a:xfrm>
          <a:prstGeom prst="rect">
            <a:avLst/>
          </a:prstGeom>
          <a:noFill/>
        </p:spPr>
        <p:txBody>
          <a:bodyPr wrap="square" rtlCol="0">
            <a:spAutoFit/>
          </a:bodyPr>
          <a:lstStyle/>
          <a:p>
            <a:pPr marL="0" marR="0" algn="just">
              <a:lnSpc>
                <a:spcPct val="115000"/>
              </a:lnSpc>
              <a:spcBef>
                <a:spcPts val="0"/>
              </a:spcBef>
              <a:spcAft>
                <a:spcPts val="1000"/>
              </a:spcAft>
            </a:pPr>
            <a:r>
              <a:rPr lang="en-US" sz="2400" dirty="0">
                <a:effectLst/>
                <a:ea typeface="Times New Roman" panose="02020603050405020304" pitchFamily="18" charset="0"/>
                <a:cs typeface="Times New Roman" panose="02020603050405020304" pitchFamily="18" charset="0"/>
              </a:rPr>
              <a:t>The slurries for the anodes were prepared using 90 wt.% of active material and 10 wt.% of a binder. Polyvinylidene fluoride (PVDF) was used as the binder, and dimethylformamide (DMF) was used as the solvent. The slurries were stirred for 48 hours.  The homogenized slurry was vortexed and sonicated for two and fifteen minutes, respectively.  Subsequently, the slurry was spread on a copper foil sheet with a thickness of 25 microns and let to dry.  The fabricated anode was used to assemble a half-cell lithium-ion battery. </a:t>
            </a:r>
          </a:p>
        </p:txBody>
      </p:sp>
      <p:sp>
        <p:nvSpPr>
          <p:cNvPr id="48" name="Rectangle 2">
            <a:extLst>
              <a:ext uri="{FF2B5EF4-FFF2-40B4-BE49-F238E27FC236}">
                <a16:creationId xmlns:a16="http://schemas.microsoft.com/office/drawing/2014/main" id="{F8CDFF60-2A82-4028-837B-DED90D45B724}"/>
              </a:ext>
            </a:extLst>
          </p:cNvPr>
          <p:cNvSpPr>
            <a:spLocks noChangeArrowheads="1"/>
          </p:cNvSpPr>
          <p:nvPr/>
        </p:nvSpPr>
        <p:spPr bwMode="auto">
          <a:xfrm>
            <a:off x="0" y="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7" name="Rectangle 8">
            <a:extLst>
              <a:ext uri="{FF2B5EF4-FFF2-40B4-BE49-F238E27FC236}">
                <a16:creationId xmlns:a16="http://schemas.microsoft.com/office/drawing/2014/main" id="{2FEBFD6E-124D-404F-8285-AE2BD026DAC3}"/>
              </a:ext>
            </a:extLst>
          </p:cNvPr>
          <p:cNvSpPr>
            <a:spLocks noChangeArrowheads="1"/>
          </p:cNvSpPr>
          <p:nvPr/>
        </p:nvSpPr>
        <p:spPr bwMode="auto">
          <a:xfrm>
            <a:off x="0" y="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0" name="Rectangle 10">
            <a:extLst>
              <a:ext uri="{FF2B5EF4-FFF2-40B4-BE49-F238E27FC236}">
                <a16:creationId xmlns:a16="http://schemas.microsoft.com/office/drawing/2014/main" id="{1F014562-A9B6-40A2-98E3-0B40DC5BDD2C}"/>
              </a:ext>
            </a:extLst>
          </p:cNvPr>
          <p:cNvSpPr>
            <a:spLocks noChangeArrowheads="1"/>
          </p:cNvSpPr>
          <p:nvPr/>
        </p:nvSpPr>
        <p:spPr bwMode="auto">
          <a:xfrm>
            <a:off x="22920833" y="25089107"/>
            <a:ext cx="1732712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2" name="Picture 121">
            <a:extLst>
              <a:ext uri="{FF2B5EF4-FFF2-40B4-BE49-F238E27FC236}">
                <a16:creationId xmlns:a16="http://schemas.microsoft.com/office/drawing/2014/main" id="{00000000-0008-0000-0400-000001080000}"/>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4631"/>
          <a:stretch/>
        </p:blipFill>
        <p:spPr bwMode="auto">
          <a:xfrm>
            <a:off x="15105371" y="21136007"/>
            <a:ext cx="5450335" cy="4647867"/>
          </a:xfrm>
          <a:prstGeom prst="rect">
            <a:avLst/>
          </a:prstGeom>
          <a:noFill/>
          <a:extLst>
            <a:ext uri="{909E8E84-426E-40DD-AFC4-6F175D3DCCD1}">
              <a14:hiddenFill xmlns:a14="http://schemas.microsoft.com/office/drawing/2010/main">
                <a:solidFill>
                  <a:srgbClr val="FFFFFF"/>
                </a:solidFill>
              </a14:hiddenFill>
            </a:ext>
          </a:extLst>
        </p:spPr>
      </p:pic>
      <p:sp>
        <p:nvSpPr>
          <p:cNvPr id="1359" name="TextBox 1358">
            <a:extLst>
              <a:ext uri="{FF2B5EF4-FFF2-40B4-BE49-F238E27FC236}">
                <a16:creationId xmlns:a16="http://schemas.microsoft.com/office/drawing/2014/main" id="{CAB6EA8C-3165-4200-A1F7-199E1A80D720}"/>
              </a:ext>
            </a:extLst>
          </p:cNvPr>
          <p:cNvSpPr txBox="1"/>
          <p:nvPr/>
        </p:nvSpPr>
        <p:spPr>
          <a:xfrm>
            <a:off x="533400" y="18389418"/>
            <a:ext cx="4116170" cy="892552"/>
          </a:xfrm>
          <a:prstGeom prst="rect">
            <a:avLst/>
          </a:prstGeom>
          <a:noFill/>
        </p:spPr>
        <p:txBody>
          <a:bodyPr wrap="square" rtlCol="0">
            <a:spAutoFit/>
          </a:bodyPr>
          <a:lstStyle/>
          <a:p>
            <a:r>
              <a:rPr lang="en-US" sz="2600" b="1" u="sng" dirty="0"/>
              <a:t>Synthesis of </a:t>
            </a:r>
            <a:r>
              <a:rPr lang="en-US" sz="2600" b="1" u="sng" dirty="0" err="1"/>
              <a:t>Ti</a:t>
            </a:r>
            <a:r>
              <a:rPr lang="en-US" sz="2600" b="1" u="sng" dirty="0"/>
              <a:t> and V phthalocyanines. </a:t>
            </a:r>
          </a:p>
        </p:txBody>
      </p:sp>
      <p:sp>
        <p:nvSpPr>
          <p:cNvPr id="3" name="TextBox 2">
            <a:extLst>
              <a:ext uri="{FF2B5EF4-FFF2-40B4-BE49-F238E27FC236}">
                <a16:creationId xmlns:a16="http://schemas.microsoft.com/office/drawing/2014/main" id="{75B3755F-7289-4378-BB92-9DB60022365D}"/>
              </a:ext>
            </a:extLst>
          </p:cNvPr>
          <p:cNvSpPr txBox="1"/>
          <p:nvPr/>
        </p:nvSpPr>
        <p:spPr>
          <a:xfrm>
            <a:off x="579381" y="28552347"/>
            <a:ext cx="5334000" cy="492443"/>
          </a:xfrm>
          <a:prstGeom prst="rect">
            <a:avLst/>
          </a:prstGeom>
          <a:noFill/>
        </p:spPr>
        <p:txBody>
          <a:bodyPr wrap="square" rtlCol="0">
            <a:spAutoFit/>
          </a:bodyPr>
          <a:lstStyle/>
          <a:p>
            <a:r>
              <a:rPr lang="en-US" sz="2600" b="1" u="sng" dirty="0"/>
              <a:t>Lithium-ion battery assembly </a:t>
            </a:r>
          </a:p>
        </p:txBody>
      </p:sp>
      <p:sp>
        <p:nvSpPr>
          <p:cNvPr id="14" name="TextBox 13">
            <a:extLst>
              <a:ext uri="{FF2B5EF4-FFF2-40B4-BE49-F238E27FC236}">
                <a16:creationId xmlns:a16="http://schemas.microsoft.com/office/drawing/2014/main" id="{0733C937-B81B-40DB-BE5F-024B2A9C87DE}"/>
              </a:ext>
            </a:extLst>
          </p:cNvPr>
          <p:cNvSpPr txBox="1"/>
          <p:nvPr/>
        </p:nvSpPr>
        <p:spPr>
          <a:xfrm>
            <a:off x="9951518" y="27966538"/>
            <a:ext cx="4796492" cy="4093428"/>
          </a:xfrm>
          <a:prstGeom prst="rect">
            <a:avLst/>
          </a:prstGeom>
          <a:noFill/>
        </p:spPr>
        <p:txBody>
          <a:bodyPr wrap="square" rtlCol="0">
            <a:spAutoFit/>
          </a:bodyPr>
          <a:lstStyle/>
          <a:p>
            <a:pPr marL="457200" indent="-457200">
              <a:buFont typeface="Arial" panose="020B0604020202020204" pitchFamily="34" charset="0"/>
              <a:buChar char="•"/>
            </a:pPr>
            <a:r>
              <a:rPr lang="en-US" sz="2600" dirty="0"/>
              <a:t>Top cap</a:t>
            </a:r>
          </a:p>
          <a:p>
            <a:pPr marL="457200" indent="-457200">
              <a:buFont typeface="Arial" panose="020B0604020202020204" pitchFamily="34" charset="0"/>
              <a:buChar char="•"/>
            </a:pPr>
            <a:r>
              <a:rPr lang="en-US" sz="2600" dirty="0"/>
              <a:t>Spring</a:t>
            </a:r>
          </a:p>
          <a:p>
            <a:pPr marL="457200" indent="-457200">
              <a:buFont typeface="Arial" panose="020B0604020202020204" pitchFamily="34" charset="0"/>
              <a:buChar char="•"/>
            </a:pPr>
            <a:r>
              <a:rPr lang="en-US" sz="2600" dirty="0"/>
              <a:t>Steel spacer</a:t>
            </a:r>
          </a:p>
          <a:p>
            <a:pPr marL="457200" indent="-457200">
              <a:buFont typeface="Arial" panose="020B0604020202020204" pitchFamily="34" charset="0"/>
              <a:buChar char="•"/>
            </a:pPr>
            <a:r>
              <a:rPr lang="en-US" sz="2600" dirty="0"/>
              <a:t>Lithium chip</a:t>
            </a:r>
          </a:p>
          <a:p>
            <a:pPr marL="457200" indent="-457200">
              <a:buFont typeface="Arial" panose="020B0604020202020204" pitchFamily="34" charset="0"/>
              <a:buChar char="•"/>
            </a:pPr>
            <a:r>
              <a:rPr lang="en-US" sz="2600" dirty="0"/>
              <a:t>3-4 drops of electrolyte</a:t>
            </a:r>
          </a:p>
          <a:p>
            <a:pPr marL="457200" indent="-457200">
              <a:buFont typeface="Arial" panose="020B0604020202020204" pitchFamily="34" charset="0"/>
              <a:buChar char="•"/>
            </a:pPr>
            <a:r>
              <a:rPr lang="en-US" sz="2600" dirty="0"/>
              <a:t>Separator</a:t>
            </a:r>
          </a:p>
          <a:p>
            <a:pPr marL="457200" indent="-457200">
              <a:buFont typeface="Arial" panose="020B0604020202020204" pitchFamily="34" charset="0"/>
              <a:buChar char="•"/>
            </a:pPr>
            <a:r>
              <a:rPr lang="en-US" sz="2600" dirty="0"/>
              <a:t>3-4 drops of electrolyte </a:t>
            </a:r>
          </a:p>
          <a:p>
            <a:pPr marL="457200" indent="-457200">
              <a:buFont typeface="Arial" panose="020B0604020202020204" pitchFamily="34" charset="0"/>
              <a:buChar char="•"/>
            </a:pPr>
            <a:r>
              <a:rPr lang="en-US" sz="2600" dirty="0"/>
              <a:t>Anode/Cathode</a:t>
            </a:r>
          </a:p>
          <a:p>
            <a:pPr marL="457200" indent="-457200">
              <a:buFont typeface="Arial" panose="020B0604020202020204" pitchFamily="34" charset="0"/>
              <a:buChar char="•"/>
            </a:pPr>
            <a:r>
              <a:rPr lang="en-US" sz="2600" dirty="0"/>
              <a:t>Bottom cap</a:t>
            </a:r>
          </a:p>
          <a:p>
            <a:endParaRPr lang="en-US" sz="2600" dirty="0"/>
          </a:p>
        </p:txBody>
      </p:sp>
      <p:sp>
        <p:nvSpPr>
          <p:cNvPr id="6" name="TextBox 5">
            <a:extLst>
              <a:ext uri="{FF2B5EF4-FFF2-40B4-BE49-F238E27FC236}">
                <a16:creationId xmlns:a16="http://schemas.microsoft.com/office/drawing/2014/main" id="{541F4A64-1637-40A0-ACA5-D300074D962E}"/>
              </a:ext>
            </a:extLst>
          </p:cNvPr>
          <p:cNvSpPr txBox="1"/>
          <p:nvPr/>
        </p:nvSpPr>
        <p:spPr>
          <a:xfrm>
            <a:off x="533400" y="29276576"/>
            <a:ext cx="6901755" cy="2492990"/>
          </a:xfrm>
          <a:prstGeom prst="rect">
            <a:avLst/>
          </a:prstGeom>
          <a:noFill/>
        </p:spPr>
        <p:txBody>
          <a:bodyPr wrap="square" rtlCol="0">
            <a:spAutoFit/>
          </a:bodyPr>
          <a:lstStyle/>
          <a:p>
            <a:pPr algn="just"/>
            <a:r>
              <a:rPr lang="en-US" sz="2600" dirty="0"/>
              <a:t>The LIBs were assembled in an </a:t>
            </a:r>
            <a:r>
              <a:rPr lang="en-US" sz="2600" dirty="0" err="1"/>
              <a:t>Ar</a:t>
            </a:r>
            <a:r>
              <a:rPr lang="en-US" sz="2600" dirty="0"/>
              <a:t>-filled glove box (Mbraun, USA) The electrolyte used was a 1 M LiPF</a:t>
            </a:r>
            <a:r>
              <a:rPr lang="en-US" sz="2600" baseline="-25000" dirty="0">
                <a:cs typeface="Times New Roman" panose="02020603050405020304" pitchFamily="18" charset="0"/>
              </a:rPr>
              <a:t>6 </a:t>
            </a:r>
            <a:r>
              <a:rPr lang="en-US" sz="2600" dirty="0"/>
              <a:t>salt in ethylene carbonate (EC)/dimethyl carbonate (DMC) (1:1 v/v) solvent. The figure on the right demonstrates the format that was followed to fabricate the batteries. </a:t>
            </a:r>
          </a:p>
        </p:txBody>
      </p:sp>
      <p:sp>
        <p:nvSpPr>
          <p:cNvPr id="8" name="TextBox 7">
            <a:extLst>
              <a:ext uri="{FF2B5EF4-FFF2-40B4-BE49-F238E27FC236}">
                <a16:creationId xmlns:a16="http://schemas.microsoft.com/office/drawing/2014/main" id="{25C9E181-AA81-42CC-B0D9-1E2428B81B04}"/>
              </a:ext>
            </a:extLst>
          </p:cNvPr>
          <p:cNvSpPr txBox="1"/>
          <p:nvPr/>
        </p:nvSpPr>
        <p:spPr>
          <a:xfrm>
            <a:off x="558800" y="25196950"/>
            <a:ext cx="3749296" cy="492443"/>
          </a:xfrm>
          <a:prstGeom prst="rect">
            <a:avLst/>
          </a:prstGeom>
          <a:noFill/>
        </p:spPr>
        <p:txBody>
          <a:bodyPr wrap="square" rtlCol="0">
            <a:spAutoFit/>
          </a:bodyPr>
          <a:lstStyle/>
          <a:p>
            <a:r>
              <a:rPr lang="en-US" sz="2600" b="1" u="sng" dirty="0">
                <a:cs typeface="Times New Roman" panose="02020603050405020304" pitchFamily="18" charset="0"/>
              </a:rPr>
              <a:t>Preparation of slurry</a:t>
            </a:r>
            <a:endParaRPr lang="en-US" sz="2600" b="1" u="sng" dirty="0">
              <a:solidFill>
                <a:srgbClr val="000000"/>
              </a:solidFill>
              <a:cs typeface="Times New Roman" panose="02020603050405020304" pitchFamily="18" charset="0"/>
            </a:endParaRPr>
          </a:p>
        </p:txBody>
      </p:sp>
      <p:pic>
        <p:nvPicPr>
          <p:cNvPr id="72" name="Picture 71" descr="A picture containing diagram&#10;&#10;Description automatically generated">
            <a:extLst>
              <a:ext uri="{FF2B5EF4-FFF2-40B4-BE49-F238E27FC236}">
                <a16:creationId xmlns:a16="http://schemas.microsoft.com/office/drawing/2014/main" id="{D4976514-51B1-478B-BA17-06A770C89D2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797609" y="13190073"/>
            <a:ext cx="657871" cy="3588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3" name="Picture 72" descr="A picture containing diagram&#10;&#10;Description automatically generated">
            <a:extLst>
              <a:ext uri="{FF2B5EF4-FFF2-40B4-BE49-F238E27FC236}">
                <a16:creationId xmlns:a16="http://schemas.microsoft.com/office/drawing/2014/main" id="{7BE44075-B3D3-4E07-80D2-4982720F550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964208" y="13200754"/>
            <a:ext cx="657871" cy="3588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4" name="Picture 73" descr="Chart, histogram&#10;&#10;Description automatically generated">
            <a:extLst>
              <a:ext uri="{FF2B5EF4-FFF2-40B4-BE49-F238E27FC236}">
                <a16:creationId xmlns:a16="http://schemas.microsoft.com/office/drawing/2014/main" id="{FF3F7CED-45E3-4EAD-B4B2-BEBDB3E87F9B}"/>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22931291" y="15069891"/>
            <a:ext cx="6118518" cy="4765930"/>
          </a:xfrm>
          <a:prstGeom prst="rect">
            <a:avLst/>
          </a:prstGeom>
        </p:spPr>
      </p:pic>
      <p:pic>
        <p:nvPicPr>
          <p:cNvPr id="75" name="Picture 74" descr="Chart, histogram&#10;&#10;Description automatically generated">
            <a:extLst>
              <a:ext uri="{FF2B5EF4-FFF2-40B4-BE49-F238E27FC236}">
                <a16:creationId xmlns:a16="http://schemas.microsoft.com/office/drawing/2014/main" id="{D6726FE2-9869-4436-9149-4FF874E79B60}"/>
              </a:ext>
            </a:extLst>
          </p:cNvPr>
          <p:cNvPicPr/>
          <p:nvPr/>
        </p:nvPicPr>
        <p:blipFill>
          <a:blip r:embed="rId19" cstate="print">
            <a:extLst>
              <a:ext uri="{28A0092B-C50C-407E-A947-70E740481C1C}">
                <a14:useLocalDpi xmlns:a14="http://schemas.microsoft.com/office/drawing/2010/main" val="0"/>
              </a:ext>
            </a:extLst>
          </a:blip>
          <a:stretch>
            <a:fillRect/>
          </a:stretch>
        </p:blipFill>
        <p:spPr>
          <a:xfrm>
            <a:off x="15185403" y="15242559"/>
            <a:ext cx="5943600" cy="4510405"/>
          </a:xfrm>
          <a:prstGeom prst="rect">
            <a:avLst/>
          </a:prstGeom>
        </p:spPr>
      </p:pic>
      <p:sp>
        <p:nvSpPr>
          <p:cNvPr id="76" name="TextBox 75">
            <a:extLst>
              <a:ext uri="{FF2B5EF4-FFF2-40B4-BE49-F238E27FC236}">
                <a16:creationId xmlns:a16="http://schemas.microsoft.com/office/drawing/2014/main" id="{2E89C897-ABDD-4D1E-BC09-132C7DD1DBEF}"/>
              </a:ext>
            </a:extLst>
          </p:cNvPr>
          <p:cNvSpPr txBox="1"/>
          <p:nvPr/>
        </p:nvSpPr>
        <p:spPr>
          <a:xfrm>
            <a:off x="558800" y="22658578"/>
            <a:ext cx="5786916" cy="2308324"/>
          </a:xfrm>
          <a:prstGeom prst="rect">
            <a:avLst/>
          </a:prstGeom>
          <a:noFill/>
        </p:spPr>
        <p:txBody>
          <a:bodyPr wrap="square" rtlCol="0">
            <a:spAutoFit/>
          </a:bodyPr>
          <a:lstStyle/>
          <a:p>
            <a:pPr algn="just"/>
            <a:r>
              <a:rPr lang="en-US" sz="2400" b="1" u="sng" dirty="0"/>
              <a:t>Synthesis of </a:t>
            </a:r>
            <a:r>
              <a:rPr lang="en-US" sz="2400" b="1" u="sng" dirty="0" err="1"/>
              <a:t>Ti</a:t>
            </a:r>
            <a:r>
              <a:rPr lang="en-US" sz="2400" b="1" u="sng" dirty="0"/>
              <a:t> and V nitrides. </a:t>
            </a:r>
          </a:p>
          <a:p>
            <a:pPr algn="just"/>
            <a:endParaRPr lang="en-US" sz="2400" b="1" u="sng" dirty="0"/>
          </a:p>
          <a:p>
            <a:pPr algn="just"/>
            <a:r>
              <a:rPr lang="en-US" sz="2400" dirty="0"/>
              <a:t>The metal phthalocyanines were carbonized for 5 hours at 750</a:t>
            </a:r>
            <a:r>
              <a:rPr lang="en-US" sz="2400" dirty="0">
                <a:sym typeface="Symbol" panose="05050102010706020507" pitchFamily="18" charset="2"/>
              </a:rPr>
              <a:t>C in a tube furnace.  Samples were allowed to cold down to room temperature.  </a:t>
            </a:r>
            <a:endParaRPr lang="en-US" sz="2400" b="1" u="sng" dirty="0"/>
          </a:p>
        </p:txBody>
      </p:sp>
      <p:pic>
        <p:nvPicPr>
          <p:cNvPr id="89" name="Picture 88">
            <a:extLst>
              <a:ext uri="{FF2B5EF4-FFF2-40B4-BE49-F238E27FC236}">
                <a16:creationId xmlns:a16="http://schemas.microsoft.com/office/drawing/2014/main" id="{124CBBF9-D8FA-4F81-B25E-CB02A5694AC9}"/>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6885" r="6723" b="16090"/>
          <a:stretch/>
        </p:blipFill>
        <p:spPr>
          <a:xfrm rot="5400000">
            <a:off x="4717784" y="19067737"/>
            <a:ext cx="3376712" cy="2091252"/>
          </a:xfrm>
          <a:prstGeom prst="rect">
            <a:avLst/>
          </a:prstGeom>
        </p:spPr>
      </p:pic>
      <p:sp>
        <p:nvSpPr>
          <p:cNvPr id="90" name="TextBox 89">
            <a:extLst>
              <a:ext uri="{FF2B5EF4-FFF2-40B4-BE49-F238E27FC236}">
                <a16:creationId xmlns:a16="http://schemas.microsoft.com/office/drawing/2014/main" id="{C6108EB5-BFC8-456F-9D29-09F8C20FF99D}"/>
              </a:ext>
            </a:extLst>
          </p:cNvPr>
          <p:cNvSpPr txBox="1"/>
          <p:nvPr/>
        </p:nvSpPr>
        <p:spPr>
          <a:xfrm>
            <a:off x="559393" y="19349137"/>
            <a:ext cx="4522809" cy="2893100"/>
          </a:xfrm>
          <a:prstGeom prst="rect">
            <a:avLst/>
          </a:prstGeom>
          <a:noFill/>
        </p:spPr>
        <p:txBody>
          <a:bodyPr wrap="square" rtlCol="0">
            <a:spAutoFit/>
          </a:bodyPr>
          <a:lstStyle/>
          <a:p>
            <a:r>
              <a:rPr lang="en-US" sz="2600" dirty="0"/>
              <a:t>The metal phthalocyanines were synthesized though a condensation reaction of phthalonitrile with either VOSO</a:t>
            </a:r>
            <a:r>
              <a:rPr lang="en-US" sz="2600" baseline="-25000" dirty="0"/>
              <a:t>4</a:t>
            </a:r>
            <a:r>
              <a:rPr lang="en-US" sz="2600" dirty="0"/>
              <a:t> or TiCl</a:t>
            </a:r>
            <a:r>
              <a:rPr lang="en-US" sz="2600" baseline="-25000" dirty="0"/>
              <a:t>4</a:t>
            </a:r>
            <a:r>
              <a:rPr lang="en-US" sz="2600" dirty="0"/>
              <a:t> in 1-chloronaphtalene.  The reaction mixture was refluxed for 5 hours.     </a:t>
            </a:r>
            <a:r>
              <a:rPr lang="en-US" sz="2600" b="1" u="sng" dirty="0"/>
              <a:t> </a:t>
            </a:r>
          </a:p>
        </p:txBody>
      </p:sp>
      <p:pic>
        <p:nvPicPr>
          <p:cNvPr id="1042" name="62F1125D-E572-49AF-A8F5-24133EDF77D0">
            <a:extLst>
              <a:ext uri="{FF2B5EF4-FFF2-40B4-BE49-F238E27FC236}">
                <a16:creationId xmlns:a16="http://schemas.microsoft.com/office/drawing/2014/main" id="{99EB61CE-D5EB-4C0E-80E6-BB04E6EEF89C}"/>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3316" t="24458" b="16448"/>
          <a:stretch/>
        </p:blipFill>
        <p:spPr bwMode="auto">
          <a:xfrm>
            <a:off x="9108847" y="22196052"/>
            <a:ext cx="3688296" cy="188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Box 95">
            <a:extLst>
              <a:ext uri="{FF2B5EF4-FFF2-40B4-BE49-F238E27FC236}">
                <a16:creationId xmlns:a16="http://schemas.microsoft.com/office/drawing/2014/main" id="{D1EF3314-FDB5-4C6A-92DE-F936D335F461}"/>
              </a:ext>
            </a:extLst>
          </p:cNvPr>
          <p:cNvSpPr txBox="1"/>
          <p:nvPr/>
        </p:nvSpPr>
        <p:spPr>
          <a:xfrm>
            <a:off x="418690" y="13390542"/>
            <a:ext cx="13199025" cy="2831544"/>
          </a:xfrm>
          <a:prstGeom prst="rect">
            <a:avLst/>
          </a:prstGeom>
          <a:noFill/>
        </p:spPr>
        <p:txBody>
          <a:bodyPr wrap="square" rtlCol="0">
            <a:spAutoFit/>
          </a:bodyPr>
          <a:lstStyle/>
          <a:p>
            <a:pPr algn="just"/>
            <a:r>
              <a:rPr lang="en-US" sz="2800" dirty="0"/>
              <a:t>Phthalocyanine-based materials have shown to have a good stable electrochemical performance due to their chemical structure. Due to the presence of a metal ion, it is expected that metal substituted phthalocyanines will enhance the transfer of electrons in the LIBs.  The objectives of this project are:</a:t>
            </a:r>
          </a:p>
          <a:p>
            <a:pPr algn="just"/>
            <a:endParaRPr lang="en-US" sz="1000" dirty="0"/>
          </a:p>
          <a:p>
            <a:pPr marL="457200" indent="-457200" algn="just">
              <a:buFont typeface="Arial" panose="020B0604020202020204" pitchFamily="34" charset="0"/>
              <a:buChar char="•"/>
            </a:pPr>
            <a:r>
              <a:rPr lang="en-US" sz="2800" dirty="0"/>
              <a:t>Synthesize and characterize </a:t>
            </a:r>
            <a:r>
              <a:rPr lang="en-US" sz="2800" dirty="0" err="1"/>
              <a:t>Ti</a:t>
            </a:r>
            <a:r>
              <a:rPr lang="en-US" sz="2800" dirty="0"/>
              <a:t> and V phthalocyanine-based materials.</a:t>
            </a:r>
          </a:p>
          <a:p>
            <a:pPr marL="457200" indent="-457200" algn="just">
              <a:buFont typeface="Arial" panose="020B0604020202020204" pitchFamily="34" charset="0"/>
              <a:buChar char="•"/>
            </a:pPr>
            <a:r>
              <a:rPr lang="en-US" sz="2800" dirty="0"/>
              <a:t>Investigate the use of </a:t>
            </a:r>
            <a:r>
              <a:rPr lang="en-US" sz="2800" dirty="0" err="1"/>
              <a:t>Ti</a:t>
            </a:r>
            <a:r>
              <a:rPr lang="en-US" sz="2800" dirty="0"/>
              <a:t> and V phthalocyanine-based materials in </a:t>
            </a:r>
            <a:r>
              <a:rPr lang="en-US" sz="2800" dirty="0" err="1"/>
              <a:t>LIBs’</a:t>
            </a:r>
            <a:r>
              <a:rPr lang="en-US" sz="2800" dirty="0"/>
              <a:t> anodes. </a:t>
            </a:r>
          </a:p>
        </p:txBody>
      </p:sp>
      <p:sp>
        <p:nvSpPr>
          <p:cNvPr id="100" name="TextBox 20">
            <a:extLst>
              <a:ext uri="{FF2B5EF4-FFF2-40B4-BE49-F238E27FC236}">
                <a16:creationId xmlns:a16="http://schemas.microsoft.com/office/drawing/2014/main" id="{3DEE2969-7672-4ECC-BA2A-F0CF4508AE27}"/>
              </a:ext>
            </a:extLst>
          </p:cNvPr>
          <p:cNvSpPr txBox="1">
            <a:spLocks noChangeArrowheads="1"/>
          </p:cNvSpPr>
          <p:nvPr/>
        </p:nvSpPr>
        <p:spPr bwMode="auto">
          <a:xfrm>
            <a:off x="312423" y="12344400"/>
            <a:ext cx="13651992" cy="633137"/>
          </a:xfrm>
          <a:prstGeom prst="rect">
            <a:avLst/>
          </a:prstGeom>
          <a:solidFill>
            <a:schemeClr val="accent6"/>
          </a:solidFill>
          <a:ln w="76200">
            <a:solidFill>
              <a:schemeClr val="tx1"/>
            </a:solidFill>
            <a:miter lim="800000"/>
            <a:headEnd/>
            <a:tailEnd/>
          </a:ln>
        </p:spPr>
        <p:txBody>
          <a:bodyPr wrap="square" lIns="78373" tIns="39187" rIns="78373" bIns="39187">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effectLst/>
                <a:uLnTx/>
                <a:uFillTx/>
                <a:latin typeface="Arial" pitchFamily="34" charset="0"/>
                <a:cs typeface="Arial" pitchFamily="34" charset="0"/>
              </a:rPr>
              <a:t>Introduction</a:t>
            </a:r>
          </a:p>
        </p:txBody>
      </p:sp>
      <p:sp>
        <p:nvSpPr>
          <p:cNvPr id="101" name="TextBox 100">
            <a:extLst>
              <a:ext uri="{FF2B5EF4-FFF2-40B4-BE49-F238E27FC236}">
                <a16:creationId xmlns:a16="http://schemas.microsoft.com/office/drawing/2014/main" id="{45877F3A-2982-4414-9E5D-B2C0CADC4AF6}"/>
              </a:ext>
            </a:extLst>
          </p:cNvPr>
          <p:cNvSpPr txBox="1"/>
          <p:nvPr/>
        </p:nvSpPr>
        <p:spPr>
          <a:xfrm>
            <a:off x="4404274" y="21877306"/>
            <a:ext cx="4397518" cy="892552"/>
          </a:xfrm>
          <a:prstGeom prst="rect">
            <a:avLst/>
          </a:prstGeom>
          <a:noFill/>
        </p:spPr>
        <p:txBody>
          <a:bodyPr wrap="square" rtlCol="0">
            <a:spAutoFit/>
          </a:bodyPr>
          <a:lstStyle/>
          <a:p>
            <a:pPr algn="ctr"/>
            <a:r>
              <a:rPr lang="en-US" sz="2600" b="1" dirty="0"/>
              <a:t>Figure 1.</a:t>
            </a:r>
            <a:r>
              <a:rPr lang="en-US" sz="2600" dirty="0"/>
              <a:t>  One-pot synthesis of Metal phthalocyanine</a:t>
            </a:r>
          </a:p>
        </p:txBody>
      </p:sp>
      <p:sp>
        <p:nvSpPr>
          <p:cNvPr id="102" name="TextBox 101">
            <a:extLst>
              <a:ext uri="{FF2B5EF4-FFF2-40B4-BE49-F238E27FC236}">
                <a16:creationId xmlns:a16="http://schemas.microsoft.com/office/drawing/2014/main" id="{A1DF8FEB-FB31-4AF8-9E41-6783FF6450DC}"/>
              </a:ext>
            </a:extLst>
          </p:cNvPr>
          <p:cNvSpPr txBox="1"/>
          <p:nvPr/>
        </p:nvSpPr>
        <p:spPr>
          <a:xfrm>
            <a:off x="8698238" y="24336351"/>
            <a:ext cx="4718106" cy="892552"/>
          </a:xfrm>
          <a:prstGeom prst="rect">
            <a:avLst/>
          </a:prstGeom>
          <a:noFill/>
        </p:spPr>
        <p:txBody>
          <a:bodyPr wrap="square" rtlCol="0">
            <a:spAutoFit/>
          </a:bodyPr>
          <a:lstStyle/>
          <a:p>
            <a:pPr algn="ctr"/>
            <a:r>
              <a:rPr lang="en-US" sz="2600" b="1" dirty="0"/>
              <a:t>Figure 2.</a:t>
            </a:r>
            <a:r>
              <a:rPr lang="en-US" sz="2600" dirty="0"/>
              <a:t>  Carbonization of metal phthalocyanines.  </a:t>
            </a:r>
          </a:p>
        </p:txBody>
      </p:sp>
      <p:sp>
        <p:nvSpPr>
          <p:cNvPr id="103" name="TextBox 102">
            <a:extLst>
              <a:ext uri="{FF2B5EF4-FFF2-40B4-BE49-F238E27FC236}">
                <a16:creationId xmlns:a16="http://schemas.microsoft.com/office/drawing/2014/main" id="{11B7A0AD-4146-4712-A9EB-D60FA3AB7E5D}"/>
              </a:ext>
            </a:extLst>
          </p:cNvPr>
          <p:cNvSpPr txBox="1"/>
          <p:nvPr/>
        </p:nvSpPr>
        <p:spPr>
          <a:xfrm>
            <a:off x="8026040" y="31742929"/>
            <a:ext cx="4718106" cy="892552"/>
          </a:xfrm>
          <a:prstGeom prst="rect">
            <a:avLst/>
          </a:prstGeom>
          <a:noFill/>
        </p:spPr>
        <p:txBody>
          <a:bodyPr wrap="square" rtlCol="0">
            <a:spAutoFit/>
          </a:bodyPr>
          <a:lstStyle/>
          <a:p>
            <a:pPr algn="ctr"/>
            <a:r>
              <a:rPr lang="en-US" sz="2600" b="1" dirty="0"/>
              <a:t>Figure 3.</a:t>
            </a:r>
            <a:r>
              <a:rPr lang="en-US" sz="2600" dirty="0"/>
              <a:t>  Lithium-ion battery assembly. </a:t>
            </a:r>
          </a:p>
        </p:txBody>
      </p:sp>
      <p:sp>
        <p:nvSpPr>
          <p:cNvPr id="105" name="TextBox 104">
            <a:extLst>
              <a:ext uri="{FF2B5EF4-FFF2-40B4-BE49-F238E27FC236}">
                <a16:creationId xmlns:a16="http://schemas.microsoft.com/office/drawing/2014/main" id="{E235E98B-9BDB-42F4-88D7-87C3BF6734EA}"/>
              </a:ext>
            </a:extLst>
          </p:cNvPr>
          <p:cNvSpPr txBox="1"/>
          <p:nvPr/>
        </p:nvSpPr>
        <p:spPr>
          <a:xfrm>
            <a:off x="16101144" y="19835821"/>
            <a:ext cx="4055763" cy="892552"/>
          </a:xfrm>
          <a:prstGeom prst="rect">
            <a:avLst/>
          </a:prstGeom>
          <a:noFill/>
        </p:spPr>
        <p:txBody>
          <a:bodyPr wrap="square" rtlCol="0">
            <a:spAutoFit/>
          </a:bodyPr>
          <a:lstStyle/>
          <a:p>
            <a:pPr algn="ctr"/>
            <a:r>
              <a:rPr lang="en-US" sz="2600" b="1" dirty="0"/>
              <a:t>Figure 8</a:t>
            </a:r>
            <a:r>
              <a:rPr lang="en-US" sz="2600" dirty="0"/>
              <a:t>.  Powder diffraction pattern of Vanadium Nitride </a:t>
            </a:r>
          </a:p>
        </p:txBody>
      </p:sp>
      <p:sp>
        <p:nvSpPr>
          <p:cNvPr id="106" name="Rectangle 105">
            <a:extLst>
              <a:ext uri="{FF2B5EF4-FFF2-40B4-BE49-F238E27FC236}">
                <a16:creationId xmlns:a16="http://schemas.microsoft.com/office/drawing/2014/main" id="{DD84A9A6-6186-442A-B2FC-669AF9115FBF}"/>
              </a:ext>
            </a:extLst>
          </p:cNvPr>
          <p:cNvSpPr/>
          <p:nvPr/>
        </p:nvSpPr>
        <p:spPr bwMode="auto">
          <a:xfrm>
            <a:off x="273877" y="13266323"/>
            <a:ext cx="13651992" cy="3381856"/>
          </a:xfrm>
          <a:prstGeom prst="rect">
            <a:avLst/>
          </a:prstGeom>
          <a:noFill/>
          <a:ln w="76200" cap="flat" cmpd="sng" algn="ctr">
            <a:solidFill>
              <a:schemeClr val="tx1"/>
            </a:solidFill>
            <a:prstDash val="solid"/>
            <a:round/>
            <a:headEnd type="none" w="med" len="med"/>
            <a:tailEnd type="none" w="med" len="med"/>
          </a:ln>
          <a:effectLst/>
        </p:spPr>
        <p:txBody>
          <a:bodyPr lIns="78373" tIns="39187" rIns="78373" bIns="39187"/>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sysClr val="windowText" lastClr="000000"/>
                </a:solidFill>
                <a:effectLst/>
                <a:uLnTx/>
                <a:uFillTx/>
                <a:latin typeface="Times" pitchFamily="-112" charset="0"/>
              </a:rPr>
              <a:t>                                                                                                                       </a:t>
            </a:r>
          </a:p>
        </p:txBody>
      </p:sp>
      <p:sp>
        <p:nvSpPr>
          <p:cNvPr id="107" name="TextBox 106">
            <a:extLst>
              <a:ext uri="{FF2B5EF4-FFF2-40B4-BE49-F238E27FC236}">
                <a16:creationId xmlns:a16="http://schemas.microsoft.com/office/drawing/2014/main" id="{455C3B48-A6B2-4150-B7EB-FA2F34C39640}"/>
              </a:ext>
            </a:extLst>
          </p:cNvPr>
          <p:cNvSpPr txBox="1"/>
          <p:nvPr/>
        </p:nvSpPr>
        <p:spPr>
          <a:xfrm>
            <a:off x="23964208" y="19829993"/>
            <a:ext cx="4055763" cy="892552"/>
          </a:xfrm>
          <a:prstGeom prst="rect">
            <a:avLst/>
          </a:prstGeom>
          <a:noFill/>
        </p:spPr>
        <p:txBody>
          <a:bodyPr wrap="square" rtlCol="0">
            <a:spAutoFit/>
          </a:bodyPr>
          <a:lstStyle/>
          <a:p>
            <a:pPr algn="ctr"/>
            <a:r>
              <a:rPr lang="en-US" sz="2600" b="1" dirty="0"/>
              <a:t>Figure 9</a:t>
            </a:r>
            <a:r>
              <a:rPr lang="en-US" sz="2600" dirty="0"/>
              <a:t>.  Powder diffraction of Titanium Nitride </a:t>
            </a:r>
          </a:p>
        </p:txBody>
      </p:sp>
      <p:sp>
        <p:nvSpPr>
          <p:cNvPr id="108" name="TextBox 107">
            <a:extLst>
              <a:ext uri="{FF2B5EF4-FFF2-40B4-BE49-F238E27FC236}">
                <a16:creationId xmlns:a16="http://schemas.microsoft.com/office/drawing/2014/main" id="{2D647ACE-D8E2-4C66-A472-4EC9895BF0EB}"/>
              </a:ext>
            </a:extLst>
          </p:cNvPr>
          <p:cNvSpPr txBox="1"/>
          <p:nvPr/>
        </p:nvSpPr>
        <p:spPr>
          <a:xfrm>
            <a:off x="30682986" y="20490076"/>
            <a:ext cx="12416440" cy="7848302"/>
          </a:xfrm>
          <a:prstGeom prst="rect">
            <a:avLst/>
          </a:prstGeom>
          <a:noFill/>
        </p:spPr>
        <p:txBody>
          <a:bodyPr wrap="square" rtlCol="0">
            <a:spAutoFit/>
          </a:bodyPr>
          <a:lstStyle/>
          <a:p>
            <a:pPr marL="514350" indent="-514350" algn="just">
              <a:buAutoNum type="arabicPeriod"/>
            </a:pPr>
            <a:r>
              <a:rPr lang="en-US" sz="2800" b="0" i="0" dirty="0">
                <a:solidFill>
                  <a:srgbClr val="222222"/>
                </a:solidFill>
                <a:effectLst/>
              </a:rPr>
              <a:t>Chen, Jun, et al. "A stable 2D nano-columnar sandwich layered phthalocyanine negative electrode for lithium-ion batteries." </a:t>
            </a:r>
            <a:r>
              <a:rPr lang="en-US" sz="2800" b="0" i="1" dirty="0">
                <a:solidFill>
                  <a:srgbClr val="222222"/>
                </a:solidFill>
                <a:effectLst/>
              </a:rPr>
              <a:t>Journal of Power Sources</a:t>
            </a:r>
            <a:r>
              <a:rPr lang="en-US" sz="2800" b="0" i="0" dirty="0">
                <a:solidFill>
                  <a:srgbClr val="222222"/>
                </a:solidFill>
                <a:effectLst/>
              </a:rPr>
              <a:t> 426 (2019): 169-177.</a:t>
            </a:r>
          </a:p>
          <a:p>
            <a:pPr marL="514350" indent="-514350" algn="just">
              <a:buAutoNum type="arabicPeriod"/>
            </a:pPr>
            <a:r>
              <a:rPr lang="en-US" sz="2800" b="0" i="0" dirty="0">
                <a:solidFill>
                  <a:srgbClr val="222222"/>
                </a:solidFill>
                <a:effectLst/>
              </a:rPr>
              <a:t>Wang, Heng-</a:t>
            </a:r>
            <a:r>
              <a:rPr lang="en-US" sz="2800" b="0" i="0" dirty="0" err="1">
                <a:solidFill>
                  <a:srgbClr val="222222"/>
                </a:solidFill>
                <a:effectLst/>
              </a:rPr>
              <a:t>guo</a:t>
            </a:r>
            <a:r>
              <a:rPr lang="en-US" sz="2800" b="0" i="0" dirty="0">
                <a:solidFill>
                  <a:srgbClr val="222222"/>
                </a:solidFill>
                <a:effectLst/>
              </a:rPr>
              <a:t>, et al. "Cobalt-phthalocyanine-derived ultrafine Co3O4 nanoparticles as high-performance anode materials for lithium ion batteries." </a:t>
            </a:r>
            <a:r>
              <a:rPr lang="en-US" sz="2800" b="0" i="1" dirty="0">
                <a:solidFill>
                  <a:srgbClr val="222222"/>
                </a:solidFill>
                <a:effectLst/>
              </a:rPr>
              <a:t>Applied Surface Science</a:t>
            </a:r>
            <a:r>
              <a:rPr lang="en-US" sz="2800" b="0" i="0" dirty="0">
                <a:solidFill>
                  <a:srgbClr val="222222"/>
                </a:solidFill>
                <a:effectLst/>
              </a:rPr>
              <a:t> 414 (2017): 398-404.</a:t>
            </a:r>
          </a:p>
          <a:p>
            <a:pPr marL="514350" indent="-514350" algn="just">
              <a:buAutoNum type="arabicPeriod"/>
            </a:pPr>
            <a:r>
              <a:rPr lang="en-US" sz="2800" b="0" i="0" dirty="0">
                <a:solidFill>
                  <a:srgbClr val="222222"/>
                </a:solidFill>
                <a:effectLst/>
              </a:rPr>
              <a:t>Oni, Joshua, and Kenneth I. </a:t>
            </a:r>
            <a:r>
              <a:rPr lang="en-US" sz="2800" b="0" i="0" dirty="0" err="1">
                <a:solidFill>
                  <a:srgbClr val="222222"/>
                </a:solidFill>
                <a:effectLst/>
              </a:rPr>
              <a:t>Ozoemena</a:t>
            </a:r>
            <a:r>
              <a:rPr lang="en-US" sz="2800" b="0" i="0" dirty="0">
                <a:solidFill>
                  <a:srgbClr val="222222"/>
                </a:solidFill>
                <a:effectLst/>
              </a:rPr>
              <a:t>. "Phthalocyanines in batteries and supercapacitors." </a:t>
            </a:r>
            <a:r>
              <a:rPr lang="en-US" sz="2800" b="0" i="1" dirty="0">
                <a:solidFill>
                  <a:srgbClr val="222222"/>
                </a:solidFill>
                <a:effectLst/>
              </a:rPr>
              <a:t>Journal of Porphyrins and Phthalocyanines</a:t>
            </a:r>
            <a:r>
              <a:rPr lang="en-US" sz="2800" b="0" i="0" dirty="0">
                <a:solidFill>
                  <a:srgbClr val="222222"/>
                </a:solidFill>
                <a:effectLst/>
              </a:rPr>
              <a:t> 16.07n08 (2012): 754-760.</a:t>
            </a:r>
          </a:p>
          <a:p>
            <a:pPr marL="514350" indent="-514350" algn="just">
              <a:buAutoNum type="arabicPeriod"/>
            </a:pPr>
            <a:r>
              <a:rPr lang="en-US" sz="2800" b="0" i="0" dirty="0">
                <a:solidFill>
                  <a:srgbClr val="222222"/>
                </a:solidFill>
                <a:effectLst/>
              </a:rPr>
              <a:t>Zhao, </a:t>
            </a:r>
            <a:r>
              <a:rPr lang="en-US" sz="2800" b="0" i="0" dirty="0" err="1">
                <a:solidFill>
                  <a:srgbClr val="222222"/>
                </a:solidFill>
                <a:effectLst/>
              </a:rPr>
              <a:t>Jianjun</a:t>
            </a:r>
            <a:r>
              <a:rPr lang="en-US" sz="2800" b="0" i="0" dirty="0">
                <a:solidFill>
                  <a:srgbClr val="222222"/>
                </a:solidFill>
                <a:effectLst/>
              </a:rPr>
              <a:t>, et al. "Phthalocyanine-based covalent organic frameworks as novel anode materials for high-performance lithium-ion/sodium-ion batteries." </a:t>
            </a:r>
            <a:r>
              <a:rPr lang="en-US" sz="2800" b="0" i="1" dirty="0">
                <a:solidFill>
                  <a:srgbClr val="222222"/>
                </a:solidFill>
                <a:effectLst/>
              </a:rPr>
              <a:t>Chemical Engineering Journal</a:t>
            </a:r>
            <a:r>
              <a:rPr lang="en-US" sz="2800" b="0" i="0" dirty="0">
                <a:solidFill>
                  <a:srgbClr val="222222"/>
                </a:solidFill>
                <a:effectLst/>
              </a:rPr>
              <a:t> 425 (2021): 131630.</a:t>
            </a:r>
          </a:p>
          <a:p>
            <a:pPr marL="514350" indent="-514350" algn="just">
              <a:buAutoNum type="arabicPeriod"/>
            </a:pPr>
            <a:r>
              <a:rPr lang="en-US" sz="2800" b="0" i="0" dirty="0">
                <a:solidFill>
                  <a:srgbClr val="222222"/>
                </a:solidFill>
                <a:effectLst/>
              </a:rPr>
              <a:t>Wang, Heng-</a:t>
            </a:r>
            <a:r>
              <a:rPr lang="en-US" sz="2800" b="0" i="0" dirty="0" err="1">
                <a:solidFill>
                  <a:srgbClr val="222222"/>
                </a:solidFill>
                <a:effectLst/>
              </a:rPr>
              <a:t>guo</a:t>
            </a:r>
            <a:r>
              <a:rPr lang="en-US" sz="2800" b="0" i="0" dirty="0">
                <a:solidFill>
                  <a:srgbClr val="222222"/>
                </a:solidFill>
                <a:effectLst/>
              </a:rPr>
              <a:t>, et al. "Cobalt-phthalocyanine-derived ultrafine Co3O4 nanoparticles as high-performance anode materials for lithium ion batteries." </a:t>
            </a:r>
            <a:r>
              <a:rPr lang="en-US" sz="2800" b="0" i="1" dirty="0">
                <a:solidFill>
                  <a:srgbClr val="222222"/>
                </a:solidFill>
                <a:effectLst/>
              </a:rPr>
              <a:t>Applied Surface Science</a:t>
            </a:r>
            <a:r>
              <a:rPr lang="en-US" sz="2800" b="0" i="0" dirty="0">
                <a:solidFill>
                  <a:srgbClr val="222222"/>
                </a:solidFill>
                <a:effectLst/>
              </a:rPr>
              <a:t> 414 (2017): 398-404.</a:t>
            </a:r>
          </a:p>
          <a:p>
            <a:pPr marL="514350" indent="-514350" algn="just">
              <a:buAutoNum type="arabicPeriod"/>
            </a:pPr>
            <a:r>
              <a:rPr lang="en-US" sz="2800" b="0" i="0" dirty="0">
                <a:solidFill>
                  <a:srgbClr val="222222"/>
                </a:solidFill>
                <a:effectLst/>
              </a:rPr>
              <a:t>Gould, R. D. "Structure and electrical conduction properties of phthalocyanine thin films." </a:t>
            </a:r>
            <a:r>
              <a:rPr lang="en-US" sz="2800" b="0" i="1" dirty="0">
                <a:solidFill>
                  <a:srgbClr val="222222"/>
                </a:solidFill>
                <a:effectLst/>
              </a:rPr>
              <a:t>Coordination Chemistry Reviews</a:t>
            </a:r>
            <a:r>
              <a:rPr lang="en-US" sz="2800" b="0" i="0" dirty="0">
                <a:solidFill>
                  <a:srgbClr val="222222"/>
                </a:solidFill>
                <a:effectLst/>
              </a:rPr>
              <a:t> 156 (1996): 237-274.</a:t>
            </a:r>
          </a:p>
          <a:p>
            <a:pPr marL="514350" indent="-514350">
              <a:buAutoNum type="arabicPeriod"/>
            </a:pPr>
            <a:endParaRPr lang="en-US" sz="2800" dirty="0"/>
          </a:p>
        </p:txBody>
      </p:sp>
      <p:sp>
        <p:nvSpPr>
          <p:cNvPr id="110" name="TextBox 109">
            <a:extLst>
              <a:ext uri="{FF2B5EF4-FFF2-40B4-BE49-F238E27FC236}">
                <a16:creationId xmlns:a16="http://schemas.microsoft.com/office/drawing/2014/main" id="{ABC8E58B-A9BA-4F34-B9A5-20EF81830088}"/>
              </a:ext>
            </a:extLst>
          </p:cNvPr>
          <p:cNvSpPr txBox="1"/>
          <p:nvPr/>
        </p:nvSpPr>
        <p:spPr>
          <a:xfrm>
            <a:off x="30638168" y="31708590"/>
            <a:ext cx="12740441" cy="692497"/>
          </a:xfrm>
          <a:prstGeom prst="rect">
            <a:avLst/>
          </a:prstGeom>
          <a:noFill/>
        </p:spPr>
        <p:txBody>
          <a:bodyPr wrap="square" rtlCol="0">
            <a:spAutoFit/>
          </a:bodyPr>
          <a:lstStyle/>
          <a:p>
            <a:pPr marL="0" marR="0">
              <a:spcBef>
                <a:spcPts val="0"/>
              </a:spcBef>
              <a:spcAft>
                <a:spcPts val="0"/>
              </a:spcAft>
            </a:pPr>
            <a:r>
              <a:rPr lang="en-US" sz="1300" dirty="0">
                <a:solidFill>
                  <a:srgbClr val="201F1E"/>
                </a:solidFill>
                <a:effectLst/>
                <a:latin typeface="Calibri" panose="020F0502020204030204" pitchFamily="34" charset="0"/>
                <a:ea typeface="Times New Roman" panose="02020603050405020304" pitchFamily="18" charset="0"/>
              </a:rPr>
              <a:t>The authors gratefully acknowledge the support received by the NSF PREM award under grant No. DMR-2122178: UTRGVUMN Partnership for Fostering Innovation by Bridging Excellence in Research and Student Success. The Department of Chemistry at the University of Texas Rio Grande Valley is grateful for the generous support provided by a Departmental Grant from the Robert A. Welch Foundation (Grant No. BX-0048).</a:t>
            </a:r>
            <a:endParaRPr lang="en-US" dirty="0"/>
          </a:p>
        </p:txBody>
      </p:sp>
      <p:pic>
        <p:nvPicPr>
          <p:cNvPr id="1055" name="Picture 31">
            <a:extLst>
              <a:ext uri="{FF2B5EF4-FFF2-40B4-BE49-F238E27FC236}">
                <a16:creationId xmlns:a16="http://schemas.microsoft.com/office/drawing/2014/main" id="{6A6A4EDD-5B24-4F80-9E73-19C2EC18F95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2148" t="2916" r="58719" b="56265"/>
          <a:stretch>
            <a:fillRect/>
          </a:stretch>
        </p:blipFill>
        <p:spPr bwMode="auto">
          <a:xfrm>
            <a:off x="23190200" y="26720800"/>
            <a:ext cx="56007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32">
            <a:extLst>
              <a:ext uri="{FF2B5EF4-FFF2-40B4-BE49-F238E27FC236}">
                <a16:creationId xmlns:a16="http://schemas.microsoft.com/office/drawing/2014/main" id="{1F35BC4A-AE66-458D-BC26-FFB4A1F18A9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1204" t="1831" r="59499" b="57014"/>
          <a:stretch>
            <a:fillRect/>
          </a:stretch>
        </p:blipFill>
        <p:spPr bwMode="auto">
          <a:xfrm>
            <a:off x="15201900" y="26555700"/>
            <a:ext cx="60071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822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15806</TotalTime>
  <Words>1101</Words>
  <Application>Microsoft Office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vt:lpstr>
      <vt:lpstr>Office Theme</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Elizabeth Fletes</cp:lastModifiedBy>
  <cp:revision>322</cp:revision>
  <cp:lastPrinted>2021-03-31T02:00:23Z</cp:lastPrinted>
  <dcterms:created xsi:type="dcterms:W3CDTF">2012-12-05T06:43:30Z</dcterms:created>
  <dcterms:modified xsi:type="dcterms:W3CDTF">2021-11-18T17:59:01Z</dcterms:modified>
</cp:coreProperties>
</file>