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8" r:id="rId5"/>
    <p:sldId id="260" r:id="rId6"/>
    <p:sldId id="265" r:id="rId7"/>
    <p:sldId id="267" r:id="rId8"/>
    <p:sldId id="268" r:id="rId9"/>
    <p:sldId id="309" r:id="rId10"/>
    <p:sldId id="314" r:id="rId11"/>
    <p:sldId id="318" r:id="rId12"/>
    <p:sldId id="319" r:id="rId13"/>
    <p:sldId id="320" r:id="rId14"/>
    <p:sldId id="317" r:id="rId15"/>
    <p:sldId id="316" r:id="rId16"/>
    <p:sldId id="30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72553BA-2F1E-3557-1F58-92C9142CA473}" name="Guest User" initials="GU" userId="S::urn:spo:anon#d1768c02ed4e6a7a1fbf203e04cee17546c447707121f807903c80cb522afff1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870D1B-B87D-761A-17A6-631791860599}" v="39" dt="2021-11-18T16:40:51.291"/>
    <p1510:client id="{863EC88D-E1F5-49C6-B6A2-9F618CFD16F9}" v="72" dt="2021-11-18T16:38:34.9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98" d="100"/>
          <a:sy n="98" d="100"/>
        </p:scale>
        <p:origin x="72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A628B-7353-40C2-A4C6-6AE66A069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B51501-EB77-4E05-8E1B-A7C0E3D23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6B6FB-7F84-4148-AD15-D584EC0A1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5B5A3-567D-471E-BC59-7CCC83582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E8C15-A6C8-439E-A44D-15E933AA7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17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EEC94-3C81-400A-A9E2-77476186F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9E014F-DFC1-49A9-9C7C-D9F9C66C51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FD9DC-D603-4EDE-B56F-F28806D28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EFEE6-4549-4565-A7EE-BE16FB09E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18944-BBD5-418E-96CE-A56E26F7A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098804-3BAA-4186-9A3F-5857DB91FC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D5E18B-DFF7-4F5E-9059-2CEAD216C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3F29B-EE86-4A2A-93EB-85CD33A23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5FCEC-820E-4D69-844E-5E2E20850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5014D-1E76-4E8E-B636-9CD3AC641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73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1C24C-E7D6-4DCB-81C3-8FD9A7ED0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DE672-3169-4FF0-822B-3DCD0AC4D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7F166-6EC1-4D15-81C7-93F00D19B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57B3E-D1B1-405C-B315-E057969C9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B4286-7875-4DB4-B6F8-920A89082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15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7EA1C-C361-4BD9-B980-B6A38E348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2AEC48-4528-4306-B90B-21FBA5622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B17DE-87E9-4FAA-AEAC-A7E2794B0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851A8-818D-4CCB-8440-BC4FD71DC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6F9AD-CA2A-44D5-919F-E6FA44906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578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ED27C-BBA1-413D-8BF2-688715C26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44310-E0B2-4D38-BDCD-E16AA1C36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6B799F-55DF-4D26-ABB3-546F6D6CA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9560B1-A24B-408F-84E5-498CBEC01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18AA5D-4A3C-4940-93C4-1A254BE8B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7CCCC-9680-4F85-9699-3A2CBDFB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79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8B38F-8E91-4A61-AC7E-C6D5A1CFD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C028E7-31BE-4F12-B45B-EF5954B96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B2C60-94CE-447E-B3F9-601681302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7631DE-4B37-4E4E-B4DA-781AA78532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DD26CA-02A1-459D-B5D9-8A7731E3F2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9A4977-6969-431E-8E18-450DEC6BB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11/18/2021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1F6498-B9A7-4F6C-84FE-B4451B4E3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0CCA9E-96B3-4461-929F-C696A4703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420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A3657-9E81-4905-82E6-3D052AC82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17A083-8FCB-4BC9-A5A3-873C856B3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11/18/2021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8E13C-4A79-4061-B89D-43355AAC9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5ADB6F-31FB-4F28-9024-52F288674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82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14D36D-5ECF-4E27-BE2D-D01E743A3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11/18/2021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82341F-EE89-401A-B556-70E367967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0513E7-706B-44AB-91FF-687FD765D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60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82F7C-5FDE-4B68-9424-C11917175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E51ED-7A10-46D4-8859-311BAE024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CCB4DD-39AF-48A6-A92B-96BAD59D5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8BFA29-B259-42D9-B935-A2A66A5FC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11/18/2021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DBCCA-6B4D-4E69-B107-81ECB1C30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9DE94-13C4-4609-959E-A870E6E52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64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38C55-0DB1-45A0-963D-51C4AA7F2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718E01-66C0-480D-BA5B-B75DFE6056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75B2C2-2E16-4E16-855A-1FCF585D6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229516-40FA-488C-A86F-F4DA4506A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11/18/2021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8E68E-99EB-465D-A215-1228F2991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321625-991F-4FDF-98A5-C3DF488C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16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A52329-0CE2-4550-8908-FC61ED586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03D2E-5BED-4361-BEA4-E9684DFDB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891ED-3760-4994-8378-E197979E36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11/18/2021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855B1-EA60-480A-B0B7-9B93B114EB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7FB5A-8ACD-4968-A100-8BD71B2942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6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1EB60A-64D4-4F2E-9C31-DCBB59F604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381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4" name="Rectangle 13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000"/>
              <a:t>Influence of the two major weeds, </a:t>
            </a:r>
            <a:r>
              <a:rPr lang="en-US" sz="3000" i="1"/>
              <a:t>Amaranthus </a:t>
            </a:r>
            <a:r>
              <a:rPr lang="en-US" sz="3000" i="1" err="1"/>
              <a:t>palmeri</a:t>
            </a:r>
            <a:r>
              <a:rPr lang="en-US" sz="3000" i="1"/>
              <a:t> </a:t>
            </a:r>
            <a:r>
              <a:rPr lang="en-US" sz="3000"/>
              <a:t>and </a:t>
            </a:r>
            <a:r>
              <a:rPr lang="en-US" sz="3000" i="1"/>
              <a:t>Parthenium </a:t>
            </a:r>
            <a:r>
              <a:rPr lang="en-US" sz="3000" i="1" err="1"/>
              <a:t>hysterophorus</a:t>
            </a:r>
            <a:r>
              <a:rPr lang="en-US" sz="3000"/>
              <a:t>, on the Soil Nematode Community </a:t>
            </a:r>
            <a:endParaRPr lang="en-US" sz="3000" i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778" y="5024176"/>
            <a:ext cx="6151420" cy="1208141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algn="l"/>
            <a:r>
              <a:rPr lang="en-US" sz="5600" b="1">
                <a:latin typeface="Times New Roman" panose="02020603050405020304" pitchFamily="18" charset="0"/>
                <a:cs typeface="Times New Roman" panose="02020603050405020304" pitchFamily="18" charset="0"/>
              </a:rPr>
              <a:t>Orlando Garcia</a:t>
            </a:r>
            <a:r>
              <a:rPr lang="en-US" sz="5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5600">
                <a:latin typeface="Times New Roman" panose="02020603050405020304" pitchFamily="18" charset="0"/>
                <a:cs typeface="Times New Roman" panose="02020603050405020304" pitchFamily="18" charset="0"/>
              </a:rPr>
              <a:t>, Dana Garibaldi</a:t>
            </a:r>
            <a:r>
              <a:rPr lang="en-US" sz="5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60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560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Krissa</a:t>
            </a:r>
            <a:r>
              <a:rPr lang="en-US" sz="5600">
                <a:latin typeface="Times New Roman" panose="02020603050405020304" pitchFamily="18" charset="0"/>
                <a:cs typeface="Times New Roman" panose="02020603050405020304" pitchFamily="18" charset="0"/>
              </a:rPr>
              <a:t> Jhaveri</a:t>
            </a:r>
            <a:r>
              <a:rPr lang="en-US" sz="5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600">
                <a:latin typeface="Times New Roman" panose="02020603050405020304" pitchFamily="18" charset="0"/>
                <a:cs typeface="Times New Roman" panose="02020603050405020304" pitchFamily="18" charset="0"/>
              </a:rPr>
              <a:t> Jake Lanoue</a:t>
            </a:r>
            <a:r>
              <a:rPr lang="en-US" sz="5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5600">
                <a:latin typeface="Times New Roman" panose="02020603050405020304" pitchFamily="18" charset="0"/>
                <a:cs typeface="Times New Roman" panose="02020603050405020304" pitchFamily="18" charset="0"/>
              </a:rPr>
              <a:t>, Pushpa Soti</a:t>
            </a:r>
            <a:r>
              <a:rPr lang="en-US" sz="5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56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 fontAlgn="base"/>
            <a:r>
              <a:rPr lang="en-US" sz="5600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5600" i="1">
                <a:latin typeface="Times New Roman" panose="02020603050405020304" pitchFamily="18" charset="0"/>
                <a:cs typeface="Times New Roman" panose="02020603050405020304" pitchFamily="18" charset="0"/>
              </a:rPr>
              <a:t>Biology Department, University of Texas Rio Grande Valley, Edinburg, TX, 78539</a:t>
            </a:r>
            <a:r>
              <a:rPr lang="en-US" sz="56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 fontAlgn="base"/>
            <a:r>
              <a:rPr lang="en-US" sz="5600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600" i="1">
                <a:latin typeface="Times New Roman" panose="02020603050405020304" pitchFamily="18" charset="0"/>
                <a:cs typeface="Times New Roman" panose="02020603050405020304" pitchFamily="18" charset="0"/>
              </a:rPr>
              <a:t>Lamar Academy, McAllen, TX, 78501</a:t>
            </a:r>
            <a:r>
              <a:rPr lang="en-US" sz="56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 fontAlgn="base"/>
            <a:r>
              <a:rPr lang="en-US" sz="5600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600" i="1">
                <a:latin typeface="Times New Roman" panose="02020603050405020304" pitchFamily="18" charset="0"/>
                <a:cs typeface="Times New Roman" panose="02020603050405020304" pitchFamily="18" charset="0"/>
              </a:rPr>
              <a:t>South Texas High School for Health Professions, 700 Med High Dr, Mercedes, Texas 78570</a:t>
            </a:r>
            <a:r>
              <a:rPr lang="en-US" sz="56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 fontAlgn="base"/>
            <a:r>
              <a:rPr lang="en-US" sz="5600" i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5600" i="1">
                <a:latin typeface="Times New Roman" panose="02020603050405020304" pitchFamily="18" charset="0"/>
                <a:cs typeface="Times New Roman" panose="02020603050405020304" pitchFamily="18" charset="0"/>
              </a:rPr>
              <a:t>UTRGV Mathematics and Science Academy, Edinburg, TX, 78539</a:t>
            </a:r>
            <a:r>
              <a:rPr lang="en-US" sz="56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 fontAlgn="base"/>
            <a:r>
              <a:rPr lang="en-US" sz="56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50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50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50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50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50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50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500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42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B19F1-2AB9-48CD-827D-8A3F37FD1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8179" y="88352"/>
            <a:ext cx="2363821" cy="883293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671B234-54EA-4335-863C-83348197B5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98"/>
          <a:stretch/>
        </p:blipFill>
        <p:spPr>
          <a:xfrm>
            <a:off x="3359180" y="0"/>
            <a:ext cx="3214851" cy="325641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F707E23-EE8D-43A3-B2AB-E5639F2776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613"/>
          <a:stretch/>
        </p:blipFill>
        <p:spPr>
          <a:xfrm>
            <a:off x="99074" y="170335"/>
            <a:ext cx="3414056" cy="3118269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A460BF1D-ABD4-443E-819F-60ED67E8B35E}"/>
              </a:ext>
            </a:extLst>
          </p:cNvPr>
          <p:cNvSpPr txBox="1"/>
          <p:nvPr/>
        </p:nvSpPr>
        <p:spPr>
          <a:xfrm>
            <a:off x="6979036" y="1087930"/>
            <a:ext cx="442178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Figure1. Impact of nematodes on the plant growth, height (left) and biomass (right).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A17BD0D-DE74-489C-8619-FE3527686EE2}"/>
              </a:ext>
            </a:extLst>
          </p:cNvPr>
          <p:cNvSpPr txBox="1"/>
          <p:nvPr/>
        </p:nvSpPr>
        <p:spPr>
          <a:xfrm>
            <a:off x="295084" y="5309399"/>
            <a:ext cx="478421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Figure2. Impact of nematodes on the plant physiology, stomatal conductance (left) and biomass (right).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CEB54F7-8992-4E0C-8D02-E65F3CDE076D}"/>
              </a:ext>
            </a:extLst>
          </p:cNvPr>
          <p:cNvGrpSpPr/>
          <p:nvPr/>
        </p:nvGrpSpPr>
        <p:grpSpPr>
          <a:xfrm>
            <a:off x="5071111" y="3698064"/>
            <a:ext cx="6825805" cy="3071584"/>
            <a:chOff x="4409630" y="3698063"/>
            <a:chExt cx="6825805" cy="3071584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9A43CF8-FCD7-4EF3-9B6D-DB60B8ECD0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334" r="50155"/>
            <a:stretch/>
          </p:blipFill>
          <p:spPr>
            <a:xfrm>
              <a:off x="4409630" y="4067394"/>
              <a:ext cx="3307328" cy="2702253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BAE3D452-A9ED-4270-86A1-F3A0259D48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049" r="17885"/>
            <a:stretch/>
          </p:blipFill>
          <p:spPr>
            <a:xfrm>
              <a:off x="7727190" y="3974204"/>
              <a:ext cx="3508245" cy="2670388"/>
            </a:xfrm>
            <a:prstGeom prst="rect">
              <a:avLst/>
            </a:prstGeom>
          </p:spPr>
        </p:pic>
        <p:sp>
          <p:nvSpPr>
            <p:cNvPr id="82" name="Right Bracket 81">
              <a:extLst>
                <a:ext uri="{FF2B5EF4-FFF2-40B4-BE49-F238E27FC236}">
                  <a16:creationId xmlns:a16="http://schemas.microsoft.com/office/drawing/2014/main" id="{BAE43323-0D18-4649-BB45-03965FD10637}"/>
                </a:ext>
              </a:extLst>
            </p:cNvPr>
            <p:cNvSpPr/>
            <p:nvPr/>
          </p:nvSpPr>
          <p:spPr>
            <a:xfrm rot="16200000">
              <a:off x="8951612" y="3877643"/>
              <a:ext cx="45719" cy="889940"/>
            </a:xfrm>
            <a:prstGeom prst="rightBracket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ight Bracket 83">
              <a:extLst>
                <a:ext uri="{FF2B5EF4-FFF2-40B4-BE49-F238E27FC236}">
                  <a16:creationId xmlns:a16="http://schemas.microsoft.com/office/drawing/2014/main" id="{B66A4365-349F-429D-AA5E-28D7A4B225C7}"/>
                </a:ext>
              </a:extLst>
            </p:cNvPr>
            <p:cNvSpPr/>
            <p:nvPr/>
          </p:nvSpPr>
          <p:spPr>
            <a:xfrm rot="16200000">
              <a:off x="10378761" y="3510173"/>
              <a:ext cx="45719" cy="889940"/>
            </a:xfrm>
            <a:prstGeom prst="rightBracket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1D2C4A9-C3EB-4DF4-B961-CF3444185AB4}"/>
                </a:ext>
              </a:extLst>
            </p:cNvPr>
            <p:cNvSpPr txBox="1"/>
            <p:nvPr/>
          </p:nvSpPr>
          <p:spPr>
            <a:xfrm>
              <a:off x="8776340" y="3974204"/>
              <a:ext cx="396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ns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10A92C1-E08F-4EDF-A98A-C4131181772D}"/>
                </a:ext>
              </a:extLst>
            </p:cNvPr>
            <p:cNvSpPr txBox="1"/>
            <p:nvPr/>
          </p:nvSpPr>
          <p:spPr>
            <a:xfrm>
              <a:off x="10231984" y="369806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9A1BB8EB-0AD0-4841-A674-91A41EB095FB}"/>
                </a:ext>
              </a:extLst>
            </p:cNvPr>
            <p:cNvSpPr txBox="1"/>
            <p:nvPr/>
          </p:nvSpPr>
          <p:spPr>
            <a:xfrm>
              <a:off x="6813666" y="390316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4926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90E33-68AD-4F07-8A55-17B5EDA38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749" y="130233"/>
            <a:ext cx="10515600" cy="1203617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B86DE-7D4D-4371-9D79-9D7BAE6A4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033" y="1506843"/>
            <a:ext cx="8968530" cy="4351338"/>
          </a:xfrm>
        </p:spPr>
        <p:txBody>
          <a:bodyPr>
            <a:normAutofit fontScale="92500"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Amaranthus </a:t>
            </a:r>
            <a:r>
              <a:rPr lang="en-US" sz="2400" b="0" i="1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palmeri</a:t>
            </a:r>
            <a:r>
              <a:rPr lang="en-US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and </a:t>
            </a:r>
            <a:r>
              <a:rPr lang="en-US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Parthenium </a:t>
            </a:r>
            <a:r>
              <a:rPr lang="en-US" sz="2400" b="0" i="1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hysterophorus</a:t>
            </a:r>
            <a:r>
              <a:rPr lang="en-US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both attract a high number of herbivore nematodes in their rhizosphere.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2400" b="0" i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Both </a:t>
            </a:r>
            <a:r>
              <a:rPr lang="en-US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Amaranthus </a:t>
            </a:r>
            <a:r>
              <a:rPr lang="en-US" sz="2400" b="0" i="1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palmeri</a:t>
            </a:r>
            <a:r>
              <a:rPr lang="en-US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and </a:t>
            </a:r>
            <a:r>
              <a:rPr lang="en-US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Parthenium </a:t>
            </a:r>
            <a:r>
              <a:rPr lang="en-US" sz="2400" b="0" i="1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hysterophorus</a:t>
            </a:r>
            <a:r>
              <a:rPr lang="en-US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were</a:t>
            </a:r>
            <a:r>
              <a:rPr lang="en-US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not affected by the herbivore nematodes.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2400" b="0" i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Amaranthus </a:t>
            </a:r>
            <a:r>
              <a:rPr lang="en-US" sz="2400" b="0" i="1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palmeri</a:t>
            </a:r>
            <a:r>
              <a:rPr lang="en-US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can potentially benefit from the low number of herbivore nematodes in its rhizosphere.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2400" b="0" i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Since </a:t>
            </a:r>
            <a:r>
              <a:rPr lang="en-US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Amaranthus </a:t>
            </a:r>
            <a:r>
              <a:rPr lang="en-US" sz="2400" b="0" i="1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palmeri</a:t>
            </a:r>
            <a:r>
              <a:rPr lang="en-US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2400" b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is one of the major weed worldwide, the plant-nematode feedback in </a:t>
            </a:r>
            <a:r>
              <a:rPr lang="en-US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Amaranthus </a:t>
            </a:r>
            <a:r>
              <a:rPr lang="en-US" sz="2400" b="0" i="1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palmeri</a:t>
            </a:r>
            <a:r>
              <a:rPr lang="en-US" sz="2400" b="0" i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2400" b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requires further research.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2400" b="0" i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36832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23F54-7026-4182-90AB-F85CE0207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Acknowledgement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EA4C1-925B-405A-ACF6-6C2AB4A82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49585"/>
            <a:ext cx="10515600" cy="37273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cs typeface="Calibri"/>
              </a:rPr>
              <a:t>I would like to give thanks to the farmers that allowed me to collect soil samples from their farms. I would like to also thank Andrea Mota for her help in the nematode sample processing.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0F8AB5-EBB6-4859-BD4A-7ECAD4BE31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52"/>
          <a:stretch/>
        </p:blipFill>
        <p:spPr>
          <a:xfrm>
            <a:off x="9613450" y="4134048"/>
            <a:ext cx="1740350" cy="217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92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1DB2CFBB-59C6-4963-AAD2-A8984B6EB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7945" r="-1" b="20132"/>
          <a:stretch/>
        </p:blipFill>
        <p:spPr>
          <a:xfrm>
            <a:off x="93898" y="135194"/>
            <a:ext cx="8326735" cy="65876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BAA826-7045-41ED-867E-935A739E7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4742" y="2084438"/>
            <a:ext cx="4023360" cy="242887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cap="all" spc="-100" dirty="0"/>
              <a:t>Thank you for your time. </a:t>
            </a:r>
            <a:br>
              <a:rPr lang="en-US" sz="4800" cap="all" spc="-100" dirty="0"/>
            </a:br>
            <a:br>
              <a:rPr lang="en-US" sz="4800" cap="all" spc="-100" dirty="0"/>
            </a:br>
            <a:r>
              <a:rPr lang="en-US" sz="4800" cap="all" spc="-1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17055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8" name="Rectangle 140">
            <a:extLst>
              <a:ext uri="{FF2B5EF4-FFF2-40B4-BE49-F238E27FC236}">
                <a16:creationId xmlns:a16="http://schemas.microsoft.com/office/drawing/2014/main" id="{DB90EDA9-2517-46EC-B6D4-3918D0478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1E0587-D543-44D2-9902-7DE356DD4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348569"/>
            <a:ext cx="6272784" cy="788756"/>
          </a:xfrm>
        </p:spPr>
        <p:txBody>
          <a:bodyPr anchor="b">
            <a:normAutofit fontScale="90000"/>
          </a:bodyPr>
          <a:lstStyle/>
          <a:p>
            <a:r>
              <a:rPr lang="en-US" sz="5200" dirty="0">
                <a:latin typeface="Times New Roman"/>
                <a:cs typeface="Times New Roman"/>
              </a:rPr>
              <a:t>What are Weeds?</a:t>
            </a:r>
          </a:p>
        </p:txBody>
      </p:sp>
      <p:sp>
        <p:nvSpPr>
          <p:cNvPr id="2059" name="Rectangle 142">
            <a:extLst>
              <a:ext uri="{FF2B5EF4-FFF2-40B4-BE49-F238E27FC236}">
                <a16:creationId xmlns:a16="http://schemas.microsoft.com/office/drawing/2014/main" id="{D449B1F2-532C-44C7-8AC7-28EA15EE0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9568171-6817-4240-B44D-685B9E4F6E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2" r="-2" b="1670"/>
          <a:stretch/>
        </p:blipFill>
        <p:spPr bwMode="auto">
          <a:xfrm>
            <a:off x="7684008" y="10"/>
            <a:ext cx="4507992" cy="293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0" name="Rectangle 144">
            <a:extLst>
              <a:ext uri="{FF2B5EF4-FFF2-40B4-BE49-F238E27FC236}">
                <a16:creationId xmlns:a16="http://schemas.microsoft.com/office/drawing/2014/main" id="{EE7D3784-5CF9-4282-9B1C-52395785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7E905-8553-41A5-B225-B14ECACAA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3101009"/>
            <a:ext cx="6272784" cy="3588026"/>
          </a:xfrm>
        </p:spPr>
        <p:txBody>
          <a:bodyPr>
            <a:normAutofit/>
          </a:bodyPr>
          <a:lstStyle/>
          <a:p>
            <a:pPr marL="0" indent="0" rtl="0" fontAlgn="base">
              <a:buNone/>
            </a:pPr>
            <a:r>
              <a:rPr lang="en-US" sz="1500" b="1" i="0" u="none" strike="noStrike" dirty="0">
                <a:effectLst/>
                <a:latin typeface="Calibri" panose="020F0502020204030204" pitchFamily="34" charset="0"/>
              </a:rPr>
              <a:t>General:</a:t>
            </a:r>
            <a:r>
              <a:rPr lang="en-US" sz="1500" b="0" i="0" u="none" strike="noStrike" dirty="0">
                <a:effectLst/>
                <a:latin typeface="Calibri" panose="020F0502020204030204" pitchFamily="34" charset="0"/>
              </a:rPr>
              <a:t> A plant out of place​ that thrives in disturbed habitats</a:t>
            </a:r>
            <a:r>
              <a:rPr lang="en-US" sz="1500" b="0" i="0" dirty="0">
                <a:effectLst/>
                <a:latin typeface="Calibri" panose="020F0502020204030204" pitchFamily="34" charset="0"/>
              </a:rPr>
              <a:t>​</a:t>
            </a:r>
            <a:endParaRPr lang="en-US" sz="1500" b="0" i="0" dirty="0">
              <a:effectLst/>
              <a:latin typeface="Segoe UI" panose="020B0502040204020203" pitchFamily="34" charset="0"/>
            </a:endParaRPr>
          </a:p>
          <a:p>
            <a:pPr marL="0" indent="0" rtl="0" fontAlgn="base">
              <a:buNone/>
            </a:pPr>
            <a:r>
              <a:rPr lang="en-US" sz="1500" b="0" i="0" dirty="0">
                <a:effectLst/>
                <a:latin typeface="Calibri" panose="020F0502020204030204" pitchFamily="34" charset="0"/>
              </a:rPr>
              <a:t>​</a:t>
            </a:r>
            <a:endParaRPr lang="en-US" sz="1500" b="0" i="0" dirty="0">
              <a:effectLst/>
              <a:latin typeface="Segoe UI" panose="020B0502040204020203" pitchFamily="34" charset="0"/>
            </a:endParaRPr>
          </a:p>
          <a:p>
            <a:pPr marL="0" indent="0" rtl="0" fontAlgn="base">
              <a:buNone/>
            </a:pPr>
            <a:r>
              <a:rPr lang="en-US" sz="1500" b="1" i="0" u="none" strike="noStrike" dirty="0">
                <a:effectLst/>
                <a:latin typeface="Calibri" panose="020F0502020204030204" pitchFamily="34" charset="0"/>
              </a:rPr>
              <a:t>Agronomist:</a:t>
            </a:r>
            <a:r>
              <a:rPr lang="en-US" sz="1500" b="0" i="0" u="none" strike="noStrike" dirty="0">
                <a:effectLst/>
                <a:latin typeface="Calibri" panose="020F0502020204030204" pitchFamily="34" charset="0"/>
              </a:rPr>
              <a:t> A plant that interferes with or reduces farm productivity​</a:t>
            </a:r>
            <a:r>
              <a:rPr lang="en-US" sz="1500" b="0" i="0" dirty="0">
                <a:effectLst/>
                <a:latin typeface="Calibri" panose="020F0502020204030204" pitchFamily="34" charset="0"/>
              </a:rPr>
              <a:t>​</a:t>
            </a:r>
            <a:endParaRPr lang="en-US" sz="1500" b="0" i="0" dirty="0">
              <a:effectLst/>
              <a:latin typeface="Segoe UI" panose="020B0502040204020203" pitchFamily="34" charset="0"/>
            </a:endParaRPr>
          </a:p>
          <a:p>
            <a:pPr marL="0" indent="0" rtl="0" fontAlgn="base">
              <a:buNone/>
            </a:pPr>
            <a:r>
              <a:rPr lang="en-US" sz="1500" b="0" i="0" dirty="0">
                <a:effectLst/>
                <a:latin typeface="Calibri" panose="020F0502020204030204" pitchFamily="34" charset="0"/>
              </a:rPr>
              <a:t>​</a:t>
            </a:r>
            <a:endParaRPr lang="en-US" sz="1500" b="0" i="0" dirty="0">
              <a:effectLst/>
              <a:latin typeface="Segoe UI" panose="020B0502040204020203" pitchFamily="34" charset="0"/>
            </a:endParaRPr>
          </a:p>
          <a:p>
            <a:pPr marL="0" indent="0" rtl="0" fontAlgn="base">
              <a:buNone/>
            </a:pPr>
            <a:r>
              <a:rPr lang="en-US" sz="1500" b="1" i="0" u="none" strike="noStrike" dirty="0">
                <a:effectLst/>
                <a:latin typeface="Calibri" panose="020F0502020204030204" pitchFamily="34" charset="0"/>
              </a:rPr>
              <a:t>Weed Scientist: </a:t>
            </a:r>
            <a:r>
              <a:rPr lang="en-US" sz="1500" b="0" i="0" u="none" strike="noStrike" dirty="0">
                <a:effectLst/>
                <a:latin typeface="Calibri" panose="020F0502020204030204" pitchFamily="34" charset="0"/>
              </a:rPr>
              <a:t>Any vegetation that interferes with the objectives of people​</a:t>
            </a:r>
            <a:r>
              <a:rPr lang="en-US" sz="1500" b="0" i="0" dirty="0">
                <a:effectLst/>
                <a:latin typeface="Calibri" panose="020F0502020204030204" pitchFamily="34" charset="0"/>
              </a:rPr>
              <a:t>​</a:t>
            </a:r>
            <a:endParaRPr lang="en-US" sz="1500" b="0" i="0" dirty="0">
              <a:effectLst/>
              <a:latin typeface="Segoe UI" panose="020B0502040204020203" pitchFamily="34" charset="0"/>
            </a:endParaRPr>
          </a:p>
          <a:p>
            <a:pPr marL="0" indent="0" rtl="0" fontAlgn="base">
              <a:buNone/>
            </a:pPr>
            <a:endParaRPr lang="en-US" sz="1500" b="0" i="0" dirty="0">
              <a:effectLst/>
              <a:latin typeface="Segoe UI" panose="020B0502040204020203" pitchFamily="34" charset="0"/>
            </a:endParaRPr>
          </a:p>
          <a:p>
            <a:pPr marL="0" indent="0" rtl="0" fontAlgn="base">
              <a:buNone/>
            </a:pPr>
            <a:r>
              <a:rPr lang="en-US" sz="1500" b="1" i="0" u="none" strike="noStrike" dirty="0">
                <a:effectLst/>
                <a:latin typeface="Calibri" panose="020F0502020204030204" pitchFamily="34" charset="0"/>
              </a:rPr>
              <a:t>Plant Ecologist:  </a:t>
            </a:r>
            <a:r>
              <a:rPr lang="en-US" sz="1500" b="0" i="0" u="none" strike="noStrike" dirty="0">
                <a:effectLst/>
                <a:latin typeface="Calibri" panose="020F0502020204030204" pitchFamily="34" charset="0"/>
              </a:rPr>
              <a:t>A plant with high fecundity and short generation time.​</a:t>
            </a:r>
            <a:endParaRPr lang="en-US" sz="1500" u="none" strike="noStrike" dirty="0">
              <a:latin typeface="Calibri" panose="020F0502020204030204" pitchFamily="34" charset="0"/>
            </a:endParaRPr>
          </a:p>
          <a:p>
            <a:pPr marL="0" indent="0" rtl="0" fontAlgn="base">
              <a:buNone/>
            </a:pPr>
            <a:r>
              <a:rPr lang="en-US" sz="1500" b="0" i="0" u="none" strike="noStrike" dirty="0">
                <a:effectLst/>
                <a:latin typeface="Calibri" panose="020F0502020204030204" pitchFamily="34" charset="0"/>
              </a:rPr>
              <a:t>A pioneer of secondary succession (ruderal species)​</a:t>
            </a:r>
            <a:endParaRPr lang="en-US" sz="1500" b="0" i="0" dirty="0">
              <a:effectLst/>
              <a:latin typeface="Segoe UI" panose="020B0502040204020203" pitchFamily="34" charset="0"/>
            </a:endParaRPr>
          </a:p>
          <a:p>
            <a:pPr marL="0" indent="0" rtl="0" fontAlgn="base">
              <a:buNone/>
            </a:pPr>
            <a:endParaRPr lang="en-US" sz="1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C9F39D-661C-45D1-B7AB-D6B4DCFD44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976" r="2" b="21044"/>
          <a:stretch/>
        </p:blipFill>
        <p:spPr>
          <a:xfrm>
            <a:off x="7684008" y="3172968"/>
            <a:ext cx="4507992" cy="36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44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D740A-C6D7-4862-8ED4-A8DE95F4F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129" y="179567"/>
            <a:ext cx="10515600" cy="923365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Problems Caused by Weeds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087AC55-ECC2-40FE-A1ED-56F6397305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4241626"/>
              </p:ext>
            </p:extLst>
          </p:nvPr>
        </p:nvGraphicFramePr>
        <p:xfrm>
          <a:off x="501151" y="1346803"/>
          <a:ext cx="6794172" cy="5331628"/>
        </p:xfrm>
        <a:graphic>
          <a:graphicData uri="http://schemas.openxmlformats.org/drawingml/2006/table">
            <a:tbl>
              <a:tblPr/>
              <a:tblGrid>
                <a:gridCol w="3397086">
                  <a:extLst>
                    <a:ext uri="{9D8B030D-6E8A-4147-A177-3AD203B41FA5}">
                      <a16:colId xmlns:a16="http://schemas.microsoft.com/office/drawing/2014/main" val="2669076615"/>
                    </a:ext>
                  </a:extLst>
                </a:gridCol>
                <a:gridCol w="3397086">
                  <a:extLst>
                    <a:ext uri="{9D8B030D-6E8A-4147-A177-3AD203B41FA5}">
                      <a16:colId xmlns:a16="http://schemas.microsoft.com/office/drawing/2014/main" val="568983565"/>
                    </a:ext>
                  </a:extLst>
                </a:gridCol>
              </a:tblGrid>
              <a:tr h="103513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Direct impact 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6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A5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Indirect impact​</a:t>
                      </a:r>
                      <a:endParaRPr lang="en-US" b="1" i="0" dirty="0">
                        <a:solidFill>
                          <a:srgbClr val="FFFFFF"/>
                        </a:solidFill>
                        <a:effectLst/>
                        <a:latin typeface="Times New Roman"/>
                      </a:endParaRPr>
                    </a:p>
                  </a:txBody>
                  <a:tcPr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6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0A5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984533"/>
                  </a:ext>
                </a:extLst>
              </a:tr>
              <a:tr h="119110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Compete with crops for resources​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6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Hosts of plant diseases 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61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738486"/>
                  </a:ext>
                </a:extLst>
              </a:tr>
              <a:tr h="103513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Increased labor cost​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Hosts of pests</a:t>
                      </a: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158995"/>
                  </a:ext>
                </a:extLst>
              </a:tr>
              <a:tr h="103513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Lower quality of crop yield​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E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Changes in soil microorganisms​</a:t>
                      </a:r>
                      <a:endParaRPr lang="en-US" b="1" i="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1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432050"/>
                  </a:ext>
                </a:extLst>
              </a:tr>
              <a:tr h="103513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Increase herbicide usage 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Changes organic matter​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450496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18DE0C70-EB95-4A9C-BB18-CE78A68274A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565274" y="2319068"/>
            <a:ext cx="154488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600E220-2A43-4E88-9BF1-580D3E0EE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576" y="642387"/>
            <a:ext cx="4155139" cy="277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37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CE35D-9560-4B11-91F2-67A8D7B9F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Study Species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0968D-594F-4648-98B7-85F075862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282" y="1911493"/>
            <a:ext cx="5921904" cy="4707968"/>
          </a:xfrm>
        </p:spPr>
        <p:txBody>
          <a:bodyPr anchor="t">
            <a:normAutofit fontScale="62500" lnSpcReduction="20000"/>
          </a:bodyPr>
          <a:lstStyle/>
          <a:p>
            <a:pPr marL="0" indent="0">
              <a:buNone/>
            </a:pPr>
            <a:r>
              <a:rPr lang="en-US" sz="2900" i="1" dirty="0">
                <a:latin typeface="Times New Roman"/>
                <a:ea typeface="+mj-lt"/>
                <a:cs typeface="+mj-lt"/>
              </a:rPr>
              <a:t>Amaranthus </a:t>
            </a:r>
            <a:r>
              <a:rPr lang="en-US" sz="2900" i="1" dirty="0" err="1">
                <a:latin typeface="Times New Roman"/>
                <a:ea typeface="+mj-lt"/>
                <a:cs typeface="+mj-lt"/>
              </a:rPr>
              <a:t>palmeri</a:t>
            </a:r>
            <a:r>
              <a:rPr lang="en-US" sz="2900" i="1" dirty="0">
                <a:latin typeface="Times New Roman"/>
                <a:ea typeface="+mj-lt"/>
                <a:cs typeface="+mj-lt"/>
              </a:rPr>
              <a:t> </a:t>
            </a:r>
            <a:r>
              <a:rPr lang="en-US" sz="2900" dirty="0">
                <a:latin typeface="Times New Roman"/>
                <a:ea typeface="+mj-lt"/>
                <a:cs typeface="+mj-lt"/>
              </a:rPr>
              <a:t>(Pigweed)</a:t>
            </a:r>
          </a:p>
          <a:p>
            <a:r>
              <a:rPr lang="en-US" sz="2900" dirty="0">
                <a:latin typeface="Times New Roman"/>
                <a:ea typeface="+mj-lt"/>
                <a:cs typeface="+mj-lt"/>
              </a:rPr>
              <a:t>Native </a:t>
            </a:r>
            <a:r>
              <a:rPr lang="en-US" sz="2900">
                <a:latin typeface="Times New Roman"/>
                <a:ea typeface="+mj-lt"/>
                <a:cs typeface="+mj-lt"/>
              </a:rPr>
              <a:t>to Texas</a:t>
            </a:r>
            <a:endParaRPr lang="en-US" sz="2900" dirty="0">
              <a:latin typeface="Times New Roman"/>
              <a:ea typeface="+mj-lt"/>
              <a:cs typeface="+mj-lt"/>
            </a:endParaRPr>
          </a:p>
          <a:p>
            <a:r>
              <a:rPr lang="en-US" sz="2900">
                <a:latin typeface="Times New Roman"/>
                <a:ea typeface="+mj-lt"/>
                <a:cs typeface="+mj-lt"/>
              </a:rPr>
              <a:t>Annual weed species</a:t>
            </a:r>
          </a:p>
          <a:p>
            <a:r>
              <a:rPr lang="en-US" sz="2900" dirty="0">
                <a:latin typeface="Times New Roman"/>
                <a:ea typeface="+mj-lt"/>
                <a:cs typeface="+mj-lt"/>
              </a:rPr>
              <a:t>Family: </a:t>
            </a:r>
            <a:r>
              <a:rPr lang="en-US" sz="2900" b="0" dirty="0" err="1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Amaranthaceae</a:t>
            </a:r>
            <a:endParaRPr lang="en-US" sz="2900" dirty="0">
              <a:latin typeface="Times New Roman" panose="02020603050405020304" pitchFamily="18" charset="0"/>
              <a:ea typeface="+mj-lt"/>
              <a:cs typeface="Times New Roman" panose="02020603050405020304" pitchFamily="18" charset="0"/>
            </a:endParaRPr>
          </a:p>
          <a:p>
            <a:r>
              <a:rPr lang="en-US" sz="2900" dirty="0">
                <a:latin typeface="Times New Roman"/>
                <a:ea typeface="+mj-lt"/>
                <a:cs typeface="+mj-lt"/>
              </a:rPr>
              <a:t>Annual C4 plant</a:t>
            </a:r>
          </a:p>
          <a:p>
            <a:r>
              <a:rPr lang="en-US" sz="2900" dirty="0">
                <a:latin typeface="Times New Roman"/>
                <a:ea typeface="+mj-lt"/>
                <a:cs typeface="+mj-lt"/>
              </a:rPr>
              <a:t>Can cause 6 to 94 percent in crop lost in cotton, peanut, and sorghum. (ward et al., 2013)</a:t>
            </a:r>
          </a:p>
          <a:p>
            <a:r>
              <a:rPr lang="en-US" sz="2900" dirty="0">
                <a:latin typeface="Times New Roman"/>
                <a:ea typeface="+mj-lt"/>
                <a:cs typeface="+mj-lt"/>
              </a:rPr>
              <a:t>Adapted to heat and drought conditions.</a:t>
            </a:r>
          </a:p>
          <a:p>
            <a:pPr marL="0" indent="0">
              <a:buNone/>
            </a:pPr>
            <a:endParaRPr lang="en-US" sz="2900" i="1">
              <a:latin typeface="Times New Roman"/>
              <a:ea typeface="+mj-lt"/>
              <a:cs typeface="+mj-lt"/>
            </a:endParaRPr>
          </a:p>
          <a:p>
            <a:pPr marL="0" indent="0">
              <a:buNone/>
            </a:pPr>
            <a:r>
              <a:rPr lang="en-US" sz="2900" i="1" dirty="0">
                <a:latin typeface="Times New Roman"/>
                <a:ea typeface="+mj-lt"/>
                <a:cs typeface="+mj-lt"/>
              </a:rPr>
              <a:t>Parthenium </a:t>
            </a:r>
            <a:r>
              <a:rPr lang="en-US" sz="2900" i="1" dirty="0" err="1">
                <a:latin typeface="Times New Roman"/>
                <a:ea typeface="+mj-lt"/>
                <a:cs typeface="+mj-lt"/>
              </a:rPr>
              <a:t>hysterophorus</a:t>
            </a:r>
            <a:r>
              <a:rPr lang="en-US" sz="2900" i="1" dirty="0">
                <a:latin typeface="Times New Roman"/>
                <a:ea typeface="+mj-lt"/>
                <a:cs typeface="+mj-lt"/>
              </a:rPr>
              <a:t> </a:t>
            </a:r>
            <a:r>
              <a:rPr lang="en-US" sz="2900" dirty="0">
                <a:latin typeface="Times New Roman"/>
                <a:ea typeface="+mj-lt"/>
                <a:cs typeface="+mj-lt"/>
              </a:rPr>
              <a:t>(White Top)</a:t>
            </a:r>
          </a:p>
          <a:p>
            <a:r>
              <a:rPr lang="en-US" sz="2900" dirty="0">
                <a:latin typeface="Times New Roman"/>
                <a:ea typeface="+mj-lt"/>
                <a:cs typeface="+mj-lt"/>
              </a:rPr>
              <a:t>Native to Texas</a:t>
            </a:r>
          </a:p>
          <a:p>
            <a:r>
              <a:rPr lang="en-US" sz="2900" dirty="0">
                <a:latin typeface="Times New Roman"/>
                <a:ea typeface="+mj-lt"/>
                <a:cs typeface="+mj-lt"/>
              </a:rPr>
              <a:t>Annual weed species</a:t>
            </a:r>
          </a:p>
          <a:p>
            <a:r>
              <a:rPr lang="en-US" sz="2900" dirty="0">
                <a:latin typeface="Times New Roman"/>
                <a:ea typeface="+mj-lt"/>
                <a:cs typeface="+mj-lt"/>
              </a:rPr>
              <a:t>Family: </a:t>
            </a:r>
            <a:r>
              <a:rPr lang="en-US" sz="2900" i="1" dirty="0">
                <a:latin typeface="Times New Roman"/>
                <a:ea typeface="+mj-lt"/>
                <a:cs typeface="+mj-lt"/>
              </a:rPr>
              <a:t>Asteraceae</a:t>
            </a:r>
          </a:p>
          <a:p>
            <a:r>
              <a:rPr lang="en-US" sz="2900" dirty="0">
                <a:latin typeface="Times New Roman"/>
                <a:ea typeface="+mj-lt"/>
                <a:cs typeface="+mj-lt"/>
              </a:rPr>
              <a:t>Grows in semi-arid and subtropical regions.</a:t>
            </a:r>
          </a:p>
          <a:p>
            <a:r>
              <a:rPr lang="en-US" sz="2900" dirty="0">
                <a:latin typeface="Times New Roman"/>
                <a:ea typeface="+mj-lt"/>
                <a:cs typeface="+mj-lt"/>
              </a:rPr>
              <a:t>Weed to more than 45 countries (</a:t>
            </a:r>
            <a:r>
              <a:rPr lang="en-US" sz="2900" dirty="0" err="1">
                <a:latin typeface="Times New Roman"/>
                <a:ea typeface="+mj-lt"/>
                <a:cs typeface="+mj-lt"/>
              </a:rPr>
              <a:t>Bajwa</a:t>
            </a:r>
            <a:r>
              <a:rPr lang="en-US" sz="2900" dirty="0">
                <a:latin typeface="Times New Roman"/>
                <a:ea typeface="+mj-lt"/>
                <a:cs typeface="+mj-lt"/>
              </a:rPr>
              <a:t> et al., 2016)</a:t>
            </a:r>
          </a:p>
          <a:p>
            <a:endParaRPr lang="en-US" sz="2200" i="1" dirty="0">
              <a:latin typeface="Times New Roman"/>
              <a:ea typeface="+mj-lt"/>
              <a:cs typeface="+mj-lt"/>
            </a:endParaRPr>
          </a:p>
          <a:p>
            <a:pPr marL="0" indent="0">
              <a:buNone/>
            </a:pPr>
            <a:endParaRPr lang="en-US" sz="22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5F3FE6-8B85-450B-A752-CC67DB8D5D0D}"/>
              </a:ext>
            </a:extLst>
          </p:cNvPr>
          <p:cNvGrpSpPr/>
          <p:nvPr/>
        </p:nvGrpSpPr>
        <p:grpSpPr>
          <a:xfrm>
            <a:off x="6583376" y="2281805"/>
            <a:ext cx="5007637" cy="4078739"/>
            <a:chOff x="6583376" y="2281805"/>
            <a:chExt cx="5007637" cy="407873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06CBDF8-D1FE-427A-A63B-D9235A39BA05}"/>
                </a:ext>
              </a:extLst>
            </p:cNvPr>
            <p:cNvSpPr txBox="1"/>
            <p:nvPr/>
          </p:nvSpPr>
          <p:spPr>
            <a:xfrm>
              <a:off x="7087593" y="5714213"/>
              <a:ext cx="4457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Figure. Weed species: 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Amaranthus </a:t>
              </a:r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palmeri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(left), 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Parthenium </a:t>
              </a:r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hysterophorus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(right).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3EEBD9F-7699-402B-BE39-7AF9775C9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03416" y="2281805"/>
              <a:ext cx="2487597" cy="331679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0AB0385-4647-4BE2-89DB-EE4908504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3376" y="2281805"/>
              <a:ext cx="2487597" cy="3316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2201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9">
            <a:extLst>
              <a:ext uri="{FF2B5EF4-FFF2-40B4-BE49-F238E27FC236}">
                <a16:creationId xmlns:a16="http://schemas.microsoft.com/office/drawing/2014/main" id="{4513F69C-3D6D-4E72-9289-5BC3584D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FC5E3E-CF56-4E1C-AB4B-9D5403804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7223" y="557189"/>
            <a:ext cx="3826577" cy="1671566"/>
          </a:xfrm>
        </p:spPr>
        <p:txBody>
          <a:bodyPr>
            <a:normAutofit/>
          </a:bodyPr>
          <a:lstStyle/>
          <a:p>
            <a:r>
              <a:rPr lang="en-US" sz="4000" dirty="0"/>
              <a:t>Materials and Methods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C6843C-E5D9-4447-BC53-8531C3091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94" r="2" b="21543"/>
          <a:stretch/>
        </p:blipFill>
        <p:spPr>
          <a:xfrm>
            <a:off x="20" y="-1"/>
            <a:ext cx="3997732" cy="4469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4A93F8-D3A7-4810-85C5-0DB2415515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211" r="-3" b="35178"/>
          <a:stretch/>
        </p:blipFill>
        <p:spPr>
          <a:xfrm>
            <a:off x="3863056" y="20239"/>
            <a:ext cx="3027239" cy="222622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02FBDD7-4902-4156-8865-252CDEB72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8" r="4" b="4133"/>
          <a:stretch/>
        </p:blipFill>
        <p:spPr bwMode="auto">
          <a:xfrm>
            <a:off x="4184069" y="2406570"/>
            <a:ext cx="3027239" cy="205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preview">
            <a:extLst>
              <a:ext uri="{FF2B5EF4-FFF2-40B4-BE49-F238E27FC236}">
                <a16:creationId xmlns:a16="http://schemas.microsoft.com/office/drawing/2014/main" id="{B5B04B8E-7BA6-41DD-A328-4E01C27D51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8" r="-3" b="25585"/>
          <a:stretch/>
        </p:blipFill>
        <p:spPr bwMode="auto">
          <a:xfrm>
            <a:off x="-3717" y="4638290"/>
            <a:ext cx="3020892" cy="221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109278F-7A43-4F7E-B465-1F405005C3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7" r="3" b="20096"/>
          <a:stretch/>
        </p:blipFill>
        <p:spPr bwMode="auto">
          <a:xfrm>
            <a:off x="3184628" y="4629236"/>
            <a:ext cx="4026679" cy="222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234ED-23BB-48F6-87EC-CC680AA90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7223" y="2400475"/>
            <a:ext cx="3826578" cy="3776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b="1" dirty="0"/>
              <a:t>Field (Summers 2020 &amp; 2021)</a:t>
            </a:r>
          </a:p>
          <a:p>
            <a:r>
              <a:rPr lang="en-US" sz="1700" dirty="0"/>
              <a:t>Edaphic properties:</a:t>
            </a:r>
          </a:p>
          <a:p>
            <a:pPr lvl="1"/>
            <a:r>
              <a:rPr lang="en-US" sz="1700" dirty="0"/>
              <a:t>Moisture: (Gravimetric method)</a:t>
            </a:r>
          </a:p>
          <a:p>
            <a:pPr lvl="1"/>
            <a:r>
              <a:rPr lang="en-US" sz="1700" dirty="0"/>
              <a:t>Organic Matter (Dry Combustion Method)</a:t>
            </a:r>
          </a:p>
          <a:p>
            <a:pPr lvl="1"/>
            <a:r>
              <a:rPr lang="en-US" sz="1700" dirty="0"/>
              <a:t>pH (1:2 volume ratio in a soil-DI water solution)</a:t>
            </a:r>
          </a:p>
          <a:p>
            <a:pPr lvl="1"/>
            <a:r>
              <a:rPr lang="en-US" sz="1700" dirty="0"/>
              <a:t>Salinity (1:2 volume ratio in a soil-DI water solution)</a:t>
            </a:r>
          </a:p>
          <a:p>
            <a:pPr lvl="1"/>
            <a:r>
              <a:rPr lang="en-US" sz="1700" dirty="0"/>
              <a:t>C and N Percentage (Dry combustion method)</a:t>
            </a:r>
          </a:p>
          <a:p>
            <a:r>
              <a:rPr lang="en-US" sz="1700" dirty="0"/>
              <a:t>Sucrose Centrifuge-Flotation Technique (Jenkins, 1964)</a:t>
            </a:r>
          </a:p>
          <a:p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071758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182CE-B941-4785-8579-870E9EFD3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039" y="-58722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9DE07-6C02-48B9-85F0-132E49466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439" y="1406525"/>
            <a:ext cx="646776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Total Number of nematodes: 57,910 </a:t>
            </a:r>
          </a:p>
          <a:p>
            <a:pPr marL="0" indent="0">
              <a:buNone/>
            </a:pPr>
            <a:r>
              <a:rPr lang="en-US" dirty="0">
                <a:latin typeface="Times New Roman"/>
                <a:cs typeface="Times New Roman"/>
              </a:rPr>
              <a:t>22 species identified</a:t>
            </a:r>
            <a:endParaRPr lang="en-US" dirty="0"/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Herbivore: 9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Fungivore: 5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Bacterivore : 3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Predator: 1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Unknown 4</a:t>
            </a:r>
          </a:p>
          <a:p>
            <a:pPr lvl="1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9E0AA5-F259-40F9-AEF9-41D2049D3099}"/>
              </a:ext>
            </a:extLst>
          </p:cNvPr>
          <p:cNvSpPr txBox="1"/>
          <p:nvPr/>
        </p:nvSpPr>
        <p:spPr>
          <a:xfrm>
            <a:off x="6934200" y="0"/>
            <a:ext cx="495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Table. Relative abundance of weed species between the summer of 2020 &amp; 2021. Dominance of species (&gt;10%)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C6962F-DD94-4B13-AC4C-A08CAFA480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366"/>
          <a:stretch/>
        </p:blipFill>
        <p:spPr>
          <a:xfrm>
            <a:off x="7258880" y="923330"/>
            <a:ext cx="4101548" cy="580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00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3269D-585F-4196-88BA-A4410BA26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958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6849F-8C5F-476D-8E14-CF34403EA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29" y="1473287"/>
            <a:ext cx="4023404" cy="4351338"/>
          </a:xfrm>
        </p:spPr>
        <p:txBody>
          <a:bodyPr>
            <a:normAutofit/>
          </a:bodyPr>
          <a:lstStyle/>
          <a:p>
            <a:r>
              <a:rPr lang="en-US" sz="1900" i="1" dirty="0">
                <a:latin typeface="Times New Roman"/>
                <a:cs typeface="Times New Roman"/>
              </a:rPr>
              <a:t>Helicotylenchus spp </a:t>
            </a:r>
            <a:r>
              <a:rPr lang="en-US" sz="1900" dirty="0">
                <a:latin typeface="Times New Roman"/>
                <a:cs typeface="Times New Roman"/>
              </a:rPr>
              <a:t>had highest relative abundance in both the weeds. Pw being the highest with 51.75.</a:t>
            </a:r>
          </a:p>
          <a:p>
            <a:endParaRPr lang="en-US" sz="1900" dirty="0">
              <a:latin typeface="Times New Roman"/>
              <a:cs typeface="Times New Roman"/>
            </a:endParaRPr>
          </a:p>
          <a:p>
            <a:r>
              <a:rPr lang="en-US" sz="1900" i="1" dirty="0">
                <a:latin typeface="Times New Roman"/>
                <a:cs typeface="Times New Roman"/>
              </a:rPr>
              <a:t>Pratylenchus spp </a:t>
            </a:r>
            <a:r>
              <a:rPr lang="en-US" sz="1900" dirty="0">
                <a:latin typeface="Times New Roman"/>
                <a:cs typeface="Times New Roman"/>
              </a:rPr>
              <a:t>was the second highest relative abundance  having higher numbers in 2020 in both weed species.</a:t>
            </a:r>
          </a:p>
          <a:p>
            <a:endParaRPr lang="en-US" sz="1900" dirty="0">
              <a:latin typeface="Times New Roman"/>
              <a:cs typeface="Times New Roman"/>
            </a:endParaRPr>
          </a:p>
          <a:p>
            <a:r>
              <a:rPr lang="en-US" sz="1900" dirty="0">
                <a:latin typeface="Times New Roman"/>
                <a:cs typeface="Times New Roman"/>
              </a:rPr>
              <a:t>PPV had dominance and higher relative abundance during 2021. 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dirty="0">
              <a:ea typeface="+mn-lt"/>
              <a:cs typeface="+mn-lt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352AAD-CB60-4C8A-8324-B0E82F827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55" t="-5574" r="25820" b="5574"/>
          <a:stretch/>
        </p:blipFill>
        <p:spPr>
          <a:xfrm>
            <a:off x="6161987" y="1607645"/>
            <a:ext cx="5506535" cy="267626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93CF383-9A4E-4206-B81F-9CD778C21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614" y="4540482"/>
            <a:ext cx="3029736" cy="198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8D60232-8E7C-4529-99E6-F1DBEA8CD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031" y="4540482"/>
            <a:ext cx="3343275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082A04-ADF3-4EC8-B321-3551B013911E}"/>
              </a:ext>
            </a:extLst>
          </p:cNvPr>
          <p:cNvSpPr txBox="1"/>
          <p:nvPr/>
        </p:nvSpPr>
        <p:spPr>
          <a:xfrm>
            <a:off x="4998614" y="6154067"/>
            <a:ext cx="2326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Helicotylenchus spp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EE118C-F97D-48B7-896E-D98B4EF3C9CC}"/>
              </a:ext>
            </a:extLst>
          </p:cNvPr>
          <p:cNvSpPr txBox="1"/>
          <p:nvPr/>
        </p:nvSpPr>
        <p:spPr>
          <a:xfrm>
            <a:off x="10062186" y="6047575"/>
            <a:ext cx="184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Pratylenchus spp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2B77BB-378D-4D70-81CC-11A80D732770}"/>
              </a:ext>
            </a:extLst>
          </p:cNvPr>
          <p:cNvSpPr txBox="1"/>
          <p:nvPr/>
        </p:nvSpPr>
        <p:spPr>
          <a:xfrm>
            <a:off x="5616276" y="1027904"/>
            <a:ext cx="646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Table. Herbivore Relative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Abudance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among the different weeds and different sampling years. Dominance of species (&gt;10%)</a:t>
            </a:r>
          </a:p>
        </p:txBody>
      </p:sp>
    </p:spTree>
    <p:extLst>
      <p:ext uri="{BB962C8B-B14F-4D97-AF65-F5344CB8AC3E}">
        <p14:creationId xmlns:p14="http://schemas.microsoft.com/office/powerpoint/2010/main" val="1005702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een, outdoor, plant, vegetable&#10;&#10;Description automatically generated">
            <a:extLst>
              <a:ext uri="{FF2B5EF4-FFF2-40B4-BE49-F238E27FC236}">
                <a16:creationId xmlns:a16="http://schemas.microsoft.com/office/drawing/2014/main" id="{68502032-0B65-4826-9E90-B5FF93EEB6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3818"/>
          <a:stretch/>
        </p:blipFill>
        <p:spPr>
          <a:xfrm>
            <a:off x="5802070" y="1068461"/>
            <a:ext cx="5968383" cy="47210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290C81-987A-4446-BCA0-5AEF4EF6281C}"/>
              </a:ext>
            </a:extLst>
          </p:cNvPr>
          <p:cNvSpPr txBox="1"/>
          <p:nvPr/>
        </p:nvSpPr>
        <p:spPr>
          <a:xfrm>
            <a:off x="536896" y="1870745"/>
            <a:ext cx="4764946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Herbivore nematodes are known to trigger the release of nutrient rich root exudates promoting soil microbial activity (Yeates et al., 1999; Ferris, 2010). 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They can also improve the competitive advantage and fitness of plant species in agroecosystems promoting weeds over more susceptible corps (Schroeder et al., 2005)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BFF9FA-5C89-4BEB-9AF6-6F4CE9AC0F5D}"/>
              </a:ext>
            </a:extLst>
          </p:cNvPr>
          <p:cNvSpPr txBox="1"/>
          <p:nvPr/>
        </p:nvSpPr>
        <p:spPr>
          <a:xfrm>
            <a:off x="411061" y="377504"/>
            <a:ext cx="9187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Are these weeds benefiting from the presence of herbivore nematodes?</a:t>
            </a:r>
          </a:p>
        </p:txBody>
      </p:sp>
    </p:spTree>
    <p:extLst>
      <p:ext uri="{BB962C8B-B14F-4D97-AF65-F5344CB8AC3E}">
        <p14:creationId xmlns:p14="http://schemas.microsoft.com/office/powerpoint/2010/main" val="1464075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BBB3F-5D9B-4191-B53B-5B5DD15F0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783" y="343949"/>
            <a:ext cx="10884017" cy="880845"/>
          </a:xfrm>
        </p:spPr>
        <p:txBody>
          <a:bodyPr>
            <a:no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Are these weeds benefiting from the presence of herbivore nematodes?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E7C92-9867-4DC8-B841-A27DF49D4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604" y="216271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b="1"/>
              <a:t>Greenhouse Study</a:t>
            </a:r>
          </a:p>
          <a:p>
            <a:pPr marL="0" indent="0">
              <a:buNone/>
            </a:pPr>
            <a:r>
              <a:rPr lang="en-US" sz="1800"/>
              <a:t>Duration: 6 weeks</a:t>
            </a:r>
          </a:p>
          <a:p>
            <a:pPr marL="0" indent="0">
              <a:buNone/>
            </a:pPr>
            <a:r>
              <a:rPr lang="en-US" sz="1800"/>
              <a:t>Treatments: 2, control and nematodes</a:t>
            </a:r>
          </a:p>
          <a:p>
            <a:pPr marL="0" indent="0">
              <a:buNone/>
            </a:pPr>
            <a:r>
              <a:rPr lang="en-US" sz="1800"/>
              <a:t>Replicates: 6 each</a:t>
            </a:r>
          </a:p>
          <a:p>
            <a:pPr marL="0" indent="0">
              <a:buNone/>
            </a:pPr>
            <a:endParaRPr lang="en-US" sz="2200"/>
          </a:p>
          <a:p>
            <a:pPr marL="0" indent="0">
              <a:buNone/>
            </a:pPr>
            <a:r>
              <a:rPr lang="en-US" sz="2200"/>
              <a:t>Measurements: total canopy cover</a:t>
            </a:r>
          </a:p>
          <a:p>
            <a:pPr marL="457200" lvl="1" indent="0">
              <a:buNone/>
            </a:pPr>
            <a:r>
              <a:rPr lang="en-US" sz="1800"/>
              <a:t>		stomatal conductivity</a:t>
            </a:r>
          </a:p>
          <a:p>
            <a:pPr marL="457200" lvl="1" indent="0">
              <a:buNone/>
            </a:pPr>
            <a:r>
              <a:rPr lang="en-US" sz="1800"/>
              <a:t>		fluorescence</a:t>
            </a:r>
          </a:p>
          <a:p>
            <a:pPr marL="457200" lvl="1" indent="0">
              <a:buNone/>
            </a:pPr>
            <a:r>
              <a:rPr lang="en-US" sz="1800"/>
              <a:t>		plant height</a:t>
            </a:r>
          </a:p>
          <a:p>
            <a:pPr marL="457200" lvl="1" indent="0">
              <a:buNone/>
            </a:pPr>
            <a:r>
              <a:rPr lang="en-US" sz="1800"/>
              <a:t>		total biomass</a:t>
            </a:r>
          </a:p>
          <a:p>
            <a:pPr marL="457200" lvl="1" indent="0">
              <a:buNone/>
            </a:pPr>
            <a:r>
              <a:rPr lang="en-US" sz="1800"/>
              <a:t>		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FBD660C-AF6A-4EF7-B341-16D241FFE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1781" y="1589393"/>
            <a:ext cx="2586606" cy="344880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0E565922-E862-478F-B995-384776CF4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487" y="3313797"/>
            <a:ext cx="2582974" cy="344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2446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E0DA89B9185E45A05797C3CFBF2EFC" ma:contentTypeVersion="14" ma:contentTypeDescription="Create a new document." ma:contentTypeScope="" ma:versionID="04f42229ed2ff0d17b5f081de19675ef">
  <xsd:schema xmlns:xsd="http://www.w3.org/2001/XMLSchema" xmlns:xs="http://www.w3.org/2001/XMLSchema" xmlns:p="http://schemas.microsoft.com/office/2006/metadata/properties" xmlns:ns3="6823775f-8033-4183-bf2b-85b4acffecc4" xmlns:ns4="4aafe7f0-11dc-4969-84ec-8e39a60b4eee" targetNamespace="http://schemas.microsoft.com/office/2006/metadata/properties" ma:root="true" ma:fieldsID="4eff64a08c6cb9c4015a15a44677ad0e" ns3:_="" ns4:_="">
    <xsd:import namespace="6823775f-8033-4183-bf2b-85b4acffecc4"/>
    <xsd:import namespace="4aafe7f0-11dc-4969-84ec-8e39a60b4ee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EventHashCode" minOccurs="0"/>
                <xsd:element ref="ns3:MediaServiceGenerationTime" minOccurs="0"/>
                <xsd:element ref="ns3:MediaServiceDateTaken" minOccurs="0"/>
                <xsd:element ref="ns3:MediaServiceAutoTags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ServiceOCR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23775f-8033-4183-bf2b-85b4acffec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afe7f0-11dc-4969-84ec-8e39a60b4ee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CA56C29-C8CD-4DC5-A619-CDC53A2818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120C66-7AD5-407B-8A27-891BA38A5D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23775f-8033-4183-bf2b-85b4acffecc4"/>
    <ds:schemaRef ds:uri="4aafe7f0-11dc-4969-84ec-8e39a60b4e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82D4622-8E8D-46E8-AA08-E703793B75E0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6823775f-8033-4183-bf2b-85b4acffecc4"/>
    <ds:schemaRef ds:uri="http://schemas.microsoft.com/office/2006/metadata/properties"/>
    <ds:schemaRef ds:uri="4aafe7f0-11dc-4969-84ec-8e39a60b4eee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2751</TotalTime>
  <Words>769</Words>
  <Application>Microsoft Office PowerPoint</Application>
  <PresentationFormat>Widescreen</PresentationFormat>
  <Paragraphs>108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1_Office Theme</vt:lpstr>
      <vt:lpstr>Influence of the two major weeds, Amaranthus palmeri and Parthenium hysterophorus, on the Soil Nematode Community </vt:lpstr>
      <vt:lpstr>What are Weeds?</vt:lpstr>
      <vt:lpstr>Problems Caused by Weeds</vt:lpstr>
      <vt:lpstr>Study Species</vt:lpstr>
      <vt:lpstr>Materials and Methods</vt:lpstr>
      <vt:lpstr>Results</vt:lpstr>
      <vt:lpstr>Results</vt:lpstr>
      <vt:lpstr>PowerPoint Presentation</vt:lpstr>
      <vt:lpstr>Are these weeds benefiting from the presence of herbivore nematodes?</vt:lpstr>
      <vt:lpstr>Results</vt:lpstr>
      <vt:lpstr>Conclusions</vt:lpstr>
      <vt:lpstr>Acknowledgement </vt:lpstr>
      <vt:lpstr>Thank you for your time.  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Pushpa Soti</dc:creator>
  <cp:lastModifiedBy>Pushpa Soti</cp:lastModifiedBy>
  <cp:revision>43</cp:revision>
  <dcterms:created xsi:type="dcterms:W3CDTF">2021-11-15T22:10:47Z</dcterms:created>
  <dcterms:modified xsi:type="dcterms:W3CDTF">2021-11-18T16:43:04Z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0x010100B3E0DA89B9185E45A05797C3CFBF2EFC</vt:lpwstr>
  </property>
</Properties>
</file>